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9B3E2"/>
    <a:srgbClr val="0E67DD"/>
    <a:srgbClr val="23B2FE"/>
    <a:srgbClr val="58C3FE"/>
    <a:srgbClr val="1492EE"/>
    <a:srgbClr val="0456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95" autoAdjust="0"/>
    <p:restoredTop sz="94660"/>
  </p:normalViewPr>
  <p:slideViewPr>
    <p:cSldViewPr snapToGrid="0" showGuides="1">
      <p:cViewPr>
        <p:scale>
          <a:sx n="66" d="100"/>
          <a:sy n="66" d="100"/>
        </p:scale>
        <p:origin x="2142" y="102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notesMaster" Target="notesMasters/notesMaster1.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c:explosion val="0"/>
          <c:dPt>
            <c:idx val="0"/>
            <c:bubble3D val="0"/>
            <c:spPr>
              <a:solidFill>
                <a:srgbClr val="39B3E2"/>
              </a:solidFill>
              <a:ln w="76200" cap="rnd">
                <a:noFill/>
              </a:ln>
              <a:effectLst/>
            </c:spPr>
          </c:dPt>
          <c:dPt>
            <c:idx val="1"/>
            <c:bubble3D val="0"/>
            <c:spPr>
              <a:noFill/>
              <a:ln w="19050">
                <a:noFill/>
              </a:ln>
              <a:effectLst/>
            </c:spPr>
          </c:dPt>
          <c:dLbls>
            <c:delete val="1"/>
          </c:dLbls>
          <c:cat>
            <c:strRef>
              <c:f>Sheet1!$A$2:$A$3</c:f>
              <c:strCache>
                <c:ptCount val="2"/>
                <c:pt idx="0">
                  <c:v>实占百分比</c:v>
                </c:pt>
                <c:pt idx="1">
                  <c:v>余下（自动计算，无需修改)</c:v>
                </c:pt>
              </c:strCache>
            </c:strRef>
          </c:cat>
          <c:val>
            <c:numRef>
              <c:f>Sheet1!$B$2:$B$3</c:f>
              <c:numCache>
                <c:formatCode>General</c:formatCode>
                <c:ptCount val="2"/>
                <c:pt idx="0">
                  <c:v>80</c:v>
                </c:pt>
                <c:pt idx="1">
                  <c:v>20</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c:explosion val="0"/>
          <c:dPt>
            <c:idx val="0"/>
            <c:bubble3D val="0"/>
            <c:spPr>
              <a:solidFill>
                <a:srgbClr val="39B3E2"/>
              </a:solidFill>
              <a:ln w="76200" cap="rnd">
                <a:noFill/>
              </a:ln>
              <a:effectLst/>
            </c:spPr>
          </c:dPt>
          <c:dPt>
            <c:idx val="1"/>
            <c:bubble3D val="0"/>
            <c:spPr>
              <a:noFill/>
              <a:ln w="19050">
                <a:noFill/>
              </a:ln>
              <a:effectLst/>
            </c:spPr>
          </c:dPt>
          <c:dLbls>
            <c:delete val="1"/>
          </c:dLbls>
          <c:cat>
            <c:strRef>
              <c:f>Sheet1!$A$2:$A$3</c:f>
              <c:strCache>
                <c:ptCount val="2"/>
                <c:pt idx="0">
                  <c:v>实占百分比</c:v>
                </c:pt>
                <c:pt idx="1">
                  <c:v>余下（自动计算，无需修改)</c:v>
                </c:pt>
              </c:strCache>
            </c:str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c:explosion val="0"/>
          <c:dPt>
            <c:idx val="0"/>
            <c:bubble3D val="0"/>
            <c:spPr>
              <a:solidFill>
                <a:srgbClr val="39B3E2"/>
              </a:solidFill>
              <a:ln w="76200" cap="rnd">
                <a:noFill/>
              </a:ln>
              <a:effectLst/>
            </c:spPr>
          </c:dPt>
          <c:dPt>
            <c:idx val="1"/>
            <c:bubble3D val="0"/>
            <c:spPr>
              <a:noFill/>
              <a:ln w="19050">
                <a:noFill/>
              </a:ln>
              <a:effectLst/>
            </c:spPr>
          </c:dPt>
          <c:dLbls>
            <c:delete val="1"/>
          </c:dLbls>
          <c:cat>
            <c:strRef>
              <c:f>Sheet1!$A$2:$A$3</c:f>
              <c:strCache>
                <c:ptCount val="2"/>
                <c:pt idx="0">
                  <c:v>实占百分比</c:v>
                </c:pt>
                <c:pt idx="1">
                  <c:v>余下（自动计算，无需修改)</c:v>
                </c:pt>
              </c:strCache>
            </c:strRef>
          </c:cat>
          <c:val>
            <c:numRef>
              <c:f>Sheet1!$B$2:$B$3</c:f>
              <c:numCache>
                <c:formatCode>General</c:formatCode>
                <c:ptCount val="2"/>
                <c:pt idx="0">
                  <c:v>50</c:v>
                </c:pt>
                <c:pt idx="1">
                  <c:v>50</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c:explosion val="0"/>
          <c:dPt>
            <c:idx val="0"/>
            <c:bubble3D val="0"/>
            <c:spPr>
              <a:solidFill>
                <a:srgbClr val="39B3E2"/>
              </a:solidFill>
              <a:ln w="76200" cap="rnd">
                <a:noFill/>
              </a:ln>
              <a:effectLst/>
            </c:spPr>
          </c:dPt>
          <c:dPt>
            <c:idx val="1"/>
            <c:bubble3D val="0"/>
            <c:spPr>
              <a:noFill/>
              <a:ln w="19050">
                <a:noFill/>
              </a:ln>
              <a:effectLst/>
            </c:spPr>
          </c:dPt>
          <c:dLbls>
            <c:delete val="1"/>
          </c:dLbls>
          <c:cat>
            <c:strRef>
              <c:f>Sheet1!$A$2:$A$3</c:f>
              <c:strCache>
                <c:ptCount val="2"/>
                <c:pt idx="0">
                  <c:v>实占百分比</c:v>
                </c:pt>
                <c:pt idx="1">
                  <c:v>余下（自动计算，无需修改)</c:v>
                </c:pt>
              </c:strCache>
            </c:strRef>
          </c:cat>
          <c:val>
            <c:numRef>
              <c:f>Sheet1!$B$2:$B$3</c:f>
              <c:numCache>
                <c:formatCode>General</c:formatCode>
                <c:ptCount val="2"/>
                <c:pt idx="0">
                  <c:v>42</c:v>
                </c:pt>
                <c:pt idx="1">
                  <c:v>58</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335F0B-7877-4EB6-8EC2-559C8DF7316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DB6E75-4F72-4229-B543-E986950092F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8F1D8238-3012-4071-9538-4BD1EEE11A3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CF89FA1-1B88-4F9B-B3E6-83FC08B1492F}"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F1D8238-3012-4071-9538-4BD1EEE11A3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CF89FA1-1B88-4F9B-B3E6-83FC08B1492F}"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8F1D8238-3012-4071-9538-4BD1EEE11A3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CF89FA1-1B88-4F9B-B3E6-83FC08B1492F}"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8F1D8238-3012-4071-9538-4BD1EEE11A3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CF89FA1-1B88-4F9B-B3E6-83FC08B1492F}"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8F1D8238-3012-4071-9538-4BD1EEE11A3F}"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CF89FA1-1B88-4F9B-B3E6-83FC08B1492F}"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F1D8238-3012-4071-9538-4BD1EEE11A3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CF89FA1-1B88-4F9B-B3E6-83FC08B1492F}"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F1D8238-3012-4071-9538-4BD1EEE11A3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CF89FA1-1B88-4F9B-B3E6-83FC08B1492F}"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F1D8238-3012-4071-9538-4BD1EEE11A3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CF89FA1-1B88-4F9B-B3E6-83FC08B1492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F1D8238-3012-4071-9538-4BD1EEE11A3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CF89FA1-1B88-4F9B-B3E6-83FC08B1492F}"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F1D8238-3012-4071-9538-4BD1EEE11A3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CF89FA1-1B88-4F9B-B3E6-83FC08B1492F}"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F1D8238-3012-4071-9538-4BD1EEE11A3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CF89FA1-1B88-4F9B-B3E6-83FC08B1492F}"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1D8238-3012-4071-9538-4BD1EEE11A3F}"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F89FA1-1B88-4F9B-B3E6-83FC08B1492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5.jpeg"/><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456C4"/>
        </a:solidFill>
        <a:effectLst/>
      </p:bgPr>
    </p:bg>
    <p:spTree>
      <p:nvGrpSpPr>
        <p:cNvPr id="1" name=""/>
        <p:cNvGrpSpPr/>
        <p:nvPr/>
      </p:nvGrpSpPr>
      <p:grpSpPr>
        <a:xfrm>
          <a:off x="0" y="0"/>
          <a:ext cx="0" cy="0"/>
          <a:chOff x="0" y="0"/>
          <a:chExt cx="0" cy="0"/>
        </a:xfrm>
      </p:grpSpPr>
      <p:grpSp>
        <p:nvGrpSpPr>
          <p:cNvPr id="5" name="组合 4"/>
          <p:cNvGrpSpPr/>
          <p:nvPr/>
        </p:nvGrpSpPr>
        <p:grpSpPr>
          <a:xfrm>
            <a:off x="4214812" y="1532533"/>
            <a:ext cx="3762375" cy="3792933"/>
            <a:chOff x="3502025" y="1276350"/>
            <a:chExt cx="3762375" cy="3792933"/>
          </a:xfrm>
          <a:effectLst>
            <a:outerShdw blurRad="63500" sx="102000" sy="102000" algn="ctr" rotWithShape="0">
              <a:prstClr val="black">
                <a:alpha val="40000"/>
              </a:prstClr>
            </a:outerShdw>
          </a:effectLst>
        </p:grpSpPr>
        <p:sp>
          <p:nvSpPr>
            <p:cNvPr id="6" name="任意多边形 5"/>
            <p:cNvSpPr/>
            <p:nvPr/>
          </p:nvSpPr>
          <p:spPr>
            <a:xfrm>
              <a:off x="3502025" y="1276350"/>
              <a:ext cx="3762375" cy="3787775"/>
            </a:xfrm>
            <a:custGeom>
              <a:avLst/>
              <a:gdLst>
                <a:gd name="connsiteX0" fmla="*/ 1784350 w 3762375"/>
                <a:gd name="connsiteY0" fmla="*/ 0 h 3787775"/>
                <a:gd name="connsiteX1" fmla="*/ 914400 w 3762375"/>
                <a:gd name="connsiteY1" fmla="*/ 288925 h 3787775"/>
                <a:gd name="connsiteX2" fmla="*/ 279400 w 3762375"/>
                <a:gd name="connsiteY2" fmla="*/ 908050 h 3787775"/>
                <a:gd name="connsiteX3" fmla="*/ 0 w 3762375"/>
                <a:gd name="connsiteY3" fmla="*/ 1787525 h 3787775"/>
                <a:gd name="connsiteX4" fmla="*/ 155575 w 3762375"/>
                <a:gd name="connsiteY4" fmla="*/ 2673350 h 3787775"/>
                <a:gd name="connsiteX5" fmla="*/ 730250 w 3762375"/>
                <a:gd name="connsiteY5" fmla="*/ 3397250 h 3787775"/>
                <a:gd name="connsiteX6" fmla="*/ 1565275 w 3762375"/>
                <a:gd name="connsiteY6" fmla="*/ 3787775 h 3787775"/>
                <a:gd name="connsiteX7" fmla="*/ 2479675 w 3762375"/>
                <a:gd name="connsiteY7" fmla="*/ 3727450 h 3787775"/>
                <a:gd name="connsiteX8" fmla="*/ 3260725 w 3762375"/>
                <a:gd name="connsiteY8" fmla="*/ 3248025 h 3787775"/>
                <a:gd name="connsiteX9" fmla="*/ 3743325 w 3762375"/>
                <a:gd name="connsiteY9" fmla="*/ 2451100 h 3787775"/>
                <a:gd name="connsiteX10" fmla="*/ 3762375 w 3762375"/>
                <a:gd name="connsiteY10" fmla="*/ 1520825 h 3787775"/>
                <a:gd name="connsiteX11" fmla="*/ 3400425 w 3762375"/>
                <a:gd name="connsiteY11" fmla="*/ 695325 h 3787775"/>
                <a:gd name="connsiteX12" fmla="*/ 2670175 w 3762375"/>
                <a:gd name="connsiteY12" fmla="*/ 149225 h 3787775"/>
                <a:gd name="connsiteX13" fmla="*/ 1784350 w 3762375"/>
                <a:gd name="connsiteY13" fmla="*/ 0 h 378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62375" h="3787775">
                  <a:moveTo>
                    <a:pt x="1784350" y="0"/>
                  </a:moveTo>
                  <a:lnTo>
                    <a:pt x="914400" y="288925"/>
                  </a:lnTo>
                  <a:lnTo>
                    <a:pt x="279400" y="908050"/>
                  </a:lnTo>
                  <a:lnTo>
                    <a:pt x="0" y="1787525"/>
                  </a:lnTo>
                  <a:lnTo>
                    <a:pt x="155575" y="2673350"/>
                  </a:lnTo>
                  <a:lnTo>
                    <a:pt x="730250" y="3397250"/>
                  </a:lnTo>
                  <a:lnTo>
                    <a:pt x="1565275" y="3787775"/>
                  </a:lnTo>
                  <a:lnTo>
                    <a:pt x="2479675" y="3727450"/>
                  </a:lnTo>
                  <a:lnTo>
                    <a:pt x="3260725" y="3248025"/>
                  </a:lnTo>
                  <a:lnTo>
                    <a:pt x="3743325" y="2451100"/>
                  </a:lnTo>
                  <a:lnTo>
                    <a:pt x="3762375" y="1520825"/>
                  </a:lnTo>
                  <a:lnTo>
                    <a:pt x="3400425" y="695325"/>
                  </a:lnTo>
                  <a:lnTo>
                    <a:pt x="2670175" y="149225"/>
                  </a:lnTo>
                  <a:lnTo>
                    <a:pt x="1784350" y="0"/>
                  </a:lnTo>
                  <a:close/>
                </a:path>
              </a:pathLst>
            </a:custGeom>
            <a:noFill/>
            <a:ln w="19050">
              <a:solidFill>
                <a:srgbClr val="23B2FE">
                  <a:alpha val="73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1"/>
              <a:endCxn id="6" idx="12"/>
            </p:cNvCxnSpPr>
            <p:nvPr/>
          </p:nvCxnSpPr>
          <p:spPr>
            <a:xfrm flipV="1">
              <a:off x="4416425" y="1425575"/>
              <a:ext cx="1755775" cy="1397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1"/>
            </p:cNvCxnSpPr>
            <p:nvPr/>
          </p:nvCxnSpPr>
          <p:spPr>
            <a:xfrm>
              <a:off x="4416425" y="1565275"/>
              <a:ext cx="2378075" cy="10541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3744516" y="1485900"/>
              <a:ext cx="1626181" cy="1193799"/>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flipV="1">
              <a:off x="5367633" y="1485900"/>
              <a:ext cx="1250949" cy="4953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a:stCxn id="6" idx="10"/>
              <a:endCxn id="6" idx="12"/>
            </p:cNvCxnSpPr>
            <p:nvPr/>
          </p:nvCxnSpPr>
          <p:spPr>
            <a:xfrm flipH="1" flipV="1">
              <a:off x="6172200" y="1425575"/>
              <a:ext cx="1092200" cy="13716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613525" y="1981200"/>
              <a:ext cx="438150" cy="15367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86450" y="1693465"/>
              <a:ext cx="908050" cy="92591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endCxn id="6" idx="12"/>
            </p:cNvCxnSpPr>
            <p:nvPr/>
          </p:nvCxnSpPr>
          <p:spPr>
            <a:xfrm flipV="1">
              <a:off x="5886450" y="1425575"/>
              <a:ext cx="285750" cy="26789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4445000" y="1687710"/>
              <a:ext cx="1446212" cy="46871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endCxn id="6" idx="1"/>
            </p:cNvCxnSpPr>
            <p:nvPr/>
          </p:nvCxnSpPr>
          <p:spPr>
            <a:xfrm flipH="1" flipV="1">
              <a:off x="4416425" y="1565275"/>
              <a:ext cx="32544" cy="5969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3744516" y="1565275"/>
              <a:ext cx="671909" cy="111442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endCxn id="6" idx="4"/>
            </p:cNvCxnSpPr>
            <p:nvPr/>
          </p:nvCxnSpPr>
          <p:spPr>
            <a:xfrm flipH="1">
              <a:off x="3657600" y="2197100"/>
              <a:ext cx="119856" cy="17526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6" idx="3"/>
            </p:cNvCxnSpPr>
            <p:nvPr/>
          </p:nvCxnSpPr>
          <p:spPr>
            <a:xfrm flipV="1">
              <a:off x="3502025" y="2679700"/>
              <a:ext cx="242491" cy="38417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700264" y="3285491"/>
              <a:ext cx="662186" cy="1203959"/>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657600" y="3939540"/>
              <a:ext cx="704850" cy="54991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741452" y="2679699"/>
              <a:ext cx="991475" cy="306371"/>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3938788" y="2156420"/>
              <a:ext cx="506212" cy="155261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flipV="1">
              <a:off x="4445001" y="2156420"/>
              <a:ext cx="287926" cy="82965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3933032" y="2986071"/>
              <a:ext cx="799895" cy="722964"/>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flipV="1">
              <a:off x="3930562" y="3699509"/>
              <a:ext cx="1310774" cy="949792"/>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4692312" y="2979884"/>
              <a:ext cx="37600" cy="1268266"/>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4362450" y="4248150"/>
              <a:ext cx="326848" cy="2413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359436" y="4489450"/>
              <a:ext cx="881900" cy="159851"/>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endCxn id="6" idx="6"/>
            </p:cNvCxnSpPr>
            <p:nvPr/>
          </p:nvCxnSpPr>
          <p:spPr>
            <a:xfrm>
              <a:off x="4359436" y="4489450"/>
              <a:ext cx="707864" cy="57467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5067300" y="4646612"/>
              <a:ext cx="174036" cy="416707"/>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5237877" y="2624531"/>
              <a:ext cx="1556623" cy="2025173"/>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6029325" y="3517900"/>
              <a:ext cx="1022351" cy="1230192"/>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5241336" y="4646612"/>
              <a:ext cx="787989" cy="10148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endCxn id="6" idx="8"/>
            </p:cNvCxnSpPr>
            <p:nvPr/>
          </p:nvCxnSpPr>
          <p:spPr>
            <a:xfrm flipV="1">
              <a:off x="5048250" y="4524375"/>
              <a:ext cx="1714500" cy="544908"/>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5242802" y="4088931"/>
              <a:ext cx="1335102" cy="554206"/>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6577904" y="2619373"/>
              <a:ext cx="216596" cy="1469558"/>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flipV="1">
              <a:off x="6400800" y="3131819"/>
              <a:ext cx="650875" cy="380923"/>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5962650" y="2244725"/>
              <a:ext cx="438150" cy="880528"/>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5886449" y="1696042"/>
              <a:ext cx="80963" cy="548683"/>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a:endCxn id="6" idx="8"/>
            </p:cNvCxnSpPr>
            <p:nvPr/>
          </p:nvCxnSpPr>
          <p:spPr>
            <a:xfrm flipH="1">
              <a:off x="6762750" y="2784136"/>
              <a:ext cx="501650" cy="1740239"/>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endCxn id="6" idx="8"/>
            </p:cNvCxnSpPr>
            <p:nvPr/>
          </p:nvCxnSpPr>
          <p:spPr>
            <a:xfrm>
              <a:off x="6577903" y="4088931"/>
              <a:ext cx="184847" cy="435444"/>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4732926" y="2986070"/>
              <a:ext cx="1044878" cy="982763"/>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4737474" y="2989545"/>
              <a:ext cx="500403" cy="166531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4728229" y="2244725"/>
              <a:ext cx="1234420" cy="719109"/>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grpSp>
      <p:sp>
        <p:nvSpPr>
          <p:cNvPr id="46" name="矩形 45"/>
          <p:cNvSpPr/>
          <p:nvPr/>
        </p:nvSpPr>
        <p:spPr>
          <a:xfrm rot="2624067">
            <a:off x="-270870" y="-500700"/>
            <a:ext cx="696002" cy="1374254"/>
          </a:xfrm>
          <a:prstGeom prst="rect">
            <a:avLst/>
          </a:prstGeom>
          <a:solidFill>
            <a:srgbClr val="39B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rot="18464827">
            <a:off x="-507309" y="5889783"/>
            <a:ext cx="2289928" cy="653453"/>
          </a:xfrm>
          <a:prstGeom prst="roundRect">
            <a:avLst>
              <a:gd name="adj" fmla="val 50000"/>
            </a:avLst>
          </a:prstGeom>
          <a:solidFill>
            <a:srgbClr val="0E67DD">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rot="18464827">
            <a:off x="-439575" y="6531274"/>
            <a:ext cx="2289928" cy="653453"/>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rot="18464827">
            <a:off x="2015444" y="6906078"/>
            <a:ext cx="1435540" cy="409645"/>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8777287" y="2119908"/>
            <a:ext cx="2826226" cy="7036437"/>
            <a:chOff x="9469605" y="2687777"/>
            <a:chExt cx="2410133" cy="6000493"/>
          </a:xfrm>
        </p:grpSpPr>
        <p:sp>
          <p:nvSpPr>
            <p:cNvPr id="50" name="圆角矩形 49"/>
            <p:cNvSpPr/>
            <p:nvPr/>
          </p:nvSpPr>
          <p:spPr>
            <a:xfrm rot="18464827">
              <a:off x="9956209" y="6143988"/>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rot="18464827">
              <a:off x="8430088" y="6143989"/>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rot="18464827">
              <a:off x="8349296" y="5157828"/>
              <a:ext cx="6000493" cy="1060391"/>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5" name="圆角矩形 54"/>
          <p:cNvSpPr/>
          <p:nvPr/>
        </p:nvSpPr>
        <p:spPr>
          <a:xfrm rot="16200000">
            <a:off x="8443897" y="-659210"/>
            <a:ext cx="1435540" cy="672047"/>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7" name="直接连接符 56"/>
          <p:cNvCxnSpPr/>
          <p:nvPr/>
        </p:nvCxnSpPr>
        <p:spPr>
          <a:xfrm flipH="1">
            <a:off x="2421467" y="-11853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761882" y="1697878"/>
            <a:ext cx="1016000" cy="1429450"/>
          </a:xfrm>
          <a:prstGeom prst="line">
            <a:avLst/>
          </a:prstGeom>
          <a:ln w="57150">
            <a:solidFill>
              <a:srgbClr val="0E67DD">
                <a:alpha val="70000"/>
              </a:srgb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11785718" y="-8930"/>
            <a:ext cx="1016000" cy="1429450"/>
          </a:xfrm>
          <a:prstGeom prst="line">
            <a:avLst/>
          </a:prstGeom>
          <a:ln w="57150">
            <a:solidFill>
              <a:srgbClr val="0E67DD">
                <a:alpha val="70000"/>
              </a:srgb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10784382" y="-779860"/>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sp>
        <p:nvSpPr>
          <p:cNvPr id="62" name="椭圆 61"/>
          <p:cNvSpPr/>
          <p:nvPr/>
        </p:nvSpPr>
        <p:spPr>
          <a:xfrm>
            <a:off x="2048933" y="2500908"/>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1705523" y="4833920"/>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6531502" y="5819372"/>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5" name="直接连接符 64"/>
          <p:cNvCxnSpPr/>
          <p:nvPr/>
        </p:nvCxnSpPr>
        <p:spPr>
          <a:xfrm flipH="1">
            <a:off x="6817652" y="6098572"/>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081466" y="636331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sp>
        <p:nvSpPr>
          <p:cNvPr id="67" name="椭圆 66"/>
          <p:cNvSpPr/>
          <p:nvPr/>
        </p:nvSpPr>
        <p:spPr>
          <a:xfrm>
            <a:off x="9640003" y="2381316"/>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Summer days">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698500" y="-2073275"/>
            <a:ext cx="406400" cy="406400"/>
          </a:xfrm>
          <a:prstGeom prst="rect">
            <a:avLst/>
          </a:prstGeom>
        </p:spPr>
      </p:pic>
      <p:sp>
        <p:nvSpPr>
          <p:cNvPr id="4" name="文本框 3"/>
          <p:cNvSpPr txBox="1"/>
          <p:nvPr/>
        </p:nvSpPr>
        <p:spPr>
          <a:xfrm>
            <a:off x="5340506" y="2552899"/>
            <a:ext cx="1510991" cy="584775"/>
          </a:xfrm>
          <a:prstGeom prst="rect">
            <a:avLst/>
          </a:prstGeom>
          <a:noFill/>
        </p:spPr>
        <p:txBody>
          <a:bodyPr wrap="none" rtlCol="0">
            <a:spAutoFit/>
          </a:bodyPr>
          <a:lstStyle/>
          <a:p>
            <a:pPr algn="dist"/>
            <a:r>
              <a:rPr lang="en-US" altLang="zh-CN" sz="3200" spc="120" dirty="0">
                <a:solidFill>
                  <a:schemeClr val="bg1"/>
                </a:solidFill>
                <a:latin typeface="造字工房力黑（非商用）常规体" pitchFamily="50" charset="-122"/>
                <a:ea typeface="造字工房力黑（非商用）常规体" pitchFamily="50" charset="-122"/>
              </a:rPr>
              <a:t>201X</a:t>
            </a:r>
            <a:endParaRPr lang="zh-CN" altLang="en-US" sz="3200" spc="120" dirty="0">
              <a:solidFill>
                <a:schemeClr val="bg1"/>
              </a:solidFill>
              <a:latin typeface="造字工房力黑（非商用）常规体" pitchFamily="50" charset="-122"/>
              <a:ea typeface="造字工房力黑（非商用）常规体" pitchFamily="50" charset="-122"/>
            </a:endParaRPr>
          </a:p>
        </p:txBody>
      </p:sp>
      <p:grpSp>
        <p:nvGrpSpPr>
          <p:cNvPr id="97" name="组合 96"/>
          <p:cNvGrpSpPr/>
          <p:nvPr/>
        </p:nvGrpSpPr>
        <p:grpSpPr>
          <a:xfrm>
            <a:off x="5532192" y="3190867"/>
            <a:ext cx="1128416" cy="400110"/>
            <a:chOff x="5561682" y="2552899"/>
            <a:chExt cx="1128416" cy="400110"/>
          </a:xfrm>
        </p:grpSpPr>
        <p:sp>
          <p:nvSpPr>
            <p:cNvPr id="98" name="文本框 97"/>
            <p:cNvSpPr txBox="1"/>
            <p:nvPr/>
          </p:nvSpPr>
          <p:spPr>
            <a:xfrm>
              <a:off x="5561682" y="2552899"/>
              <a:ext cx="184731" cy="400110"/>
            </a:xfrm>
            <a:prstGeom prst="rect">
              <a:avLst/>
            </a:prstGeom>
            <a:noFill/>
          </p:spPr>
          <p:txBody>
            <a:bodyPr wrap="none" rtlCol="0">
              <a:spAutoFit/>
            </a:bodyPr>
            <a:lstStyle/>
            <a:p>
              <a:pPr algn="dist"/>
              <a:endParaRPr lang="zh-CN" altLang="en-US" sz="2000" dirty="0">
                <a:solidFill>
                  <a:schemeClr val="bg1"/>
                </a:solidFill>
                <a:latin typeface="造字工房力黑（非商用）常规体" pitchFamily="50" charset="-122"/>
                <a:ea typeface="造字工房力黑（非商用）常规体" pitchFamily="50" charset="-122"/>
              </a:endParaRPr>
            </a:p>
          </p:txBody>
        </p:sp>
        <p:sp>
          <p:nvSpPr>
            <p:cNvPr id="99" name="文本框 98"/>
            <p:cNvSpPr txBox="1"/>
            <p:nvPr/>
          </p:nvSpPr>
          <p:spPr>
            <a:xfrm>
              <a:off x="6505367" y="2552899"/>
              <a:ext cx="184731" cy="400110"/>
            </a:xfrm>
            <a:prstGeom prst="rect">
              <a:avLst/>
            </a:prstGeom>
            <a:noFill/>
          </p:spPr>
          <p:txBody>
            <a:bodyPr wrap="none" rtlCol="0">
              <a:spAutoFit/>
            </a:bodyPr>
            <a:lstStyle/>
            <a:p>
              <a:pPr algn="dist"/>
              <a:endParaRPr lang="zh-CN" altLang="en-US" sz="2000" dirty="0">
                <a:solidFill>
                  <a:schemeClr val="bg1"/>
                </a:solidFill>
                <a:latin typeface="造字工房力黑（非商用）常规体" pitchFamily="50" charset="-122"/>
                <a:ea typeface="造字工房力黑（非商用）常规体" pitchFamily="50" charset="-122"/>
              </a:endParaRPr>
            </a:p>
          </p:txBody>
        </p:sp>
      </p:grpSp>
      <p:grpSp>
        <p:nvGrpSpPr>
          <p:cNvPr id="58" name="组合 57"/>
          <p:cNvGrpSpPr/>
          <p:nvPr/>
        </p:nvGrpSpPr>
        <p:grpSpPr>
          <a:xfrm>
            <a:off x="4188568" y="3204843"/>
            <a:ext cx="3916778" cy="594392"/>
            <a:chOff x="4188568" y="3242943"/>
            <a:chExt cx="3916778" cy="594392"/>
          </a:xfrm>
        </p:grpSpPr>
        <p:sp>
          <p:nvSpPr>
            <p:cNvPr id="100" name="文本框 99"/>
            <p:cNvSpPr txBox="1"/>
            <p:nvPr/>
          </p:nvSpPr>
          <p:spPr>
            <a:xfrm>
              <a:off x="4188568" y="3242943"/>
              <a:ext cx="3916778" cy="461665"/>
            </a:xfrm>
            <a:prstGeom prst="rect">
              <a:avLst/>
            </a:prstGeom>
            <a:noFill/>
          </p:spPr>
          <p:txBody>
            <a:bodyPr wrap="none" rtlCol="0">
              <a:spAutoFit/>
            </a:bodyPr>
            <a:lstStyle/>
            <a:p>
              <a:pPr algn="dist"/>
              <a:r>
                <a:rPr lang="zh-CN" altLang="en-US" sz="2400" spc="120" dirty="0">
                  <a:solidFill>
                    <a:schemeClr val="bg1"/>
                  </a:solidFill>
                  <a:latin typeface="造字工房力黑（非商用）常规体" pitchFamily="50" charset="-122"/>
                  <a:ea typeface="造字工房力黑（非商用）常规体" pitchFamily="50" charset="-122"/>
                </a:rPr>
                <a:t>互联网科技行业</a:t>
              </a:r>
              <a:r>
                <a:rPr lang="en-US" altLang="zh-CN" sz="2400" spc="120" dirty="0">
                  <a:solidFill>
                    <a:schemeClr val="bg1"/>
                  </a:solidFill>
                  <a:latin typeface="造字工房力黑（非商用）常规体" pitchFamily="50" charset="-122"/>
                  <a:ea typeface="造字工房力黑（非商用）常规体" pitchFamily="50" charset="-122"/>
                </a:rPr>
                <a:t>PPT</a:t>
              </a:r>
              <a:r>
                <a:rPr lang="zh-CN" altLang="en-US" sz="2400" spc="120" dirty="0">
                  <a:solidFill>
                    <a:schemeClr val="bg1"/>
                  </a:solidFill>
                  <a:latin typeface="造字工房力黑（非商用）常规体" pitchFamily="50" charset="-122"/>
                  <a:ea typeface="造字工房力黑（非商用）常规体" pitchFamily="50" charset="-122"/>
                </a:rPr>
                <a:t>模板</a:t>
              </a:r>
              <a:endParaRPr lang="zh-CN" altLang="en-US" sz="2400" spc="120" dirty="0">
                <a:solidFill>
                  <a:schemeClr val="bg1"/>
                </a:solidFill>
                <a:latin typeface="造字工房力黑（非商用）常规体" pitchFamily="50" charset="-122"/>
                <a:ea typeface="造字工房力黑（非商用）常规体" pitchFamily="50" charset="-122"/>
              </a:endParaRPr>
            </a:p>
          </p:txBody>
        </p:sp>
        <p:sp>
          <p:nvSpPr>
            <p:cNvPr id="56" name="矩形 55"/>
            <p:cNvSpPr/>
            <p:nvPr/>
          </p:nvSpPr>
          <p:spPr>
            <a:xfrm>
              <a:off x="4240213" y="3668058"/>
              <a:ext cx="3762374" cy="169277"/>
            </a:xfrm>
            <a:prstGeom prst="rect">
              <a:avLst/>
            </a:prstGeom>
          </p:spPr>
          <p:txBody>
            <a:bodyPr wrap="square">
              <a:spAutoFit/>
            </a:bodyPr>
            <a:lstStyle/>
            <a:p>
              <a:pPr algn="dist"/>
              <a:r>
                <a:rPr lang="en-US" altLang="zh-CN" sz="500" spc="120" dirty="0">
                  <a:solidFill>
                    <a:schemeClr val="bg1"/>
                  </a:solidFill>
                  <a:latin typeface="造字工房力黑（非商用）常规体" pitchFamily="50" charset="-122"/>
                  <a:ea typeface="造字工房力黑（非商用）常规体" pitchFamily="50" charset="-122"/>
                </a:rPr>
                <a:t>Internet technology PPT templates</a:t>
              </a:r>
              <a:endParaRPr lang="zh-CN" altLang="en-US" sz="500" spc="120" dirty="0">
                <a:solidFill>
                  <a:schemeClr val="bg1"/>
                </a:solidFill>
                <a:latin typeface="造字工房力黑（非商用）常规体" pitchFamily="50" charset="-122"/>
                <a:ea typeface="造字工房力黑（非商用）常规体" pitchFamily="50" charset="-122"/>
              </a:endParaRPr>
            </a:p>
          </p:txBody>
        </p:sp>
      </p:grpSp>
    </p:spTree>
  </p:cSld>
  <p:clrMapOvr>
    <a:masterClrMapping/>
  </p:clrMapOvr>
  <mc:AlternateContent xmlns:mc="http://schemas.openxmlformats.org/markup-compatibility/2006">
    <mc:Choice xmlns:p14="http://schemas.microsoft.com/office/powerpoint/2010/main" Requires="p14">
      <p:transition p14:dur="0" advClick="0" advTm="3000"/>
    </mc:Choice>
    <mc:Fallback>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2" presetClass="entr" presetSubtype="9" fill="hold" grpId="0" nodeType="withEffect">
                                  <p:stCondLst>
                                    <p:cond delay="0"/>
                                  </p:stCondLst>
                                  <p:childTnLst>
                                    <p:set>
                                      <p:cBhvr>
                                        <p:cTn id="8" dur="1" fill="hold">
                                          <p:stCondLst>
                                            <p:cond delay="0"/>
                                          </p:stCondLst>
                                        </p:cTn>
                                        <p:tgtEl>
                                          <p:spTgt spid="46"/>
                                        </p:tgtEl>
                                        <p:attrNameLst>
                                          <p:attrName>style.visibility</p:attrName>
                                        </p:attrNameLst>
                                      </p:cBhvr>
                                      <p:to>
                                        <p:strVal val="visible"/>
                                      </p:to>
                                    </p:set>
                                    <p:anim calcmode="lin" valueType="num">
                                      <p:cBhvr additive="base">
                                        <p:cTn id="9" dur="500" fill="hold"/>
                                        <p:tgtEl>
                                          <p:spTgt spid="46"/>
                                        </p:tgtEl>
                                        <p:attrNameLst>
                                          <p:attrName>ppt_x</p:attrName>
                                        </p:attrNameLst>
                                      </p:cBhvr>
                                      <p:tavLst>
                                        <p:tav tm="0">
                                          <p:val>
                                            <p:strVal val="0-#ppt_w/2"/>
                                          </p:val>
                                        </p:tav>
                                        <p:tav tm="100000">
                                          <p:val>
                                            <p:strVal val="#ppt_x"/>
                                          </p:val>
                                        </p:tav>
                                      </p:tavLst>
                                    </p:anim>
                                    <p:anim calcmode="lin" valueType="num">
                                      <p:cBhvr additive="base">
                                        <p:cTn id="10" dur="500" fill="hold"/>
                                        <p:tgtEl>
                                          <p:spTgt spid="46"/>
                                        </p:tgtEl>
                                        <p:attrNameLst>
                                          <p:attrName>ppt_y</p:attrName>
                                        </p:attrNameLst>
                                      </p:cBhvr>
                                      <p:tavLst>
                                        <p:tav tm="0">
                                          <p:val>
                                            <p:strVal val="0-#ppt_h/2"/>
                                          </p:val>
                                        </p:tav>
                                        <p:tav tm="100000">
                                          <p:val>
                                            <p:strVal val="#ppt_y"/>
                                          </p:val>
                                        </p:tav>
                                      </p:tavLst>
                                    </p:anim>
                                  </p:childTnLst>
                                </p:cTn>
                              </p:par>
                              <p:par>
                                <p:cTn id="11" presetID="2" presetClass="entr" presetSubtype="4" fill="hold" nodeType="withEffect">
                                  <p:stCondLst>
                                    <p:cond delay="250"/>
                                  </p:stCondLst>
                                  <p:childTnLst>
                                    <p:set>
                                      <p:cBhvr>
                                        <p:cTn id="12" dur="1" fill="hold">
                                          <p:stCondLst>
                                            <p:cond delay="0"/>
                                          </p:stCondLst>
                                        </p:cTn>
                                        <p:tgtEl>
                                          <p:spTgt spid="54"/>
                                        </p:tgtEl>
                                        <p:attrNameLst>
                                          <p:attrName>style.visibility</p:attrName>
                                        </p:attrNameLst>
                                      </p:cBhvr>
                                      <p:to>
                                        <p:strVal val="visible"/>
                                      </p:to>
                                    </p:set>
                                    <p:anim calcmode="lin" valueType="num">
                                      <p:cBhvr additive="base">
                                        <p:cTn id="13" dur="500" fill="hold"/>
                                        <p:tgtEl>
                                          <p:spTgt spid="54"/>
                                        </p:tgtEl>
                                        <p:attrNameLst>
                                          <p:attrName>ppt_x</p:attrName>
                                        </p:attrNameLst>
                                      </p:cBhvr>
                                      <p:tavLst>
                                        <p:tav tm="0">
                                          <p:val>
                                            <p:strVal val="#ppt_x"/>
                                          </p:val>
                                        </p:tav>
                                        <p:tav tm="100000">
                                          <p:val>
                                            <p:strVal val="#ppt_x"/>
                                          </p:val>
                                        </p:tav>
                                      </p:tavLst>
                                    </p:anim>
                                    <p:anim calcmode="lin" valueType="num">
                                      <p:cBhvr additive="base">
                                        <p:cTn id="14" dur="500" fill="hold"/>
                                        <p:tgtEl>
                                          <p:spTgt spid="54"/>
                                        </p:tgtEl>
                                        <p:attrNameLst>
                                          <p:attrName>ppt_y</p:attrName>
                                        </p:attrNameLst>
                                      </p:cBhvr>
                                      <p:tavLst>
                                        <p:tav tm="0">
                                          <p:val>
                                            <p:strVal val="1+#ppt_h/2"/>
                                          </p:val>
                                        </p:tav>
                                        <p:tav tm="100000">
                                          <p:val>
                                            <p:strVal val="#ppt_y"/>
                                          </p:val>
                                        </p:tav>
                                      </p:tavLst>
                                    </p:anim>
                                  </p:childTnLst>
                                </p:cTn>
                              </p:par>
                              <p:par>
                                <p:cTn id="15" presetID="2" presetClass="entr" presetSubtype="12" fill="hold" grpId="0" nodeType="with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additive="base">
                                        <p:cTn id="17" dur="500" fill="hold"/>
                                        <p:tgtEl>
                                          <p:spTgt spid="47"/>
                                        </p:tgtEl>
                                        <p:attrNameLst>
                                          <p:attrName>ppt_x</p:attrName>
                                        </p:attrNameLst>
                                      </p:cBhvr>
                                      <p:tavLst>
                                        <p:tav tm="0">
                                          <p:val>
                                            <p:strVal val="0-#ppt_w/2"/>
                                          </p:val>
                                        </p:tav>
                                        <p:tav tm="100000">
                                          <p:val>
                                            <p:strVal val="#ppt_x"/>
                                          </p:val>
                                        </p:tav>
                                      </p:tavLst>
                                    </p:anim>
                                    <p:anim calcmode="lin" valueType="num">
                                      <p:cBhvr additive="base">
                                        <p:cTn id="18" dur="500" fill="hold"/>
                                        <p:tgtEl>
                                          <p:spTgt spid="47"/>
                                        </p:tgtEl>
                                        <p:attrNameLst>
                                          <p:attrName>ppt_y</p:attrName>
                                        </p:attrNameLst>
                                      </p:cBhvr>
                                      <p:tavLst>
                                        <p:tav tm="0">
                                          <p:val>
                                            <p:strVal val="1+#ppt_h/2"/>
                                          </p:val>
                                        </p:tav>
                                        <p:tav tm="100000">
                                          <p:val>
                                            <p:strVal val="#ppt_y"/>
                                          </p:val>
                                        </p:tav>
                                      </p:tavLst>
                                    </p:anim>
                                  </p:childTnLst>
                                </p:cTn>
                              </p:par>
                              <p:par>
                                <p:cTn id="19" presetID="2" presetClass="entr" presetSubtype="12" fill="hold" grpId="0" nodeType="withEffect">
                                  <p:stCondLst>
                                    <p:cond delay="0"/>
                                  </p:stCondLst>
                                  <p:childTnLst>
                                    <p:set>
                                      <p:cBhvr>
                                        <p:cTn id="20" dur="1" fill="hold">
                                          <p:stCondLst>
                                            <p:cond delay="0"/>
                                          </p:stCondLst>
                                        </p:cTn>
                                        <p:tgtEl>
                                          <p:spTgt spid="48"/>
                                        </p:tgtEl>
                                        <p:attrNameLst>
                                          <p:attrName>style.visibility</p:attrName>
                                        </p:attrNameLst>
                                      </p:cBhvr>
                                      <p:to>
                                        <p:strVal val="visible"/>
                                      </p:to>
                                    </p:set>
                                    <p:anim calcmode="lin" valueType="num">
                                      <p:cBhvr additive="base">
                                        <p:cTn id="21" dur="500" fill="hold"/>
                                        <p:tgtEl>
                                          <p:spTgt spid="48"/>
                                        </p:tgtEl>
                                        <p:attrNameLst>
                                          <p:attrName>ppt_x</p:attrName>
                                        </p:attrNameLst>
                                      </p:cBhvr>
                                      <p:tavLst>
                                        <p:tav tm="0">
                                          <p:val>
                                            <p:strVal val="0-#ppt_w/2"/>
                                          </p:val>
                                        </p:tav>
                                        <p:tav tm="100000">
                                          <p:val>
                                            <p:strVal val="#ppt_x"/>
                                          </p:val>
                                        </p:tav>
                                      </p:tavLst>
                                    </p:anim>
                                    <p:anim calcmode="lin" valueType="num">
                                      <p:cBhvr additive="base">
                                        <p:cTn id="22" dur="500" fill="hold"/>
                                        <p:tgtEl>
                                          <p:spTgt spid="48"/>
                                        </p:tgtEl>
                                        <p:attrNameLst>
                                          <p:attrName>ppt_y</p:attrName>
                                        </p:attrNameLst>
                                      </p:cBhvr>
                                      <p:tavLst>
                                        <p:tav tm="0">
                                          <p:val>
                                            <p:strVal val="1+#ppt_h/2"/>
                                          </p:val>
                                        </p:tav>
                                        <p:tav tm="100000">
                                          <p:val>
                                            <p:strVal val="#ppt_y"/>
                                          </p:val>
                                        </p:tav>
                                      </p:tavLst>
                                    </p:anim>
                                  </p:childTnLst>
                                </p:cTn>
                              </p:par>
                              <p:par>
                                <p:cTn id="23" presetID="2" presetClass="entr" presetSubtype="12" fill="hold" grpId="0" nodeType="withEffect">
                                  <p:stCondLst>
                                    <p:cond delay="250"/>
                                  </p:stCondLst>
                                  <p:childTnLst>
                                    <p:set>
                                      <p:cBhvr>
                                        <p:cTn id="24" dur="1" fill="hold">
                                          <p:stCondLst>
                                            <p:cond delay="0"/>
                                          </p:stCondLst>
                                        </p:cTn>
                                        <p:tgtEl>
                                          <p:spTgt spid="49"/>
                                        </p:tgtEl>
                                        <p:attrNameLst>
                                          <p:attrName>style.visibility</p:attrName>
                                        </p:attrNameLst>
                                      </p:cBhvr>
                                      <p:to>
                                        <p:strVal val="visible"/>
                                      </p:to>
                                    </p:set>
                                    <p:anim calcmode="lin" valueType="num">
                                      <p:cBhvr additive="base">
                                        <p:cTn id="25" dur="500" fill="hold"/>
                                        <p:tgtEl>
                                          <p:spTgt spid="49"/>
                                        </p:tgtEl>
                                        <p:attrNameLst>
                                          <p:attrName>ppt_x</p:attrName>
                                        </p:attrNameLst>
                                      </p:cBhvr>
                                      <p:tavLst>
                                        <p:tav tm="0">
                                          <p:val>
                                            <p:strVal val="0-#ppt_w/2"/>
                                          </p:val>
                                        </p:tav>
                                        <p:tav tm="100000">
                                          <p:val>
                                            <p:strVal val="#ppt_x"/>
                                          </p:val>
                                        </p:tav>
                                      </p:tavLst>
                                    </p:anim>
                                    <p:anim calcmode="lin" valueType="num">
                                      <p:cBhvr additive="base">
                                        <p:cTn id="26" dur="500" fill="hold"/>
                                        <p:tgtEl>
                                          <p:spTgt spid="49"/>
                                        </p:tgtEl>
                                        <p:attrNameLst>
                                          <p:attrName>ppt_y</p:attrName>
                                        </p:attrNameLst>
                                      </p:cBhvr>
                                      <p:tavLst>
                                        <p:tav tm="0">
                                          <p:val>
                                            <p:strVal val="1+#ppt_h/2"/>
                                          </p:val>
                                        </p:tav>
                                        <p:tav tm="100000">
                                          <p:val>
                                            <p:strVal val="#ppt_y"/>
                                          </p:val>
                                        </p:tav>
                                      </p:tavLst>
                                    </p:anim>
                                  </p:childTnLst>
                                </p:cTn>
                              </p:par>
                              <p:par>
                                <p:cTn id="27" presetID="2" presetClass="entr" presetSubtype="1" fill="hold" grpId="0" nodeType="withEffect">
                                  <p:stCondLst>
                                    <p:cond delay="0"/>
                                  </p:stCondLst>
                                  <p:childTnLst>
                                    <p:set>
                                      <p:cBhvr>
                                        <p:cTn id="28" dur="1" fill="hold">
                                          <p:stCondLst>
                                            <p:cond delay="0"/>
                                          </p:stCondLst>
                                        </p:cTn>
                                        <p:tgtEl>
                                          <p:spTgt spid="55"/>
                                        </p:tgtEl>
                                        <p:attrNameLst>
                                          <p:attrName>style.visibility</p:attrName>
                                        </p:attrNameLst>
                                      </p:cBhvr>
                                      <p:to>
                                        <p:strVal val="visible"/>
                                      </p:to>
                                    </p:set>
                                    <p:anim calcmode="lin" valueType="num">
                                      <p:cBhvr additive="base">
                                        <p:cTn id="29" dur="500" fill="hold"/>
                                        <p:tgtEl>
                                          <p:spTgt spid="55"/>
                                        </p:tgtEl>
                                        <p:attrNameLst>
                                          <p:attrName>ppt_x</p:attrName>
                                        </p:attrNameLst>
                                      </p:cBhvr>
                                      <p:tavLst>
                                        <p:tav tm="0">
                                          <p:val>
                                            <p:strVal val="#ppt_x"/>
                                          </p:val>
                                        </p:tav>
                                        <p:tav tm="100000">
                                          <p:val>
                                            <p:strVal val="#ppt_x"/>
                                          </p:val>
                                        </p:tav>
                                      </p:tavLst>
                                    </p:anim>
                                    <p:anim calcmode="lin" valueType="num">
                                      <p:cBhvr additive="base">
                                        <p:cTn id="30" dur="500" fill="hold"/>
                                        <p:tgtEl>
                                          <p:spTgt spid="55"/>
                                        </p:tgtEl>
                                        <p:attrNameLst>
                                          <p:attrName>ppt_y</p:attrName>
                                        </p:attrNameLst>
                                      </p:cBhvr>
                                      <p:tavLst>
                                        <p:tav tm="0">
                                          <p:val>
                                            <p:strVal val="0-#ppt_h/2"/>
                                          </p:val>
                                        </p:tav>
                                        <p:tav tm="100000">
                                          <p:val>
                                            <p:strVal val="#ppt_y"/>
                                          </p:val>
                                        </p:tav>
                                      </p:tavLst>
                                    </p:anim>
                                  </p:childTnLst>
                                </p:cTn>
                              </p:par>
                              <p:par>
                                <p:cTn id="31" presetID="2" presetClass="entr" presetSubtype="3" fill="hold" nodeType="with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additive="base">
                                        <p:cTn id="33" dur="500" fill="hold"/>
                                        <p:tgtEl>
                                          <p:spTgt spid="61"/>
                                        </p:tgtEl>
                                        <p:attrNameLst>
                                          <p:attrName>ppt_x</p:attrName>
                                        </p:attrNameLst>
                                      </p:cBhvr>
                                      <p:tavLst>
                                        <p:tav tm="0">
                                          <p:val>
                                            <p:strVal val="1+#ppt_w/2"/>
                                          </p:val>
                                        </p:tav>
                                        <p:tav tm="100000">
                                          <p:val>
                                            <p:strVal val="#ppt_x"/>
                                          </p:val>
                                        </p:tav>
                                      </p:tavLst>
                                    </p:anim>
                                    <p:anim calcmode="lin" valueType="num">
                                      <p:cBhvr additive="base">
                                        <p:cTn id="34" dur="500" fill="hold"/>
                                        <p:tgtEl>
                                          <p:spTgt spid="61"/>
                                        </p:tgtEl>
                                        <p:attrNameLst>
                                          <p:attrName>ppt_y</p:attrName>
                                        </p:attrNameLst>
                                      </p:cBhvr>
                                      <p:tavLst>
                                        <p:tav tm="0">
                                          <p:val>
                                            <p:strVal val="0-#ppt_h/2"/>
                                          </p:val>
                                        </p:tav>
                                        <p:tav tm="100000">
                                          <p:val>
                                            <p:strVal val="#ppt_y"/>
                                          </p:val>
                                        </p:tav>
                                      </p:tavLst>
                                    </p:anim>
                                  </p:childTnLst>
                                </p:cTn>
                              </p:par>
                              <p:par>
                                <p:cTn id="35" presetID="2" presetClass="entr" presetSubtype="3" fill="hold" nodeType="withEffect">
                                  <p:stCondLst>
                                    <p:cond delay="250"/>
                                  </p:stCondLst>
                                  <p:childTnLst>
                                    <p:set>
                                      <p:cBhvr>
                                        <p:cTn id="36" dur="1" fill="hold">
                                          <p:stCondLst>
                                            <p:cond delay="0"/>
                                          </p:stCondLst>
                                        </p:cTn>
                                        <p:tgtEl>
                                          <p:spTgt spid="60"/>
                                        </p:tgtEl>
                                        <p:attrNameLst>
                                          <p:attrName>style.visibility</p:attrName>
                                        </p:attrNameLst>
                                      </p:cBhvr>
                                      <p:to>
                                        <p:strVal val="visible"/>
                                      </p:to>
                                    </p:set>
                                    <p:anim calcmode="lin" valueType="num">
                                      <p:cBhvr additive="base">
                                        <p:cTn id="37" dur="500" fill="hold"/>
                                        <p:tgtEl>
                                          <p:spTgt spid="60"/>
                                        </p:tgtEl>
                                        <p:attrNameLst>
                                          <p:attrName>ppt_x</p:attrName>
                                        </p:attrNameLst>
                                      </p:cBhvr>
                                      <p:tavLst>
                                        <p:tav tm="0">
                                          <p:val>
                                            <p:strVal val="1+#ppt_w/2"/>
                                          </p:val>
                                        </p:tav>
                                        <p:tav tm="100000">
                                          <p:val>
                                            <p:strVal val="#ppt_x"/>
                                          </p:val>
                                        </p:tav>
                                      </p:tavLst>
                                    </p:anim>
                                    <p:anim calcmode="lin" valueType="num">
                                      <p:cBhvr additive="base">
                                        <p:cTn id="38" dur="500" fill="hold"/>
                                        <p:tgtEl>
                                          <p:spTgt spid="60"/>
                                        </p:tgtEl>
                                        <p:attrNameLst>
                                          <p:attrName>ppt_y</p:attrName>
                                        </p:attrNameLst>
                                      </p:cBhvr>
                                      <p:tavLst>
                                        <p:tav tm="0">
                                          <p:val>
                                            <p:strVal val="0-#ppt_h/2"/>
                                          </p:val>
                                        </p:tav>
                                        <p:tav tm="100000">
                                          <p:val>
                                            <p:strVal val="#ppt_y"/>
                                          </p:val>
                                        </p:tav>
                                      </p:tavLst>
                                    </p:anim>
                                  </p:childTnLst>
                                </p:cTn>
                              </p:par>
                              <p:par>
                                <p:cTn id="39" presetID="2" presetClass="entr" presetSubtype="12" fill="hold" nodeType="withEffect">
                                  <p:stCondLst>
                                    <p:cond delay="0"/>
                                  </p:stCondLst>
                                  <p:childTnLst>
                                    <p:set>
                                      <p:cBhvr>
                                        <p:cTn id="40" dur="1" fill="hold">
                                          <p:stCondLst>
                                            <p:cond delay="0"/>
                                          </p:stCondLst>
                                        </p:cTn>
                                        <p:tgtEl>
                                          <p:spTgt spid="59"/>
                                        </p:tgtEl>
                                        <p:attrNameLst>
                                          <p:attrName>style.visibility</p:attrName>
                                        </p:attrNameLst>
                                      </p:cBhvr>
                                      <p:to>
                                        <p:strVal val="visible"/>
                                      </p:to>
                                    </p:set>
                                    <p:anim calcmode="lin" valueType="num">
                                      <p:cBhvr additive="base">
                                        <p:cTn id="41" dur="500" fill="hold"/>
                                        <p:tgtEl>
                                          <p:spTgt spid="59"/>
                                        </p:tgtEl>
                                        <p:attrNameLst>
                                          <p:attrName>ppt_x</p:attrName>
                                        </p:attrNameLst>
                                      </p:cBhvr>
                                      <p:tavLst>
                                        <p:tav tm="0">
                                          <p:val>
                                            <p:strVal val="0-#ppt_w/2"/>
                                          </p:val>
                                        </p:tav>
                                        <p:tav tm="100000">
                                          <p:val>
                                            <p:strVal val="#ppt_x"/>
                                          </p:val>
                                        </p:tav>
                                      </p:tavLst>
                                    </p:anim>
                                    <p:anim calcmode="lin" valueType="num">
                                      <p:cBhvr additive="base">
                                        <p:cTn id="42" dur="500" fill="hold"/>
                                        <p:tgtEl>
                                          <p:spTgt spid="59"/>
                                        </p:tgtEl>
                                        <p:attrNameLst>
                                          <p:attrName>ppt_y</p:attrName>
                                        </p:attrNameLst>
                                      </p:cBhvr>
                                      <p:tavLst>
                                        <p:tav tm="0">
                                          <p:val>
                                            <p:strVal val="1+#ppt_h/2"/>
                                          </p:val>
                                        </p:tav>
                                        <p:tav tm="100000">
                                          <p:val>
                                            <p:strVal val="#ppt_y"/>
                                          </p:val>
                                        </p:tav>
                                      </p:tavLst>
                                    </p:anim>
                                  </p:childTnLst>
                                </p:cTn>
                              </p:par>
                              <p:par>
                                <p:cTn id="43" presetID="2" presetClass="entr" presetSubtype="3" fill="hold" nodeType="withEffect">
                                  <p:stCondLst>
                                    <p:cond delay="0"/>
                                  </p:stCondLst>
                                  <p:childTnLst>
                                    <p:set>
                                      <p:cBhvr>
                                        <p:cTn id="44" dur="1" fill="hold">
                                          <p:stCondLst>
                                            <p:cond delay="0"/>
                                          </p:stCondLst>
                                        </p:cTn>
                                        <p:tgtEl>
                                          <p:spTgt spid="57"/>
                                        </p:tgtEl>
                                        <p:attrNameLst>
                                          <p:attrName>style.visibility</p:attrName>
                                        </p:attrNameLst>
                                      </p:cBhvr>
                                      <p:to>
                                        <p:strVal val="visible"/>
                                      </p:to>
                                    </p:set>
                                    <p:anim calcmode="lin" valueType="num">
                                      <p:cBhvr additive="base">
                                        <p:cTn id="45" dur="500" fill="hold"/>
                                        <p:tgtEl>
                                          <p:spTgt spid="57"/>
                                        </p:tgtEl>
                                        <p:attrNameLst>
                                          <p:attrName>ppt_x</p:attrName>
                                        </p:attrNameLst>
                                      </p:cBhvr>
                                      <p:tavLst>
                                        <p:tav tm="0">
                                          <p:val>
                                            <p:strVal val="1+#ppt_w/2"/>
                                          </p:val>
                                        </p:tav>
                                        <p:tav tm="100000">
                                          <p:val>
                                            <p:strVal val="#ppt_x"/>
                                          </p:val>
                                        </p:tav>
                                      </p:tavLst>
                                    </p:anim>
                                    <p:anim calcmode="lin" valueType="num">
                                      <p:cBhvr additive="base">
                                        <p:cTn id="46" dur="500" fill="hold"/>
                                        <p:tgtEl>
                                          <p:spTgt spid="57"/>
                                        </p:tgtEl>
                                        <p:attrNameLst>
                                          <p:attrName>ppt_y</p:attrName>
                                        </p:attrNameLst>
                                      </p:cBhvr>
                                      <p:tavLst>
                                        <p:tav tm="0">
                                          <p:val>
                                            <p:strVal val="0-#ppt_h/2"/>
                                          </p:val>
                                        </p:tav>
                                        <p:tav tm="100000">
                                          <p:val>
                                            <p:strVal val="#ppt_y"/>
                                          </p:val>
                                        </p:tav>
                                      </p:tavLst>
                                    </p:anim>
                                  </p:childTnLst>
                                </p:cTn>
                              </p:par>
                              <p:par>
                                <p:cTn id="47" presetID="53" presetClass="entr" presetSubtype="16" fill="hold" grpId="0" nodeType="withEffect">
                                  <p:stCondLst>
                                    <p:cond delay="250"/>
                                  </p:stCondLst>
                                  <p:childTnLst>
                                    <p:set>
                                      <p:cBhvr>
                                        <p:cTn id="48" dur="1" fill="hold">
                                          <p:stCondLst>
                                            <p:cond delay="0"/>
                                          </p:stCondLst>
                                        </p:cTn>
                                        <p:tgtEl>
                                          <p:spTgt spid="62"/>
                                        </p:tgtEl>
                                        <p:attrNameLst>
                                          <p:attrName>style.visibility</p:attrName>
                                        </p:attrNameLst>
                                      </p:cBhvr>
                                      <p:to>
                                        <p:strVal val="visible"/>
                                      </p:to>
                                    </p:set>
                                    <p:anim calcmode="lin" valueType="num">
                                      <p:cBhvr>
                                        <p:cTn id="49" dur="500" fill="hold"/>
                                        <p:tgtEl>
                                          <p:spTgt spid="62"/>
                                        </p:tgtEl>
                                        <p:attrNameLst>
                                          <p:attrName>ppt_w</p:attrName>
                                        </p:attrNameLst>
                                      </p:cBhvr>
                                      <p:tavLst>
                                        <p:tav tm="0">
                                          <p:val>
                                            <p:fltVal val="0"/>
                                          </p:val>
                                        </p:tav>
                                        <p:tav tm="100000">
                                          <p:val>
                                            <p:strVal val="#ppt_w"/>
                                          </p:val>
                                        </p:tav>
                                      </p:tavLst>
                                    </p:anim>
                                    <p:anim calcmode="lin" valueType="num">
                                      <p:cBhvr>
                                        <p:cTn id="50" dur="500" fill="hold"/>
                                        <p:tgtEl>
                                          <p:spTgt spid="62"/>
                                        </p:tgtEl>
                                        <p:attrNameLst>
                                          <p:attrName>ppt_h</p:attrName>
                                        </p:attrNameLst>
                                      </p:cBhvr>
                                      <p:tavLst>
                                        <p:tav tm="0">
                                          <p:val>
                                            <p:fltVal val="0"/>
                                          </p:val>
                                        </p:tav>
                                        <p:tav tm="100000">
                                          <p:val>
                                            <p:strVal val="#ppt_h"/>
                                          </p:val>
                                        </p:tav>
                                      </p:tavLst>
                                    </p:anim>
                                    <p:animEffect transition="in" filter="fade">
                                      <p:cBhvr>
                                        <p:cTn id="51" dur="500"/>
                                        <p:tgtEl>
                                          <p:spTgt spid="62"/>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63"/>
                                        </p:tgtEl>
                                        <p:attrNameLst>
                                          <p:attrName>style.visibility</p:attrName>
                                        </p:attrNameLst>
                                      </p:cBhvr>
                                      <p:to>
                                        <p:strVal val="visible"/>
                                      </p:to>
                                    </p:set>
                                    <p:anim calcmode="lin" valueType="num">
                                      <p:cBhvr>
                                        <p:cTn id="54" dur="500" fill="hold"/>
                                        <p:tgtEl>
                                          <p:spTgt spid="63"/>
                                        </p:tgtEl>
                                        <p:attrNameLst>
                                          <p:attrName>ppt_w</p:attrName>
                                        </p:attrNameLst>
                                      </p:cBhvr>
                                      <p:tavLst>
                                        <p:tav tm="0">
                                          <p:val>
                                            <p:fltVal val="0"/>
                                          </p:val>
                                        </p:tav>
                                        <p:tav tm="100000">
                                          <p:val>
                                            <p:strVal val="#ppt_w"/>
                                          </p:val>
                                        </p:tav>
                                      </p:tavLst>
                                    </p:anim>
                                    <p:anim calcmode="lin" valueType="num">
                                      <p:cBhvr>
                                        <p:cTn id="55" dur="500" fill="hold"/>
                                        <p:tgtEl>
                                          <p:spTgt spid="63"/>
                                        </p:tgtEl>
                                        <p:attrNameLst>
                                          <p:attrName>ppt_h</p:attrName>
                                        </p:attrNameLst>
                                      </p:cBhvr>
                                      <p:tavLst>
                                        <p:tav tm="0">
                                          <p:val>
                                            <p:fltVal val="0"/>
                                          </p:val>
                                        </p:tav>
                                        <p:tav tm="100000">
                                          <p:val>
                                            <p:strVal val="#ppt_h"/>
                                          </p:val>
                                        </p:tav>
                                      </p:tavLst>
                                    </p:anim>
                                    <p:animEffect transition="in" filter="fade">
                                      <p:cBhvr>
                                        <p:cTn id="56" dur="500"/>
                                        <p:tgtEl>
                                          <p:spTgt spid="63"/>
                                        </p:tgtEl>
                                      </p:cBhvr>
                                    </p:animEffect>
                                  </p:childTnLst>
                                </p:cTn>
                              </p:par>
                              <p:par>
                                <p:cTn id="57" presetID="53" presetClass="entr" presetSubtype="16" fill="hold" grpId="0" nodeType="withEffect">
                                  <p:stCondLst>
                                    <p:cond delay="250"/>
                                  </p:stCondLst>
                                  <p:childTnLst>
                                    <p:set>
                                      <p:cBhvr>
                                        <p:cTn id="58" dur="1" fill="hold">
                                          <p:stCondLst>
                                            <p:cond delay="0"/>
                                          </p:stCondLst>
                                        </p:cTn>
                                        <p:tgtEl>
                                          <p:spTgt spid="64"/>
                                        </p:tgtEl>
                                        <p:attrNameLst>
                                          <p:attrName>style.visibility</p:attrName>
                                        </p:attrNameLst>
                                      </p:cBhvr>
                                      <p:to>
                                        <p:strVal val="visible"/>
                                      </p:to>
                                    </p:set>
                                    <p:anim calcmode="lin" valueType="num">
                                      <p:cBhvr>
                                        <p:cTn id="59" dur="500" fill="hold"/>
                                        <p:tgtEl>
                                          <p:spTgt spid="64"/>
                                        </p:tgtEl>
                                        <p:attrNameLst>
                                          <p:attrName>ppt_w</p:attrName>
                                        </p:attrNameLst>
                                      </p:cBhvr>
                                      <p:tavLst>
                                        <p:tav tm="0">
                                          <p:val>
                                            <p:fltVal val="0"/>
                                          </p:val>
                                        </p:tav>
                                        <p:tav tm="100000">
                                          <p:val>
                                            <p:strVal val="#ppt_w"/>
                                          </p:val>
                                        </p:tav>
                                      </p:tavLst>
                                    </p:anim>
                                    <p:anim calcmode="lin" valueType="num">
                                      <p:cBhvr>
                                        <p:cTn id="60" dur="500" fill="hold"/>
                                        <p:tgtEl>
                                          <p:spTgt spid="64"/>
                                        </p:tgtEl>
                                        <p:attrNameLst>
                                          <p:attrName>ppt_h</p:attrName>
                                        </p:attrNameLst>
                                      </p:cBhvr>
                                      <p:tavLst>
                                        <p:tav tm="0">
                                          <p:val>
                                            <p:fltVal val="0"/>
                                          </p:val>
                                        </p:tav>
                                        <p:tav tm="100000">
                                          <p:val>
                                            <p:strVal val="#ppt_h"/>
                                          </p:val>
                                        </p:tav>
                                      </p:tavLst>
                                    </p:anim>
                                    <p:animEffect transition="in" filter="fade">
                                      <p:cBhvr>
                                        <p:cTn id="61" dur="500"/>
                                        <p:tgtEl>
                                          <p:spTgt spid="64"/>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67"/>
                                        </p:tgtEl>
                                        <p:attrNameLst>
                                          <p:attrName>style.visibility</p:attrName>
                                        </p:attrNameLst>
                                      </p:cBhvr>
                                      <p:to>
                                        <p:strVal val="visible"/>
                                      </p:to>
                                    </p:set>
                                    <p:anim calcmode="lin" valueType="num">
                                      <p:cBhvr>
                                        <p:cTn id="64" dur="500" fill="hold"/>
                                        <p:tgtEl>
                                          <p:spTgt spid="67"/>
                                        </p:tgtEl>
                                        <p:attrNameLst>
                                          <p:attrName>ppt_w</p:attrName>
                                        </p:attrNameLst>
                                      </p:cBhvr>
                                      <p:tavLst>
                                        <p:tav tm="0">
                                          <p:val>
                                            <p:fltVal val="0"/>
                                          </p:val>
                                        </p:tav>
                                        <p:tav tm="100000">
                                          <p:val>
                                            <p:strVal val="#ppt_w"/>
                                          </p:val>
                                        </p:tav>
                                      </p:tavLst>
                                    </p:anim>
                                    <p:anim calcmode="lin" valueType="num">
                                      <p:cBhvr>
                                        <p:cTn id="65" dur="500" fill="hold"/>
                                        <p:tgtEl>
                                          <p:spTgt spid="67"/>
                                        </p:tgtEl>
                                        <p:attrNameLst>
                                          <p:attrName>ppt_h</p:attrName>
                                        </p:attrNameLst>
                                      </p:cBhvr>
                                      <p:tavLst>
                                        <p:tav tm="0">
                                          <p:val>
                                            <p:fltVal val="0"/>
                                          </p:val>
                                        </p:tav>
                                        <p:tav tm="100000">
                                          <p:val>
                                            <p:strVal val="#ppt_h"/>
                                          </p:val>
                                        </p:tav>
                                      </p:tavLst>
                                    </p:anim>
                                    <p:animEffect transition="in" filter="fade">
                                      <p:cBhvr>
                                        <p:cTn id="66" dur="500"/>
                                        <p:tgtEl>
                                          <p:spTgt spid="67"/>
                                        </p:tgtEl>
                                      </p:cBhvr>
                                    </p:animEffect>
                                  </p:childTnLst>
                                </p:cTn>
                              </p:par>
                            </p:childTnLst>
                          </p:cTn>
                        </p:par>
                        <p:par>
                          <p:cTn id="67" fill="hold">
                            <p:stCondLst>
                              <p:cond delay="0"/>
                            </p:stCondLst>
                            <p:childTnLst>
                              <p:par>
                                <p:cTn id="68" presetID="49" presetClass="entr" presetSubtype="0" decel="100000" fill="hold" nodeType="afterEffect">
                                  <p:stCondLst>
                                    <p:cond delay="0"/>
                                  </p:stCondLst>
                                  <p:childTnLst>
                                    <p:set>
                                      <p:cBhvr>
                                        <p:cTn id="69" dur="1" fill="hold">
                                          <p:stCondLst>
                                            <p:cond delay="0"/>
                                          </p:stCondLst>
                                        </p:cTn>
                                        <p:tgtEl>
                                          <p:spTgt spid="5"/>
                                        </p:tgtEl>
                                        <p:attrNameLst>
                                          <p:attrName>style.visibility</p:attrName>
                                        </p:attrNameLst>
                                      </p:cBhvr>
                                      <p:to>
                                        <p:strVal val="visible"/>
                                      </p:to>
                                    </p:set>
                                    <p:anim calcmode="lin" valueType="num">
                                      <p:cBhvr>
                                        <p:cTn id="70" dur="750" fill="hold"/>
                                        <p:tgtEl>
                                          <p:spTgt spid="5"/>
                                        </p:tgtEl>
                                        <p:attrNameLst>
                                          <p:attrName>ppt_w</p:attrName>
                                        </p:attrNameLst>
                                      </p:cBhvr>
                                      <p:tavLst>
                                        <p:tav tm="0">
                                          <p:val>
                                            <p:fltVal val="0"/>
                                          </p:val>
                                        </p:tav>
                                        <p:tav tm="100000">
                                          <p:val>
                                            <p:strVal val="#ppt_w"/>
                                          </p:val>
                                        </p:tav>
                                      </p:tavLst>
                                    </p:anim>
                                    <p:anim calcmode="lin" valueType="num">
                                      <p:cBhvr>
                                        <p:cTn id="71" dur="750" fill="hold"/>
                                        <p:tgtEl>
                                          <p:spTgt spid="5"/>
                                        </p:tgtEl>
                                        <p:attrNameLst>
                                          <p:attrName>ppt_h</p:attrName>
                                        </p:attrNameLst>
                                      </p:cBhvr>
                                      <p:tavLst>
                                        <p:tav tm="0">
                                          <p:val>
                                            <p:fltVal val="0"/>
                                          </p:val>
                                        </p:tav>
                                        <p:tav tm="100000">
                                          <p:val>
                                            <p:strVal val="#ppt_h"/>
                                          </p:val>
                                        </p:tav>
                                      </p:tavLst>
                                    </p:anim>
                                    <p:anim calcmode="lin" valueType="num">
                                      <p:cBhvr>
                                        <p:cTn id="72" dur="750" fill="hold"/>
                                        <p:tgtEl>
                                          <p:spTgt spid="5"/>
                                        </p:tgtEl>
                                        <p:attrNameLst>
                                          <p:attrName>style.rotation</p:attrName>
                                        </p:attrNameLst>
                                      </p:cBhvr>
                                      <p:tavLst>
                                        <p:tav tm="0">
                                          <p:val>
                                            <p:fltVal val="360"/>
                                          </p:val>
                                        </p:tav>
                                        <p:tav tm="100000">
                                          <p:val>
                                            <p:fltVal val="0"/>
                                          </p:val>
                                        </p:tav>
                                      </p:tavLst>
                                    </p:anim>
                                    <p:animEffect transition="in" filter="fade">
                                      <p:cBhvr>
                                        <p:cTn id="73" dur="750"/>
                                        <p:tgtEl>
                                          <p:spTgt spid="5"/>
                                        </p:tgtEl>
                                      </p:cBhvr>
                                    </p:animEffect>
                                  </p:childTnLst>
                                </p:cTn>
                              </p:par>
                              <p:par>
                                <p:cTn id="74" presetID="53" presetClass="entr" presetSubtype="16" fill="hold" grpId="0" nodeType="withEffect">
                                  <p:stCondLst>
                                    <p:cond delay="750"/>
                                  </p:stCondLst>
                                  <p:childTnLst>
                                    <p:set>
                                      <p:cBhvr>
                                        <p:cTn id="75" dur="1" fill="hold">
                                          <p:stCondLst>
                                            <p:cond delay="0"/>
                                          </p:stCondLst>
                                        </p:cTn>
                                        <p:tgtEl>
                                          <p:spTgt spid="4"/>
                                        </p:tgtEl>
                                        <p:attrNameLst>
                                          <p:attrName>style.visibility</p:attrName>
                                        </p:attrNameLst>
                                      </p:cBhvr>
                                      <p:to>
                                        <p:strVal val="visible"/>
                                      </p:to>
                                    </p:set>
                                    <p:anim calcmode="lin" valueType="num">
                                      <p:cBhvr>
                                        <p:cTn id="76" dur="500" fill="hold"/>
                                        <p:tgtEl>
                                          <p:spTgt spid="4"/>
                                        </p:tgtEl>
                                        <p:attrNameLst>
                                          <p:attrName>ppt_w</p:attrName>
                                        </p:attrNameLst>
                                      </p:cBhvr>
                                      <p:tavLst>
                                        <p:tav tm="0">
                                          <p:val>
                                            <p:fltVal val="0"/>
                                          </p:val>
                                        </p:tav>
                                        <p:tav tm="100000">
                                          <p:val>
                                            <p:strVal val="#ppt_w"/>
                                          </p:val>
                                        </p:tav>
                                      </p:tavLst>
                                    </p:anim>
                                    <p:anim calcmode="lin" valueType="num">
                                      <p:cBhvr>
                                        <p:cTn id="77" dur="500" fill="hold"/>
                                        <p:tgtEl>
                                          <p:spTgt spid="4"/>
                                        </p:tgtEl>
                                        <p:attrNameLst>
                                          <p:attrName>ppt_h</p:attrName>
                                        </p:attrNameLst>
                                      </p:cBhvr>
                                      <p:tavLst>
                                        <p:tav tm="0">
                                          <p:val>
                                            <p:fltVal val="0"/>
                                          </p:val>
                                        </p:tav>
                                        <p:tav tm="100000">
                                          <p:val>
                                            <p:strVal val="#ppt_h"/>
                                          </p:val>
                                        </p:tav>
                                      </p:tavLst>
                                    </p:anim>
                                    <p:animEffect transition="in" filter="fade">
                                      <p:cBhvr>
                                        <p:cTn id="78" dur="500"/>
                                        <p:tgtEl>
                                          <p:spTgt spid="4"/>
                                        </p:tgtEl>
                                      </p:cBhvr>
                                    </p:animEffect>
                                  </p:childTnLst>
                                </p:cTn>
                              </p:par>
                              <p:par>
                                <p:cTn id="79" presetID="53" presetClass="entr" presetSubtype="16" fill="hold" nodeType="withEffect">
                                  <p:stCondLst>
                                    <p:cond delay="1250"/>
                                  </p:stCondLst>
                                  <p:childTnLst>
                                    <p:set>
                                      <p:cBhvr>
                                        <p:cTn id="80" dur="1" fill="hold">
                                          <p:stCondLst>
                                            <p:cond delay="0"/>
                                          </p:stCondLst>
                                        </p:cTn>
                                        <p:tgtEl>
                                          <p:spTgt spid="58"/>
                                        </p:tgtEl>
                                        <p:attrNameLst>
                                          <p:attrName>style.visibility</p:attrName>
                                        </p:attrNameLst>
                                      </p:cBhvr>
                                      <p:to>
                                        <p:strVal val="visible"/>
                                      </p:to>
                                    </p:set>
                                    <p:anim calcmode="lin" valueType="num">
                                      <p:cBhvr>
                                        <p:cTn id="81" dur="500" fill="hold"/>
                                        <p:tgtEl>
                                          <p:spTgt spid="58"/>
                                        </p:tgtEl>
                                        <p:attrNameLst>
                                          <p:attrName>ppt_w</p:attrName>
                                        </p:attrNameLst>
                                      </p:cBhvr>
                                      <p:tavLst>
                                        <p:tav tm="0">
                                          <p:val>
                                            <p:fltVal val="0"/>
                                          </p:val>
                                        </p:tav>
                                        <p:tav tm="100000">
                                          <p:val>
                                            <p:strVal val="#ppt_w"/>
                                          </p:val>
                                        </p:tav>
                                      </p:tavLst>
                                    </p:anim>
                                    <p:anim calcmode="lin" valueType="num">
                                      <p:cBhvr>
                                        <p:cTn id="82" dur="500" fill="hold"/>
                                        <p:tgtEl>
                                          <p:spTgt spid="58"/>
                                        </p:tgtEl>
                                        <p:attrNameLst>
                                          <p:attrName>ppt_h</p:attrName>
                                        </p:attrNameLst>
                                      </p:cBhvr>
                                      <p:tavLst>
                                        <p:tav tm="0">
                                          <p:val>
                                            <p:fltVal val="0"/>
                                          </p:val>
                                        </p:tav>
                                        <p:tav tm="100000">
                                          <p:val>
                                            <p:strVal val="#ppt_h"/>
                                          </p:val>
                                        </p:tav>
                                      </p:tavLst>
                                    </p:anim>
                                    <p:animEffect transition="in" filter="fade">
                                      <p:cBhvr>
                                        <p:cTn id="83"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84" fill="hold" display="0">
                  <p:stCondLst>
                    <p:cond delay="indefinite"/>
                  </p:stCondLst>
                  <p:endCondLst>
                    <p:cond evt="onStopAudio" delay="0">
                      <p:tgtEl>
                        <p:sldTgt/>
                      </p:tgtEl>
                    </p:cond>
                  </p:endCondLst>
                </p:cTn>
                <p:tgtEl>
                  <p:spTgt spid="2"/>
                </p:tgtEl>
              </p:cMediaNode>
            </p:audio>
          </p:childTnLst>
        </p:cTn>
      </p:par>
    </p:tnLst>
    <p:bldLst>
      <p:bldP spid="46" grpId="0" animBg="1"/>
      <p:bldP spid="47" grpId="0" animBg="1"/>
      <p:bldP spid="48" grpId="0" animBg="1"/>
      <p:bldP spid="49" grpId="0" animBg="1"/>
      <p:bldP spid="55" grpId="0" animBg="1"/>
      <p:bldP spid="62" grpId="0" animBg="1"/>
      <p:bldP spid="63" grpId="0" animBg="1"/>
      <p:bldP spid="64" grpId="0" animBg="1"/>
      <p:bldP spid="67" grpId="0" animBg="1"/>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456C4"/>
        </a:solidFill>
        <a:effectLst/>
      </p:bgPr>
    </p:bg>
    <p:spTree>
      <p:nvGrpSpPr>
        <p:cNvPr id="1" name=""/>
        <p:cNvGrpSpPr/>
        <p:nvPr/>
      </p:nvGrpSpPr>
      <p:grpSpPr>
        <a:xfrm>
          <a:off x="0" y="0"/>
          <a:ext cx="0" cy="0"/>
          <a:chOff x="0" y="0"/>
          <a:chExt cx="0" cy="0"/>
        </a:xfrm>
      </p:grpSpPr>
      <p:sp>
        <p:nvSpPr>
          <p:cNvPr id="46" name="矩形 45"/>
          <p:cNvSpPr/>
          <p:nvPr/>
        </p:nvSpPr>
        <p:spPr>
          <a:xfrm rot="2624067">
            <a:off x="-270870" y="-500700"/>
            <a:ext cx="696002" cy="1374254"/>
          </a:xfrm>
          <a:prstGeom prst="rect">
            <a:avLst/>
          </a:prstGeom>
          <a:solidFill>
            <a:srgbClr val="39B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圆角矩形 46"/>
          <p:cNvSpPr/>
          <p:nvPr/>
        </p:nvSpPr>
        <p:spPr>
          <a:xfrm rot="18464827">
            <a:off x="-507309" y="5889783"/>
            <a:ext cx="2289928" cy="653453"/>
          </a:xfrm>
          <a:prstGeom prst="roundRect">
            <a:avLst>
              <a:gd name="adj" fmla="val 50000"/>
            </a:avLst>
          </a:prstGeom>
          <a:solidFill>
            <a:srgbClr val="0E67DD">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圆角矩形 47"/>
          <p:cNvSpPr/>
          <p:nvPr/>
        </p:nvSpPr>
        <p:spPr>
          <a:xfrm rot="18464827">
            <a:off x="-439575" y="6531274"/>
            <a:ext cx="2289928" cy="653453"/>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圆角矩形 48"/>
          <p:cNvSpPr/>
          <p:nvPr/>
        </p:nvSpPr>
        <p:spPr>
          <a:xfrm rot="18464827">
            <a:off x="2015444" y="6906078"/>
            <a:ext cx="1435540" cy="409645"/>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4" name="组合 53"/>
          <p:cNvGrpSpPr/>
          <p:nvPr/>
        </p:nvGrpSpPr>
        <p:grpSpPr>
          <a:xfrm>
            <a:off x="10898883" y="5003481"/>
            <a:ext cx="1151670" cy="2867305"/>
            <a:chOff x="9469605" y="2687777"/>
            <a:chExt cx="2410133" cy="6000493"/>
          </a:xfrm>
        </p:grpSpPr>
        <p:sp>
          <p:nvSpPr>
            <p:cNvPr id="50" name="圆角矩形 49"/>
            <p:cNvSpPr/>
            <p:nvPr/>
          </p:nvSpPr>
          <p:spPr>
            <a:xfrm rot="18464827">
              <a:off x="9956209" y="6143988"/>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圆角矩形 50"/>
            <p:cNvSpPr/>
            <p:nvPr/>
          </p:nvSpPr>
          <p:spPr>
            <a:xfrm rot="18464827">
              <a:off x="8430088" y="6143989"/>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圆角矩形 52"/>
            <p:cNvSpPr/>
            <p:nvPr/>
          </p:nvSpPr>
          <p:spPr>
            <a:xfrm rot="18464827">
              <a:off x="8349296" y="5157828"/>
              <a:ext cx="6000493" cy="1060391"/>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5" name="圆角矩形 54"/>
          <p:cNvSpPr/>
          <p:nvPr/>
        </p:nvSpPr>
        <p:spPr>
          <a:xfrm rot="16200000">
            <a:off x="8443897" y="-659210"/>
            <a:ext cx="1435540" cy="672047"/>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57" name="直接连接符 56"/>
          <p:cNvCxnSpPr/>
          <p:nvPr/>
        </p:nvCxnSpPr>
        <p:spPr>
          <a:xfrm flipH="1">
            <a:off x="2421467" y="-11853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761882" y="1697878"/>
            <a:ext cx="1016000" cy="1429450"/>
          </a:xfrm>
          <a:prstGeom prst="line">
            <a:avLst/>
          </a:prstGeom>
          <a:ln w="57150">
            <a:solidFill>
              <a:srgbClr val="0E67DD">
                <a:alpha val="70000"/>
              </a:srgb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11785718" y="-8930"/>
            <a:ext cx="1016000" cy="1429450"/>
          </a:xfrm>
          <a:prstGeom prst="line">
            <a:avLst/>
          </a:prstGeom>
          <a:ln w="57150">
            <a:solidFill>
              <a:srgbClr val="0E67DD">
                <a:alpha val="70000"/>
              </a:srgb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10784382" y="-779860"/>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sp>
        <p:nvSpPr>
          <p:cNvPr id="64" name="椭圆 63"/>
          <p:cNvSpPr/>
          <p:nvPr/>
        </p:nvSpPr>
        <p:spPr>
          <a:xfrm>
            <a:off x="6531502" y="5819372"/>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65" name="直接连接符 64"/>
          <p:cNvCxnSpPr/>
          <p:nvPr/>
        </p:nvCxnSpPr>
        <p:spPr>
          <a:xfrm flipH="1">
            <a:off x="6817652" y="6098572"/>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081466" y="636331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sp>
        <p:nvSpPr>
          <p:cNvPr id="67" name="椭圆 66"/>
          <p:cNvSpPr/>
          <p:nvPr/>
        </p:nvSpPr>
        <p:spPr>
          <a:xfrm>
            <a:off x="9640003" y="2381316"/>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2" name="组合 51"/>
          <p:cNvGrpSpPr/>
          <p:nvPr/>
        </p:nvGrpSpPr>
        <p:grpSpPr>
          <a:xfrm>
            <a:off x="1065321" y="1574800"/>
            <a:ext cx="3604550" cy="3633826"/>
            <a:chOff x="1453387" y="1645920"/>
            <a:chExt cx="3604550" cy="3633826"/>
          </a:xfrm>
        </p:grpSpPr>
        <p:grpSp>
          <p:nvGrpSpPr>
            <p:cNvPr id="5" name="组合 4"/>
            <p:cNvGrpSpPr/>
            <p:nvPr/>
          </p:nvGrpSpPr>
          <p:grpSpPr>
            <a:xfrm>
              <a:off x="1453387" y="1645920"/>
              <a:ext cx="3604550" cy="3633826"/>
              <a:chOff x="3502025" y="1276350"/>
              <a:chExt cx="3762375" cy="3792933"/>
            </a:xfrm>
            <a:effectLst>
              <a:outerShdw blurRad="63500" sx="102000" sy="102000" algn="ctr" rotWithShape="0">
                <a:prstClr val="black">
                  <a:alpha val="40000"/>
                </a:prstClr>
              </a:outerShdw>
            </a:effectLst>
          </p:grpSpPr>
          <p:sp>
            <p:nvSpPr>
              <p:cNvPr id="6" name="任意多边形 5"/>
              <p:cNvSpPr/>
              <p:nvPr/>
            </p:nvSpPr>
            <p:spPr>
              <a:xfrm>
                <a:off x="3502025" y="1276350"/>
                <a:ext cx="3762375" cy="3787775"/>
              </a:xfrm>
              <a:custGeom>
                <a:avLst/>
                <a:gdLst>
                  <a:gd name="connsiteX0" fmla="*/ 1784350 w 3762375"/>
                  <a:gd name="connsiteY0" fmla="*/ 0 h 3787775"/>
                  <a:gd name="connsiteX1" fmla="*/ 914400 w 3762375"/>
                  <a:gd name="connsiteY1" fmla="*/ 288925 h 3787775"/>
                  <a:gd name="connsiteX2" fmla="*/ 279400 w 3762375"/>
                  <a:gd name="connsiteY2" fmla="*/ 908050 h 3787775"/>
                  <a:gd name="connsiteX3" fmla="*/ 0 w 3762375"/>
                  <a:gd name="connsiteY3" fmla="*/ 1787525 h 3787775"/>
                  <a:gd name="connsiteX4" fmla="*/ 155575 w 3762375"/>
                  <a:gd name="connsiteY4" fmla="*/ 2673350 h 3787775"/>
                  <a:gd name="connsiteX5" fmla="*/ 730250 w 3762375"/>
                  <a:gd name="connsiteY5" fmla="*/ 3397250 h 3787775"/>
                  <a:gd name="connsiteX6" fmla="*/ 1565275 w 3762375"/>
                  <a:gd name="connsiteY6" fmla="*/ 3787775 h 3787775"/>
                  <a:gd name="connsiteX7" fmla="*/ 2479675 w 3762375"/>
                  <a:gd name="connsiteY7" fmla="*/ 3727450 h 3787775"/>
                  <a:gd name="connsiteX8" fmla="*/ 3260725 w 3762375"/>
                  <a:gd name="connsiteY8" fmla="*/ 3248025 h 3787775"/>
                  <a:gd name="connsiteX9" fmla="*/ 3743325 w 3762375"/>
                  <a:gd name="connsiteY9" fmla="*/ 2451100 h 3787775"/>
                  <a:gd name="connsiteX10" fmla="*/ 3762375 w 3762375"/>
                  <a:gd name="connsiteY10" fmla="*/ 1520825 h 3787775"/>
                  <a:gd name="connsiteX11" fmla="*/ 3400425 w 3762375"/>
                  <a:gd name="connsiteY11" fmla="*/ 695325 h 3787775"/>
                  <a:gd name="connsiteX12" fmla="*/ 2670175 w 3762375"/>
                  <a:gd name="connsiteY12" fmla="*/ 149225 h 3787775"/>
                  <a:gd name="connsiteX13" fmla="*/ 1784350 w 3762375"/>
                  <a:gd name="connsiteY13" fmla="*/ 0 h 378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62375" h="3787775">
                    <a:moveTo>
                      <a:pt x="1784350" y="0"/>
                    </a:moveTo>
                    <a:lnTo>
                      <a:pt x="914400" y="288925"/>
                    </a:lnTo>
                    <a:lnTo>
                      <a:pt x="279400" y="908050"/>
                    </a:lnTo>
                    <a:lnTo>
                      <a:pt x="0" y="1787525"/>
                    </a:lnTo>
                    <a:lnTo>
                      <a:pt x="155575" y="2673350"/>
                    </a:lnTo>
                    <a:lnTo>
                      <a:pt x="730250" y="3397250"/>
                    </a:lnTo>
                    <a:lnTo>
                      <a:pt x="1565275" y="3787775"/>
                    </a:lnTo>
                    <a:lnTo>
                      <a:pt x="2479675" y="3727450"/>
                    </a:lnTo>
                    <a:lnTo>
                      <a:pt x="3260725" y="3248025"/>
                    </a:lnTo>
                    <a:lnTo>
                      <a:pt x="3743325" y="2451100"/>
                    </a:lnTo>
                    <a:lnTo>
                      <a:pt x="3762375" y="1520825"/>
                    </a:lnTo>
                    <a:lnTo>
                      <a:pt x="3400425" y="695325"/>
                    </a:lnTo>
                    <a:lnTo>
                      <a:pt x="2670175" y="149225"/>
                    </a:lnTo>
                    <a:lnTo>
                      <a:pt x="1784350" y="0"/>
                    </a:lnTo>
                    <a:close/>
                  </a:path>
                </a:pathLst>
              </a:custGeom>
              <a:noFill/>
              <a:ln w="19050">
                <a:solidFill>
                  <a:srgbClr val="23B2FE">
                    <a:alpha val="73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7" name="直接连接符 6"/>
              <p:cNvCxnSpPr>
                <a:stCxn id="6" idx="1"/>
                <a:endCxn id="6" idx="12"/>
              </p:cNvCxnSpPr>
              <p:nvPr/>
            </p:nvCxnSpPr>
            <p:spPr>
              <a:xfrm flipV="1">
                <a:off x="4416425" y="1425575"/>
                <a:ext cx="1755775" cy="1397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1"/>
              </p:cNvCxnSpPr>
              <p:nvPr/>
            </p:nvCxnSpPr>
            <p:spPr>
              <a:xfrm>
                <a:off x="4416425" y="1565275"/>
                <a:ext cx="2378075" cy="10541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3744516" y="1485900"/>
                <a:ext cx="1626181" cy="1193799"/>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flipV="1">
                <a:off x="5367633" y="1485900"/>
                <a:ext cx="1250949" cy="4953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a:stCxn id="6" idx="10"/>
                <a:endCxn id="6" idx="12"/>
              </p:cNvCxnSpPr>
              <p:nvPr/>
            </p:nvCxnSpPr>
            <p:spPr>
              <a:xfrm flipH="1" flipV="1">
                <a:off x="6172200" y="1425575"/>
                <a:ext cx="1092200" cy="13716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613525" y="1981200"/>
                <a:ext cx="438150" cy="15367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86450" y="1693465"/>
                <a:ext cx="908050" cy="92591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endCxn id="6" idx="12"/>
              </p:cNvCxnSpPr>
              <p:nvPr/>
            </p:nvCxnSpPr>
            <p:spPr>
              <a:xfrm flipV="1">
                <a:off x="5886450" y="1425575"/>
                <a:ext cx="285750" cy="26789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4445000" y="1687710"/>
                <a:ext cx="1446212" cy="46871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endCxn id="6" idx="1"/>
              </p:cNvCxnSpPr>
              <p:nvPr/>
            </p:nvCxnSpPr>
            <p:spPr>
              <a:xfrm flipH="1" flipV="1">
                <a:off x="4416425" y="1565275"/>
                <a:ext cx="32544" cy="5969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3744516" y="1565275"/>
                <a:ext cx="671909" cy="111442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endCxn id="6" idx="4"/>
              </p:cNvCxnSpPr>
              <p:nvPr/>
            </p:nvCxnSpPr>
            <p:spPr>
              <a:xfrm flipH="1">
                <a:off x="3657600" y="2197100"/>
                <a:ext cx="119856" cy="17526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6" idx="3"/>
              </p:cNvCxnSpPr>
              <p:nvPr/>
            </p:nvCxnSpPr>
            <p:spPr>
              <a:xfrm flipV="1">
                <a:off x="3502025" y="2679700"/>
                <a:ext cx="242491" cy="38417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700264" y="3285491"/>
                <a:ext cx="662186" cy="1203959"/>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657600" y="3939540"/>
                <a:ext cx="704850" cy="54991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741452" y="2679699"/>
                <a:ext cx="991475" cy="306371"/>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3938788" y="2156420"/>
                <a:ext cx="506212" cy="155261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flipV="1">
                <a:off x="4445001" y="2156420"/>
                <a:ext cx="287926" cy="82965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3933032" y="2986071"/>
                <a:ext cx="799895" cy="722964"/>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flipV="1">
                <a:off x="3930562" y="3699509"/>
                <a:ext cx="1310774" cy="949792"/>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4692312" y="2979884"/>
                <a:ext cx="37600" cy="1268266"/>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4362450" y="4248150"/>
                <a:ext cx="326848" cy="2413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359436" y="4489450"/>
                <a:ext cx="881900" cy="159851"/>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endCxn id="6" idx="6"/>
              </p:cNvCxnSpPr>
              <p:nvPr/>
            </p:nvCxnSpPr>
            <p:spPr>
              <a:xfrm>
                <a:off x="4359436" y="4489450"/>
                <a:ext cx="707864" cy="57467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5067300" y="4646612"/>
                <a:ext cx="174036" cy="416707"/>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5237877" y="2624531"/>
                <a:ext cx="1556623" cy="2025173"/>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6029325" y="3517900"/>
                <a:ext cx="1022351" cy="1230192"/>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5241336" y="4646612"/>
                <a:ext cx="787989" cy="10148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endCxn id="6" idx="8"/>
              </p:cNvCxnSpPr>
              <p:nvPr/>
            </p:nvCxnSpPr>
            <p:spPr>
              <a:xfrm flipV="1">
                <a:off x="5048250" y="4524375"/>
                <a:ext cx="1714500" cy="544908"/>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5242802" y="4088931"/>
                <a:ext cx="1335102" cy="554206"/>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6577904" y="2619373"/>
                <a:ext cx="216596" cy="1469558"/>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flipV="1">
                <a:off x="6400800" y="3131819"/>
                <a:ext cx="650875" cy="380923"/>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5962650" y="2244725"/>
                <a:ext cx="438150" cy="880528"/>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5886449" y="1696042"/>
                <a:ext cx="80963" cy="548683"/>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a:endCxn id="6" idx="8"/>
              </p:cNvCxnSpPr>
              <p:nvPr/>
            </p:nvCxnSpPr>
            <p:spPr>
              <a:xfrm flipH="1">
                <a:off x="6762750" y="2784136"/>
                <a:ext cx="501650" cy="1740239"/>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endCxn id="6" idx="8"/>
              </p:cNvCxnSpPr>
              <p:nvPr/>
            </p:nvCxnSpPr>
            <p:spPr>
              <a:xfrm>
                <a:off x="6577903" y="4088931"/>
                <a:ext cx="184847" cy="435444"/>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4732926" y="2986070"/>
                <a:ext cx="1044878" cy="982763"/>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4737474" y="2989545"/>
                <a:ext cx="500403" cy="166531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4728229" y="2244725"/>
                <a:ext cx="1234420" cy="719109"/>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grpSp>
        <p:sp>
          <p:nvSpPr>
            <p:cNvPr id="62" name="椭圆 61"/>
            <p:cNvSpPr/>
            <p:nvPr/>
          </p:nvSpPr>
          <p:spPr>
            <a:xfrm>
              <a:off x="2048933" y="2500908"/>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 name="椭圆 62"/>
            <p:cNvSpPr/>
            <p:nvPr/>
          </p:nvSpPr>
          <p:spPr>
            <a:xfrm>
              <a:off x="1705523" y="4833920"/>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 name="文本框 1"/>
            <p:cNvSpPr txBox="1"/>
            <p:nvPr/>
          </p:nvSpPr>
          <p:spPr>
            <a:xfrm>
              <a:off x="2292115" y="2979469"/>
              <a:ext cx="2114973" cy="769441"/>
            </a:xfrm>
            <a:prstGeom prst="rect">
              <a:avLst/>
            </a:prstGeom>
            <a:noFill/>
          </p:spPr>
          <p:txBody>
            <a:bodyPr wrap="square" rtlCol="0">
              <a:spAutoFit/>
            </a:bodyPr>
            <a:lstStyle/>
            <a:p>
              <a:pPr algn="dist"/>
              <a:r>
                <a:rPr lang="zh-CN" altLang="en-US" sz="4400" dirty="0">
                  <a:solidFill>
                    <a:schemeClr val="bg1"/>
                  </a:solidFill>
                  <a:effectLst>
                    <a:outerShdw blurRad="63500" sx="102000" sy="102000" algn="ctr" rotWithShape="0">
                      <a:prstClr val="black">
                        <a:alpha val="40000"/>
                      </a:prstClr>
                    </a:outerShdw>
                  </a:effectLst>
                  <a:latin typeface="造字工房力黑（非商用）常规体" pitchFamily="50" charset="-122"/>
                  <a:ea typeface="造字工房力黑（非商用）常规体" pitchFamily="50" charset="-122"/>
                </a:rPr>
                <a:t>目录</a:t>
              </a:r>
              <a:endParaRPr lang="zh-CN" altLang="en-US" sz="4400" dirty="0">
                <a:solidFill>
                  <a:schemeClr val="bg1"/>
                </a:solidFill>
                <a:effectLst>
                  <a:outerShdw blurRad="63500" sx="102000" sy="102000" algn="ctr" rotWithShape="0">
                    <a:prstClr val="black">
                      <a:alpha val="40000"/>
                    </a:prstClr>
                  </a:outerShdw>
                </a:effectLst>
                <a:latin typeface="造字工房力黑（非商用）常规体" pitchFamily="50" charset="-122"/>
                <a:ea typeface="造字工房力黑（非商用）常规体" pitchFamily="50" charset="-122"/>
              </a:endParaRPr>
            </a:p>
          </p:txBody>
        </p:sp>
        <p:sp>
          <p:nvSpPr>
            <p:cNvPr id="3" name="文本框 2"/>
            <p:cNvSpPr txBox="1"/>
            <p:nvPr/>
          </p:nvSpPr>
          <p:spPr>
            <a:xfrm>
              <a:off x="2366723" y="3653381"/>
              <a:ext cx="1931614" cy="338554"/>
            </a:xfrm>
            <a:prstGeom prst="rect">
              <a:avLst/>
            </a:prstGeom>
            <a:noFill/>
          </p:spPr>
          <p:txBody>
            <a:bodyPr wrap="square" rtlCol="0">
              <a:spAutoFit/>
            </a:bodyPr>
            <a:lstStyle/>
            <a:p>
              <a:pPr algn="dist"/>
              <a:r>
                <a:rPr lang="en-US" altLang="zh-CN" sz="1600" dirty="0">
                  <a:solidFill>
                    <a:schemeClr val="bg1"/>
                  </a:solidFill>
                  <a:latin typeface="造字工房力黑（非商用）常规体" pitchFamily="50" charset="-122"/>
                  <a:ea typeface="造字工房力黑（非商用）常规体" pitchFamily="50" charset="-122"/>
                </a:rPr>
                <a:t>CONTENTS</a:t>
              </a:r>
              <a:endParaRPr lang="zh-CN" altLang="en-US" sz="1600" dirty="0">
                <a:solidFill>
                  <a:schemeClr val="bg1"/>
                </a:solidFill>
                <a:latin typeface="造字工房力黑（非商用）常规体" pitchFamily="50" charset="-122"/>
                <a:ea typeface="造字工房力黑（非商用）常规体" pitchFamily="50" charset="-122"/>
              </a:endParaRPr>
            </a:p>
          </p:txBody>
        </p:sp>
      </p:grpSp>
      <p:grpSp>
        <p:nvGrpSpPr>
          <p:cNvPr id="122" name="组合 121"/>
          <p:cNvGrpSpPr/>
          <p:nvPr/>
        </p:nvGrpSpPr>
        <p:grpSpPr>
          <a:xfrm>
            <a:off x="5768504" y="1496748"/>
            <a:ext cx="5824826" cy="543634"/>
            <a:chOff x="6096000" y="1380851"/>
            <a:chExt cx="5824826" cy="543634"/>
          </a:xfrm>
        </p:grpSpPr>
        <p:grpSp>
          <p:nvGrpSpPr>
            <p:cNvPr id="104" name="组合 103"/>
            <p:cNvGrpSpPr/>
            <p:nvPr/>
          </p:nvGrpSpPr>
          <p:grpSpPr>
            <a:xfrm>
              <a:off x="6096000" y="1380851"/>
              <a:ext cx="5824826" cy="543634"/>
              <a:chOff x="6491085" y="1081966"/>
              <a:chExt cx="5824826" cy="543634"/>
            </a:xfrm>
          </p:grpSpPr>
          <p:grpSp>
            <p:nvGrpSpPr>
              <p:cNvPr id="101" name="组合 100"/>
              <p:cNvGrpSpPr/>
              <p:nvPr/>
            </p:nvGrpSpPr>
            <p:grpSpPr>
              <a:xfrm>
                <a:off x="6491085" y="1090636"/>
                <a:ext cx="534964" cy="534964"/>
                <a:chOff x="6479050" y="1043435"/>
                <a:chExt cx="534964" cy="534964"/>
              </a:xfrm>
            </p:grpSpPr>
            <p:cxnSp>
              <p:nvCxnSpPr>
                <p:cNvPr id="100" name="直接连接符 99"/>
                <p:cNvCxnSpPr/>
                <p:nvPr/>
              </p:nvCxnSpPr>
              <p:spPr>
                <a:xfrm flipV="1">
                  <a:off x="6479050" y="1043435"/>
                  <a:ext cx="534964" cy="53496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6" name="椭圆 55"/>
                <p:cNvSpPr/>
                <p:nvPr/>
              </p:nvSpPr>
              <p:spPr>
                <a:xfrm>
                  <a:off x="6479050" y="1043435"/>
                  <a:ext cx="534964" cy="534964"/>
                </a:xfrm>
                <a:prstGeom prst="ellipse">
                  <a:avLst/>
                </a:prstGeom>
                <a:solidFill>
                  <a:srgbClr val="0E67D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造字工房力黑（非商用）常规体" pitchFamily="50" charset="-122"/>
                    <a:ea typeface="造字工房力黑（非商用）常规体" pitchFamily="50" charset="-122"/>
                  </a:endParaRPr>
                </a:p>
              </p:txBody>
            </p:sp>
          </p:grpSp>
          <p:sp>
            <p:nvSpPr>
              <p:cNvPr id="102" name="文本框 32"/>
              <p:cNvSpPr txBox="1">
                <a:spLocks noChangeArrowheads="1"/>
              </p:cNvSpPr>
              <p:nvPr/>
            </p:nvSpPr>
            <p:spPr bwMode="auto">
              <a:xfrm>
                <a:off x="7139391" y="1081966"/>
                <a:ext cx="13885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16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rPr>
                  <a:t>About us</a:t>
                </a:r>
                <a:endParaRPr lang="zh-CN" altLang="en-US" sz="16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endParaRPr>
              </a:p>
            </p:txBody>
          </p:sp>
          <p:sp>
            <p:nvSpPr>
              <p:cNvPr id="103" name="矩形 34"/>
              <p:cNvSpPr>
                <a:spLocks noChangeArrowheads="1"/>
              </p:cNvSpPr>
              <p:nvPr/>
            </p:nvSpPr>
            <p:spPr bwMode="auto">
              <a:xfrm>
                <a:off x="7139391" y="1313603"/>
                <a:ext cx="51765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200" dirty="0">
                    <a:solidFill>
                      <a:srgbClr val="FFFFFF"/>
                    </a:solidFill>
                    <a:latin typeface="Agency FB" panose="020B0503020202020204" pitchFamily="34" charset="0"/>
                    <a:ea typeface="微软雅黑" panose="020B0503020204020204" pitchFamily="34" charset="-122"/>
                  </a:rPr>
                  <a:t>Something was broken in my engine. And as I had with me neither a mechanic nor any passengers</a:t>
                </a:r>
                <a:endParaRPr lang="zh-CN" altLang="en-US" sz="1200" dirty="0">
                  <a:solidFill>
                    <a:srgbClr val="FFFFFF"/>
                  </a:solidFill>
                  <a:latin typeface="Agency FB" panose="020B0503020202020204" pitchFamily="34" charset="0"/>
                  <a:ea typeface="微软雅黑" panose="020B0503020204020204" pitchFamily="34" charset="-122"/>
                </a:endParaRPr>
              </a:p>
            </p:txBody>
          </p:sp>
        </p:grpSp>
        <p:sp>
          <p:nvSpPr>
            <p:cNvPr id="111" name="矩形 110"/>
            <p:cNvSpPr/>
            <p:nvPr/>
          </p:nvSpPr>
          <p:spPr>
            <a:xfrm>
              <a:off x="6146115" y="1503114"/>
              <a:ext cx="434734" cy="307777"/>
            </a:xfrm>
            <a:prstGeom prst="rect">
              <a:avLst/>
            </a:prstGeom>
          </p:spPr>
          <p:txBody>
            <a:bodyPr wrap="none">
              <a:spAutoFit/>
            </a:bodyPr>
            <a:lstStyle/>
            <a:p>
              <a:pPr algn="ctr"/>
              <a:r>
                <a:rPr lang="en-US" altLang="zh-CN" sz="1400" dirty="0">
                  <a:solidFill>
                    <a:schemeClr val="bg1"/>
                  </a:solidFill>
                  <a:latin typeface="造字工房力黑（非商用）常规体" pitchFamily="50" charset="-122"/>
                  <a:ea typeface="造字工房力黑（非商用）常规体" pitchFamily="50" charset="-122"/>
                </a:rPr>
                <a:t>01</a:t>
              </a:r>
              <a:endParaRPr lang="zh-CN" altLang="en-US" sz="1400" dirty="0">
                <a:solidFill>
                  <a:schemeClr val="bg1"/>
                </a:solidFill>
                <a:latin typeface="造字工房力黑（非商用）常规体" pitchFamily="50" charset="-122"/>
                <a:ea typeface="造字工房力黑（非商用）常规体" pitchFamily="50" charset="-122"/>
              </a:endParaRPr>
            </a:p>
          </p:txBody>
        </p:sp>
      </p:grpSp>
      <p:grpSp>
        <p:nvGrpSpPr>
          <p:cNvPr id="113" name="组合 112"/>
          <p:cNvGrpSpPr/>
          <p:nvPr/>
        </p:nvGrpSpPr>
        <p:grpSpPr>
          <a:xfrm>
            <a:off x="5768504" y="2536605"/>
            <a:ext cx="5824826" cy="543634"/>
            <a:chOff x="6096000" y="2436243"/>
            <a:chExt cx="5824826" cy="543634"/>
          </a:xfrm>
        </p:grpSpPr>
        <p:grpSp>
          <p:nvGrpSpPr>
            <p:cNvPr id="105" name="组合 104"/>
            <p:cNvGrpSpPr/>
            <p:nvPr/>
          </p:nvGrpSpPr>
          <p:grpSpPr>
            <a:xfrm>
              <a:off x="6096000" y="2436243"/>
              <a:ext cx="5824826" cy="543634"/>
              <a:chOff x="6491085" y="1081966"/>
              <a:chExt cx="5824826" cy="543634"/>
            </a:xfrm>
          </p:grpSpPr>
          <p:grpSp>
            <p:nvGrpSpPr>
              <p:cNvPr id="106" name="组合 105"/>
              <p:cNvGrpSpPr/>
              <p:nvPr/>
            </p:nvGrpSpPr>
            <p:grpSpPr>
              <a:xfrm>
                <a:off x="6491085" y="1090636"/>
                <a:ext cx="534964" cy="534964"/>
                <a:chOff x="6479050" y="1043435"/>
                <a:chExt cx="534964" cy="534964"/>
              </a:xfrm>
            </p:grpSpPr>
            <p:cxnSp>
              <p:nvCxnSpPr>
                <p:cNvPr id="109" name="直接连接符 108"/>
                <p:cNvCxnSpPr/>
                <p:nvPr/>
              </p:nvCxnSpPr>
              <p:spPr>
                <a:xfrm flipV="1">
                  <a:off x="6479050" y="1043435"/>
                  <a:ext cx="534964" cy="53496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0" name="椭圆 109"/>
                <p:cNvSpPr/>
                <p:nvPr/>
              </p:nvSpPr>
              <p:spPr>
                <a:xfrm>
                  <a:off x="6479050" y="1043435"/>
                  <a:ext cx="534964" cy="534964"/>
                </a:xfrm>
                <a:prstGeom prst="ellipse">
                  <a:avLst/>
                </a:prstGeom>
                <a:solidFill>
                  <a:srgbClr val="0E67D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造字工房力黑（非商用）常规体" pitchFamily="50" charset="-122"/>
                    <a:ea typeface="造字工房力黑（非商用）常规体" pitchFamily="50" charset="-122"/>
                  </a:endParaRPr>
                </a:p>
              </p:txBody>
            </p:sp>
          </p:grpSp>
          <p:sp>
            <p:nvSpPr>
              <p:cNvPr id="107" name="文本框 32"/>
              <p:cNvSpPr txBox="1">
                <a:spLocks noChangeArrowheads="1"/>
              </p:cNvSpPr>
              <p:nvPr/>
            </p:nvSpPr>
            <p:spPr bwMode="auto">
              <a:xfrm>
                <a:off x="7127369" y="1081966"/>
                <a:ext cx="14125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16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rPr>
                  <a:t>Products</a:t>
                </a:r>
                <a:endParaRPr lang="zh-CN" altLang="en-US" sz="16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endParaRPr>
              </a:p>
            </p:txBody>
          </p:sp>
          <p:sp>
            <p:nvSpPr>
              <p:cNvPr id="108" name="矩形 34"/>
              <p:cNvSpPr>
                <a:spLocks noChangeArrowheads="1"/>
              </p:cNvSpPr>
              <p:nvPr/>
            </p:nvSpPr>
            <p:spPr bwMode="auto">
              <a:xfrm>
                <a:off x="7139391" y="1313603"/>
                <a:ext cx="51765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200" dirty="0">
                    <a:solidFill>
                      <a:srgbClr val="FFFFFF"/>
                    </a:solidFill>
                    <a:latin typeface="Agency FB" panose="020B0503020202020204" pitchFamily="34" charset="0"/>
                    <a:ea typeface="微软雅黑" panose="020B0503020204020204" pitchFamily="34" charset="-122"/>
                  </a:rPr>
                  <a:t>Something was broken in my engine. And as I had with me neither a mechanic nor any passengers</a:t>
                </a:r>
                <a:endParaRPr lang="zh-CN" altLang="en-US" sz="1200" dirty="0">
                  <a:solidFill>
                    <a:srgbClr val="FFFFFF"/>
                  </a:solidFill>
                  <a:latin typeface="Agency FB" panose="020B0503020202020204" pitchFamily="34" charset="0"/>
                  <a:ea typeface="微软雅黑" panose="020B0503020204020204" pitchFamily="34" charset="-122"/>
                </a:endParaRPr>
              </a:p>
            </p:txBody>
          </p:sp>
        </p:grpSp>
        <p:sp>
          <p:nvSpPr>
            <p:cNvPr id="112" name="矩形 111"/>
            <p:cNvSpPr/>
            <p:nvPr/>
          </p:nvSpPr>
          <p:spPr>
            <a:xfrm>
              <a:off x="6125901" y="2569482"/>
              <a:ext cx="482824" cy="307777"/>
            </a:xfrm>
            <a:prstGeom prst="rect">
              <a:avLst/>
            </a:prstGeom>
          </p:spPr>
          <p:txBody>
            <a:bodyPr wrap="none">
              <a:spAutoFit/>
            </a:bodyPr>
            <a:lstStyle/>
            <a:p>
              <a:pPr algn="ctr"/>
              <a:r>
                <a:rPr lang="en-US" altLang="zh-CN" sz="1400" dirty="0">
                  <a:solidFill>
                    <a:schemeClr val="bg1"/>
                  </a:solidFill>
                  <a:latin typeface="造字工房力黑（非商用）常规体" pitchFamily="50" charset="-122"/>
                  <a:ea typeface="造字工房力黑（非商用）常规体" pitchFamily="50" charset="-122"/>
                </a:rPr>
                <a:t>02</a:t>
              </a:r>
              <a:endParaRPr lang="zh-CN" altLang="en-US" sz="1400" dirty="0">
                <a:solidFill>
                  <a:schemeClr val="bg1"/>
                </a:solidFill>
                <a:latin typeface="造字工房力黑（非商用）常规体" pitchFamily="50" charset="-122"/>
                <a:ea typeface="造字工房力黑（非商用）常规体" pitchFamily="50" charset="-122"/>
              </a:endParaRPr>
            </a:p>
          </p:txBody>
        </p:sp>
      </p:grpSp>
      <p:grpSp>
        <p:nvGrpSpPr>
          <p:cNvPr id="114" name="组合 113"/>
          <p:cNvGrpSpPr/>
          <p:nvPr/>
        </p:nvGrpSpPr>
        <p:grpSpPr>
          <a:xfrm>
            <a:off x="5768504" y="3585132"/>
            <a:ext cx="5824826" cy="534964"/>
            <a:chOff x="6096000" y="2444913"/>
            <a:chExt cx="5824826" cy="534964"/>
          </a:xfrm>
        </p:grpSpPr>
        <p:grpSp>
          <p:nvGrpSpPr>
            <p:cNvPr id="115" name="组合 114"/>
            <p:cNvGrpSpPr/>
            <p:nvPr/>
          </p:nvGrpSpPr>
          <p:grpSpPr>
            <a:xfrm>
              <a:off x="6096000" y="2444913"/>
              <a:ext cx="5824826" cy="534964"/>
              <a:chOff x="6491085" y="1090636"/>
              <a:chExt cx="5824826" cy="534964"/>
            </a:xfrm>
          </p:grpSpPr>
          <p:grpSp>
            <p:nvGrpSpPr>
              <p:cNvPr id="117" name="组合 116"/>
              <p:cNvGrpSpPr/>
              <p:nvPr/>
            </p:nvGrpSpPr>
            <p:grpSpPr>
              <a:xfrm>
                <a:off x="6491085" y="1090636"/>
                <a:ext cx="534964" cy="534964"/>
                <a:chOff x="6479050" y="1043435"/>
                <a:chExt cx="534964" cy="534964"/>
              </a:xfrm>
            </p:grpSpPr>
            <p:cxnSp>
              <p:nvCxnSpPr>
                <p:cNvPr id="120" name="直接连接符 119"/>
                <p:cNvCxnSpPr/>
                <p:nvPr/>
              </p:nvCxnSpPr>
              <p:spPr>
                <a:xfrm flipV="1">
                  <a:off x="6479050" y="1043435"/>
                  <a:ext cx="534964" cy="53496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21" name="椭圆 120"/>
                <p:cNvSpPr/>
                <p:nvPr/>
              </p:nvSpPr>
              <p:spPr>
                <a:xfrm>
                  <a:off x="6479050" y="1043435"/>
                  <a:ext cx="534964" cy="534964"/>
                </a:xfrm>
                <a:prstGeom prst="ellipse">
                  <a:avLst/>
                </a:prstGeom>
                <a:solidFill>
                  <a:srgbClr val="0E67D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造字工房力黑（非商用）常规体" pitchFamily="50" charset="-122"/>
                    <a:ea typeface="造字工房力黑（非商用）常规体" pitchFamily="50" charset="-122"/>
                  </a:endParaRPr>
                </a:p>
              </p:txBody>
            </p:sp>
          </p:grpSp>
          <p:sp>
            <p:nvSpPr>
              <p:cNvPr id="118" name="文本框 32"/>
              <p:cNvSpPr txBox="1">
                <a:spLocks noChangeArrowheads="1"/>
              </p:cNvSpPr>
              <p:nvPr/>
            </p:nvSpPr>
            <p:spPr bwMode="auto">
              <a:xfrm>
                <a:off x="7117152" y="1094503"/>
                <a:ext cx="19768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16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rPr>
                  <a:t>Data Analyze</a:t>
                </a:r>
                <a:endParaRPr lang="zh-CN" altLang="en-US" sz="16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endParaRPr>
              </a:p>
            </p:txBody>
          </p:sp>
          <p:sp>
            <p:nvSpPr>
              <p:cNvPr id="119" name="矩形 34"/>
              <p:cNvSpPr>
                <a:spLocks noChangeArrowheads="1"/>
              </p:cNvSpPr>
              <p:nvPr/>
            </p:nvSpPr>
            <p:spPr bwMode="auto">
              <a:xfrm>
                <a:off x="7139391" y="1313603"/>
                <a:ext cx="51765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200" dirty="0">
                    <a:solidFill>
                      <a:srgbClr val="FFFFFF"/>
                    </a:solidFill>
                    <a:latin typeface="Agency FB" panose="020B0503020202020204" pitchFamily="34" charset="0"/>
                    <a:ea typeface="微软雅黑" panose="020B0503020204020204" pitchFamily="34" charset="-122"/>
                  </a:rPr>
                  <a:t>Something was broken in my engine. And as I had with me neither a mechanic nor any passengers</a:t>
                </a:r>
                <a:endParaRPr lang="zh-CN" altLang="en-US" sz="1200" dirty="0">
                  <a:solidFill>
                    <a:srgbClr val="FFFFFF"/>
                  </a:solidFill>
                  <a:latin typeface="Agency FB" panose="020B0503020202020204" pitchFamily="34" charset="0"/>
                  <a:ea typeface="微软雅黑" panose="020B0503020204020204" pitchFamily="34" charset="-122"/>
                </a:endParaRPr>
              </a:p>
            </p:txBody>
          </p:sp>
        </p:grpSp>
        <p:sp>
          <p:nvSpPr>
            <p:cNvPr id="116" name="矩形 115"/>
            <p:cNvSpPr/>
            <p:nvPr/>
          </p:nvSpPr>
          <p:spPr>
            <a:xfrm>
              <a:off x="6125901" y="2569482"/>
              <a:ext cx="482824" cy="307777"/>
            </a:xfrm>
            <a:prstGeom prst="rect">
              <a:avLst/>
            </a:prstGeom>
          </p:spPr>
          <p:txBody>
            <a:bodyPr wrap="none">
              <a:spAutoFit/>
            </a:bodyPr>
            <a:lstStyle/>
            <a:p>
              <a:pPr algn="ctr"/>
              <a:r>
                <a:rPr lang="en-US" altLang="zh-CN" sz="1400" dirty="0">
                  <a:solidFill>
                    <a:schemeClr val="bg1"/>
                  </a:solidFill>
                  <a:latin typeface="造字工房力黑（非商用）常规体" pitchFamily="50" charset="-122"/>
                  <a:ea typeface="造字工房力黑（非商用）常规体" pitchFamily="50" charset="-122"/>
                </a:rPr>
                <a:t>03</a:t>
              </a:r>
              <a:endParaRPr lang="zh-CN" altLang="en-US" sz="1400" dirty="0">
                <a:solidFill>
                  <a:schemeClr val="bg1"/>
                </a:solidFill>
                <a:latin typeface="造字工房力黑（非商用）常规体" pitchFamily="50" charset="-122"/>
                <a:ea typeface="造字工房力黑（非商用）常规体" pitchFamily="50" charset="-122"/>
              </a:endParaRPr>
            </a:p>
          </p:txBody>
        </p:sp>
      </p:grpSp>
      <p:grpSp>
        <p:nvGrpSpPr>
          <p:cNvPr id="123" name="组合 122"/>
          <p:cNvGrpSpPr/>
          <p:nvPr/>
        </p:nvGrpSpPr>
        <p:grpSpPr>
          <a:xfrm>
            <a:off x="5768504" y="4609047"/>
            <a:ext cx="5824826" cy="550907"/>
            <a:chOff x="6096000" y="2428970"/>
            <a:chExt cx="5824826" cy="550907"/>
          </a:xfrm>
        </p:grpSpPr>
        <p:grpSp>
          <p:nvGrpSpPr>
            <p:cNvPr id="124" name="组合 123"/>
            <p:cNvGrpSpPr/>
            <p:nvPr/>
          </p:nvGrpSpPr>
          <p:grpSpPr>
            <a:xfrm>
              <a:off x="6096000" y="2428970"/>
              <a:ext cx="5824826" cy="550907"/>
              <a:chOff x="6491085" y="1074693"/>
              <a:chExt cx="5824826" cy="550907"/>
            </a:xfrm>
          </p:grpSpPr>
          <p:grpSp>
            <p:nvGrpSpPr>
              <p:cNvPr id="126" name="组合 125"/>
              <p:cNvGrpSpPr/>
              <p:nvPr/>
            </p:nvGrpSpPr>
            <p:grpSpPr>
              <a:xfrm>
                <a:off x="6491085" y="1090636"/>
                <a:ext cx="534964" cy="534964"/>
                <a:chOff x="6479050" y="1043435"/>
                <a:chExt cx="534964" cy="534964"/>
              </a:xfrm>
            </p:grpSpPr>
            <p:cxnSp>
              <p:nvCxnSpPr>
                <p:cNvPr id="129" name="直接连接符 128"/>
                <p:cNvCxnSpPr/>
                <p:nvPr/>
              </p:nvCxnSpPr>
              <p:spPr>
                <a:xfrm flipV="1">
                  <a:off x="6479050" y="1043435"/>
                  <a:ext cx="534964" cy="53496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30" name="椭圆 129"/>
                <p:cNvSpPr/>
                <p:nvPr/>
              </p:nvSpPr>
              <p:spPr>
                <a:xfrm>
                  <a:off x="6479050" y="1043435"/>
                  <a:ext cx="534964" cy="534964"/>
                </a:xfrm>
                <a:prstGeom prst="ellipse">
                  <a:avLst/>
                </a:prstGeom>
                <a:solidFill>
                  <a:srgbClr val="0E67D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latin typeface="造字工房力黑（非商用）常规体" pitchFamily="50" charset="-122"/>
                    <a:ea typeface="造字工房力黑（非商用）常规体" pitchFamily="50" charset="-122"/>
                  </a:endParaRPr>
                </a:p>
              </p:txBody>
            </p:sp>
          </p:grpSp>
          <p:sp>
            <p:nvSpPr>
              <p:cNvPr id="127" name="文本框 32"/>
              <p:cNvSpPr txBox="1">
                <a:spLocks noChangeArrowheads="1"/>
              </p:cNvSpPr>
              <p:nvPr/>
            </p:nvSpPr>
            <p:spPr bwMode="auto">
              <a:xfrm>
                <a:off x="7139391" y="1074693"/>
                <a:ext cx="29450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16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rPr>
                  <a:t>Future Expectations</a:t>
                </a:r>
                <a:endParaRPr lang="zh-CN" altLang="en-US" sz="16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endParaRPr>
              </a:p>
            </p:txBody>
          </p:sp>
          <p:sp>
            <p:nvSpPr>
              <p:cNvPr id="128" name="矩形 34"/>
              <p:cNvSpPr>
                <a:spLocks noChangeArrowheads="1"/>
              </p:cNvSpPr>
              <p:nvPr/>
            </p:nvSpPr>
            <p:spPr bwMode="auto">
              <a:xfrm>
                <a:off x="7139391" y="1313603"/>
                <a:ext cx="51765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200" dirty="0">
                    <a:solidFill>
                      <a:srgbClr val="FFFFFF"/>
                    </a:solidFill>
                    <a:latin typeface="Agency FB" panose="020B0503020202020204" pitchFamily="34" charset="0"/>
                    <a:ea typeface="微软雅黑" panose="020B0503020204020204" pitchFamily="34" charset="-122"/>
                  </a:rPr>
                  <a:t>Something was broken in my engine. And as I had with me neither a mechanic nor any passengers</a:t>
                </a:r>
                <a:endParaRPr lang="zh-CN" altLang="en-US" sz="1200" dirty="0">
                  <a:solidFill>
                    <a:srgbClr val="FFFFFF"/>
                  </a:solidFill>
                  <a:latin typeface="Agency FB" panose="020B0503020202020204" pitchFamily="34" charset="0"/>
                  <a:ea typeface="微软雅黑" panose="020B0503020204020204" pitchFamily="34" charset="-122"/>
                </a:endParaRPr>
              </a:p>
            </p:txBody>
          </p:sp>
        </p:grpSp>
        <p:sp>
          <p:nvSpPr>
            <p:cNvPr id="125" name="矩形 124"/>
            <p:cNvSpPr/>
            <p:nvPr/>
          </p:nvSpPr>
          <p:spPr>
            <a:xfrm>
              <a:off x="6116282" y="2569482"/>
              <a:ext cx="502062" cy="307777"/>
            </a:xfrm>
            <a:prstGeom prst="rect">
              <a:avLst/>
            </a:prstGeom>
          </p:spPr>
          <p:txBody>
            <a:bodyPr wrap="none">
              <a:spAutoFit/>
            </a:bodyPr>
            <a:lstStyle/>
            <a:p>
              <a:pPr algn="ctr"/>
              <a:r>
                <a:rPr lang="en-US" altLang="zh-CN" sz="1400" dirty="0">
                  <a:solidFill>
                    <a:schemeClr val="bg1"/>
                  </a:solidFill>
                  <a:latin typeface="造字工房力黑（非商用）常规体" pitchFamily="50" charset="-122"/>
                  <a:ea typeface="造字工房力黑（非商用）常规体" pitchFamily="50" charset="-122"/>
                </a:rPr>
                <a:t>04</a:t>
              </a:r>
              <a:endParaRPr lang="zh-CN" altLang="en-US" sz="1400" dirty="0">
                <a:solidFill>
                  <a:schemeClr val="bg1"/>
                </a:solidFill>
                <a:latin typeface="造字工房力黑（非商用）常规体" pitchFamily="50" charset="-122"/>
                <a:ea typeface="造字工房力黑（非商用）常规体" pitchFamily="50"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3000">
        <p15:prstTrans prst="peelOff"/>
      </p:transition>
    </mc:Choice>
    <mc:Fallback>
      <p:transition spd="slow" advClick="0"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750" fill="hold"/>
                                            <p:tgtEl>
                                              <p:spTgt spid="52"/>
                                            </p:tgtEl>
                                            <p:attrNameLst>
                                              <p:attrName>ppt_w</p:attrName>
                                            </p:attrNameLst>
                                          </p:cBhvr>
                                          <p:tavLst>
                                            <p:tav tm="0">
                                              <p:val>
                                                <p:fltVal val="0"/>
                                              </p:val>
                                            </p:tav>
                                            <p:tav tm="100000">
                                              <p:val>
                                                <p:strVal val="#ppt_w"/>
                                              </p:val>
                                            </p:tav>
                                          </p:tavLst>
                                        </p:anim>
                                        <p:anim calcmode="lin" valueType="num">
                                          <p:cBhvr>
                                            <p:cTn id="8" dur="750" fill="hold"/>
                                            <p:tgtEl>
                                              <p:spTgt spid="52"/>
                                            </p:tgtEl>
                                            <p:attrNameLst>
                                              <p:attrName>ppt_h</p:attrName>
                                            </p:attrNameLst>
                                          </p:cBhvr>
                                          <p:tavLst>
                                            <p:tav tm="0">
                                              <p:val>
                                                <p:fltVal val="0"/>
                                              </p:val>
                                            </p:tav>
                                            <p:tav tm="100000">
                                              <p:val>
                                                <p:strVal val="#ppt_h"/>
                                              </p:val>
                                            </p:tav>
                                          </p:tavLst>
                                        </p:anim>
                                        <p:anim calcmode="lin" valueType="num">
                                          <p:cBhvr>
                                            <p:cTn id="9" dur="750" fill="hold"/>
                                            <p:tgtEl>
                                              <p:spTgt spid="52"/>
                                            </p:tgtEl>
                                            <p:attrNameLst>
                                              <p:attrName>style.rotation</p:attrName>
                                            </p:attrNameLst>
                                          </p:cBhvr>
                                          <p:tavLst>
                                            <p:tav tm="0">
                                              <p:val>
                                                <p:fltVal val="360"/>
                                              </p:val>
                                            </p:tav>
                                            <p:tav tm="100000">
                                              <p:val>
                                                <p:fltVal val="0"/>
                                              </p:val>
                                            </p:tav>
                                          </p:tavLst>
                                        </p:anim>
                                        <p:animEffect transition="in" filter="fade">
                                          <p:cBhvr>
                                            <p:cTn id="10" dur="750"/>
                                            <p:tgtEl>
                                              <p:spTgt spid="52"/>
                                            </p:tgtEl>
                                          </p:cBhvr>
                                        </p:animEffect>
                                      </p:childTnLst>
                                    </p:cTn>
                                  </p:par>
                                </p:childTnLst>
                              </p:cTn>
                            </p:par>
                            <p:par>
                              <p:cTn id="11" fill="hold">
                                <p:stCondLst>
                                  <p:cond delay="1000"/>
                                </p:stCondLst>
                                <p:childTnLst>
                                  <p:par>
                                    <p:cTn id="12" presetID="2" presetClass="entr" presetSubtype="2" fill="hold" nodeType="afterEffect" p14:presetBounceEnd="54000">
                                      <p:stCondLst>
                                        <p:cond delay="0"/>
                                      </p:stCondLst>
                                      <p:childTnLst>
                                        <p:set>
                                          <p:cBhvr>
                                            <p:cTn id="13" dur="1" fill="hold">
                                              <p:stCondLst>
                                                <p:cond delay="0"/>
                                              </p:stCondLst>
                                            </p:cTn>
                                            <p:tgtEl>
                                              <p:spTgt spid="122"/>
                                            </p:tgtEl>
                                            <p:attrNameLst>
                                              <p:attrName>style.visibility</p:attrName>
                                            </p:attrNameLst>
                                          </p:cBhvr>
                                          <p:to>
                                            <p:strVal val="visible"/>
                                          </p:to>
                                        </p:set>
                                        <p:anim calcmode="lin" valueType="num" p14:bounceEnd="54000">
                                          <p:cBhvr additive="base">
                                            <p:cTn id="14" dur="500" fill="hold"/>
                                            <p:tgtEl>
                                              <p:spTgt spid="122"/>
                                            </p:tgtEl>
                                            <p:attrNameLst>
                                              <p:attrName>ppt_x</p:attrName>
                                            </p:attrNameLst>
                                          </p:cBhvr>
                                          <p:tavLst>
                                            <p:tav tm="0">
                                              <p:val>
                                                <p:strVal val="1+#ppt_w/2"/>
                                              </p:val>
                                            </p:tav>
                                            <p:tav tm="100000">
                                              <p:val>
                                                <p:strVal val="#ppt_x"/>
                                              </p:val>
                                            </p:tav>
                                          </p:tavLst>
                                        </p:anim>
                                        <p:anim calcmode="lin" valueType="num" p14:bounceEnd="54000">
                                          <p:cBhvr additive="base">
                                            <p:cTn id="15" dur="500" fill="hold"/>
                                            <p:tgtEl>
                                              <p:spTgt spid="122"/>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2" presetClass="entr" presetSubtype="2" fill="hold" nodeType="afterEffect" p14:presetBounceEnd="54000">
                                      <p:stCondLst>
                                        <p:cond delay="0"/>
                                      </p:stCondLst>
                                      <p:childTnLst>
                                        <p:set>
                                          <p:cBhvr>
                                            <p:cTn id="18" dur="1" fill="hold">
                                              <p:stCondLst>
                                                <p:cond delay="0"/>
                                              </p:stCondLst>
                                            </p:cTn>
                                            <p:tgtEl>
                                              <p:spTgt spid="113"/>
                                            </p:tgtEl>
                                            <p:attrNameLst>
                                              <p:attrName>style.visibility</p:attrName>
                                            </p:attrNameLst>
                                          </p:cBhvr>
                                          <p:to>
                                            <p:strVal val="visible"/>
                                          </p:to>
                                        </p:set>
                                        <p:anim calcmode="lin" valueType="num" p14:bounceEnd="54000">
                                          <p:cBhvr additive="base">
                                            <p:cTn id="19" dur="500" fill="hold"/>
                                            <p:tgtEl>
                                              <p:spTgt spid="113"/>
                                            </p:tgtEl>
                                            <p:attrNameLst>
                                              <p:attrName>ppt_x</p:attrName>
                                            </p:attrNameLst>
                                          </p:cBhvr>
                                          <p:tavLst>
                                            <p:tav tm="0">
                                              <p:val>
                                                <p:strVal val="1+#ppt_w/2"/>
                                              </p:val>
                                            </p:tav>
                                            <p:tav tm="100000">
                                              <p:val>
                                                <p:strVal val="#ppt_x"/>
                                              </p:val>
                                            </p:tav>
                                          </p:tavLst>
                                        </p:anim>
                                        <p:anim calcmode="lin" valueType="num" p14:bounceEnd="54000">
                                          <p:cBhvr additive="base">
                                            <p:cTn id="20" dur="500" fill="hold"/>
                                            <p:tgtEl>
                                              <p:spTgt spid="113"/>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2" fill="hold" nodeType="afterEffect" p14:presetBounceEnd="54000">
                                      <p:stCondLst>
                                        <p:cond delay="0"/>
                                      </p:stCondLst>
                                      <p:childTnLst>
                                        <p:set>
                                          <p:cBhvr>
                                            <p:cTn id="23" dur="1" fill="hold">
                                              <p:stCondLst>
                                                <p:cond delay="0"/>
                                              </p:stCondLst>
                                            </p:cTn>
                                            <p:tgtEl>
                                              <p:spTgt spid="114"/>
                                            </p:tgtEl>
                                            <p:attrNameLst>
                                              <p:attrName>style.visibility</p:attrName>
                                            </p:attrNameLst>
                                          </p:cBhvr>
                                          <p:to>
                                            <p:strVal val="visible"/>
                                          </p:to>
                                        </p:set>
                                        <p:anim calcmode="lin" valueType="num" p14:bounceEnd="54000">
                                          <p:cBhvr additive="base">
                                            <p:cTn id="24" dur="500" fill="hold"/>
                                            <p:tgtEl>
                                              <p:spTgt spid="114"/>
                                            </p:tgtEl>
                                            <p:attrNameLst>
                                              <p:attrName>ppt_x</p:attrName>
                                            </p:attrNameLst>
                                          </p:cBhvr>
                                          <p:tavLst>
                                            <p:tav tm="0">
                                              <p:val>
                                                <p:strVal val="1+#ppt_w/2"/>
                                              </p:val>
                                            </p:tav>
                                            <p:tav tm="100000">
                                              <p:val>
                                                <p:strVal val="#ppt_x"/>
                                              </p:val>
                                            </p:tav>
                                          </p:tavLst>
                                        </p:anim>
                                        <p:anim calcmode="lin" valueType="num" p14:bounceEnd="54000">
                                          <p:cBhvr additive="base">
                                            <p:cTn id="25" dur="500" fill="hold"/>
                                            <p:tgtEl>
                                              <p:spTgt spid="114"/>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 presetClass="entr" presetSubtype="2" fill="hold" nodeType="afterEffect" p14:presetBounceEnd="54000">
                                      <p:stCondLst>
                                        <p:cond delay="0"/>
                                      </p:stCondLst>
                                      <p:childTnLst>
                                        <p:set>
                                          <p:cBhvr>
                                            <p:cTn id="28" dur="1" fill="hold">
                                              <p:stCondLst>
                                                <p:cond delay="0"/>
                                              </p:stCondLst>
                                            </p:cTn>
                                            <p:tgtEl>
                                              <p:spTgt spid="123"/>
                                            </p:tgtEl>
                                            <p:attrNameLst>
                                              <p:attrName>style.visibility</p:attrName>
                                            </p:attrNameLst>
                                          </p:cBhvr>
                                          <p:to>
                                            <p:strVal val="visible"/>
                                          </p:to>
                                        </p:set>
                                        <p:anim calcmode="lin" valueType="num" p14:bounceEnd="54000">
                                          <p:cBhvr additive="base">
                                            <p:cTn id="29" dur="500" fill="hold"/>
                                            <p:tgtEl>
                                              <p:spTgt spid="123"/>
                                            </p:tgtEl>
                                            <p:attrNameLst>
                                              <p:attrName>ppt_x</p:attrName>
                                            </p:attrNameLst>
                                          </p:cBhvr>
                                          <p:tavLst>
                                            <p:tav tm="0">
                                              <p:val>
                                                <p:strVal val="1+#ppt_w/2"/>
                                              </p:val>
                                            </p:tav>
                                            <p:tav tm="100000">
                                              <p:val>
                                                <p:strVal val="#ppt_x"/>
                                              </p:val>
                                            </p:tav>
                                          </p:tavLst>
                                        </p:anim>
                                        <p:anim calcmode="lin" valueType="num" p14:bounceEnd="54000">
                                          <p:cBhvr additive="base">
                                            <p:cTn id="30" dur="500" fill="hold"/>
                                            <p:tgtEl>
                                              <p:spTgt spid="1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750" fill="hold"/>
                                            <p:tgtEl>
                                              <p:spTgt spid="52"/>
                                            </p:tgtEl>
                                            <p:attrNameLst>
                                              <p:attrName>ppt_w</p:attrName>
                                            </p:attrNameLst>
                                          </p:cBhvr>
                                          <p:tavLst>
                                            <p:tav tm="0">
                                              <p:val>
                                                <p:fltVal val="0"/>
                                              </p:val>
                                            </p:tav>
                                            <p:tav tm="100000">
                                              <p:val>
                                                <p:strVal val="#ppt_w"/>
                                              </p:val>
                                            </p:tav>
                                          </p:tavLst>
                                        </p:anim>
                                        <p:anim calcmode="lin" valueType="num">
                                          <p:cBhvr>
                                            <p:cTn id="8" dur="750" fill="hold"/>
                                            <p:tgtEl>
                                              <p:spTgt spid="52"/>
                                            </p:tgtEl>
                                            <p:attrNameLst>
                                              <p:attrName>ppt_h</p:attrName>
                                            </p:attrNameLst>
                                          </p:cBhvr>
                                          <p:tavLst>
                                            <p:tav tm="0">
                                              <p:val>
                                                <p:fltVal val="0"/>
                                              </p:val>
                                            </p:tav>
                                            <p:tav tm="100000">
                                              <p:val>
                                                <p:strVal val="#ppt_h"/>
                                              </p:val>
                                            </p:tav>
                                          </p:tavLst>
                                        </p:anim>
                                        <p:anim calcmode="lin" valueType="num">
                                          <p:cBhvr>
                                            <p:cTn id="9" dur="750" fill="hold"/>
                                            <p:tgtEl>
                                              <p:spTgt spid="52"/>
                                            </p:tgtEl>
                                            <p:attrNameLst>
                                              <p:attrName>style.rotation</p:attrName>
                                            </p:attrNameLst>
                                          </p:cBhvr>
                                          <p:tavLst>
                                            <p:tav tm="0">
                                              <p:val>
                                                <p:fltVal val="360"/>
                                              </p:val>
                                            </p:tav>
                                            <p:tav tm="100000">
                                              <p:val>
                                                <p:fltVal val="0"/>
                                              </p:val>
                                            </p:tav>
                                          </p:tavLst>
                                        </p:anim>
                                        <p:animEffect transition="in" filter="fade">
                                          <p:cBhvr>
                                            <p:cTn id="10" dur="750"/>
                                            <p:tgtEl>
                                              <p:spTgt spid="52"/>
                                            </p:tgtEl>
                                          </p:cBhvr>
                                        </p:animEffect>
                                      </p:childTnLst>
                                    </p:cTn>
                                  </p:par>
                                </p:childTnLst>
                              </p:cTn>
                            </p:par>
                            <p:par>
                              <p:cTn id="11" fill="hold">
                                <p:stCondLst>
                                  <p:cond delay="1000"/>
                                </p:stCondLst>
                                <p:childTnLst>
                                  <p:par>
                                    <p:cTn id="12" presetID="2" presetClass="entr" presetSubtype="2" fill="hold" nodeType="afterEffect">
                                      <p:stCondLst>
                                        <p:cond delay="0"/>
                                      </p:stCondLst>
                                      <p:childTnLst>
                                        <p:set>
                                          <p:cBhvr>
                                            <p:cTn id="13" dur="1" fill="hold">
                                              <p:stCondLst>
                                                <p:cond delay="0"/>
                                              </p:stCondLst>
                                            </p:cTn>
                                            <p:tgtEl>
                                              <p:spTgt spid="122"/>
                                            </p:tgtEl>
                                            <p:attrNameLst>
                                              <p:attrName>style.visibility</p:attrName>
                                            </p:attrNameLst>
                                          </p:cBhvr>
                                          <p:to>
                                            <p:strVal val="visible"/>
                                          </p:to>
                                        </p:set>
                                        <p:anim calcmode="lin" valueType="num">
                                          <p:cBhvr additive="base">
                                            <p:cTn id="14" dur="500" fill="hold"/>
                                            <p:tgtEl>
                                              <p:spTgt spid="122"/>
                                            </p:tgtEl>
                                            <p:attrNameLst>
                                              <p:attrName>ppt_x</p:attrName>
                                            </p:attrNameLst>
                                          </p:cBhvr>
                                          <p:tavLst>
                                            <p:tav tm="0">
                                              <p:val>
                                                <p:strVal val="1+#ppt_w/2"/>
                                              </p:val>
                                            </p:tav>
                                            <p:tav tm="100000">
                                              <p:val>
                                                <p:strVal val="#ppt_x"/>
                                              </p:val>
                                            </p:tav>
                                          </p:tavLst>
                                        </p:anim>
                                        <p:anim calcmode="lin" valueType="num">
                                          <p:cBhvr additive="base">
                                            <p:cTn id="15" dur="500" fill="hold"/>
                                            <p:tgtEl>
                                              <p:spTgt spid="122"/>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113"/>
                                            </p:tgtEl>
                                            <p:attrNameLst>
                                              <p:attrName>style.visibility</p:attrName>
                                            </p:attrNameLst>
                                          </p:cBhvr>
                                          <p:to>
                                            <p:strVal val="visible"/>
                                          </p:to>
                                        </p:set>
                                        <p:anim calcmode="lin" valueType="num">
                                          <p:cBhvr additive="base">
                                            <p:cTn id="19" dur="500" fill="hold"/>
                                            <p:tgtEl>
                                              <p:spTgt spid="113"/>
                                            </p:tgtEl>
                                            <p:attrNameLst>
                                              <p:attrName>ppt_x</p:attrName>
                                            </p:attrNameLst>
                                          </p:cBhvr>
                                          <p:tavLst>
                                            <p:tav tm="0">
                                              <p:val>
                                                <p:strVal val="1+#ppt_w/2"/>
                                              </p:val>
                                            </p:tav>
                                            <p:tav tm="100000">
                                              <p:val>
                                                <p:strVal val="#ppt_x"/>
                                              </p:val>
                                            </p:tav>
                                          </p:tavLst>
                                        </p:anim>
                                        <p:anim calcmode="lin" valueType="num">
                                          <p:cBhvr additive="base">
                                            <p:cTn id="20" dur="500" fill="hold"/>
                                            <p:tgtEl>
                                              <p:spTgt spid="113"/>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114"/>
                                            </p:tgtEl>
                                            <p:attrNameLst>
                                              <p:attrName>style.visibility</p:attrName>
                                            </p:attrNameLst>
                                          </p:cBhvr>
                                          <p:to>
                                            <p:strVal val="visible"/>
                                          </p:to>
                                        </p:set>
                                        <p:anim calcmode="lin" valueType="num">
                                          <p:cBhvr additive="base">
                                            <p:cTn id="24" dur="500" fill="hold"/>
                                            <p:tgtEl>
                                              <p:spTgt spid="114"/>
                                            </p:tgtEl>
                                            <p:attrNameLst>
                                              <p:attrName>ppt_x</p:attrName>
                                            </p:attrNameLst>
                                          </p:cBhvr>
                                          <p:tavLst>
                                            <p:tav tm="0">
                                              <p:val>
                                                <p:strVal val="1+#ppt_w/2"/>
                                              </p:val>
                                            </p:tav>
                                            <p:tav tm="100000">
                                              <p:val>
                                                <p:strVal val="#ppt_x"/>
                                              </p:val>
                                            </p:tav>
                                          </p:tavLst>
                                        </p:anim>
                                        <p:anim calcmode="lin" valueType="num">
                                          <p:cBhvr additive="base">
                                            <p:cTn id="25" dur="500" fill="hold"/>
                                            <p:tgtEl>
                                              <p:spTgt spid="114"/>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 presetClass="entr" presetSubtype="2" fill="hold" nodeType="afterEffect">
                                      <p:stCondLst>
                                        <p:cond delay="0"/>
                                      </p:stCondLst>
                                      <p:childTnLst>
                                        <p:set>
                                          <p:cBhvr>
                                            <p:cTn id="28" dur="1" fill="hold">
                                              <p:stCondLst>
                                                <p:cond delay="0"/>
                                              </p:stCondLst>
                                            </p:cTn>
                                            <p:tgtEl>
                                              <p:spTgt spid="123"/>
                                            </p:tgtEl>
                                            <p:attrNameLst>
                                              <p:attrName>style.visibility</p:attrName>
                                            </p:attrNameLst>
                                          </p:cBhvr>
                                          <p:to>
                                            <p:strVal val="visible"/>
                                          </p:to>
                                        </p:set>
                                        <p:anim calcmode="lin" valueType="num">
                                          <p:cBhvr additive="base">
                                            <p:cTn id="29" dur="500" fill="hold"/>
                                            <p:tgtEl>
                                              <p:spTgt spid="123"/>
                                            </p:tgtEl>
                                            <p:attrNameLst>
                                              <p:attrName>ppt_x</p:attrName>
                                            </p:attrNameLst>
                                          </p:cBhvr>
                                          <p:tavLst>
                                            <p:tav tm="0">
                                              <p:val>
                                                <p:strVal val="1+#ppt_w/2"/>
                                              </p:val>
                                            </p:tav>
                                            <p:tav tm="100000">
                                              <p:val>
                                                <p:strVal val="#ppt_x"/>
                                              </p:val>
                                            </p:tav>
                                          </p:tavLst>
                                        </p:anim>
                                        <p:anim calcmode="lin" valueType="num">
                                          <p:cBhvr additive="base">
                                            <p:cTn id="30" dur="500" fill="hold"/>
                                            <p:tgtEl>
                                              <p:spTgt spid="1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456C4"/>
        </a:solidFill>
        <a:effectLst/>
      </p:bgPr>
    </p:bg>
    <p:spTree>
      <p:nvGrpSpPr>
        <p:cNvPr id="1" name=""/>
        <p:cNvGrpSpPr/>
        <p:nvPr/>
      </p:nvGrpSpPr>
      <p:grpSpPr>
        <a:xfrm>
          <a:off x="0" y="0"/>
          <a:ext cx="0" cy="0"/>
          <a:chOff x="0" y="0"/>
          <a:chExt cx="0" cy="0"/>
        </a:xfrm>
      </p:grpSpPr>
      <p:sp>
        <p:nvSpPr>
          <p:cNvPr id="46" name="矩形 45"/>
          <p:cNvSpPr/>
          <p:nvPr/>
        </p:nvSpPr>
        <p:spPr>
          <a:xfrm rot="2624067">
            <a:off x="-270870" y="-500700"/>
            <a:ext cx="696002" cy="1374254"/>
          </a:xfrm>
          <a:prstGeom prst="rect">
            <a:avLst/>
          </a:prstGeom>
          <a:solidFill>
            <a:srgbClr val="39B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圆角矩形 46"/>
          <p:cNvSpPr/>
          <p:nvPr/>
        </p:nvSpPr>
        <p:spPr>
          <a:xfrm rot="18464827">
            <a:off x="-507309" y="5889783"/>
            <a:ext cx="2289928" cy="653453"/>
          </a:xfrm>
          <a:prstGeom prst="roundRect">
            <a:avLst>
              <a:gd name="adj" fmla="val 50000"/>
            </a:avLst>
          </a:prstGeom>
          <a:solidFill>
            <a:srgbClr val="0E67DD">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圆角矩形 47"/>
          <p:cNvSpPr/>
          <p:nvPr/>
        </p:nvSpPr>
        <p:spPr>
          <a:xfrm rot="18464827">
            <a:off x="-439575" y="6531274"/>
            <a:ext cx="2289928" cy="653453"/>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圆角矩形 48"/>
          <p:cNvSpPr/>
          <p:nvPr/>
        </p:nvSpPr>
        <p:spPr>
          <a:xfrm rot="18464827">
            <a:off x="2015444" y="6906078"/>
            <a:ext cx="1435540" cy="409645"/>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4" name="组合 53"/>
          <p:cNvGrpSpPr/>
          <p:nvPr/>
        </p:nvGrpSpPr>
        <p:grpSpPr>
          <a:xfrm>
            <a:off x="10898883" y="5003481"/>
            <a:ext cx="1151670" cy="2867305"/>
            <a:chOff x="9469605" y="2687777"/>
            <a:chExt cx="2410133" cy="6000493"/>
          </a:xfrm>
        </p:grpSpPr>
        <p:sp>
          <p:nvSpPr>
            <p:cNvPr id="50" name="圆角矩形 49"/>
            <p:cNvSpPr/>
            <p:nvPr/>
          </p:nvSpPr>
          <p:spPr>
            <a:xfrm rot="18464827">
              <a:off x="9956209" y="6143988"/>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圆角矩形 50"/>
            <p:cNvSpPr/>
            <p:nvPr/>
          </p:nvSpPr>
          <p:spPr>
            <a:xfrm rot="18464827">
              <a:off x="8430088" y="6143989"/>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圆角矩形 52"/>
            <p:cNvSpPr/>
            <p:nvPr/>
          </p:nvSpPr>
          <p:spPr>
            <a:xfrm rot="18464827">
              <a:off x="8349296" y="5157828"/>
              <a:ext cx="6000493" cy="1060391"/>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5" name="圆角矩形 54"/>
          <p:cNvSpPr/>
          <p:nvPr/>
        </p:nvSpPr>
        <p:spPr>
          <a:xfrm rot="16200000">
            <a:off x="8443897" y="-659210"/>
            <a:ext cx="1435540" cy="672047"/>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57" name="直接连接符 56"/>
          <p:cNvCxnSpPr/>
          <p:nvPr/>
        </p:nvCxnSpPr>
        <p:spPr>
          <a:xfrm flipH="1">
            <a:off x="2421467" y="-11853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761882" y="1697878"/>
            <a:ext cx="1016000" cy="1429450"/>
          </a:xfrm>
          <a:prstGeom prst="line">
            <a:avLst/>
          </a:prstGeom>
          <a:ln w="57150">
            <a:solidFill>
              <a:srgbClr val="0E67DD">
                <a:alpha val="70000"/>
              </a:srgb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11785718" y="-8930"/>
            <a:ext cx="1016000" cy="1429450"/>
          </a:xfrm>
          <a:prstGeom prst="line">
            <a:avLst/>
          </a:prstGeom>
          <a:ln w="57150">
            <a:solidFill>
              <a:srgbClr val="0E67DD">
                <a:alpha val="70000"/>
              </a:srgb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10784382" y="-779860"/>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sp>
        <p:nvSpPr>
          <p:cNvPr id="64" name="椭圆 63"/>
          <p:cNvSpPr/>
          <p:nvPr/>
        </p:nvSpPr>
        <p:spPr>
          <a:xfrm>
            <a:off x="6531502" y="5819372"/>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65" name="直接连接符 64"/>
          <p:cNvCxnSpPr/>
          <p:nvPr/>
        </p:nvCxnSpPr>
        <p:spPr>
          <a:xfrm flipH="1">
            <a:off x="6817652" y="6098572"/>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081466" y="636331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grpSp>
        <p:nvGrpSpPr>
          <p:cNvPr id="68" name="组合 67"/>
          <p:cNvGrpSpPr/>
          <p:nvPr/>
        </p:nvGrpSpPr>
        <p:grpSpPr>
          <a:xfrm>
            <a:off x="3437467" y="1514593"/>
            <a:ext cx="5176520" cy="3633826"/>
            <a:chOff x="3371244" y="1514593"/>
            <a:chExt cx="5176520" cy="3633826"/>
          </a:xfrm>
        </p:grpSpPr>
        <p:grpSp>
          <p:nvGrpSpPr>
            <p:cNvPr id="52" name="组合 51"/>
            <p:cNvGrpSpPr/>
            <p:nvPr/>
          </p:nvGrpSpPr>
          <p:grpSpPr>
            <a:xfrm>
              <a:off x="4073598" y="1514593"/>
              <a:ext cx="3604550" cy="3633826"/>
              <a:chOff x="1453387" y="1645920"/>
              <a:chExt cx="3604550" cy="3633826"/>
            </a:xfrm>
          </p:grpSpPr>
          <p:grpSp>
            <p:nvGrpSpPr>
              <p:cNvPr id="5" name="组合 4"/>
              <p:cNvGrpSpPr/>
              <p:nvPr/>
            </p:nvGrpSpPr>
            <p:grpSpPr>
              <a:xfrm>
                <a:off x="1453387" y="1645920"/>
                <a:ext cx="3604550" cy="3633826"/>
                <a:chOff x="3502025" y="1276350"/>
                <a:chExt cx="3762375" cy="3792933"/>
              </a:xfrm>
              <a:effectLst>
                <a:outerShdw blurRad="63500" sx="102000" sy="102000" algn="ctr" rotWithShape="0">
                  <a:prstClr val="black">
                    <a:alpha val="40000"/>
                  </a:prstClr>
                </a:outerShdw>
              </a:effectLst>
            </p:grpSpPr>
            <p:sp>
              <p:nvSpPr>
                <p:cNvPr id="6" name="任意多边形 5"/>
                <p:cNvSpPr/>
                <p:nvPr/>
              </p:nvSpPr>
              <p:spPr>
                <a:xfrm>
                  <a:off x="3502025" y="1276350"/>
                  <a:ext cx="3762375" cy="3787775"/>
                </a:xfrm>
                <a:custGeom>
                  <a:avLst/>
                  <a:gdLst>
                    <a:gd name="connsiteX0" fmla="*/ 1784350 w 3762375"/>
                    <a:gd name="connsiteY0" fmla="*/ 0 h 3787775"/>
                    <a:gd name="connsiteX1" fmla="*/ 914400 w 3762375"/>
                    <a:gd name="connsiteY1" fmla="*/ 288925 h 3787775"/>
                    <a:gd name="connsiteX2" fmla="*/ 279400 w 3762375"/>
                    <a:gd name="connsiteY2" fmla="*/ 908050 h 3787775"/>
                    <a:gd name="connsiteX3" fmla="*/ 0 w 3762375"/>
                    <a:gd name="connsiteY3" fmla="*/ 1787525 h 3787775"/>
                    <a:gd name="connsiteX4" fmla="*/ 155575 w 3762375"/>
                    <a:gd name="connsiteY4" fmla="*/ 2673350 h 3787775"/>
                    <a:gd name="connsiteX5" fmla="*/ 730250 w 3762375"/>
                    <a:gd name="connsiteY5" fmla="*/ 3397250 h 3787775"/>
                    <a:gd name="connsiteX6" fmla="*/ 1565275 w 3762375"/>
                    <a:gd name="connsiteY6" fmla="*/ 3787775 h 3787775"/>
                    <a:gd name="connsiteX7" fmla="*/ 2479675 w 3762375"/>
                    <a:gd name="connsiteY7" fmla="*/ 3727450 h 3787775"/>
                    <a:gd name="connsiteX8" fmla="*/ 3260725 w 3762375"/>
                    <a:gd name="connsiteY8" fmla="*/ 3248025 h 3787775"/>
                    <a:gd name="connsiteX9" fmla="*/ 3743325 w 3762375"/>
                    <a:gd name="connsiteY9" fmla="*/ 2451100 h 3787775"/>
                    <a:gd name="connsiteX10" fmla="*/ 3762375 w 3762375"/>
                    <a:gd name="connsiteY10" fmla="*/ 1520825 h 3787775"/>
                    <a:gd name="connsiteX11" fmla="*/ 3400425 w 3762375"/>
                    <a:gd name="connsiteY11" fmla="*/ 695325 h 3787775"/>
                    <a:gd name="connsiteX12" fmla="*/ 2670175 w 3762375"/>
                    <a:gd name="connsiteY12" fmla="*/ 149225 h 3787775"/>
                    <a:gd name="connsiteX13" fmla="*/ 1784350 w 3762375"/>
                    <a:gd name="connsiteY13" fmla="*/ 0 h 378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62375" h="3787775">
                      <a:moveTo>
                        <a:pt x="1784350" y="0"/>
                      </a:moveTo>
                      <a:lnTo>
                        <a:pt x="914400" y="288925"/>
                      </a:lnTo>
                      <a:lnTo>
                        <a:pt x="279400" y="908050"/>
                      </a:lnTo>
                      <a:lnTo>
                        <a:pt x="0" y="1787525"/>
                      </a:lnTo>
                      <a:lnTo>
                        <a:pt x="155575" y="2673350"/>
                      </a:lnTo>
                      <a:lnTo>
                        <a:pt x="730250" y="3397250"/>
                      </a:lnTo>
                      <a:lnTo>
                        <a:pt x="1565275" y="3787775"/>
                      </a:lnTo>
                      <a:lnTo>
                        <a:pt x="2479675" y="3727450"/>
                      </a:lnTo>
                      <a:lnTo>
                        <a:pt x="3260725" y="3248025"/>
                      </a:lnTo>
                      <a:lnTo>
                        <a:pt x="3743325" y="2451100"/>
                      </a:lnTo>
                      <a:lnTo>
                        <a:pt x="3762375" y="1520825"/>
                      </a:lnTo>
                      <a:lnTo>
                        <a:pt x="3400425" y="695325"/>
                      </a:lnTo>
                      <a:lnTo>
                        <a:pt x="2670175" y="149225"/>
                      </a:lnTo>
                      <a:lnTo>
                        <a:pt x="1784350" y="0"/>
                      </a:lnTo>
                      <a:close/>
                    </a:path>
                  </a:pathLst>
                </a:custGeom>
                <a:noFill/>
                <a:ln w="19050">
                  <a:solidFill>
                    <a:srgbClr val="23B2FE">
                      <a:alpha val="73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7" name="直接连接符 6"/>
                <p:cNvCxnSpPr>
                  <a:stCxn id="6" idx="1"/>
                  <a:endCxn id="6" idx="12"/>
                </p:cNvCxnSpPr>
                <p:nvPr/>
              </p:nvCxnSpPr>
              <p:spPr>
                <a:xfrm flipV="1">
                  <a:off x="4416425" y="1425575"/>
                  <a:ext cx="1755775" cy="1397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1"/>
                </p:cNvCxnSpPr>
                <p:nvPr/>
              </p:nvCxnSpPr>
              <p:spPr>
                <a:xfrm>
                  <a:off x="4416425" y="1565275"/>
                  <a:ext cx="2378075" cy="10541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3744516" y="1485900"/>
                  <a:ext cx="1626181" cy="1193799"/>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flipV="1">
                  <a:off x="5367633" y="1485900"/>
                  <a:ext cx="1250949" cy="4953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a:stCxn id="6" idx="10"/>
                  <a:endCxn id="6" idx="12"/>
                </p:cNvCxnSpPr>
                <p:nvPr/>
              </p:nvCxnSpPr>
              <p:spPr>
                <a:xfrm flipH="1" flipV="1">
                  <a:off x="6172200" y="1425575"/>
                  <a:ext cx="1092200" cy="13716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613525" y="1981200"/>
                  <a:ext cx="438150" cy="15367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86450" y="1693465"/>
                  <a:ext cx="908050" cy="92591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endCxn id="6" idx="12"/>
                </p:cNvCxnSpPr>
                <p:nvPr/>
              </p:nvCxnSpPr>
              <p:spPr>
                <a:xfrm flipV="1">
                  <a:off x="5886450" y="1425575"/>
                  <a:ext cx="285750" cy="26789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4445000" y="1687710"/>
                  <a:ext cx="1446212" cy="46871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endCxn id="6" idx="1"/>
                </p:cNvCxnSpPr>
                <p:nvPr/>
              </p:nvCxnSpPr>
              <p:spPr>
                <a:xfrm flipH="1" flipV="1">
                  <a:off x="4416425" y="1565275"/>
                  <a:ext cx="32544" cy="5969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3744516" y="1565275"/>
                  <a:ext cx="671909" cy="111442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endCxn id="6" idx="4"/>
                </p:cNvCxnSpPr>
                <p:nvPr/>
              </p:nvCxnSpPr>
              <p:spPr>
                <a:xfrm flipH="1">
                  <a:off x="3657600" y="2197100"/>
                  <a:ext cx="119856" cy="17526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6" idx="3"/>
                </p:cNvCxnSpPr>
                <p:nvPr/>
              </p:nvCxnSpPr>
              <p:spPr>
                <a:xfrm flipV="1">
                  <a:off x="3502025" y="2679700"/>
                  <a:ext cx="242491" cy="38417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700264" y="3285491"/>
                  <a:ext cx="662186" cy="1203959"/>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657600" y="3939540"/>
                  <a:ext cx="704850" cy="54991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741452" y="2679699"/>
                  <a:ext cx="991475" cy="306371"/>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3938788" y="2156420"/>
                  <a:ext cx="506212" cy="155261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flipV="1">
                  <a:off x="4445001" y="2156420"/>
                  <a:ext cx="287926" cy="82965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3933032" y="2986071"/>
                  <a:ext cx="799895" cy="722964"/>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flipV="1">
                  <a:off x="3930562" y="3699509"/>
                  <a:ext cx="1310774" cy="949792"/>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4692312" y="2979884"/>
                  <a:ext cx="37600" cy="1268266"/>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4362450" y="4248150"/>
                  <a:ext cx="326848" cy="2413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359436" y="4489450"/>
                  <a:ext cx="881900" cy="159851"/>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endCxn id="6" idx="6"/>
                </p:cNvCxnSpPr>
                <p:nvPr/>
              </p:nvCxnSpPr>
              <p:spPr>
                <a:xfrm>
                  <a:off x="4359436" y="4489450"/>
                  <a:ext cx="707864" cy="57467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5067300" y="4646612"/>
                  <a:ext cx="174036" cy="416707"/>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5237877" y="2624531"/>
                  <a:ext cx="1556623" cy="2025173"/>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6029325" y="3517900"/>
                  <a:ext cx="1022351" cy="1230192"/>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5241336" y="4646612"/>
                  <a:ext cx="787989" cy="10148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endCxn id="6" idx="8"/>
                </p:cNvCxnSpPr>
                <p:nvPr/>
              </p:nvCxnSpPr>
              <p:spPr>
                <a:xfrm flipV="1">
                  <a:off x="5048250" y="4524375"/>
                  <a:ext cx="1714500" cy="544908"/>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5242802" y="4088931"/>
                  <a:ext cx="1335102" cy="554206"/>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6577904" y="2619373"/>
                  <a:ext cx="216596" cy="1469558"/>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flipV="1">
                  <a:off x="6400800" y="3131819"/>
                  <a:ext cx="650875" cy="380923"/>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5962650" y="2244725"/>
                  <a:ext cx="438150" cy="880528"/>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5886449" y="1696042"/>
                  <a:ext cx="80963" cy="548683"/>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a:endCxn id="6" idx="8"/>
                </p:cNvCxnSpPr>
                <p:nvPr/>
              </p:nvCxnSpPr>
              <p:spPr>
                <a:xfrm flipH="1">
                  <a:off x="6762750" y="2784136"/>
                  <a:ext cx="501650" cy="1740239"/>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endCxn id="6" idx="8"/>
                </p:cNvCxnSpPr>
                <p:nvPr/>
              </p:nvCxnSpPr>
              <p:spPr>
                <a:xfrm>
                  <a:off x="6577903" y="4088931"/>
                  <a:ext cx="184847" cy="435444"/>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4732926" y="2986070"/>
                  <a:ext cx="1044878" cy="982763"/>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4737474" y="2989545"/>
                  <a:ext cx="500403" cy="166531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4728229" y="2244725"/>
                  <a:ext cx="1234420" cy="719109"/>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grpSp>
          <p:sp>
            <p:nvSpPr>
              <p:cNvPr id="62" name="椭圆 61"/>
              <p:cNvSpPr/>
              <p:nvPr/>
            </p:nvSpPr>
            <p:spPr>
              <a:xfrm>
                <a:off x="2048933" y="2500908"/>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 name="椭圆 62"/>
              <p:cNvSpPr/>
              <p:nvPr/>
            </p:nvSpPr>
            <p:spPr>
              <a:xfrm>
                <a:off x="1705523" y="4833920"/>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8" name="矩形 57"/>
            <p:cNvSpPr/>
            <p:nvPr/>
          </p:nvSpPr>
          <p:spPr>
            <a:xfrm>
              <a:off x="3378200" y="2959130"/>
              <a:ext cx="4876800" cy="795069"/>
            </a:xfrm>
            <a:prstGeom prst="rect">
              <a:avLst/>
            </a:prstGeom>
            <a:solidFill>
              <a:srgbClr val="0456C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文本框 32"/>
            <p:cNvSpPr txBox="1">
              <a:spLocks noChangeArrowheads="1"/>
            </p:cNvSpPr>
            <p:nvPr/>
          </p:nvSpPr>
          <p:spPr bwMode="auto">
            <a:xfrm>
              <a:off x="5214947" y="3035975"/>
              <a:ext cx="13885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16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rPr>
                <a:t>About us</a:t>
              </a:r>
              <a:endParaRPr lang="zh-CN" altLang="en-US" sz="16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endParaRPr>
            </a:p>
          </p:txBody>
        </p:sp>
        <p:sp>
          <p:nvSpPr>
            <p:cNvPr id="131" name="矩形 34"/>
            <p:cNvSpPr>
              <a:spLocks noChangeArrowheads="1"/>
            </p:cNvSpPr>
            <p:nvPr/>
          </p:nvSpPr>
          <p:spPr bwMode="auto">
            <a:xfrm>
              <a:off x="3371244" y="3338968"/>
              <a:ext cx="51765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200" dirty="0">
                  <a:solidFill>
                    <a:srgbClr val="FFFFFF"/>
                  </a:solidFill>
                  <a:latin typeface="Agency FB" panose="020B0503020202020204" pitchFamily="34" charset="0"/>
                  <a:ea typeface="微软雅黑" panose="020B0503020204020204" pitchFamily="34" charset="-122"/>
                </a:rPr>
                <a:t>Something was broken in my engine. And as I had with me neither a mechanic nor any passengers</a:t>
              </a:r>
              <a:endParaRPr lang="zh-CN" altLang="en-US" sz="1200" dirty="0">
                <a:solidFill>
                  <a:srgbClr val="FFFFFF"/>
                </a:solidFill>
                <a:latin typeface="Agency FB" panose="020B0503020202020204" pitchFamily="34" charset="0"/>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3000">
        <p15:prstTrans prst="peelOff"/>
      </p:transition>
    </mc:Choice>
    <mc:Fallback>
      <p:transition spd="slow" advClick="0" advTm="3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456C4"/>
        </a:solidFill>
        <a:effectLst/>
      </p:bgPr>
    </p:bg>
    <p:spTree>
      <p:nvGrpSpPr>
        <p:cNvPr id="1" name=""/>
        <p:cNvGrpSpPr/>
        <p:nvPr/>
      </p:nvGrpSpPr>
      <p:grpSpPr>
        <a:xfrm>
          <a:off x="0" y="0"/>
          <a:ext cx="0" cy="0"/>
          <a:chOff x="0" y="0"/>
          <a:chExt cx="0" cy="0"/>
        </a:xfrm>
      </p:grpSpPr>
      <p:sp>
        <p:nvSpPr>
          <p:cNvPr id="46" name="矩形 45"/>
          <p:cNvSpPr/>
          <p:nvPr/>
        </p:nvSpPr>
        <p:spPr>
          <a:xfrm rot="2624067">
            <a:off x="-270870" y="-500700"/>
            <a:ext cx="696002" cy="1374254"/>
          </a:xfrm>
          <a:prstGeom prst="rect">
            <a:avLst/>
          </a:prstGeom>
          <a:solidFill>
            <a:srgbClr val="39B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圆角矩形 46"/>
          <p:cNvSpPr/>
          <p:nvPr/>
        </p:nvSpPr>
        <p:spPr>
          <a:xfrm rot="18464827">
            <a:off x="-507309" y="5889783"/>
            <a:ext cx="2289928" cy="653453"/>
          </a:xfrm>
          <a:prstGeom prst="roundRect">
            <a:avLst>
              <a:gd name="adj" fmla="val 50000"/>
            </a:avLst>
          </a:prstGeom>
          <a:solidFill>
            <a:srgbClr val="0E67DD">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圆角矩形 47"/>
          <p:cNvSpPr/>
          <p:nvPr/>
        </p:nvSpPr>
        <p:spPr>
          <a:xfrm rot="18464827">
            <a:off x="-439575" y="6531274"/>
            <a:ext cx="2289928" cy="653453"/>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圆角矩形 48"/>
          <p:cNvSpPr/>
          <p:nvPr/>
        </p:nvSpPr>
        <p:spPr>
          <a:xfrm rot="18464827">
            <a:off x="2015444" y="6906078"/>
            <a:ext cx="1435540" cy="409645"/>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4" name="组合 53"/>
          <p:cNvGrpSpPr/>
          <p:nvPr/>
        </p:nvGrpSpPr>
        <p:grpSpPr>
          <a:xfrm>
            <a:off x="10898883" y="5003481"/>
            <a:ext cx="1151670" cy="2867305"/>
            <a:chOff x="9469605" y="2687777"/>
            <a:chExt cx="2410133" cy="6000493"/>
          </a:xfrm>
        </p:grpSpPr>
        <p:sp>
          <p:nvSpPr>
            <p:cNvPr id="50" name="圆角矩形 49"/>
            <p:cNvSpPr/>
            <p:nvPr/>
          </p:nvSpPr>
          <p:spPr>
            <a:xfrm rot="18464827">
              <a:off x="9956209" y="6143988"/>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圆角矩形 50"/>
            <p:cNvSpPr/>
            <p:nvPr/>
          </p:nvSpPr>
          <p:spPr>
            <a:xfrm rot="18464827">
              <a:off x="8430088" y="6143989"/>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圆角矩形 52"/>
            <p:cNvSpPr/>
            <p:nvPr/>
          </p:nvSpPr>
          <p:spPr>
            <a:xfrm rot="18464827">
              <a:off x="8349296" y="5157828"/>
              <a:ext cx="6000493" cy="1060391"/>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5" name="圆角矩形 54"/>
          <p:cNvSpPr/>
          <p:nvPr/>
        </p:nvSpPr>
        <p:spPr>
          <a:xfrm rot="16200000">
            <a:off x="8443897" y="-659210"/>
            <a:ext cx="1435540" cy="672047"/>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57" name="直接连接符 56"/>
          <p:cNvCxnSpPr/>
          <p:nvPr/>
        </p:nvCxnSpPr>
        <p:spPr>
          <a:xfrm flipH="1">
            <a:off x="2421467" y="-11853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761882" y="1697878"/>
            <a:ext cx="1016000" cy="1429450"/>
          </a:xfrm>
          <a:prstGeom prst="line">
            <a:avLst/>
          </a:prstGeom>
          <a:ln w="57150">
            <a:solidFill>
              <a:srgbClr val="0E67DD">
                <a:alpha val="70000"/>
              </a:srgb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11785718" y="-8930"/>
            <a:ext cx="1016000" cy="1429450"/>
          </a:xfrm>
          <a:prstGeom prst="line">
            <a:avLst/>
          </a:prstGeom>
          <a:ln w="57150">
            <a:solidFill>
              <a:srgbClr val="0E67DD">
                <a:alpha val="70000"/>
              </a:srgb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10784382" y="-779860"/>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sp>
        <p:nvSpPr>
          <p:cNvPr id="64" name="椭圆 63"/>
          <p:cNvSpPr/>
          <p:nvPr/>
        </p:nvSpPr>
        <p:spPr>
          <a:xfrm>
            <a:off x="6531502" y="5819372"/>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65" name="直接连接符 64"/>
          <p:cNvCxnSpPr/>
          <p:nvPr/>
        </p:nvCxnSpPr>
        <p:spPr>
          <a:xfrm flipH="1">
            <a:off x="6817652" y="6098572"/>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081466" y="636331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sp>
        <p:nvSpPr>
          <p:cNvPr id="67" name="椭圆 66"/>
          <p:cNvSpPr/>
          <p:nvPr/>
        </p:nvSpPr>
        <p:spPr>
          <a:xfrm>
            <a:off x="9650163" y="2317041"/>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8" name="椭圆 97"/>
          <p:cNvSpPr/>
          <p:nvPr/>
        </p:nvSpPr>
        <p:spPr>
          <a:xfrm>
            <a:off x="2359660" y="2991086"/>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9" name="Oval 5"/>
          <p:cNvSpPr/>
          <p:nvPr/>
        </p:nvSpPr>
        <p:spPr>
          <a:xfrm>
            <a:off x="866572" y="1714790"/>
            <a:ext cx="1957088" cy="1957086"/>
          </a:xfrm>
          <a:prstGeom prst="ellipse">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latin typeface="Agency FB" panose="020B0503020202020204" pitchFamily="34" charset="0"/>
            </a:endParaRPr>
          </a:p>
        </p:txBody>
      </p:sp>
      <p:sp>
        <p:nvSpPr>
          <p:cNvPr id="131" name="Oval 6"/>
          <p:cNvSpPr/>
          <p:nvPr/>
        </p:nvSpPr>
        <p:spPr>
          <a:xfrm>
            <a:off x="3565810" y="1714790"/>
            <a:ext cx="1957088" cy="1957086"/>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latin typeface="Agency FB" panose="020B0503020202020204" pitchFamily="34" charset="0"/>
            </a:endParaRPr>
          </a:p>
        </p:txBody>
      </p:sp>
      <p:sp>
        <p:nvSpPr>
          <p:cNvPr id="132" name="Oval 7"/>
          <p:cNvSpPr/>
          <p:nvPr/>
        </p:nvSpPr>
        <p:spPr>
          <a:xfrm flipH="1">
            <a:off x="6265048" y="1724421"/>
            <a:ext cx="1957088" cy="1957086"/>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latin typeface="Agency FB" panose="020B0503020202020204" pitchFamily="34" charset="0"/>
            </a:endParaRPr>
          </a:p>
        </p:txBody>
      </p:sp>
      <p:sp>
        <p:nvSpPr>
          <p:cNvPr id="133" name="Oval 8"/>
          <p:cNvSpPr/>
          <p:nvPr/>
        </p:nvSpPr>
        <p:spPr>
          <a:xfrm>
            <a:off x="8964286" y="1724421"/>
            <a:ext cx="1957088" cy="1957086"/>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latin typeface="Agency FB" panose="020B0503020202020204" pitchFamily="34" charset="0"/>
            </a:endParaRPr>
          </a:p>
        </p:txBody>
      </p:sp>
      <p:sp>
        <p:nvSpPr>
          <p:cNvPr id="134" name="TextBox 9"/>
          <p:cNvSpPr txBox="1">
            <a:spLocks noChangeArrowheads="1"/>
          </p:cNvSpPr>
          <p:nvPr/>
        </p:nvSpPr>
        <p:spPr bwMode="auto">
          <a:xfrm>
            <a:off x="1263968" y="4045705"/>
            <a:ext cx="10663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id-ID" sz="2000" b="1" dirty="0">
                <a:solidFill>
                  <a:schemeClr val="bg1"/>
                </a:solidFill>
                <a:latin typeface="Agency FB" panose="020B0503020202020204" pitchFamily="34" charset="0"/>
                <a:cs typeface="Lato" panose="020F0502020204030203" pitchFamily="34" charset="0"/>
              </a:rPr>
              <a:t>Bob Smith</a:t>
            </a:r>
            <a:endParaRPr lang="id-ID" sz="2000" b="1" dirty="0">
              <a:solidFill>
                <a:schemeClr val="bg1"/>
              </a:solidFill>
              <a:latin typeface="Agency FB" panose="020B0503020202020204" pitchFamily="34" charset="0"/>
              <a:cs typeface="Lato" panose="020F0502020204030203" pitchFamily="34" charset="0"/>
            </a:endParaRPr>
          </a:p>
        </p:txBody>
      </p:sp>
      <p:sp>
        <p:nvSpPr>
          <p:cNvPr id="135" name="Rectangle 13"/>
          <p:cNvSpPr>
            <a:spLocks noChangeArrowheads="1"/>
          </p:cNvSpPr>
          <p:nvPr/>
        </p:nvSpPr>
        <p:spPr bwMode="auto">
          <a:xfrm>
            <a:off x="460249" y="4793249"/>
            <a:ext cx="264042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id-ID" sz="900" dirty="0">
                <a:solidFill>
                  <a:schemeClr val="bg1"/>
                </a:solidFill>
                <a:latin typeface="Agency FB" panose="020B0503020202020204" pitchFamily="34" charset="0"/>
                <a:cs typeface="Lato" panose="020F0502020204030203" pitchFamily="34" charset="0"/>
              </a:rPr>
              <a:t>Lorem ipsum dolor sit amet, consectetur adipiscing elit, sed do eiusmod tempor, consectetur adipiscing elit, sed do eiusmod tempor. </a:t>
            </a:r>
            <a:endParaRPr lang="id-ID" sz="900" dirty="0">
              <a:solidFill>
                <a:schemeClr val="bg1"/>
              </a:solidFill>
              <a:latin typeface="Agency FB" panose="020B0503020202020204" pitchFamily="34" charset="0"/>
            </a:endParaRPr>
          </a:p>
        </p:txBody>
      </p:sp>
      <p:sp>
        <p:nvSpPr>
          <p:cNvPr id="136" name="TextBox 17"/>
          <p:cNvSpPr txBox="1">
            <a:spLocks noChangeArrowheads="1"/>
          </p:cNvSpPr>
          <p:nvPr/>
        </p:nvSpPr>
        <p:spPr bwMode="auto">
          <a:xfrm>
            <a:off x="1311424" y="4445815"/>
            <a:ext cx="93807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id-ID" sz="1100" dirty="0">
                <a:solidFill>
                  <a:schemeClr val="bg1"/>
                </a:solidFill>
                <a:latin typeface="Agency FB" panose="020B0503020202020204" pitchFamily="34" charset="0"/>
                <a:cs typeface="Lato" panose="020F0502020204030203" pitchFamily="34" charset="0"/>
              </a:rPr>
              <a:t>General Manager</a:t>
            </a:r>
            <a:endParaRPr lang="id-ID" sz="1100" dirty="0">
              <a:solidFill>
                <a:schemeClr val="bg1"/>
              </a:solidFill>
              <a:latin typeface="Agency FB" panose="020B0503020202020204" pitchFamily="34" charset="0"/>
              <a:cs typeface="Lato" panose="020F0502020204030203" pitchFamily="34" charset="0"/>
            </a:endParaRPr>
          </a:p>
        </p:txBody>
      </p:sp>
      <p:sp>
        <p:nvSpPr>
          <p:cNvPr id="137" name="TextBox 22"/>
          <p:cNvSpPr txBox="1">
            <a:spLocks noChangeArrowheads="1"/>
          </p:cNvSpPr>
          <p:nvPr/>
        </p:nvSpPr>
        <p:spPr bwMode="auto">
          <a:xfrm>
            <a:off x="4000586" y="4045705"/>
            <a:ext cx="11929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sz="2000" b="1" dirty="0">
                <a:solidFill>
                  <a:schemeClr val="bg1"/>
                </a:solidFill>
                <a:latin typeface="Agency FB" panose="020B0503020202020204" pitchFamily="34" charset="0"/>
                <a:cs typeface="Lato" panose="020F0502020204030203" pitchFamily="34" charset="0"/>
              </a:rPr>
              <a:t>Brown Foze</a:t>
            </a:r>
            <a:endParaRPr lang="id-ID" sz="2000" b="1" dirty="0">
              <a:solidFill>
                <a:schemeClr val="bg1"/>
              </a:solidFill>
              <a:latin typeface="Agency FB" panose="020B0503020202020204" pitchFamily="34" charset="0"/>
              <a:cs typeface="Lato" panose="020F0502020204030203" pitchFamily="34" charset="0"/>
            </a:endParaRPr>
          </a:p>
        </p:txBody>
      </p:sp>
      <p:sp>
        <p:nvSpPr>
          <p:cNvPr id="138" name="Rectangle 23"/>
          <p:cNvSpPr>
            <a:spLocks noChangeArrowheads="1"/>
          </p:cNvSpPr>
          <p:nvPr/>
        </p:nvSpPr>
        <p:spPr bwMode="auto">
          <a:xfrm>
            <a:off x="3384222" y="4799759"/>
            <a:ext cx="264042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id-ID" sz="900" dirty="0">
                <a:solidFill>
                  <a:schemeClr val="bg1"/>
                </a:solidFill>
                <a:latin typeface="Agency FB" panose="020B0503020202020204" pitchFamily="34" charset="0"/>
                <a:cs typeface="Lato" panose="020F0502020204030203" pitchFamily="34" charset="0"/>
              </a:rPr>
              <a:t>Lorem ipsum dolor sit amet, consectetur adipiscing elit, sed do eiusmod tempor, consectetur adipiscing elit, sed do eiusmod tempor. </a:t>
            </a:r>
            <a:endParaRPr lang="id-ID" sz="900" dirty="0">
              <a:solidFill>
                <a:schemeClr val="bg1"/>
              </a:solidFill>
              <a:latin typeface="Agency FB" panose="020B0503020202020204" pitchFamily="34" charset="0"/>
            </a:endParaRPr>
          </a:p>
        </p:txBody>
      </p:sp>
      <p:sp>
        <p:nvSpPr>
          <p:cNvPr id="139" name="TextBox 24"/>
          <p:cNvSpPr txBox="1">
            <a:spLocks noChangeArrowheads="1"/>
          </p:cNvSpPr>
          <p:nvPr/>
        </p:nvSpPr>
        <p:spPr bwMode="auto">
          <a:xfrm>
            <a:off x="4133398" y="4445815"/>
            <a:ext cx="93807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id-ID" sz="1100" dirty="0">
                <a:solidFill>
                  <a:schemeClr val="bg1"/>
                </a:solidFill>
                <a:latin typeface="Agency FB" panose="020B0503020202020204" pitchFamily="34" charset="0"/>
                <a:cs typeface="Lato" panose="020F0502020204030203" pitchFamily="34" charset="0"/>
              </a:rPr>
              <a:t>General Manager</a:t>
            </a:r>
            <a:endParaRPr lang="id-ID" sz="1100" dirty="0">
              <a:solidFill>
                <a:schemeClr val="bg1"/>
              </a:solidFill>
              <a:latin typeface="Agency FB" panose="020B0503020202020204" pitchFamily="34" charset="0"/>
              <a:cs typeface="Lato" panose="020F0502020204030203" pitchFamily="34" charset="0"/>
            </a:endParaRPr>
          </a:p>
        </p:txBody>
      </p:sp>
      <p:sp>
        <p:nvSpPr>
          <p:cNvPr id="140" name="TextBox 25"/>
          <p:cNvSpPr txBox="1">
            <a:spLocks noChangeArrowheads="1"/>
          </p:cNvSpPr>
          <p:nvPr/>
        </p:nvSpPr>
        <p:spPr bwMode="auto">
          <a:xfrm>
            <a:off x="6507746" y="4045705"/>
            <a:ext cx="13708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sz="2000" b="1" dirty="0">
                <a:solidFill>
                  <a:schemeClr val="bg1"/>
                </a:solidFill>
                <a:latin typeface="Agency FB" panose="020B0503020202020204" pitchFamily="34" charset="0"/>
                <a:cs typeface="Lato" panose="020F0502020204030203" pitchFamily="34" charset="0"/>
              </a:rPr>
              <a:t>Natalie Sweet</a:t>
            </a:r>
            <a:endParaRPr lang="id-ID" sz="2000" b="1" dirty="0">
              <a:solidFill>
                <a:schemeClr val="bg1"/>
              </a:solidFill>
              <a:latin typeface="Agency FB" panose="020B0503020202020204" pitchFamily="34" charset="0"/>
              <a:cs typeface="Lato" panose="020F0502020204030203" pitchFamily="34" charset="0"/>
            </a:endParaRPr>
          </a:p>
        </p:txBody>
      </p:sp>
      <p:sp>
        <p:nvSpPr>
          <p:cNvPr id="141" name="Rectangle 26"/>
          <p:cNvSpPr>
            <a:spLocks noChangeArrowheads="1"/>
          </p:cNvSpPr>
          <p:nvPr/>
        </p:nvSpPr>
        <p:spPr bwMode="auto">
          <a:xfrm>
            <a:off x="5923210" y="4798918"/>
            <a:ext cx="264042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id-ID" sz="900" dirty="0">
                <a:solidFill>
                  <a:schemeClr val="bg1"/>
                </a:solidFill>
                <a:latin typeface="Agency FB" panose="020B0503020202020204" pitchFamily="34" charset="0"/>
                <a:cs typeface="Lato" panose="020F0502020204030203" pitchFamily="34" charset="0"/>
              </a:rPr>
              <a:t>Lorem ipsum dolor sit amet, consectetur adipiscing elit, sed do eiusmod tempor, consectetur adipiscing elit, sed do eiusmod tempor. </a:t>
            </a:r>
            <a:endParaRPr lang="id-ID" sz="900" dirty="0">
              <a:solidFill>
                <a:schemeClr val="bg1"/>
              </a:solidFill>
              <a:latin typeface="Agency FB" panose="020B0503020202020204" pitchFamily="34" charset="0"/>
            </a:endParaRPr>
          </a:p>
        </p:txBody>
      </p:sp>
      <p:sp>
        <p:nvSpPr>
          <p:cNvPr id="142" name="TextBox 27"/>
          <p:cNvSpPr txBox="1">
            <a:spLocks noChangeArrowheads="1"/>
          </p:cNvSpPr>
          <p:nvPr/>
        </p:nvSpPr>
        <p:spPr bwMode="auto">
          <a:xfrm>
            <a:off x="6724151" y="4445815"/>
            <a:ext cx="93807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id-ID" sz="1100" dirty="0">
                <a:solidFill>
                  <a:schemeClr val="bg1"/>
                </a:solidFill>
                <a:latin typeface="Agency FB" panose="020B0503020202020204" pitchFamily="34" charset="0"/>
                <a:cs typeface="Lato" panose="020F0502020204030203" pitchFamily="34" charset="0"/>
              </a:rPr>
              <a:t>General Manager</a:t>
            </a:r>
            <a:endParaRPr lang="id-ID" sz="1100" dirty="0">
              <a:solidFill>
                <a:schemeClr val="bg1"/>
              </a:solidFill>
              <a:latin typeface="Agency FB" panose="020B0503020202020204" pitchFamily="34" charset="0"/>
              <a:cs typeface="Lato" panose="020F0502020204030203" pitchFamily="34" charset="0"/>
            </a:endParaRPr>
          </a:p>
        </p:txBody>
      </p:sp>
      <p:sp>
        <p:nvSpPr>
          <p:cNvPr id="143" name="TextBox 28"/>
          <p:cNvSpPr txBox="1">
            <a:spLocks noChangeArrowheads="1"/>
          </p:cNvSpPr>
          <p:nvPr/>
        </p:nvSpPr>
        <p:spPr bwMode="auto">
          <a:xfrm>
            <a:off x="9603178" y="4045705"/>
            <a:ext cx="72006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sz="2000" b="1" dirty="0">
                <a:solidFill>
                  <a:schemeClr val="bg1"/>
                </a:solidFill>
                <a:latin typeface="Agency FB" panose="020B0503020202020204" pitchFamily="34" charset="0"/>
                <a:cs typeface="Lato" panose="020F0502020204030203" pitchFamily="34" charset="0"/>
              </a:rPr>
              <a:t>Habib </a:t>
            </a:r>
            <a:endParaRPr lang="id-ID" sz="2000" b="1" dirty="0">
              <a:solidFill>
                <a:schemeClr val="bg1"/>
              </a:solidFill>
              <a:latin typeface="Agency FB" panose="020B0503020202020204" pitchFamily="34" charset="0"/>
              <a:cs typeface="Lato" panose="020F0502020204030203" pitchFamily="34" charset="0"/>
            </a:endParaRPr>
          </a:p>
        </p:txBody>
      </p:sp>
      <p:sp>
        <p:nvSpPr>
          <p:cNvPr id="144" name="Rectangle 29"/>
          <p:cNvSpPr>
            <a:spLocks noChangeArrowheads="1"/>
          </p:cNvSpPr>
          <p:nvPr/>
        </p:nvSpPr>
        <p:spPr bwMode="auto">
          <a:xfrm>
            <a:off x="8739090" y="4799759"/>
            <a:ext cx="264042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id-ID" sz="900" dirty="0">
                <a:solidFill>
                  <a:schemeClr val="bg1"/>
                </a:solidFill>
                <a:latin typeface="Agency FB" panose="020B0503020202020204" pitchFamily="34" charset="0"/>
                <a:cs typeface="Lato" panose="020F0502020204030203" pitchFamily="34" charset="0"/>
              </a:rPr>
              <a:t>Lorem ipsum dolor sit amet, consectetur adipiscing elit, sed do eiusmod tempor, consectetur adipiscing elit, sed do eiusmod tempor. </a:t>
            </a:r>
            <a:endParaRPr lang="id-ID" sz="900" dirty="0">
              <a:solidFill>
                <a:schemeClr val="bg1"/>
              </a:solidFill>
              <a:latin typeface="Agency FB" panose="020B0503020202020204" pitchFamily="34" charset="0"/>
            </a:endParaRPr>
          </a:p>
        </p:txBody>
      </p:sp>
      <p:sp>
        <p:nvSpPr>
          <p:cNvPr id="145" name="TextBox 30"/>
          <p:cNvSpPr txBox="1">
            <a:spLocks noChangeArrowheads="1"/>
          </p:cNvSpPr>
          <p:nvPr/>
        </p:nvSpPr>
        <p:spPr bwMode="auto">
          <a:xfrm>
            <a:off x="9473791" y="4445815"/>
            <a:ext cx="93807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id-ID" sz="1100" dirty="0">
                <a:solidFill>
                  <a:schemeClr val="bg1"/>
                </a:solidFill>
                <a:latin typeface="Agency FB" panose="020B0503020202020204" pitchFamily="34" charset="0"/>
                <a:cs typeface="Lato" panose="020F0502020204030203" pitchFamily="34" charset="0"/>
              </a:rPr>
              <a:t>General Manager</a:t>
            </a:r>
            <a:endParaRPr lang="id-ID" sz="1100" dirty="0">
              <a:solidFill>
                <a:schemeClr val="bg1"/>
              </a:solidFill>
              <a:latin typeface="Agency FB" panose="020B0503020202020204" pitchFamily="34" charset="0"/>
              <a:cs typeface="Lato" panose="020F0502020204030203" pitchFamily="34" charset="0"/>
            </a:endParaRPr>
          </a:p>
        </p:txBody>
      </p:sp>
      <p:sp>
        <p:nvSpPr>
          <p:cNvPr id="146" name="文本框 32"/>
          <p:cNvSpPr txBox="1">
            <a:spLocks noChangeArrowheads="1"/>
          </p:cNvSpPr>
          <p:nvPr/>
        </p:nvSpPr>
        <p:spPr bwMode="auto">
          <a:xfrm>
            <a:off x="5363592" y="177693"/>
            <a:ext cx="13885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16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rPr>
              <a:t>About us</a:t>
            </a:r>
            <a:endParaRPr lang="zh-CN" altLang="en-US" sz="16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endParaRPr>
          </a:p>
        </p:txBody>
      </p:sp>
      <p:sp>
        <p:nvSpPr>
          <p:cNvPr id="147" name="矩形 34"/>
          <p:cNvSpPr>
            <a:spLocks noChangeArrowheads="1"/>
          </p:cNvSpPr>
          <p:nvPr/>
        </p:nvSpPr>
        <p:spPr bwMode="auto">
          <a:xfrm>
            <a:off x="3519889" y="480686"/>
            <a:ext cx="51765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200" dirty="0">
                <a:solidFill>
                  <a:srgbClr val="FFFFFF"/>
                </a:solidFill>
                <a:latin typeface="Agency FB" panose="020B0503020202020204" pitchFamily="34" charset="0"/>
                <a:ea typeface="微软雅黑" panose="020B0503020204020204" pitchFamily="34" charset="-122"/>
              </a:rPr>
              <a:t>Something was broken in my engine. And as I had with me neither a mechanic nor any passengers</a:t>
            </a:r>
            <a:endParaRPr lang="zh-CN" altLang="en-US" sz="1200" dirty="0">
              <a:solidFill>
                <a:srgbClr val="FFFFFF"/>
              </a:solidFill>
              <a:latin typeface="Agency FB" panose="020B0503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3000">
        <p15:prstTrans prst="peelOff"/>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p:cTn id="7" dur="500" fill="hold"/>
                                        <p:tgtEl>
                                          <p:spTgt spid="99"/>
                                        </p:tgtEl>
                                        <p:attrNameLst>
                                          <p:attrName>ppt_w</p:attrName>
                                        </p:attrNameLst>
                                      </p:cBhvr>
                                      <p:tavLst>
                                        <p:tav tm="0">
                                          <p:val>
                                            <p:fltVal val="0"/>
                                          </p:val>
                                        </p:tav>
                                        <p:tav tm="100000">
                                          <p:val>
                                            <p:strVal val="#ppt_w"/>
                                          </p:val>
                                        </p:tav>
                                      </p:tavLst>
                                    </p:anim>
                                    <p:anim calcmode="lin" valueType="num">
                                      <p:cBhvr>
                                        <p:cTn id="8" dur="500" fill="hold"/>
                                        <p:tgtEl>
                                          <p:spTgt spid="99"/>
                                        </p:tgtEl>
                                        <p:attrNameLst>
                                          <p:attrName>ppt_h</p:attrName>
                                        </p:attrNameLst>
                                      </p:cBhvr>
                                      <p:tavLst>
                                        <p:tav tm="0">
                                          <p:val>
                                            <p:fltVal val="0"/>
                                          </p:val>
                                        </p:tav>
                                        <p:tav tm="100000">
                                          <p:val>
                                            <p:strVal val="#ppt_h"/>
                                          </p:val>
                                        </p:tav>
                                      </p:tavLst>
                                    </p:anim>
                                    <p:animEffect transition="in" filter="fade">
                                      <p:cBhvr>
                                        <p:cTn id="9" dur="500"/>
                                        <p:tgtEl>
                                          <p:spTgt spid="99"/>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iterate type="lt">
                                    <p:tmPct val="10000"/>
                                  </p:iterate>
                                  <p:childTnLst>
                                    <p:set>
                                      <p:cBhvr>
                                        <p:cTn id="12" dur="1" fill="hold">
                                          <p:stCondLst>
                                            <p:cond delay="0"/>
                                          </p:stCondLst>
                                        </p:cTn>
                                        <p:tgtEl>
                                          <p:spTgt spid="134"/>
                                        </p:tgtEl>
                                        <p:attrNameLst>
                                          <p:attrName>style.visibility</p:attrName>
                                        </p:attrNameLst>
                                      </p:cBhvr>
                                      <p:to>
                                        <p:strVal val="visible"/>
                                      </p:to>
                                    </p:set>
                                    <p:anim calcmode="lin" valueType="num">
                                      <p:cBhvr>
                                        <p:cTn id="13" dur="1000" fill="hold"/>
                                        <p:tgtEl>
                                          <p:spTgt spid="134"/>
                                        </p:tgtEl>
                                        <p:attrNameLst>
                                          <p:attrName>ppt_w</p:attrName>
                                        </p:attrNameLst>
                                      </p:cBhvr>
                                      <p:tavLst>
                                        <p:tav tm="0">
                                          <p:val>
                                            <p:strVal val="#ppt_w+.3"/>
                                          </p:val>
                                        </p:tav>
                                        <p:tav tm="100000">
                                          <p:val>
                                            <p:strVal val="#ppt_w"/>
                                          </p:val>
                                        </p:tav>
                                      </p:tavLst>
                                    </p:anim>
                                    <p:anim calcmode="lin" valueType="num">
                                      <p:cBhvr>
                                        <p:cTn id="14" dur="1000" fill="hold"/>
                                        <p:tgtEl>
                                          <p:spTgt spid="134"/>
                                        </p:tgtEl>
                                        <p:attrNameLst>
                                          <p:attrName>ppt_h</p:attrName>
                                        </p:attrNameLst>
                                      </p:cBhvr>
                                      <p:tavLst>
                                        <p:tav tm="0">
                                          <p:val>
                                            <p:strVal val="#ppt_h"/>
                                          </p:val>
                                        </p:tav>
                                        <p:tav tm="100000">
                                          <p:val>
                                            <p:strVal val="#ppt_h"/>
                                          </p:val>
                                        </p:tav>
                                      </p:tavLst>
                                    </p:anim>
                                    <p:animEffect transition="in" filter="fade">
                                      <p:cBhvr>
                                        <p:cTn id="15" dur="1000"/>
                                        <p:tgtEl>
                                          <p:spTgt spid="134"/>
                                        </p:tgtEl>
                                      </p:cBhvr>
                                    </p:animEffect>
                                  </p:childTnLst>
                                </p:cTn>
                              </p:par>
                            </p:childTnLst>
                          </p:cTn>
                        </p:par>
                        <p:par>
                          <p:cTn id="16" fill="hold">
                            <p:stCondLst>
                              <p:cond delay="2299"/>
                            </p:stCondLst>
                            <p:childTnLst>
                              <p:par>
                                <p:cTn id="17" presetID="22" presetClass="entr" presetSubtype="1" fill="hold" grpId="0" nodeType="afterEffect">
                                  <p:stCondLst>
                                    <p:cond delay="0"/>
                                  </p:stCondLst>
                                  <p:childTnLst>
                                    <p:set>
                                      <p:cBhvr>
                                        <p:cTn id="18" dur="1" fill="hold">
                                          <p:stCondLst>
                                            <p:cond delay="0"/>
                                          </p:stCondLst>
                                        </p:cTn>
                                        <p:tgtEl>
                                          <p:spTgt spid="136"/>
                                        </p:tgtEl>
                                        <p:attrNameLst>
                                          <p:attrName>style.visibility</p:attrName>
                                        </p:attrNameLst>
                                      </p:cBhvr>
                                      <p:to>
                                        <p:strVal val="visible"/>
                                      </p:to>
                                    </p:set>
                                    <p:animEffect transition="in" filter="wipe(up)">
                                      <p:cBhvr>
                                        <p:cTn id="19" dur="500"/>
                                        <p:tgtEl>
                                          <p:spTgt spid="136"/>
                                        </p:tgtEl>
                                      </p:cBhvr>
                                    </p:animEffect>
                                  </p:childTnLst>
                                </p:cTn>
                              </p:par>
                            </p:childTnLst>
                          </p:cTn>
                        </p:par>
                        <p:par>
                          <p:cTn id="20" fill="hold">
                            <p:stCondLst>
                              <p:cond delay="2799"/>
                            </p:stCondLst>
                            <p:childTnLst>
                              <p:par>
                                <p:cTn id="21" presetID="22" presetClass="entr" presetSubtype="1" fill="hold" grpId="0" nodeType="afterEffect">
                                  <p:stCondLst>
                                    <p:cond delay="0"/>
                                  </p:stCondLst>
                                  <p:childTnLst>
                                    <p:set>
                                      <p:cBhvr>
                                        <p:cTn id="22" dur="1" fill="hold">
                                          <p:stCondLst>
                                            <p:cond delay="0"/>
                                          </p:stCondLst>
                                        </p:cTn>
                                        <p:tgtEl>
                                          <p:spTgt spid="135"/>
                                        </p:tgtEl>
                                        <p:attrNameLst>
                                          <p:attrName>style.visibility</p:attrName>
                                        </p:attrNameLst>
                                      </p:cBhvr>
                                      <p:to>
                                        <p:strVal val="visible"/>
                                      </p:to>
                                    </p:set>
                                    <p:animEffect transition="in" filter="wipe(up)">
                                      <p:cBhvr>
                                        <p:cTn id="23" dur="500"/>
                                        <p:tgtEl>
                                          <p:spTgt spid="135"/>
                                        </p:tgtEl>
                                      </p:cBhvr>
                                    </p:animEffect>
                                  </p:childTnLst>
                                </p:cTn>
                              </p:par>
                            </p:childTnLst>
                          </p:cTn>
                        </p:par>
                        <p:par>
                          <p:cTn id="24" fill="hold">
                            <p:stCondLst>
                              <p:cond delay="3299"/>
                            </p:stCondLst>
                            <p:childTnLst>
                              <p:par>
                                <p:cTn id="25" presetID="53" presetClass="entr" presetSubtype="16" fill="hold" grpId="0" nodeType="afterEffect">
                                  <p:stCondLst>
                                    <p:cond delay="0"/>
                                  </p:stCondLst>
                                  <p:childTnLst>
                                    <p:set>
                                      <p:cBhvr>
                                        <p:cTn id="26" dur="1" fill="hold">
                                          <p:stCondLst>
                                            <p:cond delay="0"/>
                                          </p:stCondLst>
                                        </p:cTn>
                                        <p:tgtEl>
                                          <p:spTgt spid="131"/>
                                        </p:tgtEl>
                                        <p:attrNameLst>
                                          <p:attrName>style.visibility</p:attrName>
                                        </p:attrNameLst>
                                      </p:cBhvr>
                                      <p:to>
                                        <p:strVal val="visible"/>
                                      </p:to>
                                    </p:set>
                                    <p:anim calcmode="lin" valueType="num">
                                      <p:cBhvr>
                                        <p:cTn id="27" dur="500" fill="hold"/>
                                        <p:tgtEl>
                                          <p:spTgt spid="131"/>
                                        </p:tgtEl>
                                        <p:attrNameLst>
                                          <p:attrName>ppt_w</p:attrName>
                                        </p:attrNameLst>
                                      </p:cBhvr>
                                      <p:tavLst>
                                        <p:tav tm="0">
                                          <p:val>
                                            <p:fltVal val="0"/>
                                          </p:val>
                                        </p:tav>
                                        <p:tav tm="100000">
                                          <p:val>
                                            <p:strVal val="#ppt_w"/>
                                          </p:val>
                                        </p:tav>
                                      </p:tavLst>
                                    </p:anim>
                                    <p:anim calcmode="lin" valueType="num">
                                      <p:cBhvr>
                                        <p:cTn id="28" dur="500" fill="hold"/>
                                        <p:tgtEl>
                                          <p:spTgt spid="131"/>
                                        </p:tgtEl>
                                        <p:attrNameLst>
                                          <p:attrName>ppt_h</p:attrName>
                                        </p:attrNameLst>
                                      </p:cBhvr>
                                      <p:tavLst>
                                        <p:tav tm="0">
                                          <p:val>
                                            <p:fltVal val="0"/>
                                          </p:val>
                                        </p:tav>
                                        <p:tav tm="100000">
                                          <p:val>
                                            <p:strVal val="#ppt_h"/>
                                          </p:val>
                                        </p:tav>
                                      </p:tavLst>
                                    </p:anim>
                                    <p:animEffect transition="in" filter="fade">
                                      <p:cBhvr>
                                        <p:cTn id="29" dur="500"/>
                                        <p:tgtEl>
                                          <p:spTgt spid="131"/>
                                        </p:tgtEl>
                                      </p:cBhvr>
                                    </p:animEffect>
                                  </p:childTnLst>
                                </p:cTn>
                              </p:par>
                            </p:childTnLst>
                          </p:cTn>
                        </p:par>
                        <p:par>
                          <p:cTn id="30" fill="hold">
                            <p:stCondLst>
                              <p:cond delay="3799"/>
                            </p:stCondLst>
                            <p:childTnLst>
                              <p:par>
                                <p:cTn id="31" presetID="50" presetClass="entr" presetSubtype="0" decel="100000" fill="hold" grpId="0" nodeType="afterEffect">
                                  <p:stCondLst>
                                    <p:cond delay="0"/>
                                  </p:stCondLst>
                                  <p:iterate type="lt">
                                    <p:tmPct val="10000"/>
                                  </p:iterate>
                                  <p:childTnLst>
                                    <p:set>
                                      <p:cBhvr>
                                        <p:cTn id="32" dur="1" fill="hold">
                                          <p:stCondLst>
                                            <p:cond delay="0"/>
                                          </p:stCondLst>
                                        </p:cTn>
                                        <p:tgtEl>
                                          <p:spTgt spid="137"/>
                                        </p:tgtEl>
                                        <p:attrNameLst>
                                          <p:attrName>style.visibility</p:attrName>
                                        </p:attrNameLst>
                                      </p:cBhvr>
                                      <p:to>
                                        <p:strVal val="visible"/>
                                      </p:to>
                                    </p:set>
                                    <p:anim calcmode="lin" valueType="num">
                                      <p:cBhvr>
                                        <p:cTn id="33" dur="1000" fill="hold"/>
                                        <p:tgtEl>
                                          <p:spTgt spid="137"/>
                                        </p:tgtEl>
                                        <p:attrNameLst>
                                          <p:attrName>ppt_w</p:attrName>
                                        </p:attrNameLst>
                                      </p:cBhvr>
                                      <p:tavLst>
                                        <p:tav tm="0">
                                          <p:val>
                                            <p:strVal val="#ppt_w+.3"/>
                                          </p:val>
                                        </p:tav>
                                        <p:tav tm="100000">
                                          <p:val>
                                            <p:strVal val="#ppt_w"/>
                                          </p:val>
                                        </p:tav>
                                      </p:tavLst>
                                    </p:anim>
                                    <p:anim calcmode="lin" valueType="num">
                                      <p:cBhvr>
                                        <p:cTn id="34" dur="1000" fill="hold"/>
                                        <p:tgtEl>
                                          <p:spTgt spid="137"/>
                                        </p:tgtEl>
                                        <p:attrNameLst>
                                          <p:attrName>ppt_h</p:attrName>
                                        </p:attrNameLst>
                                      </p:cBhvr>
                                      <p:tavLst>
                                        <p:tav tm="0">
                                          <p:val>
                                            <p:strVal val="#ppt_h"/>
                                          </p:val>
                                        </p:tav>
                                        <p:tav tm="100000">
                                          <p:val>
                                            <p:strVal val="#ppt_h"/>
                                          </p:val>
                                        </p:tav>
                                      </p:tavLst>
                                    </p:anim>
                                    <p:animEffect transition="in" filter="fade">
                                      <p:cBhvr>
                                        <p:cTn id="35" dur="1000"/>
                                        <p:tgtEl>
                                          <p:spTgt spid="137"/>
                                        </p:tgtEl>
                                      </p:cBhvr>
                                    </p:animEffect>
                                  </p:childTnLst>
                                </p:cTn>
                              </p:par>
                            </p:childTnLst>
                          </p:cTn>
                        </p:par>
                        <p:par>
                          <p:cTn id="36" fill="hold">
                            <p:stCondLst>
                              <p:cond delay="5699"/>
                            </p:stCondLst>
                            <p:childTnLst>
                              <p:par>
                                <p:cTn id="37" presetID="22" presetClass="entr" presetSubtype="1" fill="hold" grpId="0" nodeType="afterEffect">
                                  <p:stCondLst>
                                    <p:cond delay="0"/>
                                  </p:stCondLst>
                                  <p:childTnLst>
                                    <p:set>
                                      <p:cBhvr>
                                        <p:cTn id="38" dur="1" fill="hold">
                                          <p:stCondLst>
                                            <p:cond delay="0"/>
                                          </p:stCondLst>
                                        </p:cTn>
                                        <p:tgtEl>
                                          <p:spTgt spid="139"/>
                                        </p:tgtEl>
                                        <p:attrNameLst>
                                          <p:attrName>style.visibility</p:attrName>
                                        </p:attrNameLst>
                                      </p:cBhvr>
                                      <p:to>
                                        <p:strVal val="visible"/>
                                      </p:to>
                                    </p:set>
                                    <p:animEffect transition="in" filter="wipe(up)">
                                      <p:cBhvr>
                                        <p:cTn id="39" dur="500"/>
                                        <p:tgtEl>
                                          <p:spTgt spid="139"/>
                                        </p:tgtEl>
                                      </p:cBhvr>
                                    </p:animEffect>
                                  </p:childTnLst>
                                </p:cTn>
                              </p:par>
                            </p:childTnLst>
                          </p:cTn>
                        </p:par>
                        <p:par>
                          <p:cTn id="40" fill="hold">
                            <p:stCondLst>
                              <p:cond delay="6199"/>
                            </p:stCondLst>
                            <p:childTnLst>
                              <p:par>
                                <p:cTn id="41" presetID="22" presetClass="entr" presetSubtype="1" fill="hold" grpId="0" nodeType="afterEffect">
                                  <p:stCondLst>
                                    <p:cond delay="0"/>
                                  </p:stCondLst>
                                  <p:childTnLst>
                                    <p:set>
                                      <p:cBhvr>
                                        <p:cTn id="42" dur="1" fill="hold">
                                          <p:stCondLst>
                                            <p:cond delay="0"/>
                                          </p:stCondLst>
                                        </p:cTn>
                                        <p:tgtEl>
                                          <p:spTgt spid="138"/>
                                        </p:tgtEl>
                                        <p:attrNameLst>
                                          <p:attrName>style.visibility</p:attrName>
                                        </p:attrNameLst>
                                      </p:cBhvr>
                                      <p:to>
                                        <p:strVal val="visible"/>
                                      </p:to>
                                    </p:set>
                                    <p:animEffect transition="in" filter="wipe(up)">
                                      <p:cBhvr>
                                        <p:cTn id="43" dur="500"/>
                                        <p:tgtEl>
                                          <p:spTgt spid="138"/>
                                        </p:tgtEl>
                                      </p:cBhvr>
                                    </p:animEffect>
                                  </p:childTnLst>
                                </p:cTn>
                              </p:par>
                            </p:childTnLst>
                          </p:cTn>
                        </p:par>
                        <p:par>
                          <p:cTn id="44" fill="hold">
                            <p:stCondLst>
                              <p:cond delay="6699"/>
                            </p:stCondLst>
                            <p:childTnLst>
                              <p:par>
                                <p:cTn id="45" presetID="53" presetClass="entr" presetSubtype="16" fill="hold" grpId="0" nodeType="afterEffect">
                                  <p:stCondLst>
                                    <p:cond delay="0"/>
                                  </p:stCondLst>
                                  <p:childTnLst>
                                    <p:set>
                                      <p:cBhvr>
                                        <p:cTn id="46" dur="1" fill="hold">
                                          <p:stCondLst>
                                            <p:cond delay="0"/>
                                          </p:stCondLst>
                                        </p:cTn>
                                        <p:tgtEl>
                                          <p:spTgt spid="132"/>
                                        </p:tgtEl>
                                        <p:attrNameLst>
                                          <p:attrName>style.visibility</p:attrName>
                                        </p:attrNameLst>
                                      </p:cBhvr>
                                      <p:to>
                                        <p:strVal val="visible"/>
                                      </p:to>
                                    </p:set>
                                    <p:anim calcmode="lin" valueType="num">
                                      <p:cBhvr>
                                        <p:cTn id="47" dur="500" fill="hold"/>
                                        <p:tgtEl>
                                          <p:spTgt spid="132"/>
                                        </p:tgtEl>
                                        <p:attrNameLst>
                                          <p:attrName>ppt_w</p:attrName>
                                        </p:attrNameLst>
                                      </p:cBhvr>
                                      <p:tavLst>
                                        <p:tav tm="0">
                                          <p:val>
                                            <p:fltVal val="0"/>
                                          </p:val>
                                        </p:tav>
                                        <p:tav tm="100000">
                                          <p:val>
                                            <p:strVal val="#ppt_w"/>
                                          </p:val>
                                        </p:tav>
                                      </p:tavLst>
                                    </p:anim>
                                    <p:anim calcmode="lin" valueType="num">
                                      <p:cBhvr>
                                        <p:cTn id="48" dur="500" fill="hold"/>
                                        <p:tgtEl>
                                          <p:spTgt spid="132"/>
                                        </p:tgtEl>
                                        <p:attrNameLst>
                                          <p:attrName>ppt_h</p:attrName>
                                        </p:attrNameLst>
                                      </p:cBhvr>
                                      <p:tavLst>
                                        <p:tav tm="0">
                                          <p:val>
                                            <p:fltVal val="0"/>
                                          </p:val>
                                        </p:tav>
                                        <p:tav tm="100000">
                                          <p:val>
                                            <p:strVal val="#ppt_h"/>
                                          </p:val>
                                        </p:tav>
                                      </p:tavLst>
                                    </p:anim>
                                    <p:animEffect transition="in" filter="fade">
                                      <p:cBhvr>
                                        <p:cTn id="49" dur="500"/>
                                        <p:tgtEl>
                                          <p:spTgt spid="132"/>
                                        </p:tgtEl>
                                      </p:cBhvr>
                                    </p:animEffect>
                                  </p:childTnLst>
                                </p:cTn>
                              </p:par>
                            </p:childTnLst>
                          </p:cTn>
                        </p:par>
                        <p:par>
                          <p:cTn id="50" fill="hold">
                            <p:stCondLst>
                              <p:cond delay="7199"/>
                            </p:stCondLst>
                            <p:childTnLst>
                              <p:par>
                                <p:cTn id="51" presetID="50" presetClass="entr" presetSubtype="0" decel="100000" fill="hold" grpId="0" nodeType="afterEffect">
                                  <p:stCondLst>
                                    <p:cond delay="0"/>
                                  </p:stCondLst>
                                  <p:iterate type="lt">
                                    <p:tmPct val="10000"/>
                                  </p:iterate>
                                  <p:childTnLst>
                                    <p:set>
                                      <p:cBhvr>
                                        <p:cTn id="52" dur="1" fill="hold">
                                          <p:stCondLst>
                                            <p:cond delay="0"/>
                                          </p:stCondLst>
                                        </p:cTn>
                                        <p:tgtEl>
                                          <p:spTgt spid="140"/>
                                        </p:tgtEl>
                                        <p:attrNameLst>
                                          <p:attrName>style.visibility</p:attrName>
                                        </p:attrNameLst>
                                      </p:cBhvr>
                                      <p:to>
                                        <p:strVal val="visible"/>
                                      </p:to>
                                    </p:set>
                                    <p:anim calcmode="lin" valueType="num">
                                      <p:cBhvr>
                                        <p:cTn id="53" dur="1000" fill="hold"/>
                                        <p:tgtEl>
                                          <p:spTgt spid="140"/>
                                        </p:tgtEl>
                                        <p:attrNameLst>
                                          <p:attrName>ppt_w</p:attrName>
                                        </p:attrNameLst>
                                      </p:cBhvr>
                                      <p:tavLst>
                                        <p:tav tm="0">
                                          <p:val>
                                            <p:strVal val="#ppt_w+.3"/>
                                          </p:val>
                                        </p:tav>
                                        <p:tav tm="100000">
                                          <p:val>
                                            <p:strVal val="#ppt_w"/>
                                          </p:val>
                                        </p:tav>
                                      </p:tavLst>
                                    </p:anim>
                                    <p:anim calcmode="lin" valueType="num">
                                      <p:cBhvr>
                                        <p:cTn id="54" dur="1000" fill="hold"/>
                                        <p:tgtEl>
                                          <p:spTgt spid="140"/>
                                        </p:tgtEl>
                                        <p:attrNameLst>
                                          <p:attrName>ppt_h</p:attrName>
                                        </p:attrNameLst>
                                      </p:cBhvr>
                                      <p:tavLst>
                                        <p:tav tm="0">
                                          <p:val>
                                            <p:strVal val="#ppt_h"/>
                                          </p:val>
                                        </p:tav>
                                        <p:tav tm="100000">
                                          <p:val>
                                            <p:strVal val="#ppt_h"/>
                                          </p:val>
                                        </p:tav>
                                      </p:tavLst>
                                    </p:anim>
                                    <p:animEffect transition="in" filter="fade">
                                      <p:cBhvr>
                                        <p:cTn id="55" dur="1000"/>
                                        <p:tgtEl>
                                          <p:spTgt spid="140"/>
                                        </p:tgtEl>
                                      </p:cBhvr>
                                    </p:animEffect>
                                  </p:childTnLst>
                                </p:cTn>
                              </p:par>
                            </p:childTnLst>
                          </p:cTn>
                        </p:par>
                        <p:par>
                          <p:cTn id="56" fill="hold">
                            <p:stCondLst>
                              <p:cond delay="9399"/>
                            </p:stCondLst>
                            <p:childTnLst>
                              <p:par>
                                <p:cTn id="57" presetID="22" presetClass="entr" presetSubtype="1" fill="hold" grpId="0" nodeType="afterEffect">
                                  <p:stCondLst>
                                    <p:cond delay="0"/>
                                  </p:stCondLst>
                                  <p:childTnLst>
                                    <p:set>
                                      <p:cBhvr>
                                        <p:cTn id="58" dur="1" fill="hold">
                                          <p:stCondLst>
                                            <p:cond delay="0"/>
                                          </p:stCondLst>
                                        </p:cTn>
                                        <p:tgtEl>
                                          <p:spTgt spid="142"/>
                                        </p:tgtEl>
                                        <p:attrNameLst>
                                          <p:attrName>style.visibility</p:attrName>
                                        </p:attrNameLst>
                                      </p:cBhvr>
                                      <p:to>
                                        <p:strVal val="visible"/>
                                      </p:to>
                                    </p:set>
                                    <p:animEffect transition="in" filter="wipe(up)">
                                      <p:cBhvr>
                                        <p:cTn id="59" dur="500"/>
                                        <p:tgtEl>
                                          <p:spTgt spid="142"/>
                                        </p:tgtEl>
                                      </p:cBhvr>
                                    </p:animEffect>
                                  </p:childTnLst>
                                </p:cTn>
                              </p:par>
                            </p:childTnLst>
                          </p:cTn>
                        </p:par>
                        <p:par>
                          <p:cTn id="60" fill="hold">
                            <p:stCondLst>
                              <p:cond delay="9899"/>
                            </p:stCondLst>
                            <p:childTnLst>
                              <p:par>
                                <p:cTn id="61" presetID="22" presetClass="entr" presetSubtype="1" fill="hold" grpId="0" nodeType="afterEffect">
                                  <p:stCondLst>
                                    <p:cond delay="0"/>
                                  </p:stCondLst>
                                  <p:childTnLst>
                                    <p:set>
                                      <p:cBhvr>
                                        <p:cTn id="62" dur="1" fill="hold">
                                          <p:stCondLst>
                                            <p:cond delay="0"/>
                                          </p:stCondLst>
                                        </p:cTn>
                                        <p:tgtEl>
                                          <p:spTgt spid="141"/>
                                        </p:tgtEl>
                                        <p:attrNameLst>
                                          <p:attrName>style.visibility</p:attrName>
                                        </p:attrNameLst>
                                      </p:cBhvr>
                                      <p:to>
                                        <p:strVal val="visible"/>
                                      </p:to>
                                    </p:set>
                                    <p:animEffect transition="in" filter="wipe(up)">
                                      <p:cBhvr>
                                        <p:cTn id="63" dur="500"/>
                                        <p:tgtEl>
                                          <p:spTgt spid="141"/>
                                        </p:tgtEl>
                                      </p:cBhvr>
                                    </p:animEffect>
                                  </p:childTnLst>
                                </p:cTn>
                              </p:par>
                            </p:childTnLst>
                          </p:cTn>
                        </p:par>
                        <p:par>
                          <p:cTn id="64" fill="hold">
                            <p:stCondLst>
                              <p:cond delay="10399"/>
                            </p:stCondLst>
                            <p:childTnLst>
                              <p:par>
                                <p:cTn id="65" presetID="53" presetClass="entr" presetSubtype="16" fill="hold" grpId="0" nodeType="afterEffect">
                                  <p:stCondLst>
                                    <p:cond delay="0"/>
                                  </p:stCondLst>
                                  <p:childTnLst>
                                    <p:set>
                                      <p:cBhvr>
                                        <p:cTn id="66" dur="1" fill="hold">
                                          <p:stCondLst>
                                            <p:cond delay="0"/>
                                          </p:stCondLst>
                                        </p:cTn>
                                        <p:tgtEl>
                                          <p:spTgt spid="133"/>
                                        </p:tgtEl>
                                        <p:attrNameLst>
                                          <p:attrName>style.visibility</p:attrName>
                                        </p:attrNameLst>
                                      </p:cBhvr>
                                      <p:to>
                                        <p:strVal val="visible"/>
                                      </p:to>
                                    </p:set>
                                    <p:anim calcmode="lin" valueType="num">
                                      <p:cBhvr>
                                        <p:cTn id="67" dur="500" fill="hold"/>
                                        <p:tgtEl>
                                          <p:spTgt spid="133"/>
                                        </p:tgtEl>
                                        <p:attrNameLst>
                                          <p:attrName>ppt_w</p:attrName>
                                        </p:attrNameLst>
                                      </p:cBhvr>
                                      <p:tavLst>
                                        <p:tav tm="0">
                                          <p:val>
                                            <p:fltVal val="0"/>
                                          </p:val>
                                        </p:tav>
                                        <p:tav tm="100000">
                                          <p:val>
                                            <p:strVal val="#ppt_w"/>
                                          </p:val>
                                        </p:tav>
                                      </p:tavLst>
                                    </p:anim>
                                    <p:anim calcmode="lin" valueType="num">
                                      <p:cBhvr>
                                        <p:cTn id="68" dur="500" fill="hold"/>
                                        <p:tgtEl>
                                          <p:spTgt spid="133"/>
                                        </p:tgtEl>
                                        <p:attrNameLst>
                                          <p:attrName>ppt_h</p:attrName>
                                        </p:attrNameLst>
                                      </p:cBhvr>
                                      <p:tavLst>
                                        <p:tav tm="0">
                                          <p:val>
                                            <p:fltVal val="0"/>
                                          </p:val>
                                        </p:tav>
                                        <p:tav tm="100000">
                                          <p:val>
                                            <p:strVal val="#ppt_h"/>
                                          </p:val>
                                        </p:tav>
                                      </p:tavLst>
                                    </p:anim>
                                    <p:animEffect transition="in" filter="fade">
                                      <p:cBhvr>
                                        <p:cTn id="69" dur="500"/>
                                        <p:tgtEl>
                                          <p:spTgt spid="133"/>
                                        </p:tgtEl>
                                      </p:cBhvr>
                                    </p:animEffect>
                                  </p:childTnLst>
                                </p:cTn>
                              </p:par>
                            </p:childTnLst>
                          </p:cTn>
                        </p:par>
                        <p:par>
                          <p:cTn id="70" fill="hold">
                            <p:stCondLst>
                              <p:cond delay="10899"/>
                            </p:stCondLst>
                            <p:childTnLst>
                              <p:par>
                                <p:cTn id="71" presetID="50" presetClass="entr" presetSubtype="0" decel="100000" fill="hold" grpId="0" nodeType="afterEffect">
                                  <p:stCondLst>
                                    <p:cond delay="0"/>
                                  </p:stCondLst>
                                  <p:iterate type="lt">
                                    <p:tmPct val="10000"/>
                                  </p:iterate>
                                  <p:childTnLst>
                                    <p:set>
                                      <p:cBhvr>
                                        <p:cTn id="72" dur="1" fill="hold">
                                          <p:stCondLst>
                                            <p:cond delay="0"/>
                                          </p:stCondLst>
                                        </p:cTn>
                                        <p:tgtEl>
                                          <p:spTgt spid="143"/>
                                        </p:tgtEl>
                                        <p:attrNameLst>
                                          <p:attrName>style.visibility</p:attrName>
                                        </p:attrNameLst>
                                      </p:cBhvr>
                                      <p:to>
                                        <p:strVal val="visible"/>
                                      </p:to>
                                    </p:set>
                                    <p:anim calcmode="lin" valueType="num">
                                      <p:cBhvr>
                                        <p:cTn id="73" dur="1000" fill="hold"/>
                                        <p:tgtEl>
                                          <p:spTgt spid="143"/>
                                        </p:tgtEl>
                                        <p:attrNameLst>
                                          <p:attrName>ppt_w</p:attrName>
                                        </p:attrNameLst>
                                      </p:cBhvr>
                                      <p:tavLst>
                                        <p:tav tm="0">
                                          <p:val>
                                            <p:strVal val="#ppt_w+.3"/>
                                          </p:val>
                                        </p:tav>
                                        <p:tav tm="100000">
                                          <p:val>
                                            <p:strVal val="#ppt_w"/>
                                          </p:val>
                                        </p:tav>
                                      </p:tavLst>
                                    </p:anim>
                                    <p:anim calcmode="lin" valueType="num">
                                      <p:cBhvr>
                                        <p:cTn id="74" dur="1000" fill="hold"/>
                                        <p:tgtEl>
                                          <p:spTgt spid="143"/>
                                        </p:tgtEl>
                                        <p:attrNameLst>
                                          <p:attrName>ppt_h</p:attrName>
                                        </p:attrNameLst>
                                      </p:cBhvr>
                                      <p:tavLst>
                                        <p:tav tm="0">
                                          <p:val>
                                            <p:strVal val="#ppt_h"/>
                                          </p:val>
                                        </p:tav>
                                        <p:tav tm="100000">
                                          <p:val>
                                            <p:strVal val="#ppt_h"/>
                                          </p:val>
                                        </p:tav>
                                      </p:tavLst>
                                    </p:anim>
                                    <p:animEffect transition="in" filter="fade">
                                      <p:cBhvr>
                                        <p:cTn id="75" dur="1000"/>
                                        <p:tgtEl>
                                          <p:spTgt spid="143"/>
                                        </p:tgtEl>
                                      </p:cBhvr>
                                    </p:animEffect>
                                  </p:childTnLst>
                                </p:cTn>
                              </p:par>
                            </p:childTnLst>
                          </p:cTn>
                        </p:par>
                        <p:par>
                          <p:cTn id="76" fill="hold">
                            <p:stCondLst>
                              <p:cond delay="12399"/>
                            </p:stCondLst>
                            <p:childTnLst>
                              <p:par>
                                <p:cTn id="77" presetID="22" presetClass="entr" presetSubtype="1" fill="hold" grpId="0" nodeType="afterEffect">
                                  <p:stCondLst>
                                    <p:cond delay="0"/>
                                  </p:stCondLst>
                                  <p:childTnLst>
                                    <p:set>
                                      <p:cBhvr>
                                        <p:cTn id="78" dur="1" fill="hold">
                                          <p:stCondLst>
                                            <p:cond delay="0"/>
                                          </p:stCondLst>
                                        </p:cTn>
                                        <p:tgtEl>
                                          <p:spTgt spid="145"/>
                                        </p:tgtEl>
                                        <p:attrNameLst>
                                          <p:attrName>style.visibility</p:attrName>
                                        </p:attrNameLst>
                                      </p:cBhvr>
                                      <p:to>
                                        <p:strVal val="visible"/>
                                      </p:to>
                                    </p:set>
                                    <p:animEffect transition="in" filter="wipe(up)">
                                      <p:cBhvr>
                                        <p:cTn id="79" dur="500"/>
                                        <p:tgtEl>
                                          <p:spTgt spid="145"/>
                                        </p:tgtEl>
                                      </p:cBhvr>
                                    </p:animEffect>
                                  </p:childTnLst>
                                </p:cTn>
                              </p:par>
                            </p:childTnLst>
                          </p:cTn>
                        </p:par>
                        <p:par>
                          <p:cTn id="80" fill="hold">
                            <p:stCondLst>
                              <p:cond delay="12899"/>
                            </p:stCondLst>
                            <p:childTnLst>
                              <p:par>
                                <p:cTn id="81" presetID="22" presetClass="entr" presetSubtype="1" fill="hold" grpId="0" nodeType="afterEffect">
                                  <p:stCondLst>
                                    <p:cond delay="0"/>
                                  </p:stCondLst>
                                  <p:childTnLst>
                                    <p:set>
                                      <p:cBhvr>
                                        <p:cTn id="82" dur="1" fill="hold">
                                          <p:stCondLst>
                                            <p:cond delay="0"/>
                                          </p:stCondLst>
                                        </p:cTn>
                                        <p:tgtEl>
                                          <p:spTgt spid="144"/>
                                        </p:tgtEl>
                                        <p:attrNameLst>
                                          <p:attrName>style.visibility</p:attrName>
                                        </p:attrNameLst>
                                      </p:cBhvr>
                                      <p:to>
                                        <p:strVal val="visible"/>
                                      </p:to>
                                    </p:set>
                                    <p:animEffect transition="in" filter="wipe(up)">
                                      <p:cBhvr>
                                        <p:cTn id="83"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31" grpId="0" animBg="1"/>
      <p:bldP spid="132" grpId="0" animBg="1"/>
      <p:bldP spid="133" grpId="0" animBg="1"/>
      <p:bldP spid="134" grpId="0"/>
      <p:bldP spid="135" grpId="0"/>
      <p:bldP spid="136" grpId="0"/>
      <p:bldP spid="137" grpId="0"/>
      <p:bldP spid="138" grpId="0"/>
      <p:bldP spid="139" grpId="0"/>
      <p:bldP spid="140" grpId="0"/>
      <p:bldP spid="141" grpId="0"/>
      <p:bldP spid="142" grpId="0"/>
      <p:bldP spid="143" grpId="0"/>
      <p:bldP spid="144" grpId="0"/>
      <p:bldP spid="14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456C4"/>
        </a:solidFill>
        <a:effectLst/>
      </p:bgPr>
    </p:bg>
    <p:spTree>
      <p:nvGrpSpPr>
        <p:cNvPr id="1" name=""/>
        <p:cNvGrpSpPr/>
        <p:nvPr/>
      </p:nvGrpSpPr>
      <p:grpSpPr>
        <a:xfrm>
          <a:off x="0" y="0"/>
          <a:ext cx="0" cy="0"/>
          <a:chOff x="0" y="0"/>
          <a:chExt cx="0" cy="0"/>
        </a:xfrm>
      </p:grpSpPr>
      <p:sp>
        <p:nvSpPr>
          <p:cNvPr id="46" name="矩形 45"/>
          <p:cNvSpPr/>
          <p:nvPr/>
        </p:nvSpPr>
        <p:spPr>
          <a:xfrm rot="2624067">
            <a:off x="-270870" y="-500700"/>
            <a:ext cx="696002" cy="1374254"/>
          </a:xfrm>
          <a:prstGeom prst="rect">
            <a:avLst/>
          </a:prstGeom>
          <a:solidFill>
            <a:srgbClr val="39B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圆角矩形 46"/>
          <p:cNvSpPr/>
          <p:nvPr/>
        </p:nvSpPr>
        <p:spPr>
          <a:xfrm rot="18464827">
            <a:off x="-507309" y="5889783"/>
            <a:ext cx="2289928" cy="653453"/>
          </a:xfrm>
          <a:prstGeom prst="roundRect">
            <a:avLst>
              <a:gd name="adj" fmla="val 50000"/>
            </a:avLst>
          </a:prstGeom>
          <a:solidFill>
            <a:srgbClr val="0E67DD">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圆角矩形 47"/>
          <p:cNvSpPr/>
          <p:nvPr/>
        </p:nvSpPr>
        <p:spPr>
          <a:xfrm rot="18464827">
            <a:off x="-439575" y="6531274"/>
            <a:ext cx="2289928" cy="653453"/>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圆角矩形 48"/>
          <p:cNvSpPr/>
          <p:nvPr/>
        </p:nvSpPr>
        <p:spPr>
          <a:xfrm rot="18464827">
            <a:off x="2015444" y="6906078"/>
            <a:ext cx="1435540" cy="409645"/>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4" name="组合 53"/>
          <p:cNvGrpSpPr/>
          <p:nvPr/>
        </p:nvGrpSpPr>
        <p:grpSpPr>
          <a:xfrm>
            <a:off x="10898883" y="5003481"/>
            <a:ext cx="1151670" cy="2867305"/>
            <a:chOff x="9469605" y="2687777"/>
            <a:chExt cx="2410133" cy="6000493"/>
          </a:xfrm>
        </p:grpSpPr>
        <p:sp>
          <p:nvSpPr>
            <p:cNvPr id="50" name="圆角矩形 49"/>
            <p:cNvSpPr/>
            <p:nvPr/>
          </p:nvSpPr>
          <p:spPr>
            <a:xfrm rot="18464827">
              <a:off x="9956209" y="6143988"/>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圆角矩形 50"/>
            <p:cNvSpPr/>
            <p:nvPr/>
          </p:nvSpPr>
          <p:spPr>
            <a:xfrm rot="18464827">
              <a:off x="8430088" y="6143989"/>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圆角矩形 52"/>
            <p:cNvSpPr/>
            <p:nvPr/>
          </p:nvSpPr>
          <p:spPr>
            <a:xfrm rot="18464827">
              <a:off x="8349296" y="5157828"/>
              <a:ext cx="6000493" cy="1060391"/>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5" name="圆角矩形 54"/>
          <p:cNvSpPr/>
          <p:nvPr/>
        </p:nvSpPr>
        <p:spPr>
          <a:xfrm rot="16200000">
            <a:off x="8443897" y="-659210"/>
            <a:ext cx="1435540" cy="672047"/>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57" name="直接连接符 56"/>
          <p:cNvCxnSpPr/>
          <p:nvPr/>
        </p:nvCxnSpPr>
        <p:spPr>
          <a:xfrm flipH="1">
            <a:off x="2421467" y="-11853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761882" y="1697878"/>
            <a:ext cx="1016000" cy="1429450"/>
          </a:xfrm>
          <a:prstGeom prst="line">
            <a:avLst/>
          </a:prstGeom>
          <a:ln w="57150">
            <a:solidFill>
              <a:srgbClr val="0E67DD">
                <a:alpha val="70000"/>
              </a:srgb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11785718" y="-8930"/>
            <a:ext cx="1016000" cy="1429450"/>
          </a:xfrm>
          <a:prstGeom prst="line">
            <a:avLst/>
          </a:prstGeom>
          <a:ln w="57150">
            <a:solidFill>
              <a:srgbClr val="0E67DD">
                <a:alpha val="70000"/>
              </a:srgb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10784382" y="-779860"/>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sp>
        <p:nvSpPr>
          <p:cNvPr id="64" name="椭圆 63"/>
          <p:cNvSpPr/>
          <p:nvPr/>
        </p:nvSpPr>
        <p:spPr>
          <a:xfrm>
            <a:off x="6531502" y="5819372"/>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65" name="直接连接符 64"/>
          <p:cNvCxnSpPr/>
          <p:nvPr/>
        </p:nvCxnSpPr>
        <p:spPr>
          <a:xfrm flipH="1">
            <a:off x="6817652" y="6098572"/>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081466" y="636331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sp>
        <p:nvSpPr>
          <p:cNvPr id="67" name="椭圆 66"/>
          <p:cNvSpPr/>
          <p:nvPr/>
        </p:nvSpPr>
        <p:spPr>
          <a:xfrm>
            <a:off x="9489136" y="2268670"/>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8" name="椭圆 97"/>
          <p:cNvSpPr/>
          <p:nvPr/>
        </p:nvSpPr>
        <p:spPr>
          <a:xfrm>
            <a:off x="2359660" y="2991086"/>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6" name="文本框 32"/>
          <p:cNvSpPr txBox="1">
            <a:spLocks noChangeArrowheads="1"/>
          </p:cNvSpPr>
          <p:nvPr/>
        </p:nvSpPr>
        <p:spPr bwMode="auto">
          <a:xfrm>
            <a:off x="5363592" y="177693"/>
            <a:ext cx="13885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r>
              <a:rPr lang="en-US" altLang="zh-CN" sz="1600" dirty="0">
                <a:solidFill>
                  <a:prstClr val="white"/>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rPr>
              <a:t>About us</a:t>
            </a:r>
            <a:endParaRPr lang="zh-CN" altLang="en-US" sz="1600" dirty="0">
              <a:solidFill>
                <a:prstClr val="white"/>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endParaRPr>
          </a:p>
        </p:txBody>
      </p:sp>
      <p:sp>
        <p:nvSpPr>
          <p:cNvPr id="147" name="矩形 34"/>
          <p:cNvSpPr>
            <a:spLocks noChangeArrowheads="1"/>
          </p:cNvSpPr>
          <p:nvPr/>
        </p:nvSpPr>
        <p:spPr bwMode="auto">
          <a:xfrm>
            <a:off x="3519889" y="480686"/>
            <a:ext cx="51765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1200" dirty="0">
                <a:solidFill>
                  <a:srgbClr val="FFFFFF"/>
                </a:solidFill>
                <a:latin typeface="Agency FB" panose="020B0503020202020204" pitchFamily="34" charset="0"/>
                <a:ea typeface="微软雅黑" panose="020B0503020204020204" pitchFamily="34" charset="-122"/>
              </a:rPr>
              <a:t>Something was broken in my engine. And as I had with me neither a mechanic nor any passengers</a:t>
            </a:r>
            <a:endParaRPr lang="zh-CN" altLang="en-US" sz="1200" dirty="0">
              <a:solidFill>
                <a:srgbClr val="FFFFFF"/>
              </a:solidFill>
              <a:latin typeface="Agency FB" panose="020B0503020202020204" pitchFamily="34" charset="0"/>
              <a:ea typeface="微软雅黑" panose="020B0503020204020204" pitchFamily="34" charset="-122"/>
            </a:endParaRPr>
          </a:p>
        </p:txBody>
      </p:sp>
      <p:grpSp>
        <p:nvGrpSpPr>
          <p:cNvPr id="39" name="Group 27"/>
          <p:cNvGrpSpPr/>
          <p:nvPr/>
        </p:nvGrpSpPr>
        <p:grpSpPr bwMode="auto">
          <a:xfrm>
            <a:off x="3939819" y="3455723"/>
            <a:ext cx="1130300" cy="1128712"/>
            <a:chOff x="4343400" y="3146612"/>
            <a:chExt cx="1398494" cy="1398494"/>
          </a:xfrm>
        </p:grpSpPr>
        <p:sp>
          <p:nvSpPr>
            <p:cNvPr id="40" name="Oval 8"/>
            <p:cNvSpPr/>
            <p:nvPr/>
          </p:nvSpPr>
          <p:spPr>
            <a:xfrm>
              <a:off x="4343400" y="3146612"/>
              <a:ext cx="1398494" cy="1398494"/>
            </a:xfrm>
            <a:prstGeom prst="ellipse">
              <a:avLst/>
            </a:prstGeom>
            <a:noFill/>
            <a:ln w="57150">
              <a:solidFill>
                <a:srgbClr val="23B2F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latin typeface="Agency FB" panose="020B0503020202020204" pitchFamily="34" charset="0"/>
              </a:endParaRPr>
            </a:p>
          </p:txBody>
        </p:sp>
        <p:pic>
          <p:nvPicPr>
            <p:cNvPr id="41" name="Picture 12"/>
            <p:cNvPicPr>
              <a:picLocks noChangeAspect="1"/>
            </p:cNvPicPr>
            <p:nvPr/>
          </p:nvPicPr>
          <p:blipFill>
            <a:blip r:embed="rId1">
              <a:lum bright="70000" contrast="-70000"/>
              <a:extLst>
                <a:ext uri="{28A0092B-C50C-407E-A947-70E740481C1C}">
                  <a14:useLocalDpi xmlns:a14="http://schemas.microsoft.com/office/drawing/2010/main" val="0"/>
                </a:ext>
              </a:extLst>
            </a:blip>
            <a:srcRect/>
            <a:stretch>
              <a:fillRect/>
            </a:stretch>
          </p:blipFill>
          <p:spPr bwMode="auto">
            <a:xfrm>
              <a:off x="4718657" y="3414952"/>
              <a:ext cx="865935" cy="808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2" name="Group 28"/>
          <p:cNvGrpSpPr/>
          <p:nvPr/>
        </p:nvGrpSpPr>
        <p:grpSpPr bwMode="auto">
          <a:xfrm>
            <a:off x="5786081" y="3455723"/>
            <a:ext cx="1130300" cy="1128712"/>
            <a:chOff x="6297706" y="3146612"/>
            <a:chExt cx="1398494" cy="1398494"/>
          </a:xfrm>
        </p:grpSpPr>
        <p:sp>
          <p:nvSpPr>
            <p:cNvPr id="43" name="Oval 9"/>
            <p:cNvSpPr/>
            <p:nvPr/>
          </p:nvSpPr>
          <p:spPr>
            <a:xfrm>
              <a:off x="6297706" y="3146612"/>
              <a:ext cx="1398494" cy="1398494"/>
            </a:xfrm>
            <a:prstGeom prst="ellipse">
              <a:avLst/>
            </a:prstGeom>
            <a:noFill/>
            <a:ln w="57150">
              <a:solidFill>
                <a:srgbClr val="23B2F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latin typeface="Agency FB" panose="020B0503020202020204" pitchFamily="34" charset="0"/>
              </a:endParaRPr>
            </a:p>
          </p:txBody>
        </p:sp>
        <p:pic>
          <p:nvPicPr>
            <p:cNvPr id="44" name="Picture 13"/>
            <p:cNvPicPr>
              <a:picLocks noChangeAspect="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6525998" y="3299781"/>
              <a:ext cx="1044697" cy="923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5" name="Group 29"/>
          <p:cNvGrpSpPr/>
          <p:nvPr/>
        </p:nvGrpSpPr>
        <p:grpSpPr bwMode="auto">
          <a:xfrm>
            <a:off x="7741881" y="3455723"/>
            <a:ext cx="1128713" cy="1128712"/>
            <a:chOff x="8252012" y="3146612"/>
            <a:chExt cx="1398494" cy="1398494"/>
          </a:xfrm>
        </p:grpSpPr>
        <p:sp>
          <p:nvSpPr>
            <p:cNvPr id="52" name="Oval 10"/>
            <p:cNvSpPr/>
            <p:nvPr/>
          </p:nvSpPr>
          <p:spPr>
            <a:xfrm>
              <a:off x="8252012" y="3146612"/>
              <a:ext cx="1398494" cy="1398494"/>
            </a:xfrm>
            <a:prstGeom prst="ellipse">
              <a:avLst/>
            </a:prstGeom>
            <a:noFill/>
            <a:ln w="57150">
              <a:solidFill>
                <a:srgbClr val="23B2F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latin typeface="Agency FB" panose="020B0503020202020204" pitchFamily="34" charset="0"/>
              </a:endParaRPr>
            </a:p>
          </p:txBody>
        </p:sp>
        <p:pic>
          <p:nvPicPr>
            <p:cNvPr id="56" name="Picture 14"/>
            <p:cNvPicPr>
              <a:picLocks noChangeAspect="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8530616" y="3549241"/>
              <a:ext cx="882325" cy="74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8" name="Group 30"/>
          <p:cNvGrpSpPr/>
          <p:nvPr/>
        </p:nvGrpSpPr>
        <p:grpSpPr bwMode="auto">
          <a:xfrm>
            <a:off x="9691331" y="3455723"/>
            <a:ext cx="1128713" cy="1128712"/>
            <a:chOff x="10201836" y="3146612"/>
            <a:chExt cx="1398494" cy="1398494"/>
          </a:xfrm>
        </p:grpSpPr>
        <p:sp>
          <p:nvSpPr>
            <p:cNvPr id="62" name="Oval 11"/>
            <p:cNvSpPr/>
            <p:nvPr/>
          </p:nvSpPr>
          <p:spPr>
            <a:xfrm>
              <a:off x="10201836" y="3146612"/>
              <a:ext cx="1398494" cy="1398494"/>
            </a:xfrm>
            <a:prstGeom prst="ellipse">
              <a:avLst/>
            </a:prstGeom>
            <a:noFill/>
            <a:ln w="57150">
              <a:solidFill>
                <a:srgbClr val="23B2F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latin typeface="Agency FB" panose="020B0503020202020204" pitchFamily="34" charset="0"/>
              </a:endParaRPr>
            </a:p>
          </p:txBody>
        </p:sp>
        <p:pic>
          <p:nvPicPr>
            <p:cNvPr id="63" name="Picture 15"/>
            <p:cNvPicPr>
              <a:picLocks noChangeAspect="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595179" y="3549241"/>
              <a:ext cx="770961" cy="673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8" name="Rectangle 16"/>
          <p:cNvSpPr>
            <a:spLocks noChangeArrowheads="1"/>
          </p:cNvSpPr>
          <p:nvPr/>
        </p:nvSpPr>
        <p:spPr bwMode="auto">
          <a:xfrm>
            <a:off x="4418884" y="2331968"/>
            <a:ext cx="60960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id-ID" sz="1400" dirty="0">
                <a:solidFill>
                  <a:schemeClr val="bg1"/>
                </a:solidFill>
                <a:latin typeface="Agency FB" panose="020B0503020202020204" pitchFamily="34" charset="0"/>
                <a:cs typeface="Lato" panose="020F0502020204030203" pitchFamily="34" charset="0"/>
              </a:rPr>
              <a:t>Dignissim qui blandit praesent luptatum zzril delenit augue duis dolore te feugait nulla facilisi. Nam liber tempor cum soluta nobis eleifend option. </a:t>
            </a:r>
            <a:endParaRPr lang="id-ID" sz="1400" i="1" dirty="0">
              <a:solidFill>
                <a:schemeClr val="bg1"/>
              </a:solidFill>
              <a:latin typeface="Agency FB" panose="020B0503020202020204" pitchFamily="34" charset="0"/>
              <a:cs typeface="Lato" panose="020F0502020204030203" pitchFamily="34" charset="0"/>
            </a:endParaRPr>
          </a:p>
        </p:txBody>
      </p:sp>
      <p:sp>
        <p:nvSpPr>
          <p:cNvPr id="69" name="Rectangle 26"/>
          <p:cNvSpPr>
            <a:spLocks noChangeArrowheads="1"/>
          </p:cNvSpPr>
          <p:nvPr/>
        </p:nvSpPr>
        <p:spPr bwMode="auto">
          <a:xfrm>
            <a:off x="3492768" y="4689085"/>
            <a:ext cx="202440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id-ID" sz="900" dirty="0">
                <a:solidFill>
                  <a:schemeClr val="bg1"/>
                </a:solidFill>
                <a:latin typeface="Agency FB" panose="020B0503020202020204" pitchFamily="34" charset="0"/>
                <a:cs typeface="Lato" panose="020F0502020204030203" pitchFamily="34" charset="0"/>
              </a:rPr>
              <a:t>Lorem ipsum dolor sit amet, consectetur adipiscing elit, sed do eiusmod tempor incididunt ut labore et dolore magna aliqua. </a:t>
            </a:r>
            <a:endParaRPr lang="id-ID" sz="900" dirty="0">
              <a:solidFill>
                <a:schemeClr val="bg1"/>
              </a:solidFill>
              <a:latin typeface="Agency FB" panose="020B0503020202020204" pitchFamily="34" charset="0"/>
              <a:cs typeface="Lato" panose="020F0502020204030203" pitchFamily="34" charset="0"/>
            </a:endParaRPr>
          </a:p>
        </p:txBody>
      </p:sp>
      <p:sp>
        <p:nvSpPr>
          <p:cNvPr id="70" name="Rectangle 31"/>
          <p:cNvSpPr>
            <a:spLocks noChangeArrowheads="1"/>
          </p:cNvSpPr>
          <p:nvPr/>
        </p:nvSpPr>
        <p:spPr bwMode="auto">
          <a:xfrm>
            <a:off x="5453006" y="4689085"/>
            <a:ext cx="202440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id-ID" sz="900" dirty="0">
                <a:solidFill>
                  <a:schemeClr val="bg1"/>
                </a:solidFill>
                <a:latin typeface="Agency FB" panose="020B0503020202020204" pitchFamily="34" charset="0"/>
                <a:cs typeface="Lato" panose="020F0502020204030203" pitchFamily="34" charset="0"/>
              </a:rPr>
              <a:t>Lorem ipsum dolor sit amet, consectetur adipiscing elit, sed do eiusmod tempor incididunt ut labore et dolore magna aliqua. </a:t>
            </a:r>
            <a:endParaRPr lang="id-ID" sz="900" dirty="0">
              <a:solidFill>
                <a:schemeClr val="bg1"/>
              </a:solidFill>
              <a:latin typeface="Agency FB" panose="020B0503020202020204" pitchFamily="34" charset="0"/>
              <a:cs typeface="Lato" panose="020F0502020204030203" pitchFamily="34" charset="0"/>
            </a:endParaRPr>
          </a:p>
        </p:txBody>
      </p:sp>
      <p:sp>
        <p:nvSpPr>
          <p:cNvPr id="71" name="Rectangle 32"/>
          <p:cNvSpPr>
            <a:spLocks noChangeArrowheads="1"/>
          </p:cNvSpPr>
          <p:nvPr/>
        </p:nvSpPr>
        <p:spPr bwMode="auto">
          <a:xfrm>
            <a:off x="7466884" y="4689085"/>
            <a:ext cx="202440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id-ID" sz="900" dirty="0">
                <a:solidFill>
                  <a:schemeClr val="bg1"/>
                </a:solidFill>
                <a:latin typeface="Agency FB" panose="020B0503020202020204" pitchFamily="34" charset="0"/>
                <a:cs typeface="Lato" panose="020F0502020204030203" pitchFamily="34" charset="0"/>
              </a:rPr>
              <a:t>Lorem ipsum dolor sit amet, consectetur adipiscing elit, sed do eiusmod tempor incididunt ut labore et dolore magna aliqua. </a:t>
            </a:r>
            <a:endParaRPr lang="id-ID" sz="900" dirty="0">
              <a:solidFill>
                <a:schemeClr val="bg1"/>
              </a:solidFill>
              <a:latin typeface="Agency FB" panose="020B0503020202020204" pitchFamily="34" charset="0"/>
              <a:cs typeface="Lato" panose="020F0502020204030203" pitchFamily="34" charset="0"/>
            </a:endParaRPr>
          </a:p>
        </p:txBody>
      </p:sp>
      <p:sp>
        <p:nvSpPr>
          <p:cNvPr id="72" name="Rectangle 33"/>
          <p:cNvSpPr>
            <a:spLocks noChangeArrowheads="1"/>
          </p:cNvSpPr>
          <p:nvPr/>
        </p:nvSpPr>
        <p:spPr bwMode="auto">
          <a:xfrm>
            <a:off x="9427122" y="4689085"/>
            <a:ext cx="202440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id-ID" sz="900" dirty="0">
                <a:solidFill>
                  <a:schemeClr val="bg1"/>
                </a:solidFill>
                <a:latin typeface="Agency FB" panose="020B0503020202020204" pitchFamily="34" charset="0"/>
                <a:cs typeface="Lato" panose="020F0502020204030203" pitchFamily="34" charset="0"/>
              </a:rPr>
              <a:t>Lorem ipsum dolor sit amet, consectetur adipiscing elit, sed do eiusmod tempor incididunt ut labore et dolore magna aliqua. </a:t>
            </a:r>
            <a:endParaRPr lang="id-ID" sz="900" dirty="0">
              <a:solidFill>
                <a:schemeClr val="bg1"/>
              </a:solidFill>
              <a:latin typeface="Agency FB" panose="020B0503020202020204" pitchFamily="34" charset="0"/>
              <a:cs typeface="Lato" panose="020F0502020204030203" pitchFamily="34" charset="0"/>
            </a:endParaRPr>
          </a:p>
        </p:txBody>
      </p:sp>
      <p:grpSp>
        <p:nvGrpSpPr>
          <p:cNvPr id="73" name="Group 2"/>
          <p:cNvGrpSpPr/>
          <p:nvPr/>
        </p:nvGrpSpPr>
        <p:grpSpPr>
          <a:xfrm>
            <a:off x="949945" y="1351723"/>
            <a:ext cx="2326915" cy="4539616"/>
            <a:chOff x="922338" y="1116013"/>
            <a:chExt cx="2425700" cy="4732337"/>
          </a:xfrm>
        </p:grpSpPr>
        <p:pic>
          <p:nvPicPr>
            <p:cNvPr id="74" name="Picture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22338" y="1116013"/>
              <a:ext cx="2425700" cy="473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 name="Rectangle 1"/>
            <p:cNvSpPr/>
            <p:nvPr/>
          </p:nvSpPr>
          <p:spPr>
            <a:xfrm>
              <a:off x="1131095" y="1964531"/>
              <a:ext cx="2031205" cy="304561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gency FB" panose="020B0503020202020204" pitchFamily="34"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3000">
        <p15:prstTrans prst="peelOff"/>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p:cTn id="7" dur="500" fill="hold"/>
                                        <p:tgtEl>
                                          <p:spTgt spid="73"/>
                                        </p:tgtEl>
                                        <p:attrNameLst>
                                          <p:attrName>ppt_w</p:attrName>
                                        </p:attrNameLst>
                                      </p:cBhvr>
                                      <p:tavLst>
                                        <p:tav tm="0">
                                          <p:val>
                                            <p:fltVal val="0"/>
                                          </p:val>
                                        </p:tav>
                                        <p:tav tm="100000">
                                          <p:val>
                                            <p:strVal val="#ppt_w"/>
                                          </p:val>
                                        </p:tav>
                                      </p:tavLst>
                                    </p:anim>
                                    <p:anim calcmode="lin" valueType="num">
                                      <p:cBhvr>
                                        <p:cTn id="8" dur="500" fill="hold"/>
                                        <p:tgtEl>
                                          <p:spTgt spid="73"/>
                                        </p:tgtEl>
                                        <p:attrNameLst>
                                          <p:attrName>ppt_h</p:attrName>
                                        </p:attrNameLst>
                                      </p:cBhvr>
                                      <p:tavLst>
                                        <p:tav tm="0">
                                          <p:val>
                                            <p:fltVal val="0"/>
                                          </p:val>
                                        </p:tav>
                                        <p:tav tm="100000">
                                          <p:val>
                                            <p:strVal val="#ppt_h"/>
                                          </p:val>
                                        </p:tav>
                                      </p:tavLst>
                                    </p:anim>
                                    <p:animEffect transition="in" filter="fade">
                                      <p:cBhvr>
                                        <p:cTn id="9" dur="500"/>
                                        <p:tgtEl>
                                          <p:spTgt spid="73"/>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iterate type="lt">
                                    <p:tmPct val="10000"/>
                                  </p:iterate>
                                  <p:childTnLst>
                                    <p:set>
                                      <p:cBhvr>
                                        <p:cTn id="12" dur="1" fill="hold">
                                          <p:stCondLst>
                                            <p:cond delay="0"/>
                                          </p:stCondLst>
                                        </p:cTn>
                                        <p:tgtEl>
                                          <p:spTgt spid="68"/>
                                        </p:tgtEl>
                                        <p:attrNameLst>
                                          <p:attrName>style.visibility</p:attrName>
                                        </p:attrNameLst>
                                      </p:cBhvr>
                                      <p:to>
                                        <p:strVal val="visible"/>
                                      </p:to>
                                    </p:set>
                                    <p:anim calcmode="lin" valueType="num">
                                      <p:cBhvr>
                                        <p:cTn id="13" dur="500" fill="hold"/>
                                        <p:tgtEl>
                                          <p:spTgt spid="68"/>
                                        </p:tgtEl>
                                        <p:attrNameLst>
                                          <p:attrName>ppt_w</p:attrName>
                                        </p:attrNameLst>
                                      </p:cBhvr>
                                      <p:tavLst>
                                        <p:tav tm="0">
                                          <p:val>
                                            <p:strVal val="#ppt_w+.3"/>
                                          </p:val>
                                        </p:tav>
                                        <p:tav tm="100000">
                                          <p:val>
                                            <p:strVal val="#ppt_w"/>
                                          </p:val>
                                        </p:tav>
                                      </p:tavLst>
                                    </p:anim>
                                    <p:anim calcmode="lin" valueType="num">
                                      <p:cBhvr>
                                        <p:cTn id="14" dur="500" fill="hold"/>
                                        <p:tgtEl>
                                          <p:spTgt spid="68"/>
                                        </p:tgtEl>
                                        <p:attrNameLst>
                                          <p:attrName>ppt_h</p:attrName>
                                        </p:attrNameLst>
                                      </p:cBhvr>
                                      <p:tavLst>
                                        <p:tav tm="0">
                                          <p:val>
                                            <p:strVal val="#ppt_h"/>
                                          </p:val>
                                        </p:tav>
                                        <p:tav tm="100000">
                                          <p:val>
                                            <p:strVal val="#ppt_h"/>
                                          </p:val>
                                        </p:tav>
                                      </p:tavLst>
                                    </p:anim>
                                    <p:animEffect transition="in" filter="fade">
                                      <p:cBhvr>
                                        <p:cTn id="15" dur="500"/>
                                        <p:tgtEl>
                                          <p:spTgt spid="68"/>
                                        </p:tgtEl>
                                      </p:cBhvr>
                                    </p:animEffect>
                                  </p:childTnLst>
                                </p:cTn>
                              </p:par>
                            </p:childTnLst>
                          </p:cTn>
                        </p:par>
                        <p:par>
                          <p:cTn id="16" fill="hold">
                            <p:stCondLst>
                              <p:cond delay="8449"/>
                            </p:stCondLst>
                            <p:childTnLst>
                              <p:par>
                                <p:cTn id="17" presetID="49" presetClass="entr" presetSubtype="0" decel="100000" fill="hold" nodeType="after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p:cTn id="19" dur="500" fill="hold"/>
                                        <p:tgtEl>
                                          <p:spTgt spid="39"/>
                                        </p:tgtEl>
                                        <p:attrNameLst>
                                          <p:attrName>ppt_w</p:attrName>
                                        </p:attrNameLst>
                                      </p:cBhvr>
                                      <p:tavLst>
                                        <p:tav tm="0">
                                          <p:val>
                                            <p:fltVal val="0"/>
                                          </p:val>
                                        </p:tav>
                                        <p:tav tm="100000">
                                          <p:val>
                                            <p:strVal val="#ppt_w"/>
                                          </p:val>
                                        </p:tav>
                                      </p:tavLst>
                                    </p:anim>
                                    <p:anim calcmode="lin" valueType="num">
                                      <p:cBhvr>
                                        <p:cTn id="20" dur="500" fill="hold"/>
                                        <p:tgtEl>
                                          <p:spTgt spid="39"/>
                                        </p:tgtEl>
                                        <p:attrNameLst>
                                          <p:attrName>ppt_h</p:attrName>
                                        </p:attrNameLst>
                                      </p:cBhvr>
                                      <p:tavLst>
                                        <p:tav tm="0">
                                          <p:val>
                                            <p:fltVal val="0"/>
                                          </p:val>
                                        </p:tav>
                                        <p:tav tm="100000">
                                          <p:val>
                                            <p:strVal val="#ppt_h"/>
                                          </p:val>
                                        </p:tav>
                                      </p:tavLst>
                                    </p:anim>
                                    <p:anim calcmode="lin" valueType="num">
                                      <p:cBhvr>
                                        <p:cTn id="21" dur="500" fill="hold"/>
                                        <p:tgtEl>
                                          <p:spTgt spid="39"/>
                                        </p:tgtEl>
                                        <p:attrNameLst>
                                          <p:attrName>style.rotation</p:attrName>
                                        </p:attrNameLst>
                                      </p:cBhvr>
                                      <p:tavLst>
                                        <p:tav tm="0">
                                          <p:val>
                                            <p:fltVal val="360"/>
                                          </p:val>
                                        </p:tav>
                                        <p:tav tm="100000">
                                          <p:val>
                                            <p:fltVal val="0"/>
                                          </p:val>
                                        </p:tav>
                                      </p:tavLst>
                                    </p:anim>
                                    <p:animEffect transition="in" filter="fade">
                                      <p:cBhvr>
                                        <p:cTn id="22" dur="500"/>
                                        <p:tgtEl>
                                          <p:spTgt spid="39"/>
                                        </p:tgtEl>
                                      </p:cBhvr>
                                    </p:animEffect>
                                  </p:childTnLst>
                                </p:cTn>
                              </p:par>
                            </p:childTnLst>
                          </p:cTn>
                        </p:par>
                        <p:par>
                          <p:cTn id="23" fill="hold">
                            <p:stCondLst>
                              <p:cond delay="8949"/>
                            </p:stCondLst>
                            <p:childTnLst>
                              <p:par>
                                <p:cTn id="24" presetID="12" presetClass="entr" presetSubtype="1" fill="hold" grpId="0" nodeType="afterEffect">
                                  <p:stCondLst>
                                    <p:cond delay="0"/>
                                  </p:stCondLst>
                                  <p:childTnLst>
                                    <p:set>
                                      <p:cBhvr>
                                        <p:cTn id="25" dur="1" fill="hold">
                                          <p:stCondLst>
                                            <p:cond delay="0"/>
                                          </p:stCondLst>
                                        </p:cTn>
                                        <p:tgtEl>
                                          <p:spTgt spid="69"/>
                                        </p:tgtEl>
                                        <p:attrNameLst>
                                          <p:attrName>style.visibility</p:attrName>
                                        </p:attrNameLst>
                                      </p:cBhvr>
                                      <p:to>
                                        <p:strVal val="visible"/>
                                      </p:to>
                                    </p:set>
                                    <p:anim calcmode="lin" valueType="num">
                                      <p:cBhvr additive="base">
                                        <p:cTn id="26" dur="500"/>
                                        <p:tgtEl>
                                          <p:spTgt spid="69"/>
                                        </p:tgtEl>
                                        <p:attrNameLst>
                                          <p:attrName>ppt_y</p:attrName>
                                        </p:attrNameLst>
                                      </p:cBhvr>
                                      <p:tavLst>
                                        <p:tav tm="0">
                                          <p:val>
                                            <p:strVal val="#ppt_y-#ppt_h*1.125000"/>
                                          </p:val>
                                        </p:tav>
                                        <p:tav tm="100000">
                                          <p:val>
                                            <p:strVal val="#ppt_y"/>
                                          </p:val>
                                        </p:tav>
                                      </p:tavLst>
                                    </p:anim>
                                    <p:animEffect transition="in" filter="wipe(down)">
                                      <p:cBhvr>
                                        <p:cTn id="27" dur="500"/>
                                        <p:tgtEl>
                                          <p:spTgt spid="69"/>
                                        </p:tgtEl>
                                      </p:cBhvr>
                                    </p:animEffect>
                                  </p:childTnLst>
                                </p:cTn>
                              </p:par>
                            </p:childTnLst>
                          </p:cTn>
                        </p:par>
                        <p:par>
                          <p:cTn id="28" fill="hold">
                            <p:stCondLst>
                              <p:cond delay="9449"/>
                            </p:stCondLst>
                            <p:childTnLst>
                              <p:par>
                                <p:cTn id="29" presetID="49" presetClass="entr" presetSubtype="0" decel="100000" fill="hold" nodeType="after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p:cTn id="31" dur="500" fill="hold"/>
                                        <p:tgtEl>
                                          <p:spTgt spid="42"/>
                                        </p:tgtEl>
                                        <p:attrNameLst>
                                          <p:attrName>ppt_w</p:attrName>
                                        </p:attrNameLst>
                                      </p:cBhvr>
                                      <p:tavLst>
                                        <p:tav tm="0">
                                          <p:val>
                                            <p:fltVal val="0"/>
                                          </p:val>
                                        </p:tav>
                                        <p:tav tm="100000">
                                          <p:val>
                                            <p:strVal val="#ppt_w"/>
                                          </p:val>
                                        </p:tav>
                                      </p:tavLst>
                                    </p:anim>
                                    <p:anim calcmode="lin" valueType="num">
                                      <p:cBhvr>
                                        <p:cTn id="32" dur="500" fill="hold"/>
                                        <p:tgtEl>
                                          <p:spTgt spid="42"/>
                                        </p:tgtEl>
                                        <p:attrNameLst>
                                          <p:attrName>ppt_h</p:attrName>
                                        </p:attrNameLst>
                                      </p:cBhvr>
                                      <p:tavLst>
                                        <p:tav tm="0">
                                          <p:val>
                                            <p:fltVal val="0"/>
                                          </p:val>
                                        </p:tav>
                                        <p:tav tm="100000">
                                          <p:val>
                                            <p:strVal val="#ppt_h"/>
                                          </p:val>
                                        </p:tav>
                                      </p:tavLst>
                                    </p:anim>
                                    <p:anim calcmode="lin" valueType="num">
                                      <p:cBhvr>
                                        <p:cTn id="33" dur="500" fill="hold"/>
                                        <p:tgtEl>
                                          <p:spTgt spid="42"/>
                                        </p:tgtEl>
                                        <p:attrNameLst>
                                          <p:attrName>style.rotation</p:attrName>
                                        </p:attrNameLst>
                                      </p:cBhvr>
                                      <p:tavLst>
                                        <p:tav tm="0">
                                          <p:val>
                                            <p:fltVal val="360"/>
                                          </p:val>
                                        </p:tav>
                                        <p:tav tm="100000">
                                          <p:val>
                                            <p:fltVal val="0"/>
                                          </p:val>
                                        </p:tav>
                                      </p:tavLst>
                                    </p:anim>
                                    <p:animEffect transition="in" filter="fade">
                                      <p:cBhvr>
                                        <p:cTn id="34" dur="500"/>
                                        <p:tgtEl>
                                          <p:spTgt spid="42"/>
                                        </p:tgtEl>
                                      </p:cBhvr>
                                    </p:animEffect>
                                  </p:childTnLst>
                                </p:cTn>
                              </p:par>
                            </p:childTnLst>
                          </p:cTn>
                        </p:par>
                        <p:par>
                          <p:cTn id="35" fill="hold">
                            <p:stCondLst>
                              <p:cond delay="9949"/>
                            </p:stCondLst>
                            <p:childTnLst>
                              <p:par>
                                <p:cTn id="36" presetID="12" presetClass="entr" presetSubtype="1" fill="hold" grpId="0" nodeType="afterEffect">
                                  <p:stCondLst>
                                    <p:cond delay="0"/>
                                  </p:stCondLst>
                                  <p:childTnLst>
                                    <p:set>
                                      <p:cBhvr>
                                        <p:cTn id="37" dur="1" fill="hold">
                                          <p:stCondLst>
                                            <p:cond delay="0"/>
                                          </p:stCondLst>
                                        </p:cTn>
                                        <p:tgtEl>
                                          <p:spTgt spid="70"/>
                                        </p:tgtEl>
                                        <p:attrNameLst>
                                          <p:attrName>style.visibility</p:attrName>
                                        </p:attrNameLst>
                                      </p:cBhvr>
                                      <p:to>
                                        <p:strVal val="visible"/>
                                      </p:to>
                                    </p:set>
                                    <p:anim calcmode="lin" valueType="num">
                                      <p:cBhvr additive="base">
                                        <p:cTn id="38" dur="500"/>
                                        <p:tgtEl>
                                          <p:spTgt spid="70"/>
                                        </p:tgtEl>
                                        <p:attrNameLst>
                                          <p:attrName>ppt_y</p:attrName>
                                        </p:attrNameLst>
                                      </p:cBhvr>
                                      <p:tavLst>
                                        <p:tav tm="0">
                                          <p:val>
                                            <p:strVal val="#ppt_y-#ppt_h*1.125000"/>
                                          </p:val>
                                        </p:tav>
                                        <p:tav tm="100000">
                                          <p:val>
                                            <p:strVal val="#ppt_y"/>
                                          </p:val>
                                        </p:tav>
                                      </p:tavLst>
                                    </p:anim>
                                    <p:animEffect transition="in" filter="wipe(down)">
                                      <p:cBhvr>
                                        <p:cTn id="39" dur="500"/>
                                        <p:tgtEl>
                                          <p:spTgt spid="70"/>
                                        </p:tgtEl>
                                      </p:cBhvr>
                                    </p:animEffect>
                                  </p:childTnLst>
                                </p:cTn>
                              </p:par>
                            </p:childTnLst>
                          </p:cTn>
                        </p:par>
                        <p:par>
                          <p:cTn id="40" fill="hold">
                            <p:stCondLst>
                              <p:cond delay="10449"/>
                            </p:stCondLst>
                            <p:childTnLst>
                              <p:par>
                                <p:cTn id="41" presetID="49" presetClass="entr" presetSubtype="0" decel="100000" fill="hold" nodeType="afterEffect">
                                  <p:stCondLst>
                                    <p:cond delay="0"/>
                                  </p:stCondLst>
                                  <p:childTnLst>
                                    <p:set>
                                      <p:cBhvr>
                                        <p:cTn id="42" dur="1" fill="hold">
                                          <p:stCondLst>
                                            <p:cond delay="0"/>
                                          </p:stCondLst>
                                        </p:cTn>
                                        <p:tgtEl>
                                          <p:spTgt spid="45"/>
                                        </p:tgtEl>
                                        <p:attrNameLst>
                                          <p:attrName>style.visibility</p:attrName>
                                        </p:attrNameLst>
                                      </p:cBhvr>
                                      <p:to>
                                        <p:strVal val="visible"/>
                                      </p:to>
                                    </p:set>
                                    <p:anim calcmode="lin" valueType="num">
                                      <p:cBhvr>
                                        <p:cTn id="43" dur="500" fill="hold"/>
                                        <p:tgtEl>
                                          <p:spTgt spid="45"/>
                                        </p:tgtEl>
                                        <p:attrNameLst>
                                          <p:attrName>ppt_w</p:attrName>
                                        </p:attrNameLst>
                                      </p:cBhvr>
                                      <p:tavLst>
                                        <p:tav tm="0">
                                          <p:val>
                                            <p:fltVal val="0"/>
                                          </p:val>
                                        </p:tav>
                                        <p:tav tm="100000">
                                          <p:val>
                                            <p:strVal val="#ppt_w"/>
                                          </p:val>
                                        </p:tav>
                                      </p:tavLst>
                                    </p:anim>
                                    <p:anim calcmode="lin" valueType="num">
                                      <p:cBhvr>
                                        <p:cTn id="44" dur="500" fill="hold"/>
                                        <p:tgtEl>
                                          <p:spTgt spid="45"/>
                                        </p:tgtEl>
                                        <p:attrNameLst>
                                          <p:attrName>ppt_h</p:attrName>
                                        </p:attrNameLst>
                                      </p:cBhvr>
                                      <p:tavLst>
                                        <p:tav tm="0">
                                          <p:val>
                                            <p:fltVal val="0"/>
                                          </p:val>
                                        </p:tav>
                                        <p:tav tm="100000">
                                          <p:val>
                                            <p:strVal val="#ppt_h"/>
                                          </p:val>
                                        </p:tav>
                                      </p:tavLst>
                                    </p:anim>
                                    <p:anim calcmode="lin" valueType="num">
                                      <p:cBhvr>
                                        <p:cTn id="45" dur="500" fill="hold"/>
                                        <p:tgtEl>
                                          <p:spTgt spid="45"/>
                                        </p:tgtEl>
                                        <p:attrNameLst>
                                          <p:attrName>style.rotation</p:attrName>
                                        </p:attrNameLst>
                                      </p:cBhvr>
                                      <p:tavLst>
                                        <p:tav tm="0">
                                          <p:val>
                                            <p:fltVal val="360"/>
                                          </p:val>
                                        </p:tav>
                                        <p:tav tm="100000">
                                          <p:val>
                                            <p:fltVal val="0"/>
                                          </p:val>
                                        </p:tav>
                                      </p:tavLst>
                                    </p:anim>
                                    <p:animEffect transition="in" filter="fade">
                                      <p:cBhvr>
                                        <p:cTn id="46" dur="500"/>
                                        <p:tgtEl>
                                          <p:spTgt spid="45"/>
                                        </p:tgtEl>
                                      </p:cBhvr>
                                    </p:animEffect>
                                  </p:childTnLst>
                                </p:cTn>
                              </p:par>
                            </p:childTnLst>
                          </p:cTn>
                        </p:par>
                        <p:par>
                          <p:cTn id="47" fill="hold">
                            <p:stCondLst>
                              <p:cond delay="10949"/>
                            </p:stCondLst>
                            <p:childTnLst>
                              <p:par>
                                <p:cTn id="48" presetID="12" presetClass="entr" presetSubtype="1" fill="hold" grpId="0" nodeType="afterEffect">
                                  <p:stCondLst>
                                    <p:cond delay="0"/>
                                  </p:stCondLst>
                                  <p:childTnLst>
                                    <p:set>
                                      <p:cBhvr>
                                        <p:cTn id="49" dur="1" fill="hold">
                                          <p:stCondLst>
                                            <p:cond delay="0"/>
                                          </p:stCondLst>
                                        </p:cTn>
                                        <p:tgtEl>
                                          <p:spTgt spid="71"/>
                                        </p:tgtEl>
                                        <p:attrNameLst>
                                          <p:attrName>style.visibility</p:attrName>
                                        </p:attrNameLst>
                                      </p:cBhvr>
                                      <p:to>
                                        <p:strVal val="visible"/>
                                      </p:to>
                                    </p:set>
                                    <p:anim calcmode="lin" valueType="num">
                                      <p:cBhvr additive="base">
                                        <p:cTn id="50" dur="500"/>
                                        <p:tgtEl>
                                          <p:spTgt spid="71"/>
                                        </p:tgtEl>
                                        <p:attrNameLst>
                                          <p:attrName>ppt_y</p:attrName>
                                        </p:attrNameLst>
                                      </p:cBhvr>
                                      <p:tavLst>
                                        <p:tav tm="0">
                                          <p:val>
                                            <p:strVal val="#ppt_y-#ppt_h*1.125000"/>
                                          </p:val>
                                        </p:tav>
                                        <p:tav tm="100000">
                                          <p:val>
                                            <p:strVal val="#ppt_y"/>
                                          </p:val>
                                        </p:tav>
                                      </p:tavLst>
                                    </p:anim>
                                    <p:animEffect transition="in" filter="wipe(down)">
                                      <p:cBhvr>
                                        <p:cTn id="51" dur="500"/>
                                        <p:tgtEl>
                                          <p:spTgt spid="71"/>
                                        </p:tgtEl>
                                      </p:cBhvr>
                                    </p:animEffect>
                                  </p:childTnLst>
                                </p:cTn>
                              </p:par>
                            </p:childTnLst>
                          </p:cTn>
                        </p:par>
                        <p:par>
                          <p:cTn id="52" fill="hold">
                            <p:stCondLst>
                              <p:cond delay="11449"/>
                            </p:stCondLst>
                            <p:childTnLst>
                              <p:par>
                                <p:cTn id="53" presetID="49" presetClass="entr" presetSubtype="0" decel="100000" fill="hold" nodeType="afterEffect">
                                  <p:stCondLst>
                                    <p:cond delay="0"/>
                                  </p:stCondLst>
                                  <p:childTnLst>
                                    <p:set>
                                      <p:cBhvr>
                                        <p:cTn id="54" dur="1" fill="hold">
                                          <p:stCondLst>
                                            <p:cond delay="0"/>
                                          </p:stCondLst>
                                        </p:cTn>
                                        <p:tgtEl>
                                          <p:spTgt spid="58"/>
                                        </p:tgtEl>
                                        <p:attrNameLst>
                                          <p:attrName>style.visibility</p:attrName>
                                        </p:attrNameLst>
                                      </p:cBhvr>
                                      <p:to>
                                        <p:strVal val="visible"/>
                                      </p:to>
                                    </p:set>
                                    <p:anim calcmode="lin" valueType="num">
                                      <p:cBhvr>
                                        <p:cTn id="55" dur="500" fill="hold"/>
                                        <p:tgtEl>
                                          <p:spTgt spid="58"/>
                                        </p:tgtEl>
                                        <p:attrNameLst>
                                          <p:attrName>ppt_w</p:attrName>
                                        </p:attrNameLst>
                                      </p:cBhvr>
                                      <p:tavLst>
                                        <p:tav tm="0">
                                          <p:val>
                                            <p:fltVal val="0"/>
                                          </p:val>
                                        </p:tav>
                                        <p:tav tm="100000">
                                          <p:val>
                                            <p:strVal val="#ppt_w"/>
                                          </p:val>
                                        </p:tav>
                                      </p:tavLst>
                                    </p:anim>
                                    <p:anim calcmode="lin" valueType="num">
                                      <p:cBhvr>
                                        <p:cTn id="56" dur="500" fill="hold"/>
                                        <p:tgtEl>
                                          <p:spTgt spid="58"/>
                                        </p:tgtEl>
                                        <p:attrNameLst>
                                          <p:attrName>ppt_h</p:attrName>
                                        </p:attrNameLst>
                                      </p:cBhvr>
                                      <p:tavLst>
                                        <p:tav tm="0">
                                          <p:val>
                                            <p:fltVal val="0"/>
                                          </p:val>
                                        </p:tav>
                                        <p:tav tm="100000">
                                          <p:val>
                                            <p:strVal val="#ppt_h"/>
                                          </p:val>
                                        </p:tav>
                                      </p:tavLst>
                                    </p:anim>
                                    <p:anim calcmode="lin" valueType="num">
                                      <p:cBhvr>
                                        <p:cTn id="57" dur="500" fill="hold"/>
                                        <p:tgtEl>
                                          <p:spTgt spid="58"/>
                                        </p:tgtEl>
                                        <p:attrNameLst>
                                          <p:attrName>style.rotation</p:attrName>
                                        </p:attrNameLst>
                                      </p:cBhvr>
                                      <p:tavLst>
                                        <p:tav tm="0">
                                          <p:val>
                                            <p:fltVal val="360"/>
                                          </p:val>
                                        </p:tav>
                                        <p:tav tm="100000">
                                          <p:val>
                                            <p:fltVal val="0"/>
                                          </p:val>
                                        </p:tav>
                                      </p:tavLst>
                                    </p:anim>
                                    <p:animEffect transition="in" filter="fade">
                                      <p:cBhvr>
                                        <p:cTn id="58" dur="500"/>
                                        <p:tgtEl>
                                          <p:spTgt spid="58"/>
                                        </p:tgtEl>
                                      </p:cBhvr>
                                    </p:animEffect>
                                  </p:childTnLst>
                                </p:cTn>
                              </p:par>
                            </p:childTnLst>
                          </p:cTn>
                        </p:par>
                        <p:par>
                          <p:cTn id="59" fill="hold">
                            <p:stCondLst>
                              <p:cond delay="11949"/>
                            </p:stCondLst>
                            <p:childTnLst>
                              <p:par>
                                <p:cTn id="60" presetID="12" presetClass="entr" presetSubtype="1" fill="hold" grpId="0" nodeType="afterEffect">
                                  <p:stCondLst>
                                    <p:cond delay="0"/>
                                  </p:stCondLst>
                                  <p:childTnLst>
                                    <p:set>
                                      <p:cBhvr>
                                        <p:cTn id="61" dur="1" fill="hold">
                                          <p:stCondLst>
                                            <p:cond delay="0"/>
                                          </p:stCondLst>
                                        </p:cTn>
                                        <p:tgtEl>
                                          <p:spTgt spid="72"/>
                                        </p:tgtEl>
                                        <p:attrNameLst>
                                          <p:attrName>style.visibility</p:attrName>
                                        </p:attrNameLst>
                                      </p:cBhvr>
                                      <p:to>
                                        <p:strVal val="visible"/>
                                      </p:to>
                                    </p:set>
                                    <p:anim calcmode="lin" valueType="num">
                                      <p:cBhvr additive="base">
                                        <p:cTn id="62" dur="500"/>
                                        <p:tgtEl>
                                          <p:spTgt spid="72"/>
                                        </p:tgtEl>
                                        <p:attrNameLst>
                                          <p:attrName>ppt_y</p:attrName>
                                        </p:attrNameLst>
                                      </p:cBhvr>
                                      <p:tavLst>
                                        <p:tav tm="0">
                                          <p:val>
                                            <p:strVal val="#ppt_y-#ppt_h*1.125000"/>
                                          </p:val>
                                        </p:tav>
                                        <p:tav tm="100000">
                                          <p:val>
                                            <p:strVal val="#ppt_y"/>
                                          </p:val>
                                        </p:tav>
                                      </p:tavLst>
                                    </p:anim>
                                    <p:animEffect transition="in" filter="wipe(down)">
                                      <p:cBhvr>
                                        <p:cTn id="63"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p:bldP spid="70" grpId="0"/>
      <p:bldP spid="71" grpId="0"/>
      <p:bldP spid="7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456C4"/>
        </a:solidFill>
        <a:effectLst/>
      </p:bgPr>
    </p:bg>
    <p:spTree>
      <p:nvGrpSpPr>
        <p:cNvPr id="1" name=""/>
        <p:cNvGrpSpPr/>
        <p:nvPr/>
      </p:nvGrpSpPr>
      <p:grpSpPr>
        <a:xfrm>
          <a:off x="0" y="0"/>
          <a:ext cx="0" cy="0"/>
          <a:chOff x="0" y="0"/>
          <a:chExt cx="0" cy="0"/>
        </a:xfrm>
      </p:grpSpPr>
      <p:sp>
        <p:nvSpPr>
          <p:cNvPr id="46" name="矩形 45"/>
          <p:cNvSpPr/>
          <p:nvPr/>
        </p:nvSpPr>
        <p:spPr>
          <a:xfrm rot="2624067">
            <a:off x="-270870" y="-500700"/>
            <a:ext cx="696002" cy="1374254"/>
          </a:xfrm>
          <a:prstGeom prst="rect">
            <a:avLst/>
          </a:prstGeom>
          <a:solidFill>
            <a:srgbClr val="39B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圆角矩形 46"/>
          <p:cNvSpPr/>
          <p:nvPr/>
        </p:nvSpPr>
        <p:spPr>
          <a:xfrm rot="18464827">
            <a:off x="-507309" y="5889783"/>
            <a:ext cx="2289928" cy="653453"/>
          </a:xfrm>
          <a:prstGeom prst="roundRect">
            <a:avLst>
              <a:gd name="adj" fmla="val 50000"/>
            </a:avLst>
          </a:prstGeom>
          <a:solidFill>
            <a:srgbClr val="0E67DD">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圆角矩形 47"/>
          <p:cNvSpPr/>
          <p:nvPr/>
        </p:nvSpPr>
        <p:spPr>
          <a:xfrm rot="18464827">
            <a:off x="-439575" y="6531274"/>
            <a:ext cx="2289928" cy="653453"/>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圆角矩形 48"/>
          <p:cNvSpPr/>
          <p:nvPr/>
        </p:nvSpPr>
        <p:spPr>
          <a:xfrm rot="18464827">
            <a:off x="2015444" y="6906078"/>
            <a:ext cx="1435540" cy="409645"/>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4" name="组合 53"/>
          <p:cNvGrpSpPr/>
          <p:nvPr/>
        </p:nvGrpSpPr>
        <p:grpSpPr>
          <a:xfrm>
            <a:off x="10898883" y="5003481"/>
            <a:ext cx="1151670" cy="2867305"/>
            <a:chOff x="9469605" y="2687777"/>
            <a:chExt cx="2410133" cy="6000493"/>
          </a:xfrm>
        </p:grpSpPr>
        <p:sp>
          <p:nvSpPr>
            <p:cNvPr id="50" name="圆角矩形 49"/>
            <p:cNvSpPr/>
            <p:nvPr/>
          </p:nvSpPr>
          <p:spPr>
            <a:xfrm rot="18464827">
              <a:off x="9956209" y="6143988"/>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圆角矩形 50"/>
            <p:cNvSpPr/>
            <p:nvPr/>
          </p:nvSpPr>
          <p:spPr>
            <a:xfrm rot="18464827">
              <a:off x="8430088" y="6143989"/>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圆角矩形 52"/>
            <p:cNvSpPr/>
            <p:nvPr/>
          </p:nvSpPr>
          <p:spPr>
            <a:xfrm rot="18464827">
              <a:off x="8349296" y="5157828"/>
              <a:ext cx="6000493" cy="1060391"/>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5" name="圆角矩形 54"/>
          <p:cNvSpPr/>
          <p:nvPr/>
        </p:nvSpPr>
        <p:spPr>
          <a:xfrm rot="16200000">
            <a:off x="8443897" y="-659210"/>
            <a:ext cx="1435540" cy="672047"/>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57" name="直接连接符 56"/>
          <p:cNvCxnSpPr/>
          <p:nvPr/>
        </p:nvCxnSpPr>
        <p:spPr>
          <a:xfrm flipH="1">
            <a:off x="2421467" y="-11853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761882" y="1697878"/>
            <a:ext cx="1016000" cy="1429450"/>
          </a:xfrm>
          <a:prstGeom prst="line">
            <a:avLst/>
          </a:prstGeom>
          <a:ln w="57150">
            <a:solidFill>
              <a:srgbClr val="0E67DD">
                <a:alpha val="70000"/>
              </a:srgb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11785718" y="-8930"/>
            <a:ext cx="1016000" cy="1429450"/>
          </a:xfrm>
          <a:prstGeom prst="line">
            <a:avLst/>
          </a:prstGeom>
          <a:ln w="57150">
            <a:solidFill>
              <a:srgbClr val="0E67DD">
                <a:alpha val="70000"/>
              </a:srgb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10784382" y="-779860"/>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sp>
        <p:nvSpPr>
          <p:cNvPr id="64" name="椭圆 63"/>
          <p:cNvSpPr/>
          <p:nvPr/>
        </p:nvSpPr>
        <p:spPr>
          <a:xfrm>
            <a:off x="6531502" y="5819372"/>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65" name="直接连接符 64"/>
          <p:cNvCxnSpPr/>
          <p:nvPr/>
        </p:nvCxnSpPr>
        <p:spPr>
          <a:xfrm flipH="1">
            <a:off x="6817652" y="6098572"/>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081466" y="636331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sp>
        <p:nvSpPr>
          <p:cNvPr id="67" name="椭圆 66"/>
          <p:cNvSpPr/>
          <p:nvPr/>
        </p:nvSpPr>
        <p:spPr>
          <a:xfrm>
            <a:off x="9489136" y="2268670"/>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8" name="椭圆 97"/>
          <p:cNvSpPr/>
          <p:nvPr/>
        </p:nvSpPr>
        <p:spPr>
          <a:xfrm>
            <a:off x="2359660" y="2991086"/>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6" name="文本框 32"/>
          <p:cNvSpPr txBox="1">
            <a:spLocks noChangeArrowheads="1"/>
          </p:cNvSpPr>
          <p:nvPr/>
        </p:nvSpPr>
        <p:spPr bwMode="auto">
          <a:xfrm>
            <a:off x="5363592" y="177693"/>
            <a:ext cx="13885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r>
              <a:rPr lang="en-US" altLang="zh-CN" sz="1600" dirty="0">
                <a:solidFill>
                  <a:prstClr val="white"/>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rPr>
              <a:t>About us</a:t>
            </a:r>
            <a:endParaRPr lang="zh-CN" altLang="en-US" sz="1600" dirty="0">
              <a:solidFill>
                <a:prstClr val="white"/>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endParaRPr>
          </a:p>
        </p:txBody>
      </p:sp>
      <p:sp>
        <p:nvSpPr>
          <p:cNvPr id="147" name="矩形 34"/>
          <p:cNvSpPr>
            <a:spLocks noChangeArrowheads="1"/>
          </p:cNvSpPr>
          <p:nvPr/>
        </p:nvSpPr>
        <p:spPr bwMode="auto">
          <a:xfrm>
            <a:off x="3519889" y="480686"/>
            <a:ext cx="51765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1200" dirty="0">
                <a:solidFill>
                  <a:srgbClr val="FFFFFF"/>
                </a:solidFill>
                <a:latin typeface="Agency FB" panose="020B0503020202020204" pitchFamily="34" charset="0"/>
                <a:ea typeface="微软雅黑" panose="020B0503020204020204" pitchFamily="34" charset="-122"/>
              </a:rPr>
              <a:t>Something was broken in my engine. And as I had with me neither a mechanic nor any passengers</a:t>
            </a:r>
            <a:endParaRPr lang="zh-CN" altLang="en-US" sz="1200" dirty="0">
              <a:solidFill>
                <a:srgbClr val="FFFFFF"/>
              </a:solidFill>
              <a:latin typeface="Agency FB" panose="020B0503020202020204" pitchFamily="34" charset="0"/>
              <a:ea typeface="微软雅黑" panose="020B0503020204020204" pitchFamily="34" charset="-122"/>
            </a:endParaRPr>
          </a:p>
        </p:txBody>
      </p:sp>
      <p:grpSp>
        <p:nvGrpSpPr>
          <p:cNvPr id="76" name="组合 75"/>
          <p:cNvGrpSpPr/>
          <p:nvPr/>
        </p:nvGrpSpPr>
        <p:grpSpPr>
          <a:xfrm>
            <a:off x="3572118" y="1249849"/>
            <a:ext cx="5213492" cy="5041774"/>
            <a:chOff x="3683878" y="1311835"/>
            <a:chExt cx="5213492" cy="5041774"/>
          </a:xfrm>
        </p:grpSpPr>
        <p:grpSp>
          <p:nvGrpSpPr>
            <p:cNvPr id="77" name="Group 4"/>
            <p:cNvGrpSpPr>
              <a:grpSpLocks noChangeAspect="1"/>
            </p:cNvGrpSpPr>
            <p:nvPr/>
          </p:nvGrpSpPr>
          <p:grpSpPr bwMode="auto">
            <a:xfrm>
              <a:off x="3772790" y="1427566"/>
              <a:ext cx="5042353" cy="4926043"/>
              <a:chOff x="1629" y="-2"/>
              <a:chExt cx="4422" cy="4320"/>
            </a:xfrm>
          </p:grpSpPr>
          <p:sp>
            <p:nvSpPr>
              <p:cNvPr id="100" name="Oval 5"/>
              <p:cNvSpPr>
                <a:spLocks noChangeArrowheads="1"/>
              </p:cNvSpPr>
              <p:nvPr/>
            </p:nvSpPr>
            <p:spPr bwMode="auto">
              <a:xfrm>
                <a:off x="3580" y="1131"/>
                <a:ext cx="521" cy="521"/>
              </a:xfrm>
              <a:prstGeom prst="ellipse">
                <a:avLst/>
              </a:prstGeom>
              <a:solidFill>
                <a:schemeClr val="accent3">
                  <a:alpha val="39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01" name="Freeform 6"/>
              <p:cNvSpPr/>
              <p:nvPr/>
            </p:nvSpPr>
            <p:spPr bwMode="auto">
              <a:xfrm>
                <a:off x="3222" y="620"/>
                <a:ext cx="90" cy="612"/>
              </a:xfrm>
              <a:custGeom>
                <a:avLst/>
                <a:gdLst>
                  <a:gd name="T0" fmla="*/ 62 w 90"/>
                  <a:gd name="T1" fmla="*/ 612 h 612"/>
                  <a:gd name="T2" fmla="*/ 0 w 90"/>
                  <a:gd name="T3" fmla="*/ 4 h 612"/>
                  <a:gd name="T4" fmla="*/ 26 w 90"/>
                  <a:gd name="T5" fmla="*/ 0 h 612"/>
                  <a:gd name="T6" fmla="*/ 90 w 90"/>
                  <a:gd name="T7" fmla="*/ 610 h 612"/>
                  <a:gd name="T8" fmla="*/ 62 w 90"/>
                  <a:gd name="T9" fmla="*/ 612 h 612"/>
                </a:gdLst>
                <a:ahLst/>
                <a:cxnLst>
                  <a:cxn ang="0">
                    <a:pos x="T0" y="T1"/>
                  </a:cxn>
                  <a:cxn ang="0">
                    <a:pos x="T2" y="T3"/>
                  </a:cxn>
                  <a:cxn ang="0">
                    <a:pos x="T4" y="T5"/>
                  </a:cxn>
                  <a:cxn ang="0">
                    <a:pos x="T6" y="T7"/>
                  </a:cxn>
                  <a:cxn ang="0">
                    <a:pos x="T8" y="T9"/>
                  </a:cxn>
                </a:cxnLst>
                <a:rect l="0" t="0" r="r" b="b"/>
                <a:pathLst>
                  <a:path w="90" h="612">
                    <a:moveTo>
                      <a:pt x="62" y="612"/>
                    </a:moveTo>
                    <a:lnTo>
                      <a:pt x="0" y="4"/>
                    </a:lnTo>
                    <a:lnTo>
                      <a:pt x="26" y="0"/>
                    </a:lnTo>
                    <a:lnTo>
                      <a:pt x="90" y="610"/>
                    </a:lnTo>
                    <a:lnTo>
                      <a:pt x="62" y="612"/>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02" name="Freeform 7"/>
              <p:cNvSpPr/>
              <p:nvPr/>
            </p:nvSpPr>
            <p:spPr bwMode="auto">
              <a:xfrm>
                <a:off x="2781" y="1218"/>
                <a:ext cx="522" cy="231"/>
              </a:xfrm>
              <a:custGeom>
                <a:avLst/>
                <a:gdLst>
                  <a:gd name="T0" fmla="*/ 522 w 522"/>
                  <a:gd name="T1" fmla="*/ 26 h 231"/>
                  <a:gd name="T2" fmla="*/ 10 w 522"/>
                  <a:gd name="T3" fmla="*/ 231 h 231"/>
                  <a:gd name="T4" fmla="*/ 0 w 522"/>
                  <a:gd name="T5" fmla="*/ 206 h 231"/>
                  <a:gd name="T6" fmla="*/ 512 w 522"/>
                  <a:gd name="T7" fmla="*/ 0 h 231"/>
                  <a:gd name="T8" fmla="*/ 522 w 522"/>
                  <a:gd name="T9" fmla="*/ 26 h 231"/>
                </a:gdLst>
                <a:ahLst/>
                <a:cxnLst>
                  <a:cxn ang="0">
                    <a:pos x="T0" y="T1"/>
                  </a:cxn>
                  <a:cxn ang="0">
                    <a:pos x="T2" y="T3"/>
                  </a:cxn>
                  <a:cxn ang="0">
                    <a:pos x="T4" y="T5"/>
                  </a:cxn>
                  <a:cxn ang="0">
                    <a:pos x="T6" y="T7"/>
                  </a:cxn>
                  <a:cxn ang="0">
                    <a:pos x="T8" y="T9"/>
                  </a:cxn>
                </a:cxnLst>
                <a:rect l="0" t="0" r="r" b="b"/>
                <a:pathLst>
                  <a:path w="522" h="231">
                    <a:moveTo>
                      <a:pt x="522" y="26"/>
                    </a:moveTo>
                    <a:lnTo>
                      <a:pt x="10" y="231"/>
                    </a:lnTo>
                    <a:lnTo>
                      <a:pt x="0" y="206"/>
                    </a:lnTo>
                    <a:lnTo>
                      <a:pt x="512" y="0"/>
                    </a:lnTo>
                    <a:lnTo>
                      <a:pt x="522" y="26"/>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03" name="Freeform 8"/>
              <p:cNvSpPr/>
              <p:nvPr/>
            </p:nvSpPr>
            <p:spPr bwMode="auto">
              <a:xfrm>
                <a:off x="3286" y="1226"/>
                <a:ext cx="316" cy="893"/>
              </a:xfrm>
              <a:custGeom>
                <a:avLst/>
                <a:gdLst>
                  <a:gd name="T0" fmla="*/ 24 w 316"/>
                  <a:gd name="T1" fmla="*/ 0 h 893"/>
                  <a:gd name="T2" fmla="*/ 316 w 316"/>
                  <a:gd name="T3" fmla="*/ 884 h 893"/>
                  <a:gd name="T4" fmla="*/ 290 w 316"/>
                  <a:gd name="T5" fmla="*/ 893 h 893"/>
                  <a:gd name="T6" fmla="*/ 0 w 316"/>
                  <a:gd name="T7" fmla="*/ 9 h 893"/>
                  <a:gd name="T8" fmla="*/ 24 w 316"/>
                  <a:gd name="T9" fmla="*/ 0 h 893"/>
                </a:gdLst>
                <a:ahLst/>
                <a:cxnLst>
                  <a:cxn ang="0">
                    <a:pos x="T0" y="T1"/>
                  </a:cxn>
                  <a:cxn ang="0">
                    <a:pos x="T2" y="T3"/>
                  </a:cxn>
                  <a:cxn ang="0">
                    <a:pos x="T4" y="T5"/>
                  </a:cxn>
                  <a:cxn ang="0">
                    <a:pos x="T6" y="T7"/>
                  </a:cxn>
                  <a:cxn ang="0">
                    <a:pos x="T8" y="T9"/>
                  </a:cxn>
                </a:cxnLst>
                <a:rect l="0" t="0" r="r" b="b"/>
                <a:pathLst>
                  <a:path w="316" h="893">
                    <a:moveTo>
                      <a:pt x="24" y="0"/>
                    </a:moveTo>
                    <a:lnTo>
                      <a:pt x="316" y="884"/>
                    </a:lnTo>
                    <a:lnTo>
                      <a:pt x="290" y="893"/>
                    </a:lnTo>
                    <a:lnTo>
                      <a:pt x="0" y="9"/>
                    </a:lnTo>
                    <a:lnTo>
                      <a:pt x="24" y="0"/>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04" name="Freeform 9"/>
              <p:cNvSpPr/>
              <p:nvPr/>
            </p:nvSpPr>
            <p:spPr bwMode="auto">
              <a:xfrm>
                <a:off x="3527" y="2114"/>
                <a:ext cx="75" cy="730"/>
              </a:xfrm>
              <a:custGeom>
                <a:avLst/>
                <a:gdLst>
                  <a:gd name="T0" fmla="*/ 75 w 75"/>
                  <a:gd name="T1" fmla="*/ 2 h 730"/>
                  <a:gd name="T2" fmla="*/ 28 w 75"/>
                  <a:gd name="T3" fmla="*/ 730 h 730"/>
                  <a:gd name="T4" fmla="*/ 0 w 75"/>
                  <a:gd name="T5" fmla="*/ 728 h 730"/>
                  <a:gd name="T6" fmla="*/ 49 w 75"/>
                  <a:gd name="T7" fmla="*/ 0 h 730"/>
                  <a:gd name="T8" fmla="*/ 75 w 75"/>
                  <a:gd name="T9" fmla="*/ 2 h 730"/>
                </a:gdLst>
                <a:ahLst/>
                <a:cxnLst>
                  <a:cxn ang="0">
                    <a:pos x="T0" y="T1"/>
                  </a:cxn>
                  <a:cxn ang="0">
                    <a:pos x="T2" y="T3"/>
                  </a:cxn>
                  <a:cxn ang="0">
                    <a:pos x="T4" y="T5"/>
                  </a:cxn>
                  <a:cxn ang="0">
                    <a:pos x="T6" y="T7"/>
                  </a:cxn>
                  <a:cxn ang="0">
                    <a:pos x="T8" y="T9"/>
                  </a:cxn>
                </a:cxnLst>
                <a:rect l="0" t="0" r="r" b="b"/>
                <a:pathLst>
                  <a:path w="75" h="730">
                    <a:moveTo>
                      <a:pt x="75" y="2"/>
                    </a:moveTo>
                    <a:lnTo>
                      <a:pt x="28" y="730"/>
                    </a:lnTo>
                    <a:lnTo>
                      <a:pt x="0" y="728"/>
                    </a:lnTo>
                    <a:lnTo>
                      <a:pt x="49" y="0"/>
                    </a:lnTo>
                    <a:lnTo>
                      <a:pt x="75" y="2"/>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05" name="Freeform 10"/>
              <p:cNvSpPr/>
              <p:nvPr/>
            </p:nvSpPr>
            <p:spPr bwMode="auto">
              <a:xfrm>
                <a:off x="4323" y="1419"/>
                <a:ext cx="488" cy="490"/>
              </a:xfrm>
              <a:custGeom>
                <a:avLst/>
                <a:gdLst>
                  <a:gd name="T0" fmla="*/ 488 w 488"/>
                  <a:gd name="T1" fmla="*/ 19 h 490"/>
                  <a:gd name="T2" fmla="*/ 19 w 488"/>
                  <a:gd name="T3" fmla="*/ 490 h 490"/>
                  <a:gd name="T4" fmla="*/ 0 w 488"/>
                  <a:gd name="T5" fmla="*/ 471 h 490"/>
                  <a:gd name="T6" fmla="*/ 469 w 488"/>
                  <a:gd name="T7" fmla="*/ 0 h 490"/>
                  <a:gd name="T8" fmla="*/ 488 w 488"/>
                  <a:gd name="T9" fmla="*/ 19 h 490"/>
                </a:gdLst>
                <a:ahLst/>
                <a:cxnLst>
                  <a:cxn ang="0">
                    <a:pos x="T0" y="T1"/>
                  </a:cxn>
                  <a:cxn ang="0">
                    <a:pos x="T2" y="T3"/>
                  </a:cxn>
                  <a:cxn ang="0">
                    <a:pos x="T4" y="T5"/>
                  </a:cxn>
                  <a:cxn ang="0">
                    <a:pos x="T6" y="T7"/>
                  </a:cxn>
                  <a:cxn ang="0">
                    <a:pos x="T8" y="T9"/>
                  </a:cxn>
                </a:cxnLst>
                <a:rect l="0" t="0" r="r" b="b"/>
                <a:pathLst>
                  <a:path w="488" h="490">
                    <a:moveTo>
                      <a:pt x="488" y="19"/>
                    </a:moveTo>
                    <a:lnTo>
                      <a:pt x="19" y="490"/>
                    </a:lnTo>
                    <a:lnTo>
                      <a:pt x="0" y="471"/>
                    </a:lnTo>
                    <a:lnTo>
                      <a:pt x="469" y="0"/>
                    </a:lnTo>
                    <a:lnTo>
                      <a:pt x="488" y="19"/>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06" name="Freeform 11"/>
              <p:cNvSpPr/>
              <p:nvPr/>
            </p:nvSpPr>
            <p:spPr bwMode="auto">
              <a:xfrm>
                <a:off x="3578" y="1091"/>
                <a:ext cx="526" cy="1030"/>
              </a:xfrm>
              <a:custGeom>
                <a:avLst/>
                <a:gdLst>
                  <a:gd name="T0" fmla="*/ 0 w 526"/>
                  <a:gd name="T1" fmla="*/ 1018 h 1030"/>
                  <a:gd name="T2" fmla="*/ 502 w 526"/>
                  <a:gd name="T3" fmla="*/ 0 h 1030"/>
                  <a:gd name="T4" fmla="*/ 526 w 526"/>
                  <a:gd name="T5" fmla="*/ 10 h 1030"/>
                  <a:gd name="T6" fmla="*/ 24 w 526"/>
                  <a:gd name="T7" fmla="*/ 1030 h 1030"/>
                  <a:gd name="T8" fmla="*/ 0 w 526"/>
                  <a:gd name="T9" fmla="*/ 1018 h 1030"/>
                </a:gdLst>
                <a:ahLst/>
                <a:cxnLst>
                  <a:cxn ang="0">
                    <a:pos x="T0" y="T1"/>
                  </a:cxn>
                  <a:cxn ang="0">
                    <a:pos x="T2" y="T3"/>
                  </a:cxn>
                  <a:cxn ang="0">
                    <a:pos x="T4" y="T5"/>
                  </a:cxn>
                  <a:cxn ang="0">
                    <a:pos x="T6" y="T7"/>
                  </a:cxn>
                  <a:cxn ang="0">
                    <a:pos x="T8" y="T9"/>
                  </a:cxn>
                </a:cxnLst>
                <a:rect l="0" t="0" r="r" b="b"/>
                <a:pathLst>
                  <a:path w="526" h="1030">
                    <a:moveTo>
                      <a:pt x="0" y="1018"/>
                    </a:moveTo>
                    <a:lnTo>
                      <a:pt x="502" y="0"/>
                    </a:lnTo>
                    <a:lnTo>
                      <a:pt x="526" y="10"/>
                    </a:lnTo>
                    <a:lnTo>
                      <a:pt x="24" y="1030"/>
                    </a:lnTo>
                    <a:lnTo>
                      <a:pt x="0" y="1018"/>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07" name="Freeform 12"/>
              <p:cNvSpPr/>
              <p:nvPr/>
            </p:nvSpPr>
            <p:spPr bwMode="auto">
              <a:xfrm>
                <a:off x="3586" y="1886"/>
                <a:ext cx="751" cy="242"/>
              </a:xfrm>
              <a:custGeom>
                <a:avLst/>
                <a:gdLst>
                  <a:gd name="T0" fmla="*/ 0 w 751"/>
                  <a:gd name="T1" fmla="*/ 216 h 242"/>
                  <a:gd name="T2" fmla="*/ 742 w 751"/>
                  <a:gd name="T3" fmla="*/ 0 h 242"/>
                  <a:gd name="T4" fmla="*/ 751 w 751"/>
                  <a:gd name="T5" fmla="*/ 26 h 242"/>
                  <a:gd name="T6" fmla="*/ 7 w 751"/>
                  <a:gd name="T7" fmla="*/ 242 h 242"/>
                  <a:gd name="T8" fmla="*/ 0 w 751"/>
                  <a:gd name="T9" fmla="*/ 216 h 242"/>
                </a:gdLst>
                <a:ahLst/>
                <a:cxnLst>
                  <a:cxn ang="0">
                    <a:pos x="T0" y="T1"/>
                  </a:cxn>
                  <a:cxn ang="0">
                    <a:pos x="T2" y="T3"/>
                  </a:cxn>
                  <a:cxn ang="0">
                    <a:pos x="T4" y="T5"/>
                  </a:cxn>
                  <a:cxn ang="0">
                    <a:pos x="T6" y="T7"/>
                  </a:cxn>
                  <a:cxn ang="0">
                    <a:pos x="T8" y="T9"/>
                  </a:cxn>
                </a:cxnLst>
                <a:rect l="0" t="0" r="r" b="b"/>
                <a:pathLst>
                  <a:path w="751" h="242">
                    <a:moveTo>
                      <a:pt x="0" y="216"/>
                    </a:moveTo>
                    <a:lnTo>
                      <a:pt x="742" y="0"/>
                    </a:lnTo>
                    <a:lnTo>
                      <a:pt x="751" y="26"/>
                    </a:lnTo>
                    <a:lnTo>
                      <a:pt x="7" y="242"/>
                    </a:lnTo>
                    <a:lnTo>
                      <a:pt x="0" y="216"/>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08" name="Freeform 13"/>
              <p:cNvSpPr/>
              <p:nvPr/>
            </p:nvSpPr>
            <p:spPr bwMode="auto">
              <a:xfrm>
                <a:off x="3288" y="379"/>
                <a:ext cx="620" cy="859"/>
              </a:xfrm>
              <a:custGeom>
                <a:avLst/>
                <a:gdLst>
                  <a:gd name="T0" fmla="*/ 620 w 620"/>
                  <a:gd name="T1" fmla="*/ 15 h 859"/>
                  <a:gd name="T2" fmla="*/ 21 w 620"/>
                  <a:gd name="T3" fmla="*/ 859 h 859"/>
                  <a:gd name="T4" fmla="*/ 0 w 620"/>
                  <a:gd name="T5" fmla="*/ 844 h 859"/>
                  <a:gd name="T6" fmla="*/ 597 w 620"/>
                  <a:gd name="T7" fmla="*/ 0 h 859"/>
                  <a:gd name="T8" fmla="*/ 620 w 620"/>
                  <a:gd name="T9" fmla="*/ 15 h 859"/>
                </a:gdLst>
                <a:ahLst/>
                <a:cxnLst>
                  <a:cxn ang="0">
                    <a:pos x="T0" y="T1"/>
                  </a:cxn>
                  <a:cxn ang="0">
                    <a:pos x="T2" y="T3"/>
                  </a:cxn>
                  <a:cxn ang="0">
                    <a:pos x="T4" y="T5"/>
                  </a:cxn>
                  <a:cxn ang="0">
                    <a:pos x="T6" y="T7"/>
                  </a:cxn>
                  <a:cxn ang="0">
                    <a:pos x="T8" y="T9"/>
                  </a:cxn>
                </a:cxnLst>
                <a:rect l="0" t="0" r="r" b="b"/>
                <a:pathLst>
                  <a:path w="620" h="859">
                    <a:moveTo>
                      <a:pt x="620" y="15"/>
                    </a:moveTo>
                    <a:lnTo>
                      <a:pt x="21" y="859"/>
                    </a:lnTo>
                    <a:lnTo>
                      <a:pt x="0" y="844"/>
                    </a:lnTo>
                    <a:lnTo>
                      <a:pt x="597" y="0"/>
                    </a:lnTo>
                    <a:lnTo>
                      <a:pt x="620" y="15"/>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09" name="Freeform 14"/>
              <p:cNvSpPr/>
              <p:nvPr/>
            </p:nvSpPr>
            <p:spPr bwMode="auto">
              <a:xfrm>
                <a:off x="3581" y="2105"/>
                <a:ext cx="530" cy="504"/>
              </a:xfrm>
              <a:custGeom>
                <a:avLst/>
                <a:gdLst>
                  <a:gd name="T0" fmla="*/ 513 w 530"/>
                  <a:gd name="T1" fmla="*/ 504 h 504"/>
                  <a:gd name="T2" fmla="*/ 0 w 530"/>
                  <a:gd name="T3" fmla="*/ 19 h 504"/>
                  <a:gd name="T4" fmla="*/ 18 w 530"/>
                  <a:gd name="T5" fmla="*/ 0 h 504"/>
                  <a:gd name="T6" fmla="*/ 530 w 530"/>
                  <a:gd name="T7" fmla="*/ 485 h 504"/>
                  <a:gd name="T8" fmla="*/ 513 w 530"/>
                  <a:gd name="T9" fmla="*/ 504 h 504"/>
                </a:gdLst>
                <a:ahLst/>
                <a:cxnLst>
                  <a:cxn ang="0">
                    <a:pos x="T0" y="T1"/>
                  </a:cxn>
                  <a:cxn ang="0">
                    <a:pos x="T2" y="T3"/>
                  </a:cxn>
                  <a:cxn ang="0">
                    <a:pos x="T4" y="T5"/>
                  </a:cxn>
                  <a:cxn ang="0">
                    <a:pos x="T6" y="T7"/>
                  </a:cxn>
                  <a:cxn ang="0">
                    <a:pos x="T8" y="T9"/>
                  </a:cxn>
                </a:cxnLst>
                <a:rect l="0" t="0" r="r" b="b"/>
                <a:pathLst>
                  <a:path w="530" h="504">
                    <a:moveTo>
                      <a:pt x="513" y="504"/>
                    </a:moveTo>
                    <a:lnTo>
                      <a:pt x="0" y="19"/>
                    </a:lnTo>
                    <a:lnTo>
                      <a:pt x="18" y="0"/>
                    </a:lnTo>
                    <a:lnTo>
                      <a:pt x="530" y="485"/>
                    </a:lnTo>
                    <a:lnTo>
                      <a:pt x="513" y="504"/>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10" name="Freeform 15"/>
              <p:cNvSpPr/>
              <p:nvPr/>
            </p:nvSpPr>
            <p:spPr bwMode="auto">
              <a:xfrm>
                <a:off x="4613" y="764"/>
                <a:ext cx="201" cy="667"/>
              </a:xfrm>
              <a:custGeom>
                <a:avLst/>
                <a:gdLst>
                  <a:gd name="T0" fmla="*/ 26 w 201"/>
                  <a:gd name="T1" fmla="*/ 0 h 667"/>
                  <a:gd name="T2" fmla="*/ 201 w 201"/>
                  <a:gd name="T3" fmla="*/ 660 h 667"/>
                  <a:gd name="T4" fmla="*/ 175 w 201"/>
                  <a:gd name="T5" fmla="*/ 667 h 667"/>
                  <a:gd name="T6" fmla="*/ 0 w 201"/>
                  <a:gd name="T7" fmla="*/ 7 h 667"/>
                  <a:gd name="T8" fmla="*/ 26 w 201"/>
                  <a:gd name="T9" fmla="*/ 0 h 667"/>
                </a:gdLst>
                <a:ahLst/>
                <a:cxnLst>
                  <a:cxn ang="0">
                    <a:pos x="T0" y="T1"/>
                  </a:cxn>
                  <a:cxn ang="0">
                    <a:pos x="T2" y="T3"/>
                  </a:cxn>
                  <a:cxn ang="0">
                    <a:pos x="T4" y="T5"/>
                  </a:cxn>
                  <a:cxn ang="0">
                    <a:pos x="T6" y="T7"/>
                  </a:cxn>
                  <a:cxn ang="0">
                    <a:pos x="T8" y="T9"/>
                  </a:cxn>
                </a:cxnLst>
                <a:rect l="0" t="0" r="r" b="b"/>
                <a:pathLst>
                  <a:path w="201" h="667">
                    <a:moveTo>
                      <a:pt x="26" y="0"/>
                    </a:moveTo>
                    <a:lnTo>
                      <a:pt x="201" y="660"/>
                    </a:lnTo>
                    <a:lnTo>
                      <a:pt x="175" y="667"/>
                    </a:lnTo>
                    <a:lnTo>
                      <a:pt x="0" y="7"/>
                    </a:lnTo>
                    <a:lnTo>
                      <a:pt x="26" y="0"/>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11" name="Freeform 16"/>
              <p:cNvSpPr/>
              <p:nvPr/>
            </p:nvSpPr>
            <p:spPr bwMode="auto">
              <a:xfrm>
                <a:off x="4092" y="2592"/>
                <a:ext cx="316" cy="389"/>
              </a:xfrm>
              <a:custGeom>
                <a:avLst/>
                <a:gdLst>
                  <a:gd name="T0" fmla="*/ 295 w 316"/>
                  <a:gd name="T1" fmla="*/ 389 h 389"/>
                  <a:gd name="T2" fmla="*/ 0 w 316"/>
                  <a:gd name="T3" fmla="*/ 15 h 389"/>
                  <a:gd name="T4" fmla="*/ 21 w 316"/>
                  <a:gd name="T5" fmla="*/ 0 h 389"/>
                  <a:gd name="T6" fmla="*/ 316 w 316"/>
                  <a:gd name="T7" fmla="*/ 373 h 389"/>
                  <a:gd name="T8" fmla="*/ 295 w 316"/>
                  <a:gd name="T9" fmla="*/ 389 h 389"/>
                </a:gdLst>
                <a:ahLst/>
                <a:cxnLst>
                  <a:cxn ang="0">
                    <a:pos x="T0" y="T1"/>
                  </a:cxn>
                  <a:cxn ang="0">
                    <a:pos x="T2" y="T3"/>
                  </a:cxn>
                  <a:cxn ang="0">
                    <a:pos x="T4" y="T5"/>
                  </a:cxn>
                  <a:cxn ang="0">
                    <a:pos x="T6" y="T7"/>
                  </a:cxn>
                  <a:cxn ang="0">
                    <a:pos x="T8" y="T9"/>
                  </a:cxn>
                </a:cxnLst>
                <a:rect l="0" t="0" r="r" b="b"/>
                <a:pathLst>
                  <a:path w="316" h="389">
                    <a:moveTo>
                      <a:pt x="295" y="389"/>
                    </a:moveTo>
                    <a:lnTo>
                      <a:pt x="0" y="15"/>
                    </a:lnTo>
                    <a:lnTo>
                      <a:pt x="21" y="0"/>
                    </a:lnTo>
                    <a:lnTo>
                      <a:pt x="316" y="373"/>
                    </a:lnTo>
                    <a:lnTo>
                      <a:pt x="295" y="389"/>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12" name="Freeform 17"/>
              <p:cNvSpPr/>
              <p:nvPr/>
            </p:nvSpPr>
            <p:spPr bwMode="auto">
              <a:xfrm>
                <a:off x="2953" y="2032"/>
                <a:ext cx="639" cy="96"/>
              </a:xfrm>
              <a:custGeom>
                <a:avLst/>
                <a:gdLst>
                  <a:gd name="T0" fmla="*/ 1 w 639"/>
                  <a:gd name="T1" fmla="*/ 0 h 96"/>
                  <a:gd name="T2" fmla="*/ 639 w 639"/>
                  <a:gd name="T3" fmla="*/ 70 h 96"/>
                  <a:gd name="T4" fmla="*/ 635 w 639"/>
                  <a:gd name="T5" fmla="*/ 96 h 96"/>
                  <a:gd name="T6" fmla="*/ 0 w 639"/>
                  <a:gd name="T7" fmla="*/ 26 h 96"/>
                  <a:gd name="T8" fmla="*/ 1 w 639"/>
                  <a:gd name="T9" fmla="*/ 0 h 96"/>
                </a:gdLst>
                <a:ahLst/>
                <a:cxnLst>
                  <a:cxn ang="0">
                    <a:pos x="T0" y="T1"/>
                  </a:cxn>
                  <a:cxn ang="0">
                    <a:pos x="T2" y="T3"/>
                  </a:cxn>
                  <a:cxn ang="0">
                    <a:pos x="T4" y="T5"/>
                  </a:cxn>
                  <a:cxn ang="0">
                    <a:pos x="T6" y="T7"/>
                  </a:cxn>
                  <a:cxn ang="0">
                    <a:pos x="T8" y="T9"/>
                  </a:cxn>
                </a:cxnLst>
                <a:rect l="0" t="0" r="r" b="b"/>
                <a:pathLst>
                  <a:path w="639" h="96">
                    <a:moveTo>
                      <a:pt x="1" y="0"/>
                    </a:moveTo>
                    <a:lnTo>
                      <a:pt x="639" y="70"/>
                    </a:lnTo>
                    <a:lnTo>
                      <a:pt x="635" y="96"/>
                    </a:lnTo>
                    <a:lnTo>
                      <a:pt x="0" y="26"/>
                    </a:lnTo>
                    <a:lnTo>
                      <a:pt x="1" y="0"/>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13" name="Freeform 18"/>
              <p:cNvSpPr/>
              <p:nvPr/>
            </p:nvSpPr>
            <p:spPr bwMode="auto">
              <a:xfrm>
                <a:off x="4080" y="460"/>
                <a:ext cx="311" cy="641"/>
              </a:xfrm>
              <a:custGeom>
                <a:avLst/>
                <a:gdLst>
                  <a:gd name="T0" fmla="*/ 311 w 311"/>
                  <a:gd name="T1" fmla="*/ 12 h 641"/>
                  <a:gd name="T2" fmla="*/ 24 w 311"/>
                  <a:gd name="T3" fmla="*/ 641 h 641"/>
                  <a:gd name="T4" fmla="*/ 0 w 311"/>
                  <a:gd name="T5" fmla="*/ 631 h 641"/>
                  <a:gd name="T6" fmla="*/ 286 w 311"/>
                  <a:gd name="T7" fmla="*/ 0 h 641"/>
                  <a:gd name="T8" fmla="*/ 311 w 311"/>
                  <a:gd name="T9" fmla="*/ 12 h 641"/>
                </a:gdLst>
                <a:ahLst/>
                <a:cxnLst>
                  <a:cxn ang="0">
                    <a:pos x="T0" y="T1"/>
                  </a:cxn>
                  <a:cxn ang="0">
                    <a:pos x="T2" y="T3"/>
                  </a:cxn>
                  <a:cxn ang="0">
                    <a:pos x="T4" y="T5"/>
                  </a:cxn>
                  <a:cxn ang="0">
                    <a:pos x="T6" y="T7"/>
                  </a:cxn>
                  <a:cxn ang="0">
                    <a:pos x="T8" y="T9"/>
                  </a:cxn>
                </a:cxnLst>
                <a:rect l="0" t="0" r="r" b="b"/>
                <a:pathLst>
                  <a:path w="311" h="641">
                    <a:moveTo>
                      <a:pt x="311" y="12"/>
                    </a:moveTo>
                    <a:lnTo>
                      <a:pt x="24" y="641"/>
                    </a:lnTo>
                    <a:lnTo>
                      <a:pt x="0" y="631"/>
                    </a:lnTo>
                    <a:lnTo>
                      <a:pt x="286" y="0"/>
                    </a:lnTo>
                    <a:lnTo>
                      <a:pt x="311" y="12"/>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14" name="Freeform 19"/>
              <p:cNvSpPr/>
              <p:nvPr/>
            </p:nvSpPr>
            <p:spPr bwMode="auto">
              <a:xfrm>
                <a:off x="3576" y="1449"/>
                <a:ext cx="96" cy="668"/>
              </a:xfrm>
              <a:custGeom>
                <a:avLst/>
                <a:gdLst>
                  <a:gd name="T0" fmla="*/ 96 w 96"/>
                  <a:gd name="T1" fmla="*/ 1 h 668"/>
                  <a:gd name="T2" fmla="*/ 26 w 96"/>
                  <a:gd name="T3" fmla="*/ 668 h 668"/>
                  <a:gd name="T4" fmla="*/ 0 w 96"/>
                  <a:gd name="T5" fmla="*/ 665 h 668"/>
                  <a:gd name="T6" fmla="*/ 70 w 96"/>
                  <a:gd name="T7" fmla="*/ 0 h 668"/>
                  <a:gd name="T8" fmla="*/ 96 w 96"/>
                  <a:gd name="T9" fmla="*/ 1 h 668"/>
                </a:gdLst>
                <a:ahLst/>
                <a:cxnLst>
                  <a:cxn ang="0">
                    <a:pos x="T0" y="T1"/>
                  </a:cxn>
                  <a:cxn ang="0">
                    <a:pos x="T2" y="T3"/>
                  </a:cxn>
                  <a:cxn ang="0">
                    <a:pos x="T4" y="T5"/>
                  </a:cxn>
                  <a:cxn ang="0">
                    <a:pos x="T6" y="T7"/>
                  </a:cxn>
                  <a:cxn ang="0">
                    <a:pos x="T8" y="T9"/>
                  </a:cxn>
                </a:cxnLst>
                <a:rect l="0" t="0" r="r" b="b"/>
                <a:pathLst>
                  <a:path w="96" h="668">
                    <a:moveTo>
                      <a:pt x="96" y="1"/>
                    </a:moveTo>
                    <a:lnTo>
                      <a:pt x="26" y="668"/>
                    </a:lnTo>
                    <a:lnTo>
                      <a:pt x="0" y="665"/>
                    </a:lnTo>
                    <a:lnTo>
                      <a:pt x="70" y="0"/>
                    </a:lnTo>
                    <a:lnTo>
                      <a:pt x="96" y="1"/>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15" name="Freeform 20"/>
              <p:cNvSpPr/>
              <p:nvPr/>
            </p:nvSpPr>
            <p:spPr bwMode="auto">
              <a:xfrm>
                <a:off x="3583" y="333"/>
                <a:ext cx="314" cy="66"/>
              </a:xfrm>
              <a:custGeom>
                <a:avLst/>
                <a:gdLst>
                  <a:gd name="T0" fmla="*/ 3 w 314"/>
                  <a:gd name="T1" fmla="*/ 0 h 66"/>
                  <a:gd name="T2" fmla="*/ 314 w 314"/>
                  <a:gd name="T3" fmla="*/ 40 h 66"/>
                  <a:gd name="T4" fmla="*/ 311 w 314"/>
                  <a:gd name="T5" fmla="*/ 66 h 66"/>
                  <a:gd name="T6" fmla="*/ 0 w 314"/>
                  <a:gd name="T7" fmla="*/ 27 h 66"/>
                  <a:gd name="T8" fmla="*/ 3 w 314"/>
                  <a:gd name="T9" fmla="*/ 0 h 66"/>
                </a:gdLst>
                <a:ahLst/>
                <a:cxnLst>
                  <a:cxn ang="0">
                    <a:pos x="T0" y="T1"/>
                  </a:cxn>
                  <a:cxn ang="0">
                    <a:pos x="T2" y="T3"/>
                  </a:cxn>
                  <a:cxn ang="0">
                    <a:pos x="T4" y="T5"/>
                  </a:cxn>
                  <a:cxn ang="0">
                    <a:pos x="T6" y="T7"/>
                  </a:cxn>
                  <a:cxn ang="0">
                    <a:pos x="T8" y="T9"/>
                  </a:cxn>
                </a:cxnLst>
                <a:rect l="0" t="0" r="r" b="b"/>
                <a:pathLst>
                  <a:path w="314" h="66">
                    <a:moveTo>
                      <a:pt x="3" y="0"/>
                    </a:moveTo>
                    <a:lnTo>
                      <a:pt x="314" y="40"/>
                    </a:lnTo>
                    <a:lnTo>
                      <a:pt x="311" y="66"/>
                    </a:lnTo>
                    <a:lnTo>
                      <a:pt x="0" y="27"/>
                    </a:lnTo>
                    <a:lnTo>
                      <a:pt x="3" y="0"/>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16" name="Freeform 21"/>
              <p:cNvSpPr/>
              <p:nvPr/>
            </p:nvSpPr>
            <p:spPr bwMode="auto">
              <a:xfrm>
                <a:off x="4264" y="1899"/>
                <a:ext cx="81" cy="399"/>
              </a:xfrm>
              <a:custGeom>
                <a:avLst/>
                <a:gdLst>
                  <a:gd name="T0" fmla="*/ 0 w 81"/>
                  <a:gd name="T1" fmla="*/ 396 h 399"/>
                  <a:gd name="T2" fmla="*/ 55 w 81"/>
                  <a:gd name="T3" fmla="*/ 0 h 399"/>
                  <a:gd name="T4" fmla="*/ 81 w 81"/>
                  <a:gd name="T5" fmla="*/ 3 h 399"/>
                  <a:gd name="T6" fmla="*/ 26 w 81"/>
                  <a:gd name="T7" fmla="*/ 399 h 399"/>
                  <a:gd name="T8" fmla="*/ 0 w 81"/>
                  <a:gd name="T9" fmla="*/ 396 h 399"/>
                </a:gdLst>
                <a:ahLst/>
                <a:cxnLst>
                  <a:cxn ang="0">
                    <a:pos x="T0" y="T1"/>
                  </a:cxn>
                  <a:cxn ang="0">
                    <a:pos x="T2" y="T3"/>
                  </a:cxn>
                  <a:cxn ang="0">
                    <a:pos x="T4" y="T5"/>
                  </a:cxn>
                  <a:cxn ang="0">
                    <a:pos x="T6" y="T7"/>
                  </a:cxn>
                  <a:cxn ang="0">
                    <a:pos x="T8" y="T9"/>
                  </a:cxn>
                </a:cxnLst>
                <a:rect l="0" t="0" r="r" b="b"/>
                <a:pathLst>
                  <a:path w="81" h="399">
                    <a:moveTo>
                      <a:pt x="0" y="396"/>
                    </a:moveTo>
                    <a:lnTo>
                      <a:pt x="55" y="0"/>
                    </a:lnTo>
                    <a:lnTo>
                      <a:pt x="81" y="3"/>
                    </a:lnTo>
                    <a:lnTo>
                      <a:pt x="26" y="399"/>
                    </a:lnTo>
                    <a:lnTo>
                      <a:pt x="0" y="396"/>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17" name="Freeform 22"/>
              <p:cNvSpPr/>
              <p:nvPr/>
            </p:nvSpPr>
            <p:spPr bwMode="auto">
              <a:xfrm>
                <a:off x="4325" y="1888"/>
                <a:ext cx="427" cy="285"/>
              </a:xfrm>
              <a:custGeom>
                <a:avLst/>
                <a:gdLst>
                  <a:gd name="T0" fmla="*/ 413 w 427"/>
                  <a:gd name="T1" fmla="*/ 285 h 285"/>
                  <a:gd name="T2" fmla="*/ 0 w 427"/>
                  <a:gd name="T3" fmla="*/ 23 h 285"/>
                  <a:gd name="T4" fmla="*/ 15 w 427"/>
                  <a:gd name="T5" fmla="*/ 0 h 285"/>
                  <a:gd name="T6" fmla="*/ 427 w 427"/>
                  <a:gd name="T7" fmla="*/ 262 h 285"/>
                  <a:gd name="T8" fmla="*/ 413 w 427"/>
                  <a:gd name="T9" fmla="*/ 285 h 285"/>
                </a:gdLst>
                <a:ahLst/>
                <a:cxnLst>
                  <a:cxn ang="0">
                    <a:pos x="T0" y="T1"/>
                  </a:cxn>
                  <a:cxn ang="0">
                    <a:pos x="T2" y="T3"/>
                  </a:cxn>
                  <a:cxn ang="0">
                    <a:pos x="T4" y="T5"/>
                  </a:cxn>
                  <a:cxn ang="0">
                    <a:pos x="T6" y="T7"/>
                  </a:cxn>
                  <a:cxn ang="0">
                    <a:pos x="T8" y="T9"/>
                  </a:cxn>
                </a:cxnLst>
                <a:rect l="0" t="0" r="r" b="b"/>
                <a:pathLst>
                  <a:path w="427" h="285">
                    <a:moveTo>
                      <a:pt x="413" y="285"/>
                    </a:moveTo>
                    <a:lnTo>
                      <a:pt x="0" y="23"/>
                    </a:lnTo>
                    <a:lnTo>
                      <a:pt x="15" y="0"/>
                    </a:lnTo>
                    <a:lnTo>
                      <a:pt x="427" y="262"/>
                    </a:lnTo>
                    <a:lnTo>
                      <a:pt x="413" y="285"/>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18" name="Freeform 23"/>
              <p:cNvSpPr/>
              <p:nvPr/>
            </p:nvSpPr>
            <p:spPr bwMode="auto">
              <a:xfrm>
                <a:off x="2779" y="1426"/>
                <a:ext cx="385" cy="269"/>
              </a:xfrm>
              <a:custGeom>
                <a:avLst/>
                <a:gdLst>
                  <a:gd name="T0" fmla="*/ 14 w 385"/>
                  <a:gd name="T1" fmla="*/ 0 h 269"/>
                  <a:gd name="T2" fmla="*/ 385 w 385"/>
                  <a:gd name="T3" fmla="*/ 247 h 269"/>
                  <a:gd name="T4" fmla="*/ 372 w 385"/>
                  <a:gd name="T5" fmla="*/ 269 h 269"/>
                  <a:gd name="T6" fmla="*/ 0 w 385"/>
                  <a:gd name="T7" fmla="*/ 21 h 269"/>
                  <a:gd name="T8" fmla="*/ 14 w 385"/>
                  <a:gd name="T9" fmla="*/ 0 h 269"/>
                </a:gdLst>
                <a:ahLst/>
                <a:cxnLst>
                  <a:cxn ang="0">
                    <a:pos x="T0" y="T1"/>
                  </a:cxn>
                  <a:cxn ang="0">
                    <a:pos x="T2" y="T3"/>
                  </a:cxn>
                  <a:cxn ang="0">
                    <a:pos x="T4" y="T5"/>
                  </a:cxn>
                  <a:cxn ang="0">
                    <a:pos x="T6" y="T7"/>
                  </a:cxn>
                  <a:cxn ang="0">
                    <a:pos x="T8" y="T9"/>
                  </a:cxn>
                </a:cxnLst>
                <a:rect l="0" t="0" r="r" b="b"/>
                <a:pathLst>
                  <a:path w="385" h="269">
                    <a:moveTo>
                      <a:pt x="14" y="0"/>
                    </a:moveTo>
                    <a:lnTo>
                      <a:pt x="385" y="247"/>
                    </a:lnTo>
                    <a:lnTo>
                      <a:pt x="372" y="269"/>
                    </a:lnTo>
                    <a:lnTo>
                      <a:pt x="0" y="21"/>
                    </a:lnTo>
                    <a:lnTo>
                      <a:pt x="14" y="0"/>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19" name="Freeform 24"/>
              <p:cNvSpPr/>
              <p:nvPr/>
            </p:nvSpPr>
            <p:spPr bwMode="auto">
              <a:xfrm>
                <a:off x="2807" y="611"/>
                <a:ext cx="436" cy="341"/>
              </a:xfrm>
              <a:custGeom>
                <a:avLst/>
                <a:gdLst>
                  <a:gd name="T0" fmla="*/ 0 w 436"/>
                  <a:gd name="T1" fmla="*/ 320 h 341"/>
                  <a:gd name="T2" fmla="*/ 420 w 436"/>
                  <a:gd name="T3" fmla="*/ 0 h 341"/>
                  <a:gd name="T4" fmla="*/ 436 w 436"/>
                  <a:gd name="T5" fmla="*/ 21 h 341"/>
                  <a:gd name="T6" fmla="*/ 15 w 436"/>
                  <a:gd name="T7" fmla="*/ 341 h 341"/>
                  <a:gd name="T8" fmla="*/ 0 w 436"/>
                  <a:gd name="T9" fmla="*/ 320 h 341"/>
                </a:gdLst>
                <a:ahLst/>
                <a:cxnLst>
                  <a:cxn ang="0">
                    <a:pos x="T0" y="T1"/>
                  </a:cxn>
                  <a:cxn ang="0">
                    <a:pos x="T2" y="T3"/>
                  </a:cxn>
                  <a:cxn ang="0">
                    <a:pos x="T4" y="T5"/>
                  </a:cxn>
                  <a:cxn ang="0">
                    <a:pos x="T6" y="T7"/>
                  </a:cxn>
                  <a:cxn ang="0">
                    <a:pos x="T8" y="T9"/>
                  </a:cxn>
                </a:cxnLst>
                <a:rect l="0" t="0" r="r" b="b"/>
                <a:pathLst>
                  <a:path w="436" h="341">
                    <a:moveTo>
                      <a:pt x="0" y="320"/>
                    </a:moveTo>
                    <a:lnTo>
                      <a:pt x="420" y="0"/>
                    </a:lnTo>
                    <a:lnTo>
                      <a:pt x="436" y="21"/>
                    </a:lnTo>
                    <a:lnTo>
                      <a:pt x="15" y="341"/>
                    </a:lnTo>
                    <a:lnTo>
                      <a:pt x="0" y="320"/>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20" name="Freeform 25"/>
              <p:cNvSpPr/>
              <p:nvPr/>
            </p:nvSpPr>
            <p:spPr bwMode="auto">
              <a:xfrm>
                <a:off x="2736" y="1796"/>
                <a:ext cx="227" cy="257"/>
              </a:xfrm>
              <a:custGeom>
                <a:avLst/>
                <a:gdLst>
                  <a:gd name="T0" fmla="*/ 20 w 227"/>
                  <a:gd name="T1" fmla="*/ 0 h 257"/>
                  <a:gd name="T2" fmla="*/ 227 w 227"/>
                  <a:gd name="T3" fmla="*/ 240 h 257"/>
                  <a:gd name="T4" fmla="*/ 208 w 227"/>
                  <a:gd name="T5" fmla="*/ 257 h 257"/>
                  <a:gd name="T6" fmla="*/ 0 w 227"/>
                  <a:gd name="T7" fmla="*/ 17 h 257"/>
                  <a:gd name="T8" fmla="*/ 20 w 227"/>
                  <a:gd name="T9" fmla="*/ 0 h 257"/>
                </a:gdLst>
                <a:ahLst/>
                <a:cxnLst>
                  <a:cxn ang="0">
                    <a:pos x="T0" y="T1"/>
                  </a:cxn>
                  <a:cxn ang="0">
                    <a:pos x="T2" y="T3"/>
                  </a:cxn>
                  <a:cxn ang="0">
                    <a:pos x="T4" y="T5"/>
                  </a:cxn>
                  <a:cxn ang="0">
                    <a:pos x="T6" y="T7"/>
                  </a:cxn>
                  <a:cxn ang="0">
                    <a:pos x="T8" y="T9"/>
                  </a:cxn>
                </a:cxnLst>
                <a:rect l="0" t="0" r="r" b="b"/>
                <a:pathLst>
                  <a:path w="227" h="257">
                    <a:moveTo>
                      <a:pt x="20" y="0"/>
                    </a:moveTo>
                    <a:lnTo>
                      <a:pt x="227" y="240"/>
                    </a:lnTo>
                    <a:lnTo>
                      <a:pt x="208" y="257"/>
                    </a:lnTo>
                    <a:lnTo>
                      <a:pt x="0" y="17"/>
                    </a:lnTo>
                    <a:lnTo>
                      <a:pt x="20" y="0"/>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21" name="Freeform 26"/>
              <p:cNvSpPr/>
              <p:nvPr/>
            </p:nvSpPr>
            <p:spPr bwMode="auto">
              <a:xfrm>
                <a:off x="4062" y="2599"/>
                <a:ext cx="54" cy="599"/>
              </a:xfrm>
              <a:custGeom>
                <a:avLst/>
                <a:gdLst>
                  <a:gd name="T0" fmla="*/ 0 w 54"/>
                  <a:gd name="T1" fmla="*/ 597 h 599"/>
                  <a:gd name="T2" fmla="*/ 26 w 54"/>
                  <a:gd name="T3" fmla="*/ 0 h 599"/>
                  <a:gd name="T4" fmla="*/ 54 w 54"/>
                  <a:gd name="T5" fmla="*/ 1 h 599"/>
                  <a:gd name="T6" fmla="*/ 26 w 54"/>
                  <a:gd name="T7" fmla="*/ 599 h 599"/>
                  <a:gd name="T8" fmla="*/ 0 w 54"/>
                  <a:gd name="T9" fmla="*/ 597 h 599"/>
                </a:gdLst>
                <a:ahLst/>
                <a:cxnLst>
                  <a:cxn ang="0">
                    <a:pos x="T0" y="T1"/>
                  </a:cxn>
                  <a:cxn ang="0">
                    <a:pos x="T2" y="T3"/>
                  </a:cxn>
                  <a:cxn ang="0">
                    <a:pos x="T4" y="T5"/>
                  </a:cxn>
                  <a:cxn ang="0">
                    <a:pos x="T6" y="T7"/>
                  </a:cxn>
                  <a:cxn ang="0">
                    <a:pos x="T8" y="T9"/>
                  </a:cxn>
                </a:cxnLst>
                <a:rect l="0" t="0" r="r" b="b"/>
                <a:pathLst>
                  <a:path w="54" h="599">
                    <a:moveTo>
                      <a:pt x="0" y="597"/>
                    </a:moveTo>
                    <a:lnTo>
                      <a:pt x="26" y="0"/>
                    </a:lnTo>
                    <a:lnTo>
                      <a:pt x="54" y="1"/>
                    </a:lnTo>
                    <a:lnTo>
                      <a:pt x="26" y="599"/>
                    </a:lnTo>
                    <a:lnTo>
                      <a:pt x="0" y="597"/>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22" name="Freeform 27"/>
              <p:cNvSpPr/>
              <p:nvPr/>
            </p:nvSpPr>
            <p:spPr bwMode="auto">
              <a:xfrm>
                <a:off x="3086" y="2105"/>
                <a:ext cx="513" cy="459"/>
              </a:xfrm>
              <a:custGeom>
                <a:avLst/>
                <a:gdLst>
                  <a:gd name="T0" fmla="*/ 513 w 513"/>
                  <a:gd name="T1" fmla="*/ 19 h 459"/>
                  <a:gd name="T2" fmla="*/ 18 w 513"/>
                  <a:gd name="T3" fmla="*/ 459 h 459"/>
                  <a:gd name="T4" fmla="*/ 0 w 513"/>
                  <a:gd name="T5" fmla="*/ 438 h 459"/>
                  <a:gd name="T6" fmla="*/ 495 w 513"/>
                  <a:gd name="T7" fmla="*/ 0 h 459"/>
                  <a:gd name="T8" fmla="*/ 513 w 513"/>
                  <a:gd name="T9" fmla="*/ 19 h 459"/>
                </a:gdLst>
                <a:ahLst/>
                <a:cxnLst>
                  <a:cxn ang="0">
                    <a:pos x="T0" y="T1"/>
                  </a:cxn>
                  <a:cxn ang="0">
                    <a:pos x="T2" y="T3"/>
                  </a:cxn>
                  <a:cxn ang="0">
                    <a:pos x="T4" y="T5"/>
                  </a:cxn>
                  <a:cxn ang="0">
                    <a:pos x="T6" y="T7"/>
                  </a:cxn>
                  <a:cxn ang="0">
                    <a:pos x="T8" y="T9"/>
                  </a:cxn>
                </a:cxnLst>
                <a:rect l="0" t="0" r="r" b="b"/>
                <a:pathLst>
                  <a:path w="513" h="459">
                    <a:moveTo>
                      <a:pt x="513" y="19"/>
                    </a:moveTo>
                    <a:lnTo>
                      <a:pt x="18" y="459"/>
                    </a:lnTo>
                    <a:lnTo>
                      <a:pt x="0" y="438"/>
                    </a:lnTo>
                    <a:lnTo>
                      <a:pt x="495" y="0"/>
                    </a:lnTo>
                    <a:lnTo>
                      <a:pt x="513" y="19"/>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23" name="Freeform 28"/>
              <p:cNvSpPr/>
              <p:nvPr/>
            </p:nvSpPr>
            <p:spPr bwMode="auto">
              <a:xfrm>
                <a:off x="3338" y="2837"/>
                <a:ext cx="215" cy="375"/>
              </a:xfrm>
              <a:custGeom>
                <a:avLst/>
                <a:gdLst>
                  <a:gd name="T0" fmla="*/ 215 w 215"/>
                  <a:gd name="T1" fmla="*/ 12 h 375"/>
                  <a:gd name="T2" fmla="*/ 24 w 215"/>
                  <a:gd name="T3" fmla="*/ 375 h 375"/>
                  <a:gd name="T4" fmla="*/ 0 w 215"/>
                  <a:gd name="T5" fmla="*/ 363 h 375"/>
                  <a:gd name="T6" fmla="*/ 191 w 215"/>
                  <a:gd name="T7" fmla="*/ 0 h 375"/>
                  <a:gd name="T8" fmla="*/ 215 w 215"/>
                  <a:gd name="T9" fmla="*/ 12 h 375"/>
                </a:gdLst>
                <a:ahLst/>
                <a:cxnLst>
                  <a:cxn ang="0">
                    <a:pos x="T0" y="T1"/>
                  </a:cxn>
                  <a:cxn ang="0">
                    <a:pos x="T2" y="T3"/>
                  </a:cxn>
                  <a:cxn ang="0">
                    <a:pos x="T4" y="T5"/>
                  </a:cxn>
                  <a:cxn ang="0">
                    <a:pos x="T6" y="T7"/>
                  </a:cxn>
                  <a:cxn ang="0">
                    <a:pos x="T8" y="T9"/>
                  </a:cxn>
                </a:cxnLst>
                <a:rect l="0" t="0" r="r" b="b"/>
                <a:pathLst>
                  <a:path w="215" h="375">
                    <a:moveTo>
                      <a:pt x="215" y="12"/>
                    </a:moveTo>
                    <a:lnTo>
                      <a:pt x="24" y="375"/>
                    </a:lnTo>
                    <a:lnTo>
                      <a:pt x="0" y="363"/>
                    </a:lnTo>
                    <a:lnTo>
                      <a:pt x="191" y="0"/>
                    </a:lnTo>
                    <a:lnTo>
                      <a:pt x="215" y="12"/>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24" name="Freeform 29"/>
              <p:cNvSpPr/>
              <p:nvPr/>
            </p:nvSpPr>
            <p:spPr bwMode="auto">
              <a:xfrm>
                <a:off x="4191" y="365"/>
                <a:ext cx="198" cy="128"/>
              </a:xfrm>
              <a:custGeom>
                <a:avLst/>
                <a:gdLst>
                  <a:gd name="T0" fmla="*/ 186 w 198"/>
                  <a:gd name="T1" fmla="*/ 128 h 128"/>
                  <a:gd name="T2" fmla="*/ 0 w 198"/>
                  <a:gd name="T3" fmla="*/ 24 h 128"/>
                  <a:gd name="T4" fmla="*/ 14 w 198"/>
                  <a:gd name="T5" fmla="*/ 0 h 128"/>
                  <a:gd name="T6" fmla="*/ 198 w 198"/>
                  <a:gd name="T7" fmla="*/ 106 h 128"/>
                  <a:gd name="T8" fmla="*/ 186 w 198"/>
                  <a:gd name="T9" fmla="*/ 128 h 128"/>
                </a:gdLst>
                <a:ahLst/>
                <a:cxnLst>
                  <a:cxn ang="0">
                    <a:pos x="T0" y="T1"/>
                  </a:cxn>
                  <a:cxn ang="0">
                    <a:pos x="T2" y="T3"/>
                  </a:cxn>
                  <a:cxn ang="0">
                    <a:pos x="T4" y="T5"/>
                  </a:cxn>
                  <a:cxn ang="0">
                    <a:pos x="T6" y="T7"/>
                  </a:cxn>
                  <a:cxn ang="0">
                    <a:pos x="T8" y="T9"/>
                  </a:cxn>
                </a:cxnLst>
                <a:rect l="0" t="0" r="r" b="b"/>
                <a:pathLst>
                  <a:path w="198" h="128">
                    <a:moveTo>
                      <a:pt x="186" y="128"/>
                    </a:moveTo>
                    <a:lnTo>
                      <a:pt x="0" y="24"/>
                    </a:lnTo>
                    <a:lnTo>
                      <a:pt x="14" y="0"/>
                    </a:lnTo>
                    <a:lnTo>
                      <a:pt x="198" y="106"/>
                    </a:lnTo>
                    <a:lnTo>
                      <a:pt x="186" y="128"/>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25" name="Freeform 30"/>
              <p:cNvSpPr/>
              <p:nvPr/>
            </p:nvSpPr>
            <p:spPr bwMode="auto">
              <a:xfrm>
                <a:off x="4788" y="1034"/>
                <a:ext cx="91" cy="397"/>
              </a:xfrm>
              <a:custGeom>
                <a:avLst/>
                <a:gdLst>
                  <a:gd name="T0" fmla="*/ 91 w 91"/>
                  <a:gd name="T1" fmla="*/ 5 h 397"/>
                  <a:gd name="T2" fmla="*/ 26 w 91"/>
                  <a:gd name="T3" fmla="*/ 397 h 397"/>
                  <a:gd name="T4" fmla="*/ 0 w 91"/>
                  <a:gd name="T5" fmla="*/ 392 h 397"/>
                  <a:gd name="T6" fmla="*/ 64 w 91"/>
                  <a:gd name="T7" fmla="*/ 0 h 397"/>
                  <a:gd name="T8" fmla="*/ 91 w 91"/>
                  <a:gd name="T9" fmla="*/ 5 h 397"/>
                </a:gdLst>
                <a:ahLst/>
                <a:cxnLst>
                  <a:cxn ang="0">
                    <a:pos x="T0" y="T1"/>
                  </a:cxn>
                  <a:cxn ang="0">
                    <a:pos x="T2" y="T3"/>
                  </a:cxn>
                  <a:cxn ang="0">
                    <a:pos x="T4" y="T5"/>
                  </a:cxn>
                  <a:cxn ang="0">
                    <a:pos x="T6" y="T7"/>
                  </a:cxn>
                  <a:cxn ang="0">
                    <a:pos x="T8" y="T9"/>
                  </a:cxn>
                </a:cxnLst>
                <a:rect l="0" t="0" r="r" b="b"/>
                <a:pathLst>
                  <a:path w="91" h="397">
                    <a:moveTo>
                      <a:pt x="91" y="5"/>
                    </a:moveTo>
                    <a:lnTo>
                      <a:pt x="26" y="397"/>
                    </a:lnTo>
                    <a:lnTo>
                      <a:pt x="0" y="392"/>
                    </a:lnTo>
                    <a:lnTo>
                      <a:pt x="64" y="0"/>
                    </a:lnTo>
                    <a:lnTo>
                      <a:pt x="91" y="5"/>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26" name="Freeform 31"/>
              <p:cNvSpPr/>
              <p:nvPr/>
            </p:nvSpPr>
            <p:spPr bwMode="auto">
              <a:xfrm>
                <a:off x="4314" y="1492"/>
                <a:ext cx="122" cy="412"/>
              </a:xfrm>
              <a:custGeom>
                <a:avLst/>
                <a:gdLst>
                  <a:gd name="T0" fmla="*/ 122 w 122"/>
                  <a:gd name="T1" fmla="*/ 5 h 412"/>
                  <a:gd name="T2" fmla="*/ 26 w 122"/>
                  <a:gd name="T3" fmla="*/ 412 h 412"/>
                  <a:gd name="T4" fmla="*/ 0 w 122"/>
                  <a:gd name="T5" fmla="*/ 407 h 412"/>
                  <a:gd name="T6" fmla="*/ 96 w 122"/>
                  <a:gd name="T7" fmla="*/ 0 h 412"/>
                  <a:gd name="T8" fmla="*/ 122 w 122"/>
                  <a:gd name="T9" fmla="*/ 5 h 412"/>
                </a:gdLst>
                <a:ahLst/>
                <a:cxnLst>
                  <a:cxn ang="0">
                    <a:pos x="T0" y="T1"/>
                  </a:cxn>
                  <a:cxn ang="0">
                    <a:pos x="T2" y="T3"/>
                  </a:cxn>
                  <a:cxn ang="0">
                    <a:pos x="T4" y="T5"/>
                  </a:cxn>
                  <a:cxn ang="0">
                    <a:pos x="T6" y="T7"/>
                  </a:cxn>
                  <a:cxn ang="0">
                    <a:pos x="T8" y="T9"/>
                  </a:cxn>
                </a:cxnLst>
                <a:rect l="0" t="0" r="r" b="b"/>
                <a:pathLst>
                  <a:path w="122" h="412">
                    <a:moveTo>
                      <a:pt x="122" y="5"/>
                    </a:moveTo>
                    <a:lnTo>
                      <a:pt x="26" y="412"/>
                    </a:lnTo>
                    <a:lnTo>
                      <a:pt x="0" y="407"/>
                    </a:lnTo>
                    <a:lnTo>
                      <a:pt x="96" y="0"/>
                    </a:lnTo>
                    <a:lnTo>
                      <a:pt x="122" y="5"/>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27" name="Freeform 32"/>
              <p:cNvSpPr/>
              <p:nvPr/>
            </p:nvSpPr>
            <p:spPr bwMode="auto">
              <a:xfrm>
                <a:off x="4331" y="1725"/>
                <a:ext cx="575" cy="189"/>
              </a:xfrm>
              <a:custGeom>
                <a:avLst/>
                <a:gdLst>
                  <a:gd name="T0" fmla="*/ 575 w 575"/>
                  <a:gd name="T1" fmla="*/ 24 h 189"/>
                  <a:gd name="T2" fmla="*/ 9 w 575"/>
                  <a:gd name="T3" fmla="*/ 189 h 189"/>
                  <a:gd name="T4" fmla="*/ 0 w 575"/>
                  <a:gd name="T5" fmla="*/ 163 h 189"/>
                  <a:gd name="T6" fmla="*/ 567 w 575"/>
                  <a:gd name="T7" fmla="*/ 0 h 189"/>
                  <a:gd name="T8" fmla="*/ 575 w 575"/>
                  <a:gd name="T9" fmla="*/ 24 h 189"/>
                </a:gdLst>
                <a:ahLst/>
                <a:cxnLst>
                  <a:cxn ang="0">
                    <a:pos x="T0" y="T1"/>
                  </a:cxn>
                  <a:cxn ang="0">
                    <a:pos x="T2" y="T3"/>
                  </a:cxn>
                  <a:cxn ang="0">
                    <a:pos x="T4" y="T5"/>
                  </a:cxn>
                  <a:cxn ang="0">
                    <a:pos x="T6" y="T7"/>
                  </a:cxn>
                  <a:cxn ang="0">
                    <a:pos x="T8" y="T9"/>
                  </a:cxn>
                </a:cxnLst>
                <a:rect l="0" t="0" r="r" b="b"/>
                <a:pathLst>
                  <a:path w="575" h="189">
                    <a:moveTo>
                      <a:pt x="575" y="24"/>
                    </a:moveTo>
                    <a:lnTo>
                      <a:pt x="9" y="189"/>
                    </a:lnTo>
                    <a:lnTo>
                      <a:pt x="0" y="163"/>
                    </a:lnTo>
                    <a:lnTo>
                      <a:pt x="567" y="0"/>
                    </a:lnTo>
                    <a:lnTo>
                      <a:pt x="575" y="24"/>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28" name="Freeform 33"/>
              <p:cNvSpPr/>
              <p:nvPr/>
            </p:nvSpPr>
            <p:spPr bwMode="auto">
              <a:xfrm>
                <a:off x="4035" y="1093"/>
                <a:ext cx="72" cy="486"/>
              </a:xfrm>
              <a:custGeom>
                <a:avLst/>
                <a:gdLst>
                  <a:gd name="T0" fmla="*/ 0 w 72"/>
                  <a:gd name="T1" fmla="*/ 484 h 486"/>
                  <a:gd name="T2" fmla="*/ 45 w 72"/>
                  <a:gd name="T3" fmla="*/ 0 h 486"/>
                  <a:gd name="T4" fmla="*/ 72 w 72"/>
                  <a:gd name="T5" fmla="*/ 1 h 486"/>
                  <a:gd name="T6" fmla="*/ 26 w 72"/>
                  <a:gd name="T7" fmla="*/ 486 h 486"/>
                  <a:gd name="T8" fmla="*/ 0 w 72"/>
                  <a:gd name="T9" fmla="*/ 484 h 486"/>
                </a:gdLst>
                <a:ahLst/>
                <a:cxnLst>
                  <a:cxn ang="0">
                    <a:pos x="T0" y="T1"/>
                  </a:cxn>
                  <a:cxn ang="0">
                    <a:pos x="T2" y="T3"/>
                  </a:cxn>
                  <a:cxn ang="0">
                    <a:pos x="T4" y="T5"/>
                  </a:cxn>
                  <a:cxn ang="0">
                    <a:pos x="T6" y="T7"/>
                  </a:cxn>
                  <a:cxn ang="0">
                    <a:pos x="T8" y="T9"/>
                  </a:cxn>
                </a:cxnLst>
                <a:rect l="0" t="0" r="r" b="b"/>
                <a:pathLst>
                  <a:path w="72" h="486">
                    <a:moveTo>
                      <a:pt x="0" y="484"/>
                    </a:moveTo>
                    <a:lnTo>
                      <a:pt x="45" y="0"/>
                    </a:lnTo>
                    <a:lnTo>
                      <a:pt x="72" y="1"/>
                    </a:lnTo>
                    <a:lnTo>
                      <a:pt x="26" y="486"/>
                    </a:lnTo>
                    <a:lnTo>
                      <a:pt x="0" y="484"/>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29" name="Freeform 34"/>
              <p:cNvSpPr/>
              <p:nvPr/>
            </p:nvSpPr>
            <p:spPr bwMode="auto">
              <a:xfrm>
                <a:off x="3239" y="587"/>
                <a:ext cx="280" cy="50"/>
              </a:xfrm>
              <a:custGeom>
                <a:avLst/>
                <a:gdLst>
                  <a:gd name="T0" fmla="*/ 280 w 280"/>
                  <a:gd name="T1" fmla="*/ 28 h 50"/>
                  <a:gd name="T2" fmla="*/ 4 w 280"/>
                  <a:gd name="T3" fmla="*/ 50 h 50"/>
                  <a:gd name="T4" fmla="*/ 0 w 280"/>
                  <a:gd name="T5" fmla="*/ 24 h 50"/>
                  <a:gd name="T6" fmla="*/ 278 w 280"/>
                  <a:gd name="T7" fmla="*/ 0 h 50"/>
                  <a:gd name="T8" fmla="*/ 280 w 280"/>
                  <a:gd name="T9" fmla="*/ 28 h 50"/>
                </a:gdLst>
                <a:ahLst/>
                <a:cxnLst>
                  <a:cxn ang="0">
                    <a:pos x="T0" y="T1"/>
                  </a:cxn>
                  <a:cxn ang="0">
                    <a:pos x="T2" y="T3"/>
                  </a:cxn>
                  <a:cxn ang="0">
                    <a:pos x="T4" y="T5"/>
                  </a:cxn>
                  <a:cxn ang="0">
                    <a:pos x="T6" y="T7"/>
                  </a:cxn>
                  <a:cxn ang="0">
                    <a:pos x="T8" y="T9"/>
                  </a:cxn>
                </a:cxnLst>
                <a:rect l="0" t="0" r="r" b="b"/>
                <a:pathLst>
                  <a:path w="280" h="50">
                    <a:moveTo>
                      <a:pt x="280" y="28"/>
                    </a:moveTo>
                    <a:lnTo>
                      <a:pt x="4" y="50"/>
                    </a:lnTo>
                    <a:lnTo>
                      <a:pt x="0" y="24"/>
                    </a:lnTo>
                    <a:lnTo>
                      <a:pt x="278" y="0"/>
                    </a:lnTo>
                    <a:lnTo>
                      <a:pt x="280" y="28"/>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30" name="Freeform 35"/>
              <p:cNvSpPr/>
              <p:nvPr/>
            </p:nvSpPr>
            <p:spPr bwMode="auto">
              <a:xfrm>
                <a:off x="2704" y="1211"/>
                <a:ext cx="75" cy="239"/>
              </a:xfrm>
              <a:custGeom>
                <a:avLst/>
                <a:gdLst>
                  <a:gd name="T0" fmla="*/ 49 w 75"/>
                  <a:gd name="T1" fmla="*/ 239 h 239"/>
                  <a:gd name="T2" fmla="*/ 0 w 75"/>
                  <a:gd name="T3" fmla="*/ 5 h 239"/>
                  <a:gd name="T4" fmla="*/ 26 w 75"/>
                  <a:gd name="T5" fmla="*/ 0 h 239"/>
                  <a:gd name="T6" fmla="*/ 75 w 75"/>
                  <a:gd name="T7" fmla="*/ 234 h 239"/>
                  <a:gd name="T8" fmla="*/ 49 w 75"/>
                  <a:gd name="T9" fmla="*/ 239 h 239"/>
                </a:gdLst>
                <a:ahLst/>
                <a:cxnLst>
                  <a:cxn ang="0">
                    <a:pos x="T0" y="T1"/>
                  </a:cxn>
                  <a:cxn ang="0">
                    <a:pos x="T2" y="T3"/>
                  </a:cxn>
                  <a:cxn ang="0">
                    <a:pos x="T4" y="T5"/>
                  </a:cxn>
                  <a:cxn ang="0">
                    <a:pos x="T6" y="T7"/>
                  </a:cxn>
                  <a:cxn ang="0">
                    <a:pos x="T8" y="T9"/>
                  </a:cxn>
                </a:cxnLst>
                <a:rect l="0" t="0" r="r" b="b"/>
                <a:pathLst>
                  <a:path w="75" h="239">
                    <a:moveTo>
                      <a:pt x="49" y="239"/>
                    </a:moveTo>
                    <a:lnTo>
                      <a:pt x="0" y="5"/>
                    </a:lnTo>
                    <a:lnTo>
                      <a:pt x="26" y="0"/>
                    </a:lnTo>
                    <a:lnTo>
                      <a:pt x="75" y="234"/>
                    </a:lnTo>
                    <a:lnTo>
                      <a:pt x="49" y="239"/>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31" name="Freeform 36"/>
              <p:cNvSpPr/>
              <p:nvPr/>
            </p:nvSpPr>
            <p:spPr bwMode="auto">
              <a:xfrm>
                <a:off x="4048" y="2255"/>
                <a:ext cx="68" cy="312"/>
              </a:xfrm>
              <a:custGeom>
                <a:avLst/>
                <a:gdLst>
                  <a:gd name="T0" fmla="*/ 26 w 68"/>
                  <a:gd name="T1" fmla="*/ 0 h 312"/>
                  <a:gd name="T2" fmla="*/ 68 w 68"/>
                  <a:gd name="T3" fmla="*/ 309 h 312"/>
                  <a:gd name="T4" fmla="*/ 40 w 68"/>
                  <a:gd name="T5" fmla="*/ 312 h 312"/>
                  <a:gd name="T6" fmla="*/ 0 w 68"/>
                  <a:gd name="T7" fmla="*/ 3 h 312"/>
                  <a:gd name="T8" fmla="*/ 26 w 68"/>
                  <a:gd name="T9" fmla="*/ 0 h 312"/>
                </a:gdLst>
                <a:ahLst/>
                <a:cxnLst>
                  <a:cxn ang="0">
                    <a:pos x="T0" y="T1"/>
                  </a:cxn>
                  <a:cxn ang="0">
                    <a:pos x="T2" y="T3"/>
                  </a:cxn>
                  <a:cxn ang="0">
                    <a:pos x="T4" y="T5"/>
                  </a:cxn>
                  <a:cxn ang="0">
                    <a:pos x="T6" y="T7"/>
                  </a:cxn>
                  <a:cxn ang="0">
                    <a:pos x="T8" y="T9"/>
                  </a:cxn>
                </a:cxnLst>
                <a:rect l="0" t="0" r="r" b="b"/>
                <a:pathLst>
                  <a:path w="68" h="312">
                    <a:moveTo>
                      <a:pt x="26" y="0"/>
                    </a:moveTo>
                    <a:lnTo>
                      <a:pt x="68" y="309"/>
                    </a:lnTo>
                    <a:lnTo>
                      <a:pt x="40" y="312"/>
                    </a:lnTo>
                    <a:lnTo>
                      <a:pt x="0" y="3"/>
                    </a:lnTo>
                    <a:lnTo>
                      <a:pt x="26" y="0"/>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32" name="Freeform 37"/>
              <p:cNvSpPr/>
              <p:nvPr/>
            </p:nvSpPr>
            <p:spPr bwMode="auto">
              <a:xfrm>
                <a:off x="3533" y="2830"/>
                <a:ext cx="222" cy="298"/>
              </a:xfrm>
              <a:custGeom>
                <a:avLst/>
                <a:gdLst>
                  <a:gd name="T0" fmla="*/ 22 w 222"/>
                  <a:gd name="T1" fmla="*/ 0 h 298"/>
                  <a:gd name="T2" fmla="*/ 222 w 222"/>
                  <a:gd name="T3" fmla="*/ 283 h 298"/>
                  <a:gd name="T4" fmla="*/ 201 w 222"/>
                  <a:gd name="T5" fmla="*/ 298 h 298"/>
                  <a:gd name="T6" fmla="*/ 0 w 222"/>
                  <a:gd name="T7" fmla="*/ 14 h 298"/>
                  <a:gd name="T8" fmla="*/ 22 w 222"/>
                  <a:gd name="T9" fmla="*/ 0 h 298"/>
                </a:gdLst>
                <a:ahLst/>
                <a:cxnLst>
                  <a:cxn ang="0">
                    <a:pos x="T0" y="T1"/>
                  </a:cxn>
                  <a:cxn ang="0">
                    <a:pos x="T2" y="T3"/>
                  </a:cxn>
                  <a:cxn ang="0">
                    <a:pos x="T4" y="T5"/>
                  </a:cxn>
                  <a:cxn ang="0">
                    <a:pos x="T6" y="T7"/>
                  </a:cxn>
                  <a:cxn ang="0">
                    <a:pos x="T8" y="T9"/>
                  </a:cxn>
                </a:cxnLst>
                <a:rect l="0" t="0" r="r" b="b"/>
                <a:pathLst>
                  <a:path w="222" h="298">
                    <a:moveTo>
                      <a:pt x="22" y="0"/>
                    </a:moveTo>
                    <a:lnTo>
                      <a:pt x="222" y="283"/>
                    </a:lnTo>
                    <a:lnTo>
                      <a:pt x="201" y="298"/>
                    </a:lnTo>
                    <a:lnTo>
                      <a:pt x="0" y="14"/>
                    </a:lnTo>
                    <a:lnTo>
                      <a:pt x="22" y="0"/>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33" name="Freeform 38"/>
              <p:cNvSpPr/>
              <p:nvPr/>
            </p:nvSpPr>
            <p:spPr bwMode="auto">
              <a:xfrm>
                <a:off x="3229" y="2821"/>
                <a:ext cx="307" cy="36"/>
              </a:xfrm>
              <a:custGeom>
                <a:avLst/>
                <a:gdLst>
                  <a:gd name="T0" fmla="*/ 305 w 307"/>
                  <a:gd name="T1" fmla="*/ 36 h 36"/>
                  <a:gd name="T2" fmla="*/ 0 w 307"/>
                  <a:gd name="T3" fmla="*/ 28 h 36"/>
                  <a:gd name="T4" fmla="*/ 0 w 307"/>
                  <a:gd name="T5" fmla="*/ 0 h 36"/>
                  <a:gd name="T6" fmla="*/ 307 w 307"/>
                  <a:gd name="T7" fmla="*/ 10 h 36"/>
                  <a:gd name="T8" fmla="*/ 305 w 307"/>
                  <a:gd name="T9" fmla="*/ 36 h 36"/>
                </a:gdLst>
                <a:ahLst/>
                <a:cxnLst>
                  <a:cxn ang="0">
                    <a:pos x="T0" y="T1"/>
                  </a:cxn>
                  <a:cxn ang="0">
                    <a:pos x="T2" y="T3"/>
                  </a:cxn>
                  <a:cxn ang="0">
                    <a:pos x="T4" y="T5"/>
                  </a:cxn>
                  <a:cxn ang="0">
                    <a:pos x="T6" y="T7"/>
                  </a:cxn>
                  <a:cxn ang="0">
                    <a:pos x="T8" y="T9"/>
                  </a:cxn>
                </a:cxnLst>
                <a:rect l="0" t="0" r="r" b="b"/>
                <a:pathLst>
                  <a:path w="307" h="36">
                    <a:moveTo>
                      <a:pt x="305" y="36"/>
                    </a:moveTo>
                    <a:lnTo>
                      <a:pt x="0" y="28"/>
                    </a:lnTo>
                    <a:lnTo>
                      <a:pt x="0" y="0"/>
                    </a:lnTo>
                    <a:lnTo>
                      <a:pt x="307" y="10"/>
                    </a:lnTo>
                    <a:lnTo>
                      <a:pt x="305" y="36"/>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34" name="Freeform 39"/>
              <p:cNvSpPr/>
              <p:nvPr/>
            </p:nvSpPr>
            <p:spPr bwMode="auto">
              <a:xfrm>
                <a:off x="2942" y="1904"/>
                <a:ext cx="216" cy="158"/>
              </a:xfrm>
              <a:custGeom>
                <a:avLst/>
                <a:gdLst>
                  <a:gd name="T0" fmla="*/ 0 w 216"/>
                  <a:gd name="T1" fmla="*/ 135 h 158"/>
                  <a:gd name="T2" fmla="*/ 200 w 216"/>
                  <a:gd name="T3" fmla="*/ 0 h 158"/>
                  <a:gd name="T4" fmla="*/ 216 w 216"/>
                  <a:gd name="T5" fmla="*/ 21 h 158"/>
                  <a:gd name="T6" fmla="*/ 16 w 216"/>
                  <a:gd name="T7" fmla="*/ 158 h 158"/>
                  <a:gd name="T8" fmla="*/ 0 w 216"/>
                  <a:gd name="T9" fmla="*/ 135 h 158"/>
                </a:gdLst>
                <a:ahLst/>
                <a:cxnLst>
                  <a:cxn ang="0">
                    <a:pos x="T0" y="T1"/>
                  </a:cxn>
                  <a:cxn ang="0">
                    <a:pos x="T2" y="T3"/>
                  </a:cxn>
                  <a:cxn ang="0">
                    <a:pos x="T4" y="T5"/>
                  </a:cxn>
                  <a:cxn ang="0">
                    <a:pos x="T6" y="T7"/>
                  </a:cxn>
                  <a:cxn ang="0">
                    <a:pos x="T8" y="T9"/>
                  </a:cxn>
                </a:cxnLst>
                <a:rect l="0" t="0" r="r" b="b"/>
                <a:pathLst>
                  <a:path w="216" h="158">
                    <a:moveTo>
                      <a:pt x="0" y="135"/>
                    </a:moveTo>
                    <a:lnTo>
                      <a:pt x="200" y="0"/>
                    </a:lnTo>
                    <a:lnTo>
                      <a:pt x="216" y="21"/>
                    </a:lnTo>
                    <a:lnTo>
                      <a:pt x="16" y="158"/>
                    </a:lnTo>
                    <a:lnTo>
                      <a:pt x="0" y="135"/>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35" name="Freeform 40"/>
              <p:cNvSpPr/>
              <p:nvPr/>
            </p:nvSpPr>
            <p:spPr bwMode="auto">
              <a:xfrm>
                <a:off x="4120" y="2553"/>
                <a:ext cx="413" cy="44"/>
              </a:xfrm>
              <a:custGeom>
                <a:avLst/>
                <a:gdLst>
                  <a:gd name="T0" fmla="*/ 413 w 413"/>
                  <a:gd name="T1" fmla="*/ 26 h 44"/>
                  <a:gd name="T2" fmla="*/ 1 w 413"/>
                  <a:gd name="T3" fmla="*/ 44 h 44"/>
                  <a:gd name="T4" fmla="*/ 0 w 413"/>
                  <a:gd name="T5" fmla="*/ 16 h 44"/>
                  <a:gd name="T6" fmla="*/ 411 w 413"/>
                  <a:gd name="T7" fmla="*/ 0 h 44"/>
                  <a:gd name="T8" fmla="*/ 413 w 413"/>
                  <a:gd name="T9" fmla="*/ 26 h 44"/>
                </a:gdLst>
                <a:ahLst/>
                <a:cxnLst>
                  <a:cxn ang="0">
                    <a:pos x="T0" y="T1"/>
                  </a:cxn>
                  <a:cxn ang="0">
                    <a:pos x="T2" y="T3"/>
                  </a:cxn>
                  <a:cxn ang="0">
                    <a:pos x="T4" y="T5"/>
                  </a:cxn>
                  <a:cxn ang="0">
                    <a:pos x="T6" y="T7"/>
                  </a:cxn>
                  <a:cxn ang="0">
                    <a:pos x="T8" y="T9"/>
                  </a:cxn>
                </a:cxnLst>
                <a:rect l="0" t="0" r="r" b="b"/>
                <a:pathLst>
                  <a:path w="413" h="44">
                    <a:moveTo>
                      <a:pt x="413" y="26"/>
                    </a:moveTo>
                    <a:lnTo>
                      <a:pt x="1" y="44"/>
                    </a:lnTo>
                    <a:lnTo>
                      <a:pt x="0" y="16"/>
                    </a:lnTo>
                    <a:lnTo>
                      <a:pt x="411" y="0"/>
                    </a:lnTo>
                    <a:lnTo>
                      <a:pt x="413" y="26"/>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36" name="Freeform 41"/>
              <p:cNvSpPr/>
              <p:nvPr/>
            </p:nvSpPr>
            <p:spPr bwMode="auto">
              <a:xfrm>
                <a:off x="3316" y="3292"/>
                <a:ext cx="1045" cy="929"/>
              </a:xfrm>
              <a:custGeom>
                <a:avLst/>
                <a:gdLst>
                  <a:gd name="T0" fmla="*/ 293 w 602"/>
                  <a:gd name="T1" fmla="*/ 535 h 535"/>
                  <a:gd name="T2" fmla="*/ 143 w 602"/>
                  <a:gd name="T3" fmla="*/ 515 h 535"/>
                  <a:gd name="T4" fmla="*/ 87 w 602"/>
                  <a:gd name="T5" fmla="*/ 469 h 535"/>
                  <a:gd name="T6" fmla="*/ 38 w 602"/>
                  <a:gd name="T7" fmla="*/ 403 h 535"/>
                  <a:gd name="T8" fmla="*/ 31 w 602"/>
                  <a:gd name="T9" fmla="*/ 368 h 535"/>
                  <a:gd name="T10" fmla="*/ 32 w 602"/>
                  <a:gd name="T11" fmla="*/ 347 h 535"/>
                  <a:gd name="T12" fmla="*/ 38 w 602"/>
                  <a:gd name="T13" fmla="*/ 314 h 535"/>
                  <a:gd name="T14" fmla="*/ 32 w 602"/>
                  <a:gd name="T15" fmla="*/ 293 h 535"/>
                  <a:gd name="T16" fmla="*/ 29 w 602"/>
                  <a:gd name="T17" fmla="*/ 270 h 535"/>
                  <a:gd name="T18" fmla="*/ 37 w 602"/>
                  <a:gd name="T19" fmla="*/ 241 h 535"/>
                  <a:gd name="T20" fmla="*/ 31 w 602"/>
                  <a:gd name="T21" fmla="*/ 214 h 535"/>
                  <a:gd name="T22" fmla="*/ 35 w 602"/>
                  <a:gd name="T23" fmla="*/ 191 h 535"/>
                  <a:gd name="T24" fmla="*/ 41 w 602"/>
                  <a:gd name="T25" fmla="*/ 169 h 535"/>
                  <a:gd name="T26" fmla="*/ 44 w 602"/>
                  <a:gd name="T27" fmla="*/ 145 h 535"/>
                  <a:gd name="T28" fmla="*/ 17 w 602"/>
                  <a:gd name="T29" fmla="*/ 126 h 535"/>
                  <a:gd name="T30" fmla="*/ 0 w 602"/>
                  <a:gd name="T31" fmla="*/ 0 h 535"/>
                  <a:gd name="T32" fmla="*/ 602 w 602"/>
                  <a:gd name="T33" fmla="*/ 0 h 535"/>
                  <a:gd name="T34" fmla="*/ 590 w 602"/>
                  <a:gd name="T35" fmla="*/ 94 h 535"/>
                  <a:gd name="T36" fmla="*/ 563 w 602"/>
                  <a:gd name="T37" fmla="*/ 114 h 535"/>
                  <a:gd name="T38" fmla="*/ 566 w 602"/>
                  <a:gd name="T39" fmla="*/ 138 h 535"/>
                  <a:gd name="T40" fmla="*/ 572 w 602"/>
                  <a:gd name="T41" fmla="*/ 160 h 535"/>
                  <a:gd name="T42" fmla="*/ 577 w 602"/>
                  <a:gd name="T43" fmla="*/ 182 h 535"/>
                  <a:gd name="T44" fmla="*/ 571 w 602"/>
                  <a:gd name="T45" fmla="*/ 209 h 535"/>
                  <a:gd name="T46" fmla="*/ 578 w 602"/>
                  <a:gd name="T47" fmla="*/ 239 h 535"/>
                  <a:gd name="T48" fmla="*/ 575 w 602"/>
                  <a:gd name="T49" fmla="*/ 261 h 535"/>
                  <a:gd name="T50" fmla="*/ 569 w 602"/>
                  <a:gd name="T51" fmla="*/ 282 h 535"/>
                  <a:gd name="T52" fmla="*/ 575 w 602"/>
                  <a:gd name="T53" fmla="*/ 315 h 535"/>
                  <a:gd name="T54" fmla="*/ 577 w 602"/>
                  <a:gd name="T55" fmla="*/ 336 h 535"/>
                  <a:gd name="T56" fmla="*/ 569 w 602"/>
                  <a:gd name="T57" fmla="*/ 372 h 535"/>
                  <a:gd name="T58" fmla="*/ 580 w 602"/>
                  <a:gd name="T59" fmla="*/ 392 h 535"/>
                  <a:gd name="T60" fmla="*/ 524 w 602"/>
                  <a:gd name="T61" fmla="*/ 469 h 535"/>
                  <a:gd name="T62" fmla="*/ 469 w 602"/>
                  <a:gd name="T63" fmla="*/ 515 h 535"/>
                  <a:gd name="T64" fmla="*/ 293 w 602"/>
                  <a:gd name="T65" fmla="*/ 53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2" h="535">
                    <a:moveTo>
                      <a:pt x="293" y="535"/>
                    </a:moveTo>
                    <a:cubicBezTo>
                      <a:pt x="246" y="535"/>
                      <a:pt x="146" y="530"/>
                      <a:pt x="143" y="515"/>
                    </a:cubicBezTo>
                    <a:cubicBezTo>
                      <a:pt x="140" y="500"/>
                      <a:pt x="125" y="491"/>
                      <a:pt x="87" y="469"/>
                    </a:cubicBezTo>
                    <a:cubicBezTo>
                      <a:pt x="50" y="447"/>
                      <a:pt x="38" y="420"/>
                      <a:pt x="38" y="403"/>
                    </a:cubicBezTo>
                    <a:cubicBezTo>
                      <a:pt x="38" y="387"/>
                      <a:pt x="50" y="375"/>
                      <a:pt x="31" y="368"/>
                    </a:cubicBezTo>
                    <a:cubicBezTo>
                      <a:pt x="11" y="360"/>
                      <a:pt x="16" y="353"/>
                      <a:pt x="32" y="347"/>
                    </a:cubicBezTo>
                    <a:cubicBezTo>
                      <a:pt x="48" y="341"/>
                      <a:pt x="38" y="330"/>
                      <a:pt x="38" y="314"/>
                    </a:cubicBezTo>
                    <a:cubicBezTo>
                      <a:pt x="38" y="297"/>
                      <a:pt x="56" y="294"/>
                      <a:pt x="32" y="293"/>
                    </a:cubicBezTo>
                    <a:cubicBezTo>
                      <a:pt x="8" y="291"/>
                      <a:pt x="11" y="276"/>
                      <a:pt x="29" y="270"/>
                    </a:cubicBezTo>
                    <a:cubicBezTo>
                      <a:pt x="47" y="264"/>
                      <a:pt x="37" y="254"/>
                      <a:pt x="37" y="241"/>
                    </a:cubicBezTo>
                    <a:cubicBezTo>
                      <a:pt x="37" y="227"/>
                      <a:pt x="47" y="218"/>
                      <a:pt x="31" y="214"/>
                    </a:cubicBezTo>
                    <a:cubicBezTo>
                      <a:pt x="14" y="209"/>
                      <a:pt x="16" y="196"/>
                      <a:pt x="35" y="191"/>
                    </a:cubicBezTo>
                    <a:cubicBezTo>
                      <a:pt x="54" y="187"/>
                      <a:pt x="43" y="179"/>
                      <a:pt x="41" y="169"/>
                    </a:cubicBezTo>
                    <a:cubicBezTo>
                      <a:pt x="40" y="158"/>
                      <a:pt x="54" y="145"/>
                      <a:pt x="44" y="145"/>
                    </a:cubicBezTo>
                    <a:cubicBezTo>
                      <a:pt x="34" y="145"/>
                      <a:pt x="19" y="137"/>
                      <a:pt x="17" y="126"/>
                    </a:cubicBezTo>
                    <a:cubicBezTo>
                      <a:pt x="0" y="0"/>
                      <a:pt x="0" y="0"/>
                      <a:pt x="0" y="0"/>
                    </a:cubicBezTo>
                    <a:cubicBezTo>
                      <a:pt x="602" y="0"/>
                      <a:pt x="602" y="0"/>
                      <a:pt x="602" y="0"/>
                    </a:cubicBezTo>
                    <a:cubicBezTo>
                      <a:pt x="590" y="94"/>
                      <a:pt x="590" y="94"/>
                      <a:pt x="590" y="94"/>
                    </a:cubicBezTo>
                    <a:cubicBezTo>
                      <a:pt x="589" y="106"/>
                      <a:pt x="574" y="114"/>
                      <a:pt x="563" y="114"/>
                    </a:cubicBezTo>
                    <a:cubicBezTo>
                      <a:pt x="553" y="114"/>
                      <a:pt x="568" y="127"/>
                      <a:pt x="566" y="138"/>
                    </a:cubicBezTo>
                    <a:cubicBezTo>
                      <a:pt x="565" y="148"/>
                      <a:pt x="553" y="155"/>
                      <a:pt x="572" y="160"/>
                    </a:cubicBezTo>
                    <a:cubicBezTo>
                      <a:pt x="592" y="164"/>
                      <a:pt x="593" y="178"/>
                      <a:pt x="577" y="182"/>
                    </a:cubicBezTo>
                    <a:cubicBezTo>
                      <a:pt x="560" y="187"/>
                      <a:pt x="571" y="196"/>
                      <a:pt x="571" y="209"/>
                    </a:cubicBezTo>
                    <a:cubicBezTo>
                      <a:pt x="571" y="223"/>
                      <a:pt x="560" y="233"/>
                      <a:pt x="578" y="239"/>
                    </a:cubicBezTo>
                    <a:cubicBezTo>
                      <a:pt x="596" y="245"/>
                      <a:pt x="599" y="260"/>
                      <a:pt x="575" y="261"/>
                    </a:cubicBezTo>
                    <a:cubicBezTo>
                      <a:pt x="551" y="263"/>
                      <a:pt x="569" y="266"/>
                      <a:pt x="569" y="282"/>
                    </a:cubicBezTo>
                    <a:cubicBezTo>
                      <a:pt x="569" y="299"/>
                      <a:pt x="559" y="309"/>
                      <a:pt x="575" y="315"/>
                    </a:cubicBezTo>
                    <a:cubicBezTo>
                      <a:pt x="592" y="321"/>
                      <a:pt x="596" y="329"/>
                      <a:pt x="577" y="336"/>
                    </a:cubicBezTo>
                    <a:cubicBezTo>
                      <a:pt x="557" y="344"/>
                      <a:pt x="569" y="356"/>
                      <a:pt x="569" y="372"/>
                    </a:cubicBezTo>
                    <a:cubicBezTo>
                      <a:pt x="569" y="377"/>
                      <a:pt x="582" y="382"/>
                      <a:pt x="580" y="392"/>
                    </a:cubicBezTo>
                    <a:cubicBezTo>
                      <a:pt x="576" y="416"/>
                      <a:pt x="553" y="445"/>
                      <a:pt x="524" y="469"/>
                    </a:cubicBezTo>
                    <a:cubicBezTo>
                      <a:pt x="496" y="493"/>
                      <a:pt x="472" y="500"/>
                      <a:pt x="469" y="515"/>
                    </a:cubicBezTo>
                    <a:cubicBezTo>
                      <a:pt x="466" y="530"/>
                      <a:pt x="341" y="535"/>
                      <a:pt x="293" y="535"/>
                    </a:cubicBezTo>
                    <a:close/>
                  </a:path>
                </a:pathLst>
              </a:custGeom>
              <a:solidFill>
                <a:srgbClr val="9393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37" name="Freeform 42"/>
              <p:cNvSpPr/>
              <p:nvPr/>
            </p:nvSpPr>
            <p:spPr bwMode="auto">
              <a:xfrm>
                <a:off x="3540" y="3292"/>
                <a:ext cx="295" cy="929"/>
              </a:xfrm>
              <a:custGeom>
                <a:avLst/>
                <a:gdLst>
                  <a:gd name="T0" fmla="*/ 82 w 170"/>
                  <a:gd name="T1" fmla="*/ 535 h 535"/>
                  <a:gd name="T2" fmla="*/ 38 w 170"/>
                  <a:gd name="T3" fmla="*/ 515 h 535"/>
                  <a:gd name="T4" fmla="*/ 22 w 170"/>
                  <a:gd name="T5" fmla="*/ 469 h 535"/>
                  <a:gd name="T6" fmla="*/ 8 w 170"/>
                  <a:gd name="T7" fmla="*/ 403 h 535"/>
                  <a:gd name="T8" fmla="*/ 6 w 170"/>
                  <a:gd name="T9" fmla="*/ 368 h 535"/>
                  <a:gd name="T10" fmla="*/ 7 w 170"/>
                  <a:gd name="T11" fmla="*/ 347 h 535"/>
                  <a:gd name="T12" fmla="*/ 8 w 170"/>
                  <a:gd name="T13" fmla="*/ 314 h 535"/>
                  <a:gd name="T14" fmla="*/ 7 w 170"/>
                  <a:gd name="T15" fmla="*/ 293 h 535"/>
                  <a:gd name="T16" fmla="*/ 6 w 170"/>
                  <a:gd name="T17" fmla="*/ 270 h 535"/>
                  <a:gd name="T18" fmla="*/ 8 w 170"/>
                  <a:gd name="T19" fmla="*/ 241 h 535"/>
                  <a:gd name="T20" fmla="*/ 6 w 170"/>
                  <a:gd name="T21" fmla="*/ 214 h 535"/>
                  <a:gd name="T22" fmla="*/ 7 w 170"/>
                  <a:gd name="T23" fmla="*/ 191 h 535"/>
                  <a:gd name="T24" fmla="*/ 9 w 170"/>
                  <a:gd name="T25" fmla="*/ 169 h 535"/>
                  <a:gd name="T26" fmla="*/ 10 w 170"/>
                  <a:gd name="T27" fmla="*/ 145 h 535"/>
                  <a:gd name="T28" fmla="*/ 2 w 170"/>
                  <a:gd name="T29" fmla="*/ 126 h 535"/>
                  <a:gd name="T30" fmla="*/ 5 w 170"/>
                  <a:gd name="T31" fmla="*/ 90 h 535"/>
                  <a:gd name="T32" fmla="*/ 4 w 170"/>
                  <a:gd name="T33" fmla="*/ 43 h 535"/>
                  <a:gd name="T34" fmla="*/ 0 w 170"/>
                  <a:gd name="T35" fmla="*/ 0 h 535"/>
                  <a:gd name="T36" fmla="*/ 170 w 170"/>
                  <a:gd name="T37" fmla="*/ 0 h 535"/>
                  <a:gd name="T38" fmla="*/ 168 w 170"/>
                  <a:gd name="T39" fmla="*/ 23 h 535"/>
                  <a:gd name="T40" fmla="*/ 164 w 170"/>
                  <a:gd name="T41" fmla="*/ 58 h 535"/>
                  <a:gd name="T42" fmla="*/ 167 w 170"/>
                  <a:gd name="T43" fmla="*/ 94 h 535"/>
                  <a:gd name="T44" fmla="*/ 159 w 170"/>
                  <a:gd name="T45" fmla="*/ 114 h 535"/>
                  <a:gd name="T46" fmla="*/ 160 w 170"/>
                  <a:gd name="T47" fmla="*/ 138 h 535"/>
                  <a:gd name="T48" fmla="*/ 162 w 170"/>
                  <a:gd name="T49" fmla="*/ 160 h 535"/>
                  <a:gd name="T50" fmla="*/ 163 w 170"/>
                  <a:gd name="T51" fmla="*/ 182 h 535"/>
                  <a:gd name="T52" fmla="*/ 161 w 170"/>
                  <a:gd name="T53" fmla="*/ 209 h 535"/>
                  <a:gd name="T54" fmla="*/ 163 w 170"/>
                  <a:gd name="T55" fmla="*/ 239 h 535"/>
                  <a:gd name="T56" fmla="*/ 163 w 170"/>
                  <a:gd name="T57" fmla="*/ 261 h 535"/>
                  <a:gd name="T58" fmla="*/ 161 w 170"/>
                  <a:gd name="T59" fmla="*/ 282 h 535"/>
                  <a:gd name="T60" fmla="*/ 163 w 170"/>
                  <a:gd name="T61" fmla="*/ 315 h 535"/>
                  <a:gd name="T62" fmla="*/ 163 w 170"/>
                  <a:gd name="T63" fmla="*/ 336 h 535"/>
                  <a:gd name="T64" fmla="*/ 161 w 170"/>
                  <a:gd name="T65" fmla="*/ 372 h 535"/>
                  <a:gd name="T66" fmla="*/ 164 w 170"/>
                  <a:gd name="T67" fmla="*/ 392 h 535"/>
                  <a:gd name="T68" fmla="*/ 148 w 170"/>
                  <a:gd name="T69" fmla="*/ 469 h 535"/>
                  <a:gd name="T70" fmla="*/ 132 w 170"/>
                  <a:gd name="T71" fmla="*/ 515 h 535"/>
                  <a:gd name="T72" fmla="*/ 82 w 170"/>
                  <a:gd name="T73" fmla="*/ 53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0" h="535">
                    <a:moveTo>
                      <a:pt x="82" y="535"/>
                    </a:moveTo>
                    <a:cubicBezTo>
                      <a:pt x="68" y="535"/>
                      <a:pt x="39" y="530"/>
                      <a:pt x="38" y="515"/>
                    </a:cubicBezTo>
                    <a:cubicBezTo>
                      <a:pt x="37" y="500"/>
                      <a:pt x="33" y="491"/>
                      <a:pt x="22" y="469"/>
                    </a:cubicBezTo>
                    <a:cubicBezTo>
                      <a:pt x="12" y="447"/>
                      <a:pt x="8" y="420"/>
                      <a:pt x="8" y="403"/>
                    </a:cubicBezTo>
                    <a:cubicBezTo>
                      <a:pt x="8" y="387"/>
                      <a:pt x="12" y="375"/>
                      <a:pt x="6" y="368"/>
                    </a:cubicBezTo>
                    <a:cubicBezTo>
                      <a:pt x="1" y="360"/>
                      <a:pt x="2" y="353"/>
                      <a:pt x="7" y="347"/>
                    </a:cubicBezTo>
                    <a:cubicBezTo>
                      <a:pt x="11" y="341"/>
                      <a:pt x="8" y="330"/>
                      <a:pt x="8" y="314"/>
                    </a:cubicBezTo>
                    <a:cubicBezTo>
                      <a:pt x="8" y="297"/>
                      <a:pt x="13" y="294"/>
                      <a:pt x="7" y="293"/>
                    </a:cubicBezTo>
                    <a:cubicBezTo>
                      <a:pt x="0" y="291"/>
                      <a:pt x="1" y="276"/>
                      <a:pt x="6" y="270"/>
                    </a:cubicBezTo>
                    <a:cubicBezTo>
                      <a:pt x="11" y="264"/>
                      <a:pt x="8" y="254"/>
                      <a:pt x="8" y="241"/>
                    </a:cubicBezTo>
                    <a:cubicBezTo>
                      <a:pt x="8" y="227"/>
                      <a:pt x="11" y="218"/>
                      <a:pt x="6" y="214"/>
                    </a:cubicBezTo>
                    <a:cubicBezTo>
                      <a:pt x="1" y="209"/>
                      <a:pt x="2" y="196"/>
                      <a:pt x="7" y="191"/>
                    </a:cubicBezTo>
                    <a:cubicBezTo>
                      <a:pt x="13" y="187"/>
                      <a:pt x="10" y="179"/>
                      <a:pt x="9" y="169"/>
                    </a:cubicBezTo>
                    <a:cubicBezTo>
                      <a:pt x="9" y="158"/>
                      <a:pt x="13" y="145"/>
                      <a:pt x="10" y="145"/>
                    </a:cubicBezTo>
                    <a:cubicBezTo>
                      <a:pt x="7" y="145"/>
                      <a:pt x="2" y="138"/>
                      <a:pt x="2" y="126"/>
                    </a:cubicBezTo>
                    <a:cubicBezTo>
                      <a:pt x="2" y="114"/>
                      <a:pt x="5" y="106"/>
                      <a:pt x="5" y="90"/>
                    </a:cubicBezTo>
                    <a:cubicBezTo>
                      <a:pt x="5" y="73"/>
                      <a:pt x="6" y="55"/>
                      <a:pt x="4" y="43"/>
                    </a:cubicBezTo>
                    <a:cubicBezTo>
                      <a:pt x="3" y="33"/>
                      <a:pt x="1" y="13"/>
                      <a:pt x="0" y="0"/>
                    </a:cubicBezTo>
                    <a:cubicBezTo>
                      <a:pt x="170" y="0"/>
                      <a:pt x="170" y="0"/>
                      <a:pt x="170" y="0"/>
                    </a:cubicBezTo>
                    <a:cubicBezTo>
                      <a:pt x="170" y="9"/>
                      <a:pt x="170" y="18"/>
                      <a:pt x="168" y="23"/>
                    </a:cubicBezTo>
                    <a:cubicBezTo>
                      <a:pt x="164" y="35"/>
                      <a:pt x="164" y="42"/>
                      <a:pt x="164" y="58"/>
                    </a:cubicBezTo>
                    <a:cubicBezTo>
                      <a:pt x="164" y="75"/>
                      <a:pt x="167" y="82"/>
                      <a:pt x="167" y="94"/>
                    </a:cubicBezTo>
                    <a:cubicBezTo>
                      <a:pt x="167" y="106"/>
                      <a:pt x="162" y="114"/>
                      <a:pt x="159" y="114"/>
                    </a:cubicBezTo>
                    <a:cubicBezTo>
                      <a:pt x="156" y="114"/>
                      <a:pt x="160" y="127"/>
                      <a:pt x="160" y="138"/>
                    </a:cubicBezTo>
                    <a:cubicBezTo>
                      <a:pt x="160" y="148"/>
                      <a:pt x="156" y="155"/>
                      <a:pt x="162" y="160"/>
                    </a:cubicBezTo>
                    <a:cubicBezTo>
                      <a:pt x="167" y="164"/>
                      <a:pt x="168" y="178"/>
                      <a:pt x="163" y="182"/>
                    </a:cubicBezTo>
                    <a:cubicBezTo>
                      <a:pt x="158" y="187"/>
                      <a:pt x="161" y="196"/>
                      <a:pt x="161" y="209"/>
                    </a:cubicBezTo>
                    <a:cubicBezTo>
                      <a:pt x="161" y="223"/>
                      <a:pt x="158" y="233"/>
                      <a:pt x="163" y="239"/>
                    </a:cubicBezTo>
                    <a:cubicBezTo>
                      <a:pt x="169" y="245"/>
                      <a:pt x="169" y="260"/>
                      <a:pt x="163" y="261"/>
                    </a:cubicBezTo>
                    <a:cubicBezTo>
                      <a:pt x="156" y="263"/>
                      <a:pt x="161" y="266"/>
                      <a:pt x="161" y="282"/>
                    </a:cubicBezTo>
                    <a:cubicBezTo>
                      <a:pt x="161" y="299"/>
                      <a:pt x="158" y="309"/>
                      <a:pt x="163" y="315"/>
                    </a:cubicBezTo>
                    <a:cubicBezTo>
                      <a:pt x="167" y="321"/>
                      <a:pt x="169" y="329"/>
                      <a:pt x="163" y="336"/>
                    </a:cubicBezTo>
                    <a:cubicBezTo>
                      <a:pt x="157" y="344"/>
                      <a:pt x="161" y="356"/>
                      <a:pt x="161" y="372"/>
                    </a:cubicBezTo>
                    <a:cubicBezTo>
                      <a:pt x="161" y="377"/>
                      <a:pt x="165" y="382"/>
                      <a:pt x="164" y="392"/>
                    </a:cubicBezTo>
                    <a:cubicBezTo>
                      <a:pt x="163" y="416"/>
                      <a:pt x="156" y="445"/>
                      <a:pt x="148" y="469"/>
                    </a:cubicBezTo>
                    <a:cubicBezTo>
                      <a:pt x="140" y="493"/>
                      <a:pt x="133" y="500"/>
                      <a:pt x="132" y="515"/>
                    </a:cubicBezTo>
                    <a:cubicBezTo>
                      <a:pt x="131" y="530"/>
                      <a:pt x="95" y="535"/>
                      <a:pt x="82" y="535"/>
                    </a:cubicBezTo>
                    <a:close/>
                  </a:path>
                </a:pathLst>
              </a:custGeom>
              <a:solidFill>
                <a:srgbClr val="B2B1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38" name="Oval 43"/>
              <p:cNvSpPr>
                <a:spLocks noChangeArrowheads="1"/>
              </p:cNvSpPr>
              <p:nvPr/>
            </p:nvSpPr>
            <p:spPr bwMode="auto">
              <a:xfrm>
                <a:off x="3727" y="4212"/>
                <a:ext cx="238" cy="106"/>
              </a:xfrm>
              <a:prstGeom prst="ellipse">
                <a:avLst/>
              </a:pr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39" name="Oval 44"/>
              <p:cNvSpPr>
                <a:spLocks noChangeArrowheads="1"/>
              </p:cNvSpPr>
              <p:nvPr/>
            </p:nvSpPr>
            <p:spPr bwMode="auto">
              <a:xfrm>
                <a:off x="3639" y="4165"/>
                <a:ext cx="415" cy="115"/>
              </a:xfrm>
              <a:prstGeom prst="ellipse">
                <a:avLst/>
              </a:pr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40" name="Freeform 45"/>
              <p:cNvSpPr/>
              <p:nvPr/>
            </p:nvSpPr>
            <p:spPr bwMode="auto">
              <a:xfrm>
                <a:off x="3583" y="4198"/>
                <a:ext cx="526" cy="44"/>
              </a:xfrm>
              <a:custGeom>
                <a:avLst/>
                <a:gdLst>
                  <a:gd name="T0" fmla="*/ 140 w 303"/>
                  <a:gd name="T1" fmla="*/ 25 h 25"/>
                  <a:gd name="T2" fmla="*/ 2 w 303"/>
                  <a:gd name="T3" fmla="*/ 7 h 25"/>
                  <a:gd name="T4" fmla="*/ 0 w 303"/>
                  <a:gd name="T5" fmla="*/ 1 h 25"/>
                  <a:gd name="T6" fmla="*/ 139 w 303"/>
                  <a:gd name="T7" fmla="*/ 13 h 25"/>
                  <a:gd name="T8" fmla="*/ 303 w 303"/>
                  <a:gd name="T9" fmla="*/ 0 h 25"/>
                  <a:gd name="T10" fmla="*/ 301 w 303"/>
                  <a:gd name="T11" fmla="*/ 7 h 25"/>
                  <a:gd name="T12" fmla="*/ 140 w 303"/>
                  <a:gd name="T13" fmla="*/ 25 h 25"/>
                </a:gdLst>
                <a:ahLst/>
                <a:cxnLst>
                  <a:cxn ang="0">
                    <a:pos x="T0" y="T1"/>
                  </a:cxn>
                  <a:cxn ang="0">
                    <a:pos x="T2" y="T3"/>
                  </a:cxn>
                  <a:cxn ang="0">
                    <a:pos x="T4" y="T5"/>
                  </a:cxn>
                  <a:cxn ang="0">
                    <a:pos x="T6" y="T7"/>
                  </a:cxn>
                  <a:cxn ang="0">
                    <a:pos x="T8" y="T9"/>
                  </a:cxn>
                  <a:cxn ang="0">
                    <a:pos x="T10" y="T11"/>
                  </a:cxn>
                  <a:cxn ang="0">
                    <a:pos x="T12" y="T13"/>
                  </a:cxn>
                </a:cxnLst>
                <a:rect l="0" t="0" r="r" b="b"/>
                <a:pathLst>
                  <a:path w="303" h="25">
                    <a:moveTo>
                      <a:pt x="140" y="25"/>
                    </a:moveTo>
                    <a:cubicBezTo>
                      <a:pt x="96" y="25"/>
                      <a:pt x="4" y="21"/>
                      <a:pt x="2" y="7"/>
                    </a:cubicBezTo>
                    <a:cubicBezTo>
                      <a:pt x="1" y="6"/>
                      <a:pt x="1" y="3"/>
                      <a:pt x="0" y="1"/>
                    </a:cubicBezTo>
                    <a:cubicBezTo>
                      <a:pt x="28" y="10"/>
                      <a:pt x="101" y="13"/>
                      <a:pt x="139" y="13"/>
                    </a:cubicBezTo>
                    <a:cubicBezTo>
                      <a:pt x="179" y="13"/>
                      <a:pt x="271" y="10"/>
                      <a:pt x="303" y="0"/>
                    </a:cubicBezTo>
                    <a:cubicBezTo>
                      <a:pt x="302" y="3"/>
                      <a:pt x="302" y="5"/>
                      <a:pt x="301" y="7"/>
                    </a:cubicBezTo>
                    <a:cubicBezTo>
                      <a:pt x="299" y="21"/>
                      <a:pt x="184" y="25"/>
                      <a:pt x="140" y="25"/>
                    </a:cubicBezTo>
                    <a:close/>
                  </a:path>
                </a:pathLst>
              </a:custGeom>
              <a:solidFill>
                <a:srgbClr val="4B4B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41" name="Freeform 46"/>
              <p:cNvSpPr/>
              <p:nvPr/>
            </p:nvSpPr>
            <p:spPr bwMode="auto">
              <a:xfrm>
                <a:off x="3368" y="3556"/>
                <a:ext cx="965" cy="71"/>
              </a:xfrm>
              <a:custGeom>
                <a:avLst/>
                <a:gdLst>
                  <a:gd name="T0" fmla="*/ 13 w 556"/>
                  <a:gd name="T1" fmla="*/ 24 h 41"/>
                  <a:gd name="T2" fmla="*/ 531 w 556"/>
                  <a:gd name="T3" fmla="*/ 0 h 41"/>
                  <a:gd name="T4" fmla="*/ 542 w 556"/>
                  <a:gd name="T5" fmla="*/ 8 h 41"/>
                  <a:gd name="T6" fmla="*/ 556 w 556"/>
                  <a:gd name="T7" fmla="*/ 15 h 41"/>
                  <a:gd name="T8" fmla="*/ 0 w 556"/>
                  <a:gd name="T9" fmla="*/ 41 h 41"/>
                  <a:gd name="T10" fmla="*/ 5 w 556"/>
                  <a:gd name="T11" fmla="*/ 39 h 41"/>
                  <a:gd name="T12" fmla="*/ 13 w 556"/>
                  <a:gd name="T13" fmla="*/ 24 h 41"/>
                </a:gdLst>
                <a:ahLst/>
                <a:cxnLst>
                  <a:cxn ang="0">
                    <a:pos x="T0" y="T1"/>
                  </a:cxn>
                  <a:cxn ang="0">
                    <a:pos x="T2" y="T3"/>
                  </a:cxn>
                  <a:cxn ang="0">
                    <a:pos x="T4" y="T5"/>
                  </a:cxn>
                  <a:cxn ang="0">
                    <a:pos x="T6" y="T7"/>
                  </a:cxn>
                  <a:cxn ang="0">
                    <a:pos x="T8" y="T9"/>
                  </a:cxn>
                  <a:cxn ang="0">
                    <a:pos x="T10" y="T11"/>
                  </a:cxn>
                  <a:cxn ang="0">
                    <a:pos x="T12" y="T13"/>
                  </a:cxn>
                </a:cxnLst>
                <a:rect l="0" t="0" r="r" b="b"/>
                <a:pathLst>
                  <a:path w="556" h="41">
                    <a:moveTo>
                      <a:pt x="13" y="24"/>
                    </a:moveTo>
                    <a:cubicBezTo>
                      <a:pt x="531" y="0"/>
                      <a:pt x="531" y="0"/>
                      <a:pt x="531" y="0"/>
                    </a:cubicBezTo>
                    <a:cubicBezTo>
                      <a:pt x="531" y="3"/>
                      <a:pt x="533" y="6"/>
                      <a:pt x="542" y="8"/>
                    </a:cubicBezTo>
                    <a:cubicBezTo>
                      <a:pt x="549" y="9"/>
                      <a:pt x="553" y="12"/>
                      <a:pt x="556" y="15"/>
                    </a:cubicBezTo>
                    <a:cubicBezTo>
                      <a:pt x="0" y="41"/>
                      <a:pt x="0" y="41"/>
                      <a:pt x="0" y="41"/>
                    </a:cubicBezTo>
                    <a:cubicBezTo>
                      <a:pt x="1" y="40"/>
                      <a:pt x="3" y="40"/>
                      <a:pt x="5" y="39"/>
                    </a:cubicBezTo>
                    <a:cubicBezTo>
                      <a:pt x="20" y="36"/>
                      <a:pt x="16" y="31"/>
                      <a:pt x="13" y="24"/>
                    </a:cubicBez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42" name="Freeform 47"/>
              <p:cNvSpPr/>
              <p:nvPr/>
            </p:nvSpPr>
            <p:spPr bwMode="auto">
              <a:xfrm>
                <a:off x="3349" y="3476"/>
                <a:ext cx="981" cy="73"/>
              </a:xfrm>
              <a:custGeom>
                <a:avLst/>
                <a:gdLst>
                  <a:gd name="T0" fmla="*/ 0 w 565"/>
                  <a:gd name="T1" fmla="*/ 27 h 42"/>
                  <a:gd name="T2" fmla="*/ 565 w 565"/>
                  <a:gd name="T3" fmla="*/ 0 h 42"/>
                  <a:gd name="T4" fmla="*/ 544 w 565"/>
                  <a:gd name="T5" fmla="*/ 8 h 42"/>
                  <a:gd name="T6" fmla="*/ 543 w 565"/>
                  <a:gd name="T7" fmla="*/ 17 h 42"/>
                  <a:gd name="T8" fmla="*/ 29 w 565"/>
                  <a:gd name="T9" fmla="*/ 42 h 42"/>
                  <a:gd name="T10" fmla="*/ 25 w 565"/>
                  <a:gd name="T11" fmla="*/ 39 h 42"/>
                  <a:gd name="T12" fmla="*/ 0 w 565"/>
                  <a:gd name="T13" fmla="*/ 27 h 42"/>
                </a:gdLst>
                <a:ahLst/>
                <a:cxnLst>
                  <a:cxn ang="0">
                    <a:pos x="T0" y="T1"/>
                  </a:cxn>
                  <a:cxn ang="0">
                    <a:pos x="T2" y="T3"/>
                  </a:cxn>
                  <a:cxn ang="0">
                    <a:pos x="T4" y="T5"/>
                  </a:cxn>
                  <a:cxn ang="0">
                    <a:pos x="T6" y="T7"/>
                  </a:cxn>
                  <a:cxn ang="0">
                    <a:pos x="T8" y="T9"/>
                  </a:cxn>
                  <a:cxn ang="0">
                    <a:pos x="T10" y="T11"/>
                  </a:cxn>
                  <a:cxn ang="0">
                    <a:pos x="T12" y="T13"/>
                  </a:cxn>
                </a:cxnLst>
                <a:rect l="0" t="0" r="r" b="b"/>
                <a:pathLst>
                  <a:path w="565" h="42">
                    <a:moveTo>
                      <a:pt x="0" y="27"/>
                    </a:moveTo>
                    <a:cubicBezTo>
                      <a:pt x="565" y="0"/>
                      <a:pt x="565" y="0"/>
                      <a:pt x="565" y="0"/>
                    </a:cubicBezTo>
                    <a:cubicBezTo>
                      <a:pt x="559" y="5"/>
                      <a:pt x="551" y="8"/>
                      <a:pt x="544" y="8"/>
                    </a:cubicBezTo>
                    <a:cubicBezTo>
                      <a:pt x="538" y="8"/>
                      <a:pt x="540" y="12"/>
                      <a:pt x="543" y="17"/>
                    </a:cubicBezTo>
                    <a:cubicBezTo>
                      <a:pt x="29" y="42"/>
                      <a:pt x="29" y="42"/>
                      <a:pt x="29" y="42"/>
                    </a:cubicBezTo>
                    <a:cubicBezTo>
                      <a:pt x="29" y="40"/>
                      <a:pt x="28" y="39"/>
                      <a:pt x="25" y="39"/>
                    </a:cubicBezTo>
                    <a:cubicBezTo>
                      <a:pt x="17" y="39"/>
                      <a:pt x="5" y="34"/>
                      <a:pt x="0" y="27"/>
                    </a:cubicBez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43" name="Freeform 48"/>
              <p:cNvSpPr/>
              <p:nvPr/>
            </p:nvSpPr>
            <p:spPr bwMode="auto">
              <a:xfrm>
                <a:off x="3371" y="3620"/>
                <a:ext cx="934" cy="71"/>
              </a:xfrm>
              <a:custGeom>
                <a:avLst/>
                <a:gdLst>
                  <a:gd name="T0" fmla="*/ 0 w 538"/>
                  <a:gd name="T1" fmla="*/ 25 h 41"/>
                  <a:gd name="T2" fmla="*/ 536 w 538"/>
                  <a:gd name="T3" fmla="*/ 0 h 41"/>
                  <a:gd name="T4" fmla="*/ 538 w 538"/>
                  <a:gd name="T5" fmla="*/ 16 h 41"/>
                  <a:gd name="T6" fmla="*/ 6 w 538"/>
                  <a:gd name="T7" fmla="*/ 41 h 41"/>
                  <a:gd name="T8" fmla="*/ 0 w 538"/>
                  <a:gd name="T9" fmla="*/ 25 h 41"/>
                </a:gdLst>
                <a:ahLst/>
                <a:cxnLst>
                  <a:cxn ang="0">
                    <a:pos x="T0" y="T1"/>
                  </a:cxn>
                  <a:cxn ang="0">
                    <a:pos x="T2" y="T3"/>
                  </a:cxn>
                  <a:cxn ang="0">
                    <a:pos x="T4" y="T5"/>
                  </a:cxn>
                  <a:cxn ang="0">
                    <a:pos x="T6" y="T7"/>
                  </a:cxn>
                  <a:cxn ang="0">
                    <a:pos x="T8" y="T9"/>
                  </a:cxn>
                </a:cxnLst>
                <a:rect l="0" t="0" r="r" b="b"/>
                <a:pathLst>
                  <a:path w="538" h="41">
                    <a:moveTo>
                      <a:pt x="0" y="25"/>
                    </a:moveTo>
                    <a:cubicBezTo>
                      <a:pt x="536" y="0"/>
                      <a:pt x="536" y="0"/>
                      <a:pt x="536" y="0"/>
                    </a:cubicBezTo>
                    <a:cubicBezTo>
                      <a:pt x="535" y="4"/>
                      <a:pt x="537" y="9"/>
                      <a:pt x="538" y="16"/>
                    </a:cubicBezTo>
                    <a:cubicBezTo>
                      <a:pt x="6" y="41"/>
                      <a:pt x="6" y="41"/>
                      <a:pt x="6" y="41"/>
                    </a:cubicBezTo>
                    <a:cubicBezTo>
                      <a:pt x="8" y="34"/>
                      <a:pt x="10" y="28"/>
                      <a:pt x="0" y="25"/>
                    </a:cubicBez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44" name="Freeform 49"/>
              <p:cNvSpPr/>
              <p:nvPr/>
            </p:nvSpPr>
            <p:spPr bwMode="auto">
              <a:xfrm>
                <a:off x="3378" y="3683"/>
                <a:ext cx="950" cy="72"/>
              </a:xfrm>
              <a:custGeom>
                <a:avLst/>
                <a:gdLst>
                  <a:gd name="T0" fmla="*/ 2 w 547"/>
                  <a:gd name="T1" fmla="*/ 25 h 42"/>
                  <a:gd name="T2" fmla="*/ 532 w 547"/>
                  <a:gd name="T3" fmla="*/ 0 h 42"/>
                  <a:gd name="T4" fmla="*/ 542 w 547"/>
                  <a:gd name="T5" fmla="*/ 14 h 42"/>
                  <a:gd name="T6" fmla="*/ 547 w 547"/>
                  <a:gd name="T7" fmla="*/ 16 h 42"/>
                  <a:gd name="T8" fmla="*/ 0 w 547"/>
                  <a:gd name="T9" fmla="*/ 42 h 42"/>
                  <a:gd name="T10" fmla="*/ 2 w 547"/>
                  <a:gd name="T11" fmla="*/ 25 h 42"/>
                </a:gdLst>
                <a:ahLst/>
                <a:cxnLst>
                  <a:cxn ang="0">
                    <a:pos x="T0" y="T1"/>
                  </a:cxn>
                  <a:cxn ang="0">
                    <a:pos x="T2" y="T3"/>
                  </a:cxn>
                  <a:cxn ang="0">
                    <a:pos x="T4" y="T5"/>
                  </a:cxn>
                  <a:cxn ang="0">
                    <a:pos x="T6" y="T7"/>
                  </a:cxn>
                  <a:cxn ang="0">
                    <a:pos x="T8" y="T9"/>
                  </a:cxn>
                  <a:cxn ang="0">
                    <a:pos x="T10" y="T11"/>
                  </a:cxn>
                </a:cxnLst>
                <a:rect l="0" t="0" r="r" b="b"/>
                <a:pathLst>
                  <a:path w="547" h="42">
                    <a:moveTo>
                      <a:pt x="2" y="25"/>
                    </a:moveTo>
                    <a:cubicBezTo>
                      <a:pt x="532" y="0"/>
                      <a:pt x="532" y="0"/>
                      <a:pt x="532" y="0"/>
                    </a:cubicBezTo>
                    <a:cubicBezTo>
                      <a:pt x="531" y="6"/>
                      <a:pt x="532" y="11"/>
                      <a:pt x="542" y="14"/>
                    </a:cubicBezTo>
                    <a:cubicBezTo>
                      <a:pt x="544" y="15"/>
                      <a:pt x="545" y="15"/>
                      <a:pt x="547" y="16"/>
                    </a:cubicBezTo>
                    <a:cubicBezTo>
                      <a:pt x="0" y="42"/>
                      <a:pt x="0" y="42"/>
                      <a:pt x="0" y="42"/>
                    </a:cubicBezTo>
                    <a:cubicBezTo>
                      <a:pt x="5" y="38"/>
                      <a:pt x="4" y="32"/>
                      <a:pt x="2" y="25"/>
                    </a:cubicBez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45" name="Freeform 50"/>
              <p:cNvSpPr/>
              <p:nvPr/>
            </p:nvSpPr>
            <p:spPr bwMode="auto">
              <a:xfrm>
                <a:off x="3371" y="3757"/>
                <a:ext cx="933" cy="71"/>
              </a:xfrm>
              <a:custGeom>
                <a:avLst/>
                <a:gdLst>
                  <a:gd name="T0" fmla="*/ 0 w 537"/>
                  <a:gd name="T1" fmla="*/ 25 h 41"/>
                  <a:gd name="T2" fmla="*/ 532 w 537"/>
                  <a:gd name="T3" fmla="*/ 0 h 41"/>
                  <a:gd name="T4" fmla="*/ 537 w 537"/>
                  <a:gd name="T5" fmla="*/ 14 h 41"/>
                  <a:gd name="T6" fmla="*/ 537 w 537"/>
                  <a:gd name="T7" fmla="*/ 16 h 41"/>
                  <a:gd name="T8" fmla="*/ 7 w 537"/>
                  <a:gd name="T9" fmla="*/ 41 h 41"/>
                  <a:gd name="T10" fmla="*/ 0 w 537"/>
                  <a:gd name="T11" fmla="*/ 25 h 41"/>
                </a:gdLst>
                <a:ahLst/>
                <a:cxnLst>
                  <a:cxn ang="0">
                    <a:pos x="T0" y="T1"/>
                  </a:cxn>
                  <a:cxn ang="0">
                    <a:pos x="T2" y="T3"/>
                  </a:cxn>
                  <a:cxn ang="0">
                    <a:pos x="T4" y="T5"/>
                  </a:cxn>
                  <a:cxn ang="0">
                    <a:pos x="T6" y="T7"/>
                  </a:cxn>
                  <a:cxn ang="0">
                    <a:pos x="T8" y="T9"/>
                  </a:cxn>
                  <a:cxn ang="0">
                    <a:pos x="T10" y="T11"/>
                  </a:cxn>
                </a:cxnLst>
                <a:rect l="0" t="0" r="r" b="b"/>
                <a:pathLst>
                  <a:path w="537" h="41">
                    <a:moveTo>
                      <a:pt x="0" y="25"/>
                    </a:moveTo>
                    <a:cubicBezTo>
                      <a:pt x="532" y="0"/>
                      <a:pt x="532" y="0"/>
                      <a:pt x="532" y="0"/>
                    </a:cubicBezTo>
                    <a:cubicBezTo>
                      <a:pt x="534" y="3"/>
                      <a:pt x="537" y="7"/>
                      <a:pt x="537" y="14"/>
                    </a:cubicBezTo>
                    <a:cubicBezTo>
                      <a:pt x="537" y="15"/>
                      <a:pt x="537" y="15"/>
                      <a:pt x="537" y="16"/>
                    </a:cubicBezTo>
                    <a:cubicBezTo>
                      <a:pt x="7" y="41"/>
                      <a:pt x="7" y="41"/>
                      <a:pt x="7" y="41"/>
                    </a:cubicBezTo>
                    <a:cubicBezTo>
                      <a:pt x="9" y="29"/>
                      <a:pt x="21" y="26"/>
                      <a:pt x="0" y="25"/>
                    </a:cubicBez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48" name="Freeform 51"/>
              <p:cNvSpPr/>
              <p:nvPr/>
            </p:nvSpPr>
            <p:spPr bwMode="auto">
              <a:xfrm>
                <a:off x="3368" y="3823"/>
                <a:ext cx="967" cy="71"/>
              </a:xfrm>
              <a:custGeom>
                <a:avLst/>
                <a:gdLst>
                  <a:gd name="T0" fmla="*/ 11 w 557"/>
                  <a:gd name="T1" fmla="*/ 25 h 41"/>
                  <a:gd name="T2" fmla="*/ 536 w 557"/>
                  <a:gd name="T3" fmla="*/ 0 h 41"/>
                  <a:gd name="T4" fmla="*/ 545 w 557"/>
                  <a:gd name="T5" fmla="*/ 9 h 41"/>
                  <a:gd name="T6" fmla="*/ 557 w 557"/>
                  <a:gd name="T7" fmla="*/ 15 h 41"/>
                  <a:gd name="T8" fmla="*/ 0 w 557"/>
                  <a:gd name="T9" fmla="*/ 41 h 41"/>
                  <a:gd name="T10" fmla="*/ 2 w 557"/>
                  <a:gd name="T11" fmla="*/ 41 h 41"/>
                  <a:gd name="T12" fmla="*/ 11 w 557"/>
                  <a:gd name="T13" fmla="*/ 25 h 41"/>
                </a:gdLst>
                <a:ahLst/>
                <a:cxnLst>
                  <a:cxn ang="0">
                    <a:pos x="T0" y="T1"/>
                  </a:cxn>
                  <a:cxn ang="0">
                    <a:pos x="T2" y="T3"/>
                  </a:cxn>
                  <a:cxn ang="0">
                    <a:pos x="T4" y="T5"/>
                  </a:cxn>
                  <a:cxn ang="0">
                    <a:pos x="T6" y="T7"/>
                  </a:cxn>
                  <a:cxn ang="0">
                    <a:pos x="T8" y="T9"/>
                  </a:cxn>
                  <a:cxn ang="0">
                    <a:pos x="T10" y="T11"/>
                  </a:cxn>
                  <a:cxn ang="0">
                    <a:pos x="T12" y="T13"/>
                  </a:cxn>
                </a:cxnLst>
                <a:rect l="0" t="0" r="r" b="b"/>
                <a:pathLst>
                  <a:path w="557" h="41">
                    <a:moveTo>
                      <a:pt x="11" y="25"/>
                    </a:moveTo>
                    <a:cubicBezTo>
                      <a:pt x="536" y="0"/>
                      <a:pt x="536" y="0"/>
                      <a:pt x="536" y="0"/>
                    </a:cubicBezTo>
                    <a:cubicBezTo>
                      <a:pt x="536" y="4"/>
                      <a:pt x="539" y="7"/>
                      <a:pt x="545" y="9"/>
                    </a:cubicBezTo>
                    <a:cubicBezTo>
                      <a:pt x="550" y="11"/>
                      <a:pt x="554" y="13"/>
                      <a:pt x="557" y="15"/>
                    </a:cubicBezTo>
                    <a:cubicBezTo>
                      <a:pt x="0" y="41"/>
                      <a:pt x="0" y="41"/>
                      <a:pt x="0" y="41"/>
                    </a:cubicBezTo>
                    <a:cubicBezTo>
                      <a:pt x="1" y="41"/>
                      <a:pt x="1" y="41"/>
                      <a:pt x="2" y="41"/>
                    </a:cubicBezTo>
                    <a:cubicBezTo>
                      <a:pt x="12" y="37"/>
                      <a:pt x="12" y="32"/>
                      <a:pt x="11" y="25"/>
                    </a:cubicBez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49" name="Freeform 52"/>
              <p:cNvSpPr/>
              <p:nvPr/>
            </p:nvSpPr>
            <p:spPr bwMode="auto">
              <a:xfrm>
                <a:off x="3378" y="3891"/>
                <a:ext cx="924" cy="71"/>
              </a:xfrm>
              <a:custGeom>
                <a:avLst/>
                <a:gdLst>
                  <a:gd name="T0" fmla="*/ 0 w 532"/>
                  <a:gd name="T1" fmla="*/ 25 h 41"/>
                  <a:gd name="T2" fmla="*/ 530 w 532"/>
                  <a:gd name="T3" fmla="*/ 0 h 41"/>
                  <a:gd name="T4" fmla="*/ 532 w 532"/>
                  <a:gd name="T5" fmla="*/ 17 h 41"/>
                  <a:gd name="T6" fmla="*/ 5 w 532"/>
                  <a:gd name="T7" fmla="*/ 41 h 41"/>
                  <a:gd name="T8" fmla="*/ 0 w 532"/>
                  <a:gd name="T9" fmla="*/ 25 h 41"/>
                </a:gdLst>
                <a:ahLst/>
                <a:cxnLst>
                  <a:cxn ang="0">
                    <a:pos x="T0" y="T1"/>
                  </a:cxn>
                  <a:cxn ang="0">
                    <a:pos x="T2" y="T3"/>
                  </a:cxn>
                  <a:cxn ang="0">
                    <a:pos x="T4" y="T5"/>
                  </a:cxn>
                  <a:cxn ang="0">
                    <a:pos x="T6" y="T7"/>
                  </a:cxn>
                  <a:cxn ang="0">
                    <a:pos x="T8" y="T9"/>
                  </a:cxn>
                </a:cxnLst>
                <a:rect l="0" t="0" r="r" b="b"/>
                <a:pathLst>
                  <a:path w="532" h="41">
                    <a:moveTo>
                      <a:pt x="0" y="25"/>
                    </a:moveTo>
                    <a:cubicBezTo>
                      <a:pt x="530" y="0"/>
                      <a:pt x="530" y="0"/>
                      <a:pt x="530" y="0"/>
                    </a:cubicBezTo>
                    <a:cubicBezTo>
                      <a:pt x="529" y="5"/>
                      <a:pt x="530" y="10"/>
                      <a:pt x="532" y="17"/>
                    </a:cubicBezTo>
                    <a:cubicBezTo>
                      <a:pt x="5" y="41"/>
                      <a:pt x="5" y="41"/>
                      <a:pt x="5" y="41"/>
                    </a:cubicBezTo>
                    <a:cubicBezTo>
                      <a:pt x="6" y="35"/>
                      <a:pt x="6" y="30"/>
                      <a:pt x="0" y="25"/>
                    </a:cubicBez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50" name="Freeform 53"/>
              <p:cNvSpPr/>
              <p:nvPr/>
            </p:nvSpPr>
            <p:spPr bwMode="auto">
              <a:xfrm>
                <a:off x="3394" y="3990"/>
                <a:ext cx="924" cy="231"/>
              </a:xfrm>
              <a:custGeom>
                <a:avLst/>
                <a:gdLst>
                  <a:gd name="T0" fmla="*/ 248 w 532"/>
                  <a:gd name="T1" fmla="*/ 133 h 133"/>
                  <a:gd name="T2" fmla="*/ 98 w 532"/>
                  <a:gd name="T3" fmla="*/ 113 h 133"/>
                  <a:gd name="T4" fmla="*/ 42 w 532"/>
                  <a:gd name="T5" fmla="*/ 67 h 133"/>
                  <a:gd name="T6" fmla="*/ 0 w 532"/>
                  <a:gd name="T7" fmla="*/ 25 h 133"/>
                  <a:gd name="T8" fmla="*/ 532 w 532"/>
                  <a:gd name="T9" fmla="*/ 0 h 133"/>
                  <a:gd name="T10" fmla="*/ 479 w 532"/>
                  <a:gd name="T11" fmla="*/ 67 h 133"/>
                  <a:gd name="T12" fmla="*/ 424 w 532"/>
                  <a:gd name="T13" fmla="*/ 113 h 133"/>
                  <a:gd name="T14" fmla="*/ 248 w 532"/>
                  <a:gd name="T15" fmla="*/ 133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2" h="133">
                    <a:moveTo>
                      <a:pt x="248" y="133"/>
                    </a:moveTo>
                    <a:cubicBezTo>
                      <a:pt x="201" y="133"/>
                      <a:pt x="101" y="128"/>
                      <a:pt x="98" y="113"/>
                    </a:cubicBezTo>
                    <a:cubicBezTo>
                      <a:pt x="95" y="98"/>
                      <a:pt x="80" y="89"/>
                      <a:pt x="42" y="67"/>
                    </a:cubicBezTo>
                    <a:cubicBezTo>
                      <a:pt x="20" y="54"/>
                      <a:pt x="7" y="38"/>
                      <a:pt x="0" y="25"/>
                    </a:cubicBezTo>
                    <a:cubicBezTo>
                      <a:pt x="532" y="0"/>
                      <a:pt x="532" y="0"/>
                      <a:pt x="532" y="0"/>
                    </a:cubicBezTo>
                    <a:cubicBezTo>
                      <a:pt x="525" y="22"/>
                      <a:pt x="504" y="46"/>
                      <a:pt x="479" y="67"/>
                    </a:cubicBezTo>
                    <a:cubicBezTo>
                      <a:pt x="451" y="91"/>
                      <a:pt x="427" y="98"/>
                      <a:pt x="424" y="113"/>
                    </a:cubicBezTo>
                    <a:cubicBezTo>
                      <a:pt x="421" y="128"/>
                      <a:pt x="296" y="133"/>
                      <a:pt x="248" y="133"/>
                    </a:cubicBez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51" name="Freeform 54"/>
              <p:cNvSpPr/>
              <p:nvPr/>
            </p:nvSpPr>
            <p:spPr bwMode="auto">
              <a:xfrm>
                <a:off x="3557" y="4013"/>
                <a:ext cx="267" cy="208"/>
              </a:xfrm>
              <a:custGeom>
                <a:avLst/>
                <a:gdLst>
                  <a:gd name="T0" fmla="*/ 55 w 154"/>
                  <a:gd name="T1" fmla="*/ 115 h 120"/>
                  <a:gd name="T2" fmla="*/ 24 w 154"/>
                  <a:gd name="T3" fmla="*/ 55 h 120"/>
                  <a:gd name="T4" fmla="*/ 0 w 154"/>
                  <a:gd name="T5" fmla="*/ 8 h 120"/>
                  <a:gd name="T6" fmla="*/ 152 w 154"/>
                  <a:gd name="T7" fmla="*/ 0 h 120"/>
                  <a:gd name="T8" fmla="*/ 154 w 154"/>
                  <a:gd name="T9" fmla="*/ 55 h 120"/>
                  <a:gd name="T10" fmla="*/ 153 w 154"/>
                  <a:gd name="T11" fmla="*/ 117 h 120"/>
                  <a:gd name="T12" fmla="*/ 153 w 154"/>
                  <a:gd name="T13" fmla="*/ 120 h 120"/>
                  <a:gd name="T14" fmla="*/ 55 w 154"/>
                  <a:gd name="T15" fmla="*/ 115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0">
                    <a:moveTo>
                      <a:pt x="55" y="115"/>
                    </a:moveTo>
                    <a:cubicBezTo>
                      <a:pt x="49" y="96"/>
                      <a:pt x="41" y="84"/>
                      <a:pt x="24" y="55"/>
                    </a:cubicBezTo>
                    <a:cubicBezTo>
                      <a:pt x="14" y="40"/>
                      <a:pt x="6" y="23"/>
                      <a:pt x="0" y="8"/>
                    </a:cubicBezTo>
                    <a:cubicBezTo>
                      <a:pt x="152" y="0"/>
                      <a:pt x="152" y="0"/>
                      <a:pt x="152" y="0"/>
                    </a:cubicBezTo>
                    <a:cubicBezTo>
                      <a:pt x="154" y="19"/>
                      <a:pt x="154" y="38"/>
                      <a:pt x="154" y="55"/>
                    </a:cubicBezTo>
                    <a:cubicBezTo>
                      <a:pt x="153" y="87"/>
                      <a:pt x="149" y="97"/>
                      <a:pt x="153" y="117"/>
                    </a:cubicBezTo>
                    <a:cubicBezTo>
                      <a:pt x="153" y="118"/>
                      <a:pt x="153" y="119"/>
                      <a:pt x="153" y="120"/>
                    </a:cubicBezTo>
                    <a:cubicBezTo>
                      <a:pt x="127" y="120"/>
                      <a:pt x="87" y="118"/>
                      <a:pt x="55" y="115"/>
                    </a:cubicBezTo>
                    <a:close/>
                  </a:path>
                </a:pathLst>
              </a:custGeom>
              <a:solidFill>
                <a:srgbClr val="9393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52" name="Oval 55"/>
              <p:cNvSpPr>
                <a:spLocks noChangeArrowheads="1"/>
              </p:cNvSpPr>
              <p:nvPr/>
            </p:nvSpPr>
            <p:spPr bwMode="auto">
              <a:xfrm>
                <a:off x="3314" y="2614"/>
                <a:ext cx="457" cy="457"/>
              </a:xfrm>
              <a:prstGeom prst="ellipse">
                <a:avLst/>
              </a:prstGeom>
              <a:solidFill>
                <a:srgbClr val="1492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53" name="Oval 56"/>
              <p:cNvSpPr>
                <a:spLocks noChangeArrowheads="1"/>
              </p:cNvSpPr>
              <p:nvPr/>
            </p:nvSpPr>
            <p:spPr bwMode="auto">
              <a:xfrm>
                <a:off x="3927" y="2425"/>
                <a:ext cx="349" cy="349"/>
              </a:xfrm>
              <a:prstGeom prst="ellipse">
                <a:avLst/>
              </a:prstGeom>
              <a:solidFill>
                <a:srgbClr val="23B2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54" name="Oval 57"/>
              <p:cNvSpPr>
                <a:spLocks noChangeArrowheads="1"/>
              </p:cNvSpPr>
              <p:nvPr/>
            </p:nvSpPr>
            <p:spPr bwMode="auto">
              <a:xfrm>
                <a:off x="3272" y="1798"/>
                <a:ext cx="634" cy="634"/>
              </a:xfrm>
              <a:prstGeom prst="ellipse">
                <a:avLst/>
              </a:prstGeom>
              <a:solidFill>
                <a:srgbClr val="1492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55" name="Oval 58"/>
              <p:cNvSpPr>
                <a:spLocks noChangeArrowheads="1"/>
              </p:cNvSpPr>
              <p:nvPr/>
            </p:nvSpPr>
            <p:spPr bwMode="auto">
              <a:xfrm>
                <a:off x="4104" y="1671"/>
                <a:ext cx="457" cy="457"/>
              </a:xfrm>
              <a:prstGeom prst="ellipse">
                <a:avLst/>
              </a:prstGeom>
              <a:solidFill>
                <a:srgbClr val="1492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56" name="Oval 59"/>
              <p:cNvSpPr>
                <a:spLocks noChangeArrowheads="1"/>
              </p:cNvSpPr>
              <p:nvPr/>
            </p:nvSpPr>
            <p:spPr bwMode="auto">
              <a:xfrm>
                <a:off x="4627" y="1254"/>
                <a:ext cx="349" cy="349"/>
              </a:xfrm>
              <a:prstGeom prst="ellipse">
                <a:avLst/>
              </a:prstGeom>
              <a:solidFill>
                <a:srgbClr val="1492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57" name="Oval 60"/>
              <p:cNvSpPr>
                <a:spLocks noChangeArrowheads="1"/>
              </p:cNvSpPr>
              <p:nvPr/>
            </p:nvSpPr>
            <p:spPr bwMode="auto">
              <a:xfrm>
                <a:off x="4505" y="646"/>
                <a:ext cx="243" cy="243"/>
              </a:xfrm>
              <a:prstGeom prst="ellipse">
                <a:avLst/>
              </a:prstGeom>
              <a:solidFill>
                <a:srgbClr val="1492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58" name="Oval 61"/>
              <p:cNvSpPr>
                <a:spLocks noChangeArrowheads="1"/>
              </p:cNvSpPr>
              <p:nvPr/>
            </p:nvSpPr>
            <p:spPr bwMode="auto">
              <a:xfrm>
                <a:off x="3774" y="778"/>
                <a:ext cx="634" cy="636"/>
              </a:xfrm>
              <a:prstGeom prst="ellipse">
                <a:avLst/>
              </a:prstGeom>
              <a:solidFill>
                <a:srgbClr val="1492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59" name="Oval 62"/>
              <p:cNvSpPr>
                <a:spLocks noChangeArrowheads="1"/>
              </p:cNvSpPr>
              <p:nvPr/>
            </p:nvSpPr>
            <p:spPr bwMode="auto">
              <a:xfrm>
                <a:off x="3071" y="1002"/>
                <a:ext cx="455" cy="457"/>
              </a:xfrm>
              <a:prstGeom prst="ellipse">
                <a:avLst/>
              </a:prstGeom>
              <a:solidFill>
                <a:srgbClr val="1492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60" name="Oval 63"/>
              <p:cNvSpPr>
                <a:spLocks noChangeArrowheads="1"/>
              </p:cNvSpPr>
              <p:nvPr/>
            </p:nvSpPr>
            <p:spPr bwMode="auto">
              <a:xfrm>
                <a:off x="3060" y="448"/>
                <a:ext cx="349" cy="349"/>
              </a:xfrm>
              <a:prstGeom prst="ellipse">
                <a:avLst/>
              </a:prstGeom>
              <a:solidFill>
                <a:srgbClr val="1492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61" name="Oval 64"/>
              <p:cNvSpPr>
                <a:spLocks noChangeArrowheads="1"/>
              </p:cNvSpPr>
              <p:nvPr/>
            </p:nvSpPr>
            <p:spPr bwMode="auto">
              <a:xfrm>
                <a:off x="2831" y="1923"/>
                <a:ext cx="243" cy="243"/>
              </a:xfrm>
              <a:prstGeom prst="ellipse">
                <a:avLst/>
              </a:prstGeom>
              <a:solidFill>
                <a:schemeClr val="accent3">
                  <a:alpha val="39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62" name="Oval 65"/>
              <p:cNvSpPr>
                <a:spLocks noChangeArrowheads="1"/>
              </p:cNvSpPr>
              <p:nvPr/>
            </p:nvSpPr>
            <p:spPr bwMode="auto">
              <a:xfrm>
                <a:off x="3774" y="266"/>
                <a:ext cx="243" cy="243"/>
              </a:xfrm>
              <a:prstGeom prst="ellipse">
                <a:avLst/>
              </a:prstGeom>
              <a:solidFill>
                <a:srgbClr val="1492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63" name="Oval 66"/>
              <p:cNvSpPr>
                <a:spLocks noChangeArrowheads="1"/>
              </p:cNvSpPr>
              <p:nvPr/>
            </p:nvSpPr>
            <p:spPr bwMode="auto">
              <a:xfrm>
                <a:off x="2664" y="1315"/>
                <a:ext cx="243" cy="243"/>
              </a:xfrm>
              <a:prstGeom prst="ellipse">
                <a:avLst/>
              </a:prstGeom>
              <a:solidFill>
                <a:srgbClr val="23B2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64" name="Oval 67"/>
              <p:cNvSpPr>
                <a:spLocks noChangeArrowheads="1"/>
              </p:cNvSpPr>
              <p:nvPr/>
            </p:nvSpPr>
            <p:spPr bwMode="auto">
              <a:xfrm>
                <a:off x="4276" y="2850"/>
                <a:ext cx="243" cy="244"/>
              </a:xfrm>
              <a:prstGeom prst="ellipse">
                <a:avLst/>
              </a:prstGeom>
              <a:solidFill>
                <a:srgbClr val="23B2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65" name="Oval 68"/>
              <p:cNvSpPr>
                <a:spLocks noChangeArrowheads="1"/>
              </p:cNvSpPr>
              <p:nvPr/>
            </p:nvSpPr>
            <p:spPr bwMode="auto">
              <a:xfrm>
                <a:off x="4684" y="2102"/>
                <a:ext cx="122"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66" name="Oval 69"/>
              <p:cNvSpPr>
                <a:spLocks noChangeArrowheads="1"/>
              </p:cNvSpPr>
              <p:nvPr/>
            </p:nvSpPr>
            <p:spPr bwMode="auto">
              <a:xfrm>
                <a:off x="3524" y="287"/>
                <a:ext cx="122"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67" name="Oval 70"/>
              <p:cNvSpPr>
                <a:spLocks noChangeArrowheads="1"/>
              </p:cNvSpPr>
              <p:nvPr/>
            </p:nvSpPr>
            <p:spPr bwMode="auto">
              <a:xfrm>
                <a:off x="2685" y="1744"/>
                <a:ext cx="122" cy="122"/>
              </a:xfrm>
              <a:prstGeom prst="ellipse">
                <a:avLst/>
              </a:pr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68" name="Oval 71"/>
              <p:cNvSpPr>
                <a:spLocks noChangeArrowheads="1"/>
              </p:cNvSpPr>
              <p:nvPr/>
            </p:nvSpPr>
            <p:spPr bwMode="auto">
              <a:xfrm>
                <a:off x="2753" y="881"/>
                <a:ext cx="121"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69" name="Oval 72"/>
              <p:cNvSpPr>
                <a:spLocks noChangeArrowheads="1"/>
              </p:cNvSpPr>
              <p:nvPr/>
            </p:nvSpPr>
            <p:spPr bwMode="auto">
              <a:xfrm>
                <a:off x="4318" y="405"/>
                <a:ext cx="121" cy="123"/>
              </a:xfrm>
              <a:prstGeom prst="ellipse">
                <a:avLst/>
              </a:pr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70" name="Oval 73"/>
              <p:cNvSpPr>
                <a:spLocks noChangeArrowheads="1"/>
              </p:cNvSpPr>
              <p:nvPr/>
            </p:nvSpPr>
            <p:spPr bwMode="auto">
              <a:xfrm>
                <a:off x="3290" y="3146"/>
                <a:ext cx="121"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71" name="Oval 74"/>
              <p:cNvSpPr>
                <a:spLocks noChangeArrowheads="1"/>
              </p:cNvSpPr>
              <p:nvPr/>
            </p:nvSpPr>
            <p:spPr bwMode="auto">
              <a:xfrm>
                <a:off x="4014" y="3135"/>
                <a:ext cx="121" cy="122"/>
              </a:xfrm>
              <a:prstGeom prst="ellipse">
                <a:avLst/>
              </a:pr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72" name="Oval 75"/>
              <p:cNvSpPr>
                <a:spLocks noChangeArrowheads="1"/>
              </p:cNvSpPr>
              <p:nvPr/>
            </p:nvSpPr>
            <p:spPr bwMode="auto">
              <a:xfrm>
                <a:off x="3034" y="2493"/>
                <a:ext cx="122"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73" name="Oval 76"/>
              <p:cNvSpPr>
                <a:spLocks noChangeArrowheads="1"/>
              </p:cNvSpPr>
              <p:nvPr/>
            </p:nvSpPr>
            <p:spPr bwMode="auto">
              <a:xfrm>
                <a:off x="3597" y="1388"/>
                <a:ext cx="123" cy="123"/>
              </a:xfrm>
              <a:prstGeom prst="ellipse">
                <a:avLst/>
              </a:pr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74" name="Oval 77"/>
              <p:cNvSpPr>
                <a:spLocks noChangeArrowheads="1"/>
              </p:cNvSpPr>
              <p:nvPr/>
            </p:nvSpPr>
            <p:spPr bwMode="auto">
              <a:xfrm>
                <a:off x="4215" y="2236"/>
                <a:ext cx="123"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75" name="Oval 78"/>
              <p:cNvSpPr>
                <a:spLocks noChangeArrowheads="1"/>
              </p:cNvSpPr>
              <p:nvPr/>
            </p:nvSpPr>
            <p:spPr bwMode="auto">
              <a:xfrm>
                <a:off x="3097" y="1622"/>
                <a:ext cx="121" cy="122"/>
              </a:xfrm>
              <a:prstGeom prst="ellipse">
                <a:avLst/>
              </a:pr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76" name="Freeform 79"/>
              <p:cNvSpPr>
                <a:spLocks noEditPoints="1"/>
              </p:cNvSpPr>
              <p:nvPr/>
            </p:nvSpPr>
            <p:spPr bwMode="auto">
              <a:xfrm>
                <a:off x="4118" y="318"/>
                <a:ext cx="88" cy="90"/>
              </a:xfrm>
              <a:custGeom>
                <a:avLst/>
                <a:gdLst>
                  <a:gd name="T0" fmla="*/ 26 w 51"/>
                  <a:gd name="T1" fmla="*/ 0 h 52"/>
                  <a:gd name="T2" fmla="*/ 51 w 51"/>
                  <a:gd name="T3" fmla="*/ 26 h 52"/>
                  <a:gd name="T4" fmla="*/ 26 w 51"/>
                  <a:gd name="T5" fmla="*/ 52 h 52"/>
                  <a:gd name="T6" fmla="*/ 26 w 51"/>
                  <a:gd name="T7" fmla="*/ 52 h 52"/>
                  <a:gd name="T8" fmla="*/ 26 w 51"/>
                  <a:gd name="T9" fmla="*/ 46 h 52"/>
                  <a:gd name="T10" fmla="*/ 26 w 51"/>
                  <a:gd name="T11" fmla="*/ 46 h 52"/>
                  <a:gd name="T12" fmla="*/ 45 w 51"/>
                  <a:gd name="T13" fmla="*/ 26 h 52"/>
                  <a:gd name="T14" fmla="*/ 26 w 51"/>
                  <a:gd name="T15" fmla="*/ 6 h 52"/>
                  <a:gd name="T16" fmla="*/ 26 w 51"/>
                  <a:gd name="T17" fmla="*/ 6 h 52"/>
                  <a:gd name="T18" fmla="*/ 26 w 51"/>
                  <a:gd name="T19" fmla="*/ 0 h 52"/>
                  <a:gd name="T20" fmla="*/ 26 w 51"/>
                  <a:gd name="T21" fmla="*/ 52 h 52"/>
                  <a:gd name="T22" fmla="*/ 0 w 51"/>
                  <a:gd name="T23" fmla="*/ 26 h 52"/>
                  <a:gd name="T24" fmla="*/ 26 w 51"/>
                  <a:gd name="T25" fmla="*/ 0 h 52"/>
                  <a:gd name="T26" fmla="*/ 26 w 51"/>
                  <a:gd name="T27" fmla="*/ 6 h 52"/>
                  <a:gd name="T28" fmla="*/ 6 w 51"/>
                  <a:gd name="T29" fmla="*/ 26 h 52"/>
                  <a:gd name="T30" fmla="*/ 26 w 51"/>
                  <a:gd name="T31" fmla="*/ 46 h 52"/>
                  <a:gd name="T32" fmla="*/ 26 w 51"/>
                  <a:gd name="T33"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2">
                    <a:moveTo>
                      <a:pt x="26" y="0"/>
                    </a:moveTo>
                    <a:cubicBezTo>
                      <a:pt x="40" y="0"/>
                      <a:pt x="51" y="12"/>
                      <a:pt x="51" y="26"/>
                    </a:cubicBezTo>
                    <a:cubicBezTo>
                      <a:pt x="51" y="40"/>
                      <a:pt x="40" y="52"/>
                      <a:pt x="26" y="52"/>
                    </a:cubicBezTo>
                    <a:cubicBezTo>
                      <a:pt x="26" y="52"/>
                      <a:pt x="26" y="52"/>
                      <a:pt x="26" y="52"/>
                    </a:cubicBezTo>
                    <a:cubicBezTo>
                      <a:pt x="26" y="46"/>
                      <a:pt x="26" y="46"/>
                      <a:pt x="26" y="46"/>
                    </a:cubicBezTo>
                    <a:cubicBezTo>
                      <a:pt x="26" y="46"/>
                      <a:pt x="26" y="46"/>
                      <a:pt x="26" y="46"/>
                    </a:cubicBezTo>
                    <a:cubicBezTo>
                      <a:pt x="37" y="46"/>
                      <a:pt x="45" y="37"/>
                      <a:pt x="45" y="26"/>
                    </a:cubicBezTo>
                    <a:cubicBezTo>
                      <a:pt x="45" y="15"/>
                      <a:pt x="37" y="6"/>
                      <a:pt x="26" y="6"/>
                    </a:cubicBezTo>
                    <a:cubicBezTo>
                      <a:pt x="26" y="6"/>
                      <a:pt x="26" y="6"/>
                      <a:pt x="26" y="6"/>
                    </a:cubicBezTo>
                    <a:cubicBezTo>
                      <a:pt x="26" y="0"/>
                      <a:pt x="26" y="0"/>
                      <a:pt x="26" y="0"/>
                    </a:cubicBezTo>
                    <a:close/>
                    <a:moveTo>
                      <a:pt x="26" y="52"/>
                    </a:moveTo>
                    <a:cubicBezTo>
                      <a:pt x="12" y="52"/>
                      <a:pt x="0" y="40"/>
                      <a:pt x="0" y="26"/>
                    </a:cubicBezTo>
                    <a:cubicBezTo>
                      <a:pt x="0" y="12"/>
                      <a:pt x="12" y="0"/>
                      <a:pt x="26" y="0"/>
                    </a:cubicBezTo>
                    <a:cubicBezTo>
                      <a:pt x="26" y="6"/>
                      <a:pt x="26" y="6"/>
                      <a:pt x="26" y="6"/>
                    </a:cubicBezTo>
                    <a:cubicBezTo>
                      <a:pt x="15" y="6"/>
                      <a:pt x="6" y="15"/>
                      <a:pt x="6" y="26"/>
                    </a:cubicBezTo>
                    <a:cubicBezTo>
                      <a:pt x="6" y="37"/>
                      <a:pt x="15" y="46"/>
                      <a:pt x="26" y="46"/>
                    </a:cubicBezTo>
                    <a:lnTo>
                      <a:pt x="26" y="52"/>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77" name="Freeform 80"/>
              <p:cNvSpPr>
                <a:spLocks noEditPoints="1"/>
              </p:cNvSpPr>
              <p:nvPr/>
            </p:nvSpPr>
            <p:spPr bwMode="auto">
              <a:xfrm>
                <a:off x="2666" y="1129"/>
                <a:ext cx="89" cy="89"/>
              </a:xfrm>
              <a:custGeom>
                <a:avLst/>
                <a:gdLst>
                  <a:gd name="T0" fmla="*/ 26 w 51"/>
                  <a:gd name="T1" fmla="*/ 0 h 51"/>
                  <a:gd name="T2" fmla="*/ 51 w 51"/>
                  <a:gd name="T3" fmla="*/ 26 h 51"/>
                  <a:gd name="T4" fmla="*/ 26 w 51"/>
                  <a:gd name="T5" fmla="*/ 51 h 51"/>
                  <a:gd name="T6" fmla="*/ 26 w 51"/>
                  <a:gd name="T7" fmla="*/ 45 h 51"/>
                  <a:gd name="T8" fmla="*/ 45 w 51"/>
                  <a:gd name="T9" fmla="*/ 26 h 51"/>
                  <a:gd name="T10" fmla="*/ 26 w 51"/>
                  <a:gd name="T11" fmla="*/ 6 h 51"/>
                  <a:gd name="T12" fmla="*/ 26 w 51"/>
                  <a:gd name="T13" fmla="*/ 0 h 51"/>
                  <a:gd name="T14" fmla="*/ 26 w 51"/>
                  <a:gd name="T15" fmla="*/ 51 h 51"/>
                  <a:gd name="T16" fmla="*/ 0 w 51"/>
                  <a:gd name="T17" fmla="*/ 26 h 51"/>
                  <a:gd name="T18" fmla="*/ 26 w 51"/>
                  <a:gd name="T19" fmla="*/ 0 h 51"/>
                  <a:gd name="T20" fmla="*/ 26 w 51"/>
                  <a:gd name="T21" fmla="*/ 6 h 51"/>
                  <a:gd name="T22" fmla="*/ 6 w 51"/>
                  <a:gd name="T23" fmla="*/ 26 h 51"/>
                  <a:gd name="T24" fmla="*/ 26 w 51"/>
                  <a:gd name="T25" fmla="*/ 45 h 51"/>
                  <a:gd name="T26" fmla="*/ 26 w 51"/>
                  <a:gd name="T2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1">
                    <a:moveTo>
                      <a:pt x="26" y="0"/>
                    </a:moveTo>
                    <a:cubicBezTo>
                      <a:pt x="40" y="0"/>
                      <a:pt x="51" y="11"/>
                      <a:pt x="51" y="26"/>
                    </a:cubicBezTo>
                    <a:cubicBezTo>
                      <a:pt x="51" y="40"/>
                      <a:pt x="40" y="51"/>
                      <a:pt x="26" y="51"/>
                    </a:cubicBezTo>
                    <a:cubicBezTo>
                      <a:pt x="26" y="45"/>
                      <a:pt x="26" y="45"/>
                      <a:pt x="26" y="45"/>
                    </a:cubicBezTo>
                    <a:cubicBezTo>
                      <a:pt x="37" y="45"/>
                      <a:pt x="45" y="36"/>
                      <a:pt x="45" y="26"/>
                    </a:cubicBezTo>
                    <a:cubicBezTo>
                      <a:pt x="45" y="15"/>
                      <a:pt x="37" y="6"/>
                      <a:pt x="26" y="6"/>
                    </a:cubicBezTo>
                    <a:lnTo>
                      <a:pt x="26" y="0"/>
                    </a:lnTo>
                    <a:close/>
                    <a:moveTo>
                      <a:pt x="26" y="51"/>
                    </a:moveTo>
                    <a:cubicBezTo>
                      <a:pt x="12" y="51"/>
                      <a:pt x="0" y="40"/>
                      <a:pt x="0" y="26"/>
                    </a:cubicBezTo>
                    <a:cubicBezTo>
                      <a:pt x="0" y="11"/>
                      <a:pt x="12" y="0"/>
                      <a:pt x="26" y="0"/>
                    </a:cubicBezTo>
                    <a:cubicBezTo>
                      <a:pt x="26" y="6"/>
                      <a:pt x="26" y="6"/>
                      <a:pt x="26" y="6"/>
                    </a:cubicBezTo>
                    <a:cubicBezTo>
                      <a:pt x="15" y="6"/>
                      <a:pt x="6" y="15"/>
                      <a:pt x="6" y="26"/>
                    </a:cubicBezTo>
                    <a:cubicBezTo>
                      <a:pt x="6" y="36"/>
                      <a:pt x="15" y="45"/>
                      <a:pt x="26" y="45"/>
                    </a:cubicBezTo>
                    <a:lnTo>
                      <a:pt x="26" y="51"/>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78" name="Freeform 81"/>
              <p:cNvSpPr>
                <a:spLocks noEditPoints="1"/>
              </p:cNvSpPr>
              <p:nvPr/>
            </p:nvSpPr>
            <p:spPr bwMode="auto">
              <a:xfrm>
                <a:off x="3147" y="2791"/>
                <a:ext cx="89" cy="89"/>
              </a:xfrm>
              <a:custGeom>
                <a:avLst/>
                <a:gdLst>
                  <a:gd name="T0" fmla="*/ 25 w 51"/>
                  <a:gd name="T1" fmla="*/ 0 h 51"/>
                  <a:gd name="T2" fmla="*/ 51 w 51"/>
                  <a:gd name="T3" fmla="*/ 26 h 51"/>
                  <a:gd name="T4" fmla="*/ 25 w 51"/>
                  <a:gd name="T5" fmla="*/ 51 h 51"/>
                  <a:gd name="T6" fmla="*/ 25 w 51"/>
                  <a:gd name="T7" fmla="*/ 45 h 51"/>
                  <a:gd name="T8" fmla="*/ 45 w 51"/>
                  <a:gd name="T9" fmla="*/ 26 h 51"/>
                  <a:gd name="T10" fmla="*/ 25 w 51"/>
                  <a:gd name="T11" fmla="*/ 6 h 51"/>
                  <a:gd name="T12" fmla="*/ 25 w 51"/>
                  <a:gd name="T13" fmla="*/ 0 h 51"/>
                  <a:gd name="T14" fmla="*/ 25 w 51"/>
                  <a:gd name="T15" fmla="*/ 51 h 51"/>
                  <a:gd name="T16" fmla="*/ 0 w 51"/>
                  <a:gd name="T17" fmla="*/ 26 h 51"/>
                  <a:gd name="T18" fmla="*/ 25 w 51"/>
                  <a:gd name="T19" fmla="*/ 0 h 51"/>
                  <a:gd name="T20" fmla="*/ 25 w 51"/>
                  <a:gd name="T21" fmla="*/ 6 h 51"/>
                  <a:gd name="T22" fmla="*/ 6 w 51"/>
                  <a:gd name="T23" fmla="*/ 26 h 51"/>
                  <a:gd name="T24" fmla="*/ 25 w 51"/>
                  <a:gd name="T25" fmla="*/ 45 h 51"/>
                  <a:gd name="T26" fmla="*/ 25 w 51"/>
                  <a:gd name="T2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1">
                    <a:moveTo>
                      <a:pt x="25" y="0"/>
                    </a:moveTo>
                    <a:cubicBezTo>
                      <a:pt x="40" y="0"/>
                      <a:pt x="51" y="11"/>
                      <a:pt x="51" y="26"/>
                    </a:cubicBezTo>
                    <a:cubicBezTo>
                      <a:pt x="51" y="40"/>
                      <a:pt x="40" y="51"/>
                      <a:pt x="25" y="51"/>
                    </a:cubicBezTo>
                    <a:cubicBezTo>
                      <a:pt x="25" y="45"/>
                      <a:pt x="25" y="45"/>
                      <a:pt x="25" y="45"/>
                    </a:cubicBezTo>
                    <a:cubicBezTo>
                      <a:pt x="36" y="45"/>
                      <a:pt x="45" y="36"/>
                      <a:pt x="45" y="26"/>
                    </a:cubicBezTo>
                    <a:cubicBezTo>
                      <a:pt x="45" y="15"/>
                      <a:pt x="36" y="6"/>
                      <a:pt x="25" y="6"/>
                    </a:cubicBezTo>
                    <a:lnTo>
                      <a:pt x="25" y="0"/>
                    </a:lnTo>
                    <a:close/>
                    <a:moveTo>
                      <a:pt x="25" y="51"/>
                    </a:moveTo>
                    <a:cubicBezTo>
                      <a:pt x="11" y="51"/>
                      <a:pt x="0" y="40"/>
                      <a:pt x="0" y="26"/>
                    </a:cubicBezTo>
                    <a:cubicBezTo>
                      <a:pt x="0" y="11"/>
                      <a:pt x="11" y="0"/>
                      <a:pt x="25" y="0"/>
                    </a:cubicBezTo>
                    <a:cubicBezTo>
                      <a:pt x="25" y="6"/>
                      <a:pt x="25" y="6"/>
                      <a:pt x="25" y="6"/>
                    </a:cubicBezTo>
                    <a:cubicBezTo>
                      <a:pt x="15" y="6"/>
                      <a:pt x="6" y="15"/>
                      <a:pt x="6" y="26"/>
                    </a:cubicBezTo>
                    <a:cubicBezTo>
                      <a:pt x="6" y="36"/>
                      <a:pt x="15"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79" name="Freeform 82"/>
              <p:cNvSpPr>
                <a:spLocks noEditPoints="1"/>
              </p:cNvSpPr>
              <p:nvPr/>
            </p:nvSpPr>
            <p:spPr bwMode="auto">
              <a:xfrm>
                <a:off x="3718" y="3104"/>
                <a:ext cx="89" cy="89"/>
              </a:xfrm>
              <a:custGeom>
                <a:avLst/>
                <a:gdLst>
                  <a:gd name="T0" fmla="*/ 26 w 51"/>
                  <a:gd name="T1" fmla="*/ 0 h 51"/>
                  <a:gd name="T2" fmla="*/ 51 w 51"/>
                  <a:gd name="T3" fmla="*/ 25 h 51"/>
                  <a:gd name="T4" fmla="*/ 26 w 51"/>
                  <a:gd name="T5" fmla="*/ 51 h 51"/>
                  <a:gd name="T6" fmla="*/ 26 w 51"/>
                  <a:gd name="T7" fmla="*/ 45 h 51"/>
                  <a:gd name="T8" fmla="*/ 45 w 51"/>
                  <a:gd name="T9" fmla="*/ 25 h 51"/>
                  <a:gd name="T10" fmla="*/ 26 w 51"/>
                  <a:gd name="T11" fmla="*/ 6 h 51"/>
                  <a:gd name="T12" fmla="*/ 26 w 51"/>
                  <a:gd name="T13" fmla="*/ 0 h 51"/>
                  <a:gd name="T14" fmla="*/ 26 w 51"/>
                  <a:gd name="T15" fmla="*/ 51 h 51"/>
                  <a:gd name="T16" fmla="*/ 0 w 51"/>
                  <a:gd name="T17" fmla="*/ 25 h 51"/>
                  <a:gd name="T18" fmla="*/ 26 w 51"/>
                  <a:gd name="T19" fmla="*/ 0 h 51"/>
                  <a:gd name="T20" fmla="*/ 26 w 51"/>
                  <a:gd name="T21" fmla="*/ 6 h 51"/>
                  <a:gd name="T22" fmla="*/ 6 w 51"/>
                  <a:gd name="T23" fmla="*/ 25 h 51"/>
                  <a:gd name="T24" fmla="*/ 26 w 51"/>
                  <a:gd name="T25" fmla="*/ 45 h 51"/>
                  <a:gd name="T26" fmla="*/ 26 w 51"/>
                  <a:gd name="T2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1">
                    <a:moveTo>
                      <a:pt x="26" y="0"/>
                    </a:moveTo>
                    <a:cubicBezTo>
                      <a:pt x="40" y="0"/>
                      <a:pt x="51" y="11"/>
                      <a:pt x="51" y="25"/>
                    </a:cubicBezTo>
                    <a:cubicBezTo>
                      <a:pt x="51" y="40"/>
                      <a:pt x="40" y="51"/>
                      <a:pt x="26" y="51"/>
                    </a:cubicBezTo>
                    <a:cubicBezTo>
                      <a:pt x="26" y="45"/>
                      <a:pt x="26" y="45"/>
                      <a:pt x="26" y="45"/>
                    </a:cubicBezTo>
                    <a:cubicBezTo>
                      <a:pt x="36" y="45"/>
                      <a:pt x="45" y="36"/>
                      <a:pt x="45" y="25"/>
                    </a:cubicBezTo>
                    <a:cubicBezTo>
                      <a:pt x="45" y="14"/>
                      <a:pt x="36" y="6"/>
                      <a:pt x="26" y="6"/>
                    </a:cubicBezTo>
                    <a:lnTo>
                      <a:pt x="26" y="0"/>
                    </a:lnTo>
                    <a:close/>
                    <a:moveTo>
                      <a:pt x="26" y="51"/>
                    </a:moveTo>
                    <a:cubicBezTo>
                      <a:pt x="11" y="51"/>
                      <a:pt x="0" y="40"/>
                      <a:pt x="0" y="25"/>
                    </a:cubicBezTo>
                    <a:cubicBezTo>
                      <a:pt x="0" y="11"/>
                      <a:pt x="11" y="0"/>
                      <a:pt x="26" y="0"/>
                    </a:cubicBezTo>
                    <a:cubicBezTo>
                      <a:pt x="26" y="6"/>
                      <a:pt x="26" y="6"/>
                      <a:pt x="26" y="6"/>
                    </a:cubicBezTo>
                    <a:cubicBezTo>
                      <a:pt x="15" y="6"/>
                      <a:pt x="6" y="14"/>
                      <a:pt x="6" y="25"/>
                    </a:cubicBezTo>
                    <a:cubicBezTo>
                      <a:pt x="6" y="36"/>
                      <a:pt x="15" y="45"/>
                      <a:pt x="26" y="45"/>
                    </a:cubicBezTo>
                    <a:lnTo>
                      <a:pt x="26" y="51"/>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80" name="Freeform 83"/>
              <p:cNvSpPr>
                <a:spLocks noEditPoints="1"/>
              </p:cNvSpPr>
              <p:nvPr/>
            </p:nvSpPr>
            <p:spPr bwMode="auto">
              <a:xfrm>
                <a:off x="4526" y="2522"/>
                <a:ext cx="89" cy="89"/>
              </a:xfrm>
              <a:custGeom>
                <a:avLst/>
                <a:gdLst>
                  <a:gd name="T0" fmla="*/ 25 w 51"/>
                  <a:gd name="T1" fmla="*/ 0 h 51"/>
                  <a:gd name="T2" fmla="*/ 51 w 51"/>
                  <a:gd name="T3" fmla="*/ 26 h 51"/>
                  <a:gd name="T4" fmla="*/ 25 w 51"/>
                  <a:gd name="T5" fmla="*/ 51 h 51"/>
                  <a:gd name="T6" fmla="*/ 25 w 51"/>
                  <a:gd name="T7" fmla="*/ 51 h 51"/>
                  <a:gd name="T8" fmla="*/ 25 w 51"/>
                  <a:gd name="T9" fmla="*/ 45 h 51"/>
                  <a:gd name="T10" fmla="*/ 25 w 51"/>
                  <a:gd name="T11" fmla="*/ 45 h 51"/>
                  <a:gd name="T12" fmla="*/ 45 w 51"/>
                  <a:gd name="T13" fmla="*/ 26 h 51"/>
                  <a:gd name="T14" fmla="*/ 25 w 51"/>
                  <a:gd name="T15" fmla="*/ 6 h 51"/>
                  <a:gd name="T16" fmla="*/ 25 w 51"/>
                  <a:gd name="T17" fmla="*/ 6 h 51"/>
                  <a:gd name="T18" fmla="*/ 25 w 51"/>
                  <a:gd name="T19" fmla="*/ 0 h 51"/>
                  <a:gd name="T20" fmla="*/ 25 w 51"/>
                  <a:gd name="T21" fmla="*/ 51 h 51"/>
                  <a:gd name="T22" fmla="*/ 0 w 51"/>
                  <a:gd name="T23" fmla="*/ 26 h 51"/>
                  <a:gd name="T24" fmla="*/ 25 w 51"/>
                  <a:gd name="T25" fmla="*/ 0 h 51"/>
                  <a:gd name="T26" fmla="*/ 25 w 51"/>
                  <a:gd name="T27" fmla="*/ 6 h 51"/>
                  <a:gd name="T28" fmla="*/ 6 w 51"/>
                  <a:gd name="T29" fmla="*/ 26 h 51"/>
                  <a:gd name="T30" fmla="*/ 25 w 51"/>
                  <a:gd name="T31" fmla="*/ 45 h 51"/>
                  <a:gd name="T32" fmla="*/ 25 w 51"/>
                  <a:gd name="T33"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1">
                    <a:moveTo>
                      <a:pt x="25" y="0"/>
                    </a:moveTo>
                    <a:cubicBezTo>
                      <a:pt x="39" y="0"/>
                      <a:pt x="51" y="12"/>
                      <a:pt x="51" y="26"/>
                    </a:cubicBezTo>
                    <a:cubicBezTo>
                      <a:pt x="51" y="40"/>
                      <a:pt x="39" y="51"/>
                      <a:pt x="25" y="51"/>
                    </a:cubicBezTo>
                    <a:cubicBezTo>
                      <a:pt x="25" y="51"/>
                      <a:pt x="25" y="51"/>
                      <a:pt x="25" y="51"/>
                    </a:cubicBezTo>
                    <a:cubicBezTo>
                      <a:pt x="25" y="45"/>
                      <a:pt x="25" y="45"/>
                      <a:pt x="25" y="45"/>
                    </a:cubicBezTo>
                    <a:cubicBezTo>
                      <a:pt x="25" y="45"/>
                      <a:pt x="25" y="45"/>
                      <a:pt x="25" y="45"/>
                    </a:cubicBezTo>
                    <a:cubicBezTo>
                      <a:pt x="36" y="45"/>
                      <a:pt x="45" y="37"/>
                      <a:pt x="45" y="26"/>
                    </a:cubicBezTo>
                    <a:cubicBezTo>
                      <a:pt x="45" y="15"/>
                      <a:pt x="36" y="6"/>
                      <a:pt x="25" y="6"/>
                    </a:cubicBezTo>
                    <a:cubicBezTo>
                      <a:pt x="25" y="6"/>
                      <a:pt x="25" y="6"/>
                      <a:pt x="25" y="6"/>
                    </a:cubicBezTo>
                    <a:cubicBezTo>
                      <a:pt x="25" y="0"/>
                      <a:pt x="25" y="0"/>
                      <a:pt x="25" y="0"/>
                    </a:cubicBezTo>
                    <a:close/>
                    <a:moveTo>
                      <a:pt x="25" y="51"/>
                    </a:moveTo>
                    <a:cubicBezTo>
                      <a:pt x="11" y="51"/>
                      <a:pt x="0" y="40"/>
                      <a:pt x="0" y="26"/>
                    </a:cubicBezTo>
                    <a:cubicBezTo>
                      <a:pt x="0" y="12"/>
                      <a:pt x="11" y="0"/>
                      <a:pt x="25" y="0"/>
                    </a:cubicBezTo>
                    <a:cubicBezTo>
                      <a:pt x="25" y="6"/>
                      <a:pt x="25" y="6"/>
                      <a:pt x="25" y="6"/>
                    </a:cubicBezTo>
                    <a:cubicBezTo>
                      <a:pt x="14" y="6"/>
                      <a:pt x="6" y="15"/>
                      <a:pt x="6" y="26"/>
                    </a:cubicBezTo>
                    <a:cubicBezTo>
                      <a:pt x="6" y="37"/>
                      <a:pt x="14"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81" name="Freeform 84"/>
              <p:cNvSpPr>
                <a:spLocks noEditPoints="1"/>
              </p:cNvSpPr>
              <p:nvPr/>
            </p:nvSpPr>
            <p:spPr bwMode="auto">
              <a:xfrm>
                <a:off x="4896" y="1681"/>
                <a:ext cx="88" cy="89"/>
              </a:xfrm>
              <a:custGeom>
                <a:avLst/>
                <a:gdLst>
                  <a:gd name="T0" fmla="*/ 25 w 51"/>
                  <a:gd name="T1" fmla="*/ 0 h 51"/>
                  <a:gd name="T2" fmla="*/ 51 w 51"/>
                  <a:gd name="T3" fmla="*/ 26 h 51"/>
                  <a:gd name="T4" fmla="*/ 25 w 51"/>
                  <a:gd name="T5" fmla="*/ 51 h 51"/>
                  <a:gd name="T6" fmla="*/ 25 w 51"/>
                  <a:gd name="T7" fmla="*/ 51 h 51"/>
                  <a:gd name="T8" fmla="*/ 25 w 51"/>
                  <a:gd name="T9" fmla="*/ 45 h 51"/>
                  <a:gd name="T10" fmla="*/ 25 w 51"/>
                  <a:gd name="T11" fmla="*/ 45 h 51"/>
                  <a:gd name="T12" fmla="*/ 45 w 51"/>
                  <a:gd name="T13" fmla="*/ 26 h 51"/>
                  <a:gd name="T14" fmla="*/ 25 w 51"/>
                  <a:gd name="T15" fmla="*/ 6 h 51"/>
                  <a:gd name="T16" fmla="*/ 25 w 51"/>
                  <a:gd name="T17" fmla="*/ 6 h 51"/>
                  <a:gd name="T18" fmla="*/ 25 w 51"/>
                  <a:gd name="T19" fmla="*/ 0 h 51"/>
                  <a:gd name="T20" fmla="*/ 25 w 51"/>
                  <a:gd name="T21" fmla="*/ 51 h 51"/>
                  <a:gd name="T22" fmla="*/ 0 w 51"/>
                  <a:gd name="T23" fmla="*/ 26 h 51"/>
                  <a:gd name="T24" fmla="*/ 25 w 51"/>
                  <a:gd name="T25" fmla="*/ 0 h 51"/>
                  <a:gd name="T26" fmla="*/ 25 w 51"/>
                  <a:gd name="T27" fmla="*/ 6 h 51"/>
                  <a:gd name="T28" fmla="*/ 6 w 51"/>
                  <a:gd name="T29" fmla="*/ 26 h 51"/>
                  <a:gd name="T30" fmla="*/ 25 w 51"/>
                  <a:gd name="T31" fmla="*/ 45 h 51"/>
                  <a:gd name="T32" fmla="*/ 25 w 51"/>
                  <a:gd name="T33"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1">
                    <a:moveTo>
                      <a:pt x="25" y="0"/>
                    </a:moveTo>
                    <a:cubicBezTo>
                      <a:pt x="39" y="0"/>
                      <a:pt x="51" y="11"/>
                      <a:pt x="51" y="26"/>
                    </a:cubicBezTo>
                    <a:cubicBezTo>
                      <a:pt x="51" y="40"/>
                      <a:pt x="39" y="51"/>
                      <a:pt x="25" y="51"/>
                    </a:cubicBezTo>
                    <a:cubicBezTo>
                      <a:pt x="25" y="51"/>
                      <a:pt x="25" y="51"/>
                      <a:pt x="25" y="51"/>
                    </a:cubicBezTo>
                    <a:cubicBezTo>
                      <a:pt x="25" y="45"/>
                      <a:pt x="25" y="45"/>
                      <a:pt x="25" y="45"/>
                    </a:cubicBezTo>
                    <a:cubicBezTo>
                      <a:pt x="25" y="45"/>
                      <a:pt x="25" y="45"/>
                      <a:pt x="25" y="45"/>
                    </a:cubicBezTo>
                    <a:cubicBezTo>
                      <a:pt x="36" y="45"/>
                      <a:pt x="45" y="36"/>
                      <a:pt x="45" y="26"/>
                    </a:cubicBezTo>
                    <a:cubicBezTo>
                      <a:pt x="45" y="15"/>
                      <a:pt x="36" y="6"/>
                      <a:pt x="25" y="6"/>
                    </a:cubicBezTo>
                    <a:cubicBezTo>
                      <a:pt x="25" y="6"/>
                      <a:pt x="25" y="6"/>
                      <a:pt x="25" y="6"/>
                    </a:cubicBezTo>
                    <a:cubicBezTo>
                      <a:pt x="25" y="0"/>
                      <a:pt x="25" y="0"/>
                      <a:pt x="25" y="0"/>
                    </a:cubicBezTo>
                    <a:close/>
                    <a:moveTo>
                      <a:pt x="25" y="51"/>
                    </a:moveTo>
                    <a:cubicBezTo>
                      <a:pt x="11" y="51"/>
                      <a:pt x="0" y="40"/>
                      <a:pt x="0" y="26"/>
                    </a:cubicBezTo>
                    <a:cubicBezTo>
                      <a:pt x="0" y="11"/>
                      <a:pt x="11" y="0"/>
                      <a:pt x="25" y="0"/>
                    </a:cubicBezTo>
                    <a:cubicBezTo>
                      <a:pt x="25" y="6"/>
                      <a:pt x="25" y="6"/>
                      <a:pt x="25" y="6"/>
                    </a:cubicBezTo>
                    <a:cubicBezTo>
                      <a:pt x="14" y="6"/>
                      <a:pt x="6" y="15"/>
                      <a:pt x="6" y="26"/>
                    </a:cubicBezTo>
                    <a:cubicBezTo>
                      <a:pt x="6" y="36"/>
                      <a:pt x="14"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82" name="Freeform 85"/>
              <p:cNvSpPr>
                <a:spLocks noEditPoints="1"/>
              </p:cNvSpPr>
              <p:nvPr/>
            </p:nvSpPr>
            <p:spPr bwMode="auto">
              <a:xfrm>
                <a:off x="4828" y="955"/>
                <a:ext cx="89" cy="91"/>
              </a:xfrm>
              <a:custGeom>
                <a:avLst/>
                <a:gdLst>
                  <a:gd name="T0" fmla="*/ 26 w 51"/>
                  <a:gd name="T1" fmla="*/ 0 h 52"/>
                  <a:gd name="T2" fmla="*/ 51 w 51"/>
                  <a:gd name="T3" fmla="*/ 26 h 52"/>
                  <a:gd name="T4" fmla="*/ 26 w 51"/>
                  <a:gd name="T5" fmla="*/ 52 h 52"/>
                  <a:gd name="T6" fmla="*/ 26 w 51"/>
                  <a:gd name="T7" fmla="*/ 52 h 52"/>
                  <a:gd name="T8" fmla="*/ 26 w 51"/>
                  <a:gd name="T9" fmla="*/ 46 h 52"/>
                  <a:gd name="T10" fmla="*/ 26 w 51"/>
                  <a:gd name="T11" fmla="*/ 46 h 52"/>
                  <a:gd name="T12" fmla="*/ 45 w 51"/>
                  <a:gd name="T13" fmla="*/ 26 h 52"/>
                  <a:gd name="T14" fmla="*/ 26 w 51"/>
                  <a:gd name="T15" fmla="*/ 6 h 52"/>
                  <a:gd name="T16" fmla="*/ 26 w 51"/>
                  <a:gd name="T17" fmla="*/ 6 h 52"/>
                  <a:gd name="T18" fmla="*/ 26 w 51"/>
                  <a:gd name="T19" fmla="*/ 0 h 52"/>
                  <a:gd name="T20" fmla="*/ 26 w 51"/>
                  <a:gd name="T21" fmla="*/ 52 h 52"/>
                  <a:gd name="T22" fmla="*/ 0 w 51"/>
                  <a:gd name="T23" fmla="*/ 26 h 52"/>
                  <a:gd name="T24" fmla="*/ 26 w 51"/>
                  <a:gd name="T25" fmla="*/ 0 h 52"/>
                  <a:gd name="T26" fmla="*/ 26 w 51"/>
                  <a:gd name="T27" fmla="*/ 6 h 52"/>
                  <a:gd name="T28" fmla="*/ 6 w 51"/>
                  <a:gd name="T29" fmla="*/ 26 h 52"/>
                  <a:gd name="T30" fmla="*/ 26 w 51"/>
                  <a:gd name="T31" fmla="*/ 46 h 52"/>
                  <a:gd name="T32" fmla="*/ 26 w 51"/>
                  <a:gd name="T33"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2">
                    <a:moveTo>
                      <a:pt x="26" y="0"/>
                    </a:moveTo>
                    <a:cubicBezTo>
                      <a:pt x="40" y="0"/>
                      <a:pt x="51" y="12"/>
                      <a:pt x="51" y="26"/>
                    </a:cubicBezTo>
                    <a:cubicBezTo>
                      <a:pt x="51" y="40"/>
                      <a:pt x="40" y="52"/>
                      <a:pt x="26" y="52"/>
                    </a:cubicBezTo>
                    <a:cubicBezTo>
                      <a:pt x="26" y="52"/>
                      <a:pt x="26" y="52"/>
                      <a:pt x="26" y="52"/>
                    </a:cubicBezTo>
                    <a:cubicBezTo>
                      <a:pt x="26" y="46"/>
                      <a:pt x="26" y="46"/>
                      <a:pt x="26" y="46"/>
                    </a:cubicBezTo>
                    <a:cubicBezTo>
                      <a:pt x="26" y="46"/>
                      <a:pt x="26" y="46"/>
                      <a:pt x="26" y="46"/>
                    </a:cubicBezTo>
                    <a:cubicBezTo>
                      <a:pt x="36" y="46"/>
                      <a:pt x="45" y="37"/>
                      <a:pt x="45" y="26"/>
                    </a:cubicBezTo>
                    <a:cubicBezTo>
                      <a:pt x="45" y="15"/>
                      <a:pt x="36" y="6"/>
                      <a:pt x="26" y="6"/>
                    </a:cubicBezTo>
                    <a:cubicBezTo>
                      <a:pt x="26" y="6"/>
                      <a:pt x="26" y="6"/>
                      <a:pt x="26" y="6"/>
                    </a:cubicBezTo>
                    <a:cubicBezTo>
                      <a:pt x="26" y="0"/>
                      <a:pt x="26" y="0"/>
                      <a:pt x="26" y="0"/>
                    </a:cubicBezTo>
                    <a:close/>
                    <a:moveTo>
                      <a:pt x="26" y="52"/>
                    </a:moveTo>
                    <a:cubicBezTo>
                      <a:pt x="11" y="52"/>
                      <a:pt x="0" y="40"/>
                      <a:pt x="0" y="26"/>
                    </a:cubicBezTo>
                    <a:cubicBezTo>
                      <a:pt x="0" y="12"/>
                      <a:pt x="11" y="0"/>
                      <a:pt x="26" y="0"/>
                    </a:cubicBezTo>
                    <a:cubicBezTo>
                      <a:pt x="26" y="6"/>
                      <a:pt x="26" y="6"/>
                      <a:pt x="26" y="6"/>
                    </a:cubicBezTo>
                    <a:cubicBezTo>
                      <a:pt x="15" y="6"/>
                      <a:pt x="6" y="15"/>
                      <a:pt x="6" y="26"/>
                    </a:cubicBezTo>
                    <a:cubicBezTo>
                      <a:pt x="6" y="37"/>
                      <a:pt x="15" y="46"/>
                      <a:pt x="26" y="46"/>
                    </a:cubicBezTo>
                    <a:lnTo>
                      <a:pt x="26" y="52"/>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83" name="Freeform 86"/>
              <p:cNvSpPr>
                <a:spLocks noEditPoints="1"/>
              </p:cNvSpPr>
              <p:nvPr/>
            </p:nvSpPr>
            <p:spPr bwMode="auto">
              <a:xfrm>
                <a:off x="4000" y="1570"/>
                <a:ext cx="88" cy="89"/>
              </a:xfrm>
              <a:custGeom>
                <a:avLst/>
                <a:gdLst>
                  <a:gd name="T0" fmla="*/ 25 w 51"/>
                  <a:gd name="T1" fmla="*/ 0 h 51"/>
                  <a:gd name="T2" fmla="*/ 51 w 51"/>
                  <a:gd name="T3" fmla="*/ 26 h 51"/>
                  <a:gd name="T4" fmla="*/ 25 w 51"/>
                  <a:gd name="T5" fmla="*/ 51 h 51"/>
                  <a:gd name="T6" fmla="*/ 25 w 51"/>
                  <a:gd name="T7" fmla="*/ 51 h 51"/>
                  <a:gd name="T8" fmla="*/ 25 w 51"/>
                  <a:gd name="T9" fmla="*/ 45 h 51"/>
                  <a:gd name="T10" fmla="*/ 25 w 51"/>
                  <a:gd name="T11" fmla="*/ 45 h 51"/>
                  <a:gd name="T12" fmla="*/ 45 w 51"/>
                  <a:gd name="T13" fmla="*/ 26 h 51"/>
                  <a:gd name="T14" fmla="*/ 25 w 51"/>
                  <a:gd name="T15" fmla="*/ 6 h 51"/>
                  <a:gd name="T16" fmla="*/ 25 w 51"/>
                  <a:gd name="T17" fmla="*/ 6 h 51"/>
                  <a:gd name="T18" fmla="*/ 25 w 51"/>
                  <a:gd name="T19" fmla="*/ 0 h 51"/>
                  <a:gd name="T20" fmla="*/ 25 w 51"/>
                  <a:gd name="T21" fmla="*/ 51 h 51"/>
                  <a:gd name="T22" fmla="*/ 0 w 51"/>
                  <a:gd name="T23" fmla="*/ 26 h 51"/>
                  <a:gd name="T24" fmla="*/ 25 w 51"/>
                  <a:gd name="T25" fmla="*/ 0 h 51"/>
                  <a:gd name="T26" fmla="*/ 25 w 51"/>
                  <a:gd name="T27" fmla="*/ 6 h 51"/>
                  <a:gd name="T28" fmla="*/ 6 w 51"/>
                  <a:gd name="T29" fmla="*/ 26 h 51"/>
                  <a:gd name="T30" fmla="*/ 25 w 51"/>
                  <a:gd name="T31" fmla="*/ 45 h 51"/>
                  <a:gd name="T32" fmla="*/ 25 w 51"/>
                  <a:gd name="T33"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1">
                    <a:moveTo>
                      <a:pt x="25" y="0"/>
                    </a:moveTo>
                    <a:cubicBezTo>
                      <a:pt x="39" y="0"/>
                      <a:pt x="51" y="11"/>
                      <a:pt x="51" y="26"/>
                    </a:cubicBezTo>
                    <a:cubicBezTo>
                      <a:pt x="51" y="40"/>
                      <a:pt x="39" y="51"/>
                      <a:pt x="25" y="51"/>
                    </a:cubicBezTo>
                    <a:cubicBezTo>
                      <a:pt x="25" y="51"/>
                      <a:pt x="25" y="51"/>
                      <a:pt x="25" y="51"/>
                    </a:cubicBezTo>
                    <a:cubicBezTo>
                      <a:pt x="25" y="45"/>
                      <a:pt x="25" y="45"/>
                      <a:pt x="25" y="45"/>
                    </a:cubicBezTo>
                    <a:cubicBezTo>
                      <a:pt x="25" y="45"/>
                      <a:pt x="25" y="45"/>
                      <a:pt x="25" y="45"/>
                    </a:cubicBezTo>
                    <a:cubicBezTo>
                      <a:pt x="36" y="45"/>
                      <a:pt x="45" y="36"/>
                      <a:pt x="45" y="26"/>
                    </a:cubicBezTo>
                    <a:cubicBezTo>
                      <a:pt x="45" y="15"/>
                      <a:pt x="36" y="6"/>
                      <a:pt x="25" y="6"/>
                    </a:cubicBezTo>
                    <a:cubicBezTo>
                      <a:pt x="25" y="6"/>
                      <a:pt x="25" y="6"/>
                      <a:pt x="25" y="6"/>
                    </a:cubicBezTo>
                    <a:cubicBezTo>
                      <a:pt x="25" y="0"/>
                      <a:pt x="25" y="0"/>
                      <a:pt x="25" y="0"/>
                    </a:cubicBezTo>
                    <a:close/>
                    <a:moveTo>
                      <a:pt x="25" y="51"/>
                    </a:moveTo>
                    <a:cubicBezTo>
                      <a:pt x="11" y="51"/>
                      <a:pt x="0" y="40"/>
                      <a:pt x="0" y="26"/>
                    </a:cubicBezTo>
                    <a:cubicBezTo>
                      <a:pt x="0" y="11"/>
                      <a:pt x="11" y="0"/>
                      <a:pt x="25" y="0"/>
                    </a:cubicBezTo>
                    <a:cubicBezTo>
                      <a:pt x="25" y="6"/>
                      <a:pt x="25" y="6"/>
                      <a:pt x="25" y="6"/>
                    </a:cubicBezTo>
                    <a:cubicBezTo>
                      <a:pt x="14" y="6"/>
                      <a:pt x="6" y="15"/>
                      <a:pt x="6" y="26"/>
                    </a:cubicBezTo>
                    <a:cubicBezTo>
                      <a:pt x="6" y="36"/>
                      <a:pt x="14"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84" name="Freeform 87"/>
              <p:cNvSpPr>
                <a:spLocks noEditPoints="1"/>
              </p:cNvSpPr>
              <p:nvPr/>
            </p:nvSpPr>
            <p:spPr bwMode="auto">
              <a:xfrm>
                <a:off x="3510" y="556"/>
                <a:ext cx="89" cy="90"/>
              </a:xfrm>
              <a:custGeom>
                <a:avLst/>
                <a:gdLst>
                  <a:gd name="T0" fmla="*/ 25 w 51"/>
                  <a:gd name="T1" fmla="*/ 0 h 52"/>
                  <a:gd name="T2" fmla="*/ 51 w 51"/>
                  <a:gd name="T3" fmla="*/ 26 h 52"/>
                  <a:gd name="T4" fmla="*/ 25 w 51"/>
                  <a:gd name="T5" fmla="*/ 52 h 52"/>
                  <a:gd name="T6" fmla="*/ 25 w 51"/>
                  <a:gd name="T7" fmla="*/ 46 h 52"/>
                  <a:gd name="T8" fmla="*/ 45 w 51"/>
                  <a:gd name="T9" fmla="*/ 26 h 52"/>
                  <a:gd name="T10" fmla="*/ 25 w 51"/>
                  <a:gd name="T11" fmla="*/ 6 h 52"/>
                  <a:gd name="T12" fmla="*/ 25 w 51"/>
                  <a:gd name="T13" fmla="*/ 0 h 52"/>
                  <a:gd name="T14" fmla="*/ 25 w 51"/>
                  <a:gd name="T15" fmla="*/ 52 h 52"/>
                  <a:gd name="T16" fmla="*/ 0 w 51"/>
                  <a:gd name="T17" fmla="*/ 26 h 52"/>
                  <a:gd name="T18" fmla="*/ 25 w 51"/>
                  <a:gd name="T19" fmla="*/ 0 h 52"/>
                  <a:gd name="T20" fmla="*/ 25 w 51"/>
                  <a:gd name="T21" fmla="*/ 6 h 52"/>
                  <a:gd name="T22" fmla="*/ 6 w 51"/>
                  <a:gd name="T23" fmla="*/ 26 h 52"/>
                  <a:gd name="T24" fmla="*/ 25 w 51"/>
                  <a:gd name="T25" fmla="*/ 46 h 52"/>
                  <a:gd name="T26" fmla="*/ 25 w 51"/>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2">
                    <a:moveTo>
                      <a:pt x="25" y="0"/>
                    </a:moveTo>
                    <a:cubicBezTo>
                      <a:pt x="40" y="0"/>
                      <a:pt x="51" y="12"/>
                      <a:pt x="51" y="26"/>
                    </a:cubicBezTo>
                    <a:cubicBezTo>
                      <a:pt x="51" y="40"/>
                      <a:pt x="40" y="52"/>
                      <a:pt x="25" y="52"/>
                    </a:cubicBezTo>
                    <a:cubicBezTo>
                      <a:pt x="25" y="46"/>
                      <a:pt x="25" y="46"/>
                      <a:pt x="25" y="46"/>
                    </a:cubicBezTo>
                    <a:cubicBezTo>
                      <a:pt x="36" y="46"/>
                      <a:pt x="45" y="37"/>
                      <a:pt x="45" y="26"/>
                    </a:cubicBezTo>
                    <a:cubicBezTo>
                      <a:pt x="45" y="15"/>
                      <a:pt x="36" y="6"/>
                      <a:pt x="25" y="6"/>
                    </a:cubicBezTo>
                    <a:lnTo>
                      <a:pt x="25" y="0"/>
                    </a:lnTo>
                    <a:close/>
                    <a:moveTo>
                      <a:pt x="25" y="52"/>
                    </a:moveTo>
                    <a:cubicBezTo>
                      <a:pt x="11" y="52"/>
                      <a:pt x="0" y="40"/>
                      <a:pt x="0" y="26"/>
                    </a:cubicBezTo>
                    <a:cubicBezTo>
                      <a:pt x="0" y="12"/>
                      <a:pt x="11" y="0"/>
                      <a:pt x="25" y="0"/>
                    </a:cubicBezTo>
                    <a:cubicBezTo>
                      <a:pt x="25" y="6"/>
                      <a:pt x="25" y="6"/>
                      <a:pt x="25" y="6"/>
                    </a:cubicBezTo>
                    <a:cubicBezTo>
                      <a:pt x="15" y="6"/>
                      <a:pt x="6" y="15"/>
                      <a:pt x="6" y="26"/>
                    </a:cubicBezTo>
                    <a:cubicBezTo>
                      <a:pt x="6" y="37"/>
                      <a:pt x="15" y="46"/>
                      <a:pt x="25" y="46"/>
                    </a:cubicBezTo>
                    <a:lnTo>
                      <a:pt x="25" y="52"/>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85" name="Freeform 88"/>
              <p:cNvSpPr>
                <a:spLocks noEditPoints="1"/>
              </p:cNvSpPr>
              <p:nvPr/>
            </p:nvSpPr>
            <p:spPr bwMode="auto">
              <a:xfrm>
                <a:off x="3131" y="1853"/>
                <a:ext cx="89" cy="89"/>
              </a:xfrm>
              <a:custGeom>
                <a:avLst/>
                <a:gdLst>
                  <a:gd name="T0" fmla="*/ 26 w 51"/>
                  <a:gd name="T1" fmla="*/ 0 h 51"/>
                  <a:gd name="T2" fmla="*/ 51 w 51"/>
                  <a:gd name="T3" fmla="*/ 26 h 51"/>
                  <a:gd name="T4" fmla="*/ 26 w 51"/>
                  <a:gd name="T5" fmla="*/ 51 h 51"/>
                  <a:gd name="T6" fmla="*/ 26 w 51"/>
                  <a:gd name="T7" fmla="*/ 45 h 51"/>
                  <a:gd name="T8" fmla="*/ 46 w 51"/>
                  <a:gd name="T9" fmla="*/ 26 h 51"/>
                  <a:gd name="T10" fmla="*/ 26 w 51"/>
                  <a:gd name="T11" fmla="*/ 6 h 51"/>
                  <a:gd name="T12" fmla="*/ 26 w 51"/>
                  <a:gd name="T13" fmla="*/ 0 h 51"/>
                  <a:gd name="T14" fmla="*/ 26 w 51"/>
                  <a:gd name="T15" fmla="*/ 51 h 51"/>
                  <a:gd name="T16" fmla="*/ 0 w 51"/>
                  <a:gd name="T17" fmla="*/ 26 h 51"/>
                  <a:gd name="T18" fmla="*/ 26 w 51"/>
                  <a:gd name="T19" fmla="*/ 0 h 51"/>
                  <a:gd name="T20" fmla="*/ 26 w 51"/>
                  <a:gd name="T21" fmla="*/ 6 h 51"/>
                  <a:gd name="T22" fmla="*/ 6 w 51"/>
                  <a:gd name="T23" fmla="*/ 26 h 51"/>
                  <a:gd name="T24" fmla="*/ 26 w 51"/>
                  <a:gd name="T25" fmla="*/ 45 h 51"/>
                  <a:gd name="T26" fmla="*/ 26 w 51"/>
                  <a:gd name="T2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1">
                    <a:moveTo>
                      <a:pt x="26" y="0"/>
                    </a:moveTo>
                    <a:cubicBezTo>
                      <a:pt x="40" y="0"/>
                      <a:pt x="51" y="12"/>
                      <a:pt x="51" y="26"/>
                    </a:cubicBezTo>
                    <a:cubicBezTo>
                      <a:pt x="51" y="40"/>
                      <a:pt x="40" y="51"/>
                      <a:pt x="26" y="51"/>
                    </a:cubicBezTo>
                    <a:cubicBezTo>
                      <a:pt x="26" y="45"/>
                      <a:pt x="26" y="45"/>
                      <a:pt x="26" y="45"/>
                    </a:cubicBezTo>
                    <a:cubicBezTo>
                      <a:pt x="37" y="45"/>
                      <a:pt x="46" y="37"/>
                      <a:pt x="46" y="26"/>
                    </a:cubicBezTo>
                    <a:cubicBezTo>
                      <a:pt x="46" y="15"/>
                      <a:pt x="37" y="6"/>
                      <a:pt x="26" y="6"/>
                    </a:cubicBezTo>
                    <a:lnTo>
                      <a:pt x="26" y="0"/>
                    </a:lnTo>
                    <a:close/>
                    <a:moveTo>
                      <a:pt x="26" y="51"/>
                    </a:moveTo>
                    <a:cubicBezTo>
                      <a:pt x="12" y="51"/>
                      <a:pt x="0" y="40"/>
                      <a:pt x="0" y="26"/>
                    </a:cubicBezTo>
                    <a:cubicBezTo>
                      <a:pt x="0" y="12"/>
                      <a:pt x="12" y="0"/>
                      <a:pt x="26" y="0"/>
                    </a:cubicBezTo>
                    <a:cubicBezTo>
                      <a:pt x="26" y="6"/>
                      <a:pt x="26" y="6"/>
                      <a:pt x="26" y="6"/>
                    </a:cubicBezTo>
                    <a:cubicBezTo>
                      <a:pt x="15" y="6"/>
                      <a:pt x="6" y="15"/>
                      <a:pt x="6" y="26"/>
                    </a:cubicBezTo>
                    <a:cubicBezTo>
                      <a:pt x="6" y="37"/>
                      <a:pt x="15" y="45"/>
                      <a:pt x="26" y="45"/>
                    </a:cubicBezTo>
                    <a:lnTo>
                      <a:pt x="26" y="51"/>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86" name="Freeform 89"/>
              <p:cNvSpPr>
                <a:spLocks noEditPoints="1"/>
              </p:cNvSpPr>
              <p:nvPr/>
            </p:nvSpPr>
            <p:spPr bwMode="auto">
              <a:xfrm>
                <a:off x="4385" y="1410"/>
                <a:ext cx="91" cy="91"/>
              </a:xfrm>
              <a:custGeom>
                <a:avLst/>
                <a:gdLst>
                  <a:gd name="T0" fmla="*/ 26 w 52"/>
                  <a:gd name="T1" fmla="*/ 0 h 52"/>
                  <a:gd name="T2" fmla="*/ 52 w 52"/>
                  <a:gd name="T3" fmla="*/ 26 h 52"/>
                  <a:gd name="T4" fmla="*/ 26 w 52"/>
                  <a:gd name="T5" fmla="*/ 52 h 52"/>
                  <a:gd name="T6" fmla="*/ 26 w 52"/>
                  <a:gd name="T7" fmla="*/ 52 h 52"/>
                  <a:gd name="T8" fmla="*/ 26 w 52"/>
                  <a:gd name="T9" fmla="*/ 46 h 52"/>
                  <a:gd name="T10" fmla="*/ 26 w 52"/>
                  <a:gd name="T11" fmla="*/ 46 h 52"/>
                  <a:gd name="T12" fmla="*/ 46 w 52"/>
                  <a:gd name="T13" fmla="*/ 26 h 52"/>
                  <a:gd name="T14" fmla="*/ 26 w 52"/>
                  <a:gd name="T15" fmla="*/ 6 h 52"/>
                  <a:gd name="T16" fmla="*/ 26 w 52"/>
                  <a:gd name="T17" fmla="*/ 6 h 52"/>
                  <a:gd name="T18" fmla="*/ 26 w 52"/>
                  <a:gd name="T19" fmla="*/ 0 h 52"/>
                  <a:gd name="T20" fmla="*/ 26 w 52"/>
                  <a:gd name="T21" fmla="*/ 52 h 52"/>
                  <a:gd name="T22" fmla="*/ 0 w 52"/>
                  <a:gd name="T23" fmla="*/ 26 h 52"/>
                  <a:gd name="T24" fmla="*/ 26 w 52"/>
                  <a:gd name="T25" fmla="*/ 0 h 52"/>
                  <a:gd name="T26" fmla="*/ 26 w 52"/>
                  <a:gd name="T27" fmla="*/ 6 h 52"/>
                  <a:gd name="T28" fmla="*/ 6 w 52"/>
                  <a:gd name="T29" fmla="*/ 26 h 52"/>
                  <a:gd name="T30" fmla="*/ 26 w 52"/>
                  <a:gd name="T31" fmla="*/ 46 h 52"/>
                  <a:gd name="T32" fmla="*/ 26 w 52"/>
                  <a:gd name="T33"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52">
                    <a:moveTo>
                      <a:pt x="26" y="0"/>
                    </a:moveTo>
                    <a:cubicBezTo>
                      <a:pt x="40" y="0"/>
                      <a:pt x="52" y="12"/>
                      <a:pt x="52" y="26"/>
                    </a:cubicBezTo>
                    <a:cubicBezTo>
                      <a:pt x="52" y="40"/>
                      <a:pt x="40" y="52"/>
                      <a:pt x="26" y="52"/>
                    </a:cubicBezTo>
                    <a:cubicBezTo>
                      <a:pt x="26" y="52"/>
                      <a:pt x="26" y="52"/>
                      <a:pt x="26" y="52"/>
                    </a:cubicBezTo>
                    <a:cubicBezTo>
                      <a:pt x="26" y="46"/>
                      <a:pt x="26" y="46"/>
                      <a:pt x="26" y="46"/>
                    </a:cubicBezTo>
                    <a:cubicBezTo>
                      <a:pt x="26" y="46"/>
                      <a:pt x="26" y="46"/>
                      <a:pt x="26" y="46"/>
                    </a:cubicBezTo>
                    <a:cubicBezTo>
                      <a:pt x="37" y="46"/>
                      <a:pt x="46" y="37"/>
                      <a:pt x="46" y="26"/>
                    </a:cubicBezTo>
                    <a:cubicBezTo>
                      <a:pt x="46" y="15"/>
                      <a:pt x="37" y="6"/>
                      <a:pt x="26" y="6"/>
                    </a:cubicBezTo>
                    <a:cubicBezTo>
                      <a:pt x="26" y="6"/>
                      <a:pt x="26" y="6"/>
                      <a:pt x="26" y="6"/>
                    </a:cubicBezTo>
                    <a:cubicBezTo>
                      <a:pt x="26" y="0"/>
                      <a:pt x="26" y="0"/>
                      <a:pt x="26" y="0"/>
                    </a:cubicBezTo>
                    <a:close/>
                    <a:moveTo>
                      <a:pt x="26" y="52"/>
                    </a:moveTo>
                    <a:cubicBezTo>
                      <a:pt x="12" y="52"/>
                      <a:pt x="0" y="40"/>
                      <a:pt x="0" y="26"/>
                    </a:cubicBezTo>
                    <a:cubicBezTo>
                      <a:pt x="0" y="12"/>
                      <a:pt x="12" y="0"/>
                      <a:pt x="26" y="0"/>
                    </a:cubicBezTo>
                    <a:cubicBezTo>
                      <a:pt x="26" y="6"/>
                      <a:pt x="26" y="6"/>
                      <a:pt x="26" y="6"/>
                    </a:cubicBezTo>
                    <a:cubicBezTo>
                      <a:pt x="15" y="6"/>
                      <a:pt x="6" y="15"/>
                      <a:pt x="6" y="26"/>
                    </a:cubicBezTo>
                    <a:cubicBezTo>
                      <a:pt x="6" y="37"/>
                      <a:pt x="15" y="46"/>
                      <a:pt x="26" y="46"/>
                    </a:cubicBezTo>
                    <a:lnTo>
                      <a:pt x="26" y="52"/>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87" name="Freeform 90"/>
              <p:cNvSpPr>
                <a:spLocks noEditPoints="1"/>
              </p:cNvSpPr>
              <p:nvPr/>
            </p:nvSpPr>
            <p:spPr bwMode="auto">
              <a:xfrm>
                <a:off x="4008" y="2176"/>
                <a:ext cx="89" cy="89"/>
              </a:xfrm>
              <a:custGeom>
                <a:avLst/>
                <a:gdLst>
                  <a:gd name="T0" fmla="*/ 25 w 51"/>
                  <a:gd name="T1" fmla="*/ 0 h 51"/>
                  <a:gd name="T2" fmla="*/ 51 w 51"/>
                  <a:gd name="T3" fmla="*/ 25 h 51"/>
                  <a:gd name="T4" fmla="*/ 25 w 51"/>
                  <a:gd name="T5" fmla="*/ 51 h 51"/>
                  <a:gd name="T6" fmla="*/ 25 w 51"/>
                  <a:gd name="T7" fmla="*/ 51 h 51"/>
                  <a:gd name="T8" fmla="*/ 25 w 51"/>
                  <a:gd name="T9" fmla="*/ 45 h 51"/>
                  <a:gd name="T10" fmla="*/ 25 w 51"/>
                  <a:gd name="T11" fmla="*/ 45 h 51"/>
                  <a:gd name="T12" fmla="*/ 45 w 51"/>
                  <a:gd name="T13" fmla="*/ 25 h 51"/>
                  <a:gd name="T14" fmla="*/ 25 w 51"/>
                  <a:gd name="T15" fmla="*/ 5 h 51"/>
                  <a:gd name="T16" fmla="*/ 25 w 51"/>
                  <a:gd name="T17" fmla="*/ 5 h 51"/>
                  <a:gd name="T18" fmla="*/ 25 w 51"/>
                  <a:gd name="T19" fmla="*/ 0 h 51"/>
                  <a:gd name="T20" fmla="*/ 25 w 51"/>
                  <a:gd name="T21" fmla="*/ 51 h 51"/>
                  <a:gd name="T22" fmla="*/ 0 w 51"/>
                  <a:gd name="T23" fmla="*/ 25 h 51"/>
                  <a:gd name="T24" fmla="*/ 25 w 51"/>
                  <a:gd name="T25" fmla="*/ 0 h 51"/>
                  <a:gd name="T26" fmla="*/ 25 w 51"/>
                  <a:gd name="T27" fmla="*/ 5 h 51"/>
                  <a:gd name="T28" fmla="*/ 6 w 51"/>
                  <a:gd name="T29" fmla="*/ 25 h 51"/>
                  <a:gd name="T30" fmla="*/ 25 w 51"/>
                  <a:gd name="T31" fmla="*/ 45 h 51"/>
                  <a:gd name="T32" fmla="*/ 25 w 51"/>
                  <a:gd name="T33"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1">
                    <a:moveTo>
                      <a:pt x="25" y="0"/>
                    </a:moveTo>
                    <a:cubicBezTo>
                      <a:pt x="39" y="0"/>
                      <a:pt x="51" y="11"/>
                      <a:pt x="51" y="25"/>
                    </a:cubicBezTo>
                    <a:cubicBezTo>
                      <a:pt x="51" y="39"/>
                      <a:pt x="39" y="51"/>
                      <a:pt x="25" y="51"/>
                    </a:cubicBezTo>
                    <a:cubicBezTo>
                      <a:pt x="25" y="51"/>
                      <a:pt x="25" y="51"/>
                      <a:pt x="25" y="51"/>
                    </a:cubicBezTo>
                    <a:cubicBezTo>
                      <a:pt x="25" y="45"/>
                      <a:pt x="25" y="45"/>
                      <a:pt x="25" y="45"/>
                    </a:cubicBezTo>
                    <a:cubicBezTo>
                      <a:pt x="25" y="45"/>
                      <a:pt x="25" y="45"/>
                      <a:pt x="25" y="45"/>
                    </a:cubicBezTo>
                    <a:cubicBezTo>
                      <a:pt x="36" y="45"/>
                      <a:pt x="45" y="36"/>
                      <a:pt x="45" y="25"/>
                    </a:cubicBezTo>
                    <a:cubicBezTo>
                      <a:pt x="45" y="14"/>
                      <a:pt x="36" y="5"/>
                      <a:pt x="25" y="5"/>
                    </a:cubicBezTo>
                    <a:cubicBezTo>
                      <a:pt x="25" y="5"/>
                      <a:pt x="25" y="5"/>
                      <a:pt x="25" y="5"/>
                    </a:cubicBezTo>
                    <a:cubicBezTo>
                      <a:pt x="25" y="0"/>
                      <a:pt x="25" y="0"/>
                      <a:pt x="25" y="0"/>
                    </a:cubicBezTo>
                    <a:close/>
                    <a:moveTo>
                      <a:pt x="25" y="51"/>
                    </a:moveTo>
                    <a:cubicBezTo>
                      <a:pt x="11" y="51"/>
                      <a:pt x="0" y="39"/>
                      <a:pt x="0" y="25"/>
                    </a:cubicBezTo>
                    <a:cubicBezTo>
                      <a:pt x="0" y="11"/>
                      <a:pt x="11" y="0"/>
                      <a:pt x="25" y="0"/>
                    </a:cubicBezTo>
                    <a:cubicBezTo>
                      <a:pt x="25" y="5"/>
                      <a:pt x="25" y="5"/>
                      <a:pt x="25" y="5"/>
                    </a:cubicBezTo>
                    <a:cubicBezTo>
                      <a:pt x="14" y="5"/>
                      <a:pt x="6" y="14"/>
                      <a:pt x="6" y="25"/>
                    </a:cubicBezTo>
                    <a:cubicBezTo>
                      <a:pt x="6" y="36"/>
                      <a:pt x="14"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88" name="Freeform 91"/>
              <p:cNvSpPr/>
              <p:nvPr/>
            </p:nvSpPr>
            <p:spPr bwMode="auto">
              <a:xfrm>
                <a:off x="3562" y="1016"/>
                <a:ext cx="148" cy="111"/>
              </a:xfrm>
              <a:custGeom>
                <a:avLst/>
                <a:gdLst>
                  <a:gd name="T0" fmla="*/ 43 w 85"/>
                  <a:gd name="T1" fmla="*/ 0 h 64"/>
                  <a:gd name="T2" fmla="*/ 0 w 85"/>
                  <a:gd name="T3" fmla="*/ 43 h 64"/>
                  <a:gd name="T4" fmla="*/ 5 w 85"/>
                  <a:gd name="T5" fmla="*/ 63 h 64"/>
                  <a:gd name="T6" fmla="*/ 5 w 85"/>
                  <a:gd name="T7" fmla="*/ 52 h 64"/>
                  <a:gd name="T8" fmla="*/ 7 w 85"/>
                  <a:gd name="T9" fmla="*/ 46 h 64"/>
                  <a:gd name="T10" fmla="*/ 7 w 85"/>
                  <a:gd name="T11" fmla="*/ 43 h 64"/>
                  <a:gd name="T12" fmla="*/ 43 w 85"/>
                  <a:gd name="T13" fmla="*/ 7 h 64"/>
                  <a:gd name="T14" fmla="*/ 78 w 85"/>
                  <a:gd name="T15" fmla="*/ 43 h 64"/>
                  <a:gd name="T16" fmla="*/ 78 w 85"/>
                  <a:gd name="T17" fmla="*/ 47 h 64"/>
                  <a:gd name="T18" fmla="*/ 80 w 85"/>
                  <a:gd name="T19" fmla="*/ 52 h 64"/>
                  <a:gd name="T20" fmla="*/ 80 w 85"/>
                  <a:gd name="T21" fmla="*/ 64 h 64"/>
                  <a:gd name="T22" fmla="*/ 85 w 85"/>
                  <a:gd name="T23" fmla="*/ 43 h 64"/>
                  <a:gd name="T24" fmla="*/ 43 w 85"/>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64">
                    <a:moveTo>
                      <a:pt x="43" y="0"/>
                    </a:moveTo>
                    <a:cubicBezTo>
                      <a:pt x="19" y="0"/>
                      <a:pt x="0" y="19"/>
                      <a:pt x="0" y="43"/>
                    </a:cubicBezTo>
                    <a:cubicBezTo>
                      <a:pt x="0" y="50"/>
                      <a:pt x="2" y="57"/>
                      <a:pt x="5" y="63"/>
                    </a:cubicBezTo>
                    <a:cubicBezTo>
                      <a:pt x="5" y="52"/>
                      <a:pt x="5" y="52"/>
                      <a:pt x="5" y="52"/>
                    </a:cubicBezTo>
                    <a:cubicBezTo>
                      <a:pt x="5" y="50"/>
                      <a:pt x="6" y="48"/>
                      <a:pt x="7" y="46"/>
                    </a:cubicBezTo>
                    <a:cubicBezTo>
                      <a:pt x="7" y="45"/>
                      <a:pt x="7" y="44"/>
                      <a:pt x="7" y="43"/>
                    </a:cubicBezTo>
                    <a:cubicBezTo>
                      <a:pt x="7" y="23"/>
                      <a:pt x="23" y="7"/>
                      <a:pt x="43" y="7"/>
                    </a:cubicBezTo>
                    <a:cubicBezTo>
                      <a:pt x="62" y="7"/>
                      <a:pt x="78" y="23"/>
                      <a:pt x="78" y="43"/>
                    </a:cubicBezTo>
                    <a:cubicBezTo>
                      <a:pt x="78" y="44"/>
                      <a:pt x="78" y="46"/>
                      <a:pt x="78" y="47"/>
                    </a:cubicBezTo>
                    <a:cubicBezTo>
                      <a:pt x="79" y="48"/>
                      <a:pt x="80" y="50"/>
                      <a:pt x="80" y="52"/>
                    </a:cubicBezTo>
                    <a:cubicBezTo>
                      <a:pt x="80" y="64"/>
                      <a:pt x="80" y="64"/>
                      <a:pt x="80" y="64"/>
                    </a:cubicBezTo>
                    <a:cubicBezTo>
                      <a:pt x="83" y="58"/>
                      <a:pt x="85" y="50"/>
                      <a:pt x="85" y="43"/>
                    </a:cubicBezTo>
                    <a:cubicBezTo>
                      <a:pt x="85" y="19"/>
                      <a:pt x="66" y="0"/>
                      <a:pt x="43" y="0"/>
                    </a:cubicBez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89" name="Freeform 92"/>
              <p:cNvSpPr/>
              <p:nvPr/>
            </p:nvSpPr>
            <p:spPr bwMode="auto">
              <a:xfrm>
                <a:off x="3574" y="1091"/>
                <a:ext cx="33" cy="59"/>
              </a:xfrm>
              <a:custGeom>
                <a:avLst/>
                <a:gdLst>
                  <a:gd name="T0" fmla="*/ 1 w 19"/>
                  <a:gd name="T1" fmla="*/ 7 h 34"/>
                  <a:gd name="T2" fmla="*/ 0 w 19"/>
                  <a:gd name="T3" fmla="*/ 9 h 34"/>
                  <a:gd name="T4" fmla="*/ 0 w 19"/>
                  <a:gd name="T5" fmla="*/ 20 h 34"/>
                  <a:gd name="T6" fmla="*/ 0 w 19"/>
                  <a:gd name="T7" fmla="*/ 25 h 34"/>
                  <a:gd name="T8" fmla="*/ 14 w 19"/>
                  <a:gd name="T9" fmla="*/ 34 h 34"/>
                  <a:gd name="T10" fmla="*/ 19 w 19"/>
                  <a:gd name="T11" fmla="*/ 34 h 34"/>
                  <a:gd name="T12" fmla="*/ 19 w 19"/>
                  <a:gd name="T13" fmla="*/ 0 h 34"/>
                  <a:gd name="T14" fmla="*/ 14 w 19"/>
                  <a:gd name="T15" fmla="*/ 0 h 34"/>
                  <a:gd name="T16" fmla="*/ 1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 y="7"/>
                    </a:moveTo>
                    <a:cubicBezTo>
                      <a:pt x="1" y="8"/>
                      <a:pt x="0" y="8"/>
                      <a:pt x="0" y="9"/>
                    </a:cubicBezTo>
                    <a:cubicBezTo>
                      <a:pt x="0" y="20"/>
                      <a:pt x="0" y="20"/>
                      <a:pt x="0" y="20"/>
                    </a:cubicBezTo>
                    <a:cubicBezTo>
                      <a:pt x="0" y="25"/>
                      <a:pt x="0" y="25"/>
                      <a:pt x="0" y="25"/>
                    </a:cubicBezTo>
                    <a:cubicBezTo>
                      <a:pt x="0" y="30"/>
                      <a:pt x="6" y="34"/>
                      <a:pt x="14" y="34"/>
                    </a:cubicBezTo>
                    <a:cubicBezTo>
                      <a:pt x="19" y="34"/>
                      <a:pt x="19" y="34"/>
                      <a:pt x="19" y="34"/>
                    </a:cubicBezTo>
                    <a:cubicBezTo>
                      <a:pt x="19" y="0"/>
                      <a:pt x="19" y="0"/>
                      <a:pt x="19" y="0"/>
                    </a:cubicBezTo>
                    <a:cubicBezTo>
                      <a:pt x="14" y="0"/>
                      <a:pt x="14" y="0"/>
                      <a:pt x="14" y="0"/>
                    </a:cubicBezTo>
                    <a:cubicBezTo>
                      <a:pt x="7" y="0"/>
                      <a:pt x="2" y="3"/>
                      <a:pt x="1" y="7"/>
                    </a:cubicBez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90" name="Freeform 93"/>
              <p:cNvSpPr/>
              <p:nvPr/>
            </p:nvSpPr>
            <p:spPr bwMode="auto">
              <a:xfrm>
                <a:off x="3665" y="1091"/>
                <a:ext cx="31" cy="59"/>
              </a:xfrm>
              <a:custGeom>
                <a:avLst/>
                <a:gdLst>
                  <a:gd name="T0" fmla="*/ 18 w 18"/>
                  <a:gd name="T1" fmla="*/ 25 h 34"/>
                  <a:gd name="T2" fmla="*/ 18 w 18"/>
                  <a:gd name="T3" fmla="*/ 20 h 34"/>
                  <a:gd name="T4" fmla="*/ 18 w 18"/>
                  <a:gd name="T5" fmla="*/ 9 h 34"/>
                  <a:gd name="T6" fmla="*/ 18 w 18"/>
                  <a:gd name="T7" fmla="*/ 8 h 34"/>
                  <a:gd name="T8" fmla="*/ 5 w 18"/>
                  <a:gd name="T9" fmla="*/ 0 h 34"/>
                  <a:gd name="T10" fmla="*/ 0 w 18"/>
                  <a:gd name="T11" fmla="*/ 0 h 34"/>
                  <a:gd name="T12" fmla="*/ 0 w 18"/>
                  <a:gd name="T13" fmla="*/ 34 h 34"/>
                  <a:gd name="T14" fmla="*/ 5 w 18"/>
                  <a:gd name="T15" fmla="*/ 34 h 34"/>
                  <a:gd name="T16" fmla="*/ 18 w 18"/>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4">
                    <a:moveTo>
                      <a:pt x="18" y="25"/>
                    </a:moveTo>
                    <a:cubicBezTo>
                      <a:pt x="18" y="20"/>
                      <a:pt x="18" y="20"/>
                      <a:pt x="18" y="20"/>
                    </a:cubicBezTo>
                    <a:cubicBezTo>
                      <a:pt x="18" y="9"/>
                      <a:pt x="18" y="9"/>
                      <a:pt x="18" y="9"/>
                    </a:cubicBezTo>
                    <a:cubicBezTo>
                      <a:pt x="18" y="9"/>
                      <a:pt x="18" y="8"/>
                      <a:pt x="18" y="8"/>
                    </a:cubicBezTo>
                    <a:cubicBezTo>
                      <a:pt x="18" y="4"/>
                      <a:pt x="12" y="0"/>
                      <a:pt x="5" y="0"/>
                    </a:cubicBezTo>
                    <a:cubicBezTo>
                      <a:pt x="0" y="0"/>
                      <a:pt x="0" y="0"/>
                      <a:pt x="0" y="0"/>
                    </a:cubicBezTo>
                    <a:cubicBezTo>
                      <a:pt x="0" y="34"/>
                      <a:pt x="0" y="34"/>
                      <a:pt x="0" y="34"/>
                    </a:cubicBezTo>
                    <a:cubicBezTo>
                      <a:pt x="5" y="34"/>
                      <a:pt x="5" y="34"/>
                      <a:pt x="5" y="34"/>
                    </a:cubicBezTo>
                    <a:cubicBezTo>
                      <a:pt x="13" y="34"/>
                      <a:pt x="18" y="30"/>
                      <a:pt x="18" y="25"/>
                    </a:cubicBez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91" name="Freeform 94"/>
              <p:cNvSpPr/>
              <p:nvPr/>
            </p:nvSpPr>
            <p:spPr bwMode="auto">
              <a:xfrm>
                <a:off x="4443" y="2270"/>
                <a:ext cx="38" cy="78"/>
              </a:xfrm>
              <a:custGeom>
                <a:avLst/>
                <a:gdLst>
                  <a:gd name="T0" fmla="*/ 0 w 38"/>
                  <a:gd name="T1" fmla="*/ 78 h 78"/>
                  <a:gd name="T2" fmla="*/ 38 w 38"/>
                  <a:gd name="T3" fmla="*/ 32 h 78"/>
                  <a:gd name="T4" fmla="*/ 0 w 38"/>
                  <a:gd name="T5" fmla="*/ 0 h 78"/>
                  <a:gd name="T6" fmla="*/ 0 w 38"/>
                  <a:gd name="T7" fmla="*/ 78 h 78"/>
                </a:gdLst>
                <a:ahLst/>
                <a:cxnLst>
                  <a:cxn ang="0">
                    <a:pos x="T0" y="T1"/>
                  </a:cxn>
                  <a:cxn ang="0">
                    <a:pos x="T2" y="T3"/>
                  </a:cxn>
                  <a:cxn ang="0">
                    <a:pos x="T4" y="T5"/>
                  </a:cxn>
                  <a:cxn ang="0">
                    <a:pos x="T6" y="T7"/>
                  </a:cxn>
                </a:cxnLst>
                <a:rect l="0" t="0" r="r" b="b"/>
                <a:pathLst>
                  <a:path w="38" h="78">
                    <a:moveTo>
                      <a:pt x="0" y="78"/>
                    </a:moveTo>
                    <a:lnTo>
                      <a:pt x="38" y="32"/>
                    </a:lnTo>
                    <a:lnTo>
                      <a:pt x="0" y="0"/>
                    </a:lnTo>
                    <a:lnTo>
                      <a:pt x="0" y="78"/>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92" name="Freeform 95"/>
              <p:cNvSpPr/>
              <p:nvPr/>
            </p:nvSpPr>
            <p:spPr bwMode="auto">
              <a:xfrm>
                <a:off x="4535" y="2270"/>
                <a:ext cx="40" cy="78"/>
              </a:xfrm>
              <a:custGeom>
                <a:avLst/>
                <a:gdLst>
                  <a:gd name="T0" fmla="*/ 40 w 40"/>
                  <a:gd name="T1" fmla="*/ 78 h 78"/>
                  <a:gd name="T2" fmla="*/ 40 w 40"/>
                  <a:gd name="T3" fmla="*/ 0 h 78"/>
                  <a:gd name="T4" fmla="*/ 0 w 40"/>
                  <a:gd name="T5" fmla="*/ 32 h 78"/>
                  <a:gd name="T6" fmla="*/ 40 w 40"/>
                  <a:gd name="T7" fmla="*/ 78 h 78"/>
                </a:gdLst>
                <a:ahLst/>
                <a:cxnLst>
                  <a:cxn ang="0">
                    <a:pos x="T0" y="T1"/>
                  </a:cxn>
                  <a:cxn ang="0">
                    <a:pos x="T2" y="T3"/>
                  </a:cxn>
                  <a:cxn ang="0">
                    <a:pos x="T4" y="T5"/>
                  </a:cxn>
                  <a:cxn ang="0">
                    <a:pos x="T6" y="T7"/>
                  </a:cxn>
                </a:cxnLst>
                <a:rect l="0" t="0" r="r" b="b"/>
                <a:pathLst>
                  <a:path w="40" h="78">
                    <a:moveTo>
                      <a:pt x="40" y="78"/>
                    </a:moveTo>
                    <a:lnTo>
                      <a:pt x="40" y="0"/>
                    </a:lnTo>
                    <a:lnTo>
                      <a:pt x="0" y="32"/>
                    </a:lnTo>
                    <a:lnTo>
                      <a:pt x="40" y="78"/>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93" name="Freeform 96"/>
              <p:cNvSpPr/>
              <p:nvPr/>
            </p:nvSpPr>
            <p:spPr bwMode="auto">
              <a:xfrm>
                <a:off x="4575" y="2350"/>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94" name="Freeform 97"/>
              <p:cNvSpPr/>
              <p:nvPr/>
            </p:nvSpPr>
            <p:spPr bwMode="auto">
              <a:xfrm>
                <a:off x="4443" y="2350"/>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95" name="Freeform 98"/>
              <p:cNvSpPr/>
              <p:nvPr/>
            </p:nvSpPr>
            <p:spPr bwMode="auto">
              <a:xfrm>
                <a:off x="4444" y="2303"/>
                <a:ext cx="127" cy="49"/>
              </a:xfrm>
              <a:custGeom>
                <a:avLst/>
                <a:gdLst>
                  <a:gd name="T0" fmla="*/ 127 w 127"/>
                  <a:gd name="T1" fmla="*/ 49 h 49"/>
                  <a:gd name="T2" fmla="*/ 127 w 127"/>
                  <a:gd name="T3" fmla="*/ 47 h 49"/>
                  <a:gd name="T4" fmla="*/ 89 w 127"/>
                  <a:gd name="T5" fmla="*/ 0 h 49"/>
                  <a:gd name="T6" fmla="*/ 65 w 127"/>
                  <a:gd name="T7" fmla="*/ 21 h 49"/>
                  <a:gd name="T8" fmla="*/ 40 w 127"/>
                  <a:gd name="T9" fmla="*/ 0 h 49"/>
                  <a:gd name="T10" fmla="*/ 0 w 127"/>
                  <a:gd name="T11" fmla="*/ 47 h 49"/>
                  <a:gd name="T12" fmla="*/ 0 w 127"/>
                  <a:gd name="T13" fmla="*/ 49 h 49"/>
                  <a:gd name="T14" fmla="*/ 127 w 127"/>
                  <a:gd name="T15" fmla="*/ 49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49">
                    <a:moveTo>
                      <a:pt x="127" y="49"/>
                    </a:moveTo>
                    <a:lnTo>
                      <a:pt x="127" y="47"/>
                    </a:lnTo>
                    <a:lnTo>
                      <a:pt x="89" y="0"/>
                    </a:lnTo>
                    <a:lnTo>
                      <a:pt x="65" y="21"/>
                    </a:lnTo>
                    <a:lnTo>
                      <a:pt x="40" y="0"/>
                    </a:lnTo>
                    <a:lnTo>
                      <a:pt x="0" y="47"/>
                    </a:lnTo>
                    <a:lnTo>
                      <a:pt x="0" y="49"/>
                    </a:lnTo>
                    <a:lnTo>
                      <a:pt x="127" y="49"/>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96" name="Freeform 99"/>
              <p:cNvSpPr/>
              <p:nvPr/>
            </p:nvSpPr>
            <p:spPr bwMode="auto">
              <a:xfrm>
                <a:off x="4446" y="2269"/>
                <a:ext cx="125" cy="50"/>
              </a:xfrm>
              <a:custGeom>
                <a:avLst/>
                <a:gdLst>
                  <a:gd name="T0" fmla="*/ 37 w 125"/>
                  <a:gd name="T1" fmla="*/ 29 h 50"/>
                  <a:gd name="T2" fmla="*/ 38 w 125"/>
                  <a:gd name="T3" fmla="*/ 31 h 50"/>
                  <a:gd name="T4" fmla="*/ 40 w 125"/>
                  <a:gd name="T5" fmla="*/ 33 h 50"/>
                  <a:gd name="T6" fmla="*/ 63 w 125"/>
                  <a:gd name="T7" fmla="*/ 50 h 50"/>
                  <a:gd name="T8" fmla="*/ 83 w 125"/>
                  <a:gd name="T9" fmla="*/ 33 h 50"/>
                  <a:gd name="T10" fmla="*/ 85 w 125"/>
                  <a:gd name="T11" fmla="*/ 31 h 50"/>
                  <a:gd name="T12" fmla="*/ 87 w 125"/>
                  <a:gd name="T13" fmla="*/ 29 h 50"/>
                  <a:gd name="T14" fmla="*/ 125 w 125"/>
                  <a:gd name="T15" fmla="*/ 0 h 50"/>
                  <a:gd name="T16" fmla="*/ 0 w 125"/>
                  <a:gd name="T17" fmla="*/ 0 h 50"/>
                  <a:gd name="T18" fmla="*/ 37 w 125"/>
                  <a:gd name="T19" fmla="*/ 2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50">
                    <a:moveTo>
                      <a:pt x="37" y="29"/>
                    </a:moveTo>
                    <a:lnTo>
                      <a:pt x="38" y="31"/>
                    </a:lnTo>
                    <a:lnTo>
                      <a:pt x="40" y="33"/>
                    </a:lnTo>
                    <a:lnTo>
                      <a:pt x="63" y="50"/>
                    </a:lnTo>
                    <a:lnTo>
                      <a:pt x="83" y="33"/>
                    </a:lnTo>
                    <a:lnTo>
                      <a:pt x="85" y="31"/>
                    </a:lnTo>
                    <a:lnTo>
                      <a:pt x="87" y="29"/>
                    </a:lnTo>
                    <a:lnTo>
                      <a:pt x="125" y="0"/>
                    </a:lnTo>
                    <a:lnTo>
                      <a:pt x="0" y="0"/>
                    </a:lnTo>
                    <a:lnTo>
                      <a:pt x="37" y="29"/>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97" name="Freeform 100"/>
              <p:cNvSpPr/>
              <p:nvPr/>
            </p:nvSpPr>
            <p:spPr bwMode="auto">
              <a:xfrm>
                <a:off x="2855" y="1053"/>
                <a:ext cx="136" cy="128"/>
              </a:xfrm>
              <a:custGeom>
                <a:avLst/>
                <a:gdLst>
                  <a:gd name="T0" fmla="*/ 13 w 78"/>
                  <a:gd name="T1" fmla="*/ 74 h 74"/>
                  <a:gd name="T2" fmla="*/ 27 w 78"/>
                  <a:gd name="T3" fmla="*/ 61 h 74"/>
                  <a:gd name="T4" fmla="*/ 27 w 78"/>
                  <a:gd name="T5" fmla="*/ 61 h 74"/>
                  <a:gd name="T6" fmla="*/ 27 w 78"/>
                  <a:gd name="T7" fmla="*/ 17 h 74"/>
                  <a:gd name="T8" fmla="*/ 70 w 78"/>
                  <a:gd name="T9" fmla="*/ 17 h 74"/>
                  <a:gd name="T10" fmla="*/ 70 w 78"/>
                  <a:gd name="T11" fmla="*/ 48 h 74"/>
                  <a:gd name="T12" fmla="*/ 65 w 78"/>
                  <a:gd name="T13" fmla="*/ 47 h 74"/>
                  <a:gd name="T14" fmla="*/ 51 w 78"/>
                  <a:gd name="T15" fmla="*/ 61 h 74"/>
                  <a:gd name="T16" fmla="*/ 65 w 78"/>
                  <a:gd name="T17" fmla="*/ 74 h 74"/>
                  <a:gd name="T18" fmla="*/ 78 w 78"/>
                  <a:gd name="T19" fmla="*/ 61 h 74"/>
                  <a:gd name="T20" fmla="*/ 78 w 78"/>
                  <a:gd name="T21" fmla="*/ 61 h 74"/>
                  <a:gd name="T22" fmla="*/ 78 w 78"/>
                  <a:gd name="T23" fmla="*/ 61 h 74"/>
                  <a:gd name="T24" fmla="*/ 78 w 78"/>
                  <a:gd name="T25" fmla="*/ 17 h 74"/>
                  <a:gd name="T26" fmla="*/ 78 w 78"/>
                  <a:gd name="T27" fmla="*/ 0 h 74"/>
                  <a:gd name="T28" fmla="*/ 70 w 78"/>
                  <a:gd name="T29" fmla="*/ 0 h 74"/>
                  <a:gd name="T30" fmla="*/ 27 w 78"/>
                  <a:gd name="T31" fmla="*/ 0 h 74"/>
                  <a:gd name="T32" fmla="*/ 18 w 78"/>
                  <a:gd name="T33" fmla="*/ 0 h 74"/>
                  <a:gd name="T34" fmla="*/ 18 w 78"/>
                  <a:gd name="T35" fmla="*/ 17 h 74"/>
                  <a:gd name="T36" fmla="*/ 18 w 78"/>
                  <a:gd name="T37" fmla="*/ 48 h 74"/>
                  <a:gd name="T38" fmla="*/ 13 w 78"/>
                  <a:gd name="T39" fmla="*/ 47 h 74"/>
                  <a:gd name="T40" fmla="*/ 0 w 78"/>
                  <a:gd name="T41" fmla="*/ 61 h 74"/>
                  <a:gd name="T42" fmla="*/ 13 w 78"/>
                  <a:gd name="T43"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8" h="74">
                    <a:moveTo>
                      <a:pt x="13" y="74"/>
                    </a:moveTo>
                    <a:cubicBezTo>
                      <a:pt x="21" y="74"/>
                      <a:pt x="27" y="68"/>
                      <a:pt x="27" y="61"/>
                    </a:cubicBezTo>
                    <a:cubicBezTo>
                      <a:pt x="27" y="61"/>
                      <a:pt x="27" y="61"/>
                      <a:pt x="27" y="61"/>
                    </a:cubicBezTo>
                    <a:cubicBezTo>
                      <a:pt x="27" y="17"/>
                      <a:pt x="27" y="17"/>
                      <a:pt x="27" y="17"/>
                    </a:cubicBezTo>
                    <a:cubicBezTo>
                      <a:pt x="70" y="17"/>
                      <a:pt x="70" y="17"/>
                      <a:pt x="70" y="17"/>
                    </a:cubicBezTo>
                    <a:cubicBezTo>
                      <a:pt x="70" y="48"/>
                      <a:pt x="70" y="48"/>
                      <a:pt x="70" y="48"/>
                    </a:cubicBezTo>
                    <a:cubicBezTo>
                      <a:pt x="68" y="48"/>
                      <a:pt x="66" y="47"/>
                      <a:pt x="65" y="47"/>
                    </a:cubicBezTo>
                    <a:cubicBezTo>
                      <a:pt x="57" y="47"/>
                      <a:pt x="51" y="53"/>
                      <a:pt x="51" y="61"/>
                    </a:cubicBezTo>
                    <a:cubicBezTo>
                      <a:pt x="51" y="68"/>
                      <a:pt x="57" y="74"/>
                      <a:pt x="65" y="74"/>
                    </a:cubicBezTo>
                    <a:cubicBezTo>
                      <a:pt x="72" y="74"/>
                      <a:pt x="78" y="68"/>
                      <a:pt x="78" y="61"/>
                    </a:cubicBezTo>
                    <a:cubicBezTo>
                      <a:pt x="78" y="61"/>
                      <a:pt x="78" y="61"/>
                      <a:pt x="78" y="61"/>
                    </a:cubicBezTo>
                    <a:cubicBezTo>
                      <a:pt x="78" y="61"/>
                      <a:pt x="78" y="61"/>
                      <a:pt x="78" y="61"/>
                    </a:cubicBezTo>
                    <a:cubicBezTo>
                      <a:pt x="78" y="17"/>
                      <a:pt x="78" y="17"/>
                      <a:pt x="78" y="17"/>
                    </a:cubicBezTo>
                    <a:cubicBezTo>
                      <a:pt x="78" y="0"/>
                      <a:pt x="78" y="0"/>
                      <a:pt x="78" y="0"/>
                    </a:cubicBezTo>
                    <a:cubicBezTo>
                      <a:pt x="70" y="0"/>
                      <a:pt x="70" y="0"/>
                      <a:pt x="70" y="0"/>
                    </a:cubicBezTo>
                    <a:cubicBezTo>
                      <a:pt x="27" y="0"/>
                      <a:pt x="27" y="0"/>
                      <a:pt x="27" y="0"/>
                    </a:cubicBezTo>
                    <a:cubicBezTo>
                      <a:pt x="18" y="0"/>
                      <a:pt x="18" y="0"/>
                      <a:pt x="18" y="0"/>
                    </a:cubicBezTo>
                    <a:cubicBezTo>
                      <a:pt x="18" y="17"/>
                      <a:pt x="18" y="17"/>
                      <a:pt x="18" y="17"/>
                    </a:cubicBezTo>
                    <a:cubicBezTo>
                      <a:pt x="18" y="48"/>
                      <a:pt x="18" y="48"/>
                      <a:pt x="18" y="48"/>
                    </a:cubicBezTo>
                    <a:cubicBezTo>
                      <a:pt x="17" y="48"/>
                      <a:pt x="15" y="47"/>
                      <a:pt x="13" y="47"/>
                    </a:cubicBezTo>
                    <a:cubicBezTo>
                      <a:pt x="6" y="47"/>
                      <a:pt x="0" y="53"/>
                      <a:pt x="0" y="61"/>
                    </a:cubicBezTo>
                    <a:cubicBezTo>
                      <a:pt x="0" y="68"/>
                      <a:pt x="6" y="74"/>
                      <a:pt x="13" y="74"/>
                    </a:cubicBez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98" name="Freeform 101"/>
              <p:cNvSpPr/>
              <p:nvPr/>
            </p:nvSpPr>
            <p:spPr bwMode="auto">
              <a:xfrm>
                <a:off x="4165" y="1468"/>
                <a:ext cx="67" cy="114"/>
              </a:xfrm>
              <a:custGeom>
                <a:avLst/>
                <a:gdLst>
                  <a:gd name="T0" fmla="*/ 0 w 39"/>
                  <a:gd name="T1" fmla="*/ 46 h 66"/>
                  <a:gd name="T2" fmla="*/ 0 w 39"/>
                  <a:gd name="T3" fmla="*/ 55 h 66"/>
                  <a:gd name="T4" fmla="*/ 11 w 39"/>
                  <a:gd name="T5" fmla="*/ 66 h 66"/>
                  <a:gd name="T6" fmla="*/ 27 w 39"/>
                  <a:gd name="T7" fmla="*/ 66 h 66"/>
                  <a:gd name="T8" fmla="*/ 39 w 39"/>
                  <a:gd name="T9" fmla="*/ 55 h 66"/>
                  <a:gd name="T10" fmla="*/ 39 w 39"/>
                  <a:gd name="T11" fmla="*/ 46 h 66"/>
                  <a:gd name="T12" fmla="*/ 25 w 39"/>
                  <a:gd name="T13" fmla="*/ 46 h 66"/>
                  <a:gd name="T14" fmla="*/ 25 w 39"/>
                  <a:gd name="T15" fmla="*/ 38 h 66"/>
                  <a:gd name="T16" fmla="*/ 39 w 39"/>
                  <a:gd name="T17" fmla="*/ 38 h 66"/>
                  <a:gd name="T18" fmla="*/ 39 w 39"/>
                  <a:gd name="T19" fmla="*/ 25 h 66"/>
                  <a:gd name="T20" fmla="*/ 25 w 39"/>
                  <a:gd name="T21" fmla="*/ 25 h 66"/>
                  <a:gd name="T22" fmla="*/ 25 w 39"/>
                  <a:gd name="T23" fmla="*/ 17 h 66"/>
                  <a:gd name="T24" fmla="*/ 39 w 39"/>
                  <a:gd name="T25" fmla="*/ 17 h 66"/>
                  <a:gd name="T26" fmla="*/ 39 w 39"/>
                  <a:gd name="T27" fmla="*/ 11 h 66"/>
                  <a:gd name="T28" fmla="*/ 27 w 39"/>
                  <a:gd name="T29" fmla="*/ 0 h 66"/>
                  <a:gd name="T30" fmla="*/ 11 w 39"/>
                  <a:gd name="T31" fmla="*/ 0 h 66"/>
                  <a:gd name="T32" fmla="*/ 0 w 39"/>
                  <a:gd name="T33" fmla="*/ 11 h 66"/>
                  <a:gd name="T34" fmla="*/ 0 w 39"/>
                  <a:gd name="T35" fmla="*/ 17 h 66"/>
                  <a:gd name="T36" fmla="*/ 14 w 39"/>
                  <a:gd name="T37" fmla="*/ 17 h 66"/>
                  <a:gd name="T38" fmla="*/ 14 w 39"/>
                  <a:gd name="T39" fmla="*/ 25 h 66"/>
                  <a:gd name="T40" fmla="*/ 0 w 39"/>
                  <a:gd name="T41" fmla="*/ 25 h 66"/>
                  <a:gd name="T42" fmla="*/ 0 w 39"/>
                  <a:gd name="T43" fmla="*/ 38 h 66"/>
                  <a:gd name="T44" fmla="*/ 14 w 39"/>
                  <a:gd name="T45" fmla="*/ 38 h 66"/>
                  <a:gd name="T46" fmla="*/ 14 w 39"/>
                  <a:gd name="T47" fmla="*/ 46 h 66"/>
                  <a:gd name="T48" fmla="*/ 0 w 39"/>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66">
                    <a:moveTo>
                      <a:pt x="0" y="46"/>
                    </a:moveTo>
                    <a:cubicBezTo>
                      <a:pt x="0" y="55"/>
                      <a:pt x="0" y="55"/>
                      <a:pt x="0" y="55"/>
                    </a:cubicBezTo>
                    <a:cubicBezTo>
                      <a:pt x="0" y="61"/>
                      <a:pt x="5" y="66"/>
                      <a:pt x="11" y="66"/>
                    </a:cubicBezTo>
                    <a:cubicBezTo>
                      <a:pt x="27" y="66"/>
                      <a:pt x="27" y="66"/>
                      <a:pt x="27" y="66"/>
                    </a:cubicBezTo>
                    <a:cubicBezTo>
                      <a:pt x="34" y="66"/>
                      <a:pt x="39" y="61"/>
                      <a:pt x="39" y="55"/>
                    </a:cubicBezTo>
                    <a:cubicBezTo>
                      <a:pt x="39" y="46"/>
                      <a:pt x="39" y="46"/>
                      <a:pt x="39" y="46"/>
                    </a:cubicBezTo>
                    <a:cubicBezTo>
                      <a:pt x="25" y="46"/>
                      <a:pt x="25" y="46"/>
                      <a:pt x="25" y="46"/>
                    </a:cubicBezTo>
                    <a:cubicBezTo>
                      <a:pt x="25" y="38"/>
                      <a:pt x="25" y="38"/>
                      <a:pt x="25" y="38"/>
                    </a:cubicBezTo>
                    <a:cubicBezTo>
                      <a:pt x="39" y="38"/>
                      <a:pt x="39" y="38"/>
                      <a:pt x="39" y="38"/>
                    </a:cubicBezTo>
                    <a:cubicBezTo>
                      <a:pt x="39" y="25"/>
                      <a:pt x="39" y="25"/>
                      <a:pt x="39" y="25"/>
                    </a:cubicBezTo>
                    <a:cubicBezTo>
                      <a:pt x="25" y="25"/>
                      <a:pt x="25" y="25"/>
                      <a:pt x="25" y="25"/>
                    </a:cubicBezTo>
                    <a:cubicBezTo>
                      <a:pt x="25" y="17"/>
                      <a:pt x="25" y="17"/>
                      <a:pt x="25" y="17"/>
                    </a:cubicBezTo>
                    <a:cubicBezTo>
                      <a:pt x="39" y="17"/>
                      <a:pt x="39" y="17"/>
                      <a:pt x="39" y="17"/>
                    </a:cubicBezTo>
                    <a:cubicBezTo>
                      <a:pt x="39" y="11"/>
                      <a:pt x="39" y="11"/>
                      <a:pt x="39" y="11"/>
                    </a:cubicBezTo>
                    <a:cubicBezTo>
                      <a:pt x="39" y="5"/>
                      <a:pt x="34" y="0"/>
                      <a:pt x="27" y="0"/>
                    </a:cubicBezTo>
                    <a:cubicBezTo>
                      <a:pt x="11" y="0"/>
                      <a:pt x="11" y="0"/>
                      <a:pt x="11" y="0"/>
                    </a:cubicBezTo>
                    <a:cubicBezTo>
                      <a:pt x="5" y="0"/>
                      <a:pt x="0" y="5"/>
                      <a:pt x="0" y="11"/>
                    </a:cubicBezTo>
                    <a:cubicBezTo>
                      <a:pt x="0" y="17"/>
                      <a:pt x="0" y="17"/>
                      <a:pt x="0" y="17"/>
                    </a:cubicBezTo>
                    <a:cubicBezTo>
                      <a:pt x="14" y="17"/>
                      <a:pt x="14" y="17"/>
                      <a:pt x="14" y="17"/>
                    </a:cubicBezTo>
                    <a:cubicBezTo>
                      <a:pt x="14" y="25"/>
                      <a:pt x="14" y="25"/>
                      <a:pt x="14" y="25"/>
                    </a:cubicBezTo>
                    <a:cubicBezTo>
                      <a:pt x="0" y="25"/>
                      <a:pt x="0" y="25"/>
                      <a:pt x="0" y="25"/>
                    </a:cubicBezTo>
                    <a:cubicBezTo>
                      <a:pt x="0" y="38"/>
                      <a:pt x="0" y="38"/>
                      <a:pt x="0" y="38"/>
                    </a:cubicBezTo>
                    <a:cubicBezTo>
                      <a:pt x="14" y="38"/>
                      <a:pt x="14" y="38"/>
                      <a:pt x="14" y="38"/>
                    </a:cubicBezTo>
                    <a:cubicBezTo>
                      <a:pt x="14" y="46"/>
                      <a:pt x="14" y="46"/>
                      <a:pt x="14" y="46"/>
                    </a:cubicBezTo>
                    <a:lnTo>
                      <a:pt x="0" y="46"/>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99" name="Freeform 102"/>
              <p:cNvSpPr/>
              <p:nvPr/>
            </p:nvSpPr>
            <p:spPr bwMode="auto">
              <a:xfrm>
                <a:off x="4144" y="1570"/>
                <a:ext cx="108" cy="71"/>
              </a:xfrm>
              <a:custGeom>
                <a:avLst/>
                <a:gdLst>
                  <a:gd name="T0" fmla="*/ 0 w 62"/>
                  <a:gd name="T1" fmla="*/ 2 h 41"/>
                  <a:gd name="T2" fmla="*/ 20 w 62"/>
                  <a:gd name="T3" fmla="*/ 19 h 41"/>
                  <a:gd name="T4" fmla="*/ 27 w 62"/>
                  <a:gd name="T5" fmla="*/ 19 h 41"/>
                  <a:gd name="T6" fmla="*/ 27 w 62"/>
                  <a:gd name="T7" fmla="*/ 32 h 41"/>
                  <a:gd name="T8" fmla="*/ 19 w 62"/>
                  <a:gd name="T9" fmla="*/ 32 h 41"/>
                  <a:gd name="T10" fmla="*/ 19 w 62"/>
                  <a:gd name="T11" fmla="*/ 41 h 41"/>
                  <a:gd name="T12" fmla="*/ 43 w 62"/>
                  <a:gd name="T13" fmla="*/ 41 h 41"/>
                  <a:gd name="T14" fmla="*/ 43 w 62"/>
                  <a:gd name="T15" fmla="*/ 32 h 41"/>
                  <a:gd name="T16" fmla="*/ 35 w 62"/>
                  <a:gd name="T17" fmla="*/ 32 h 41"/>
                  <a:gd name="T18" fmla="*/ 35 w 62"/>
                  <a:gd name="T19" fmla="*/ 19 h 41"/>
                  <a:gd name="T20" fmla="*/ 42 w 62"/>
                  <a:gd name="T21" fmla="*/ 19 h 41"/>
                  <a:gd name="T22" fmla="*/ 62 w 62"/>
                  <a:gd name="T23" fmla="*/ 2 h 41"/>
                  <a:gd name="T24" fmla="*/ 54 w 62"/>
                  <a:gd name="T25" fmla="*/ 0 h 41"/>
                  <a:gd name="T26" fmla="*/ 42 w 62"/>
                  <a:gd name="T27" fmla="*/ 11 h 41"/>
                  <a:gd name="T28" fmla="*/ 20 w 62"/>
                  <a:gd name="T29" fmla="*/ 11 h 41"/>
                  <a:gd name="T30" fmla="*/ 8 w 62"/>
                  <a:gd name="T31" fmla="*/ 0 h 41"/>
                  <a:gd name="T32" fmla="*/ 0 w 62"/>
                  <a:gd name="T33" fmla="*/ 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41">
                    <a:moveTo>
                      <a:pt x="0" y="2"/>
                    </a:moveTo>
                    <a:cubicBezTo>
                      <a:pt x="2" y="12"/>
                      <a:pt x="11" y="19"/>
                      <a:pt x="20" y="19"/>
                    </a:cubicBezTo>
                    <a:cubicBezTo>
                      <a:pt x="27" y="19"/>
                      <a:pt x="27" y="19"/>
                      <a:pt x="27" y="19"/>
                    </a:cubicBezTo>
                    <a:cubicBezTo>
                      <a:pt x="27" y="32"/>
                      <a:pt x="27" y="32"/>
                      <a:pt x="27" y="32"/>
                    </a:cubicBezTo>
                    <a:cubicBezTo>
                      <a:pt x="19" y="32"/>
                      <a:pt x="19" y="32"/>
                      <a:pt x="19" y="32"/>
                    </a:cubicBezTo>
                    <a:cubicBezTo>
                      <a:pt x="19" y="41"/>
                      <a:pt x="19" y="41"/>
                      <a:pt x="19" y="41"/>
                    </a:cubicBezTo>
                    <a:cubicBezTo>
                      <a:pt x="43" y="41"/>
                      <a:pt x="43" y="41"/>
                      <a:pt x="43" y="41"/>
                    </a:cubicBezTo>
                    <a:cubicBezTo>
                      <a:pt x="43" y="32"/>
                      <a:pt x="43" y="32"/>
                      <a:pt x="43" y="32"/>
                    </a:cubicBezTo>
                    <a:cubicBezTo>
                      <a:pt x="35" y="32"/>
                      <a:pt x="35" y="32"/>
                      <a:pt x="35" y="32"/>
                    </a:cubicBezTo>
                    <a:cubicBezTo>
                      <a:pt x="35" y="19"/>
                      <a:pt x="35" y="19"/>
                      <a:pt x="35" y="19"/>
                    </a:cubicBezTo>
                    <a:cubicBezTo>
                      <a:pt x="42" y="19"/>
                      <a:pt x="42" y="19"/>
                      <a:pt x="42" y="19"/>
                    </a:cubicBezTo>
                    <a:cubicBezTo>
                      <a:pt x="52" y="19"/>
                      <a:pt x="60" y="10"/>
                      <a:pt x="62" y="2"/>
                    </a:cubicBezTo>
                    <a:cubicBezTo>
                      <a:pt x="54" y="0"/>
                      <a:pt x="54" y="0"/>
                      <a:pt x="54" y="0"/>
                    </a:cubicBezTo>
                    <a:cubicBezTo>
                      <a:pt x="53" y="5"/>
                      <a:pt x="48" y="11"/>
                      <a:pt x="42" y="11"/>
                    </a:cubicBezTo>
                    <a:cubicBezTo>
                      <a:pt x="20" y="11"/>
                      <a:pt x="20" y="11"/>
                      <a:pt x="20" y="11"/>
                    </a:cubicBezTo>
                    <a:cubicBezTo>
                      <a:pt x="15" y="11"/>
                      <a:pt x="9" y="6"/>
                      <a:pt x="8" y="0"/>
                    </a:cubicBezTo>
                    <a:lnTo>
                      <a:pt x="0" y="2"/>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00" name="Freeform 103"/>
              <p:cNvSpPr>
                <a:spLocks noEditPoints="1"/>
              </p:cNvSpPr>
              <p:nvPr/>
            </p:nvSpPr>
            <p:spPr bwMode="auto">
              <a:xfrm>
                <a:off x="3286" y="2482"/>
                <a:ext cx="129" cy="120"/>
              </a:xfrm>
              <a:custGeom>
                <a:avLst/>
                <a:gdLst>
                  <a:gd name="T0" fmla="*/ 70 w 74"/>
                  <a:gd name="T1" fmla="*/ 69 h 69"/>
                  <a:gd name="T2" fmla="*/ 70 w 74"/>
                  <a:gd name="T3" fmla="*/ 64 h 69"/>
                  <a:gd name="T4" fmla="*/ 74 w 74"/>
                  <a:gd name="T5" fmla="*/ 10 h 69"/>
                  <a:gd name="T6" fmla="*/ 65 w 74"/>
                  <a:gd name="T7" fmla="*/ 18 h 69"/>
                  <a:gd name="T8" fmla="*/ 65 w 74"/>
                  <a:gd name="T9" fmla="*/ 27 h 69"/>
                  <a:gd name="T10" fmla="*/ 65 w 74"/>
                  <a:gd name="T11" fmla="*/ 33 h 69"/>
                  <a:gd name="T12" fmla="*/ 65 w 74"/>
                  <a:gd name="T13" fmla="*/ 41 h 69"/>
                  <a:gd name="T14" fmla="*/ 32 w 74"/>
                  <a:gd name="T15" fmla="*/ 3 h 69"/>
                  <a:gd name="T16" fmla="*/ 31 w 74"/>
                  <a:gd name="T17" fmla="*/ 4 h 69"/>
                  <a:gd name="T18" fmla="*/ 31 w 74"/>
                  <a:gd name="T19" fmla="*/ 64 h 69"/>
                  <a:gd name="T20" fmla="*/ 61 w 74"/>
                  <a:gd name="T21" fmla="*/ 64 h 69"/>
                  <a:gd name="T22" fmla="*/ 65 w 74"/>
                  <a:gd name="T23" fmla="*/ 69 h 69"/>
                  <a:gd name="T24" fmla="*/ 61 w 74"/>
                  <a:gd name="T25" fmla="*/ 37 h 69"/>
                  <a:gd name="T26" fmla="*/ 65 w 74"/>
                  <a:gd name="T27" fmla="*/ 27 h 69"/>
                  <a:gd name="T28" fmla="*/ 61 w 74"/>
                  <a:gd name="T29" fmla="*/ 23 h 69"/>
                  <a:gd name="T30" fmla="*/ 65 w 74"/>
                  <a:gd name="T31" fmla="*/ 10 h 69"/>
                  <a:gd name="T32" fmla="*/ 31 w 74"/>
                  <a:gd name="T33" fmla="*/ 17 h 69"/>
                  <a:gd name="T34" fmla="*/ 53 w 74"/>
                  <a:gd name="T35" fmla="*/ 57 h 69"/>
                  <a:gd name="T36" fmla="*/ 31 w 74"/>
                  <a:gd name="T37" fmla="*/ 57 h 69"/>
                  <a:gd name="T38" fmla="*/ 65 w 74"/>
                  <a:gd name="T39" fmla="*/ 33 h 69"/>
                  <a:gd name="T40" fmla="*/ 31 w 74"/>
                  <a:gd name="T41" fmla="*/ 2 h 69"/>
                  <a:gd name="T42" fmla="*/ 16 w 74"/>
                  <a:gd name="T43" fmla="*/ 10 h 69"/>
                  <a:gd name="T44" fmla="*/ 0 w 74"/>
                  <a:gd name="T45" fmla="*/ 3 h 69"/>
                  <a:gd name="T46" fmla="*/ 10 w 74"/>
                  <a:gd name="T47" fmla="*/ 10 h 69"/>
                  <a:gd name="T48" fmla="*/ 1 w 74"/>
                  <a:gd name="T49" fmla="*/ 64 h 69"/>
                  <a:gd name="T50" fmla="*/ 7 w 74"/>
                  <a:gd name="T51" fmla="*/ 64 h 69"/>
                  <a:gd name="T52" fmla="*/ 16 w 74"/>
                  <a:gd name="T53" fmla="*/ 69 h 69"/>
                  <a:gd name="T54" fmla="*/ 16 w 74"/>
                  <a:gd name="T55" fmla="*/ 64 h 69"/>
                  <a:gd name="T56" fmla="*/ 31 w 74"/>
                  <a:gd name="T57" fmla="*/ 57 h 69"/>
                  <a:gd name="T58" fmla="*/ 8 w 74"/>
                  <a:gd name="T59" fmla="*/ 17 h 69"/>
                  <a:gd name="T60" fmla="*/ 31 w 74"/>
                  <a:gd name="T61" fmla="*/ 10 h 69"/>
                  <a:gd name="T62" fmla="*/ 23 w 74"/>
                  <a:gd name="T63" fmla="*/ 10 h 69"/>
                  <a:gd name="T64" fmla="*/ 31 w 74"/>
                  <a:gd name="T65"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69">
                    <a:moveTo>
                      <a:pt x="65" y="69"/>
                    </a:moveTo>
                    <a:cubicBezTo>
                      <a:pt x="70" y="69"/>
                      <a:pt x="70" y="69"/>
                      <a:pt x="70" y="69"/>
                    </a:cubicBezTo>
                    <a:cubicBezTo>
                      <a:pt x="70" y="64"/>
                      <a:pt x="70" y="64"/>
                      <a:pt x="70" y="64"/>
                    </a:cubicBezTo>
                    <a:cubicBezTo>
                      <a:pt x="70" y="64"/>
                      <a:pt x="70" y="64"/>
                      <a:pt x="70" y="64"/>
                    </a:cubicBezTo>
                    <a:cubicBezTo>
                      <a:pt x="74" y="64"/>
                      <a:pt x="74" y="64"/>
                      <a:pt x="74" y="64"/>
                    </a:cubicBezTo>
                    <a:cubicBezTo>
                      <a:pt x="74" y="10"/>
                      <a:pt x="74" y="10"/>
                      <a:pt x="74" y="10"/>
                    </a:cubicBezTo>
                    <a:cubicBezTo>
                      <a:pt x="65" y="10"/>
                      <a:pt x="65" y="10"/>
                      <a:pt x="65" y="10"/>
                    </a:cubicBezTo>
                    <a:cubicBezTo>
                      <a:pt x="65" y="18"/>
                      <a:pt x="65" y="18"/>
                      <a:pt x="65" y="18"/>
                    </a:cubicBezTo>
                    <a:cubicBezTo>
                      <a:pt x="67" y="18"/>
                      <a:pt x="69" y="20"/>
                      <a:pt x="69" y="23"/>
                    </a:cubicBezTo>
                    <a:cubicBezTo>
                      <a:pt x="69" y="25"/>
                      <a:pt x="67" y="27"/>
                      <a:pt x="65" y="27"/>
                    </a:cubicBezTo>
                    <a:cubicBezTo>
                      <a:pt x="65" y="33"/>
                      <a:pt x="65" y="33"/>
                      <a:pt x="65" y="33"/>
                    </a:cubicBezTo>
                    <a:cubicBezTo>
                      <a:pt x="65" y="33"/>
                      <a:pt x="65" y="33"/>
                      <a:pt x="65" y="33"/>
                    </a:cubicBezTo>
                    <a:cubicBezTo>
                      <a:pt x="67" y="33"/>
                      <a:pt x="69" y="35"/>
                      <a:pt x="69" y="37"/>
                    </a:cubicBezTo>
                    <a:cubicBezTo>
                      <a:pt x="69" y="39"/>
                      <a:pt x="67" y="41"/>
                      <a:pt x="65" y="41"/>
                    </a:cubicBezTo>
                    <a:lnTo>
                      <a:pt x="65" y="69"/>
                    </a:lnTo>
                    <a:close/>
                    <a:moveTo>
                      <a:pt x="32" y="3"/>
                    </a:moveTo>
                    <a:cubicBezTo>
                      <a:pt x="31" y="2"/>
                      <a:pt x="31" y="2"/>
                      <a:pt x="31" y="2"/>
                    </a:cubicBezTo>
                    <a:cubicBezTo>
                      <a:pt x="31" y="4"/>
                      <a:pt x="31" y="4"/>
                      <a:pt x="31" y="4"/>
                    </a:cubicBezTo>
                    <a:cubicBezTo>
                      <a:pt x="32" y="3"/>
                      <a:pt x="32" y="3"/>
                      <a:pt x="32" y="3"/>
                    </a:cubicBezTo>
                    <a:close/>
                    <a:moveTo>
                      <a:pt x="31" y="64"/>
                    </a:moveTo>
                    <a:cubicBezTo>
                      <a:pt x="61" y="64"/>
                      <a:pt x="61" y="64"/>
                      <a:pt x="61" y="64"/>
                    </a:cubicBezTo>
                    <a:cubicBezTo>
                      <a:pt x="61" y="64"/>
                      <a:pt x="61" y="64"/>
                      <a:pt x="61" y="64"/>
                    </a:cubicBezTo>
                    <a:cubicBezTo>
                      <a:pt x="61" y="69"/>
                      <a:pt x="61" y="69"/>
                      <a:pt x="61" y="69"/>
                    </a:cubicBezTo>
                    <a:cubicBezTo>
                      <a:pt x="65" y="69"/>
                      <a:pt x="65" y="69"/>
                      <a:pt x="65" y="69"/>
                    </a:cubicBezTo>
                    <a:cubicBezTo>
                      <a:pt x="65" y="41"/>
                      <a:pt x="65" y="41"/>
                      <a:pt x="65" y="41"/>
                    </a:cubicBezTo>
                    <a:cubicBezTo>
                      <a:pt x="63" y="41"/>
                      <a:pt x="61" y="39"/>
                      <a:pt x="61" y="37"/>
                    </a:cubicBezTo>
                    <a:cubicBezTo>
                      <a:pt x="61" y="35"/>
                      <a:pt x="63" y="33"/>
                      <a:pt x="65" y="33"/>
                    </a:cubicBezTo>
                    <a:cubicBezTo>
                      <a:pt x="65" y="27"/>
                      <a:pt x="65" y="27"/>
                      <a:pt x="65" y="27"/>
                    </a:cubicBezTo>
                    <a:cubicBezTo>
                      <a:pt x="63" y="27"/>
                      <a:pt x="61" y="25"/>
                      <a:pt x="61" y="23"/>
                    </a:cubicBezTo>
                    <a:cubicBezTo>
                      <a:pt x="61" y="23"/>
                      <a:pt x="61" y="23"/>
                      <a:pt x="61" y="23"/>
                    </a:cubicBezTo>
                    <a:cubicBezTo>
                      <a:pt x="61" y="20"/>
                      <a:pt x="63" y="18"/>
                      <a:pt x="65" y="18"/>
                    </a:cubicBezTo>
                    <a:cubicBezTo>
                      <a:pt x="65" y="10"/>
                      <a:pt x="65" y="10"/>
                      <a:pt x="65" y="10"/>
                    </a:cubicBezTo>
                    <a:cubicBezTo>
                      <a:pt x="31" y="10"/>
                      <a:pt x="31" y="10"/>
                      <a:pt x="31" y="10"/>
                    </a:cubicBezTo>
                    <a:cubicBezTo>
                      <a:pt x="31" y="17"/>
                      <a:pt x="31" y="17"/>
                      <a:pt x="31" y="17"/>
                    </a:cubicBezTo>
                    <a:cubicBezTo>
                      <a:pt x="53" y="17"/>
                      <a:pt x="53" y="17"/>
                      <a:pt x="53" y="17"/>
                    </a:cubicBezTo>
                    <a:cubicBezTo>
                      <a:pt x="53" y="57"/>
                      <a:pt x="53" y="57"/>
                      <a:pt x="53" y="57"/>
                    </a:cubicBezTo>
                    <a:cubicBezTo>
                      <a:pt x="53" y="57"/>
                      <a:pt x="53" y="57"/>
                      <a:pt x="53" y="57"/>
                    </a:cubicBezTo>
                    <a:cubicBezTo>
                      <a:pt x="31" y="57"/>
                      <a:pt x="31" y="57"/>
                      <a:pt x="31" y="57"/>
                    </a:cubicBezTo>
                    <a:cubicBezTo>
                      <a:pt x="31" y="64"/>
                      <a:pt x="31" y="64"/>
                      <a:pt x="31" y="64"/>
                    </a:cubicBezTo>
                    <a:close/>
                    <a:moveTo>
                      <a:pt x="65" y="33"/>
                    </a:moveTo>
                    <a:cubicBezTo>
                      <a:pt x="65" y="33"/>
                      <a:pt x="65" y="33"/>
                      <a:pt x="65" y="33"/>
                    </a:cubicBezTo>
                    <a:moveTo>
                      <a:pt x="31" y="2"/>
                    </a:moveTo>
                    <a:cubicBezTo>
                      <a:pt x="29" y="0"/>
                      <a:pt x="29" y="0"/>
                      <a:pt x="29" y="0"/>
                    </a:cubicBezTo>
                    <a:cubicBezTo>
                      <a:pt x="16" y="10"/>
                      <a:pt x="16" y="10"/>
                      <a:pt x="16" y="10"/>
                    </a:cubicBezTo>
                    <a:cubicBezTo>
                      <a:pt x="3" y="0"/>
                      <a:pt x="3" y="0"/>
                      <a:pt x="3" y="0"/>
                    </a:cubicBezTo>
                    <a:cubicBezTo>
                      <a:pt x="0" y="3"/>
                      <a:pt x="0" y="3"/>
                      <a:pt x="0" y="3"/>
                    </a:cubicBezTo>
                    <a:cubicBezTo>
                      <a:pt x="9" y="10"/>
                      <a:pt x="9" y="10"/>
                      <a:pt x="9" y="10"/>
                    </a:cubicBezTo>
                    <a:cubicBezTo>
                      <a:pt x="10" y="10"/>
                      <a:pt x="10" y="10"/>
                      <a:pt x="10" y="10"/>
                    </a:cubicBezTo>
                    <a:cubicBezTo>
                      <a:pt x="1" y="10"/>
                      <a:pt x="1" y="10"/>
                      <a:pt x="1" y="10"/>
                    </a:cubicBezTo>
                    <a:cubicBezTo>
                      <a:pt x="1" y="64"/>
                      <a:pt x="1" y="64"/>
                      <a:pt x="1" y="64"/>
                    </a:cubicBezTo>
                    <a:cubicBezTo>
                      <a:pt x="7" y="64"/>
                      <a:pt x="7" y="64"/>
                      <a:pt x="7" y="64"/>
                    </a:cubicBezTo>
                    <a:cubicBezTo>
                      <a:pt x="7" y="64"/>
                      <a:pt x="7" y="64"/>
                      <a:pt x="7" y="64"/>
                    </a:cubicBezTo>
                    <a:cubicBezTo>
                      <a:pt x="7" y="69"/>
                      <a:pt x="7" y="69"/>
                      <a:pt x="7" y="69"/>
                    </a:cubicBezTo>
                    <a:cubicBezTo>
                      <a:pt x="16" y="69"/>
                      <a:pt x="16" y="69"/>
                      <a:pt x="16" y="69"/>
                    </a:cubicBezTo>
                    <a:cubicBezTo>
                      <a:pt x="16" y="64"/>
                      <a:pt x="16" y="64"/>
                      <a:pt x="16" y="64"/>
                    </a:cubicBezTo>
                    <a:cubicBezTo>
                      <a:pt x="16" y="64"/>
                      <a:pt x="16" y="64"/>
                      <a:pt x="16" y="64"/>
                    </a:cubicBezTo>
                    <a:cubicBezTo>
                      <a:pt x="31" y="64"/>
                      <a:pt x="31" y="64"/>
                      <a:pt x="31" y="64"/>
                    </a:cubicBezTo>
                    <a:cubicBezTo>
                      <a:pt x="31" y="57"/>
                      <a:pt x="31" y="57"/>
                      <a:pt x="31" y="57"/>
                    </a:cubicBezTo>
                    <a:cubicBezTo>
                      <a:pt x="8" y="57"/>
                      <a:pt x="8" y="57"/>
                      <a:pt x="8" y="57"/>
                    </a:cubicBezTo>
                    <a:cubicBezTo>
                      <a:pt x="8" y="17"/>
                      <a:pt x="8" y="17"/>
                      <a:pt x="8" y="17"/>
                    </a:cubicBezTo>
                    <a:cubicBezTo>
                      <a:pt x="31" y="17"/>
                      <a:pt x="31" y="17"/>
                      <a:pt x="31" y="17"/>
                    </a:cubicBezTo>
                    <a:cubicBezTo>
                      <a:pt x="31" y="10"/>
                      <a:pt x="31" y="10"/>
                      <a:pt x="31" y="10"/>
                    </a:cubicBezTo>
                    <a:cubicBezTo>
                      <a:pt x="22" y="10"/>
                      <a:pt x="22" y="10"/>
                      <a:pt x="22" y="10"/>
                    </a:cubicBezTo>
                    <a:cubicBezTo>
                      <a:pt x="23" y="10"/>
                      <a:pt x="23" y="10"/>
                      <a:pt x="23" y="10"/>
                    </a:cubicBezTo>
                    <a:cubicBezTo>
                      <a:pt x="31" y="4"/>
                      <a:pt x="31" y="4"/>
                      <a:pt x="31" y="4"/>
                    </a:cubicBezTo>
                    <a:lnTo>
                      <a:pt x="31" y="2"/>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01" name="Oval 104"/>
              <p:cNvSpPr>
                <a:spLocks noChangeArrowheads="1"/>
              </p:cNvSpPr>
              <p:nvPr/>
            </p:nvSpPr>
            <p:spPr bwMode="auto">
              <a:xfrm>
                <a:off x="4498" y="1072"/>
                <a:ext cx="35" cy="34"/>
              </a:xfrm>
              <a:prstGeom prst="ellipse">
                <a:avLst/>
              </a:pr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02" name="Freeform 105"/>
              <p:cNvSpPr/>
              <p:nvPr/>
            </p:nvSpPr>
            <p:spPr bwMode="auto">
              <a:xfrm>
                <a:off x="4474" y="1113"/>
                <a:ext cx="82" cy="125"/>
              </a:xfrm>
              <a:custGeom>
                <a:avLst/>
                <a:gdLst>
                  <a:gd name="T0" fmla="*/ 14 w 82"/>
                  <a:gd name="T1" fmla="*/ 23 h 125"/>
                  <a:gd name="T2" fmla="*/ 19 w 82"/>
                  <a:gd name="T3" fmla="*/ 23 h 125"/>
                  <a:gd name="T4" fmla="*/ 19 w 82"/>
                  <a:gd name="T5" fmla="*/ 65 h 125"/>
                  <a:gd name="T6" fmla="*/ 19 w 82"/>
                  <a:gd name="T7" fmla="*/ 65 h 125"/>
                  <a:gd name="T8" fmla="*/ 19 w 82"/>
                  <a:gd name="T9" fmla="*/ 125 h 125"/>
                  <a:gd name="T10" fmla="*/ 38 w 82"/>
                  <a:gd name="T11" fmla="*/ 125 h 125"/>
                  <a:gd name="T12" fmla="*/ 38 w 82"/>
                  <a:gd name="T13" fmla="*/ 59 h 125"/>
                  <a:gd name="T14" fmla="*/ 45 w 82"/>
                  <a:gd name="T15" fmla="*/ 59 h 125"/>
                  <a:gd name="T16" fmla="*/ 45 w 82"/>
                  <a:gd name="T17" fmla="*/ 125 h 125"/>
                  <a:gd name="T18" fmla="*/ 64 w 82"/>
                  <a:gd name="T19" fmla="*/ 125 h 125"/>
                  <a:gd name="T20" fmla="*/ 64 w 82"/>
                  <a:gd name="T21" fmla="*/ 59 h 125"/>
                  <a:gd name="T22" fmla="*/ 64 w 82"/>
                  <a:gd name="T23" fmla="*/ 59 h 125"/>
                  <a:gd name="T24" fmla="*/ 64 w 82"/>
                  <a:gd name="T25" fmla="*/ 23 h 125"/>
                  <a:gd name="T26" fmla="*/ 69 w 82"/>
                  <a:gd name="T27" fmla="*/ 23 h 125"/>
                  <a:gd name="T28" fmla="*/ 69 w 82"/>
                  <a:gd name="T29" fmla="*/ 59 h 125"/>
                  <a:gd name="T30" fmla="*/ 82 w 82"/>
                  <a:gd name="T31" fmla="*/ 59 h 125"/>
                  <a:gd name="T32" fmla="*/ 82 w 82"/>
                  <a:gd name="T33" fmla="*/ 0 h 125"/>
                  <a:gd name="T34" fmla="*/ 0 w 82"/>
                  <a:gd name="T35" fmla="*/ 0 h 125"/>
                  <a:gd name="T36" fmla="*/ 0 w 82"/>
                  <a:gd name="T37" fmla="*/ 59 h 125"/>
                  <a:gd name="T38" fmla="*/ 14 w 82"/>
                  <a:gd name="T39" fmla="*/ 59 h 125"/>
                  <a:gd name="T40" fmla="*/ 14 w 82"/>
                  <a:gd name="T41" fmla="*/ 2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2" h="125">
                    <a:moveTo>
                      <a:pt x="14" y="23"/>
                    </a:moveTo>
                    <a:lnTo>
                      <a:pt x="19" y="23"/>
                    </a:lnTo>
                    <a:lnTo>
                      <a:pt x="19" y="65"/>
                    </a:lnTo>
                    <a:lnTo>
                      <a:pt x="19" y="65"/>
                    </a:lnTo>
                    <a:lnTo>
                      <a:pt x="19" y="125"/>
                    </a:lnTo>
                    <a:lnTo>
                      <a:pt x="38" y="125"/>
                    </a:lnTo>
                    <a:lnTo>
                      <a:pt x="38" y="59"/>
                    </a:lnTo>
                    <a:lnTo>
                      <a:pt x="45" y="59"/>
                    </a:lnTo>
                    <a:lnTo>
                      <a:pt x="45" y="125"/>
                    </a:lnTo>
                    <a:lnTo>
                      <a:pt x="64" y="125"/>
                    </a:lnTo>
                    <a:lnTo>
                      <a:pt x="64" y="59"/>
                    </a:lnTo>
                    <a:lnTo>
                      <a:pt x="64" y="59"/>
                    </a:lnTo>
                    <a:lnTo>
                      <a:pt x="64" y="23"/>
                    </a:lnTo>
                    <a:lnTo>
                      <a:pt x="69" y="23"/>
                    </a:lnTo>
                    <a:lnTo>
                      <a:pt x="69" y="59"/>
                    </a:lnTo>
                    <a:lnTo>
                      <a:pt x="82" y="59"/>
                    </a:lnTo>
                    <a:lnTo>
                      <a:pt x="82" y="0"/>
                    </a:lnTo>
                    <a:lnTo>
                      <a:pt x="0" y="0"/>
                    </a:lnTo>
                    <a:lnTo>
                      <a:pt x="0" y="59"/>
                    </a:lnTo>
                    <a:lnTo>
                      <a:pt x="14" y="59"/>
                    </a:lnTo>
                    <a:lnTo>
                      <a:pt x="14" y="23"/>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03" name="Oval 106"/>
              <p:cNvSpPr>
                <a:spLocks noChangeArrowheads="1"/>
              </p:cNvSpPr>
              <p:nvPr/>
            </p:nvSpPr>
            <p:spPr bwMode="auto">
              <a:xfrm>
                <a:off x="4592" y="1072"/>
                <a:ext cx="33" cy="34"/>
              </a:xfrm>
              <a:prstGeom prst="ellipse">
                <a:avLst/>
              </a:pr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04" name="Freeform 107"/>
              <p:cNvSpPr/>
              <p:nvPr/>
            </p:nvSpPr>
            <p:spPr bwMode="auto">
              <a:xfrm>
                <a:off x="4561" y="1113"/>
                <a:ext cx="93" cy="125"/>
              </a:xfrm>
              <a:custGeom>
                <a:avLst/>
                <a:gdLst>
                  <a:gd name="T0" fmla="*/ 81 w 93"/>
                  <a:gd name="T1" fmla="*/ 59 h 125"/>
                  <a:gd name="T2" fmla="*/ 93 w 93"/>
                  <a:gd name="T3" fmla="*/ 59 h 125"/>
                  <a:gd name="T4" fmla="*/ 78 w 93"/>
                  <a:gd name="T5" fmla="*/ 0 h 125"/>
                  <a:gd name="T6" fmla="*/ 17 w 93"/>
                  <a:gd name="T7" fmla="*/ 0 h 125"/>
                  <a:gd name="T8" fmla="*/ 0 w 93"/>
                  <a:gd name="T9" fmla="*/ 59 h 125"/>
                  <a:gd name="T10" fmla="*/ 14 w 93"/>
                  <a:gd name="T11" fmla="*/ 59 h 125"/>
                  <a:gd name="T12" fmla="*/ 24 w 93"/>
                  <a:gd name="T13" fmla="*/ 23 h 125"/>
                  <a:gd name="T14" fmla="*/ 28 w 93"/>
                  <a:gd name="T15" fmla="*/ 23 h 125"/>
                  <a:gd name="T16" fmla="*/ 10 w 93"/>
                  <a:gd name="T17" fmla="*/ 89 h 125"/>
                  <a:gd name="T18" fmla="*/ 24 w 93"/>
                  <a:gd name="T19" fmla="*/ 89 h 125"/>
                  <a:gd name="T20" fmla="*/ 24 w 93"/>
                  <a:gd name="T21" fmla="*/ 125 h 125"/>
                  <a:gd name="T22" fmla="*/ 45 w 93"/>
                  <a:gd name="T23" fmla="*/ 125 h 125"/>
                  <a:gd name="T24" fmla="*/ 45 w 93"/>
                  <a:gd name="T25" fmla="*/ 89 h 125"/>
                  <a:gd name="T26" fmla="*/ 50 w 93"/>
                  <a:gd name="T27" fmla="*/ 89 h 125"/>
                  <a:gd name="T28" fmla="*/ 50 w 93"/>
                  <a:gd name="T29" fmla="*/ 125 h 125"/>
                  <a:gd name="T30" fmla="*/ 69 w 93"/>
                  <a:gd name="T31" fmla="*/ 125 h 125"/>
                  <a:gd name="T32" fmla="*/ 69 w 93"/>
                  <a:gd name="T33" fmla="*/ 89 h 125"/>
                  <a:gd name="T34" fmla="*/ 85 w 93"/>
                  <a:gd name="T35" fmla="*/ 89 h 125"/>
                  <a:gd name="T36" fmla="*/ 66 w 93"/>
                  <a:gd name="T37" fmla="*/ 23 h 125"/>
                  <a:gd name="T38" fmla="*/ 71 w 93"/>
                  <a:gd name="T39" fmla="*/ 23 h 125"/>
                  <a:gd name="T40" fmla="*/ 81 w 93"/>
                  <a:gd name="T41" fmla="*/ 5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 h="125">
                    <a:moveTo>
                      <a:pt x="81" y="59"/>
                    </a:moveTo>
                    <a:lnTo>
                      <a:pt x="93" y="59"/>
                    </a:lnTo>
                    <a:lnTo>
                      <a:pt x="78" y="0"/>
                    </a:lnTo>
                    <a:lnTo>
                      <a:pt x="17" y="0"/>
                    </a:lnTo>
                    <a:lnTo>
                      <a:pt x="0" y="59"/>
                    </a:lnTo>
                    <a:lnTo>
                      <a:pt x="14" y="59"/>
                    </a:lnTo>
                    <a:lnTo>
                      <a:pt x="24" y="23"/>
                    </a:lnTo>
                    <a:lnTo>
                      <a:pt x="28" y="23"/>
                    </a:lnTo>
                    <a:lnTo>
                      <a:pt x="10" y="89"/>
                    </a:lnTo>
                    <a:lnTo>
                      <a:pt x="24" y="89"/>
                    </a:lnTo>
                    <a:lnTo>
                      <a:pt x="24" y="125"/>
                    </a:lnTo>
                    <a:lnTo>
                      <a:pt x="45" y="125"/>
                    </a:lnTo>
                    <a:lnTo>
                      <a:pt x="45" y="89"/>
                    </a:lnTo>
                    <a:lnTo>
                      <a:pt x="50" y="89"/>
                    </a:lnTo>
                    <a:lnTo>
                      <a:pt x="50" y="125"/>
                    </a:lnTo>
                    <a:lnTo>
                      <a:pt x="69" y="125"/>
                    </a:lnTo>
                    <a:lnTo>
                      <a:pt x="69" y="89"/>
                    </a:lnTo>
                    <a:lnTo>
                      <a:pt x="85" y="89"/>
                    </a:lnTo>
                    <a:lnTo>
                      <a:pt x="66" y="23"/>
                    </a:lnTo>
                    <a:lnTo>
                      <a:pt x="71" y="23"/>
                    </a:lnTo>
                    <a:lnTo>
                      <a:pt x="81" y="59"/>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05" name="Freeform 108"/>
              <p:cNvSpPr>
                <a:spLocks noEditPoints="1"/>
              </p:cNvSpPr>
              <p:nvPr/>
            </p:nvSpPr>
            <p:spPr bwMode="auto">
              <a:xfrm>
                <a:off x="3831" y="2807"/>
                <a:ext cx="131" cy="160"/>
              </a:xfrm>
              <a:custGeom>
                <a:avLst/>
                <a:gdLst>
                  <a:gd name="T0" fmla="*/ 52 w 75"/>
                  <a:gd name="T1" fmla="*/ 84 h 92"/>
                  <a:gd name="T2" fmla="*/ 75 w 75"/>
                  <a:gd name="T3" fmla="*/ 92 h 92"/>
                  <a:gd name="T4" fmla="*/ 52 w 75"/>
                  <a:gd name="T5" fmla="*/ 52 h 92"/>
                  <a:gd name="T6" fmla="*/ 47 w 75"/>
                  <a:gd name="T7" fmla="*/ 45 h 92"/>
                  <a:gd name="T8" fmla="*/ 43 w 75"/>
                  <a:gd name="T9" fmla="*/ 63 h 92"/>
                  <a:gd name="T10" fmla="*/ 45 w 75"/>
                  <a:gd name="T11" fmla="*/ 69 h 92"/>
                  <a:gd name="T12" fmla="*/ 43 w 75"/>
                  <a:gd name="T13" fmla="*/ 67 h 92"/>
                  <a:gd name="T14" fmla="*/ 46 w 75"/>
                  <a:gd name="T15" fmla="*/ 78 h 92"/>
                  <a:gd name="T16" fmla="*/ 43 w 75"/>
                  <a:gd name="T17" fmla="*/ 84 h 92"/>
                  <a:gd name="T18" fmla="*/ 43 w 75"/>
                  <a:gd name="T19" fmla="*/ 84 h 92"/>
                  <a:gd name="T20" fmla="*/ 37 w 75"/>
                  <a:gd name="T21" fmla="*/ 78 h 92"/>
                  <a:gd name="T22" fmla="*/ 43 w 75"/>
                  <a:gd name="T23" fmla="*/ 24 h 92"/>
                  <a:gd name="T24" fmla="*/ 40 w 75"/>
                  <a:gd name="T25" fmla="*/ 14 h 92"/>
                  <a:gd name="T26" fmla="*/ 37 w 75"/>
                  <a:gd name="T27" fmla="*/ 27 h 92"/>
                  <a:gd name="T28" fmla="*/ 37 w 75"/>
                  <a:gd name="T29" fmla="*/ 45 h 92"/>
                  <a:gd name="T30" fmla="*/ 41 w 75"/>
                  <a:gd name="T31" fmla="*/ 52 h 92"/>
                  <a:gd name="T32" fmla="*/ 37 w 75"/>
                  <a:gd name="T33" fmla="*/ 62 h 92"/>
                  <a:gd name="T34" fmla="*/ 43 w 75"/>
                  <a:gd name="T35" fmla="*/ 74 h 92"/>
                  <a:gd name="T36" fmla="*/ 41 w 75"/>
                  <a:gd name="T37" fmla="*/ 65 h 92"/>
                  <a:gd name="T38" fmla="*/ 43 w 75"/>
                  <a:gd name="T39" fmla="*/ 24 h 92"/>
                  <a:gd name="T40" fmla="*/ 37 w 75"/>
                  <a:gd name="T41" fmla="*/ 84 h 92"/>
                  <a:gd name="T42" fmla="*/ 37 w 75"/>
                  <a:gd name="T43" fmla="*/ 78 h 92"/>
                  <a:gd name="T44" fmla="*/ 37 w 75"/>
                  <a:gd name="T45" fmla="*/ 78 h 92"/>
                  <a:gd name="T46" fmla="*/ 32 w 75"/>
                  <a:gd name="T47" fmla="*/ 84 h 92"/>
                  <a:gd name="T48" fmla="*/ 37 w 75"/>
                  <a:gd name="T49" fmla="*/ 0 h 92"/>
                  <a:gd name="T50" fmla="*/ 34 w 75"/>
                  <a:gd name="T51" fmla="*/ 14 h 92"/>
                  <a:gd name="T52" fmla="*/ 32 w 75"/>
                  <a:gd name="T53" fmla="*/ 63 h 92"/>
                  <a:gd name="T54" fmla="*/ 32 w 75"/>
                  <a:gd name="T55" fmla="*/ 67 h 92"/>
                  <a:gd name="T56" fmla="*/ 37 w 75"/>
                  <a:gd name="T57" fmla="*/ 69 h 92"/>
                  <a:gd name="T58" fmla="*/ 37 w 75"/>
                  <a:gd name="T59" fmla="*/ 62 h 92"/>
                  <a:gd name="T60" fmla="*/ 33 w 75"/>
                  <a:gd name="T61" fmla="*/ 58 h 92"/>
                  <a:gd name="T62" fmla="*/ 37 w 75"/>
                  <a:gd name="T63" fmla="*/ 52 h 92"/>
                  <a:gd name="T64" fmla="*/ 37 w 75"/>
                  <a:gd name="T65" fmla="*/ 52 h 92"/>
                  <a:gd name="T66" fmla="*/ 37 w 75"/>
                  <a:gd name="T67" fmla="*/ 45 h 92"/>
                  <a:gd name="T68" fmla="*/ 37 w 75"/>
                  <a:gd name="T69" fmla="*/ 27 h 92"/>
                  <a:gd name="T70" fmla="*/ 37 w 75"/>
                  <a:gd name="T71" fmla="*/ 27 h 92"/>
                  <a:gd name="T72" fmla="*/ 0 w 75"/>
                  <a:gd name="T73" fmla="*/ 92 h 92"/>
                  <a:gd name="T74" fmla="*/ 23 w 75"/>
                  <a:gd name="T75" fmla="*/ 84 h 92"/>
                  <a:gd name="T76" fmla="*/ 32 w 75"/>
                  <a:gd name="T77" fmla="*/ 78 h 92"/>
                  <a:gd name="T78" fmla="*/ 32 w 75"/>
                  <a:gd name="T79" fmla="*/ 74 h 92"/>
                  <a:gd name="T80" fmla="*/ 30 w 75"/>
                  <a:gd name="T81" fmla="*/ 69 h 92"/>
                  <a:gd name="T82" fmla="*/ 32 w 75"/>
                  <a:gd name="T83" fmla="*/ 63 h 92"/>
                  <a:gd name="T84" fmla="*/ 32 w 75"/>
                  <a:gd name="T85" fmla="*/ 24 h 92"/>
                  <a:gd name="T86" fmla="*/ 23 w 75"/>
                  <a:gd name="T87" fmla="*/ 45 h 92"/>
                  <a:gd name="T88" fmla="*/ 25 w 75"/>
                  <a:gd name="T89" fmla="*/ 5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5" h="92">
                    <a:moveTo>
                      <a:pt x="43" y="84"/>
                    </a:moveTo>
                    <a:cubicBezTo>
                      <a:pt x="52" y="84"/>
                      <a:pt x="52" y="84"/>
                      <a:pt x="52" y="84"/>
                    </a:cubicBezTo>
                    <a:cubicBezTo>
                      <a:pt x="60" y="92"/>
                      <a:pt x="60" y="92"/>
                      <a:pt x="60" y="92"/>
                    </a:cubicBezTo>
                    <a:cubicBezTo>
                      <a:pt x="75" y="92"/>
                      <a:pt x="75" y="92"/>
                      <a:pt x="75" y="92"/>
                    </a:cubicBezTo>
                    <a:cubicBezTo>
                      <a:pt x="63" y="85"/>
                      <a:pt x="55" y="69"/>
                      <a:pt x="50" y="52"/>
                    </a:cubicBezTo>
                    <a:cubicBezTo>
                      <a:pt x="52" y="52"/>
                      <a:pt x="52" y="52"/>
                      <a:pt x="52" y="52"/>
                    </a:cubicBezTo>
                    <a:cubicBezTo>
                      <a:pt x="52" y="45"/>
                      <a:pt x="52" y="45"/>
                      <a:pt x="52" y="45"/>
                    </a:cubicBezTo>
                    <a:cubicBezTo>
                      <a:pt x="47" y="45"/>
                      <a:pt x="47" y="45"/>
                      <a:pt x="47" y="45"/>
                    </a:cubicBezTo>
                    <a:cubicBezTo>
                      <a:pt x="45" y="37"/>
                      <a:pt x="44" y="30"/>
                      <a:pt x="43" y="24"/>
                    </a:cubicBezTo>
                    <a:cubicBezTo>
                      <a:pt x="43" y="63"/>
                      <a:pt x="43" y="63"/>
                      <a:pt x="43" y="63"/>
                    </a:cubicBezTo>
                    <a:cubicBezTo>
                      <a:pt x="43" y="63"/>
                      <a:pt x="43" y="63"/>
                      <a:pt x="43" y="63"/>
                    </a:cubicBezTo>
                    <a:cubicBezTo>
                      <a:pt x="44" y="65"/>
                      <a:pt x="44" y="67"/>
                      <a:pt x="45" y="69"/>
                    </a:cubicBezTo>
                    <a:cubicBezTo>
                      <a:pt x="45" y="69"/>
                      <a:pt x="45" y="69"/>
                      <a:pt x="45" y="69"/>
                    </a:cubicBezTo>
                    <a:cubicBezTo>
                      <a:pt x="43" y="67"/>
                      <a:pt x="43" y="67"/>
                      <a:pt x="43" y="67"/>
                    </a:cubicBezTo>
                    <a:cubicBezTo>
                      <a:pt x="43" y="74"/>
                      <a:pt x="43" y="74"/>
                      <a:pt x="43" y="74"/>
                    </a:cubicBezTo>
                    <a:cubicBezTo>
                      <a:pt x="46" y="78"/>
                      <a:pt x="46" y="78"/>
                      <a:pt x="46" y="78"/>
                    </a:cubicBezTo>
                    <a:cubicBezTo>
                      <a:pt x="43" y="78"/>
                      <a:pt x="43" y="78"/>
                      <a:pt x="43" y="78"/>
                    </a:cubicBezTo>
                    <a:lnTo>
                      <a:pt x="43" y="84"/>
                    </a:lnTo>
                    <a:close/>
                    <a:moveTo>
                      <a:pt x="37" y="84"/>
                    </a:moveTo>
                    <a:cubicBezTo>
                      <a:pt x="43" y="84"/>
                      <a:pt x="43" y="84"/>
                      <a:pt x="43" y="84"/>
                    </a:cubicBezTo>
                    <a:cubicBezTo>
                      <a:pt x="43" y="78"/>
                      <a:pt x="43" y="78"/>
                      <a:pt x="43" y="78"/>
                    </a:cubicBezTo>
                    <a:cubicBezTo>
                      <a:pt x="37" y="78"/>
                      <a:pt x="37" y="78"/>
                      <a:pt x="37" y="78"/>
                    </a:cubicBezTo>
                    <a:cubicBezTo>
                      <a:pt x="37" y="84"/>
                      <a:pt x="37" y="84"/>
                      <a:pt x="37" y="84"/>
                    </a:cubicBezTo>
                    <a:close/>
                    <a:moveTo>
                      <a:pt x="43" y="24"/>
                    </a:moveTo>
                    <a:cubicBezTo>
                      <a:pt x="42" y="18"/>
                      <a:pt x="41" y="14"/>
                      <a:pt x="41" y="14"/>
                    </a:cubicBezTo>
                    <a:cubicBezTo>
                      <a:pt x="40" y="14"/>
                      <a:pt x="40" y="14"/>
                      <a:pt x="40" y="14"/>
                    </a:cubicBezTo>
                    <a:cubicBezTo>
                      <a:pt x="37" y="0"/>
                      <a:pt x="37" y="0"/>
                      <a:pt x="37" y="0"/>
                    </a:cubicBezTo>
                    <a:cubicBezTo>
                      <a:pt x="37" y="27"/>
                      <a:pt x="37" y="27"/>
                      <a:pt x="37" y="27"/>
                    </a:cubicBezTo>
                    <a:cubicBezTo>
                      <a:pt x="38" y="28"/>
                      <a:pt x="38" y="41"/>
                      <a:pt x="39" y="45"/>
                    </a:cubicBezTo>
                    <a:cubicBezTo>
                      <a:pt x="37" y="45"/>
                      <a:pt x="37" y="45"/>
                      <a:pt x="37" y="45"/>
                    </a:cubicBezTo>
                    <a:cubicBezTo>
                      <a:pt x="37" y="52"/>
                      <a:pt x="37" y="52"/>
                      <a:pt x="37" y="52"/>
                    </a:cubicBezTo>
                    <a:cubicBezTo>
                      <a:pt x="41" y="52"/>
                      <a:pt x="41" y="52"/>
                      <a:pt x="41" y="52"/>
                    </a:cubicBezTo>
                    <a:cubicBezTo>
                      <a:pt x="41" y="52"/>
                      <a:pt x="41" y="54"/>
                      <a:pt x="42" y="58"/>
                    </a:cubicBezTo>
                    <a:cubicBezTo>
                      <a:pt x="37" y="62"/>
                      <a:pt x="37" y="62"/>
                      <a:pt x="37" y="62"/>
                    </a:cubicBezTo>
                    <a:cubicBezTo>
                      <a:pt x="37" y="69"/>
                      <a:pt x="37" y="69"/>
                      <a:pt x="37" y="69"/>
                    </a:cubicBezTo>
                    <a:cubicBezTo>
                      <a:pt x="43" y="74"/>
                      <a:pt x="43" y="74"/>
                      <a:pt x="43" y="74"/>
                    </a:cubicBezTo>
                    <a:cubicBezTo>
                      <a:pt x="43" y="67"/>
                      <a:pt x="43" y="67"/>
                      <a:pt x="43" y="67"/>
                    </a:cubicBezTo>
                    <a:cubicBezTo>
                      <a:pt x="41" y="65"/>
                      <a:pt x="41" y="65"/>
                      <a:pt x="41" y="65"/>
                    </a:cubicBezTo>
                    <a:cubicBezTo>
                      <a:pt x="43" y="63"/>
                      <a:pt x="43" y="63"/>
                      <a:pt x="43" y="63"/>
                    </a:cubicBezTo>
                    <a:lnTo>
                      <a:pt x="43" y="24"/>
                    </a:lnTo>
                    <a:close/>
                    <a:moveTo>
                      <a:pt x="32" y="84"/>
                    </a:moveTo>
                    <a:cubicBezTo>
                      <a:pt x="37" y="84"/>
                      <a:pt x="37" y="84"/>
                      <a:pt x="37" y="84"/>
                    </a:cubicBezTo>
                    <a:cubicBezTo>
                      <a:pt x="37" y="84"/>
                      <a:pt x="37" y="84"/>
                      <a:pt x="37" y="84"/>
                    </a:cubicBezTo>
                    <a:cubicBezTo>
                      <a:pt x="37" y="78"/>
                      <a:pt x="37" y="78"/>
                      <a:pt x="37" y="78"/>
                    </a:cubicBezTo>
                    <a:cubicBezTo>
                      <a:pt x="37" y="78"/>
                      <a:pt x="37" y="78"/>
                      <a:pt x="37" y="78"/>
                    </a:cubicBezTo>
                    <a:cubicBezTo>
                      <a:pt x="37" y="78"/>
                      <a:pt x="37" y="78"/>
                      <a:pt x="37" y="78"/>
                    </a:cubicBezTo>
                    <a:cubicBezTo>
                      <a:pt x="32" y="78"/>
                      <a:pt x="32" y="78"/>
                      <a:pt x="32" y="78"/>
                    </a:cubicBezTo>
                    <a:cubicBezTo>
                      <a:pt x="32" y="84"/>
                      <a:pt x="32" y="84"/>
                      <a:pt x="32" y="84"/>
                    </a:cubicBezTo>
                    <a:close/>
                    <a:moveTo>
                      <a:pt x="37" y="0"/>
                    </a:moveTo>
                    <a:cubicBezTo>
                      <a:pt x="37" y="0"/>
                      <a:pt x="37" y="0"/>
                      <a:pt x="37" y="0"/>
                    </a:cubicBezTo>
                    <a:cubicBezTo>
                      <a:pt x="35" y="14"/>
                      <a:pt x="35" y="14"/>
                      <a:pt x="35" y="14"/>
                    </a:cubicBezTo>
                    <a:cubicBezTo>
                      <a:pt x="34" y="14"/>
                      <a:pt x="34" y="14"/>
                      <a:pt x="34" y="14"/>
                    </a:cubicBezTo>
                    <a:cubicBezTo>
                      <a:pt x="34" y="14"/>
                      <a:pt x="33" y="18"/>
                      <a:pt x="32" y="24"/>
                    </a:cubicBezTo>
                    <a:cubicBezTo>
                      <a:pt x="32" y="63"/>
                      <a:pt x="32" y="63"/>
                      <a:pt x="32" y="63"/>
                    </a:cubicBezTo>
                    <a:cubicBezTo>
                      <a:pt x="34" y="65"/>
                      <a:pt x="34" y="65"/>
                      <a:pt x="34" y="65"/>
                    </a:cubicBezTo>
                    <a:cubicBezTo>
                      <a:pt x="32" y="67"/>
                      <a:pt x="32" y="67"/>
                      <a:pt x="32" y="67"/>
                    </a:cubicBezTo>
                    <a:cubicBezTo>
                      <a:pt x="32" y="74"/>
                      <a:pt x="32" y="74"/>
                      <a:pt x="32" y="74"/>
                    </a:cubicBezTo>
                    <a:cubicBezTo>
                      <a:pt x="37" y="69"/>
                      <a:pt x="37" y="69"/>
                      <a:pt x="37" y="69"/>
                    </a:cubicBezTo>
                    <a:cubicBezTo>
                      <a:pt x="37" y="69"/>
                      <a:pt x="37" y="69"/>
                      <a:pt x="37" y="69"/>
                    </a:cubicBezTo>
                    <a:cubicBezTo>
                      <a:pt x="37" y="62"/>
                      <a:pt x="37" y="62"/>
                      <a:pt x="37" y="62"/>
                    </a:cubicBezTo>
                    <a:cubicBezTo>
                      <a:pt x="37" y="62"/>
                      <a:pt x="37" y="62"/>
                      <a:pt x="37" y="62"/>
                    </a:cubicBezTo>
                    <a:cubicBezTo>
                      <a:pt x="33" y="58"/>
                      <a:pt x="33" y="58"/>
                      <a:pt x="33" y="58"/>
                    </a:cubicBezTo>
                    <a:cubicBezTo>
                      <a:pt x="34" y="54"/>
                      <a:pt x="34" y="52"/>
                      <a:pt x="34" y="52"/>
                    </a:cubicBezTo>
                    <a:cubicBezTo>
                      <a:pt x="37" y="52"/>
                      <a:pt x="37" y="52"/>
                      <a:pt x="37" y="52"/>
                    </a:cubicBezTo>
                    <a:cubicBezTo>
                      <a:pt x="37" y="52"/>
                      <a:pt x="37" y="52"/>
                      <a:pt x="37" y="52"/>
                    </a:cubicBezTo>
                    <a:cubicBezTo>
                      <a:pt x="37" y="52"/>
                      <a:pt x="37" y="52"/>
                      <a:pt x="37" y="52"/>
                    </a:cubicBezTo>
                    <a:cubicBezTo>
                      <a:pt x="37" y="45"/>
                      <a:pt x="37" y="45"/>
                      <a:pt x="37" y="45"/>
                    </a:cubicBezTo>
                    <a:cubicBezTo>
                      <a:pt x="37" y="45"/>
                      <a:pt x="37" y="45"/>
                      <a:pt x="37" y="45"/>
                    </a:cubicBezTo>
                    <a:cubicBezTo>
                      <a:pt x="36" y="45"/>
                      <a:pt x="36" y="45"/>
                      <a:pt x="36" y="45"/>
                    </a:cubicBezTo>
                    <a:cubicBezTo>
                      <a:pt x="37" y="40"/>
                      <a:pt x="37" y="27"/>
                      <a:pt x="37" y="27"/>
                    </a:cubicBezTo>
                    <a:cubicBezTo>
                      <a:pt x="37" y="27"/>
                      <a:pt x="37" y="27"/>
                      <a:pt x="37" y="27"/>
                    </a:cubicBezTo>
                    <a:cubicBezTo>
                      <a:pt x="37" y="27"/>
                      <a:pt x="37" y="27"/>
                      <a:pt x="37" y="27"/>
                    </a:cubicBezTo>
                    <a:lnTo>
                      <a:pt x="37" y="0"/>
                    </a:lnTo>
                    <a:close/>
                    <a:moveTo>
                      <a:pt x="0" y="92"/>
                    </a:moveTo>
                    <a:cubicBezTo>
                      <a:pt x="15" y="92"/>
                      <a:pt x="15" y="92"/>
                      <a:pt x="15" y="92"/>
                    </a:cubicBezTo>
                    <a:cubicBezTo>
                      <a:pt x="23" y="84"/>
                      <a:pt x="23" y="84"/>
                      <a:pt x="23" y="84"/>
                    </a:cubicBezTo>
                    <a:cubicBezTo>
                      <a:pt x="32" y="84"/>
                      <a:pt x="32" y="84"/>
                      <a:pt x="32" y="84"/>
                    </a:cubicBezTo>
                    <a:cubicBezTo>
                      <a:pt x="32" y="78"/>
                      <a:pt x="32" y="78"/>
                      <a:pt x="32" y="78"/>
                    </a:cubicBezTo>
                    <a:cubicBezTo>
                      <a:pt x="29" y="78"/>
                      <a:pt x="29" y="78"/>
                      <a:pt x="29" y="78"/>
                    </a:cubicBezTo>
                    <a:cubicBezTo>
                      <a:pt x="32" y="74"/>
                      <a:pt x="32" y="74"/>
                      <a:pt x="32" y="74"/>
                    </a:cubicBezTo>
                    <a:cubicBezTo>
                      <a:pt x="32" y="67"/>
                      <a:pt x="32" y="67"/>
                      <a:pt x="32" y="67"/>
                    </a:cubicBezTo>
                    <a:cubicBezTo>
                      <a:pt x="30" y="69"/>
                      <a:pt x="30" y="69"/>
                      <a:pt x="30" y="69"/>
                    </a:cubicBezTo>
                    <a:cubicBezTo>
                      <a:pt x="31" y="67"/>
                      <a:pt x="31" y="65"/>
                      <a:pt x="32" y="63"/>
                    </a:cubicBezTo>
                    <a:cubicBezTo>
                      <a:pt x="32" y="63"/>
                      <a:pt x="32" y="63"/>
                      <a:pt x="32" y="63"/>
                    </a:cubicBezTo>
                    <a:cubicBezTo>
                      <a:pt x="32" y="63"/>
                      <a:pt x="32" y="63"/>
                      <a:pt x="32" y="63"/>
                    </a:cubicBezTo>
                    <a:cubicBezTo>
                      <a:pt x="32" y="24"/>
                      <a:pt x="32" y="24"/>
                      <a:pt x="32" y="24"/>
                    </a:cubicBezTo>
                    <a:cubicBezTo>
                      <a:pt x="31" y="30"/>
                      <a:pt x="30" y="37"/>
                      <a:pt x="28" y="45"/>
                    </a:cubicBezTo>
                    <a:cubicBezTo>
                      <a:pt x="23" y="45"/>
                      <a:pt x="23" y="45"/>
                      <a:pt x="23" y="45"/>
                    </a:cubicBezTo>
                    <a:cubicBezTo>
                      <a:pt x="23" y="52"/>
                      <a:pt x="23" y="52"/>
                      <a:pt x="23" y="52"/>
                    </a:cubicBezTo>
                    <a:cubicBezTo>
                      <a:pt x="25" y="52"/>
                      <a:pt x="25" y="52"/>
                      <a:pt x="25" y="52"/>
                    </a:cubicBezTo>
                    <a:cubicBezTo>
                      <a:pt x="20" y="69"/>
                      <a:pt x="12" y="85"/>
                      <a:pt x="0" y="92"/>
                    </a:cubicBez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06" name="Freeform 109"/>
              <p:cNvSpPr>
                <a:spLocks noEditPoints="1"/>
              </p:cNvSpPr>
              <p:nvPr/>
            </p:nvSpPr>
            <p:spPr bwMode="auto">
              <a:xfrm>
                <a:off x="3425" y="705"/>
                <a:ext cx="101" cy="63"/>
              </a:xfrm>
              <a:custGeom>
                <a:avLst/>
                <a:gdLst>
                  <a:gd name="T0" fmla="*/ 78 w 101"/>
                  <a:gd name="T1" fmla="*/ 63 h 63"/>
                  <a:gd name="T2" fmla="*/ 101 w 101"/>
                  <a:gd name="T3" fmla="*/ 63 h 63"/>
                  <a:gd name="T4" fmla="*/ 101 w 101"/>
                  <a:gd name="T5" fmla="*/ 35 h 63"/>
                  <a:gd name="T6" fmla="*/ 89 w 101"/>
                  <a:gd name="T7" fmla="*/ 35 h 63"/>
                  <a:gd name="T8" fmla="*/ 89 w 101"/>
                  <a:gd name="T9" fmla="*/ 0 h 63"/>
                  <a:gd name="T10" fmla="*/ 78 w 101"/>
                  <a:gd name="T11" fmla="*/ 0 h 63"/>
                  <a:gd name="T12" fmla="*/ 78 w 101"/>
                  <a:gd name="T13" fmla="*/ 44 h 63"/>
                  <a:gd name="T14" fmla="*/ 87 w 101"/>
                  <a:gd name="T15" fmla="*/ 44 h 63"/>
                  <a:gd name="T16" fmla="*/ 87 w 101"/>
                  <a:gd name="T17" fmla="*/ 56 h 63"/>
                  <a:gd name="T18" fmla="*/ 87 w 101"/>
                  <a:gd name="T19" fmla="*/ 56 h 63"/>
                  <a:gd name="T20" fmla="*/ 78 w 101"/>
                  <a:gd name="T21" fmla="*/ 56 h 63"/>
                  <a:gd name="T22" fmla="*/ 78 w 101"/>
                  <a:gd name="T23" fmla="*/ 63 h 63"/>
                  <a:gd name="T24" fmla="*/ 64 w 101"/>
                  <a:gd name="T25" fmla="*/ 0 h 63"/>
                  <a:gd name="T26" fmla="*/ 64 w 101"/>
                  <a:gd name="T27" fmla="*/ 35 h 63"/>
                  <a:gd name="T28" fmla="*/ 50 w 101"/>
                  <a:gd name="T29" fmla="*/ 35 h 63"/>
                  <a:gd name="T30" fmla="*/ 50 w 101"/>
                  <a:gd name="T31" fmla="*/ 44 h 63"/>
                  <a:gd name="T32" fmla="*/ 59 w 101"/>
                  <a:gd name="T33" fmla="*/ 44 h 63"/>
                  <a:gd name="T34" fmla="*/ 59 w 101"/>
                  <a:gd name="T35" fmla="*/ 56 h 63"/>
                  <a:gd name="T36" fmla="*/ 59 w 101"/>
                  <a:gd name="T37" fmla="*/ 56 h 63"/>
                  <a:gd name="T38" fmla="*/ 50 w 101"/>
                  <a:gd name="T39" fmla="*/ 56 h 63"/>
                  <a:gd name="T40" fmla="*/ 50 w 101"/>
                  <a:gd name="T41" fmla="*/ 63 h 63"/>
                  <a:gd name="T42" fmla="*/ 78 w 101"/>
                  <a:gd name="T43" fmla="*/ 63 h 63"/>
                  <a:gd name="T44" fmla="*/ 78 w 101"/>
                  <a:gd name="T45" fmla="*/ 56 h 63"/>
                  <a:gd name="T46" fmla="*/ 69 w 101"/>
                  <a:gd name="T47" fmla="*/ 56 h 63"/>
                  <a:gd name="T48" fmla="*/ 69 w 101"/>
                  <a:gd name="T49" fmla="*/ 44 h 63"/>
                  <a:gd name="T50" fmla="*/ 78 w 101"/>
                  <a:gd name="T51" fmla="*/ 44 h 63"/>
                  <a:gd name="T52" fmla="*/ 78 w 101"/>
                  <a:gd name="T53" fmla="*/ 0 h 63"/>
                  <a:gd name="T54" fmla="*/ 64 w 101"/>
                  <a:gd name="T55" fmla="*/ 0 h 63"/>
                  <a:gd name="T56" fmla="*/ 50 w 101"/>
                  <a:gd name="T57" fmla="*/ 35 h 63"/>
                  <a:gd name="T58" fmla="*/ 21 w 101"/>
                  <a:gd name="T59" fmla="*/ 35 h 63"/>
                  <a:gd name="T60" fmla="*/ 21 w 101"/>
                  <a:gd name="T61" fmla="*/ 44 h 63"/>
                  <a:gd name="T62" fmla="*/ 29 w 101"/>
                  <a:gd name="T63" fmla="*/ 44 h 63"/>
                  <a:gd name="T64" fmla="*/ 29 w 101"/>
                  <a:gd name="T65" fmla="*/ 56 h 63"/>
                  <a:gd name="T66" fmla="*/ 29 w 101"/>
                  <a:gd name="T67" fmla="*/ 56 h 63"/>
                  <a:gd name="T68" fmla="*/ 21 w 101"/>
                  <a:gd name="T69" fmla="*/ 56 h 63"/>
                  <a:gd name="T70" fmla="*/ 21 w 101"/>
                  <a:gd name="T71" fmla="*/ 63 h 63"/>
                  <a:gd name="T72" fmla="*/ 50 w 101"/>
                  <a:gd name="T73" fmla="*/ 63 h 63"/>
                  <a:gd name="T74" fmla="*/ 50 w 101"/>
                  <a:gd name="T75" fmla="*/ 56 h 63"/>
                  <a:gd name="T76" fmla="*/ 42 w 101"/>
                  <a:gd name="T77" fmla="*/ 56 h 63"/>
                  <a:gd name="T78" fmla="*/ 42 w 101"/>
                  <a:gd name="T79" fmla="*/ 44 h 63"/>
                  <a:gd name="T80" fmla="*/ 50 w 101"/>
                  <a:gd name="T81" fmla="*/ 44 h 63"/>
                  <a:gd name="T82" fmla="*/ 50 w 101"/>
                  <a:gd name="T83" fmla="*/ 35 h 63"/>
                  <a:gd name="T84" fmla="*/ 21 w 101"/>
                  <a:gd name="T85" fmla="*/ 35 h 63"/>
                  <a:gd name="T86" fmla="*/ 0 w 101"/>
                  <a:gd name="T87" fmla="*/ 35 h 63"/>
                  <a:gd name="T88" fmla="*/ 0 w 101"/>
                  <a:gd name="T89" fmla="*/ 63 h 63"/>
                  <a:gd name="T90" fmla="*/ 21 w 101"/>
                  <a:gd name="T91" fmla="*/ 63 h 63"/>
                  <a:gd name="T92" fmla="*/ 21 w 101"/>
                  <a:gd name="T93" fmla="*/ 56 h 63"/>
                  <a:gd name="T94" fmla="*/ 12 w 101"/>
                  <a:gd name="T95" fmla="*/ 56 h 63"/>
                  <a:gd name="T96" fmla="*/ 12 w 101"/>
                  <a:gd name="T97" fmla="*/ 44 h 63"/>
                  <a:gd name="T98" fmla="*/ 21 w 101"/>
                  <a:gd name="T99" fmla="*/ 44 h 63"/>
                  <a:gd name="T100" fmla="*/ 21 w 101"/>
                  <a:gd name="T101" fmla="*/ 3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1" h="63">
                    <a:moveTo>
                      <a:pt x="78" y="63"/>
                    </a:moveTo>
                    <a:lnTo>
                      <a:pt x="101" y="63"/>
                    </a:lnTo>
                    <a:lnTo>
                      <a:pt x="101" y="35"/>
                    </a:lnTo>
                    <a:lnTo>
                      <a:pt x="89" y="35"/>
                    </a:lnTo>
                    <a:lnTo>
                      <a:pt x="89" y="0"/>
                    </a:lnTo>
                    <a:lnTo>
                      <a:pt x="78" y="0"/>
                    </a:lnTo>
                    <a:lnTo>
                      <a:pt x="78" y="44"/>
                    </a:lnTo>
                    <a:lnTo>
                      <a:pt x="87" y="44"/>
                    </a:lnTo>
                    <a:lnTo>
                      <a:pt x="87" y="56"/>
                    </a:lnTo>
                    <a:lnTo>
                      <a:pt x="87" y="56"/>
                    </a:lnTo>
                    <a:lnTo>
                      <a:pt x="78" y="56"/>
                    </a:lnTo>
                    <a:lnTo>
                      <a:pt x="78" y="63"/>
                    </a:lnTo>
                    <a:close/>
                    <a:moveTo>
                      <a:pt x="64" y="0"/>
                    </a:moveTo>
                    <a:lnTo>
                      <a:pt x="64" y="35"/>
                    </a:lnTo>
                    <a:lnTo>
                      <a:pt x="50" y="35"/>
                    </a:lnTo>
                    <a:lnTo>
                      <a:pt x="50" y="44"/>
                    </a:lnTo>
                    <a:lnTo>
                      <a:pt x="59" y="44"/>
                    </a:lnTo>
                    <a:lnTo>
                      <a:pt x="59" y="56"/>
                    </a:lnTo>
                    <a:lnTo>
                      <a:pt x="59" y="56"/>
                    </a:lnTo>
                    <a:lnTo>
                      <a:pt x="50" y="56"/>
                    </a:lnTo>
                    <a:lnTo>
                      <a:pt x="50" y="63"/>
                    </a:lnTo>
                    <a:lnTo>
                      <a:pt x="78" y="63"/>
                    </a:lnTo>
                    <a:lnTo>
                      <a:pt x="78" y="56"/>
                    </a:lnTo>
                    <a:lnTo>
                      <a:pt x="69" y="56"/>
                    </a:lnTo>
                    <a:lnTo>
                      <a:pt x="69" y="44"/>
                    </a:lnTo>
                    <a:lnTo>
                      <a:pt x="78" y="44"/>
                    </a:lnTo>
                    <a:lnTo>
                      <a:pt x="78" y="0"/>
                    </a:lnTo>
                    <a:lnTo>
                      <a:pt x="64" y="0"/>
                    </a:lnTo>
                    <a:close/>
                    <a:moveTo>
                      <a:pt x="50" y="35"/>
                    </a:moveTo>
                    <a:lnTo>
                      <a:pt x="21" y="35"/>
                    </a:lnTo>
                    <a:lnTo>
                      <a:pt x="21" y="44"/>
                    </a:lnTo>
                    <a:lnTo>
                      <a:pt x="29" y="44"/>
                    </a:lnTo>
                    <a:lnTo>
                      <a:pt x="29" y="56"/>
                    </a:lnTo>
                    <a:lnTo>
                      <a:pt x="29" y="56"/>
                    </a:lnTo>
                    <a:lnTo>
                      <a:pt x="21" y="56"/>
                    </a:lnTo>
                    <a:lnTo>
                      <a:pt x="21" y="63"/>
                    </a:lnTo>
                    <a:lnTo>
                      <a:pt x="50" y="63"/>
                    </a:lnTo>
                    <a:lnTo>
                      <a:pt x="50" y="56"/>
                    </a:lnTo>
                    <a:lnTo>
                      <a:pt x="42" y="56"/>
                    </a:lnTo>
                    <a:lnTo>
                      <a:pt x="42" y="44"/>
                    </a:lnTo>
                    <a:lnTo>
                      <a:pt x="50" y="44"/>
                    </a:lnTo>
                    <a:lnTo>
                      <a:pt x="50" y="35"/>
                    </a:lnTo>
                    <a:close/>
                    <a:moveTo>
                      <a:pt x="21" y="35"/>
                    </a:moveTo>
                    <a:lnTo>
                      <a:pt x="0" y="35"/>
                    </a:lnTo>
                    <a:lnTo>
                      <a:pt x="0" y="63"/>
                    </a:lnTo>
                    <a:lnTo>
                      <a:pt x="21" y="63"/>
                    </a:lnTo>
                    <a:lnTo>
                      <a:pt x="21" y="56"/>
                    </a:lnTo>
                    <a:lnTo>
                      <a:pt x="12" y="56"/>
                    </a:lnTo>
                    <a:lnTo>
                      <a:pt x="12" y="44"/>
                    </a:lnTo>
                    <a:lnTo>
                      <a:pt x="21" y="44"/>
                    </a:lnTo>
                    <a:lnTo>
                      <a:pt x="21" y="35"/>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07" name="Freeform 110"/>
              <p:cNvSpPr/>
              <p:nvPr/>
            </p:nvSpPr>
            <p:spPr bwMode="auto">
              <a:xfrm>
                <a:off x="3401" y="771"/>
                <a:ext cx="135" cy="44"/>
              </a:xfrm>
              <a:custGeom>
                <a:avLst/>
                <a:gdLst>
                  <a:gd name="T0" fmla="*/ 130 w 135"/>
                  <a:gd name="T1" fmla="*/ 44 h 44"/>
                  <a:gd name="T2" fmla="*/ 135 w 135"/>
                  <a:gd name="T3" fmla="*/ 0 h 44"/>
                  <a:gd name="T4" fmla="*/ 0 w 135"/>
                  <a:gd name="T5" fmla="*/ 0 h 44"/>
                  <a:gd name="T6" fmla="*/ 15 w 135"/>
                  <a:gd name="T7" fmla="*/ 44 h 44"/>
                  <a:gd name="T8" fmla="*/ 130 w 135"/>
                  <a:gd name="T9" fmla="*/ 44 h 44"/>
                </a:gdLst>
                <a:ahLst/>
                <a:cxnLst>
                  <a:cxn ang="0">
                    <a:pos x="T0" y="T1"/>
                  </a:cxn>
                  <a:cxn ang="0">
                    <a:pos x="T2" y="T3"/>
                  </a:cxn>
                  <a:cxn ang="0">
                    <a:pos x="T4" y="T5"/>
                  </a:cxn>
                  <a:cxn ang="0">
                    <a:pos x="T6" y="T7"/>
                  </a:cxn>
                  <a:cxn ang="0">
                    <a:pos x="T8" y="T9"/>
                  </a:cxn>
                </a:cxnLst>
                <a:rect l="0" t="0" r="r" b="b"/>
                <a:pathLst>
                  <a:path w="135" h="44">
                    <a:moveTo>
                      <a:pt x="130" y="44"/>
                    </a:moveTo>
                    <a:lnTo>
                      <a:pt x="135" y="0"/>
                    </a:lnTo>
                    <a:lnTo>
                      <a:pt x="0" y="0"/>
                    </a:lnTo>
                    <a:lnTo>
                      <a:pt x="15" y="44"/>
                    </a:lnTo>
                    <a:lnTo>
                      <a:pt x="130" y="44"/>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08" name="Freeform 111"/>
              <p:cNvSpPr>
                <a:spLocks noEditPoints="1"/>
              </p:cNvSpPr>
              <p:nvPr/>
            </p:nvSpPr>
            <p:spPr bwMode="auto">
              <a:xfrm>
                <a:off x="2900" y="1669"/>
                <a:ext cx="127" cy="101"/>
              </a:xfrm>
              <a:custGeom>
                <a:avLst/>
                <a:gdLst>
                  <a:gd name="T0" fmla="*/ 58 w 73"/>
                  <a:gd name="T1" fmla="*/ 58 h 58"/>
                  <a:gd name="T2" fmla="*/ 58 w 73"/>
                  <a:gd name="T3" fmla="*/ 38 h 58"/>
                  <a:gd name="T4" fmla="*/ 67 w 73"/>
                  <a:gd name="T5" fmla="*/ 29 h 58"/>
                  <a:gd name="T6" fmla="*/ 73 w 73"/>
                  <a:gd name="T7" fmla="*/ 29 h 58"/>
                  <a:gd name="T8" fmla="*/ 73 w 73"/>
                  <a:gd name="T9" fmla="*/ 8 h 58"/>
                  <a:gd name="T10" fmla="*/ 65 w 73"/>
                  <a:gd name="T11" fmla="*/ 0 h 58"/>
                  <a:gd name="T12" fmla="*/ 47 w 73"/>
                  <a:gd name="T13" fmla="*/ 0 h 58"/>
                  <a:gd name="T14" fmla="*/ 47 w 73"/>
                  <a:gd name="T15" fmla="*/ 9 h 58"/>
                  <a:gd name="T16" fmla="*/ 54 w 73"/>
                  <a:gd name="T17" fmla="*/ 16 h 58"/>
                  <a:gd name="T18" fmla="*/ 47 w 73"/>
                  <a:gd name="T19" fmla="*/ 22 h 58"/>
                  <a:gd name="T20" fmla="*/ 47 w 73"/>
                  <a:gd name="T21" fmla="*/ 26 h 58"/>
                  <a:gd name="T22" fmla="*/ 54 w 73"/>
                  <a:gd name="T23" fmla="*/ 33 h 58"/>
                  <a:gd name="T24" fmla="*/ 47 w 73"/>
                  <a:gd name="T25" fmla="*/ 39 h 58"/>
                  <a:gd name="T26" fmla="*/ 47 w 73"/>
                  <a:gd name="T27" fmla="*/ 58 h 58"/>
                  <a:gd name="T28" fmla="*/ 58 w 73"/>
                  <a:gd name="T29" fmla="*/ 58 h 58"/>
                  <a:gd name="T30" fmla="*/ 47 w 73"/>
                  <a:gd name="T31" fmla="*/ 0 h 58"/>
                  <a:gd name="T32" fmla="*/ 26 w 73"/>
                  <a:gd name="T33" fmla="*/ 0 h 58"/>
                  <a:gd name="T34" fmla="*/ 26 w 73"/>
                  <a:gd name="T35" fmla="*/ 9 h 58"/>
                  <a:gd name="T36" fmla="*/ 33 w 73"/>
                  <a:gd name="T37" fmla="*/ 16 h 58"/>
                  <a:gd name="T38" fmla="*/ 26 w 73"/>
                  <a:gd name="T39" fmla="*/ 22 h 58"/>
                  <a:gd name="T40" fmla="*/ 26 w 73"/>
                  <a:gd name="T41" fmla="*/ 26 h 58"/>
                  <a:gd name="T42" fmla="*/ 33 w 73"/>
                  <a:gd name="T43" fmla="*/ 33 h 58"/>
                  <a:gd name="T44" fmla="*/ 26 w 73"/>
                  <a:gd name="T45" fmla="*/ 39 h 58"/>
                  <a:gd name="T46" fmla="*/ 26 w 73"/>
                  <a:gd name="T47" fmla="*/ 58 h 58"/>
                  <a:gd name="T48" fmla="*/ 47 w 73"/>
                  <a:gd name="T49" fmla="*/ 58 h 58"/>
                  <a:gd name="T50" fmla="*/ 47 w 73"/>
                  <a:gd name="T51" fmla="*/ 39 h 58"/>
                  <a:gd name="T52" fmla="*/ 47 w 73"/>
                  <a:gd name="T53" fmla="*/ 39 h 58"/>
                  <a:gd name="T54" fmla="*/ 41 w 73"/>
                  <a:gd name="T55" fmla="*/ 33 h 58"/>
                  <a:gd name="T56" fmla="*/ 47 w 73"/>
                  <a:gd name="T57" fmla="*/ 26 h 58"/>
                  <a:gd name="T58" fmla="*/ 47 w 73"/>
                  <a:gd name="T59" fmla="*/ 26 h 58"/>
                  <a:gd name="T60" fmla="*/ 47 w 73"/>
                  <a:gd name="T61" fmla="*/ 26 h 58"/>
                  <a:gd name="T62" fmla="*/ 47 w 73"/>
                  <a:gd name="T63" fmla="*/ 22 h 58"/>
                  <a:gd name="T64" fmla="*/ 47 w 73"/>
                  <a:gd name="T65" fmla="*/ 22 h 58"/>
                  <a:gd name="T66" fmla="*/ 41 w 73"/>
                  <a:gd name="T67" fmla="*/ 16 h 58"/>
                  <a:gd name="T68" fmla="*/ 47 w 73"/>
                  <a:gd name="T69" fmla="*/ 9 h 58"/>
                  <a:gd name="T70" fmla="*/ 47 w 73"/>
                  <a:gd name="T71" fmla="*/ 9 h 58"/>
                  <a:gd name="T72" fmla="*/ 47 w 73"/>
                  <a:gd name="T73" fmla="*/ 9 h 58"/>
                  <a:gd name="T74" fmla="*/ 47 w 73"/>
                  <a:gd name="T75" fmla="*/ 0 h 58"/>
                  <a:gd name="T76" fmla="*/ 26 w 73"/>
                  <a:gd name="T77" fmla="*/ 0 h 58"/>
                  <a:gd name="T78" fmla="*/ 8 w 73"/>
                  <a:gd name="T79" fmla="*/ 0 h 58"/>
                  <a:gd name="T80" fmla="*/ 0 w 73"/>
                  <a:gd name="T81" fmla="*/ 8 h 58"/>
                  <a:gd name="T82" fmla="*/ 0 w 73"/>
                  <a:gd name="T83" fmla="*/ 29 h 58"/>
                  <a:gd name="T84" fmla="*/ 6 w 73"/>
                  <a:gd name="T85" fmla="*/ 29 h 58"/>
                  <a:gd name="T86" fmla="*/ 15 w 73"/>
                  <a:gd name="T87" fmla="*/ 38 h 58"/>
                  <a:gd name="T88" fmla="*/ 15 w 73"/>
                  <a:gd name="T89" fmla="*/ 58 h 58"/>
                  <a:gd name="T90" fmla="*/ 26 w 73"/>
                  <a:gd name="T91" fmla="*/ 58 h 58"/>
                  <a:gd name="T92" fmla="*/ 26 w 73"/>
                  <a:gd name="T93" fmla="*/ 39 h 58"/>
                  <a:gd name="T94" fmla="*/ 26 w 73"/>
                  <a:gd name="T95" fmla="*/ 39 h 58"/>
                  <a:gd name="T96" fmla="*/ 20 w 73"/>
                  <a:gd name="T97" fmla="*/ 33 h 58"/>
                  <a:gd name="T98" fmla="*/ 26 w 73"/>
                  <a:gd name="T99" fmla="*/ 26 h 58"/>
                  <a:gd name="T100" fmla="*/ 26 w 73"/>
                  <a:gd name="T101" fmla="*/ 26 h 58"/>
                  <a:gd name="T102" fmla="*/ 26 w 73"/>
                  <a:gd name="T103" fmla="*/ 26 h 58"/>
                  <a:gd name="T104" fmla="*/ 26 w 73"/>
                  <a:gd name="T105" fmla="*/ 22 h 58"/>
                  <a:gd name="T106" fmla="*/ 26 w 73"/>
                  <a:gd name="T107" fmla="*/ 22 h 58"/>
                  <a:gd name="T108" fmla="*/ 20 w 73"/>
                  <a:gd name="T109" fmla="*/ 16 h 58"/>
                  <a:gd name="T110" fmla="*/ 26 w 73"/>
                  <a:gd name="T111" fmla="*/ 9 h 58"/>
                  <a:gd name="T112" fmla="*/ 26 w 73"/>
                  <a:gd name="T113" fmla="*/ 9 h 58"/>
                  <a:gd name="T114" fmla="*/ 26 w 73"/>
                  <a:gd name="T115" fmla="*/ 9 h 58"/>
                  <a:gd name="T116" fmla="*/ 26 w 73"/>
                  <a:gd name="T1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3" h="58">
                    <a:moveTo>
                      <a:pt x="58" y="58"/>
                    </a:moveTo>
                    <a:cubicBezTo>
                      <a:pt x="58" y="38"/>
                      <a:pt x="58" y="38"/>
                      <a:pt x="58" y="38"/>
                    </a:cubicBezTo>
                    <a:cubicBezTo>
                      <a:pt x="58" y="32"/>
                      <a:pt x="61" y="29"/>
                      <a:pt x="67" y="29"/>
                    </a:cubicBezTo>
                    <a:cubicBezTo>
                      <a:pt x="73" y="29"/>
                      <a:pt x="73" y="29"/>
                      <a:pt x="73" y="29"/>
                    </a:cubicBezTo>
                    <a:cubicBezTo>
                      <a:pt x="73" y="8"/>
                      <a:pt x="73" y="8"/>
                      <a:pt x="73" y="8"/>
                    </a:cubicBezTo>
                    <a:cubicBezTo>
                      <a:pt x="73" y="3"/>
                      <a:pt x="70" y="0"/>
                      <a:pt x="65" y="0"/>
                    </a:cubicBezTo>
                    <a:cubicBezTo>
                      <a:pt x="47" y="0"/>
                      <a:pt x="47" y="0"/>
                      <a:pt x="47" y="0"/>
                    </a:cubicBezTo>
                    <a:cubicBezTo>
                      <a:pt x="47" y="9"/>
                      <a:pt x="47" y="9"/>
                      <a:pt x="47" y="9"/>
                    </a:cubicBezTo>
                    <a:cubicBezTo>
                      <a:pt x="51" y="9"/>
                      <a:pt x="54" y="12"/>
                      <a:pt x="54" y="16"/>
                    </a:cubicBezTo>
                    <a:cubicBezTo>
                      <a:pt x="54" y="19"/>
                      <a:pt x="51" y="22"/>
                      <a:pt x="47" y="22"/>
                    </a:cubicBezTo>
                    <a:cubicBezTo>
                      <a:pt x="47" y="26"/>
                      <a:pt x="47" y="26"/>
                      <a:pt x="47" y="26"/>
                    </a:cubicBezTo>
                    <a:cubicBezTo>
                      <a:pt x="51" y="26"/>
                      <a:pt x="54" y="29"/>
                      <a:pt x="54" y="33"/>
                    </a:cubicBezTo>
                    <a:cubicBezTo>
                      <a:pt x="54" y="37"/>
                      <a:pt x="51" y="39"/>
                      <a:pt x="47" y="39"/>
                    </a:cubicBezTo>
                    <a:cubicBezTo>
                      <a:pt x="47" y="58"/>
                      <a:pt x="47" y="58"/>
                      <a:pt x="47" y="58"/>
                    </a:cubicBezTo>
                    <a:lnTo>
                      <a:pt x="58" y="58"/>
                    </a:lnTo>
                    <a:close/>
                    <a:moveTo>
                      <a:pt x="47" y="0"/>
                    </a:moveTo>
                    <a:cubicBezTo>
                      <a:pt x="26" y="0"/>
                      <a:pt x="26" y="0"/>
                      <a:pt x="26" y="0"/>
                    </a:cubicBezTo>
                    <a:cubicBezTo>
                      <a:pt x="26" y="9"/>
                      <a:pt x="26" y="9"/>
                      <a:pt x="26" y="9"/>
                    </a:cubicBezTo>
                    <a:cubicBezTo>
                      <a:pt x="30" y="9"/>
                      <a:pt x="33" y="12"/>
                      <a:pt x="33" y="16"/>
                    </a:cubicBezTo>
                    <a:cubicBezTo>
                      <a:pt x="33" y="19"/>
                      <a:pt x="30" y="22"/>
                      <a:pt x="26" y="22"/>
                    </a:cubicBezTo>
                    <a:cubicBezTo>
                      <a:pt x="26" y="26"/>
                      <a:pt x="26" y="26"/>
                      <a:pt x="26" y="26"/>
                    </a:cubicBezTo>
                    <a:cubicBezTo>
                      <a:pt x="30" y="26"/>
                      <a:pt x="33" y="29"/>
                      <a:pt x="33" y="33"/>
                    </a:cubicBezTo>
                    <a:cubicBezTo>
                      <a:pt x="33" y="37"/>
                      <a:pt x="30" y="39"/>
                      <a:pt x="26" y="39"/>
                    </a:cubicBezTo>
                    <a:cubicBezTo>
                      <a:pt x="26" y="58"/>
                      <a:pt x="26" y="58"/>
                      <a:pt x="26" y="58"/>
                    </a:cubicBezTo>
                    <a:cubicBezTo>
                      <a:pt x="47" y="58"/>
                      <a:pt x="47" y="58"/>
                      <a:pt x="47" y="58"/>
                    </a:cubicBezTo>
                    <a:cubicBezTo>
                      <a:pt x="47" y="39"/>
                      <a:pt x="47" y="39"/>
                      <a:pt x="47" y="39"/>
                    </a:cubicBezTo>
                    <a:cubicBezTo>
                      <a:pt x="47" y="39"/>
                      <a:pt x="47" y="39"/>
                      <a:pt x="47" y="39"/>
                    </a:cubicBezTo>
                    <a:cubicBezTo>
                      <a:pt x="44" y="39"/>
                      <a:pt x="41" y="37"/>
                      <a:pt x="41" y="33"/>
                    </a:cubicBezTo>
                    <a:cubicBezTo>
                      <a:pt x="41" y="29"/>
                      <a:pt x="44" y="26"/>
                      <a:pt x="47" y="26"/>
                    </a:cubicBezTo>
                    <a:cubicBezTo>
                      <a:pt x="47" y="26"/>
                      <a:pt x="47" y="26"/>
                      <a:pt x="47" y="26"/>
                    </a:cubicBezTo>
                    <a:cubicBezTo>
                      <a:pt x="47" y="26"/>
                      <a:pt x="47" y="26"/>
                      <a:pt x="47" y="26"/>
                    </a:cubicBezTo>
                    <a:cubicBezTo>
                      <a:pt x="47" y="22"/>
                      <a:pt x="47" y="22"/>
                      <a:pt x="47" y="22"/>
                    </a:cubicBezTo>
                    <a:cubicBezTo>
                      <a:pt x="47" y="22"/>
                      <a:pt x="47" y="22"/>
                      <a:pt x="47" y="22"/>
                    </a:cubicBezTo>
                    <a:cubicBezTo>
                      <a:pt x="44" y="22"/>
                      <a:pt x="41" y="19"/>
                      <a:pt x="41" y="16"/>
                    </a:cubicBezTo>
                    <a:cubicBezTo>
                      <a:pt x="41" y="12"/>
                      <a:pt x="44" y="9"/>
                      <a:pt x="47" y="9"/>
                    </a:cubicBezTo>
                    <a:cubicBezTo>
                      <a:pt x="47" y="9"/>
                      <a:pt x="47" y="9"/>
                      <a:pt x="47" y="9"/>
                    </a:cubicBezTo>
                    <a:cubicBezTo>
                      <a:pt x="47" y="9"/>
                      <a:pt x="47" y="9"/>
                      <a:pt x="47" y="9"/>
                    </a:cubicBezTo>
                    <a:lnTo>
                      <a:pt x="47" y="0"/>
                    </a:lnTo>
                    <a:close/>
                    <a:moveTo>
                      <a:pt x="26" y="0"/>
                    </a:moveTo>
                    <a:cubicBezTo>
                      <a:pt x="8" y="0"/>
                      <a:pt x="8" y="0"/>
                      <a:pt x="8" y="0"/>
                    </a:cubicBezTo>
                    <a:cubicBezTo>
                      <a:pt x="4" y="0"/>
                      <a:pt x="0" y="3"/>
                      <a:pt x="0" y="8"/>
                    </a:cubicBezTo>
                    <a:cubicBezTo>
                      <a:pt x="0" y="29"/>
                      <a:pt x="0" y="29"/>
                      <a:pt x="0" y="29"/>
                    </a:cubicBezTo>
                    <a:cubicBezTo>
                      <a:pt x="6" y="29"/>
                      <a:pt x="6" y="29"/>
                      <a:pt x="6" y="29"/>
                    </a:cubicBezTo>
                    <a:cubicBezTo>
                      <a:pt x="12" y="29"/>
                      <a:pt x="15" y="32"/>
                      <a:pt x="15" y="38"/>
                    </a:cubicBezTo>
                    <a:cubicBezTo>
                      <a:pt x="15" y="58"/>
                      <a:pt x="15" y="58"/>
                      <a:pt x="15" y="58"/>
                    </a:cubicBezTo>
                    <a:cubicBezTo>
                      <a:pt x="26" y="58"/>
                      <a:pt x="26" y="58"/>
                      <a:pt x="26" y="58"/>
                    </a:cubicBezTo>
                    <a:cubicBezTo>
                      <a:pt x="26" y="39"/>
                      <a:pt x="26" y="39"/>
                      <a:pt x="26" y="39"/>
                    </a:cubicBezTo>
                    <a:cubicBezTo>
                      <a:pt x="26" y="39"/>
                      <a:pt x="26" y="39"/>
                      <a:pt x="26" y="39"/>
                    </a:cubicBezTo>
                    <a:cubicBezTo>
                      <a:pt x="23" y="39"/>
                      <a:pt x="20" y="37"/>
                      <a:pt x="20" y="33"/>
                    </a:cubicBezTo>
                    <a:cubicBezTo>
                      <a:pt x="20" y="29"/>
                      <a:pt x="23" y="26"/>
                      <a:pt x="26" y="26"/>
                    </a:cubicBezTo>
                    <a:cubicBezTo>
                      <a:pt x="26" y="26"/>
                      <a:pt x="26" y="26"/>
                      <a:pt x="26" y="26"/>
                    </a:cubicBezTo>
                    <a:cubicBezTo>
                      <a:pt x="26" y="26"/>
                      <a:pt x="26" y="26"/>
                      <a:pt x="26" y="26"/>
                    </a:cubicBezTo>
                    <a:cubicBezTo>
                      <a:pt x="26" y="22"/>
                      <a:pt x="26" y="22"/>
                      <a:pt x="26" y="22"/>
                    </a:cubicBezTo>
                    <a:cubicBezTo>
                      <a:pt x="26" y="22"/>
                      <a:pt x="26" y="22"/>
                      <a:pt x="26" y="22"/>
                    </a:cubicBezTo>
                    <a:cubicBezTo>
                      <a:pt x="23" y="22"/>
                      <a:pt x="20" y="19"/>
                      <a:pt x="20" y="16"/>
                    </a:cubicBezTo>
                    <a:cubicBezTo>
                      <a:pt x="20" y="12"/>
                      <a:pt x="23" y="9"/>
                      <a:pt x="26" y="9"/>
                    </a:cubicBezTo>
                    <a:cubicBezTo>
                      <a:pt x="26" y="9"/>
                      <a:pt x="26" y="9"/>
                      <a:pt x="26" y="9"/>
                    </a:cubicBezTo>
                    <a:cubicBezTo>
                      <a:pt x="26" y="9"/>
                      <a:pt x="26" y="9"/>
                      <a:pt x="26" y="9"/>
                    </a:cubicBezTo>
                    <a:lnTo>
                      <a:pt x="26" y="0"/>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09" name="Freeform 112"/>
              <p:cNvSpPr/>
              <p:nvPr/>
            </p:nvSpPr>
            <p:spPr bwMode="auto">
              <a:xfrm>
                <a:off x="2878" y="1725"/>
                <a:ext cx="172" cy="92"/>
              </a:xfrm>
              <a:custGeom>
                <a:avLst/>
                <a:gdLst>
                  <a:gd name="T0" fmla="*/ 93 w 99"/>
                  <a:gd name="T1" fmla="*/ 0 h 53"/>
                  <a:gd name="T2" fmla="*/ 86 w 99"/>
                  <a:gd name="T3" fmla="*/ 0 h 53"/>
                  <a:gd name="T4" fmla="*/ 80 w 99"/>
                  <a:gd name="T5" fmla="*/ 0 h 53"/>
                  <a:gd name="T6" fmla="*/ 73 w 99"/>
                  <a:gd name="T7" fmla="*/ 6 h 53"/>
                  <a:gd name="T8" fmla="*/ 73 w 99"/>
                  <a:gd name="T9" fmla="*/ 28 h 53"/>
                  <a:gd name="T10" fmla="*/ 26 w 99"/>
                  <a:gd name="T11" fmla="*/ 28 h 53"/>
                  <a:gd name="T12" fmla="*/ 26 w 99"/>
                  <a:gd name="T13" fmla="*/ 6 h 53"/>
                  <a:gd name="T14" fmla="*/ 19 w 99"/>
                  <a:gd name="T15" fmla="*/ 0 h 53"/>
                  <a:gd name="T16" fmla="*/ 13 w 99"/>
                  <a:gd name="T17" fmla="*/ 0 h 53"/>
                  <a:gd name="T18" fmla="*/ 7 w 99"/>
                  <a:gd name="T19" fmla="*/ 0 h 53"/>
                  <a:gd name="T20" fmla="*/ 0 w 99"/>
                  <a:gd name="T21" fmla="*/ 6 h 53"/>
                  <a:gd name="T22" fmla="*/ 0 w 99"/>
                  <a:gd name="T23" fmla="*/ 39 h 53"/>
                  <a:gd name="T24" fmla="*/ 10 w 99"/>
                  <a:gd name="T25" fmla="*/ 48 h 53"/>
                  <a:gd name="T26" fmla="*/ 10 w 99"/>
                  <a:gd name="T27" fmla="*/ 49 h 53"/>
                  <a:gd name="T28" fmla="*/ 10 w 99"/>
                  <a:gd name="T29" fmla="*/ 51 h 53"/>
                  <a:gd name="T30" fmla="*/ 14 w 99"/>
                  <a:gd name="T31" fmla="*/ 53 h 53"/>
                  <a:gd name="T32" fmla="*/ 15 w 99"/>
                  <a:gd name="T33" fmla="*/ 53 h 53"/>
                  <a:gd name="T34" fmla="*/ 19 w 99"/>
                  <a:gd name="T35" fmla="*/ 51 h 53"/>
                  <a:gd name="T36" fmla="*/ 19 w 99"/>
                  <a:gd name="T37" fmla="*/ 49 h 53"/>
                  <a:gd name="T38" fmla="*/ 19 w 99"/>
                  <a:gd name="T39" fmla="*/ 48 h 53"/>
                  <a:gd name="T40" fmla="*/ 80 w 99"/>
                  <a:gd name="T41" fmla="*/ 48 h 53"/>
                  <a:gd name="T42" fmla="*/ 80 w 99"/>
                  <a:gd name="T43" fmla="*/ 49 h 53"/>
                  <a:gd name="T44" fmla="*/ 81 w 99"/>
                  <a:gd name="T45" fmla="*/ 51 h 53"/>
                  <a:gd name="T46" fmla="*/ 84 w 99"/>
                  <a:gd name="T47" fmla="*/ 53 h 53"/>
                  <a:gd name="T48" fmla="*/ 86 w 99"/>
                  <a:gd name="T49" fmla="*/ 53 h 53"/>
                  <a:gd name="T50" fmla="*/ 89 w 99"/>
                  <a:gd name="T51" fmla="*/ 51 h 53"/>
                  <a:gd name="T52" fmla="*/ 90 w 99"/>
                  <a:gd name="T53" fmla="*/ 49 h 53"/>
                  <a:gd name="T54" fmla="*/ 90 w 99"/>
                  <a:gd name="T55" fmla="*/ 48 h 53"/>
                  <a:gd name="T56" fmla="*/ 93 w 99"/>
                  <a:gd name="T57" fmla="*/ 48 h 53"/>
                  <a:gd name="T58" fmla="*/ 99 w 99"/>
                  <a:gd name="T59" fmla="*/ 39 h 53"/>
                  <a:gd name="T60" fmla="*/ 99 w 99"/>
                  <a:gd name="T61" fmla="*/ 6 h 53"/>
                  <a:gd name="T62" fmla="*/ 93 w 99"/>
                  <a:gd name="T63"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9" h="53">
                    <a:moveTo>
                      <a:pt x="93" y="0"/>
                    </a:moveTo>
                    <a:cubicBezTo>
                      <a:pt x="86" y="0"/>
                      <a:pt x="86" y="0"/>
                      <a:pt x="86" y="0"/>
                    </a:cubicBezTo>
                    <a:cubicBezTo>
                      <a:pt x="80" y="0"/>
                      <a:pt x="80" y="0"/>
                      <a:pt x="80" y="0"/>
                    </a:cubicBezTo>
                    <a:cubicBezTo>
                      <a:pt x="76" y="0"/>
                      <a:pt x="73" y="2"/>
                      <a:pt x="73" y="6"/>
                    </a:cubicBezTo>
                    <a:cubicBezTo>
                      <a:pt x="73" y="28"/>
                      <a:pt x="73" y="28"/>
                      <a:pt x="73" y="28"/>
                    </a:cubicBezTo>
                    <a:cubicBezTo>
                      <a:pt x="26" y="28"/>
                      <a:pt x="26" y="28"/>
                      <a:pt x="26" y="28"/>
                    </a:cubicBezTo>
                    <a:cubicBezTo>
                      <a:pt x="26" y="6"/>
                      <a:pt x="26" y="6"/>
                      <a:pt x="26" y="6"/>
                    </a:cubicBezTo>
                    <a:cubicBezTo>
                      <a:pt x="26" y="2"/>
                      <a:pt x="24" y="0"/>
                      <a:pt x="19" y="0"/>
                    </a:cubicBezTo>
                    <a:cubicBezTo>
                      <a:pt x="13" y="0"/>
                      <a:pt x="13" y="0"/>
                      <a:pt x="13" y="0"/>
                    </a:cubicBezTo>
                    <a:cubicBezTo>
                      <a:pt x="7" y="0"/>
                      <a:pt x="7" y="0"/>
                      <a:pt x="7" y="0"/>
                    </a:cubicBezTo>
                    <a:cubicBezTo>
                      <a:pt x="3" y="0"/>
                      <a:pt x="0" y="2"/>
                      <a:pt x="0" y="6"/>
                    </a:cubicBezTo>
                    <a:cubicBezTo>
                      <a:pt x="0" y="39"/>
                      <a:pt x="0" y="39"/>
                      <a:pt x="0" y="39"/>
                    </a:cubicBezTo>
                    <a:cubicBezTo>
                      <a:pt x="0" y="43"/>
                      <a:pt x="5" y="48"/>
                      <a:pt x="10" y="48"/>
                    </a:cubicBezTo>
                    <a:cubicBezTo>
                      <a:pt x="10" y="49"/>
                      <a:pt x="10" y="49"/>
                      <a:pt x="10" y="49"/>
                    </a:cubicBezTo>
                    <a:cubicBezTo>
                      <a:pt x="10" y="50"/>
                      <a:pt x="10" y="51"/>
                      <a:pt x="10" y="51"/>
                    </a:cubicBezTo>
                    <a:cubicBezTo>
                      <a:pt x="11" y="52"/>
                      <a:pt x="12" y="53"/>
                      <a:pt x="14" y="53"/>
                    </a:cubicBezTo>
                    <a:cubicBezTo>
                      <a:pt x="15" y="53"/>
                      <a:pt x="15" y="53"/>
                      <a:pt x="15" y="53"/>
                    </a:cubicBezTo>
                    <a:cubicBezTo>
                      <a:pt x="17" y="53"/>
                      <a:pt x="18" y="52"/>
                      <a:pt x="19" y="51"/>
                    </a:cubicBezTo>
                    <a:cubicBezTo>
                      <a:pt x="19" y="51"/>
                      <a:pt x="19" y="50"/>
                      <a:pt x="19" y="49"/>
                    </a:cubicBezTo>
                    <a:cubicBezTo>
                      <a:pt x="19" y="49"/>
                      <a:pt x="19" y="49"/>
                      <a:pt x="19" y="48"/>
                    </a:cubicBezTo>
                    <a:cubicBezTo>
                      <a:pt x="80" y="48"/>
                      <a:pt x="80" y="48"/>
                      <a:pt x="80" y="48"/>
                    </a:cubicBezTo>
                    <a:cubicBezTo>
                      <a:pt x="80" y="49"/>
                      <a:pt x="80" y="49"/>
                      <a:pt x="80" y="49"/>
                    </a:cubicBezTo>
                    <a:cubicBezTo>
                      <a:pt x="80" y="50"/>
                      <a:pt x="80" y="51"/>
                      <a:pt x="81" y="51"/>
                    </a:cubicBezTo>
                    <a:cubicBezTo>
                      <a:pt x="81" y="52"/>
                      <a:pt x="83" y="53"/>
                      <a:pt x="84" y="53"/>
                    </a:cubicBezTo>
                    <a:cubicBezTo>
                      <a:pt x="86" y="53"/>
                      <a:pt x="86" y="53"/>
                      <a:pt x="86" y="53"/>
                    </a:cubicBezTo>
                    <a:cubicBezTo>
                      <a:pt x="87" y="53"/>
                      <a:pt x="88" y="52"/>
                      <a:pt x="89" y="51"/>
                    </a:cubicBezTo>
                    <a:cubicBezTo>
                      <a:pt x="89" y="51"/>
                      <a:pt x="89" y="50"/>
                      <a:pt x="90" y="49"/>
                    </a:cubicBezTo>
                    <a:cubicBezTo>
                      <a:pt x="90" y="49"/>
                      <a:pt x="90" y="49"/>
                      <a:pt x="90" y="48"/>
                    </a:cubicBezTo>
                    <a:cubicBezTo>
                      <a:pt x="93" y="48"/>
                      <a:pt x="93" y="48"/>
                      <a:pt x="93" y="48"/>
                    </a:cubicBezTo>
                    <a:cubicBezTo>
                      <a:pt x="97" y="48"/>
                      <a:pt x="99" y="43"/>
                      <a:pt x="99" y="39"/>
                    </a:cubicBezTo>
                    <a:cubicBezTo>
                      <a:pt x="99" y="6"/>
                      <a:pt x="99" y="6"/>
                      <a:pt x="99" y="6"/>
                    </a:cubicBezTo>
                    <a:cubicBezTo>
                      <a:pt x="99" y="2"/>
                      <a:pt x="97" y="0"/>
                      <a:pt x="93" y="0"/>
                    </a:cubicBez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10" name="Oval 113"/>
              <p:cNvSpPr>
                <a:spLocks noChangeArrowheads="1"/>
              </p:cNvSpPr>
              <p:nvPr/>
            </p:nvSpPr>
            <p:spPr bwMode="auto">
              <a:xfrm>
                <a:off x="2939" y="1690"/>
                <a:ext cx="14" cy="14"/>
              </a:xfrm>
              <a:prstGeom prst="ellipse">
                <a:avLst/>
              </a:pr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11" name="Oval 114"/>
              <p:cNvSpPr>
                <a:spLocks noChangeArrowheads="1"/>
              </p:cNvSpPr>
              <p:nvPr/>
            </p:nvSpPr>
            <p:spPr bwMode="auto">
              <a:xfrm>
                <a:off x="2975" y="1690"/>
                <a:ext cx="14" cy="14"/>
              </a:xfrm>
              <a:prstGeom prst="ellipse">
                <a:avLst/>
              </a:pr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12" name="Oval 115"/>
              <p:cNvSpPr>
                <a:spLocks noChangeArrowheads="1"/>
              </p:cNvSpPr>
              <p:nvPr/>
            </p:nvSpPr>
            <p:spPr bwMode="auto">
              <a:xfrm>
                <a:off x="2939" y="1720"/>
                <a:ext cx="14" cy="14"/>
              </a:xfrm>
              <a:prstGeom prst="ellipse">
                <a:avLst/>
              </a:pr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13" name="Oval 116"/>
              <p:cNvSpPr>
                <a:spLocks noChangeArrowheads="1"/>
              </p:cNvSpPr>
              <p:nvPr/>
            </p:nvSpPr>
            <p:spPr bwMode="auto">
              <a:xfrm>
                <a:off x="2975" y="1720"/>
                <a:ext cx="14" cy="14"/>
              </a:xfrm>
              <a:prstGeom prst="ellipse">
                <a:avLst/>
              </a:pr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14" name="Freeform 117"/>
              <p:cNvSpPr/>
              <p:nvPr/>
            </p:nvSpPr>
            <p:spPr bwMode="auto">
              <a:xfrm>
                <a:off x="3996" y="514"/>
                <a:ext cx="129" cy="132"/>
              </a:xfrm>
              <a:custGeom>
                <a:avLst/>
                <a:gdLst>
                  <a:gd name="T0" fmla="*/ 72 w 74"/>
                  <a:gd name="T1" fmla="*/ 54 h 76"/>
                  <a:gd name="T2" fmla="*/ 58 w 74"/>
                  <a:gd name="T3" fmla="*/ 39 h 76"/>
                  <a:gd name="T4" fmla="*/ 55 w 74"/>
                  <a:gd name="T5" fmla="*/ 36 h 76"/>
                  <a:gd name="T6" fmla="*/ 41 w 74"/>
                  <a:gd name="T7" fmla="*/ 19 h 76"/>
                  <a:gd name="T8" fmla="*/ 34 w 74"/>
                  <a:gd name="T9" fmla="*/ 5 h 76"/>
                  <a:gd name="T10" fmla="*/ 26 w 74"/>
                  <a:gd name="T11" fmla="*/ 4 h 76"/>
                  <a:gd name="T12" fmla="*/ 24 w 74"/>
                  <a:gd name="T13" fmla="*/ 11 h 76"/>
                  <a:gd name="T14" fmla="*/ 28 w 74"/>
                  <a:gd name="T15" fmla="*/ 22 h 76"/>
                  <a:gd name="T16" fmla="*/ 29 w 74"/>
                  <a:gd name="T17" fmla="*/ 29 h 76"/>
                  <a:gd name="T18" fmla="*/ 6 w 74"/>
                  <a:gd name="T19" fmla="*/ 29 h 76"/>
                  <a:gd name="T20" fmla="*/ 1 w 74"/>
                  <a:gd name="T21" fmla="*/ 37 h 76"/>
                  <a:gd name="T22" fmla="*/ 12 w 74"/>
                  <a:gd name="T23" fmla="*/ 68 h 76"/>
                  <a:gd name="T24" fmla="*/ 17 w 74"/>
                  <a:gd name="T25" fmla="*/ 71 h 76"/>
                  <a:gd name="T26" fmla="*/ 44 w 74"/>
                  <a:gd name="T27" fmla="*/ 71 h 76"/>
                  <a:gd name="T28" fmla="*/ 50 w 74"/>
                  <a:gd name="T29" fmla="*/ 74 h 76"/>
                  <a:gd name="T30" fmla="*/ 51 w 74"/>
                  <a:gd name="T31" fmla="*/ 75 h 76"/>
                  <a:gd name="T32" fmla="*/ 56 w 74"/>
                  <a:gd name="T33" fmla="*/ 75 h 76"/>
                  <a:gd name="T34" fmla="*/ 72 w 74"/>
                  <a:gd name="T35" fmla="*/ 58 h 76"/>
                  <a:gd name="T36" fmla="*/ 72 w 74"/>
                  <a:gd name="T37" fmla="*/ 5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 h="76">
                    <a:moveTo>
                      <a:pt x="72" y="54"/>
                    </a:moveTo>
                    <a:cubicBezTo>
                      <a:pt x="58" y="39"/>
                      <a:pt x="58" y="39"/>
                      <a:pt x="58" y="39"/>
                    </a:cubicBezTo>
                    <a:cubicBezTo>
                      <a:pt x="56" y="38"/>
                      <a:pt x="55" y="36"/>
                      <a:pt x="55" y="36"/>
                    </a:cubicBezTo>
                    <a:cubicBezTo>
                      <a:pt x="55" y="36"/>
                      <a:pt x="49" y="25"/>
                      <a:pt x="41" y="19"/>
                    </a:cubicBezTo>
                    <a:cubicBezTo>
                      <a:pt x="32" y="14"/>
                      <a:pt x="34" y="10"/>
                      <a:pt x="34" y="5"/>
                    </a:cubicBezTo>
                    <a:cubicBezTo>
                      <a:pt x="34" y="1"/>
                      <a:pt x="30" y="0"/>
                      <a:pt x="26" y="4"/>
                    </a:cubicBezTo>
                    <a:cubicBezTo>
                      <a:pt x="25" y="6"/>
                      <a:pt x="24" y="9"/>
                      <a:pt x="24" y="11"/>
                    </a:cubicBezTo>
                    <a:cubicBezTo>
                      <a:pt x="23" y="16"/>
                      <a:pt x="27" y="20"/>
                      <a:pt x="28" y="22"/>
                    </a:cubicBezTo>
                    <a:cubicBezTo>
                      <a:pt x="29" y="23"/>
                      <a:pt x="30" y="26"/>
                      <a:pt x="29" y="29"/>
                    </a:cubicBezTo>
                    <a:cubicBezTo>
                      <a:pt x="6" y="29"/>
                      <a:pt x="6" y="29"/>
                      <a:pt x="6" y="29"/>
                    </a:cubicBezTo>
                    <a:cubicBezTo>
                      <a:pt x="2" y="29"/>
                      <a:pt x="0" y="33"/>
                      <a:pt x="1" y="37"/>
                    </a:cubicBezTo>
                    <a:cubicBezTo>
                      <a:pt x="12" y="68"/>
                      <a:pt x="12" y="68"/>
                      <a:pt x="12" y="68"/>
                    </a:cubicBezTo>
                    <a:cubicBezTo>
                      <a:pt x="13" y="70"/>
                      <a:pt x="15" y="71"/>
                      <a:pt x="17" y="71"/>
                    </a:cubicBezTo>
                    <a:cubicBezTo>
                      <a:pt x="44" y="71"/>
                      <a:pt x="44" y="71"/>
                      <a:pt x="44" y="71"/>
                    </a:cubicBezTo>
                    <a:cubicBezTo>
                      <a:pt x="46" y="71"/>
                      <a:pt x="48" y="73"/>
                      <a:pt x="50" y="74"/>
                    </a:cubicBezTo>
                    <a:cubicBezTo>
                      <a:pt x="51" y="75"/>
                      <a:pt x="51" y="75"/>
                      <a:pt x="51" y="75"/>
                    </a:cubicBezTo>
                    <a:cubicBezTo>
                      <a:pt x="52" y="76"/>
                      <a:pt x="54" y="76"/>
                      <a:pt x="56" y="75"/>
                    </a:cubicBezTo>
                    <a:cubicBezTo>
                      <a:pt x="72" y="58"/>
                      <a:pt x="72" y="58"/>
                      <a:pt x="72" y="58"/>
                    </a:cubicBezTo>
                    <a:cubicBezTo>
                      <a:pt x="74" y="57"/>
                      <a:pt x="74" y="55"/>
                      <a:pt x="72" y="54"/>
                    </a:cubicBez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15" name="Freeform 118"/>
              <p:cNvSpPr/>
              <p:nvPr/>
            </p:nvSpPr>
            <p:spPr bwMode="auto">
              <a:xfrm>
                <a:off x="4094" y="617"/>
                <a:ext cx="43" cy="43"/>
              </a:xfrm>
              <a:custGeom>
                <a:avLst/>
                <a:gdLst>
                  <a:gd name="T0" fmla="*/ 8 w 43"/>
                  <a:gd name="T1" fmla="*/ 43 h 43"/>
                  <a:gd name="T2" fmla="*/ 0 w 43"/>
                  <a:gd name="T3" fmla="*/ 34 h 43"/>
                  <a:gd name="T4" fmla="*/ 34 w 43"/>
                  <a:gd name="T5" fmla="*/ 0 h 43"/>
                  <a:gd name="T6" fmla="*/ 43 w 43"/>
                  <a:gd name="T7" fmla="*/ 8 h 43"/>
                  <a:gd name="T8" fmla="*/ 8 w 43"/>
                  <a:gd name="T9" fmla="*/ 43 h 43"/>
                </a:gdLst>
                <a:ahLst/>
                <a:cxnLst>
                  <a:cxn ang="0">
                    <a:pos x="T0" y="T1"/>
                  </a:cxn>
                  <a:cxn ang="0">
                    <a:pos x="T2" y="T3"/>
                  </a:cxn>
                  <a:cxn ang="0">
                    <a:pos x="T4" y="T5"/>
                  </a:cxn>
                  <a:cxn ang="0">
                    <a:pos x="T6" y="T7"/>
                  </a:cxn>
                  <a:cxn ang="0">
                    <a:pos x="T8" y="T9"/>
                  </a:cxn>
                </a:cxnLst>
                <a:rect l="0" t="0" r="r" b="b"/>
                <a:pathLst>
                  <a:path w="43" h="43">
                    <a:moveTo>
                      <a:pt x="8" y="43"/>
                    </a:moveTo>
                    <a:lnTo>
                      <a:pt x="0" y="34"/>
                    </a:lnTo>
                    <a:lnTo>
                      <a:pt x="34" y="0"/>
                    </a:lnTo>
                    <a:lnTo>
                      <a:pt x="43" y="8"/>
                    </a:lnTo>
                    <a:lnTo>
                      <a:pt x="8" y="43"/>
                    </a:ln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16" name="Freeform 119"/>
              <p:cNvSpPr/>
              <p:nvPr/>
            </p:nvSpPr>
            <p:spPr bwMode="auto">
              <a:xfrm>
                <a:off x="3923" y="1728"/>
                <a:ext cx="39" cy="68"/>
              </a:xfrm>
              <a:custGeom>
                <a:avLst/>
                <a:gdLst>
                  <a:gd name="T0" fmla="*/ 22 w 22"/>
                  <a:gd name="T1" fmla="*/ 20 h 39"/>
                  <a:gd name="T2" fmla="*/ 11 w 22"/>
                  <a:gd name="T3" fmla="*/ 0 h 39"/>
                  <a:gd name="T4" fmla="*/ 0 w 22"/>
                  <a:gd name="T5" fmla="*/ 20 h 39"/>
                  <a:gd name="T6" fmla="*/ 11 w 22"/>
                  <a:gd name="T7" fmla="*/ 39 h 39"/>
                  <a:gd name="T8" fmla="*/ 22 w 22"/>
                  <a:gd name="T9" fmla="*/ 20 h 39"/>
                </a:gdLst>
                <a:ahLst/>
                <a:cxnLst>
                  <a:cxn ang="0">
                    <a:pos x="T0" y="T1"/>
                  </a:cxn>
                  <a:cxn ang="0">
                    <a:pos x="T2" y="T3"/>
                  </a:cxn>
                  <a:cxn ang="0">
                    <a:pos x="T4" y="T5"/>
                  </a:cxn>
                  <a:cxn ang="0">
                    <a:pos x="T6" y="T7"/>
                  </a:cxn>
                  <a:cxn ang="0">
                    <a:pos x="T8" y="T9"/>
                  </a:cxn>
                </a:cxnLst>
                <a:rect l="0" t="0" r="r" b="b"/>
                <a:pathLst>
                  <a:path w="22" h="39">
                    <a:moveTo>
                      <a:pt x="22" y="20"/>
                    </a:moveTo>
                    <a:cubicBezTo>
                      <a:pt x="22" y="13"/>
                      <a:pt x="18" y="3"/>
                      <a:pt x="11" y="0"/>
                    </a:cubicBezTo>
                    <a:cubicBezTo>
                      <a:pt x="5" y="3"/>
                      <a:pt x="0" y="13"/>
                      <a:pt x="0" y="20"/>
                    </a:cubicBezTo>
                    <a:cubicBezTo>
                      <a:pt x="0" y="26"/>
                      <a:pt x="5" y="36"/>
                      <a:pt x="11" y="39"/>
                    </a:cubicBezTo>
                    <a:cubicBezTo>
                      <a:pt x="18" y="36"/>
                      <a:pt x="22" y="26"/>
                      <a:pt x="22" y="20"/>
                    </a:cubicBez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17" name="Freeform 120"/>
              <p:cNvSpPr/>
              <p:nvPr/>
            </p:nvSpPr>
            <p:spPr bwMode="auto">
              <a:xfrm>
                <a:off x="3951" y="1772"/>
                <a:ext cx="61" cy="48"/>
              </a:xfrm>
              <a:custGeom>
                <a:avLst/>
                <a:gdLst>
                  <a:gd name="T0" fmla="*/ 1 w 35"/>
                  <a:gd name="T1" fmla="*/ 23 h 28"/>
                  <a:gd name="T2" fmla="*/ 23 w 35"/>
                  <a:gd name="T3" fmla="*/ 24 h 28"/>
                  <a:gd name="T4" fmla="*/ 34 w 35"/>
                  <a:gd name="T5" fmla="*/ 4 h 28"/>
                  <a:gd name="T6" fmla="*/ 12 w 35"/>
                  <a:gd name="T7" fmla="*/ 4 h 28"/>
                  <a:gd name="T8" fmla="*/ 1 w 35"/>
                  <a:gd name="T9" fmla="*/ 23 h 28"/>
                </a:gdLst>
                <a:ahLst/>
                <a:cxnLst>
                  <a:cxn ang="0">
                    <a:pos x="T0" y="T1"/>
                  </a:cxn>
                  <a:cxn ang="0">
                    <a:pos x="T2" y="T3"/>
                  </a:cxn>
                  <a:cxn ang="0">
                    <a:pos x="T4" y="T5"/>
                  </a:cxn>
                  <a:cxn ang="0">
                    <a:pos x="T6" y="T7"/>
                  </a:cxn>
                  <a:cxn ang="0">
                    <a:pos x="T8" y="T9"/>
                  </a:cxn>
                </a:cxnLst>
                <a:rect l="0" t="0" r="r" b="b"/>
                <a:pathLst>
                  <a:path w="35" h="28">
                    <a:moveTo>
                      <a:pt x="1" y="23"/>
                    </a:moveTo>
                    <a:cubicBezTo>
                      <a:pt x="6" y="28"/>
                      <a:pt x="17" y="27"/>
                      <a:pt x="23" y="24"/>
                    </a:cubicBezTo>
                    <a:cubicBezTo>
                      <a:pt x="29" y="20"/>
                      <a:pt x="35" y="12"/>
                      <a:pt x="34" y="4"/>
                    </a:cubicBezTo>
                    <a:cubicBezTo>
                      <a:pt x="29" y="0"/>
                      <a:pt x="18" y="1"/>
                      <a:pt x="12" y="4"/>
                    </a:cubicBezTo>
                    <a:cubicBezTo>
                      <a:pt x="6" y="8"/>
                      <a:pt x="0" y="16"/>
                      <a:pt x="1" y="23"/>
                    </a:cubicBez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18" name="Freeform 121"/>
              <p:cNvSpPr/>
              <p:nvPr/>
            </p:nvSpPr>
            <p:spPr bwMode="auto">
              <a:xfrm>
                <a:off x="3951" y="1820"/>
                <a:ext cx="61" cy="49"/>
              </a:xfrm>
              <a:custGeom>
                <a:avLst/>
                <a:gdLst>
                  <a:gd name="T0" fmla="*/ 23 w 35"/>
                  <a:gd name="T1" fmla="*/ 24 h 28"/>
                  <a:gd name="T2" fmla="*/ 34 w 35"/>
                  <a:gd name="T3" fmla="*/ 5 h 28"/>
                  <a:gd name="T4" fmla="*/ 12 w 35"/>
                  <a:gd name="T5" fmla="*/ 4 h 28"/>
                  <a:gd name="T6" fmla="*/ 1 w 35"/>
                  <a:gd name="T7" fmla="*/ 23 h 28"/>
                  <a:gd name="T8" fmla="*/ 23 w 35"/>
                  <a:gd name="T9" fmla="*/ 24 h 28"/>
                </a:gdLst>
                <a:ahLst/>
                <a:cxnLst>
                  <a:cxn ang="0">
                    <a:pos x="T0" y="T1"/>
                  </a:cxn>
                  <a:cxn ang="0">
                    <a:pos x="T2" y="T3"/>
                  </a:cxn>
                  <a:cxn ang="0">
                    <a:pos x="T4" y="T5"/>
                  </a:cxn>
                  <a:cxn ang="0">
                    <a:pos x="T6" y="T7"/>
                  </a:cxn>
                  <a:cxn ang="0">
                    <a:pos x="T8" y="T9"/>
                  </a:cxn>
                </a:cxnLst>
                <a:rect l="0" t="0" r="r" b="b"/>
                <a:pathLst>
                  <a:path w="35" h="28">
                    <a:moveTo>
                      <a:pt x="23" y="24"/>
                    </a:moveTo>
                    <a:cubicBezTo>
                      <a:pt x="29" y="20"/>
                      <a:pt x="35" y="12"/>
                      <a:pt x="34" y="5"/>
                    </a:cubicBezTo>
                    <a:cubicBezTo>
                      <a:pt x="29" y="0"/>
                      <a:pt x="18" y="1"/>
                      <a:pt x="12" y="4"/>
                    </a:cubicBezTo>
                    <a:cubicBezTo>
                      <a:pt x="6" y="8"/>
                      <a:pt x="0" y="16"/>
                      <a:pt x="1" y="23"/>
                    </a:cubicBezTo>
                    <a:cubicBezTo>
                      <a:pt x="6" y="28"/>
                      <a:pt x="17" y="27"/>
                      <a:pt x="23" y="24"/>
                    </a:cubicBez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19" name="Freeform 122"/>
              <p:cNvSpPr/>
              <p:nvPr/>
            </p:nvSpPr>
            <p:spPr bwMode="auto">
              <a:xfrm>
                <a:off x="3873" y="1772"/>
                <a:ext cx="63" cy="48"/>
              </a:xfrm>
              <a:custGeom>
                <a:avLst/>
                <a:gdLst>
                  <a:gd name="T0" fmla="*/ 13 w 36"/>
                  <a:gd name="T1" fmla="*/ 24 h 28"/>
                  <a:gd name="T2" fmla="*/ 35 w 36"/>
                  <a:gd name="T3" fmla="*/ 23 h 28"/>
                  <a:gd name="T4" fmla="*/ 24 w 36"/>
                  <a:gd name="T5" fmla="*/ 4 h 28"/>
                  <a:gd name="T6" fmla="*/ 1 w 36"/>
                  <a:gd name="T7" fmla="*/ 4 h 28"/>
                  <a:gd name="T8" fmla="*/ 13 w 36"/>
                  <a:gd name="T9" fmla="*/ 24 h 28"/>
                </a:gdLst>
                <a:ahLst/>
                <a:cxnLst>
                  <a:cxn ang="0">
                    <a:pos x="T0" y="T1"/>
                  </a:cxn>
                  <a:cxn ang="0">
                    <a:pos x="T2" y="T3"/>
                  </a:cxn>
                  <a:cxn ang="0">
                    <a:pos x="T4" y="T5"/>
                  </a:cxn>
                  <a:cxn ang="0">
                    <a:pos x="T6" y="T7"/>
                  </a:cxn>
                  <a:cxn ang="0">
                    <a:pos x="T8" y="T9"/>
                  </a:cxn>
                </a:cxnLst>
                <a:rect l="0" t="0" r="r" b="b"/>
                <a:pathLst>
                  <a:path w="36" h="28">
                    <a:moveTo>
                      <a:pt x="13" y="24"/>
                    </a:moveTo>
                    <a:cubicBezTo>
                      <a:pt x="19" y="27"/>
                      <a:pt x="29" y="28"/>
                      <a:pt x="35" y="23"/>
                    </a:cubicBezTo>
                    <a:cubicBezTo>
                      <a:pt x="36" y="16"/>
                      <a:pt x="30" y="8"/>
                      <a:pt x="24" y="4"/>
                    </a:cubicBezTo>
                    <a:cubicBezTo>
                      <a:pt x="18" y="1"/>
                      <a:pt x="7" y="0"/>
                      <a:pt x="1" y="4"/>
                    </a:cubicBezTo>
                    <a:cubicBezTo>
                      <a:pt x="0" y="12"/>
                      <a:pt x="7" y="20"/>
                      <a:pt x="13" y="24"/>
                    </a:cubicBez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20" name="Freeform 123"/>
              <p:cNvSpPr/>
              <p:nvPr/>
            </p:nvSpPr>
            <p:spPr bwMode="auto">
              <a:xfrm>
                <a:off x="3873" y="1820"/>
                <a:ext cx="63" cy="49"/>
              </a:xfrm>
              <a:custGeom>
                <a:avLst/>
                <a:gdLst>
                  <a:gd name="T0" fmla="*/ 13 w 36"/>
                  <a:gd name="T1" fmla="*/ 24 h 28"/>
                  <a:gd name="T2" fmla="*/ 35 w 36"/>
                  <a:gd name="T3" fmla="*/ 23 h 28"/>
                  <a:gd name="T4" fmla="*/ 24 w 36"/>
                  <a:gd name="T5" fmla="*/ 4 h 28"/>
                  <a:gd name="T6" fmla="*/ 1 w 36"/>
                  <a:gd name="T7" fmla="*/ 5 h 28"/>
                  <a:gd name="T8" fmla="*/ 13 w 36"/>
                  <a:gd name="T9" fmla="*/ 24 h 28"/>
                </a:gdLst>
                <a:ahLst/>
                <a:cxnLst>
                  <a:cxn ang="0">
                    <a:pos x="T0" y="T1"/>
                  </a:cxn>
                  <a:cxn ang="0">
                    <a:pos x="T2" y="T3"/>
                  </a:cxn>
                  <a:cxn ang="0">
                    <a:pos x="T4" y="T5"/>
                  </a:cxn>
                  <a:cxn ang="0">
                    <a:pos x="T6" y="T7"/>
                  </a:cxn>
                  <a:cxn ang="0">
                    <a:pos x="T8" y="T9"/>
                  </a:cxn>
                </a:cxnLst>
                <a:rect l="0" t="0" r="r" b="b"/>
                <a:pathLst>
                  <a:path w="36" h="28">
                    <a:moveTo>
                      <a:pt x="13" y="24"/>
                    </a:moveTo>
                    <a:cubicBezTo>
                      <a:pt x="19" y="27"/>
                      <a:pt x="29" y="28"/>
                      <a:pt x="35" y="23"/>
                    </a:cubicBezTo>
                    <a:cubicBezTo>
                      <a:pt x="36" y="16"/>
                      <a:pt x="30" y="8"/>
                      <a:pt x="24" y="4"/>
                    </a:cubicBezTo>
                    <a:cubicBezTo>
                      <a:pt x="18" y="1"/>
                      <a:pt x="7" y="0"/>
                      <a:pt x="1" y="5"/>
                    </a:cubicBezTo>
                    <a:cubicBezTo>
                      <a:pt x="0" y="12"/>
                      <a:pt x="7" y="20"/>
                      <a:pt x="13" y="24"/>
                    </a:cubicBez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21" name="Freeform 124"/>
              <p:cNvSpPr/>
              <p:nvPr/>
            </p:nvSpPr>
            <p:spPr bwMode="auto">
              <a:xfrm>
                <a:off x="3939" y="1803"/>
                <a:ext cx="7" cy="78"/>
              </a:xfrm>
              <a:custGeom>
                <a:avLst/>
                <a:gdLst>
                  <a:gd name="T0" fmla="*/ 0 w 4"/>
                  <a:gd name="T1" fmla="*/ 1 h 45"/>
                  <a:gd name="T2" fmla="*/ 0 w 4"/>
                  <a:gd name="T3" fmla="*/ 44 h 45"/>
                  <a:gd name="T4" fmla="*/ 2 w 4"/>
                  <a:gd name="T5" fmla="*/ 45 h 45"/>
                  <a:gd name="T6" fmla="*/ 4 w 4"/>
                  <a:gd name="T7" fmla="*/ 44 h 45"/>
                  <a:gd name="T8" fmla="*/ 4 w 4"/>
                  <a:gd name="T9" fmla="*/ 1 h 45"/>
                  <a:gd name="T10" fmla="*/ 2 w 4"/>
                  <a:gd name="T11" fmla="*/ 0 h 45"/>
                  <a:gd name="T12" fmla="*/ 0 w 4"/>
                  <a:gd name="T13" fmla="*/ 1 h 45"/>
                </a:gdLst>
                <a:ahLst/>
                <a:cxnLst>
                  <a:cxn ang="0">
                    <a:pos x="T0" y="T1"/>
                  </a:cxn>
                  <a:cxn ang="0">
                    <a:pos x="T2" y="T3"/>
                  </a:cxn>
                  <a:cxn ang="0">
                    <a:pos x="T4" y="T5"/>
                  </a:cxn>
                  <a:cxn ang="0">
                    <a:pos x="T6" y="T7"/>
                  </a:cxn>
                  <a:cxn ang="0">
                    <a:pos x="T8" y="T9"/>
                  </a:cxn>
                  <a:cxn ang="0">
                    <a:pos x="T10" y="T11"/>
                  </a:cxn>
                  <a:cxn ang="0">
                    <a:pos x="T12" y="T13"/>
                  </a:cxn>
                </a:cxnLst>
                <a:rect l="0" t="0" r="r" b="b"/>
                <a:pathLst>
                  <a:path w="4" h="45">
                    <a:moveTo>
                      <a:pt x="0" y="1"/>
                    </a:moveTo>
                    <a:cubicBezTo>
                      <a:pt x="0" y="44"/>
                      <a:pt x="0" y="44"/>
                      <a:pt x="0" y="44"/>
                    </a:cubicBezTo>
                    <a:cubicBezTo>
                      <a:pt x="0" y="44"/>
                      <a:pt x="1" y="45"/>
                      <a:pt x="2" y="45"/>
                    </a:cubicBezTo>
                    <a:cubicBezTo>
                      <a:pt x="4" y="45"/>
                      <a:pt x="4" y="44"/>
                      <a:pt x="4" y="44"/>
                    </a:cubicBezTo>
                    <a:cubicBezTo>
                      <a:pt x="4" y="1"/>
                      <a:pt x="4" y="1"/>
                      <a:pt x="4" y="1"/>
                    </a:cubicBezTo>
                    <a:cubicBezTo>
                      <a:pt x="4" y="1"/>
                      <a:pt x="4" y="0"/>
                      <a:pt x="2" y="0"/>
                    </a:cubicBezTo>
                    <a:cubicBezTo>
                      <a:pt x="1" y="0"/>
                      <a:pt x="0" y="1"/>
                      <a:pt x="0" y="1"/>
                    </a:cubicBez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22" name="Freeform 125"/>
              <p:cNvSpPr/>
              <p:nvPr/>
            </p:nvSpPr>
            <p:spPr bwMode="auto">
              <a:xfrm>
                <a:off x="3076" y="2249"/>
                <a:ext cx="92" cy="84"/>
              </a:xfrm>
              <a:custGeom>
                <a:avLst/>
                <a:gdLst>
                  <a:gd name="T0" fmla="*/ 6 w 53"/>
                  <a:gd name="T1" fmla="*/ 5 h 48"/>
                  <a:gd name="T2" fmla="*/ 1 w 53"/>
                  <a:gd name="T3" fmla="*/ 14 h 48"/>
                  <a:gd name="T4" fmla="*/ 0 w 53"/>
                  <a:gd name="T5" fmla="*/ 17 h 48"/>
                  <a:gd name="T6" fmla="*/ 0 w 53"/>
                  <a:gd name="T7" fmla="*/ 17 h 48"/>
                  <a:gd name="T8" fmla="*/ 0 w 53"/>
                  <a:gd name="T9" fmla="*/ 20 h 48"/>
                  <a:gd name="T10" fmla="*/ 0 w 53"/>
                  <a:gd name="T11" fmla="*/ 22 h 48"/>
                  <a:gd name="T12" fmla="*/ 2 w 53"/>
                  <a:gd name="T13" fmla="*/ 31 h 48"/>
                  <a:gd name="T14" fmla="*/ 8 w 53"/>
                  <a:gd name="T15" fmla="*/ 42 h 48"/>
                  <a:gd name="T16" fmla="*/ 8 w 53"/>
                  <a:gd name="T17" fmla="*/ 42 h 48"/>
                  <a:gd name="T18" fmla="*/ 12 w 53"/>
                  <a:gd name="T19" fmla="*/ 46 h 48"/>
                  <a:gd name="T20" fmla="*/ 13 w 53"/>
                  <a:gd name="T21" fmla="*/ 46 h 48"/>
                  <a:gd name="T22" fmla="*/ 19 w 53"/>
                  <a:gd name="T23" fmla="*/ 47 h 48"/>
                  <a:gd name="T24" fmla="*/ 19 w 53"/>
                  <a:gd name="T25" fmla="*/ 47 h 48"/>
                  <a:gd name="T26" fmla="*/ 22 w 53"/>
                  <a:gd name="T27" fmla="*/ 46 h 48"/>
                  <a:gd name="T28" fmla="*/ 23 w 53"/>
                  <a:gd name="T29" fmla="*/ 45 h 48"/>
                  <a:gd name="T30" fmla="*/ 27 w 53"/>
                  <a:gd name="T31" fmla="*/ 45 h 48"/>
                  <a:gd name="T32" fmla="*/ 27 w 53"/>
                  <a:gd name="T33" fmla="*/ 45 h 48"/>
                  <a:gd name="T34" fmla="*/ 30 w 53"/>
                  <a:gd name="T35" fmla="*/ 45 h 48"/>
                  <a:gd name="T36" fmla="*/ 32 w 53"/>
                  <a:gd name="T37" fmla="*/ 46 h 48"/>
                  <a:gd name="T38" fmla="*/ 35 w 53"/>
                  <a:gd name="T39" fmla="*/ 47 h 48"/>
                  <a:gd name="T40" fmla="*/ 35 w 53"/>
                  <a:gd name="T41" fmla="*/ 47 h 48"/>
                  <a:gd name="T42" fmla="*/ 41 w 53"/>
                  <a:gd name="T43" fmla="*/ 46 h 48"/>
                  <a:gd name="T44" fmla="*/ 42 w 53"/>
                  <a:gd name="T45" fmla="*/ 46 h 48"/>
                  <a:gd name="T46" fmla="*/ 45 w 53"/>
                  <a:gd name="T47" fmla="*/ 42 h 48"/>
                  <a:gd name="T48" fmla="*/ 46 w 53"/>
                  <a:gd name="T49" fmla="*/ 42 h 48"/>
                  <a:gd name="T50" fmla="*/ 51 w 53"/>
                  <a:gd name="T51" fmla="*/ 31 h 48"/>
                  <a:gd name="T52" fmla="*/ 53 w 53"/>
                  <a:gd name="T53" fmla="*/ 22 h 48"/>
                  <a:gd name="T54" fmla="*/ 53 w 53"/>
                  <a:gd name="T55" fmla="*/ 20 h 48"/>
                  <a:gd name="T56" fmla="*/ 53 w 53"/>
                  <a:gd name="T57" fmla="*/ 17 h 48"/>
                  <a:gd name="T58" fmla="*/ 53 w 53"/>
                  <a:gd name="T59" fmla="*/ 17 h 48"/>
                  <a:gd name="T60" fmla="*/ 53 w 53"/>
                  <a:gd name="T61" fmla="*/ 14 h 48"/>
                  <a:gd name="T62" fmla="*/ 48 w 53"/>
                  <a:gd name="T63" fmla="*/ 5 h 48"/>
                  <a:gd name="T64" fmla="*/ 47 w 53"/>
                  <a:gd name="T65" fmla="*/ 3 h 48"/>
                  <a:gd name="T66" fmla="*/ 39 w 53"/>
                  <a:gd name="T67" fmla="*/ 0 h 48"/>
                  <a:gd name="T68" fmla="*/ 31 w 53"/>
                  <a:gd name="T69" fmla="*/ 1 h 48"/>
                  <a:gd name="T70" fmla="*/ 27 w 53"/>
                  <a:gd name="T71" fmla="*/ 3 h 48"/>
                  <a:gd name="T72" fmla="*/ 23 w 53"/>
                  <a:gd name="T73" fmla="*/ 1 h 48"/>
                  <a:gd name="T74" fmla="*/ 14 w 53"/>
                  <a:gd name="T75" fmla="*/ 0 h 48"/>
                  <a:gd name="T76" fmla="*/ 7 w 53"/>
                  <a:gd name="T77" fmla="*/ 3 h 48"/>
                  <a:gd name="T78" fmla="*/ 6 w 53"/>
                  <a:gd name="T79"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3" h="48">
                    <a:moveTo>
                      <a:pt x="6" y="5"/>
                    </a:moveTo>
                    <a:cubicBezTo>
                      <a:pt x="3" y="7"/>
                      <a:pt x="1" y="11"/>
                      <a:pt x="1" y="14"/>
                    </a:cubicBezTo>
                    <a:cubicBezTo>
                      <a:pt x="0" y="15"/>
                      <a:pt x="0" y="16"/>
                      <a:pt x="0" y="17"/>
                    </a:cubicBezTo>
                    <a:cubicBezTo>
                      <a:pt x="0" y="17"/>
                      <a:pt x="0" y="17"/>
                      <a:pt x="0" y="17"/>
                    </a:cubicBezTo>
                    <a:cubicBezTo>
                      <a:pt x="0" y="18"/>
                      <a:pt x="0" y="19"/>
                      <a:pt x="0" y="20"/>
                    </a:cubicBezTo>
                    <a:cubicBezTo>
                      <a:pt x="0" y="21"/>
                      <a:pt x="0" y="22"/>
                      <a:pt x="0" y="22"/>
                    </a:cubicBezTo>
                    <a:cubicBezTo>
                      <a:pt x="1" y="25"/>
                      <a:pt x="1" y="28"/>
                      <a:pt x="2" y="31"/>
                    </a:cubicBezTo>
                    <a:cubicBezTo>
                      <a:pt x="4" y="35"/>
                      <a:pt x="6" y="38"/>
                      <a:pt x="8" y="42"/>
                    </a:cubicBezTo>
                    <a:cubicBezTo>
                      <a:pt x="8" y="42"/>
                      <a:pt x="8" y="42"/>
                      <a:pt x="8" y="42"/>
                    </a:cubicBezTo>
                    <a:cubicBezTo>
                      <a:pt x="9" y="43"/>
                      <a:pt x="11" y="45"/>
                      <a:pt x="12" y="46"/>
                    </a:cubicBezTo>
                    <a:cubicBezTo>
                      <a:pt x="12" y="46"/>
                      <a:pt x="13" y="46"/>
                      <a:pt x="13" y="46"/>
                    </a:cubicBezTo>
                    <a:cubicBezTo>
                      <a:pt x="15" y="48"/>
                      <a:pt x="17" y="48"/>
                      <a:pt x="19" y="47"/>
                    </a:cubicBezTo>
                    <a:cubicBezTo>
                      <a:pt x="19" y="47"/>
                      <a:pt x="19" y="47"/>
                      <a:pt x="19" y="47"/>
                    </a:cubicBezTo>
                    <a:cubicBezTo>
                      <a:pt x="20" y="47"/>
                      <a:pt x="21" y="46"/>
                      <a:pt x="22" y="46"/>
                    </a:cubicBezTo>
                    <a:cubicBezTo>
                      <a:pt x="22" y="46"/>
                      <a:pt x="23" y="46"/>
                      <a:pt x="23" y="45"/>
                    </a:cubicBezTo>
                    <a:cubicBezTo>
                      <a:pt x="25" y="45"/>
                      <a:pt x="27" y="45"/>
                      <a:pt x="27" y="45"/>
                    </a:cubicBezTo>
                    <a:cubicBezTo>
                      <a:pt x="27" y="45"/>
                      <a:pt x="27" y="45"/>
                      <a:pt x="27" y="45"/>
                    </a:cubicBezTo>
                    <a:cubicBezTo>
                      <a:pt x="28" y="45"/>
                      <a:pt x="29" y="45"/>
                      <a:pt x="30" y="45"/>
                    </a:cubicBezTo>
                    <a:cubicBezTo>
                      <a:pt x="31" y="46"/>
                      <a:pt x="31" y="46"/>
                      <a:pt x="32" y="46"/>
                    </a:cubicBezTo>
                    <a:cubicBezTo>
                      <a:pt x="33" y="46"/>
                      <a:pt x="34" y="47"/>
                      <a:pt x="35" y="47"/>
                    </a:cubicBezTo>
                    <a:cubicBezTo>
                      <a:pt x="35" y="47"/>
                      <a:pt x="35" y="47"/>
                      <a:pt x="35" y="47"/>
                    </a:cubicBezTo>
                    <a:cubicBezTo>
                      <a:pt x="37" y="48"/>
                      <a:pt x="39" y="48"/>
                      <a:pt x="41" y="46"/>
                    </a:cubicBezTo>
                    <a:cubicBezTo>
                      <a:pt x="41" y="46"/>
                      <a:pt x="41" y="46"/>
                      <a:pt x="42" y="46"/>
                    </a:cubicBezTo>
                    <a:cubicBezTo>
                      <a:pt x="43" y="45"/>
                      <a:pt x="44" y="43"/>
                      <a:pt x="45" y="42"/>
                    </a:cubicBezTo>
                    <a:cubicBezTo>
                      <a:pt x="45" y="42"/>
                      <a:pt x="45" y="42"/>
                      <a:pt x="46" y="42"/>
                    </a:cubicBezTo>
                    <a:cubicBezTo>
                      <a:pt x="48" y="38"/>
                      <a:pt x="50" y="35"/>
                      <a:pt x="51" y="31"/>
                    </a:cubicBezTo>
                    <a:cubicBezTo>
                      <a:pt x="52" y="28"/>
                      <a:pt x="53" y="25"/>
                      <a:pt x="53" y="22"/>
                    </a:cubicBezTo>
                    <a:cubicBezTo>
                      <a:pt x="53" y="22"/>
                      <a:pt x="53" y="21"/>
                      <a:pt x="53" y="20"/>
                    </a:cubicBezTo>
                    <a:cubicBezTo>
                      <a:pt x="53" y="19"/>
                      <a:pt x="53" y="18"/>
                      <a:pt x="53" y="17"/>
                    </a:cubicBezTo>
                    <a:cubicBezTo>
                      <a:pt x="53" y="17"/>
                      <a:pt x="53" y="17"/>
                      <a:pt x="53" y="17"/>
                    </a:cubicBezTo>
                    <a:cubicBezTo>
                      <a:pt x="53" y="16"/>
                      <a:pt x="53" y="15"/>
                      <a:pt x="53" y="14"/>
                    </a:cubicBezTo>
                    <a:cubicBezTo>
                      <a:pt x="52" y="11"/>
                      <a:pt x="51" y="7"/>
                      <a:pt x="48" y="5"/>
                    </a:cubicBezTo>
                    <a:cubicBezTo>
                      <a:pt x="48" y="4"/>
                      <a:pt x="47" y="4"/>
                      <a:pt x="47" y="3"/>
                    </a:cubicBezTo>
                    <a:cubicBezTo>
                      <a:pt x="45" y="2"/>
                      <a:pt x="42" y="1"/>
                      <a:pt x="39" y="0"/>
                    </a:cubicBezTo>
                    <a:cubicBezTo>
                      <a:pt x="36" y="0"/>
                      <a:pt x="34" y="0"/>
                      <a:pt x="31" y="1"/>
                    </a:cubicBezTo>
                    <a:cubicBezTo>
                      <a:pt x="30" y="2"/>
                      <a:pt x="27" y="3"/>
                      <a:pt x="27" y="3"/>
                    </a:cubicBezTo>
                    <a:cubicBezTo>
                      <a:pt x="27" y="3"/>
                      <a:pt x="24" y="2"/>
                      <a:pt x="23" y="1"/>
                    </a:cubicBezTo>
                    <a:cubicBezTo>
                      <a:pt x="20" y="0"/>
                      <a:pt x="17" y="0"/>
                      <a:pt x="14" y="0"/>
                    </a:cubicBezTo>
                    <a:cubicBezTo>
                      <a:pt x="11" y="1"/>
                      <a:pt x="9" y="2"/>
                      <a:pt x="7" y="3"/>
                    </a:cubicBezTo>
                    <a:cubicBezTo>
                      <a:pt x="6" y="4"/>
                      <a:pt x="6" y="4"/>
                      <a:pt x="6" y="5"/>
                    </a:cubicBez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23" name="Freeform 126"/>
              <p:cNvSpPr/>
              <p:nvPr/>
            </p:nvSpPr>
            <p:spPr bwMode="auto">
              <a:xfrm>
                <a:off x="3100" y="2223"/>
                <a:ext cx="23" cy="26"/>
              </a:xfrm>
              <a:custGeom>
                <a:avLst/>
                <a:gdLst>
                  <a:gd name="T0" fmla="*/ 4 w 13"/>
                  <a:gd name="T1" fmla="*/ 11 h 15"/>
                  <a:gd name="T2" fmla="*/ 9 w 13"/>
                  <a:gd name="T3" fmla="*/ 14 h 15"/>
                  <a:gd name="T4" fmla="*/ 12 w 13"/>
                  <a:gd name="T5" fmla="*/ 14 h 15"/>
                  <a:gd name="T6" fmla="*/ 13 w 13"/>
                  <a:gd name="T7" fmla="*/ 14 h 15"/>
                  <a:gd name="T8" fmla="*/ 10 w 13"/>
                  <a:gd name="T9" fmla="*/ 6 h 15"/>
                  <a:gd name="T10" fmla="*/ 1 w 13"/>
                  <a:gd name="T11" fmla="*/ 0 h 15"/>
                  <a:gd name="T12" fmla="*/ 1 w 13"/>
                  <a:gd name="T13" fmla="*/ 0 h 15"/>
                  <a:gd name="T14" fmla="*/ 0 w 13"/>
                  <a:gd name="T15" fmla="*/ 0 h 15"/>
                  <a:gd name="T16" fmla="*/ 0 w 13"/>
                  <a:gd name="T17" fmla="*/ 4 h 15"/>
                  <a:gd name="T18" fmla="*/ 4 w 13"/>
                  <a:gd name="T19" fmla="*/ 1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5">
                    <a:moveTo>
                      <a:pt x="4" y="11"/>
                    </a:moveTo>
                    <a:cubicBezTo>
                      <a:pt x="6" y="12"/>
                      <a:pt x="7" y="14"/>
                      <a:pt x="9" y="14"/>
                    </a:cubicBezTo>
                    <a:cubicBezTo>
                      <a:pt x="10" y="14"/>
                      <a:pt x="11" y="15"/>
                      <a:pt x="12" y="14"/>
                    </a:cubicBezTo>
                    <a:cubicBezTo>
                      <a:pt x="13" y="14"/>
                      <a:pt x="13" y="14"/>
                      <a:pt x="13" y="14"/>
                    </a:cubicBezTo>
                    <a:cubicBezTo>
                      <a:pt x="13" y="11"/>
                      <a:pt x="12" y="8"/>
                      <a:pt x="10" y="6"/>
                    </a:cubicBezTo>
                    <a:cubicBezTo>
                      <a:pt x="8" y="3"/>
                      <a:pt x="5" y="1"/>
                      <a:pt x="1" y="0"/>
                    </a:cubicBezTo>
                    <a:cubicBezTo>
                      <a:pt x="1" y="0"/>
                      <a:pt x="1" y="0"/>
                      <a:pt x="1" y="0"/>
                    </a:cubicBezTo>
                    <a:cubicBezTo>
                      <a:pt x="1" y="0"/>
                      <a:pt x="0" y="0"/>
                      <a:pt x="0" y="0"/>
                    </a:cubicBezTo>
                    <a:cubicBezTo>
                      <a:pt x="0" y="1"/>
                      <a:pt x="0" y="2"/>
                      <a:pt x="0" y="4"/>
                    </a:cubicBezTo>
                    <a:cubicBezTo>
                      <a:pt x="1" y="6"/>
                      <a:pt x="2" y="9"/>
                      <a:pt x="4" y="11"/>
                    </a:cubicBezTo>
                    <a:close/>
                  </a:path>
                </a:pathLst>
              </a:custGeom>
              <a:solidFill>
                <a:srgbClr val="D9D9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24" name="Oval 127"/>
              <p:cNvSpPr>
                <a:spLocks noChangeArrowheads="1"/>
              </p:cNvSpPr>
              <p:nvPr/>
            </p:nvSpPr>
            <p:spPr bwMode="auto">
              <a:xfrm>
                <a:off x="1629" y="1635"/>
                <a:ext cx="467" cy="469"/>
              </a:xfrm>
              <a:prstGeom prst="ellipse">
                <a:avLst/>
              </a:prstGeom>
              <a:solidFill>
                <a:srgbClr val="1492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25" name="Oval 128"/>
              <p:cNvSpPr>
                <a:spLocks noChangeArrowheads="1"/>
              </p:cNvSpPr>
              <p:nvPr/>
            </p:nvSpPr>
            <p:spPr bwMode="auto">
              <a:xfrm>
                <a:off x="2030" y="3123"/>
                <a:ext cx="464" cy="462"/>
              </a:xfrm>
              <a:prstGeom prst="ellipse">
                <a:avLst/>
              </a:prstGeom>
              <a:solidFill>
                <a:srgbClr val="1492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26" name="Oval 129"/>
              <p:cNvSpPr>
                <a:spLocks noChangeArrowheads="1"/>
              </p:cNvSpPr>
              <p:nvPr/>
            </p:nvSpPr>
            <p:spPr bwMode="auto">
              <a:xfrm>
                <a:off x="5184" y="-2"/>
                <a:ext cx="466" cy="467"/>
              </a:xfrm>
              <a:prstGeom prst="ellipse">
                <a:avLst/>
              </a:prstGeom>
              <a:solidFill>
                <a:srgbClr val="1492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27" name="Oval 130"/>
              <p:cNvSpPr>
                <a:spLocks noChangeArrowheads="1"/>
              </p:cNvSpPr>
              <p:nvPr/>
            </p:nvSpPr>
            <p:spPr bwMode="auto">
              <a:xfrm>
                <a:off x="2029" y="-2"/>
                <a:ext cx="467" cy="467"/>
              </a:xfrm>
              <a:prstGeom prst="ellipse">
                <a:avLst/>
              </a:prstGeom>
              <a:solidFill>
                <a:srgbClr val="1492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28" name="Oval 131"/>
              <p:cNvSpPr>
                <a:spLocks noChangeArrowheads="1"/>
              </p:cNvSpPr>
              <p:nvPr/>
            </p:nvSpPr>
            <p:spPr bwMode="auto">
              <a:xfrm>
                <a:off x="5186" y="3121"/>
                <a:ext cx="464" cy="466"/>
              </a:xfrm>
              <a:prstGeom prst="ellipse">
                <a:avLst/>
              </a:prstGeom>
              <a:solidFill>
                <a:srgbClr val="1492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29" name="Oval 132"/>
              <p:cNvSpPr>
                <a:spLocks noChangeArrowheads="1"/>
              </p:cNvSpPr>
              <p:nvPr/>
            </p:nvSpPr>
            <p:spPr bwMode="auto">
              <a:xfrm>
                <a:off x="5585" y="1636"/>
                <a:ext cx="466" cy="466"/>
              </a:xfrm>
              <a:prstGeom prst="ellipse">
                <a:avLst/>
              </a:prstGeom>
              <a:solidFill>
                <a:srgbClr val="1492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30" name="Freeform 133"/>
              <p:cNvSpPr/>
              <p:nvPr/>
            </p:nvSpPr>
            <p:spPr bwMode="auto">
              <a:xfrm>
                <a:off x="4936" y="448"/>
                <a:ext cx="278" cy="299"/>
              </a:xfrm>
              <a:custGeom>
                <a:avLst/>
                <a:gdLst>
                  <a:gd name="T0" fmla="*/ 0 w 278"/>
                  <a:gd name="T1" fmla="*/ 282 h 299"/>
                  <a:gd name="T2" fmla="*/ 259 w 278"/>
                  <a:gd name="T3" fmla="*/ 0 h 299"/>
                  <a:gd name="T4" fmla="*/ 278 w 278"/>
                  <a:gd name="T5" fmla="*/ 17 h 299"/>
                  <a:gd name="T6" fmla="*/ 19 w 278"/>
                  <a:gd name="T7" fmla="*/ 299 h 299"/>
                  <a:gd name="T8" fmla="*/ 0 w 278"/>
                  <a:gd name="T9" fmla="*/ 282 h 299"/>
                </a:gdLst>
                <a:ahLst/>
                <a:cxnLst>
                  <a:cxn ang="0">
                    <a:pos x="T0" y="T1"/>
                  </a:cxn>
                  <a:cxn ang="0">
                    <a:pos x="T2" y="T3"/>
                  </a:cxn>
                  <a:cxn ang="0">
                    <a:pos x="T4" y="T5"/>
                  </a:cxn>
                  <a:cxn ang="0">
                    <a:pos x="T6" y="T7"/>
                  </a:cxn>
                  <a:cxn ang="0">
                    <a:pos x="T8" y="T9"/>
                  </a:cxn>
                </a:cxnLst>
                <a:rect l="0" t="0" r="r" b="b"/>
                <a:pathLst>
                  <a:path w="278" h="299">
                    <a:moveTo>
                      <a:pt x="0" y="282"/>
                    </a:moveTo>
                    <a:lnTo>
                      <a:pt x="259" y="0"/>
                    </a:lnTo>
                    <a:lnTo>
                      <a:pt x="278" y="17"/>
                    </a:lnTo>
                    <a:lnTo>
                      <a:pt x="19" y="299"/>
                    </a:lnTo>
                    <a:lnTo>
                      <a:pt x="0" y="28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31" name="Freeform 134"/>
              <p:cNvSpPr/>
              <p:nvPr/>
            </p:nvSpPr>
            <p:spPr bwMode="auto">
              <a:xfrm>
                <a:off x="4922" y="677"/>
                <a:ext cx="80" cy="86"/>
              </a:xfrm>
              <a:custGeom>
                <a:avLst/>
                <a:gdLst>
                  <a:gd name="T0" fmla="*/ 2 w 80"/>
                  <a:gd name="T1" fmla="*/ 0 h 86"/>
                  <a:gd name="T2" fmla="*/ 80 w 80"/>
                  <a:gd name="T3" fmla="*/ 80 h 86"/>
                  <a:gd name="T4" fmla="*/ 0 w 80"/>
                  <a:gd name="T5" fmla="*/ 86 h 86"/>
                  <a:gd name="T6" fmla="*/ 2 w 80"/>
                  <a:gd name="T7" fmla="*/ 0 h 86"/>
                </a:gdLst>
                <a:ahLst/>
                <a:cxnLst>
                  <a:cxn ang="0">
                    <a:pos x="T0" y="T1"/>
                  </a:cxn>
                  <a:cxn ang="0">
                    <a:pos x="T2" y="T3"/>
                  </a:cxn>
                  <a:cxn ang="0">
                    <a:pos x="T4" y="T5"/>
                  </a:cxn>
                  <a:cxn ang="0">
                    <a:pos x="T6" y="T7"/>
                  </a:cxn>
                </a:cxnLst>
                <a:rect l="0" t="0" r="r" b="b"/>
                <a:pathLst>
                  <a:path w="80" h="86">
                    <a:moveTo>
                      <a:pt x="2" y="0"/>
                    </a:moveTo>
                    <a:lnTo>
                      <a:pt x="80" y="80"/>
                    </a:lnTo>
                    <a:lnTo>
                      <a:pt x="0" y="86"/>
                    </a:lnTo>
                    <a:lnTo>
                      <a:pt x="2"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32" name="Freeform 135"/>
              <p:cNvSpPr/>
              <p:nvPr/>
            </p:nvSpPr>
            <p:spPr bwMode="auto">
              <a:xfrm>
                <a:off x="5139" y="1874"/>
                <a:ext cx="382" cy="28"/>
              </a:xfrm>
              <a:custGeom>
                <a:avLst/>
                <a:gdLst>
                  <a:gd name="T0" fmla="*/ 0 w 382"/>
                  <a:gd name="T1" fmla="*/ 0 h 28"/>
                  <a:gd name="T2" fmla="*/ 382 w 382"/>
                  <a:gd name="T3" fmla="*/ 2 h 28"/>
                  <a:gd name="T4" fmla="*/ 382 w 382"/>
                  <a:gd name="T5" fmla="*/ 28 h 28"/>
                  <a:gd name="T6" fmla="*/ 0 w 382"/>
                  <a:gd name="T7" fmla="*/ 26 h 28"/>
                  <a:gd name="T8" fmla="*/ 0 w 382"/>
                  <a:gd name="T9" fmla="*/ 0 h 28"/>
                </a:gdLst>
                <a:ahLst/>
                <a:cxnLst>
                  <a:cxn ang="0">
                    <a:pos x="T0" y="T1"/>
                  </a:cxn>
                  <a:cxn ang="0">
                    <a:pos x="T2" y="T3"/>
                  </a:cxn>
                  <a:cxn ang="0">
                    <a:pos x="T4" y="T5"/>
                  </a:cxn>
                  <a:cxn ang="0">
                    <a:pos x="T6" y="T7"/>
                  </a:cxn>
                  <a:cxn ang="0">
                    <a:pos x="T8" y="T9"/>
                  </a:cxn>
                </a:cxnLst>
                <a:rect l="0" t="0" r="r" b="b"/>
                <a:pathLst>
                  <a:path w="382" h="28">
                    <a:moveTo>
                      <a:pt x="0" y="0"/>
                    </a:moveTo>
                    <a:lnTo>
                      <a:pt x="382" y="2"/>
                    </a:lnTo>
                    <a:lnTo>
                      <a:pt x="382" y="28"/>
                    </a:lnTo>
                    <a:lnTo>
                      <a:pt x="0" y="2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33" name="Freeform 136"/>
              <p:cNvSpPr/>
              <p:nvPr/>
            </p:nvSpPr>
            <p:spPr bwMode="auto">
              <a:xfrm>
                <a:off x="5106" y="1831"/>
                <a:ext cx="63" cy="111"/>
              </a:xfrm>
              <a:custGeom>
                <a:avLst/>
                <a:gdLst>
                  <a:gd name="T0" fmla="*/ 63 w 63"/>
                  <a:gd name="T1" fmla="*/ 0 h 111"/>
                  <a:gd name="T2" fmla="*/ 59 w 63"/>
                  <a:gd name="T3" fmla="*/ 111 h 111"/>
                  <a:gd name="T4" fmla="*/ 0 w 63"/>
                  <a:gd name="T5" fmla="*/ 55 h 111"/>
                  <a:gd name="T6" fmla="*/ 63 w 63"/>
                  <a:gd name="T7" fmla="*/ 0 h 111"/>
                </a:gdLst>
                <a:ahLst/>
                <a:cxnLst>
                  <a:cxn ang="0">
                    <a:pos x="T0" y="T1"/>
                  </a:cxn>
                  <a:cxn ang="0">
                    <a:pos x="T2" y="T3"/>
                  </a:cxn>
                  <a:cxn ang="0">
                    <a:pos x="T4" y="T5"/>
                  </a:cxn>
                  <a:cxn ang="0">
                    <a:pos x="T6" y="T7"/>
                  </a:cxn>
                </a:cxnLst>
                <a:rect l="0" t="0" r="r" b="b"/>
                <a:pathLst>
                  <a:path w="63" h="111">
                    <a:moveTo>
                      <a:pt x="63" y="0"/>
                    </a:moveTo>
                    <a:lnTo>
                      <a:pt x="59" y="111"/>
                    </a:lnTo>
                    <a:lnTo>
                      <a:pt x="0" y="55"/>
                    </a:lnTo>
                    <a:lnTo>
                      <a:pt x="63"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34" name="Freeform 137"/>
              <p:cNvSpPr/>
              <p:nvPr/>
            </p:nvSpPr>
            <p:spPr bwMode="auto">
              <a:xfrm>
                <a:off x="2192" y="1874"/>
                <a:ext cx="382" cy="28"/>
              </a:xfrm>
              <a:custGeom>
                <a:avLst/>
                <a:gdLst>
                  <a:gd name="T0" fmla="*/ 382 w 382"/>
                  <a:gd name="T1" fmla="*/ 0 h 28"/>
                  <a:gd name="T2" fmla="*/ 0 w 382"/>
                  <a:gd name="T3" fmla="*/ 2 h 28"/>
                  <a:gd name="T4" fmla="*/ 0 w 382"/>
                  <a:gd name="T5" fmla="*/ 28 h 28"/>
                  <a:gd name="T6" fmla="*/ 382 w 382"/>
                  <a:gd name="T7" fmla="*/ 26 h 28"/>
                  <a:gd name="T8" fmla="*/ 382 w 382"/>
                  <a:gd name="T9" fmla="*/ 0 h 28"/>
                </a:gdLst>
                <a:ahLst/>
                <a:cxnLst>
                  <a:cxn ang="0">
                    <a:pos x="T0" y="T1"/>
                  </a:cxn>
                  <a:cxn ang="0">
                    <a:pos x="T2" y="T3"/>
                  </a:cxn>
                  <a:cxn ang="0">
                    <a:pos x="T4" y="T5"/>
                  </a:cxn>
                  <a:cxn ang="0">
                    <a:pos x="T6" y="T7"/>
                  </a:cxn>
                  <a:cxn ang="0">
                    <a:pos x="T8" y="T9"/>
                  </a:cxn>
                </a:cxnLst>
                <a:rect l="0" t="0" r="r" b="b"/>
                <a:pathLst>
                  <a:path w="382" h="28">
                    <a:moveTo>
                      <a:pt x="382" y="0"/>
                    </a:moveTo>
                    <a:lnTo>
                      <a:pt x="0" y="2"/>
                    </a:lnTo>
                    <a:lnTo>
                      <a:pt x="0" y="28"/>
                    </a:lnTo>
                    <a:lnTo>
                      <a:pt x="382" y="26"/>
                    </a:lnTo>
                    <a:lnTo>
                      <a:pt x="382"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35" name="Freeform 138"/>
              <p:cNvSpPr/>
              <p:nvPr/>
            </p:nvSpPr>
            <p:spPr bwMode="auto">
              <a:xfrm>
                <a:off x="2544" y="1831"/>
                <a:ext cx="65" cy="111"/>
              </a:xfrm>
              <a:custGeom>
                <a:avLst/>
                <a:gdLst>
                  <a:gd name="T0" fmla="*/ 0 w 65"/>
                  <a:gd name="T1" fmla="*/ 0 h 111"/>
                  <a:gd name="T2" fmla="*/ 6 w 65"/>
                  <a:gd name="T3" fmla="*/ 111 h 111"/>
                  <a:gd name="T4" fmla="*/ 65 w 65"/>
                  <a:gd name="T5" fmla="*/ 55 h 111"/>
                  <a:gd name="T6" fmla="*/ 0 w 65"/>
                  <a:gd name="T7" fmla="*/ 0 h 111"/>
                </a:gdLst>
                <a:ahLst/>
                <a:cxnLst>
                  <a:cxn ang="0">
                    <a:pos x="T0" y="T1"/>
                  </a:cxn>
                  <a:cxn ang="0">
                    <a:pos x="T2" y="T3"/>
                  </a:cxn>
                  <a:cxn ang="0">
                    <a:pos x="T4" y="T5"/>
                  </a:cxn>
                  <a:cxn ang="0">
                    <a:pos x="T6" y="T7"/>
                  </a:cxn>
                </a:cxnLst>
                <a:rect l="0" t="0" r="r" b="b"/>
                <a:pathLst>
                  <a:path w="65" h="111">
                    <a:moveTo>
                      <a:pt x="0" y="0"/>
                    </a:moveTo>
                    <a:lnTo>
                      <a:pt x="6" y="111"/>
                    </a:lnTo>
                    <a:lnTo>
                      <a:pt x="65" y="5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36" name="Freeform 139"/>
              <p:cNvSpPr/>
              <p:nvPr/>
            </p:nvSpPr>
            <p:spPr bwMode="auto">
              <a:xfrm>
                <a:off x="2437" y="448"/>
                <a:ext cx="279" cy="299"/>
              </a:xfrm>
              <a:custGeom>
                <a:avLst/>
                <a:gdLst>
                  <a:gd name="T0" fmla="*/ 279 w 279"/>
                  <a:gd name="T1" fmla="*/ 282 h 299"/>
                  <a:gd name="T2" fmla="*/ 21 w 279"/>
                  <a:gd name="T3" fmla="*/ 0 h 299"/>
                  <a:gd name="T4" fmla="*/ 0 w 279"/>
                  <a:gd name="T5" fmla="*/ 17 h 299"/>
                  <a:gd name="T6" fmla="*/ 259 w 279"/>
                  <a:gd name="T7" fmla="*/ 299 h 299"/>
                  <a:gd name="T8" fmla="*/ 279 w 279"/>
                  <a:gd name="T9" fmla="*/ 282 h 299"/>
                </a:gdLst>
                <a:ahLst/>
                <a:cxnLst>
                  <a:cxn ang="0">
                    <a:pos x="T0" y="T1"/>
                  </a:cxn>
                  <a:cxn ang="0">
                    <a:pos x="T2" y="T3"/>
                  </a:cxn>
                  <a:cxn ang="0">
                    <a:pos x="T4" y="T5"/>
                  </a:cxn>
                  <a:cxn ang="0">
                    <a:pos x="T6" y="T7"/>
                  </a:cxn>
                  <a:cxn ang="0">
                    <a:pos x="T8" y="T9"/>
                  </a:cxn>
                </a:cxnLst>
                <a:rect l="0" t="0" r="r" b="b"/>
                <a:pathLst>
                  <a:path w="279" h="299">
                    <a:moveTo>
                      <a:pt x="279" y="282"/>
                    </a:moveTo>
                    <a:lnTo>
                      <a:pt x="21" y="0"/>
                    </a:lnTo>
                    <a:lnTo>
                      <a:pt x="0" y="17"/>
                    </a:lnTo>
                    <a:lnTo>
                      <a:pt x="259" y="299"/>
                    </a:lnTo>
                    <a:lnTo>
                      <a:pt x="279" y="28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37" name="Freeform 140"/>
              <p:cNvSpPr/>
              <p:nvPr/>
            </p:nvSpPr>
            <p:spPr bwMode="auto">
              <a:xfrm>
                <a:off x="2649" y="677"/>
                <a:ext cx="81" cy="86"/>
              </a:xfrm>
              <a:custGeom>
                <a:avLst/>
                <a:gdLst>
                  <a:gd name="T0" fmla="*/ 80 w 81"/>
                  <a:gd name="T1" fmla="*/ 0 h 86"/>
                  <a:gd name="T2" fmla="*/ 0 w 81"/>
                  <a:gd name="T3" fmla="*/ 80 h 86"/>
                  <a:gd name="T4" fmla="*/ 81 w 81"/>
                  <a:gd name="T5" fmla="*/ 86 h 86"/>
                  <a:gd name="T6" fmla="*/ 80 w 81"/>
                  <a:gd name="T7" fmla="*/ 0 h 86"/>
                </a:gdLst>
                <a:ahLst/>
                <a:cxnLst>
                  <a:cxn ang="0">
                    <a:pos x="T0" y="T1"/>
                  </a:cxn>
                  <a:cxn ang="0">
                    <a:pos x="T2" y="T3"/>
                  </a:cxn>
                  <a:cxn ang="0">
                    <a:pos x="T4" y="T5"/>
                  </a:cxn>
                  <a:cxn ang="0">
                    <a:pos x="T6" y="T7"/>
                  </a:cxn>
                </a:cxnLst>
                <a:rect l="0" t="0" r="r" b="b"/>
                <a:pathLst>
                  <a:path w="81" h="86">
                    <a:moveTo>
                      <a:pt x="80" y="0"/>
                    </a:moveTo>
                    <a:lnTo>
                      <a:pt x="0" y="80"/>
                    </a:lnTo>
                    <a:lnTo>
                      <a:pt x="81" y="86"/>
                    </a:lnTo>
                    <a:lnTo>
                      <a:pt x="8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38" name="Freeform 141"/>
              <p:cNvSpPr/>
              <p:nvPr/>
            </p:nvSpPr>
            <p:spPr bwMode="auto">
              <a:xfrm>
                <a:off x="4936" y="2835"/>
                <a:ext cx="278" cy="299"/>
              </a:xfrm>
              <a:custGeom>
                <a:avLst/>
                <a:gdLst>
                  <a:gd name="T0" fmla="*/ 0 w 278"/>
                  <a:gd name="T1" fmla="*/ 17 h 299"/>
                  <a:gd name="T2" fmla="*/ 259 w 278"/>
                  <a:gd name="T3" fmla="*/ 299 h 299"/>
                  <a:gd name="T4" fmla="*/ 278 w 278"/>
                  <a:gd name="T5" fmla="*/ 279 h 299"/>
                  <a:gd name="T6" fmla="*/ 19 w 278"/>
                  <a:gd name="T7" fmla="*/ 0 h 299"/>
                  <a:gd name="T8" fmla="*/ 0 w 278"/>
                  <a:gd name="T9" fmla="*/ 17 h 299"/>
                </a:gdLst>
                <a:ahLst/>
                <a:cxnLst>
                  <a:cxn ang="0">
                    <a:pos x="T0" y="T1"/>
                  </a:cxn>
                  <a:cxn ang="0">
                    <a:pos x="T2" y="T3"/>
                  </a:cxn>
                  <a:cxn ang="0">
                    <a:pos x="T4" y="T5"/>
                  </a:cxn>
                  <a:cxn ang="0">
                    <a:pos x="T6" y="T7"/>
                  </a:cxn>
                  <a:cxn ang="0">
                    <a:pos x="T8" y="T9"/>
                  </a:cxn>
                </a:cxnLst>
                <a:rect l="0" t="0" r="r" b="b"/>
                <a:pathLst>
                  <a:path w="278" h="299">
                    <a:moveTo>
                      <a:pt x="0" y="17"/>
                    </a:moveTo>
                    <a:lnTo>
                      <a:pt x="259" y="299"/>
                    </a:lnTo>
                    <a:lnTo>
                      <a:pt x="278" y="279"/>
                    </a:lnTo>
                    <a:lnTo>
                      <a:pt x="19" y="0"/>
                    </a:lnTo>
                    <a:lnTo>
                      <a:pt x="0" y="1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39" name="Freeform 142"/>
              <p:cNvSpPr/>
              <p:nvPr/>
            </p:nvSpPr>
            <p:spPr bwMode="auto">
              <a:xfrm>
                <a:off x="4922" y="2819"/>
                <a:ext cx="80" cy="85"/>
              </a:xfrm>
              <a:custGeom>
                <a:avLst/>
                <a:gdLst>
                  <a:gd name="T0" fmla="*/ 2 w 80"/>
                  <a:gd name="T1" fmla="*/ 85 h 85"/>
                  <a:gd name="T2" fmla="*/ 80 w 80"/>
                  <a:gd name="T3" fmla="*/ 5 h 85"/>
                  <a:gd name="T4" fmla="*/ 0 w 80"/>
                  <a:gd name="T5" fmla="*/ 0 h 85"/>
                  <a:gd name="T6" fmla="*/ 2 w 80"/>
                  <a:gd name="T7" fmla="*/ 85 h 85"/>
                </a:gdLst>
                <a:ahLst/>
                <a:cxnLst>
                  <a:cxn ang="0">
                    <a:pos x="T0" y="T1"/>
                  </a:cxn>
                  <a:cxn ang="0">
                    <a:pos x="T2" y="T3"/>
                  </a:cxn>
                  <a:cxn ang="0">
                    <a:pos x="T4" y="T5"/>
                  </a:cxn>
                  <a:cxn ang="0">
                    <a:pos x="T6" y="T7"/>
                  </a:cxn>
                </a:cxnLst>
                <a:rect l="0" t="0" r="r" b="b"/>
                <a:pathLst>
                  <a:path w="80" h="85">
                    <a:moveTo>
                      <a:pt x="2" y="85"/>
                    </a:moveTo>
                    <a:lnTo>
                      <a:pt x="80" y="5"/>
                    </a:lnTo>
                    <a:lnTo>
                      <a:pt x="0" y="0"/>
                    </a:lnTo>
                    <a:lnTo>
                      <a:pt x="2" y="8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40" name="Freeform 143"/>
              <p:cNvSpPr/>
              <p:nvPr/>
            </p:nvSpPr>
            <p:spPr bwMode="auto">
              <a:xfrm>
                <a:off x="2437" y="2835"/>
                <a:ext cx="279" cy="299"/>
              </a:xfrm>
              <a:custGeom>
                <a:avLst/>
                <a:gdLst>
                  <a:gd name="T0" fmla="*/ 279 w 279"/>
                  <a:gd name="T1" fmla="*/ 17 h 299"/>
                  <a:gd name="T2" fmla="*/ 21 w 279"/>
                  <a:gd name="T3" fmla="*/ 299 h 299"/>
                  <a:gd name="T4" fmla="*/ 0 w 279"/>
                  <a:gd name="T5" fmla="*/ 279 h 299"/>
                  <a:gd name="T6" fmla="*/ 259 w 279"/>
                  <a:gd name="T7" fmla="*/ 0 h 299"/>
                  <a:gd name="T8" fmla="*/ 279 w 279"/>
                  <a:gd name="T9" fmla="*/ 17 h 299"/>
                </a:gdLst>
                <a:ahLst/>
                <a:cxnLst>
                  <a:cxn ang="0">
                    <a:pos x="T0" y="T1"/>
                  </a:cxn>
                  <a:cxn ang="0">
                    <a:pos x="T2" y="T3"/>
                  </a:cxn>
                  <a:cxn ang="0">
                    <a:pos x="T4" y="T5"/>
                  </a:cxn>
                  <a:cxn ang="0">
                    <a:pos x="T6" y="T7"/>
                  </a:cxn>
                  <a:cxn ang="0">
                    <a:pos x="T8" y="T9"/>
                  </a:cxn>
                </a:cxnLst>
                <a:rect l="0" t="0" r="r" b="b"/>
                <a:pathLst>
                  <a:path w="279" h="299">
                    <a:moveTo>
                      <a:pt x="279" y="17"/>
                    </a:moveTo>
                    <a:lnTo>
                      <a:pt x="21" y="299"/>
                    </a:lnTo>
                    <a:lnTo>
                      <a:pt x="0" y="279"/>
                    </a:lnTo>
                    <a:lnTo>
                      <a:pt x="259" y="0"/>
                    </a:lnTo>
                    <a:lnTo>
                      <a:pt x="279" y="1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41" name="Freeform 144"/>
              <p:cNvSpPr/>
              <p:nvPr/>
            </p:nvSpPr>
            <p:spPr bwMode="auto">
              <a:xfrm>
                <a:off x="2649" y="2819"/>
                <a:ext cx="81" cy="85"/>
              </a:xfrm>
              <a:custGeom>
                <a:avLst/>
                <a:gdLst>
                  <a:gd name="T0" fmla="*/ 80 w 81"/>
                  <a:gd name="T1" fmla="*/ 85 h 85"/>
                  <a:gd name="T2" fmla="*/ 0 w 81"/>
                  <a:gd name="T3" fmla="*/ 5 h 85"/>
                  <a:gd name="T4" fmla="*/ 81 w 81"/>
                  <a:gd name="T5" fmla="*/ 0 h 85"/>
                  <a:gd name="T6" fmla="*/ 80 w 81"/>
                  <a:gd name="T7" fmla="*/ 85 h 85"/>
                </a:gdLst>
                <a:ahLst/>
                <a:cxnLst>
                  <a:cxn ang="0">
                    <a:pos x="T0" y="T1"/>
                  </a:cxn>
                  <a:cxn ang="0">
                    <a:pos x="T2" y="T3"/>
                  </a:cxn>
                  <a:cxn ang="0">
                    <a:pos x="T4" y="T5"/>
                  </a:cxn>
                  <a:cxn ang="0">
                    <a:pos x="T6" y="T7"/>
                  </a:cxn>
                </a:cxnLst>
                <a:rect l="0" t="0" r="r" b="b"/>
                <a:pathLst>
                  <a:path w="81" h="85">
                    <a:moveTo>
                      <a:pt x="80" y="85"/>
                    </a:moveTo>
                    <a:lnTo>
                      <a:pt x="0" y="5"/>
                    </a:lnTo>
                    <a:lnTo>
                      <a:pt x="81" y="0"/>
                    </a:lnTo>
                    <a:lnTo>
                      <a:pt x="80" y="8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grpSp>
        <p:sp>
          <p:nvSpPr>
            <p:cNvPr id="78" name="Oval 8"/>
            <p:cNvSpPr/>
            <p:nvPr/>
          </p:nvSpPr>
          <p:spPr>
            <a:xfrm>
              <a:off x="5658835" y="3411445"/>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gency FB" panose="020B0503020202020204" pitchFamily="34" charset="0"/>
                </a:rPr>
                <a:t> </a:t>
              </a:r>
              <a:endParaRPr lang="en-US" sz="3200" dirty="0">
                <a:solidFill>
                  <a:schemeClr val="bg1"/>
                </a:solidFill>
                <a:latin typeface="Agency FB" panose="020B0503020202020204" pitchFamily="34" charset="0"/>
              </a:endParaRPr>
            </a:p>
          </p:txBody>
        </p:sp>
        <p:sp>
          <p:nvSpPr>
            <p:cNvPr id="79" name="Oval 9"/>
            <p:cNvSpPr/>
            <p:nvPr/>
          </p:nvSpPr>
          <p:spPr>
            <a:xfrm>
              <a:off x="6222593" y="2343565"/>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solidFill>
                <a:latin typeface="Agency FB" panose="020B0503020202020204" pitchFamily="34" charset="0"/>
              </a:endParaRPr>
            </a:p>
          </p:txBody>
        </p:sp>
        <p:sp>
          <p:nvSpPr>
            <p:cNvPr id="80" name="Oval 10"/>
            <p:cNvSpPr/>
            <p:nvPr/>
          </p:nvSpPr>
          <p:spPr>
            <a:xfrm>
              <a:off x="3683878" y="3204279"/>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gency FB" panose="020B0503020202020204" pitchFamily="34" charset="0"/>
                </a:rPr>
                <a:t> </a:t>
              </a:r>
              <a:endParaRPr lang="en-US" sz="3200" dirty="0">
                <a:solidFill>
                  <a:schemeClr val="bg1"/>
                </a:solidFill>
                <a:latin typeface="Agency FB" panose="020B0503020202020204" pitchFamily="34" charset="0"/>
              </a:endParaRPr>
            </a:p>
          </p:txBody>
        </p:sp>
        <p:sp>
          <p:nvSpPr>
            <p:cNvPr id="81" name="Oval 11"/>
            <p:cNvSpPr/>
            <p:nvPr/>
          </p:nvSpPr>
          <p:spPr>
            <a:xfrm>
              <a:off x="5610935" y="4266882"/>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latin typeface="Agency FB" panose="020B0503020202020204" pitchFamily="34" charset="0"/>
              </a:endParaRPr>
            </a:p>
          </p:txBody>
        </p:sp>
        <p:sp>
          <p:nvSpPr>
            <p:cNvPr id="82" name="Oval 12"/>
            <p:cNvSpPr/>
            <p:nvPr/>
          </p:nvSpPr>
          <p:spPr>
            <a:xfrm>
              <a:off x="8195302" y="3190608"/>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solidFill>
                <a:latin typeface="Agency FB" panose="020B0503020202020204" pitchFamily="34" charset="0"/>
              </a:endParaRPr>
            </a:p>
          </p:txBody>
        </p:sp>
        <p:sp>
          <p:nvSpPr>
            <p:cNvPr id="83" name="Oval 13"/>
            <p:cNvSpPr/>
            <p:nvPr/>
          </p:nvSpPr>
          <p:spPr>
            <a:xfrm>
              <a:off x="7746830" y="1322383"/>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solidFill>
                <a:latin typeface="Agency FB" panose="020B0503020202020204" pitchFamily="34" charset="0"/>
              </a:endParaRPr>
            </a:p>
          </p:txBody>
        </p:sp>
        <p:sp>
          <p:nvSpPr>
            <p:cNvPr id="84" name="Oval 14"/>
            <p:cNvSpPr/>
            <p:nvPr/>
          </p:nvSpPr>
          <p:spPr>
            <a:xfrm>
              <a:off x="7754613" y="4845008"/>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solidFill>
                <a:latin typeface="Agency FB" panose="020B0503020202020204" pitchFamily="34" charset="0"/>
              </a:endParaRPr>
            </a:p>
          </p:txBody>
        </p:sp>
        <p:sp>
          <p:nvSpPr>
            <p:cNvPr id="85" name="Oval 15"/>
            <p:cNvSpPr/>
            <p:nvPr/>
          </p:nvSpPr>
          <p:spPr>
            <a:xfrm>
              <a:off x="4136636" y="1311835"/>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latin typeface="Agency FB" panose="020B0503020202020204" pitchFamily="34" charset="0"/>
              </a:endParaRPr>
            </a:p>
          </p:txBody>
        </p:sp>
        <p:sp>
          <p:nvSpPr>
            <p:cNvPr id="86" name="Oval 16"/>
            <p:cNvSpPr/>
            <p:nvPr/>
          </p:nvSpPr>
          <p:spPr>
            <a:xfrm>
              <a:off x="4140294" y="4920044"/>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latin typeface="Agency FB" panose="020B0503020202020204" pitchFamily="34" charset="0"/>
              </a:endParaRPr>
            </a:p>
          </p:txBody>
        </p:sp>
        <p:sp>
          <p:nvSpPr>
            <p:cNvPr id="87" name="Oval 17"/>
            <p:cNvSpPr/>
            <p:nvPr/>
          </p:nvSpPr>
          <p:spPr>
            <a:xfrm>
              <a:off x="5338025" y="2486278"/>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latin typeface="Agency FB" panose="020B0503020202020204" pitchFamily="34" charset="0"/>
              </a:endParaRPr>
            </a:p>
          </p:txBody>
        </p:sp>
        <p:sp>
          <p:nvSpPr>
            <p:cNvPr id="88" name="Oval 18"/>
            <p:cNvSpPr/>
            <p:nvPr/>
          </p:nvSpPr>
          <p:spPr>
            <a:xfrm>
              <a:off x="6547050" y="3240324"/>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latin typeface="Agency FB" panose="020B0503020202020204" pitchFamily="34" charset="0"/>
              </a:endParaRPr>
            </a:p>
          </p:txBody>
        </p:sp>
        <p:sp>
          <p:nvSpPr>
            <p:cNvPr id="89" name="Freeform 249"/>
            <p:cNvSpPr>
              <a:spLocks noEditPoints="1"/>
            </p:cNvSpPr>
            <p:nvPr/>
          </p:nvSpPr>
          <p:spPr bwMode="auto">
            <a:xfrm>
              <a:off x="5572370" y="2690209"/>
              <a:ext cx="217796" cy="256823"/>
            </a:xfrm>
            <a:custGeom>
              <a:avLst/>
              <a:gdLst>
                <a:gd name="T0" fmla="*/ 0 w 78"/>
                <a:gd name="T1" fmla="*/ 84 h 92"/>
                <a:gd name="T2" fmla="*/ 30 w 78"/>
                <a:gd name="T3" fmla="*/ 19 h 92"/>
                <a:gd name="T4" fmla="*/ 39 w 78"/>
                <a:gd name="T5" fmla="*/ 26 h 92"/>
                <a:gd name="T6" fmla="*/ 39 w 78"/>
                <a:gd name="T7" fmla="*/ 26 h 92"/>
                <a:gd name="T8" fmla="*/ 39 w 78"/>
                <a:gd name="T9" fmla="*/ 26 h 92"/>
                <a:gd name="T10" fmla="*/ 40 w 78"/>
                <a:gd name="T11" fmla="*/ 26 h 92"/>
                <a:gd name="T12" fmla="*/ 40 w 78"/>
                <a:gd name="T13" fmla="*/ 27 h 92"/>
                <a:gd name="T14" fmla="*/ 41 w 78"/>
                <a:gd name="T15" fmla="*/ 27 h 92"/>
                <a:gd name="T16" fmla="*/ 41 w 78"/>
                <a:gd name="T17" fmla="*/ 27 h 92"/>
                <a:gd name="T18" fmla="*/ 42 w 78"/>
                <a:gd name="T19" fmla="*/ 28 h 92"/>
                <a:gd name="T20" fmla="*/ 42 w 78"/>
                <a:gd name="T21" fmla="*/ 28 h 92"/>
                <a:gd name="T22" fmla="*/ 43 w 78"/>
                <a:gd name="T23" fmla="*/ 28 h 92"/>
                <a:gd name="T24" fmla="*/ 43 w 78"/>
                <a:gd name="T25" fmla="*/ 29 h 92"/>
                <a:gd name="T26" fmla="*/ 43 w 78"/>
                <a:gd name="T27" fmla="*/ 29 h 92"/>
                <a:gd name="T28" fmla="*/ 44 w 78"/>
                <a:gd name="T29" fmla="*/ 29 h 92"/>
                <a:gd name="T30" fmla="*/ 48 w 78"/>
                <a:gd name="T31" fmla="*/ 32 h 92"/>
                <a:gd name="T32" fmla="*/ 49 w 78"/>
                <a:gd name="T33" fmla="*/ 33 h 92"/>
                <a:gd name="T34" fmla="*/ 49 w 78"/>
                <a:gd name="T35" fmla="*/ 33 h 92"/>
                <a:gd name="T36" fmla="*/ 49 w 78"/>
                <a:gd name="T37" fmla="*/ 33 h 92"/>
                <a:gd name="T38" fmla="*/ 50 w 78"/>
                <a:gd name="T39" fmla="*/ 34 h 92"/>
                <a:gd name="T40" fmla="*/ 50 w 78"/>
                <a:gd name="T41" fmla="*/ 34 h 92"/>
                <a:gd name="T42" fmla="*/ 51 w 78"/>
                <a:gd name="T43" fmla="*/ 34 h 92"/>
                <a:gd name="T44" fmla="*/ 51 w 78"/>
                <a:gd name="T45" fmla="*/ 34 h 92"/>
                <a:gd name="T46" fmla="*/ 52 w 78"/>
                <a:gd name="T47" fmla="*/ 35 h 92"/>
                <a:gd name="T48" fmla="*/ 52 w 78"/>
                <a:gd name="T49" fmla="*/ 35 h 92"/>
                <a:gd name="T50" fmla="*/ 53 w 78"/>
                <a:gd name="T51" fmla="*/ 35 h 92"/>
                <a:gd name="T52" fmla="*/ 53 w 78"/>
                <a:gd name="T53" fmla="*/ 36 h 92"/>
                <a:gd name="T54" fmla="*/ 53 w 78"/>
                <a:gd name="T55" fmla="*/ 36 h 92"/>
                <a:gd name="T56" fmla="*/ 49 w 78"/>
                <a:gd name="T57" fmla="*/ 78 h 92"/>
                <a:gd name="T58" fmla="*/ 8 w 78"/>
                <a:gd name="T59" fmla="*/ 90 h 92"/>
                <a:gd name="T60" fmla="*/ 35 w 78"/>
                <a:gd name="T61" fmla="*/ 63 h 92"/>
                <a:gd name="T62" fmla="*/ 19 w 78"/>
                <a:gd name="T63" fmla="*/ 52 h 92"/>
                <a:gd name="T64" fmla="*/ 3 w 78"/>
                <a:gd name="T65" fmla="*/ 87 h 92"/>
                <a:gd name="T66" fmla="*/ 74 w 78"/>
                <a:gd name="T67" fmla="*/ 92 h 92"/>
                <a:gd name="T68" fmla="*/ 54 w 78"/>
                <a:gd name="T69" fmla="*/ 82 h 92"/>
                <a:gd name="T70" fmla="*/ 69 w 78"/>
                <a:gd name="T71" fmla="*/ 42 h 92"/>
                <a:gd name="T72" fmla="*/ 35 w 78"/>
                <a:gd name="T73" fmla="*/ 0 h 92"/>
                <a:gd name="T74" fmla="*/ 69 w 78"/>
                <a:gd name="T75" fmla="*/ 4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92">
                  <a:moveTo>
                    <a:pt x="3" y="87"/>
                  </a:moveTo>
                  <a:cubicBezTo>
                    <a:pt x="2" y="86"/>
                    <a:pt x="1" y="85"/>
                    <a:pt x="0" y="84"/>
                  </a:cubicBezTo>
                  <a:cubicBezTo>
                    <a:pt x="0" y="71"/>
                    <a:pt x="0" y="58"/>
                    <a:pt x="1" y="44"/>
                  </a:cubicBezTo>
                  <a:cubicBezTo>
                    <a:pt x="12" y="40"/>
                    <a:pt x="22" y="31"/>
                    <a:pt x="30" y="19"/>
                  </a:cubicBezTo>
                  <a:cubicBezTo>
                    <a:pt x="38" y="25"/>
                    <a:pt x="38" y="25"/>
                    <a:pt x="38" y="25"/>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40" y="26"/>
                    <a:pt x="40" y="26"/>
                    <a:pt x="40" y="26"/>
                  </a:cubicBezTo>
                  <a:cubicBezTo>
                    <a:pt x="40" y="26"/>
                    <a:pt x="40" y="26"/>
                    <a:pt x="40" y="26"/>
                  </a:cubicBezTo>
                  <a:cubicBezTo>
                    <a:pt x="40" y="27"/>
                    <a:pt x="40" y="27"/>
                    <a:pt x="40" y="27"/>
                  </a:cubicBezTo>
                  <a:cubicBezTo>
                    <a:pt x="40" y="27"/>
                    <a:pt x="40" y="27"/>
                    <a:pt x="40" y="27"/>
                  </a:cubicBezTo>
                  <a:cubicBezTo>
                    <a:pt x="41" y="27"/>
                    <a:pt x="41" y="27"/>
                    <a:pt x="41" y="27"/>
                  </a:cubicBezTo>
                  <a:cubicBezTo>
                    <a:pt x="41" y="27"/>
                    <a:pt x="41" y="27"/>
                    <a:pt x="41" y="27"/>
                  </a:cubicBezTo>
                  <a:cubicBezTo>
                    <a:pt x="41" y="27"/>
                    <a:pt x="41" y="27"/>
                    <a:pt x="41" y="27"/>
                  </a:cubicBezTo>
                  <a:cubicBezTo>
                    <a:pt x="41" y="27"/>
                    <a:pt x="41" y="27"/>
                    <a:pt x="41" y="27"/>
                  </a:cubicBezTo>
                  <a:cubicBezTo>
                    <a:pt x="41" y="28"/>
                    <a:pt x="41" y="28"/>
                    <a:pt x="41" y="28"/>
                  </a:cubicBezTo>
                  <a:cubicBezTo>
                    <a:pt x="42" y="28"/>
                    <a:pt x="42" y="28"/>
                    <a:pt x="42" y="28"/>
                  </a:cubicBezTo>
                  <a:cubicBezTo>
                    <a:pt x="42" y="28"/>
                    <a:pt x="42" y="28"/>
                    <a:pt x="42" y="28"/>
                  </a:cubicBezTo>
                  <a:cubicBezTo>
                    <a:pt x="42" y="28"/>
                    <a:pt x="42" y="28"/>
                    <a:pt x="42" y="28"/>
                  </a:cubicBezTo>
                  <a:cubicBezTo>
                    <a:pt x="42" y="28"/>
                    <a:pt x="42" y="28"/>
                    <a:pt x="42" y="28"/>
                  </a:cubicBezTo>
                  <a:cubicBezTo>
                    <a:pt x="43" y="28"/>
                    <a:pt x="43" y="28"/>
                    <a:pt x="43" y="28"/>
                  </a:cubicBezTo>
                  <a:cubicBezTo>
                    <a:pt x="43" y="28"/>
                    <a:pt x="43" y="28"/>
                    <a:pt x="43" y="28"/>
                  </a:cubicBezTo>
                  <a:cubicBezTo>
                    <a:pt x="43" y="29"/>
                    <a:pt x="43" y="29"/>
                    <a:pt x="43" y="29"/>
                  </a:cubicBezTo>
                  <a:cubicBezTo>
                    <a:pt x="43" y="29"/>
                    <a:pt x="43" y="29"/>
                    <a:pt x="43" y="29"/>
                  </a:cubicBezTo>
                  <a:cubicBezTo>
                    <a:pt x="43" y="29"/>
                    <a:pt x="43" y="29"/>
                    <a:pt x="43" y="29"/>
                  </a:cubicBezTo>
                  <a:cubicBezTo>
                    <a:pt x="44" y="29"/>
                    <a:pt x="44" y="29"/>
                    <a:pt x="44" y="29"/>
                  </a:cubicBezTo>
                  <a:cubicBezTo>
                    <a:pt x="44" y="29"/>
                    <a:pt x="44" y="29"/>
                    <a:pt x="44" y="29"/>
                  </a:cubicBezTo>
                  <a:cubicBezTo>
                    <a:pt x="44" y="29"/>
                    <a:pt x="44" y="29"/>
                    <a:pt x="44" y="29"/>
                  </a:cubicBezTo>
                  <a:cubicBezTo>
                    <a:pt x="48" y="32"/>
                    <a:pt x="48" y="32"/>
                    <a:pt x="48" y="32"/>
                  </a:cubicBezTo>
                  <a:cubicBezTo>
                    <a:pt x="48" y="32"/>
                    <a:pt x="48" y="32"/>
                    <a:pt x="48" y="32"/>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50" y="33"/>
                    <a:pt x="50" y="33"/>
                    <a:pt x="50" y="33"/>
                  </a:cubicBezTo>
                  <a:cubicBezTo>
                    <a:pt x="50" y="34"/>
                    <a:pt x="50" y="34"/>
                    <a:pt x="50" y="34"/>
                  </a:cubicBezTo>
                  <a:cubicBezTo>
                    <a:pt x="50" y="34"/>
                    <a:pt x="50" y="34"/>
                    <a:pt x="50" y="34"/>
                  </a:cubicBezTo>
                  <a:cubicBezTo>
                    <a:pt x="50" y="34"/>
                    <a:pt x="50" y="34"/>
                    <a:pt x="50" y="34"/>
                  </a:cubicBezTo>
                  <a:cubicBezTo>
                    <a:pt x="51" y="34"/>
                    <a:pt x="51" y="34"/>
                    <a:pt x="51" y="34"/>
                  </a:cubicBezTo>
                  <a:cubicBezTo>
                    <a:pt x="51" y="34"/>
                    <a:pt x="51" y="34"/>
                    <a:pt x="51" y="34"/>
                  </a:cubicBezTo>
                  <a:cubicBezTo>
                    <a:pt x="51" y="34"/>
                    <a:pt x="51" y="34"/>
                    <a:pt x="51" y="34"/>
                  </a:cubicBezTo>
                  <a:cubicBezTo>
                    <a:pt x="51" y="34"/>
                    <a:pt x="51" y="34"/>
                    <a:pt x="51" y="34"/>
                  </a:cubicBezTo>
                  <a:cubicBezTo>
                    <a:pt x="51" y="35"/>
                    <a:pt x="51" y="35"/>
                    <a:pt x="51" y="35"/>
                  </a:cubicBezTo>
                  <a:cubicBezTo>
                    <a:pt x="52" y="35"/>
                    <a:pt x="52" y="35"/>
                    <a:pt x="52" y="35"/>
                  </a:cubicBezTo>
                  <a:cubicBezTo>
                    <a:pt x="52" y="35"/>
                    <a:pt x="52" y="35"/>
                    <a:pt x="52" y="35"/>
                  </a:cubicBezTo>
                  <a:cubicBezTo>
                    <a:pt x="52" y="35"/>
                    <a:pt x="52" y="35"/>
                    <a:pt x="52" y="35"/>
                  </a:cubicBezTo>
                  <a:cubicBezTo>
                    <a:pt x="52" y="35"/>
                    <a:pt x="52" y="35"/>
                    <a:pt x="52" y="35"/>
                  </a:cubicBezTo>
                  <a:cubicBezTo>
                    <a:pt x="53" y="35"/>
                    <a:pt x="53" y="35"/>
                    <a:pt x="53" y="35"/>
                  </a:cubicBezTo>
                  <a:cubicBezTo>
                    <a:pt x="53" y="36"/>
                    <a:pt x="53" y="36"/>
                    <a:pt x="53" y="36"/>
                  </a:cubicBezTo>
                  <a:cubicBezTo>
                    <a:pt x="53" y="36"/>
                    <a:pt x="53" y="36"/>
                    <a:pt x="53" y="36"/>
                  </a:cubicBezTo>
                  <a:cubicBezTo>
                    <a:pt x="53" y="36"/>
                    <a:pt x="53" y="36"/>
                    <a:pt x="53" y="36"/>
                  </a:cubicBezTo>
                  <a:cubicBezTo>
                    <a:pt x="53" y="36"/>
                    <a:pt x="53" y="36"/>
                    <a:pt x="53" y="36"/>
                  </a:cubicBezTo>
                  <a:cubicBezTo>
                    <a:pt x="62" y="42"/>
                    <a:pt x="62" y="42"/>
                    <a:pt x="62" y="42"/>
                  </a:cubicBezTo>
                  <a:cubicBezTo>
                    <a:pt x="54" y="54"/>
                    <a:pt x="49" y="66"/>
                    <a:pt x="49" y="78"/>
                  </a:cubicBezTo>
                  <a:cubicBezTo>
                    <a:pt x="36" y="83"/>
                    <a:pt x="24" y="87"/>
                    <a:pt x="11" y="92"/>
                  </a:cubicBezTo>
                  <a:cubicBezTo>
                    <a:pt x="10" y="91"/>
                    <a:pt x="9" y="91"/>
                    <a:pt x="8" y="90"/>
                  </a:cubicBezTo>
                  <a:cubicBezTo>
                    <a:pt x="24" y="67"/>
                    <a:pt x="24" y="67"/>
                    <a:pt x="24" y="67"/>
                  </a:cubicBezTo>
                  <a:cubicBezTo>
                    <a:pt x="28" y="68"/>
                    <a:pt x="32" y="67"/>
                    <a:pt x="35" y="63"/>
                  </a:cubicBezTo>
                  <a:cubicBezTo>
                    <a:pt x="38" y="59"/>
                    <a:pt x="37" y="53"/>
                    <a:pt x="33" y="50"/>
                  </a:cubicBezTo>
                  <a:cubicBezTo>
                    <a:pt x="28" y="47"/>
                    <a:pt x="22" y="48"/>
                    <a:pt x="19" y="52"/>
                  </a:cubicBezTo>
                  <a:cubicBezTo>
                    <a:pt x="16" y="56"/>
                    <a:pt x="17" y="61"/>
                    <a:pt x="20" y="64"/>
                  </a:cubicBezTo>
                  <a:cubicBezTo>
                    <a:pt x="3" y="87"/>
                    <a:pt x="3" y="87"/>
                    <a:pt x="3" y="87"/>
                  </a:cubicBezTo>
                  <a:close/>
                  <a:moveTo>
                    <a:pt x="27" y="92"/>
                  </a:moveTo>
                  <a:cubicBezTo>
                    <a:pt x="74" y="92"/>
                    <a:pt x="74" y="92"/>
                    <a:pt x="74" y="92"/>
                  </a:cubicBezTo>
                  <a:cubicBezTo>
                    <a:pt x="74" y="82"/>
                    <a:pt x="74" y="82"/>
                    <a:pt x="74" y="82"/>
                  </a:cubicBezTo>
                  <a:cubicBezTo>
                    <a:pt x="54" y="82"/>
                    <a:pt x="54" y="82"/>
                    <a:pt x="54" y="82"/>
                  </a:cubicBezTo>
                  <a:cubicBezTo>
                    <a:pt x="27" y="92"/>
                    <a:pt x="27" y="92"/>
                    <a:pt x="27" y="92"/>
                  </a:cubicBezTo>
                  <a:close/>
                  <a:moveTo>
                    <a:pt x="69" y="42"/>
                  </a:moveTo>
                  <a:cubicBezTo>
                    <a:pt x="78" y="30"/>
                    <a:pt x="78" y="30"/>
                    <a:pt x="78" y="30"/>
                  </a:cubicBezTo>
                  <a:cubicBezTo>
                    <a:pt x="35" y="0"/>
                    <a:pt x="35" y="0"/>
                    <a:pt x="35" y="0"/>
                  </a:cubicBezTo>
                  <a:cubicBezTo>
                    <a:pt x="26" y="11"/>
                    <a:pt x="26" y="11"/>
                    <a:pt x="26" y="11"/>
                  </a:cubicBezTo>
                  <a:lnTo>
                    <a:pt x="69" y="42"/>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0" name="Freeform 252"/>
            <p:cNvSpPr>
              <a:spLocks noEditPoints="1"/>
            </p:cNvSpPr>
            <p:nvPr/>
          </p:nvSpPr>
          <p:spPr bwMode="auto">
            <a:xfrm>
              <a:off x="8452379" y="3413373"/>
              <a:ext cx="206522" cy="302134"/>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3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4 h 107"/>
                <a:gd name="T86" fmla="*/ 2 w 73"/>
                <a:gd name="T87" fmla="*/ 27 h 107"/>
                <a:gd name="T88" fmla="*/ 8 w 73"/>
                <a:gd name="T89" fmla="*/ 52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3"/>
                    <a:pt x="52" y="43"/>
                    <a:pt x="52" y="43"/>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6"/>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4"/>
                  </a:cubicBezTo>
                  <a:cubicBezTo>
                    <a:pt x="10" y="9"/>
                    <a:pt x="4" y="16"/>
                    <a:pt x="2" y="27"/>
                  </a:cubicBezTo>
                  <a:cubicBezTo>
                    <a:pt x="0" y="36"/>
                    <a:pt x="4" y="44"/>
                    <a:pt x="8" y="52"/>
                  </a:cubicBezTo>
                  <a:cubicBezTo>
                    <a:pt x="10" y="58"/>
                    <a:pt x="13" y="64"/>
                    <a:pt x="15" y="71"/>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1" name="Freeform 258"/>
            <p:cNvSpPr/>
            <p:nvPr/>
          </p:nvSpPr>
          <p:spPr bwMode="auto">
            <a:xfrm>
              <a:off x="4337463" y="1551275"/>
              <a:ext cx="286985" cy="258287"/>
            </a:xfrm>
            <a:custGeom>
              <a:avLst/>
              <a:gdLst>
                <a:gd name="T0" fmla="*/ 30 w 86"/>
                <a:gd name="T1" fmla="*/ 0 h 77"/>
                <a:gd name="T2" fmla="*/ 34 w 86"/>
                <a:gd name="T3" fmla="*/ 28 h 77"/>
                <a:gd name="T4" fmla="*/ 8 w 86"/>
                <a:gd name="T5" fmla="*/ 28 h 77"/>
                <a:gd name="T6" fmla="*/ 7 w 86"/>
                <a:gd name="T7" fmla="*/ 28 h 77"/>
                <a:gd name="T8" fmla="*/ 0 w 86"/>
                <a:gd name="T9" fmla="*/ 35 h 77"/>
                <a:gd name="T10" fmla="*/ 0 w 86"/>
                <a:gd name="T11" fmla="*/ 35 h 77"/>
                <a:gd name="T12" fmla="*/ 4 w 86"/>
                <a:gd name="T13" fmla="*/ 41 h 77"/>
                <a:gd name="T14" fmla="*/ 1 w 86"/>
                <a:gd name="T15" fmla="*/ 47 h 77"/>
                <a:gd name="T16" fmla="*/ 1 w 86"/>
                <a:gd name="T17" fmla="*/ 47 h 77"/>
                <a:gd name="T18" fmla="*/ 6 w 86"/>
                <a:gd name="T19" fmla="*/ 54 h 77"/>
                <a:gd name="T20" fmla="*/ 4 w 86"/>
                <a:gd name="T21" fmla="*/ 58 h 77"/>
                <a:gd name="T22" fmla="*/ 4 w 86"/>
                <a:gd name="T23" fmla="*/ 58 h 77"/>
                <a:gd name="T24" fmla="*/ 11 w 86"/>
                <a:gd name="T25" fmla="*/ 65 h 77"/>
                <a:gd name="T26" fmla="*/ 11 w 86"/>
                <a:gd name="T27" fmla="*/ 65 h 77"/>
                <a:gd name="T28" fmla="*/ 9 w 86"/>
                <a:gd name="T29" fmla="*/ 70 h 77"/>
                <a:gd name="T30" fmla="*/ 9 w 86"/>
                <a:gd name="T31" fmla="*/ 70 h 77"/>
                <a:gd name="T32" fmla="*/ 16 w 86"/>
                <a:gd name="T33" fmla="*/ 76 h 77"/>
                <a:gd name="T34" fmla="*/ 29 w 86"/>
                <a:gd name="T35" fmla="*/ 76 h 77"/>
                <a:gd name="T36" fmla="*/ 46 w 86"/>
                <a:gd name="T37" fmla="*/ 76 h 77"/>
                <a:gd name="T38" fmla="*/ 46 w 86"/>
                <a:gd name="T39" fmla="*/ 76 h 77"/>
                <a:gd name="T40" fmla="*/ 52 w 86"/>
                <a:gd name="T41" fmla="*/ 71 h 77"/>
                <a:gd name="T42" fmla="*/ 66 w 86"/>
                <a:gd name="T43" fmla="*/ 69 h 77"/>
                <a:gd name="T44" fmla="*/ 66 w 86"/>
                <a:gd name="T45" fmla="*/ 77 h 77"/>
                <a:gd name="T46" fmla="*/ 86 w 86"/>
                <a:gd name="T47" fmla="*/ 77 h 77"/>
                <a:gd name="T48" fmla="*/ 86 w 86"/>
                <a:gd name="T49" fmla="*/ 25 h 77"/>
                <a:gd name="T50" fmla="*/ 66 w 86"/>
                <a:gd name="T51" fmla="*/ 25 h 77"/>
                <a:gd name="T52" fmla="*/ 66 w 86"/>
                <a:gd name="T53" fmla="*/ 32 h 77"/>
                <a:gd name="T54" fmla="*/ 62 w 86"/>
                <a:gd name="T55" fmla="*/ 32 h 77"/>
                <a:gd name="T56" fmla="*/ 30 w 86"/>
                <a:gd name="T57"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 h="77">
                  <a:moveTo>
                    <a:pt x="30" y="0"/>
                  </a:moveTo>
                  <a:cubicBezTo>
                    <a:pt x="2" y="7"/>
                    <a:pt x="34" y="28"/>
                    <a:pt x="34" y="28"/>
                  </a:cubicBezTo>
                  <a:cubicBezTo>
                    <a:pt x="8" y="28"/>
                    <a:pt x="8" y="28"/>
                    <a:pt x="8" y="28"/>
                  </a:cubicBezTo>
                  <a:cubicBezTo>
                    <a:pt x="7" y="28"/>
                    <a:pt x="7" y="28"/>
                    <a:pt x="7" y="28"/>
                  </a:cubicBezTo>
                  <a:cubicBezTo>
                    <a:pt x="3" y="28"/>
                    <a:pt x="0" y="31"/>
                    <a:pt x="0" y="35"/>
                  </a:cubicBezTo>
                  <a:cubicBezTo>
                    <a:pt x="0" y="35"/>
                    <a:pt x="0" y="35"/>
                    <a:pt x="0" y="35"/>
                  </a:cubicBezTo>
                  <a:cubicBezTo>
                    <a:pt x="0" y="38"/>
                    <a:pt x="2" y="40"/>
                    <a:pt x="4" y="41"/>
                  </a:cubicBezTo>
                  <a:cubicBezTo>
                    <a:pt x="2" y="42"/>
                    <a:pt x="1" y="45"/>
                    <a:pt x="1" y="47"/>
                  </a:cubicBezTo>
                  <a:cubicBezTo>
                    <a:pt x="1" y="47"/>
                    <a:pt x="1" y="47"/>
                    <a:pt x="1" y="47"/>
                  </a:cubicBezTo>
                  <a:cubicBezTo>
                    <a:pt x="1" y="50"/>
                    <a:pt x="3" y="53"/>
                    <a:pt x="6" y="54"/>
                  </a:cubicBezTo>
                  <a:cubicBezTo>
                    <a:pt x="5" y="55"/>
                    <a:pt x="4" y="56"/>
                    <a:pt x="4" y="58"/>
                  </a:cubicBezTo>
                  <a:cubicBezTo>
                    <a:pt x="4" y="58"/>
                    <a:pt x="4" y="58"/>
                    <a:pt x="4" y="58"/>
                  </a:cubicBezTo>
                  <a:cubicBezTo>
                    <a:pt x="4" y="62"/>
                    <a:pt x="7" y="65"/>
                    <a:pt x="11" y="65"/>
                  </a:cubicBezTo>
                  <a:cubicBezTo>
                    <a:pt x="11" y="65"/>
                    <a:pt x="11" y="65"/>
                    <a:pt x="11" y="65"/>
                  </a:cubicBezTo>
                  <a:cubicBezTo>
                    <a:pt x="10" y="66"/>
                    <a:pt x="9" y="68"/>
                    <a:pt x="9" y="70"/>
                  </a:cubicBezTo>
                  <a:cubicBezTo>
                    <a:pt x="9" y="70"/>
                    <a:pt x="9" y="70"/>
                    <a:pt x="9" y="70"/>
                  </a:cubicBezTo>
                  <a:cubicBezTo>
                    <a:pt x="9" y="73"/>
                    <a:pt x="12" y="76"/>
                    <a:pt x="16" y="76"/>
                  </a:cubicBezTo>
                  <a:cubicBezTo>
                    <a:pt x="29" y="76"/>
                    <a:pt x="29" y="76"/>
                    <a:pt x="29" y="76"/>
                  </a:cubicBezTo>
                  <a:cubicBezTo>
                    <a:pt x="46" y="76"/>
                    <a:pt x="46" y="76"/>
                    <a:pt x="46" y="76"/>
                  </a:cubicBezTo>
                  <a:cubicBezTo>
                    <a:pt x="46" y="76"/>
                    <a:pt x="46" y="76"/>
                    <a:pt x="46" y="76"/>
                  </a:cubicBezTo>
                  <a:cubicBezTo>
                    <a:pt x="52" y="71"/>
                    <a:pt x="52" y="71"/>
                    <a:pt x="52" y="71"/>
                  </a:cubicBezTo>
                  <a:cubicBezTo>
                    <a:pt x="66" y="69"/>
                    <a:pt x="66" y="69"/>
                    <a:pt x="66" y="69"/>
                  </a:cubicBezTo>
                  <a:cubicBezTo>
                    <a:pt x="66" y="77"/>
                    <a:pt x="66" y="77"/>
                    <a:pt x="66" y="77"/>
                  </a:cubicBezTo>
                  <a:cubicBezTo>
                    <a:pt x="86" y="77"/>
                    <a:pt x="86" y="77"/>
                    <a:pt x="86" y="77"/>
                  </a:cubicBezTo>
                  <a:cubicBezTo>
                    <a:pt x="86" y="25"/>
                    <a:pt x="86" y="25"/>
                    <a:pt x="86" y="25"/>
                  </a:cubicBezTo>
                  <a:cubicBezTo>
                    <a:pt x="66" y="25"/>
                    <a:pt x="66" y="25"/>
                    <a:pt x="66" y="25"/>
                  </a:cubicBezTo>
                  <a:cubicBezTo>
                    <a:pt x="66" y="32"/>
                    <a:pt x="66" y="32"/>
                    <a:pt x="66" y="32"/>
                  </a:cubicBezTo>
                  <a:cubicBezTo>
                    <a:pt x="62" y="32"/>
                    <a:pt x="62" y="32"/>
                    <a:pt x="62" y="32"/>
                  </a:cubicBezTo>
                  <a:cubicBezTo>
                    <a:pt x="58" y="16"/>
                    <a:pt x="32" y="17"/>
                    <a:pt x="30" y="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2" name="Freeform 264"/>
            <p:cNvSpPr>
              <a:spLocks noEditPoints="1"/>
            </p:cNvSpPr>
            <p:nvPr/>
          </p:nvSpPr>
          <p:spPr bwMode="auto">
            <a:xfrm>
              <a:off x="3928435" y="3444513"/>
              <a:ext cx="239609" cy="268923"/>
            </a:xfrm>
            <a:custGeom>
              <a:avLst/>
              <a:gdLst>
                <a:gd name="T0" fmla="*/ 50 w 85"/>
                <a:gd name="T1" fmla="*/ 91 h 95"/>
                <a:gd name="T2" fmla="*/ 58 w 85"/>
                <a:gd name="T3" fmla="*/ 80 h 95"/>
                <a:gd name="T4" fmla="*/ 57 w 85"/>
                <a:gd name="T5" fmla="*/ 74 h 95"/>
                <a:gd name="T6" fmla="*/ 44 w 85"/>
                <a:gd name="T7" fmla="*/ 62 h 95"/>
                <a:gd name="T8" fmla="*/ 38 w 85"/>
                <a:gd name="T9" fmla="*/ 61 h 95"/>
                <a:gd name="T10" fmla="*/ 30 w 85"/>
                <a:gd name="T11" fmla="*/ 66 h 95"/>
                <a:gd name="T12" fmla="*/ 18 w 85"/>
                <a:gd name="T13" fmla="*/ 35 h 95"/>
                <a:gd name="T14" fmla="*/ 26 w 85"/>
                <a:gd name="T15" fmla="*/ 30 h 95"/>
                <a:gd name="T16" fmla="*/ 28 w 85"/>
                <a:gd name="T17" fmla="*/ 24 h 95"/>
                <a:gd name="T18" fmla="*/ 23 w 85"/>
                <a:gd name="T19" fmla="*/ 7 h 95"/>
                <a:gd name="T20" fmla="*/ 19 w 85"/>
                <a:gd name="T21" fmla="*/ 4 h 95"/>
                <a:gd name="T22" fmla="*/ 5 w 85"/>
                <a:gd name="T23" fmla="*/ 5 h 95"/>
                <a:gd name="T24" fmla="*/ 0 w 85"/>
                <a:gd name="T25" fmla="*/ 10 h 95"/>
                <a:gd name="T26" fmla="*/ 43 w 85"/>
                <a:gd name="T27" fmla="*/ 93 h 95"/>
                <a:gd name="T28" fmla="*/ 50 w 85"/>
                <a:gd name="T29" fmla="*/ 91 h 95"/>
                <a:gd name="T30" fmla="*/ 46 w 85"/>
                <a:gd name="T31" fmla="*/ 52 h 95"/>
                <a:gd name="T32" fmla="*/ 32 w 85"/>
                <a:gd name="T33" fmla="*/ 52 h 95"/>
                <a:gd name="T34" fmla="*/ 33 w 85"/>
                <a:gd name="T35" fmla="*/ 49 h 95"/>
                <a:gd name="T36" fmla="*/ 41 w 85"/>
                <a:gd name="T37" fmla="*/ 37 h 95"/>
                <a:gd name="T38" fmla="*/ 42 w 85"/>
                <a:gd name="T39" fmla="*/ 31 h 95"/>
                <a:gd name="T40" fmla="*/ 41 w 85"/>
                <a:gd name="T41" fmla="*/ 29 h 95"/>
                <a:gd name="T42" fmla="*/ 40 w 85"/>
                <a:gd name="T43" fmla="*/ 31 h 95"/>
                <a:gd name="T44" fmla="*/ 39 w 85"/>
                <a:gd name="T45" fmla="*/ 35 h 95"/>
                <a:gd name="T46" fmla="*/ 34 w 85"/>
                <a:gd name="T47" fmla="*/ 35 h 95"/>
                <a:gd name="T48" fmla="*/ 35 w 85"/>
                <a:gd name="T49" fmla="*/ 30 h 95"/>
                <a:gd name="T50" fmla="*/ 42 w 85"/>
                <a:gd name="T51" fmla="*/ 25 h 95"/>
                <a:gd name="T52" fmla="*/ 47 w 85"/>
                <a:gd name="T53" fmla="*/ 27 h 95"/>
                <a:gd name="T54" fmla="*/ 48 w 85"/>
                <a:gd name="T55" fmla="*/ 33 h 95"/>
                <a:gd name="T56" fmla="*/ 47 w 85"/>
                <a:gd name="T57" fmla="*/ 36 h 95"/>
                <a:gd name="T58" fmla="*/ 39 w 85"/>
                <a:gd name="T59" fmla="*/ 49 h 95"/>
                <a:gd name="T60" fmla="*/ 46 w 85"/>
                <a:gd name="T61" fmla="*/ 49 h 95"/>
                <a:gd name="T62" fmla="*/ 46 w 85"/>
                <a:gd name="T63" fmla="*/ 52 h 95"/>
                <a:gd name="T64" fmla="*/ 63 w 85"/>
                <a:gd name="T65" fmla="*/ 49 h 95"/>
                <a:gd name="T66" fmla="*/ 60 w 85"/>
                <a:gd name="T67" fmla="*/ 49 h 95"/>
                <a:gd name="T68" fmla="*/ 60 w 85"/>
                <a:gd name="T69" fmla="*/ 52 h 95"/>
                <a:gd name="T70" fmla="*/ 54 w 85"/>
                <a:gd name="T71" fmla="*/ 52 h 95"/>
                <a:gd name="T72" fmla="*/ 55 w 85"/>
                <a:gd name="T73" fmla="*/ 49 h 95"/>
                <a:gd name="T74" fmla="*/ 47 w 85"/>
                <a:gd name="T75" fmla="*/ 49 h 95"/>
                <a:gd name="T76" fmla="*/ 47 w 85"/>
                <a:gd name="T77" fmla="*/ 45 h 95"/>
                <a:gd name="T78" fmla="*/ 55 w 85"/>
                <a:gd name="T79" fmla="*/ 26 h 95"/>
                <a:gd name="T80" fmla="*/ 63 w 85"/>
                <a:gd name="T81" fmla="*/ 26 h 95"/>
                <a:gd name="T82" fmla="*/ 61 w 85"/>
                <a:gd name="T83" fmla="*/ 45 h 95"/>
                <a:gd name="T84" fmla="*/ 64 w 85"/>
                <a:gd name="T85" fmla="*/ 45 h 95"/>
                <a:gd name="T86" fmla="*/ 63 w 85"/>
                <a:gd name="T87" fmla="*/ 49 h 95"/>
                <a:gd name="T88" fmla="*/ 55 w 85"/>
                <a:gd name="T89" fmla="*/ 45 h 95"/>
                <a:gd name="T90" fmla="*/ 52 w 85"/>
                <a:gd name="T91" fmla="*/ 45 h 95"/>
                <a:gd name="T92" fmla="*/ 56 w 85"/>
                <a:gd name="T93" fmla="*/ 34 h 95"/>
                <a:gd name="T94" fmla="*/ 55 w 85"/>
                <a:gd name="T95" fmla="*/ 45 h 95"/>
                <a:gd name="T96" fmla="*/ 43 w 85"/>
                <a:gd name="T97" fmla="*/ 0 h 95"/>
                <a:gd name="T98" fmla="*/ 72 w 85"/>
                <a:gd name="T99" fmla="*/ 12 h 95"/>
                <a:gd name="T100" fmla="*/ 85 w 85"/>
                <a:gd name="T101" fmla="*/ 41 h 95"/>
                <a:gd name="T102" fmla="*/ 72 w 85"/>
                <a:gd name="T103" fmla="*/ 70 h 95"/>
                <a:gd name="T104" fmla="*/ 65 w 85"/>
                <a:gd name="T105" fmla="*/ 75 h 95"/>
                <a:gd name="T106" fmla="*/ 64 w 85"/>
                <a:gd name="T107" fmla="*/ 72 h 95"/>
                <a:gd name="T108" fmla="*/ 59 w 85"/>
                <a:gd name="T109" fmla="*/ 68 h 95"/>
                <a:gd name="T110" fmla="*/ 66 w 85"/>
                <a:gd name="T111" fmla="*/ 63 h 95"/>
                <a:gd name="T112" fmla="*/ 75 w 85"/>
                <a:gd name="T113" fmla="*/ 41 h 95"/>
                <a:gd name="T114" fmla="*/ 66 w 85"/>
                <a:gd name="T115" fmla="*/ 18 h 95"/>
                <a:gd name="T116" fmla="*/ 43 w 85"/>
                <a:gd name="T117" fmla="*/ 9 h 95"/>
                <a:gd name="T118" fmla="*/ 31 w 85"/>
                <a:gd name="T119" fmla="*/ 11 h 95"/>
                <a:gd name="T120" fmla="*/ 30 w 85"/>
                <a:gd name="T121" fmla="*/ 5 h 95"/>
                <a:gd name="T122" fmla="*/ 28 w 85"/>
                <a:gd name="T123" fmla="*/ 2 h 95"/>
                <a:gd name="T124" fmla="*/ 43 w 85"/>
                <a:gd name="T12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5" h="95">
                  <a:moveTo>
                    <a:pt x="50" y="91"/>
                  </a:moveTo>
                  <a:cubicBezTo>
                    <a:pt x="53" y="87"/>
                    <a:pt x="55" y="83"/>
                    <a:pt x="58" y="80"/>
                  </a:cubicBezTo>
                  <a:cubicBezTo>
                    <a:pt x="59" y="78"/>
                    <a:pt x="58" y="76"/>
                    <a:pt x="57" y="74"/>
                  </a:cubicBezTo>
                  <a:cubicBezTo>
                    <a:pt x="52" y="70"/>
                    <a:pt x="48" y="66"/>
                    <a:pt x="44" y="62"/>
                  </a:cubicBezTo>
                  <a:cubicBezTo>
                    <a:pt x="42" y="60"/>
                    <a:pt x="40" y="60"/>
                    <a:pt x="38" y="61"/>
                  </a:cubicBezTo>
                  <a:cubicBezTo>
                    <a:pt x="36" y="62"/>
                    <a:pt x="33" y="64"/>
                    <a:pt x="30" y="66"/>
                  </a:cubicBezTo>
                  <a:cubicBezTo>
                    <a:pt x="21" y="52"/>
                    <a:pt x="20" y="45"/>
                    <a:pt x="18" y="35"/>
                  </a:cubicBezTo>
                  <a:cubicBezTo>
                    <a:pt x="20" y="33"/>
                    <a:pt x="23" y="31"/>
                    <a:pt x="26" y="30"/>
                  </a:cubicBezTo>
                  <a:cubicBezTo>
                    <a:pt x="28" y="29"/>
                    <a:pt x="28" y="27"/>
                    <a:pt x="28" y="24"/>
                  </a:cubicBezTo>
                  <a:cubicBezTo>
                    <a:pt x="26" y="19"/>
                    <a:pt x="24" y="13"/>
                    <a:pt x="23" y="7"/>
                  </a:cubicBezTo>
                  <a:cubicBezTo>
                    <a:pt x="22" y="5"/>
                    <a:pt x="21" y="3"/>
                    <a:pt x="19" y="4"/>
                  </a:cubicBezTo>
                  <a:cubicBezTo>
                    <a:pt x="14" y="4"/>
                    <a:pt x="9" y="4"/>
                    <a:pt x="5" y="5"/>
                  </a:cubicBezTo>
                  <a:cubicBezTo>
                    <a:pt x="1" y="5"/>
                    <a:pt x="0" y="7"/>
                    <a:pt x="0" y="10"/>
                  </a:cubicBezTo>
                  <a:cubicBezTo>
                    <a:pt x="2" y="45"/>
                    <a:pt x="15" y="77"/>
                    <a:pt x="43" y="93"/>
                  </a:cubicBezTo>
                  <a:cubicBezTo>
                    <a:pt x="46" y="95"/>
                    <a:pt x="48" y="95"/>
                    <a:pt x="50" y="91"/>
                  </a:cubicBezTo>
                  <a:close/>
                  <a:moveTo>
                    <a:pt x="46" y="52"/>
                  </a:moveTo>
                  <a:cubicBezTo>
                    <a:pt x="32" y="52"/>
                    <a:pt x="32" y="52"/>
                    <a:pt x="32" y="52"/>
                  </a:cubicBezTo>
                  <a:cubicBezTo>
                    <a:pt x="33" y="49"/>
                    <a:pt x="33" y="49"/>
                    <a:pt x="33" y="49"/>
                  </a:cubicBezTo>
                  <a:cubicBezTo>
                    <a:pt x="41" y="37"/>
                    <a:pt x="41" y="37"/>
                    <a:pt x="41" y="37"/>
                  </a:cubicBezTo>
                  <a:cubicBezTo>
                    <a:pt x="41" y="35"/>
                    <a:pt x="42" y="34"/>
                    <a:pt x="42" y="31"/>
                  </a:cubicBezTo>
                  <a:cubicBezTo>
                    <a:pt x="42" y="30"/>
                    <a:pt x="42" y="29"/>
                    <a:pt x="41" y="29"/>
                  </a:cubicBezTo>
                  <a:cubicBezTo>
                    <a:pt x="41" y="29"/>
                    <a:pt x="40" y="30"/>
                    <a:pt x="40" y="31"/>
                  </a:cubicBezTo>
                  <a:cubicBezTo>
                    <a:pt x="39" y="35"/>
                    <a:pt x="39" y="35"/>
                    <a:pt x="39" y="35"/>
                  </a:cubicBezTo>
                  <a:cubicBezTo>
                    <a:pt x="34" y="35"/>
                    <a:pt x="34" y="35"/>
                    <a:pt x="34" y="35"/>
                  </a:cubicBezTo>
                  <a:cubicBezTo>
                    <a:pt x="35" y="30"/>
                    <a:pt x="35" y="30"/>
                    <a:pt x="35" y="30"/>
                  </a:cubicBezTo>
                  <a:cubicBezTo>
                    <a:pt x="35" y="27"/>
                    <a:pt x="38" y="25"/>
                    <a:pt x="42" y="25"/>
                  </a:cubicBezTo>
                  <a:cubicBezTo>
                    <a:pt x="45" y="25"/>
                    <a:pt x="46" y="26"/>
                    <a:pt x="47" y="27"/>
                  </a:cubicBezTo>
                  <a:cubicBezTo>
                    <a:pt x="48" y="28"/>
                    <a:pt x="48" y="31"/>
                    <a:pt x="48" y="33"/>
                  </a:cubicBezTo>
                  <a:cubicBezTo>
                    <a:pt x="48" y="35"/>
                    <a:pt x="47" y="36"/>
                    <a:pt x="47" y="36"/>
                  </a:cubicBezTo>
                  <a:cubicBezTo>
                    <a:pt x="39" y="49"/>
                    <a:pt x="39" y="49"/>
                    <a:pt x="39" y="49"/>
                  </a:cubicBezTo>
                  <a:cubicBezTo>
                    <a:pt x="46" y="49"/>
                    <a:pt x="46" y="49"/>
                    <a:pt x="46" y="49"/>
                  </a:cubicBezTo>
                  <a:cubicBezTo>
                    <a:pt x="46" y="52"/>
                    <a:pt x="46" y="52"/>
                    <a:pt x="46" y="52"/>
                  </a:cubicBezTo>
                  <a:close/>
                  <a:moveTo>
                    <a:pt x="63" y="49"/>
                  </a:moveTo>
                  <a:cubicBezTo>
                    <a:pt x="60" y="49"/>
                    <a:pt x="60" y="49"/>
                    <a:pt x="60" y="49"/>
                  </a:cubicBezTo>
                  <a:cubicBezTo>
                    <a:pt x="60" y="52"/>
                    <a:pt x="60" y="52"/>
                    <a:pt x="60" y="52"/>
                  </a:cubicBezTo>
                  <a:cubicBezTo>
                    <a:pt x="54" y="52"/>
                    <a:pt x="54" y="52"/>
                    <a:pt x="54" y="52"/>
                  </a:cubicBezTo>
                  <a:cubicBezTo>
                    <a:pt x="55" y="49"/>
                    <a:pt x="55" y="49"/>
                    <a:pt x="55" y="49"/>
                  </a:cubicBezTo>
                  <a:cubicBezTo>
                    <a:pt x="47" y="49"/>
                    <a:pt x="47" y="49"/>
                    <a:pt x="47" y="49"/>
                  </a:cubicBezTo>
                  <a:cubicBezTo>
                    <a:pt x="47" y="45"/>
                    <a:pt x="47" y="45"/>
                    <a:pt x="47" y="45"/>
                  </a:cubicBezTo>
                  <a:cubicBezTo>
                    <a:pt x="55" y="26"/>
                    <a:pt x="55" y="26"/>
                    <a:pt x="55" y="26"/>
                  </a:cubicBezTo>
                  <a:cubicBezTo>
                    <a:pt x="63" y="26"/>
                    <a:pt x="63" y="26"/>
                    <a:pt x="63" y="26"/>
                  </a:cubicBezTo>
                  <a:cubicBezTo>
                    <a:pt x="61" y="45"/>
                    <a:pt x="61" y="45"/>
                    <a:pt x="61" y="45"/>
                  </a:cubicBezTo>
                  <a:cubicBezTo>
                    <a:pt x="64" y="45"/>
                    <a:pt x="64" y="45"/>
                    <a:pt x="64" y="45"/>
                  </a:cubicBezTo>
                  <a:cubicBezTo>
                    <a:pt x="63" y="49"/>
                    <a:pt x="63" y="49"/>
                    <a:pt x="63" y="49"/>
                  </a:cubicBezTo>
                  <a:close/>
                  <a:moveTo>
                    <a:pt x="55" y="45"/>
                  </a:moveTo>
                  <a:cubicBezTo>
                    <a:pt x="52" y="45"/>
                    <a:pt x="52" y="45"/>
                    <a:pt x="52" y="45"/>
                  </a:cubicBezTo>
                  <a:cubicBezTo>
                    <a:pt x="56" y="34"/>
                    <a:pt x="56" y="34"/>
                    <a:pt x="56" y="34"/>
                  </a:cubicBezTo>
                  <a:cubicBezTo>
                    <a:pt x="55" y="45"/>
                    <a:pt x="55" y="45"/>
                    <a:pt x="55" y="45"/>
                  </a:cubicBezTo>
                  <a:close/>
                  <a:moveTo>
                    <a:pt x="43" y="0"/>
                  </a:moveTo>
                  <a:cubicBezTo>
                    <a:pt x="55" y="0"/>
                    <a:pt x="65" y="4"/>
                    <a:pt x="72" y="12"/>
                  </a:cubicBezTo>
                  <a:cubicBezTo>
                    <a:pt x="80" y="19"/>
                    <a:pt x="85" y="29"/>
                    <a:pt x="85" y="41"/>
                  </a:cubicBezTo>
                  <a:cubicBezTo>
                    <a:pt x="85" y="52"/>
                    <a:pt x="80" y="62"/>
                    <a:pt x="72" y="70"/>
                  </a:cubicBezTo>
                  <a:cubicBezTo>
                    <a:pt x="70" y="72"/>
                    <a:pt x="68" y="74"/>
                    <a:pt x="65" y="75"/>
                  </a:cubicBezTo>
                  <a:cubicBezTo>
                    <a:pt x="65" y="74"/>
                    <a:pt x="65" y="73"/>
                    <a:pt x="64" y="72"/>
                  </a:cubicBezTo>
                  <a:cubicBezTo>
                    <a:pt x="59" y="68"/>
                    <a:pt x="59" y="68"/>
                    <a:pt x="59" y="68"/>
                  </a:cubicBezTo>
                  <a:cubicBezTo>
                    <a:pt x="62" y="67"/>
                    <a:pt x="64" y="65"/>
                    <a:pt x="66" y="63"/>
                  </a:cubicBezTo>
                  <a:cubicBezTo>
                    <a:pt x="72" y="57"/>
                    <a:pt x="75" y="49"/>
                    <a:pt x="75" y="41"/>
                  </a:cubicBezTo>
                  <a:cubicBezTo>
                    <a:pt x="75" y="32"/>
                    <a:pt x="72" y="24"/>
                    <a:pt x="66" y="18"/>
                  </a:cubicBezTo>
                  <a:cubicBezTo>
                    <a:pt x="60" y="12"/>
                    <a:pt x="52" y="9"/>
                    <a:pt x="43" y="9"/>
                  </a:cubicBezTo>
                  <a:cubicBezTo>
                    <a:pt x="39" y="9"/>
                    <a:pt x="35" y="10"/>
                    <a:pt x="31" y="11"/>
                  </a:cubicBezTo>
                  <a:cubicBezTo>
                    <a:pt x="30" y="5"/>
                    <a:pt x="30" y="5"/>
                    <a:pt x="30" y="5"/>
                  </a:cubicBezTo>
                  <a:cubicBezTo>
                    <a:pt x="29" y="4"/>
                    <a:pt x="29" y="3"/>
                    <a:pt x="28" y="2"/>
                  </a:cubicBezTo>
                  <a:cubicBezTo>
                    <a:pt x="33" y="1"/>
                    <a:pt x="38" y="0"/>
                    <a:pt x="43" y="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3" name="Freeform 266"/>
            <p:cNvSpPr>
              <a:spLocks noEditPoints="1"/>
            </p:cNvSpPr>
            <p:nvPr/>
          </p:nvSpPr>
          <p:spPr bwMode="auto">
            <a:xfrm>
              <a:off x="7945399" y="1583320"/>
              <a:ext cx="293602" cy="220202"/>
            </a:xfrm>
            <a:custGeom>
              <a:avLst/>
              <a:gdLst>
                <a:gd name="T0" fmla="*/ 3 w 108"/>
                <a:gd name="T1" fmla="*/ 54 h 81"/>
                <a:gd name="T2" fmla="*/ 21 w 108"/>
                <a:gd name="T3" fmla="*/ 47 h 81"/>
                <a:gd name="T4" fmla="*/ 26 w 108"/>
                <a:gd name="T5" fmla="*/ 43 h 81"/>
                <a:gd name="T6" fmla="*/ 35 w 108"/>
                <a:gd name="T7" fmla="*/ 62 h 81"/>
                <a:gd name="T8" fmla="*/ 43 w 108"/>
                <a:gd name="T9" fmla="*/ 43 h 81"/>
                <a:gd name="T10" fmla="*/ 48 w 108"/>
                <a:gd name="T11" fmla="*/ 47 h 81"/>
                <a:gd name="T12" fmla="*/ 60 w 108"/>
                <a:gd name="T13" fmla="*/ 51 h 81"/>
                <a:gd name="T14" fmla="*/ 61 w 108"/>
                <a:gd name="T15" fmla="*/ 50 h 81"/>
                <a:gd name="T16" fmla="*/ 72 w 108"/>
                <a:gd name="T17" fmla="*/ 46 h 81"/>
                <a:gd name="T18" fmla="*/ 84 w 108"/>
                <a:gd name="T19" fmla="*/ 60 h 81"/>
                <a:gd name="T20" fmla="*/ 96 w 108"/>
                <a:gd name="T21" fmla="*/ 46 h 81"/>
                <a:gd name="T22" fmla="*/ 105 w 108"/>
                <a:gd name="T23" fmla="*/ 48 h 81"/>
                <a:gd name="T24" fmla="*/ 108 w 108"/>
                <a:gd name="T25" fmla="*/ 71 h 81"/>
                <a:gd name="T26" fmla="*/ 70 w 108"/>
                <a:gd name="T27" fmla="*/ 71 h 81"/>
                <a:gd name="T28" fmla="*/ 70 w 108"/>
                <a:gd name="T29" fmla="*/ 81 h 81"/>
                <a:gd name="T30" fmla="*/ 0 w 108"/>
                <a:gd name="T31" fmla="*/ 81 h 81"/>
                <a:gd name="T32" fmla="*/ 3 w 108"/>
                <a:gd name="T33" fmla="*/ 54 h 81"/>
                <a:gd name="T34" fmla="*/ 74 w 108"/>
                <a:gd name="T35" fmla="*/ 26 h 81"/>
                <a:gd name="T36" fmla="*/ 94 w 108"/>
                <a:gd name="T37" fmla="*/ 24 h 81"/>
                <a:gd name="T38" fmla="*/ 92 w 108"/>
                <a:gd name="T39" fmla="*/ 37 h 81"/>
                <a:gd name="T40" fmla="*/ 89 w 108"/>
                <a:gd name="T41" fmla="*/ 41 h 81"/>
                <a:gd name="T42" fmla="*/ 99 w 108"/>
                <a:gd name="T43" fmla="*/ 42 h 81"/>
                <a:gd name="T44" fmla="*/ 98 w 108"/>
                <a:gd name="T45" fmla="*/ 31 h 81"/>
                <a:gd name="T46" fmla="*/ 69 w 108"/>
                <a:gd name="T47" fmla="*/ 31 h 81"/>
                <a:gd name="T48" fmla="*/ 68 w 108"/>
                <a:gd name="T49" fmla="*/ 42 h 81"/>
                <a:gd name="T50" fmla="*/ 78 w 108"/>
                <a:gd name="T51" fmla="*/ 41 h 81"/>
                <a:gd name="T52" fmla="*/ 75 w 108"/>
                <a:gd name="T53" fmla="*/ 37 h 81"/>
                <a:gd name="T54" fmla="*/ 74 w 108"/>
                <a:gd name="T55" fmla="*/ 26 h 81"/>
                <a:gd name="T56" fmla="*/ 74 w 108"/>
                <a:gd name="T57" fmla="*/ 26 h 81"/>
                <a:gd name="T58" fmla="*/ 22 w 108"/>
                <a:gd name="T59" fmla="*/ 30 h 81"/>
                <a:gd name="T60" fmla="*/ 23 w 108"/>
                <a:gd name="T61" fmla="*/ 15 h 81"/>
                <a:gd name="T62" fmla="*/ 47 w 108"/>
                <a:gd name="T63" fmla="*/ 15 h 81"/>
                <a:gd name="T64" fmla="*/ 48 w 108"/>
                <a:gd name="T65" fmla="*/ 31 h 81"/>
                <a:gd name="T66" fmla="*/ 52 w 108"/>
                <a:gd name="T67" fmla="*/ 25 h 81"/>
                <a:gd name="T68" fmla="*/ 50 w 108"/>
                <a:gd name="T69" fmla="*/ 8 h 81"/>
                <a:gd name="T70" fmla="*/ 20 w 108"/>
                <a:gd name="T71" fmla="*/ 6 h 81"/>
                <a:gd name="T72" fmla="*/ 18 w 108"/>
                <a:gd name="T73" fmla="*/ 27 h 81"/>
                <a:gd name="T74" fmla="*/ 22 w 108"/>
                <a:gd name="T75" fmla="*/ 3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4" name="Freeform 269"/>
            <p:cNvSpPr>
              <a:spLocks noEditPoints="1"/>
            </p:cNvSpPr>
            <p:nvPr/>
          </p:nvSpPr>
          <p:spPr bwMode="auto">
            <a:xfrm>
              <a:off x="6444927" y="2507312"/>
              <a:ext cx="320675" cy="328613"/>
            </a:xfrm>
            <a:custGeom>
              <a:avLst/>
              <a:gdLst>
                <a:gd name="T0" fmla="*/ 81 w 91"/>
                <a:gd name="T1" fmla="*/ 44 h 93"/>
                <a:gd name="T2" fmla="*/ 88 w 91"/>
                <a:gd name="T3" fmla="*/ 37 h 93"/>
                <a:gd name="T4" fmla="*/ 88 w 91"/>
                <a:gd name="T5" fmla="*/ 23 h 93"/>
                <a:gd name="T6" fmla="*/ 68 w 91"/>
                <a:gd name="T7" fmla="*/ 4 h 93"/>
                <a:gd name="T8" fmla="*/ 54 w 91"/>
                <a:gd name="T9" fmla="*/ 4 h 93"/>
                <a:gd name="T10" fmla="*/ 47 w 91"/>
                <a:gd name="T11" fmla="*/ 10 h 93"/>
                <a:gd name="T12" fmla="*/ 81 w 91"/>
                <a:gd name="T13" fmla="*/ 44 h 93"/>
                <a:gd name="T14" fmla="*/ 52 w 91"/>
                <a:gd name="T15" fmla="*/ 23 h 93"/>
                <a:gd name="T16" fmla="*/ 68 w 91"/>
                <a:gd name="T17" fmla="*/ 39 h 93"/>
                <a:gd name="T18" fmla="*/ 77 w 91"/>
                <a:gd name="T19" fmla="*/ 47 h 93"/>
                <a:gd name="T20" fmla="*/ 43 w 91"/>
                <a:gd name="T21" fmla="*/ 81 h 93"/>
                <a:gd name="T22" fmla="*/ 35 w 91"/>
                <a:gd name="T23" fmla="*/ 72 h 93"/>
                <a:gd name="T24" fmla="*/ 19 w 91"/>
                <a:gd name="T25" fmla="*/ 58 h 93"/>
                <a:gd name="T26" fmla="*/ 42 w 91"/>
                <a:gd name="T27" fmla="*/ 36 h 93"/>
                <a:gd name="T28" fmla="*/ 40 w 91"/>
                <a:gd name="T29" fmla="*/ 34 h 93"/>
                <a:gd name="T30" fmla="*/ 16 w 91"/>
                <a:gd name="T31" fmla="*/ 57 h 93"/>
                <a:gd name="T32" fmla="*/ 10 w 91"/>
                <a:gd name="T33" fmla="*/ 48 h 93"/>
                <a:gd name="T34" fmla="*/ 44 w 91"/>
                <a:gd name="T35" fmla="*/ 14 h 93"/>
                <a:gd name="T36" fmla="*/ 52 w 91"/>
                <a:gd name="T37" fmla="*/ 23 h 93"/>
                <a:gd name="T38" fmla="*/ 4 w 91"/>
                <a:gd name="T39" fmla="*/ 68 h 93"/>
                <a:gd name="T40" fmla="*/ 0 w 91"/>
                <a:gd name="T41" fmla="*/ 86 h 93"/>
                <a:gd name="T42" fmla="*/ 7 w 91"/>
                <a:gd name="T43" fmla="*/ 93 h 93"/>
                <a:gd name="T44" fmla="*/ 25 w 91"/>
                <a:gd name="T45" fmla="*/ 89 h 93"/>
                <a:gd name="T46" fmla="*/ 4 w 91"/>
                <a:gd name="T47" fmla="*/ 6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93">
                  <a:moveTo>
                    <a:pt x="81" y="44"/>
                  </a:moveTo>
                  <a:cubicBezTo>
                    <a:pt x="88" y="37"/>
                    <a:pt x="88" y="37"/>
                    <a:pt x="88" y="37"/>
                  </a:cubicBezTo>
                  <a:cubicBezTo>
                    <a:pt x="91" y="33"/>
                    <a:pt x="91" y="27"/>
                    <a:pt x="88" y="23"/>
                  </a:cubicBezTo>
                  <a:cubicBezTo>
                    <a:pt x="68" y="4"/>
                    <a:pt x="68" y="4"/>
                    <a:pt x="68" y="4"/>
                  </a:cubicBezTo>
                  <a:cubicBezTo>
                    <a:pt x="64" y="0"/>
                    <a:pt x="58" y="0"/>
                    <a:pt x="54" y="4"/>
                  </a:cubicBezTo>
                  <a:cubicBezTo>
                    <a:pt x="47" y="10"/>
                    <a:pt x="47" y="10"/>
                    <a:pt x="47" y="10"/>
                  </a:cubicBezTo>
                  <a:cubicBezTo>
                    <a:pt x="81" y="44"/>
                    <a:pt x="81" y="44"/>
                    <a:pt x="81" y="44"/>
                  </a:cubicBezTo>
                  <a:close/>
                  <a:moveTo>
                    <a:pt x="52" y="23"/>
                  </a:moveTo>
                  <a:cubicBezTo>
                    <a:pt x="68" y="39"/>
                    <a:pt x="68" y="39"/>
                    <a:pt x="68" y="39"/>
                  </a:cubicBezTo>
                  <a:cubicBezTo>
                    <a:pt x="77" y="47"/>
                    <a:pt x="77" y="47"/>
                    <a:pt x="77" y="47"/>
                  </a:cubicBezTo>
                  <a:cubicBezTo>
                    <a:pt x="43" y="81"/>
                    <a:pt x="43" y="81"/>
                    <a:pt x="43" y="81"/>
                  </a:cubicBezTo>
                  <a:cubicBezTo>
                    <a:pt x="35" y="83"/>
                    <a:pt x="33" y="79"/>
                    <a:pt x="35" y="72"/>
                  </a:cubicBezTo>
                  <a:cubicBezTo>
                    <a:pt x="26" y="71"/>
                    <a:pt x="20" y="68"/>
                    <a:pt x="19" y="58"/>
                  </a:cubicBezTo>
                  <a:cubicBezTo>
                    <a:pt x="42" y="36"/>
                    <a:pt x="42" y="36"/>
                    <a:pt x="42" y="36"/>
                  </a:cubicBezTo>
                  <a:cubicBezTo>
                    <a:pt x="40" y="34"/>
                    <a:pt x="40" y="34"/>
                    <a:pt x="40" y="34"/>
                  </a:cubicBezTo>
                  <a:cubicBezTo>
                    <a:pt x="16" y="57"/>
                    <a:pt x="16" y="57"/>
                    <a:pt x="16" y="57"/>
                  </a:cubicBezTo>
                  <a:cubicBezTo>
                    <a:pt x="10" y="57"/>
                    <a:pt x="9" y="54"/>
                    <a:pt x="10" y="48"/>
                  </a:cubicBezTo>
                  <a:cubicBezTo>
                    <a:pt x="21" y="37"/>
                    <a:pt x="33" y="25"/>
                    <a:pt x="44" y="14"/>
                  </a:cubicBezTo>
                  <a:cubicBezTo>
                    <a:pt x="52" y="23"/>
                    <a:pt x="52" y="23"/>
                    <a:pt x="52" y="23"/>
                  </a:cubicBezTo>
                  <a:close/>
                  <a:moveTo>
                    <a:pt x="4" y="68"/>
                  </a:moveTo>
                  <a:cubicBezTo>
                    <a:pt x="0" y="86"/>
                    <a:pt x="0" y="86"/>
                    <a:pt x="0" y="86"/>
                  </a:cubicBezTo>
                  <a:cubicBezTo>
                    <a:pt x="7" y="93"/>
                    <a:pt x="7" y="93"/>
                    <a:pt x="7" y="93"/>
                  </a:cubicBezTo>
                  <a:cubicBezTo>
                    <a:pt x="25" y="89"/>
                    <a:pt x="25" y="89"/>
                    <a:pt x="25" y="89"/>
                  </a:cubicBezTo>
                  <a:lnTo>
                    <a:pt x="4" y="68"/>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5" name="Freeform 274"/>
            <p:cNvSpPr>
              <a:spLocks noEditPoints="1"/>
            </p:cNvSpPr>
            <p:nvPr/>
          </p:nvSpPr>
          <p:spPr bwMode="auto">
            <a:xfrm>
              <a:off x="6702002" y="3435254"/>
              <a:ext cx="309746" cy="311186"/>
            </a:xfrm>
            <a:custGeom>
              <a:avLst/>
              <a:gdLst>
                <a:gd name="T0" fmla="*/ 49 w 97"/>
                <a:gd name="T1" fmla="*/ 0 h 97"/>
                <a:gd name="T2" fmla="*/ 83 w 97"/>
                <a:gd name="T3" fmla="*/ 14 h 97"/>
                <a:gd name="T4" fmla="*/ 97 w 97"/>
                <a:gd name="T5" fmla="*/ 49 h 97"/>
                <a:gd name="T6" fmla="*/ 83 w 97"/>
                <a:gd name="T7" fmla="*/ 83 h 97"/>
                <a:gd name="T8" fmla="*/ 49 w 97"/>
                <a:gd name="T9" fmla="*/ 97 h 97"/>
                <a:gd name="T10" fmla="*/ 14 w 97"/>
                <a:gd name="T11" fmla="*/ 83 h 97"/>
                <a:gd name="T12" fmla="*/ 0 w 97"/>
                <a:gd name="T13" fmla="*/ 49 h 97"/>
                <a:gd name="T14" fmla="*/ 14 w 97"/>
                <a:gd name="T15" fmla="*/ 14 h 97"/>
                <a:gd name="T16" fmla="*/ 49 w 97"/>
                <a:gd name="T17" fmla="*/ 0 h 97"/>
                <a:gd name="T18" fmla="*/ 55 w 97"/>
                <a:gd name="T19" fmla="*/ 47 h 97"/>
                <a:gd name="T20" fmla="*/ 54 w 97"/>
                <a:gd name="T21" fmla="*/ 45 h 97"/>
                <a:gd name="T22" fmla="*/ 68 w 97"/>
                <a:gd name="T23" fmla="*/ 24 h 97"/>
                <a:gd name="T24" fmla="*/ 65 w 97"/>
                <a:gd name="T25" fmla="*/ 21 h 97"/>
                <a:gd name="T26" fmla="*/ 50 w 97"/>
                <a:gd name="T27" fmla="*/ 43 h 97"/>
                <a:gd name="T28" fmla="*/ 45 w 97"/>
                <a:gd name="T29" fmla="*/ 43 h 97"/>
                <a:gd name="T30" fmla="*/ 42 w 97"/>
                <a:gd name="T31" fmla="*/ 52 h 97"/>
                <a:gd name="T32" fmla="*/ 51 w 97"/>
                <a:gd name="T33" fmla="*/ 56 h 97"/>
                <a:gd name="T34" fmla="*/ 52 w 97"/>
                <a:gd name="T35" fmla="*/ 55 h 97"/>
                <a:gd name="T36" fmla="*/ 69 w 97"/>
                <a:gd name="T37" fmla="*/ 61 h 97"/>
                <a:gd name="T38" fmla="*/ 71 w 97"/>
                <a:gd name="T39" fmla="*/ 56 h 97"/>
                <a:gd name="T40" fmla="*/ 55 w 97"/>
                <a:gd name="T41" fmla="*/ 50 h 97"/>
                <a:gd name="T42" fmla="*/ 55 w 97"/>
                <a:gd name="T43" fmla="*/ 47 h 97"/>
                <a:gd name="T44" fmla="*/ 74 w 97"/>
                <a:gd name="T45" fmla="*/ 24 h 97"/>
                <a:gd name="T46" fmla="*/ 49 w 97"/>
                <a:gd name="T47" fmla="*/ 13 h 97"/>
                <a:gd name="T48" fmla="*/ 23 w 97"/>
                <a:gd name="T49" fmla="*/ 24 h 97"/>
                <a:gd name="T50" fmla="*/ 13 w 97"/>
                <a:gd name="T51" fmla="*/ 49 h 97"/>
                <a:gd name="T52" fmla="*/ 23 w 97"/>
                <a:gd name="T53" fmla="*/ 74 h 97"/>
                <a:gd name="T54" fmla="*/ 49 w 97"/>
                <a:gd name="T55" fmla="*/ 84 h 97"/>
                <a:gd name="T56" fmla="*/ 74 w 97"/>
                <a:gd name="T57" fmla="*/ 74 h 97"/>
                <a:gd name="T58" fmla="*/ 84 w 97"/>
                <a:gd name="T59" fmla="*/ 49 h 97"/>
                <a:gd name="T60" fmla="*/ 74 w 97"/>
                <a:gd name="T61" fmla="*/ 2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7" h="97">
                  <a:moveTo>
                    <a:pt x="49" y="0"/>
                  </a:moveTo>
                  <a:cubicBezTo>
                    <a:pt x="62" y="0"/>
                    <a:pt x="74" y="5"/>
                    <a:pt x="83" y="14"/>
                  </a:cubicBezTo>
                  <a:cubicBezTo>
                    <a:pt x="92" y="23"/>
                    <a:pt x="97" y="35"/>
                    <a:pt x="97" y="49"/>
                  </a:cubicBezTo>
                  <a:cubicBezTo>
                    <a:pt x="97" y="62"/>
                    <a:pt x="92" y="74"/>
                    <a:pt x="83" y="83"/>
                  </a:cubicBezTo>
                  <a:cubicBezTo>
                    <a:pt x="74" y="92"/>
                    <a:pt x="62" y="97"/>
                    <a:pt x="49" y="97"/>
                  </a:cubicBezTo>
                  <a:cubicBezTo>
                    <a:pt x="35" y="97"/>
                    <a:pt x="23" y="92"/>
                    <a:pt x="14" y="83"/>
                  </a:cubicBezTo>
                  <a:cubicBezTo>
                    <a:pt x="5" y="74"/>
                    <a:pt x="0" y="62"/>
                    <a:pt x="0" y="49"/>
                  </a:cubicBezTo>
                  <a:cubicBezTo>
                    <a:pt x="0" y="35"/>
                    <a:pt x="5" y="23"/>
                    <a:pt x="14" y="14"/>
                  </a:cubicBezTo>
                  <a:cubicBezTo>
                    <a:pt x="23" y="5"/>
                    <a:pt x="35" y="0"/>
                    <a:pt x="49" y="0"/>
                  </a:cubicBezTo>
                  <a:close/>
                  <a:moveTo>
                    <a:pt x="55" y="47"/>
                  </a:moveTo>
                  <a:cubicBezTo>
                    <a:pt x="54" y="46"/>
                    <a:pt x="54" y="45"/>
                    <a:pt x="54" y="45"/>
                  </a:cubicBezTo>
                  <a:cubicBezTo>
                    <a:pt x="59" y="38"/>
                    <a:pt x="64" y="31"/>
                    <a:pt x="68" y="24"/>
                  </a:cubicBezTo>
                  <a:cubicBezTo>
                    <a:pt x="67" y="23"/>
                    <a:pt x="66" y="22"/>
                    <a:pt x="65" y="21"/>
                  </a:cubicBezTo>
                  <a:cubicBezTo>
                    <a:pt x="59" y="28"/>
                    <a:pt x="54" y="35"/>
                    <a:pt x="50" y="43"/>
                  </a:cubicBezTo>
                  <a:cubicBezTo>
                    <a:pt x="48" y="42"/>
                    <a:pt x="47" y="43"/>
                    <a:pt x="45" y="43"/>
                  </a:cubicBezTo>
                  <a:cubicBezTo>
                    <a:pt x="42" y="45"/>
                    <a:pt x="40" y="49"/>
                    <a:pt x="42" y="52"/>
                  </a:cubicBezTo>
                  <a:cubicBezTo>
                    <a:pt x="43" y="56"/>
                    <a:pt x="47" y="58"/>
                    <a:pt x="51" y="56"/>
                  </a:cubicBezTo>
                  <a:cubicBezTo>
                    <a:pt x="51" y="56"/>
                    <a:pt x="52" y="56"/>
                    <a:pt x="52" y="55"/>
                  </a:cubicBezTo>
                  <a:cubicBezTo>
                    <a:pt x="58" y="58"/>
                    <a:pt x="63" y="60"/>
                    <a:pt x="69" y="61"/>
                  </a:cubicBezTo>
                  <a:cubicBezTo>
                    <a:pt x="70" y="59"/>
                    <a:pt x="71" y="58"/>
                    <a:pt x="71" y="56"/>
                  </a:cubicBezTo>
                  <a:cubicBezTo>
                    <a:pt x="66" y="54"/>
                    <a:pt x="61" y="51"/>
                    <a:pt x="55" y="50"/>
                  </a:cubicBezTo>
                  <a:cubicBezTo>
                    <a:pt x="55" y="49"/>
                    <a:pt x="55" y="48"/>
                    <a:pt x="55" y="47"/>
                  </a:cubicBezTo>
                  <a:close/>
                  <a:moveTo>
                    <a:pt x="74" y="24"/>
                  </a:moveTo>
                  <a:cubicBezTo>
                    <a:pt x="67" y="17"/>
                    <a:pt x="58" y="13"/>
                    <a:pt x="49" y="13"/>
                  </a:cubicBezTo>
                  <a:cubicBezTo>
                    <a:pt x="39" y="13"/>
                    <a:pt x="30" y="17"/>
                    <a:pt x="23" y="24"/>
                  </a:cubicBezTo>
                  <a:cubicBezTo>
                    <a:pt x="17" y="30"/>
                    <a:pt x="13" y="39"/>
                    <a:pt x="13" y="49"/>
                  </a:cubicBezTo>
                  <a:cubicBezTo>
                    <a:pt x="13" y="58"/>
                    <a:pt x="17" y="67"/>
                    <a:pt x="23" y="74"/>
                  </a:cubicBezTo>
                  <a:cubicBezTo>
                    <a:pt x="30" y="80"/>
                    <a:pt x="39" y="84"/>
                    <a:pt x="49" y="84"/>
                  </a:cubicBezTo>
                  <a:cubicBezTo>
                    <a:pt x="58" y="84"/>
                    <a:pt x="67" y="80"/>
                    <a:pt x="74" y="74"/>
                  </a:cubicBezTo>
                  <a:cubicBezTo>
                    <a:pt x="80" y="67"/>
                    <a:pt x="84" y="58"/>
                    <a:pt x="84" y="49"/>
                  </a:cubicBezTo>
                  <a:cubicBezTo>
                    <a:pt x="84" y="39"/>
                    <a:pt x="80" y="30"/>
                    <a:pt x="74" y="24"/>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6" name="Freeform 298"/>
            <p:cNvSpPr>
              <a:spLocks noEditPoints="1"/>
            </p:cNvSpPr>
            <p:nvPr/>
          </p:nvSpPr>
          <p:spPr bwMode="auto">
            <a:xfrm>
              <a:off x="4359448" y="5136130"/>
              <a:ext cx="265000" cy="219471"/>
            </a:xfrm>
            <a:custGeom>
              <a:avLst/>
              <a:gdLst>
                <a:gd name="T0" fmla="*/ 19 w 102"/>
                <a:gd name="T1" fmla="*/ 33 h 85"/>
                <a:gd name="T2" fmla="*/ 9 w 102"/>
                <a:gd name="T3" fmla="*/ 32 h 85"/>
                <a:gd name="T4" fmla="*/ 18 w 102"/>
                <a:gd name="T5" fmla="*/ 35 h 85"/>
                <a:gd name="T6" fmla="*/ 28 w 102"/>
                <a:gd name="T7" fmla="*/ 37 h 85"/>
                <a:gd name="T8" fmla="*/ 88 w 102"/>
                <a:gd name="T9" fmla="*/ 51 h 85"/>
                <a:gd name="T10" fmla="*/ 102 w 102"/>
                <a:gd name="T11" fmla="*/ 47 h 85"/>
                <a:gd name="T12" fmla="*/ 88 w 102"/>
                <a:gd name="T13" fmla="*/ 85 h 85"/>
                <a:gd name="T14" fmla="*/ 70 w 102"/>
                <a:gd name="T15" fmla="*/ 72 h 85"/>
                <a:gd name="T16" fmla="*/ 3 w 102"/>
                <a:gd name="T17" fmla="*/ 65 h 85"/>
                <a:gd name="T18" fmla="*/ 0 w 102"/>
                <a:gd name="T19" fmla="*/ 58 h 85"/>
                <a:gd name="T20" fmla="*/ 0 w 102"/>
                <a:gd name="T21" fmla="*/ 51 h 85"/>
                <a:gd name="T22" fmla="*/ 31 w 102"/>
                <a:gd name="T23" fmla="*/ 53 h 85"/>
                <a:gd name="T24" fmla="*/ 54 w 102"/>
                <a:gd name="T25" fmla="*/ 45 h 85"/>
                <a:gd name="T26" fmla="*/ 40 w 102"/>
                <a:gd name="T27" fmla="*/ 37 h 85"/>
                <a:gd name="T28" fmla="*/ 86 w 102"/>
                <a:gd name="T29" fmla="*/ 50 h 85"/>
                <a:gd name="T30" fmla="*/ 19 w 102"/>
                <a:gd name="T31" fmla="*/ 32 h 85"/>
                <a:gd name="T32" fmla="*/ 31 w 102"/>
                <a:gd name="T33" fmla="*/ 37 h 85"/>
                <a:gd name="T34" fmla="*/ 30 w 102"/>
                <a:gd name="T35" fmla="*/ 43 h 85"/>
                <a:gd name="T36" fmla="*/ 5 w 102"/>
                <a:gd name="T37" fmla="*/ 38 h 85"/>
                <a:gd name="T38" fmla="*/ 6 w 102"/>
                <a:gd name="T39" fmla="*/ 31 h 85"/>
                <a:gd name="T40" fmla="*/ 11 w 102"/>
                <a:gd name="T41" fmla="*/ 30 h 85"/>
                <a:gd name="T42" fmla="*/ 38 w 102"/>
                <a:gd name="T43" fmla="*/ 27 h 85"/>
                <a:gd name="T44" fmla="*/ 31 w 102"/>
                <a:gd name="T45" fmla="*/ 13 h 85"/>
                <a:gd name="T46" fmla="*/ 30 w 102"/>
                <a:gd name="T47" fmla="*/ 14 h 85"/>
                <a:gd name="T48" fmla="*/ 37 w 102"/>
                <a:gd name="T49" fmla="*/ 28 h 85"/>
                <a:gd name="T50" fmla="*/ 38 w 102"/>
                <a:gd name="T51" fmla="*/ 27 h 85"/>
                <a:gd name="T52" fmla="*/ 40 w 102"/>
                <a:gd name="T53" fmla="*/ 27 h 85"/>
                <a:gd name="T54" fmla="*/ 40 w 102"/>
                <a:gd name="T55" fmla="*/ 32 h 85"/>
                <a:gd name="T56" fmla="*/ 34 w 102"/>
                <a:gd name="T57" fmla="*/ 35 h 85"/>
                <a:gd name="T58" fmla="*/ 23 w 102"/>
                <a:gd name="T59" fmla="*/ 12 h 85"/>
                <a:gd name="T60" fmla="*/ 29 w 102"/>
                <a:gd name="T61" fmla="*/ 9 h 85"/>
                <a:gd name="T62" fmla="*/ 37 w 102"/>
                <a:gd name="T63" fmla="*/ 19 h 85"/>
                <a:gd name="T64" fmla="*/ 45 w 102"/>
                <a:gd name="T65" fmla="*/ 11 h 85"/>
                <a:gd name="T66" fmla="*/ 43 w 102"/>
                <a:gd name="T67" fmla="*/ 19 h 85"/>
                <a:gd name="T68" fmla="*/ 47 w 102"/>
                <a:gd name="T69" fmla="*/ 12 h 85"/>
                <a:gd name="T70" fmla="*/ 49 w 102"/>
                <a:gd name="T71" fmla="*/ 3 h 85"/>
                <a:gd name="T72" fmla="*/ 43 w 102"/>
                <a:gd name="T73" fmla="*/ 10 h 85"/>
                <a:gd name="T74" fmla="*/ 41 w 102"/>
                <a:gd name="T75" fmla="*/ 21 h 85"/>
                <a:gd name="T76" fmla="*/ 46 w 102"/>
                <a:gd name="T77" fmla="*/ 24 h 85"/>
                <a:gd name="T78" fmla="*/ 56 w 102"/>
                <a:gd name="T79" fmla="*/ 3 h 85"/>
                <a:gd name="T80" fmla="*/ 50 w 102"/>
                <a:gd name="T81" fmla="*/ 0 h 85"/>
                <a:gd name="T82" fmla="*/ 47 w 102"/>
                <a:gd name="T83" fmla="*/ 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2" h="85">
                  <a:moveTo>
                    <a:pt x="26" y="36"/>
                  </a:moveTo>
                  <a:cubicBezTo>
                    <a:pt x="25" y="35"/>
                    <a:pt x="22" y="34"/>
                    <a:pt x="19" y="33"/>
                  </a:cubicBezTo>
                  <a:cubicBezTo>
                    <a:pt x="16" y="33"/>
                    <a:pt x="13" y="32"/>
                    <a:pt x="11" y="32"/>
                  </a:cubicBezTo>
                  <a:cubicBezTo>
                    <a:pt x="10" y="32"/>
                    <a:pt x="9" y="32"/>
                    <a:pt x="9" y="32"/>
                  </a:cubicBezTo>
                  <a:cubicBezTo>
                    <a:pt x="9" y="32"/>
                    <a:pt x="10" y="32"/>
                    <a:pt x="11" y="33"/>
                  </a:cubicBezTo>
                  <a:cubicBezTo>
                    <a:pt x="13" y="34"/>
                    <a:pt x="15" y="35"/>
                    <a:pt x="18" y="35"/>
                  </a:cubicBezTo>
                  <a:cubicBezTo>
                    <a:pt x="21" y="36"/>
                    <a:pt x="24" y="37"/>
                    <a:pt x="26" y="37"/>
                  </a:cubicBezTo>
                  <a:cubicBezTo>
                    <a:pt x="28" y="37"/>
                    <a:pt x="28" y="37"/>
                    <a:pt x="28" y="37"/>
                  </a:cubicBezTo>
                  <a:cubicBezTo>
                    <a:pt x="28" y="37"/>
                    <a:pt x="28" y="36"/>
                    <a:pt x="26" y="36"/>
                  </a:cubicBezTo>
                  <a:close/>
                  <a:moveTo>
                    <a:pt x="88" y="51"/>
                  </a:moveTo>
                  <a:cubicBezTo>
                    <a:pt x="88" y="47"/>
                    <a:pt x="88" y="47"/>
                    <a:pt x="88" y="47"/>
                  </a:cubicBezTo>
                  <a:cubicBezTo>
                    <a:pt x="102" y="47"/>
                    <a:pt x="102" y="47"/>
                    <a:pt x="102" y="47"/>
                  </a:cubicBezTo>
                  <a:cubicBezTo>
                    <a:pt x="102" y="85"/>
                    <a:pt x="102" y="85"/>
                    <a:pt x="102" y="85"/>
                  </a:cubicBezTo>
                  <a:cubicBezTo>
                    <a:pt x="88" y="85"/>
                    <a:pt x="88" y="85"/>
                    <a:pt x="88" y="85"/>
                  </a:cubicBezTo>
                  <a:cubicBezTo>
                    <a:pt x="88" y="79"/>
                    <a:pt x="88" y="79"/>
                    <a:pt x="88" y="79"/>
                  </a:cubicBezTo>
                  <a:cubicBezTo>
                    <a:pt x="70" y="72"/>
                    <a:pt x="70" y="72"/>
                    <a:pt x="70" y="72"/>
                  </a:cubicBezTo>
                  <a:cubicBezTo>
                    <a:pt x="27" y="77"/>
                    <a:pt x="27" y="77"/>
                    <a:pt x="27" y="77"/>
                  </a:cubicBezTo>
                  <a:cubicBezTo>
                    <a:pt x="3" y="65"/>
                    <a:pt x="3" y="65"/>
                    <a:pt x="3" y="65"/>
                  </a:cubicBezTo>
                  <a:cubicBezTo>
                    <a:pt x="4" y="60"/>
                    <a:pt x="4" y="60"/>
                    <a:pt x="4" y="60"/>
                  </a:cubicBezTo>
                  <a:cubicBezTo>
                    <a:pt x="0" y="58"/>
                    <a:pt x="0" y="58"/>
                    <a:pt x="0" y="58"/>
                  </a:cubicBezTo>
                  <a:cubicBezTo>
                    <a:pt x="1" y="53"/>
                    <a:pt x="1" y="53"/>
                    <a:pt x="1" y="53"/>
                  </a:cubicBezTo>
                  <a:cubicBezTo>
                    <a:pt x="0" y="51"/>
                    <a:pt x="0" y="51"/>
                    <a:pt x="0" y="51"/>
                  </a:cubicBezTo>
                  <a:cubicBezTo>
                    <a:pt x="2" y="44"/>
                    <a:pt x="2" y="44"/>
                    <a:pt x="2" y="44"/>
                  </a:cubicBezTo>
                  <a:cubicBezTo>
                    <a:pt x="31" y="53"/>
                    <a:pt x="31" y="53"/>
                    <a:pt x="31" y="53"/>
                  </a:cubicBezTo>
                  <a:cubicBezTo>
                    <a:pt x="54" y="47"/>
                    <a:pt x="54" y="47"/>
                    <a:pt x="54" y="47"/>
                  </a:cubicBezTo>
                  <a:cubicBezTo>
                    <a:pt x="54" y="45"/>
                    <a:pt x="54" y="45"/>
                    <a:pt x="54" y="45"/>
                  </a:cubicBezTo>
                  <a:cubicBezTo>
                    <a:pt x="36" y="45"/>
                    <a:pt x="36" y="45"/>
                    <a:pt x="36" y="45"/>
                  </a:cubicBezTo>
                  <a:cubicBezTo>
                    <a:pt x="40" y="37"/>
                    <a:pt x="40" y="37"/>
                    <a:pt x="40" y="37"/>
                  </a:cubicBezTo>
                  <a:cubicBezTo>
                    <a:pt x="72" y="31"/>
                    <a:pt x="72" y="31"/>
                    <a:pt x="72" y="31"/>
                  </a:cubicBezTo>
                  <a:cubicBezTo>
                    <a:pt x="86" y="50"/>
                    <a:pt x="86" y="50"/>
                    <a:pt x="86" y="50"/>
                  </a:cubicBezTo>
                  <a:cubicBezTo>
                    <a:pt x="88" y="51"/>
                    <a:pt x="88" y="51"/>
                    <a:pt x="88" y="51"/>
                  </a:cubicBezTo>
                  <a:close/>
                  <a:moveTo>
                    <a:pt x="19" y="32"/>
                  </a:moveTo>
                  <a:cubicBezTo>
                    <a:pt x="23" y="32"/>
                    <a:pt x="25" y="33"/>
                    <a:pt x="27" y="34"/>
                  </a:cubicBezTo>
                  <a:cubicBezTo>
                    <a:pt x="29" y="35"/>
                    <a:pt x="30" y="36"/>
                    <a:pt x="31" y="37"/>
                  </a:cubicBezTo>
                  <a:cubicBezTo>
                    <a:pt x="31" y="37"/>
                    <a:pt x="31" y="38"/>
                    <a:pt x="31" y="38"/>
                  </a:cubicBezTo>
                  <a:cubicBezTo>
                    <a:pt x="31" y="40"/>
                    <a:pt x="30" y="42"/>
                    <a:pt x="30" y="43"/>
                  </a:cubicBezTo>
                  <a:cubicBezTo>
                    <a:pt x="30" y="44"/>
                    <a:pt x="29" y="44"/>
                    <a:pt x="29" y="44"/>
                  </a:cubicBezTo>
                  <a:cubicBezTo>
                    <a:pt x="25" y="46"/>
                    <a:pt x="7" y="42"/>
                    <a:pt x="5" y="38"/>
                  </a:cubicBezTo>
                  <a:cubicBezTo>
                    <a:pt x="5" y="38"/>
                    <a:pt x="4" y="37"/>
                    <a:pt x="5" y="37"/>
                  </a:cubicBezTo>
                  <a:cubicBezTo>
                    <a:pt x="5" y="35"/>
                    <a:pt x="6" y="33"/>
                    <a:pt x="6" y="31"/>
                  </a:cubicBezTo>
                  <a:cubicBezTo>
                    <a:pt x="6" y="31"/>
                    <a:pt x="6" y="31"/>
                    <a:pt x="7" y="30"/>
                  </a:cubicBezTo>
                  <a:cubicBezTo>
                    <a:pt x="8" y="30"/>
                    <a:pt x="9" y="30"/>
                    <a:pt x="11" y="30"/>
                  </a:cubicBezTo>
                  <a:cubicBezTo>
                    <a:pt x="13" y="30"/>
                    <a:pt x="16" y="31"/>
                    <a:pt x="19" y="32"/>
                  </a:cubicBezTo>
                  <a:close/>
                  <a:moveTo>
                    <a:pt x="38" y="27"/>
                  </a:moveTo>
                  <a:cubicBezTo>
                    <a:pt x="38" y="25"/>
                    <a:pt x="36" y="23"/>
                    <a:pt x="35" y="20"/>
                  </a:cubicBezTo>
                  <a:cubicBezTo>
                    <a:pt x="33" y="17"/>
                    <a:pt x="32" y="15"/>
                    <a:pt x="31" y="13"/>
                  </a:cubicBezTo>
                  <a:cubicBezTo>
                    <a:pt x="30" y="12"/>
                    <a:pt x="29" y="12"/>
                    <a:pt x="29" y="12"/>
                  </a:cubicBezTo>
                  <a:cubicBezTo>
                    <a:pt x="29" y="12"/>
                    <a:pt x="29" y="12"/>
                    <a:pt x="30" y="14"/>
                  </a:cubicBezTo>
                  <a:cubicBezTo>
                    <a:pt x="30" y="16"/>
                    <a:pt x="32" y="18"/>
                    <a:pt x="33" y="21"/>
                  </a:cubicBezTo>
                  <a:cubicBezTo>
                    <a:pt x="35" y="24"/>
                    <a:pt x="36" y="26"/>
                    <a:pt x="37" y="28"/>
                  </a:cubicBezTo>
                  <a:cubicBezTo>
                    <a:pt x="38" y="29"/>
                    <a:pt x="39" y="29"/>
                    <a:pt x="39" y="29"/>
                  </a:cubicBezTo>
                  <a:cubicBezTo>
                    <a:pt x="39" y="29"/>
                    <a:pt x="39" y="28"/>
                    <a:pt x="38" y="27"/>
                  </a:cubicBezTo>
                  <a:close/>
                  <a:moveTo>
                    <a:pt x="37" y="19"/>
                  </a:moveTo>
                  <a:cubicBezTo>
                    <a:pt x="38" y="22"/>
                    <a:pt x="39" y="25"/>
                    <a:pt x="40" y="27"/>
                  </a:cubicBezTo>
                  <a:cubicBezTo>
                    <a:pt x="41" y="29"/>
                    <a:pt x="41" y="30"/>
                    <a:pt x="41" y="31"/>
                  </a:cubicBezTo>
                  <a:cubicBezTo>
                    <a:pt x="41" y="32"/>
                    <a:pt x="40" y="32"/>
                    <a:pt x="40" y="32"/>
                  </a:cubicBezTo>
                  <a:cubicBezTo>
                    <a:pt x="38" y="33"/>
                    <a:pt x="37" y="34"/>
                    <a:pt x="35" y="35"/>
                  </a:cubicBezTo>
                  <a:cubicBezTo>
                    <a:pt x="34" y="35"/>
                    <a:pt x="34" y="35"/>
                    <a:pt x="34" y="35"/>
                  </a:cubicBezTo>
                  <a:cubicBezTo>
                    <a:pt x="30" y="33"/>
                    <a:pt x="21" y="17"/>
                    <a:pt x="22" y="13"/>
                  </a:cubicBezTo>
                  <a:cubicBezTo>
                    <a:pt x="22" y="12"/>
                    <a:pt x="22" y="12"/>
                    <a:pt x="23" y="12"/>
                  </a:cubicBezTo>
                  <a:cubicBezTo>
                    <a:pt x="24" y="11"/>
                    <a:pt x="26" y="10"/>
                    <a:pt x="27" y="9"/>
                  </a:cubicBezTo>
                  <a:cubicBezTo>
                    <a:pt x="28" y="9"/>
                    <a:pt x="28" y="9"/>
                    <a:pt x="29" y="9"/>
                  </a:cubicBezTo>
                  <a:cubicBezTo>
                    <a:pt x="30" y="9"/>
                    <a:pt x="31" y="10"/>
                    <a:pt x="32" y="12"/>
                  </a:cubicBezTo>
                  <a:cubicBezTo>
                    <a:pt x="33" y="14"/>
                    <a:pt x="35" y="16"/>
                    <a:pt x="37" y="19"/>
                  </a:cubicBezTo>
                  <a:close/>
                  <a:moveTo>
                    <a:pt x="48" y="4"/>
                  </a:moveTo>
                  <a:cubicBezTo>
                    <a:pt x="47" y="6"/>
                    <a:pt x="46" y="8"/>
                    <a:pt x="45" y="11"/>
                  </a:cubicBezTo>
                  <a:cubicBezTo>
                    <a:pt x="44" y="13"/>
                    <a:pt x="43" y="16"/>
                    <a:pt x="43" y="18"/>
                  </a:cubicBezTo>
                  <a:cubicBezTo>
                    <a:pt x="43" y="19"/>
                    <a:pt x="42" y="19"/>
                    <a:pt x="43" y="19"/>
                  </a:cubicBezTo>
                  <a:cubicBezTo>
                    <a:pt x="43" y="19"/>
                    <a:pt x="43" y="19"/>
                    <a:pt x="44" y="18"/>
                  </a:cubicBezTo>
                  <a:cubicBezTo>
                    <a:pt x="45" y="16"/>
                    <a:pt x="46" y="14"/>
                    <a:pt x="47" y="12"/>
                  </a:cubicBezTo>
                  <a:cubicBezTo>
                    <a:pt x="48" y="9"/>
                    <a:pt x="49" y="7"/>
                    <a:pt x="49" y="5"/>
                  </a:cubicBezTo>
                  <a:cubicBezTo>
                    <a:pt x="49" y="4"/>
                    <a:pt x="49" y="3"/>
                    <a:pt x="49" y="3"/>
                  </a:cubicBezTo>
                  <a:cubicBezTo>
                    <a:pt x="49" y="3"/>
                    <a:pt x="49" y="3"/>
                    <a:pt x="48" y="4"/>
                  </a:cubicBezTo>
                  <a:close/>
                  <a:moveTo>
                    <a:pt x="43" y="10"/>
                  </a:moveTo>
                  <a:cubicBezTo>
                    <a:pt x="42" y="13"/>
                    <a:pt x="42" y="16"/>
                    <a:pt x="41" y="17"/>
                  </a:cubicBezTo>
                  <a:cubicBezTo>
                    <a:pt x="41" y="19"/>
                    <a:pt x="41" y="21"/>
                    <a:pt x="41" y="21"/>
                  </a:cubicBezTo>
                  <a:cubicBezTo>
                    <a:pt x="41" y="22"/>
                    <a:pt x="41" y="22"/>
                    <a:pt x="42" y="22"/>
                  </a:cubicBezTo>
                  <a:cubicBezTo>
                    <a:pt x="43" y="23"/>
                    <a:pt x="45" y="23"/>
                    <a:pt x="46" y="24"/>
                  </a:cubicBezTo>
                  <a:cubicBezTo>
                    <a:pt x="47" y="24"/>
                    <a:pt x="47" y="24"/>
                    <a:pt x="48" y="24"/>
                  </a:cubicBezTo>
                  <a:cubicBezTo>
                    <a:pt x="51" y="22"/>
                    <a:pt x="57" y="7"/>
                    <a:pt x="56" y="3"/>
                  </a:cubicBezTo>
                  <a:cubicBezTo>
                    <a:pt x="56" y="3"/>
                    <a:pt x="56" y="3"/>
                    <a:pt x="55" y="2"/>
                  </a:cubicBezTo>
                  <a:cubicBezTo>
                    <a:pt x="54" y="2"/>
                    <a:pt x="52" y="1"/>
                    <a:pt x="50" y="0"/>
                  </a:cubicBezTo>
                  <a:cubicBezTo>
                    <a:pt x="50" y="0"/>
                    <a:pt x="50" y="0"/>
                    <a:pt x="49" y="1"/>
                  </a:cubicBezTo>
                  <a:cubicBezTo>
                    <a:pt x="49" y="1"/>
                    <a:pt x="48" y="2"/>
                    <a:pt x="47" y="3"/>
                  </a:cubicBezTo>
                  <a:cubicBezTo>
                    <a:pt x="46" y="5"/>
                    <a:pt x="45" y="8"/>
                    <a:pt x="43" y="1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7" name="Freeform 320"/>
            <p:cNvSpPr>
              <a:spLocks noEditPoints="1"/>
            </p:cNvSpPr>
            <p:nvPr/>
          </p:nvSpPr>
          <p:spPr bwMode="auto">
            <a:xfrm>
              <a:off x="7975265" y="5146454"/>
              <a:ext cx="235525" cy="210372"/>
            </a:xfrm>
            <a:custGeom>
              <a:avLst/>
              <a:gdLst>
                <a:gd name="T0" fmla="*/ 17 w 93"/>
                <a:gd name="T1" fmla="*/ 18 h 83"/>
                <a:gd name="T2" fmla="*/ 9 w 93"/>
                <a:gd name="T3" fmla="*/ 28 h 83"/>
                <a:gd name="T4" fmla="*/ 84 w 93"/>
                <a:gd name="T5" fmla="*/ 74 h 83"/>
                <a:gd name="T6" fmla="*/ 70 w 93"/>
                <a:gd name="T7" fmla="*/ 28 h 83"/>
                <a:gd name="T8" fmla="*/ 24 w 93"/>
                <a:gd name="T9" fmla="*/ 34 h 83"/>
                <a:gd name="T10" fmla="*/ 24 w 93"/>
                <a:gd name="T11" fmla="*/ 18 h 83"/>
                <a:gd name="T12" fmla="*/ 30 w 93"/>
                <a:gd name="T13" fmla="*/ 13 h 83"/>
                <a:gd name="T14" fmla="*/ 46 w 93"/>
                <a:gd name="T15" fmla="*/ 0 h 83"/>
                <a:gd name="T16" fmla="*/ 63 w 93"/>
                <a:gd name="T17" fmla="*/ 13 h 83"/>
                <a:gd name="T18" fmla="*/ 70 w 93"/>
                <a:gd name="T19" fmla="*/ 18 h 83"/>
                <a:gd name="T20" fmla="*/ 93 w 93"/>
                <a:gd name="T21" fmla="*/ 18 h 83"/>
                <a:gd name="T22" fmla="*/ 93 w 93"/>
                <a:gd name="T23" fmla="*/ 79 h 83"/>
                <a:gd name="T24" fmla="*/ 89 w 93"/>
                <a:gd name="T25" fmla="*/ 83 h 83"/>
                <a:gd name="T26" fmla="*/ 0 w 93"/>
                <a:gd name="T27" fmla="*/ 83 h 83"/>
                <a:gd name="T28" fmla="*/ 0 w 93"/>
                <a:gd name="T29" fmla="*/ 23 h 83"/>
                <a:gd name="T30" fmla="*/ 5 w 93"/>
                <a:gd name="T31" fmla="*/ 18 h 83"/>
                <a:gd name="T32" fmla="*/ 14 w 93"/>
                <a:gd name="T33" fmla="*/ 70 h 83"/>
                <a:gd name="T34" fmla="*/ 39 w 93"/>
                <a:gd name="T35" fmla="*/ 62 h 83"/>
                <a:gd name="T36" fmla="*/ 29 w 93"/>
                <a:gd name="T37" fmla="*/ 63 h 83"/>
                <a:gd name="T38" fmla="*/ 29 w 93"/>
                <a:gd name="T39" fmla="*/ 60 h 83"/>
                <a:gd name="T40" fmla="*/ 26 w 93"/>
                <a:gd name="T41" fmla="*/ 59 h 83"/>
                <a:gd name="T42" fmla="*/ 26 w 93"/>
                <a:gd name="T43" fmla="*/ 61 h 83"/>
                <a:gd name="T44" fmla="*/ 21 w 93"/>
                <a:gd name="T45" fmla="*/ 59 h 83"/>
                <a:gd name="T46" fmla="*/ 35 w 93"/>
                <a:gd name="T47" fmla="*/ 42 h 83"/>
                <a:gd name="T48" fmla="*/ 23 w 93"/>
                <a:gd name="T49" fmla="*/ 57 h 83"/>
                <a:gd name="T50" fmla="*/ 24 w 93"/>
                <a:gd name="T51" fmla="*/ 57 h 83"/>
                <a:gd name="T52" fmla="*/ 30 w 93"/>
                <a:gd name="T53" fmla="*/ 57 h 83"/>
                <a:gd name="T54" fmla="*/ 30 w 93"/>
                <a:gd name="T55" fmla="*/ 57 h 83"/>
                <a:gd name="T56" fmla="*/ 31 w 93"/>
                <a:gd name="T57" fmla="*/ 65 h 83"/>
                <a:gd name="T58" fmla="*/ 36 w 93"/>
                <a:gd name="T59" fmla="*/ 66 h 83"/>
                <a:gd name="T60" fmla="*/ 31 w 93"/>
                <a:gd name="T61" fmla="*/ 65 h 83"/>
                <a:gd name="T62" fmla="*/ 44 w 93"/>
                <a:gd name="T63" fmla="*/ 55 h 83"/>
                <a:gd name="T64" fmla="*/ 78 w 93"/>
                <a:gd name="T65" fmla="*/ 51 h 83"/>
                <a:gd name="T66" fmla="*/ 44 w 93"/>
                <a:gd name="T67" fmla="*/ 60 h 83"/>
                <a:gd name="T68" fmla="*/ 59 w 93"/>
                <a:gd name="T69" fmla="*/ 65 h 83"/>
                <a:gd name="T70" fmla="*/ 44 w 93"/>
                <a:gd name="T71" fmla="*/ 60 h 83"/>
                <a:gd name="T72" fmla="*/ 44 w 93"/>
                <a:gd name="T73" fmla="*/ 46 h 83"/>
                <a:gd name="T74" fmla="*/ 78 w 93"/>
                <a:gd name="T75" fmla="*/ 42 h 83"/>
                <a:gd name="T76" fmla="*/ 39 w 93"/>
                <a:gd name="T77" fmla="*/ 13 h 83"/>
                <a:gd name="T78" fmla="*/ 52 w 93"/>
                <a:gd name="T79" fmla="*/ 12 h 83"/>
                <a:gd name="T80" fmla="*/ 41 w 93"/>
                <a:gd name="T81" fmla="*/ 1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3" h="83">
                  <a:moveTo>
                    <a:pt x="5" y="18"/>
                  </a:moveTo>
                  <a:cubicBezTo>
                    <a:pt x="17" y="18"/>
                    <a:pt x="17" y="18"/>
                    <a:pt x="17" y="18"/>
                  </a:cubicBezTo>
                  <a:cubicBezTo>
                    <a:pt x="17" y="28"/>
                    <a:pt x="17" y="28"/>
                    <a:pt x="17" y="28"/>
                  </a:cubicBezTo>
                  <a:cubicBezTo>
                    <a:pt x="9" y="28"/>
                    <a:pt x="9" y="28"/>
                    <a:pt x="9" y="28"/>
                  </a:cubicBezTo>
                  <a:cubicBezTo>
                    <a:pt x="9" y="74"/>
                    <a:pt x="9" y="74"/>
                    <a:pt x="9" y="74"/>
                  </a:cubicBezTo>
                  <a:cubicBezTo>
                    <a:pt x="84" y="74"/>
                    <a:pt x="84" y="74"/>
                    <a:pt x="84" y="74"/>
                  </a:cubicBezTo>
                  <a:cubicBezTo>
                    <a:pt x="84" y="28"/>
                    <a:pt x="84" y="28"/>
                    <a:pt x="84" y="28"/>
                  </a:cubicBezTo>
                  <a:cubicBezTo>
                    <a:pt x="70" y="28"/>
                    <a:pt x="70" y="28"/>
                    <a:pt x="70" y="28"/>
                  </a:cubicBezTo>
                  <a:cubicBezTo>
                    <a:pt x="70" y="34"/>
                    <a:pt x="70" y="34"/>
                    <a:pt x="70" y="34"/>
                  </a:cubicBezTo>
                  <a:cubicBezTo>
                    <a:pt x="54" y="34"/>
                    <a:pt x="39" y="34"/>
                    <a:pt x="24" y="34"/>
                  </a:cubicBezTo>
                  <a:cubicBezTo>
                    <a:pt x="24" y="28"/>
                    <a:pt x="24" y="28"/>
                    <a:pt x="24" y="28"/>
                  </a:cubicBezTo>
                  <a:cubicBezTo>
                    <a:pt x="24" y="18"/>
                    <a:pt x="24" y="18"/>
                    <a:pt x="24" y="18"/>
                  </a:cubicBezTo>
                  <a:cubicBezTo>
                    <a:pt x="24" y="13"/>
                    <a:pt x="24" y="13"/>
                    <a:pt x="24" y="13"/>
                  </a:cubicBezTo>
                  <a:cubicBezTo>
                    <a:pt x="30" y="13"/>
                    <a:pt x="30" y="13"/>
                    <a:pt x="30" y="13"/>
                  </a:cubicBezTo>
                  <a:cubicBezTo>
                    <a:pt x="30" y="10"/>
                    <a:pt x="32" y="7"/>
                    <a:pt x="34" y="5"/>
                  </a:cubicBezTo>
                  <a:cubicBezTo>
                    <a:pt x="37" y="2"/>
                    <a:pt x="41" y="0"/>
                    <a:pt x="46" y="0"/>
                  </a:cubicBezTo>
                  <a:cubicBezTo>
                    <a:pt x="51" y="0"/>
                    <a:pt x="55" y="2"/>
                    <a:pt x="58" y="5"/>
                  </a:cubicBezTo>
                  <a:cubicBezTo>
                    <a:pt x="61" y="7"/>
                    <a:pt x="62" y="10"/>
                    <a:pt x="63" y="13"/>
                  </a:cubicBezTo>
                  <a:cubicBezTo>
                    <a:pt x="70" y="13"/>
                    <a:pt x="70" y="13"/>
                    <a:pt x="70" y="13"/>
                  </a:cubicBezTo>
                  <a:cubicBezTo>
                    <a:pt x="70" y="18"/>
                    <a:pt x="70" y="18"/>
                    <a:pt x="70" y="18"/>
                  </a:cubicBezTo>
                  <a:cubicBezTo>
                    <a:pt x="89" y="18"/>
                    <a:pt x="89" y="18"/>
                    <a:pt x="89" y="18"/>
                  </a:cubicBezTo>
                  <a:cubicBezTo>
                    <a:pt x="93" y="18"/>
                    <a:pt x="93" y="18"/>
                    <a:pt x="93" y="18"/>
                  </a:cubicBezTo>
                  <a:cubicBezTo>
                    <a:pt x="93" y="23"/>
                    <a:pt x="93" y="23"/>
                    <a:pt x="93" y="23"/>
                  </a:cubicBezTo>
                  <a:cubicBezTo>
                    <a:pt x="93" y="79"/>
                    <a:pt x="93" y="79"/>
                    <a:pt x="93" y="79"/>
                  </a:cubicBezTo>
                  <a:cubicBezTo>
                    <a:pt x="93" y="83"/>
                    <a:pt x="93" y="83"/>
                    <a:pt x="93" y="83"/>
                  </a:cubicBezTo>
                  <a:cubicBezTo>
                    <a:pt x="89" y="83"/>
                    <a:pt x="89" y="83"/>
                    <a:pt x="89" y="83"/>
                  </a:cubicBezTo>
                  <a:cubicBezTo>
                    <a:pt x="5" y="83"/>
                    <a:pt x="5" y="83"/>
                    <a:pt x="5" y="83"/>
                  </a:cubicBezTo>
                  <a:cubicBezTo>
                    <a:pt x="0" y="83"/>
                    <a:pt x="0" y="83"/>
                    <a:pt x="0" y="83"/>
                  </a:cubicBezTo>
                  <a:cubicBezTo>
                    <a:pt x="0" y="79"/>
                    <a:pt x="0" y="79"/>
                    <a:pt x="0" y="79"/>
                  </a:cubicBezTo>
                  <a:cubicBezTo>
                    <a:pt x="0" y="23"/>
                    <a:pt x="0" y="23"/>
                    <a:pt x="0" y="23"/>
                  </a:cubicBezTo>
                  <a:cubicBezTo>
                    <a:pt x="0" y="18"/>
                    <a:pt x="0" y="18"/>
                    <a:pt x="0" y="18"/>
                  </a:cubicBezTo>
                  <a:cubicBezTo>
                    <a:pt x="5" y="18"/>
                    <a:pt x="5" y="18"/>
                    <a:pt x="5" y="18"/>
                  </a:cubicBezTo>
                  <a:close/>
                  <a:moveTo>
                    <a:pt x="14" y="62"/>
                  </a:moveTo>
                  <a:cubicBezTo>
                    <a:pt x="14" y="70"/>
                    <a:pt x="14" y="70"/>
                    <a:pt x="14" y="70"/>
                  </a:cubicBezTo>
                  <a:cubicBezTo>
                    <a:pt x="39" y="70"/>
                    <a:pt x="39" y="70"/>
                    <a:pt x="39" y="70"/>
                  </a:cubicBezTo>
                  <a:cubicBezTo>
                    <a:pt x="39" y="62"/>
                    <a:pt x="39" y="62"/>
                    <a:pt x="39" y="62"/>
                  </a:cubicBezTo>
                  <a:cubicBezTo>
                    <a:pt x="33" y="59"/>
                    <a:pt x="33" y="59"/>
                    <a:pt x="33" y="59"/>
                  </a:cubicBezTo>
                  <a:cubicBezTo>
                    <a:pt x="29" y="63"/>
                    <a:pt x="29" y="63"/>
                    <a:pt x="29" y="63"/>
                  </a:cubicBezTo>
                  <a:cubicBezTo>
                    <a:pt x="28" y="61"/>
                    <a:pt x="28" y="61"/>
                    <a:pt x="28" y="61"/>
                  </a:cubicBezTo>
                  <a:cubicBezTo>
                    <a:pt x="29" y="60"/>
                    <a:pt x="29" y="60"/>
                    <a:pt x="29" y="60"/>
                  </a:cubicBezTo>
                  <a:cubicBezTo>
                    <a:pt x="28" y="59"/>
                    <a:pt x="28" y="59"/>
                    <a:pt x="28" y="59"/>
                  </a:cubicBezTo>
                  <a:cubicBezTo>
                    <a:pt x="26" y="59"/>
                    <a:pt x="26" y="59"/>
                    <a:pt x="26" y="59"/>
                  </a:cubicBezTo>
                  <a:cubicBezTo>
                    <a:pt x="25" y="60"/>
                    <a:pt x="25" y="60"/>
                    <a:pt x="25" y="60"/>
                  </a:cubicBezTo>
                  <a:cubicBezTo>
                    <a:pt x="26" y="61"/>
                    <a:pt x="26" y="61"/>
                    <a:pt x="26" y="61"/>
                  </a:cubicBezTo>
                  <a:cubicBezTo>
                    <a:pt x="25" y="64"/>
                    <a:pt x="25" y="64"/>
                    <a:pt x="25" y="64"/>
                  </a:cubicBezTo>
                  <a:cubicBezTo>
                    <a:pt x="21" y="59"/>
                    <a:pt x="21" y="59"/>
                    <a:pt x="21" y="59"/>
                  </a:cubicBezTo>
                  <a:cubicBezTo>
                    <a:pt x="14" y="62"/>
                    <a:pt x="14" y="62"/>
                    <a:pt x="14" y="62"/>
                  </a:cubicBezTo>
                  <a:close/>
                  <a:moveTo>
                    <a:pt x="35" y="42"/>
                  </a:moveTo>
                  <a:cubicBezTo>
                    <a:pt x="32" y="42"/>
                    <a:pt x="26" y="35"/>
                    <a:pt x="19" y="42"/>
                  </a:cubicBezTo>
                  <a:cubicBezTo>
                    <a:pt x="20" y="47"/>
                    <a:pt x="20" y="53"/>
                    <a:pt x="23" y="57"/>
                  </a:cubicBezTo>
                  <a:cubicBezTo>
                    <a:pt x="24" y="57"/>
                    <a:pt x="24" y="57"/>
                    <a:pt x="24" y="57"/>
                  </a:cubicBezTo>
                  <a:cubicBezTo>
                    <a:pt x="24" y="57"/>
                    <a:pt x="24" y="57"/>
                    <a:pt x="24" y="57"/>
                  </a:cubicBezTo>
                  <a:cubicBezTo>
                    <a:pt x="25" y="57"/>
                    <a:pt x="26" y="57"/>
                    <a:pt x="27" y="57"/>
                  </a:cubicBezTo>
                  <a:cubicBezTo>
                    <a:pt x="28" y="57"/>
                    <a:pt x="29" y="57"/>
                    <a:pt x="30" y="57"/>
                  </a:cubicBezTo>
                  <a:cubicBezTo>
                    <a:pt x="30" y="57"/>
                    <a:pt x="30" y="57"/>
                    <a:pt x="30" y="57"/>
                  </a:cubicBezTo>
                  <a:cubicBezTo>
                    <a:pt x="30" y="57"/>
                    <a:pt x="30" y="57"/>
                    <a:pt x="30" y="57"/>
                  </a:cubicBezTo>
                  <a:cubicBezTo>
                    <a:pt x="34" y="53"/>
                    <a:pt x="34" y="47"/>
                    <a:pt x="35" y="42"/>
                  </a:cubicBezTo>
                  <a:close/>
                  <a:moveTo>
                    <a:pt x="31" y="65"/>
                  </a:moveTo>
                  <a:cubicBezTo>
                    <a:pt x="31" y="66"/>
                    <a:pt x="31" y="66"/>
                    <a:pt x="31" y="66"/>
                  </a:cubicBezTo>
                  <a:cubicBezTo>
                    <a:pt x="36" y="66"/>
                    <a:pt x="36" y="66"/>
                    <a:pt x="36" y="66"/>
                  </a:cubicBezTo>
                  <a:cubicBezTo>
                    <a:pt x="36" y="65"/>
                    <a:pt x="36" y="65"/>
                    <a:pt x="36" y="65"/>
                  </a:cubicBezTo>
                  <a:cubicBezTo>
                    <a:pt x="31" y="65"/>
                    <a:pt x="31" y="65"/>
                    <a:pt x="31" y="65"/>
                  </a:cubicBezTo>
                  <a:close/>
                  <a:moveTo>
                    <a:pt x="44" y="51"/>
                  </a:moveTo>
                  <a:cubicBezTo>
                    <a:pt x="44" y="55"/>
                    <a:pt x="44" y="55"/>
                    <a:pt x="44" y="55"/>
                  </a:cubicBezTo>
                  <a:cubicBezTo>
                    <a:pt x="78" y="55"/>
                    <a:pt x="78" y="55"/>
                    <a:pt x="78" y="55"/>
                  </a:cubicBezTo>
                  <a:cubicBezTo>
                    <a:pt x="78" y="51"/>
                    <a:pt x="78" y="51"/>
                    <a:pt x="78" y="51"/>
                  </a:cubicBezTo>
                  <a:cubicBezTo>
                    <a:pt x="44" y="51"/>
                    <a:pt x="44" y="51"/>
                    <a:pt x="44" y="51"/>
                  </a:cubicBezTo>
                  <a:close/>
                  <a:moveTo>
                    <a:pt x="44" y="60"/>
                  </a:moveTo>
                  <a:cubicBezTo>
                    <a:pt x="44" y="65"/>
                    <a:pt x="44" y="65"/>
                    <a:pt x="44" y="65"/>
                  </a:cubicBezTo>
                  <a:cubicBezTo>
                    <a:pt x="59" y="65"/>
                    <a:pt x="59" y="65"/>
                    <a:pt x="59" y="65"/>
                  </a:cubicBezTo>
                  <a:cubicBezTo>
                    <a:pt x="59" y="60"/>
                    <a:pt x="59" y="60"/>
                    <a:pt x="59" y="60"/>
                  </a:cubicBezTo>
                  <a:cubicBezTo>
                    <a:pt x="44" y="60"/>
                    <a:pt x="44" y="60"/>
                    <a:pt x="44" y="60"/>
                  </a:cubicBezTo>
                  <a:close/>
                  <a:moveTo>
                    <a:pt x="44" y="42"/>
                  </a:moveTo>
                  <a:cubicBezTo>
                    <a:pt x="44" y="46"/>
                    <a:pt x="44" y="46"/>
                    <a:pt x="44" y="46"/>
                  </a:cubicBezTo>
                  <a:cubicBezTo>
                    <a:pt x="78" y="46"/>
                    <a:pt x="78" y="46"/>
                    <a:pt x="78" y="46"/>
                  </a:cubicBezTo>
                  <a:cubicBezTo>
                    <a:pt x="78" y="42"/>
                    <a:pt x="78" y="42"/>
                    <a:pt x="78" y="42"/>
                  </a:cubicBezTo>
                  <a:cubicBezTo>
                    <a:pt x="44" y="42"/>
                    <a:pt x="44" y="42"/>
                    <a:pt x="44" y="42"/>
                  </a:cubicBezTo>
                  <a:close/>
                  <a:moveTo>
                    <a:pt x="39" y="13"/>
                  </a:moveTo>
                  <a:cubicBezTo>
                    <a:pt x="53" y="13"/>
                    <a:pt x="53" y="13"/>
                    <a:pt x="53" y="13"/>
                  </a:cubicBezTo>
                  <a:cubicBezTo>
                    <a:pt x="53" y="13"/>
                    <a:pt x="52" y="12"/>
                    <a:pt x="52" y="12"/>
                  </a:cubicBezTo>
                  <a:cubicBezTo>
                    <a:pt x="50" y="10"/>
                    <a:pt x="48" y="9"/>
                    <a:pt x="46" y="9"/>
                  </a:cubicBezTo>
                  <a:cubicBezTo>
                    <a:pt x="44" y="9"/>
                    <a:pt x="42" y="10"/>
                    <a:pt x="41" y="12"/>
                  </a:cubicBezTo>
                  <a:cubicBezTo>
                    <a:pt x="40" y="12"/>
                    <a:pt x="40" y="13"/>
                    <a:pt x="39" y="13"/>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9" name="Freeform 322"/>
            <p:cNvSpPr/>
            <p:nvPr/>
          </p:nvSpPr>
          <p:spPr bwMode="auto">
            <a:xfrm>
              <a:off x="5739082" y="3706517"/>
              <a:ext cx="494368" cy="294517"/>
            </a:xfrm>
            <a:custGeom>
              <a:avLst/>
              <a:gdLst>
                <a:gd name="T0" fmla="*/ 49 w 106"/>
                <a:gd name="T1" fmla="*/ 1 h 63"/>
                <a:gd name="T2" fmla="*/ 43 w 106"/>
                <a:gd name="T3" fmla="*/ 9 h 63"/>
                <a:gd name="T4" fmla="*/ 37 w 106"/>
                <a:gd name="T5" fmla="*/ 9 h 63"/>
                <a:gd name="T6" fmla="*/ 29 w 106"/>
                <a:gd name="T7" fmla="*/ 9 h 63"/>
                <a:gd name="T8" fmla="*/ 8 w 106"/>
                <a:gd name="T9" fmla="*/ 9 h 63"/>
                <a:gd name="T10" fmla="*/ 0 w 106"/>
                <a:gd name="T11" fmla="*/ 17 h 63"/>
                <a:gd name="T12" fmla="*/ 0 w 106"/>
                <a:gd name="T13" fmla="*/ 17 h 63"/>
                <a:gd name="T14" fmla="*/ 8 w 106"/>
                <a:gd name="T15" fmla="*/ 25 h 63"/>
                <a:gd name="T16" fmla="*/ 24 w 106"/>
                <a:gd name="T17" fmla="*/ 25 h 63"/>
                <a:gd name="T18" fmla="*/ 23 w 106"/>
                <a:gd name="T19" fmla="*/ 30 h 63"/>
                <a:gd name="T20" fmla="*/ 23 w 106"/>
                <a:gd name="T21" fmla="*/ 30 h 63"/>
                <a:gd name="T22" fmla="*/ 28 w 106"/>
                <a:gd name="T23" fmla="*/ 37 h 63"/>
                <a:gd name="T24" fmla="*/ 26 w 106"/>
                <a:gd name="T25" fmla="*/ 42 h 63"/>
                <a:gd name="T26" fmla="*/ 26 w 106"/>
                <a:gd name="T27" fmla="*/ 42 h 63"/>
                <a:gd name="T28" fmla="*/ 34 w 106"/>
                <a:gd name="T29" fmla="*/ 50 h 63"/>
                <a:gd name="T30" fmla="*/ 34 w 106"/>
                <a:gd name="T31" fmla="*/ 50 h 63"/>
                <a:gd name="T32" fmla="*/ 32 w 106"/>
                <a:gd name="T33" fmla="*/ 55 h 63"/>
                <a:gd name="T34" fmla="*/ 32 w 106"/>
                <a:gd name="T35" fmla="*/ 55 h 63"/>
                <a:gd name="T36" fmla="*/ 39 w 106"/>
                <a:gd name="T37" fmla="*/ 62 h 63"/>
                <a:gd name="T38" fmla="*/ 70 w 106"/>
                <a:gd name="T39" fmla="*/ 62 h 63"/>
                <a:gd name="T40" fmla="*/ 77 w 106"/>
                <a:gd name="T41" fmla="*/ 56 h 63"/>
                <a:gd name="T42" fmla="*/ 89 w 106"/>
                <a:gd name="T43" fmla="*/ 54 h 63"/>
                <a:gd name="T44" fmla="*/ 89 w 106"/>
                <a:gd name="T45" fmla="*/ 63 h 63"/>
                <a:gd name="T46" fmla="*/ 106 w 106"/>
                <a:gd name="T47" fmla="*/ 63 h 63"/>
                <a:gd name="T48" fmla="*/ 106 w 106"/>
                <a:gd name="T49" fmla="*/ 7 h 63"/>
                <a:gd name="T50" fmla="*/ 89 w 106"/>
                <a:gd name="T51" fmla="*/ 7 h 63"/>
                <a:gd name="T52" fmla="*/ 89 w 106"/>
                <a:gd name="T53" fmla="*/ 10 h 63"/>
                <a:gd name="T54" fmla="*/ 89 w 106"/>
                <a:gd name="T55" fmla="*/ 33 h 63"/>
                <a:gd name="T56" fmla="*/ 86 w 106"/>
                <a:gd name="T57" fmla="*/ 34 h 63"/>
                <a:gd name="T58" fmla="*/ 84 w 106"/>
                <a:gd name="T59" fmla="*/ 13 h 63"/>
                <a:gd name="T60" fmla="*/ 49 w 106"/>
                <a:gd name="T61" fmla="*/ 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6" h="63">
                  <a:moveTo>
                    <a:pt x="49" y="1"/>
                  </a:moveTo>
                  <a:cubicBezTo>
                    <a:pt x="43" y="9"/>
                    <a:pt x="43" y="9"/>
                    <a:pt x="43" y="9"/>
                  </a:cubicBezTo>
                  <a:cubicBezTo>
                    <a:pt x="37" y="9"/>
                    <a:pt x="37" y="9"/>
                    <a:pt x="37" y="9"/>
                  </a:cubicBezTo>
                  <a:cubicBezTo>
                    <a:pt x="29" y="9"/>
                    <a:pt x="29" y="9"/>
                    <a:pt x="29" y="9"/>
                  </a:cubicBezTo>
                  <a:cubicBezTo>
                    <a:pt x="8" y="9"/>
                    <a:pt x="8" y="9"/>
                    <a:pt x="8" y="9"/>
                  </a:cubicBezTo>
                  <a:cubicBezTo>
                    <a:pt x="4" y="9"/>
                    <a:pt x="0" y="13"/>
                    <a:pt x="0" y="17"/>
                  </a:cubicBezTo>
                  <a:cubicBezTo>
                    <a:pt x="0" y="17"/>
                    <a:pt x="0" y="17"/>
                    <a:pt x="0" y="17"/>
                  </a:cubicBezTo>
                  <a:cubicBezTo>
                    <a:pt x="0" y="22"/>
                    <a:pt x="4" y="25"/>
                    <a:pt x="8" y="25"/>
                  </a:cubicBezTo>
                  <a:cubicBezTo>
                    <a:pt x="24" y="25"/>
                    <a:pt x="24" y="25"/>
                    <a:pt x="24" y="25"/>
                  </a:cubicBezTo>
                  <a:cubicBezTo>
                    <a:pt x="23" y="27"/>
                    <a:pt x="23" y="28"/>
                    <a:pt x="23" y="30"/>
                  </a:cubicBezTo>
                  <a:cubicBezTo>
                    <a:pt x="23" y="30"/>
                    <a:pt x="23" y="30"/>
                    <a:pt x="23" y="30"/>
                  </a:cubicBezTo>
                  <a:cubicBezTo>
                    <a:pt x="23" y="34"/>
                    <a:pt x="25" y="37"/>
                    <a:pt x="28" y="37"/>
                  </a:cubicBezTo>
                  <a:cubicBezTo>
                    <a:pt x="27" y="39"/>
                    <a:pt x="26" y="40"/>
                    <a:pt x="26" y="42"/>
                  </a:cubicBezTo>
                  <a:cubicBezTo>
                    <a:pt x="26" y="42"/>
                    <a:pt x="26" y="42"/>
                    <a:pt x="26" y="42"/>
                  </a:cubicBezTo>
                  <a:cubicBezTo>
                    <a:pt x="26" y="46"/>
                    <a:pt x="30" y="50"/>
                    <a:pt x="34" y="50"/>
                  </a:cubicBezTo>
                  <a:cubicBezTo>
                    <a:pt x="34" y="50"/>
                    <a:pt x="34" y="50"/>
                    <a:pt x="34" y="50"/>
                  </a:cubicBezTo>
                  <a:cubicBezTo>
                    <a:pt x="33" y="51"/>
                    <a:pt x="32" y="53"/>
                    <a:pt x="32" y="55"/>
                  </a:cubicBezTo>
                  <a:cubicBezTo>
                    <a:pt x="32" y="55"/>
                    <a:pt x="32" y="55"/>
                    <a:pt x="32" y="55"/>
                  </a:cubicBezTo>
                  <a:cubicBezTo>
                    <a:pt x="32" y="59"/>
                    <a:pt x="35" y="62"/>
                    <a:pt x="39" y="62"/>
                  </a:cubicBezTo>
                  <a:cubicBezTo>
                    <a:pt x="70" y="62"/>
                    <a:pt x="70" y="62"/>
                    <a:pt x="70" y="62"/>
                  </a:cubicBezTo>
                  <a:cubicBezTo>
                    <a:pt x="77" y="56"/>
                    <a:pt x="77" y="56"/>
                    <a:pt x="77" y="56"/>
                  </a:cubicBezTo>
                  <a:cubicBezTo>
                    <a:pt x="89" y="54"/>
                    <a:pt x="89" y="54"/>
                    <a:pt x="89" y="54"/>
                  </a:cubicBezTo>
                  <a:cubicBezTo>
                    <a:pt x="89" y="63"/>
                    <a:pt x="89" y="63"/>
                    <a:pt x="89" y="63"/>
                  </a:cubicBezTo>
                  <a:cubicBezTo>
                    <a:pt x="106" y="63"/>
                    <a:pt x="106" y="63"/>
                    <a:pt x="106" y="63"/>
                  </a:cubicBezTo>
                  <a:cubicBezTo>
                    <a:pt x="106" y="7"/>
                    <a:pt x="106" y="7"/>
                    <a:pt x="106" y="7"/>
                  </a:cubicBezTo>
                  <a:cubicBezTo>
                    <a:pt x="89" y="7"/>
                    <a:pt x="89" y="7"/>
                    <a:pt x="89" y="7"/>
                  </a:cubicBezTo>
                  <a:cubicBezTo>
                    <a:pt x="89" y="10"/>
                    <a:pt x="89" y="10"/>
                    <a:pt x="89" y="10"/>
                  </a:cubicBezTo>
                  <a:cubicBezTo>
                    <a:pt x="89" y="33"/>
                    <a:pt x="89" y="33"/>
                    <a:pt x="89" y="33"/>
                  </a:cubicBezTo>
                  <a:cubicBezTo>
                    <a:pt x="86" y="34"/>
                    <a:pt x="86" y="34"/>
                    <a:pt x="86" y="34"/>
                  </a:cubicBezTo>
                  <a:cubicBezTo>
                    <a:pt x="84" y="13"/>
                    <a:pt x="84" y="13"/>
                    <a:pt x="84" y="13"/>
                  </a:cubicBezTo>
                  <a:cubicBezTo>
                    <a:pt x="72" y="9"/>
                    <a:pt x="62" y="0"/>
                    <a:pt x="49" y="1"/>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sp>
        <p:nvSpPr>
          <p:cNvPr id="242" name="矩形 55"/>
          <p:cNvSpPr/>
          <p:nvPr/>
        </p:nvSpPr>
        <p:spPr>
          <a:xfrm>
            <a:off x="459522" y="1483052"/>
            <a:ext cx="3646035" cy="683457"/>
          </a:xfrm>
          <a:prstGeom prst="rect">
            <a:avLst/>
          </a:prstGeom>
        </p:spPr>
        <p:txBody>
          <a:bodyPr wrap="square">
            <a:spAutoFit/>
          </a:bodyPr>
          <a:lstStyle/>
          <a:p>
            <a:pPr algn="r" defTabSz="913765">
              <a:lnSpc>
                <a:spcPct val="120000"/>
              </a:lnSpc>
            </a:pPr>
            <a:r>
              <a:rPr lang="zh-CN" altLang="zh-CN" sz="1065" dirty="0">
                <a:solidFill>
                  <a:schemeClr val="bg1"/>
                </a:solidFill>
                <a:latin typeface="Agency FB" panose="020B0503020202020204" pitchFamily="34" charset="0"/>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labore et dolore magnaLorem ipsum dolor sit amet, consectetur adipisicing elit, sed do eiusmod tempor incididunt ut labore et dolore magna</a:t>
            </a:r>
            <a:endParaRPr lang="zh-CN" altLang="en-US" sz="1065" dirty="0">
              <a:solidFill>
                <a:schemeClr val="bg1"/>
              </a:solidFill>
              <a:latin typeface="Agency FB" panose="020B0503020202020204" pitchFamily="34" charset="0"/>
              <a:ea typeface="Hiragino Sans GB W3" panose="020B0300000000000000" pitchFamily="34" charset="-122"/>
              <a:cs typeface="Open Sans" panose="020B0606030504020204" pitchFamily="34" charset="0"/>
            </a:endParaRPr>
          </a:p>
        </p:txBody>
      </p:sp>
      <p:sp>
        <p:nvSpPr>
          <p:cNvPr id="243" name="矩形 242"/>
          <p:cNvSpPr/>
          <p:nvPr/>
        </p:nvSpPr>
        <p:spPr>
          <a:xfrm>
            <a:off x="2502382" y="1322667"/>
            <a:ext cx="1588897" cy="230832"/>
          </a:xfrm>
          <a:prstGeom prst="rect">
            <a:avLst/>
          </a:prstGeom>
          <a:noFill/>
        </p:spPr>
        <p:txBody>
          <a:bodyPr wrap="none">
            <a:spAutoFit/>
          </a:bodyPr>
          <a:lstStyle/>
          <a:p>
            <a:pPr algn="ctr">
              <a:spcBef>
                <a:spcPct val="0"/>
              </a:spcBef>
            </a:pPr>
            <a:r>
              <a:rPr lang="zh-CN" altLang="zh-CN" sz="9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sym typeface="News Gothic MT" charset="0"/>
              </a:rPr>
              <a:t>CONSECTETUR ELIT</a:t>
            </a:r>
            <a:endParaRPr lang="zh-CN" altLang="zh-CN" sz="9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endParaRPr>
          </a:p>
        </p:txBody>
      </p:sp>
      <p:sp>
        <p:nvSpPr>
          <p:cNvPr id="244" name="矩形 55"/>
          <p:cNvSpPr/>
          <p:nvPr/>
        </p:nvSpPr>
        <p:spPr>
          <a:xfrm>
            <a:off x="160351" y="3336072"/>
            <a:ext cx="3509587" cy="683457"/>
          </a:xfrm>
          <a:prstGeom prst="rect">
            <a:avLst/>
          </a:prstGeom>
        </p:spPr>
        <p:txBody>
          <a:bodyPr wrap="square">
            <a:spAutoFit/>
          </a:bodyPr>
          <a:lstStyle/>
          <a:p>
            <a:pPr algn="r" defTabSz="913765">
              <a:lnSpc>
                <a:spcPct val="120000"/>
              </a:lnSpc>
            </a:pPr>
            <a:r>
              <a:rPr lang="zh-CN" altLang="zh-CN" sz="1065" dirty="0">
                <a:solidFill>
                  <a:schemeClr val="bg1"/>
                </a:solidFill>
                <a:latin typeface="Agency FB" panose="020B0503020202020204" pitchFamily="34" charset="0"/>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labore et dolore magnaLorem ipsum dolor sit amet, consectetur adipisicing elit, sed do eiusmod tempor incididunt</a:t>
            </a:r>
            <a:endParaRPr lang="zh-CN" altLang="en-US" sz="1065" dirty="0">
              <a:solidFill>
                <a:schemeClr val="bg1"/>
              </a:solidFill>
              <a:latin typeface="Agency FB" panose="020B0503020202020204" pitchFamily="34" charset="0"/>
              <a:ea typeface="Hiragino Sans GB W3" panose="020B0300000000000000" pitchFamily="34" charset="-122"/>
              <a:cs typeface="Open Sans" panose="020B0606030504020204" pitchFamily="34" charset="0"/>
            </a:endParaRPr>
          </a:p>
        </p:txBody>
      </p:sp>
      <p:sp>
        <p:nvSpPr>
          <p:cNvPr id="245" name="矩形 244"/>
          <p:cNvSpPr/>
          <p:nvPr/>
        </p:nvSpPr>
        <p:spPr>
          <a:xfrm>
            <a:off x="2066763" y="3175687"/>
            <a:ext cx="1588897" cy="230832"/>
          </a:xfrm>
          <a:prstGeom prst="rect">
            <a:avLst/>
          </a:prstGeom>
          <a:noFill/>
        </p:spPr>
        <p:txBody>
          <a:bodyPr wrap="none">
            <a:spAutoFit/>
          </a:bodyPr>
          <a:lstStyle/>
          <a:p>
            <a:pPr algn="ctr">
              <a:spcBef>
                <a:spcPct val="0"/>
              </a:spcBef>
            </a:pPr>
            <a:r>
              <a:rPr lang="zh-CN" altLang="zh-CN" sz="9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sym typeface="News Gothic MT" charset="0"/>
              </a:rPr>
              <a:t>CONSECTETUR ELIT</a:t>
            </a:r>
            <a:endParaRPr lang="zh-CN" altLang="zh-CN" sz="9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endParaRPr>
          </a:p>
        </p:txBody>
      </p:sp>
      <p:sp>
        <p:nvSpPr>
          <p:cNvPr id="246" name="矩形 55"/>
          <p:cNvSpPr/>
          <p:nvPr/>
        </p:nvSpPr>
        <p:spPr>
          <a:xfrm>
            <a:off x="464862" y="5087084"/>
            <a:ext cx="3646035" cy="683457"/>
          </a:xfrm>
          <a:prstGeom prst="rect">
            <a:avLst/>
          </a:prstGeom>
        </p:spPr>
        <p:txBody>
          <a:bodyPr wrap="square">
            <a:spAutoFit/>
          </a:bodyPr>
          <a:lstStyle/>
          <a:p>
            <a:pPr algn="r" defTabSz="913765">
              <a:lnSpc>
                <a:spcPct val="120000"/>
              </a:lnSpc>
            </a:pPr>
            <a:r>
              <a:rPr lang="zh-CN" altLang="zh-CN" sz="1065" dirty="0">
                <a:solidFill>
                  <a:schemeClr val="bg1"/>
                </a:solidFill>
                <a:latin typeface="Agency FB" panose="020B0503020202020204" pitchFamily="34" charset="0"/>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labore et dolore magnaLorem ipsum dolor sit amet, consectetur adipisicing elit, sed do eiusmod tempor incididunt ut labore et dolore magna</a:t>
            </a:r>
            <a:endParaRPr lang="zh-CN" altLang="en-US" sz="1065" dirty="0">
              <a:solidFill>
                <a:schemeClr val="bg1"/>
              </a:solidFill>
              <a:latin typeface="Agency FB" panose="020B0503020202020204" pitchFamily="34" charset="0"/>
              <a:ea typeface="Hiragino Sans GB W3" panose="020B0300000000000000" pitchFamily="34" charset="-122"/>
              <a:cs typeface="Open Sans" panose="020B0606030504020204" pitchFamily="34" charset="0"/>
            </a:endParaRPr>
          </a:p>
        </p:txBody>
      </p:sp>
      <p:sp>
        <p:nvSpPr>
          <p:cNvPr id="247" name="矩形 246"/>
          <p:cNvSpPr/>
          <p:nvPr/>
        </p:nvSpPr>
        <p:spPr>
          <a:xfrm>
            <a:off x="2507722" y="4926699"/>
            <a:ext cx="1588897" cy="230832"/>
          </a:xfrm>
          <a:prstGeom prst="rect">
            <a:avLst/>
          </a:prstGeom>
          <a:noFill/>
        </p:spPr>
        <p:txBody>
          <a:bodyPr wrap="none">
            <a:spAutoFit/>
          </a:bodyPr>
          <a:lstStyle/>
          <a:p>
            <a:pPr algn="ctr">
              <a:spcBef>
                <a:spcPct val="0"/>
              </a:spcBef>
            </a:pPr>
            <a:r>
              <a:rPr lang="zh-CN" altLang="zh-CN" sz="9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sym typeface="News Gothic MT" charset="0"/>
              </a:rPr>
              <a:t>CONSECTETUR ELIT</a:t>
            </a:r>
            <a:endParaRPr lang="zh-CN" altLang="zh-CN" sz="9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endParaRPr>
          </a:p>
        </p:txBody>
      </p:sp>
      <p:sp>
        <p:nvSpPr>
          <p:cNvPr id="248" name="矩形 55"/>
          <p:cNvSpPr/>
          <p:nvPr/>
        </p:nvSpPr>
        <p:spPr>
          <a:xfrm>
            <a:off x="8231978" y="1488306"/>
            <a:ext cx="3646035" cy="683457"/>
          </a:xfrm>
          <a:prstGeom prst="rect">
            <a:avLst/>
          </a:prstGeom>
        </p:spPr>
        <p:txBody>
          <a:bodyPr wrap="square">
            <a:spAutoFit/>
          </a:bodyPr>
          <a:lstStyle/>
          <a:p>
            <a:pPr defTabSz="913765">
              <a:lnSpc>
                <a:spcPct val="120000"/>
              </a:lnSpc>
            </a:pPr>
            <a:r>
              <a:rPr lang="zh-CN" altLang="zh-CN" sz="1065" dirty="0">
                <a:solidFill>
                  <a:schemeClr val="bg1"/>
                </a:solidFill>
                <a:latin typeface="Agency FB" panose="020B0503020202020204" pitchFamily="34" charset="0"/>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labore et dolore magnaLorem ipsum dolor sit amet, consectetur adipisicing elit, sed do eiusmod tempor incididunt ut labore et dolore magna</a:t>
            </a:r>
            <a:endParaRPr lang="zh-CN" altLang="en-US" sz="1065" dirty="0">
              <a:solidFill>
                <a:schemeClr val="bg1"/>
              </a:solidFill>
              <a:latin typeface="Agency FB" panose="020B0503020202020204" pitchFamily="34" charset="0"/>
              <a:ea typeface="Hiragino Sans GB W3" panose="020B0300000000000000" pitchFamily="34" charset="-122"/>
              <a:cs typeface="Open Sans" panose="020B0606030504020204" pitchFamily="34" charset="0"/>
            </a:endParaRPr>
          </a:p>
        </p:txBody>
      </p:sp>
      <p:sp>
        <p:nvSpPr>
          <p:cNvPr id="249" name="矩形 248"/>
          <p:cNvSpPr/>
          <p:nvPr/>
        </p:nvSpPr>
        <p:spPr>
          <a:xfrm>
            <a:off x="8208484" y="1333068"/>
            <a:ext cx="1588897" cy="230832"/>
          </a:xfrm>
          <a:prstGeom prst="rect">
            <a:avLst/>
          </a:prstGeom>
          <a:noFill/>
        </p:spPr>
        <p:txBody>
          <a:bodyPr wrap="none">
            <a:spAutoFit/>
          </a:bodyPr>
          <a:lstStyle/>
          <a:p>
            <a:pPr algn="ctr">
              <a:spcBef>
                <a:spcPct val="0"/>
              </a:spcBef>
            </a:pPr>
            <a:r>
              <a:rPr lang="zh-CN" altLang="zh-CN" sz="9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sym typeface="News Gothic MT" charset="0"/>
              </a:rPr>
              <a:t>CONSECTETUR ELIT</a:t>
            </a:r>
            <a:endParaRPr lang="zh-CN" altLang="zh-CN" sz="9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endParaRPr>
          </a:p>
        </p:txBody>
      </p:sp>
      <p:sp>
        <p:nvSpPr>
          <p:cNvPr id="250" name="矩形 55"/>
          <p:cNvSpPr/>
          <p:nvPr/>
        </p:nvSpPr>
        <p:spPr>
          <a:xfrm>
            <a:off x="8711643" y="3351331"/>
            <a:ext cx="3480357" cy="683457"/>
          </a:xfrm>
          <a:prstGeom prst="rect">
            <a:avLst/>
          </a:prstGeom>
        </p:spPr>
        <p:txBody>
          <a:bodyPr wrap="square">
            <a:spAutoFit/>
          </a:bodyPr>
          <a:lstStyle/>
          <a:p>
            <a:pPr defTabSz="913765">
              <a:lnSpc>
                <a:spcPct val="120000"/>
              </a:lnSpc>
            </a:pPr>
            <a:r>
              <a:rPr lang="zh-CN" altLang="zh-CN" sz="1065" dirty="0">
                <a:solidFill>
                  <a:schemeClr val="bg1"/>
                </a:solidFill>
                <a:latin typeface="Agency FB" panose="020B0503020202020204" pitchFamily="34" charset="0"/>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labore et dolore magnaLorem ipsum dolor sit amet, consectetur adipisicing elit, sed do eiusmod tempor incididunt</a:t>
            </a:r>
            <a:endParaRPr lang="zh-CN" altLang="en-US" sz="1065" dirty="0">
              <a:solidFill>
                <a:schemeClr val="bg1"/>
              </a:solidFill>
              <a:latin typeface="Agency FB" panose="020B0503020202020204" pitchFamily="34" charset="0"/>
              <a:ea typeface="Hiragino Sans GB W3" panose="020B0300000000000000" pitchFamily="34" charset="-122"/>
              <a:cs typeface="Open Sans" panose="020B0606030504020204" pitchFamily="34" charset="0"/>
            </a:endParaRPr>
          </a:p>
        </p:txBody>
      </p:sp>
      <p:sp>
        <p:nvSpPr>
          <p:cNvPr id="251" name="矩形 250"/>
          <p:cNvSpPr/>
          <p:nvPr/>
        </p:nvSpPr>
        <p:spPr>
          <a:xfrm>
            <a:off x="8688149" y="3196093"/>
            <a:ext cx="1588897" cy="230832"/>
          </a:xfrm>
          <a:prstGeom prst="rect">
            <a:avLst/>
          </a:prstGeom>
          <a:noFill/>
        </p:spPr>
        <p:txBody>
          <a:bodyPr wrap="none">
            <a:spAutoFit/>
          </a:bodyPr>
          <a:lstStyle/>
          <a:p>
            <a:pPr algn="ctr">
              <a:spcBef>
                <a:spcPct val="0"/>
              </a:spcBef>
            </a:pPr>
            <a:r>
              <a:rPr lang="zh-CN" altLang="zh-CN" sz="9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sym typeface="News Gothic MT" charset="0"/>
              </a:rPr>
              <a:t>CONSECTETUR ELIT</a:t>
            </a:r>
            <a:endParaRPr lang="zh-CN" altLang="zh-CN" sz="9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endParaRPr>
          </a:p>
        </p:txBody>
      </p:sp>
      <p:sp>
        <p:nvSpPr>
          <p:cNvPr id="252" name="矩形 55"/>
          <p:cNvSpPr/>
          <p:nvPr/>
        </p:nvSpPr>
        <p:spPr>
          <a:xfrm>
            <a:off x="8226578" y="5056815"/>
            <a:ext cx="3646035" cy="683457"/>
          </a:xfrm>
          <a:prstGeom prst="rect">
            <a:avLst/>
          </a:prstGeom>
        </p:spPr>
        <p:txBody>
          <a:bodyPr wrap="square">
            <a:spAutoFit/>
          </a:bodyPr>
          <a:lstStyle/>
          <a:p>
            <a:pPr defTabSz="913765">
              <a:lnSpc>
                <a:spcPct val="120000"/>
              </a:lnSpc>
            </a:pPr>
            <a:r>
              <a:rPr lang="zh-CN" altLang="zh-CN" sz="1065" dirty="0">
                <a:solidFill>
                  <a:schemeClr val="bg1"/>
                </a:solidFill>
                <a:latin typeface="Agency FB" panose="020B0503020202020204" pitchFamily="34" charset="0"/>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labore et dolore magnaLorem ipsum dolor sit amet, consectetur adipisicing elit, sed do eiusmod tempor incididunt</a:t>
            </a:r>
            <a:endParaRPr lang="zh-CN" altLang="en-US" sz="1065" dirty="0">
              <a:solidFill>
                <a:schemeClr val="bg1"/>
              </a:solidFill>
              <a:latin typeface="Agency FB" panose="020B0503020202020204" pitchFamily="34" charset="0"/>
              <a:ea typeface="Hiragino Sans GB W3" panose="020B0300000000000000" pitchFamily="34" charset="-122"/>
              <a:cs typeface="Open Sans" panose="020B0606030504020204" pitchFamily="34" charset="0"/>
            </a:endParaRPr>
          </a:p>
        </p:txBody>
      </p:sp>
      <p:sp>
        <p:nvSpPr>
          <p:cNvPr id="253" name="矩形 252"/>
          <p:cNvSpPr/>
          <p:nvPr/>
        </p:nvSpPr>
        <p:spPr>
          <a:xfrm>
            <a:off x="8203084" y="4901577"/>
            <a:ext cx="1588897" cy="230832"/>
          </a:xfrm>
          <a:prstGeom prst="rect">
            <a:avLst/>
          </a:prstGeom>
          <a:noFill/>
        </p:spPr>
        <p:txBody>
          <a:bodyPr wrap="none">
            <a:spAutoFit/>
          </a:bodyPr>
          <a:lstStyle/>
          <a:p>
            <a:pPr algn="ctr">
              <a:spcBef>
                <a:spcPct val="0"/>
              </a:spcBef>
            </a:pPr>
            <a:r>
              <a:rPr lang="zh-CN" altLang="zh-CN" sz="9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sym typeface="News Gothic MT" charset="0"/>
              </a:rPr>
              <a:t>CONSECTETUR ELIT</a:t>
            </a:r>
            <a:endParaRPr lang="zh-CN" altLang="zh-CN" sz="9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3000">
        <p15:prstTrans prst="peelOff"/>
      </p:transition>
    </mc:Choice>
    <mc:Fallback>
      <p:transition spd="slow" advClick="0"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animEffect transition="in" filter="fade">
                                          <p:cBhvr>
                                            <p:cTn id="9" dur="500"/>
                                            <p:tgtEl>
                                              <p:spTgt spid="76"/>
                                            </p:tgtEl>
                                          </p:cBhvr>
                                        </p:animEffect>
                                      </p:childTnLst>
                                    </p:cTn>
                                  </p:par>
                                </p:childTnLst>
                              </p:cTn>
                            </p:par>
                            <p:par>
                              <p:cTn id="10" fill="hold">
                                <p:stCondLst>
                                  <p:cond delay="500"/>
                                </p:stCondLst>
                                <p:childTnLst>
                                  <p:par>
                                    <p:cTn id="11" presetID="2" presetClass="entr" presetSubtype="8" fill="hold" grpId="0" nodeType="afterEffect" p14:presetBounceEnd="56000">
                                      <p:stCondLst>
                                        <p:cond delay="0"/>
                                      </p:stCondLst>
                                      <p:childTnLst>
                                        <p:set>
                                          <p:cBhvr>
                                            <p:cTn id="12" dur="1" fill="hold">
                                              <p:stCondLst>
                                                <p:cond delay="0"/>
                                              </p:stCondLst>
                                            </p:cTn>
                                            <p:tgtEl>
                                              <p:spTgt spid="243"/>
                                            </p:tgtEl>
                                            <p:attrNameLst>
                                              <p:attrName>style.visibility</p:attrName>
                                            </p:attrNameLst>
                                          </p:cBhvr>
                                          <p:to>
                                            <p:strVal val="visible"/>
                                          </p:to>
                                        </p:set>
                                        <p:anim calcmode="lin" valueType="num" p14:bounceEnd="56000">
                                          <p:cBhvr additive="base">
                                            <p:cTn id="13" dur="500" fill="hold"/>
                                            <p:tgtEl>
                                              <p:spTgt spid="243"/>
                                            </p:tgtEl>
                                            <p:attrNameLst>
                                              <p:attrName>ppt_x</p:attrName>
                                            </p:attrNameLst>
                                          </p:cBhvr>
                                          <p:tavLst>
                                            <p:tav tm="0">
                                              <p:val>
                                                <p:strVal val="0-#ppt_w/2"/>
                                              </p:val>
                                            </p:tav>
                                            <p:tav tm="100000">
                                              <p:val>
                                                <p:strVal val="#ppt_x"/>
                                              </p:val>
                                            </p:tav>
                                          </p:tavLst>
                                        </p:anim>
                                        <p:anim calcmode="lin" valueType="num" p14:bounceEnd="56000">
                                          <p:cBhvr additive="base">
                                            <p:cTn id="14" dur="500" fill="hold"/>
                                            <p:tgtEl>
                                              <p:spTgt spid="24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14:presetBounceEnd="56000">
                                      <p:stCondLst>
                                        <p:cond delay="250"/>
                                      </p:stCondLst>
                                      <p:childTnLst>
                                        <p:set>
                                          <p:cBhvr>
                                            <p:cTn id="16" dur="1" fill="hold">
                                              <p:stCondLst>
                                                <p:cond delay="0"/>
                                              </p:stCondLst>
                                            </p:cTn>
                                            <p:tgtEl>
                                              <p:spTgt spid="242"/>
                                            </p:tgtEl>
                                            <p:attrNameLst>
                                              <p:attrName>style.visibility</p:attrName>
                                            </p:attrNameLst>
                                          </p:cBhvr>
                                          <p:to>
                                            <p:strVal val="visible"/>
                                          </p:to>
                                        </p:set>
                                        <p:anim calcmode="lin" valueType="num" p14:bounceEnd="56000">
                                          <p:cBhvr additive="base">
                                            <p:cTn id="17" dur="500" fill="hold"/>
                                            <p:tgtEl>
                                              <p:spTgt spid="242"/>
                                            </p:tgtEl>
                                            <p:attrNameLst>
                                              <p:attrName>ppt_x</p:attrName>
                                            </p:attrNameLst>
                                          </p:cBhvr>
                                          <p:tavLst>
                                            <p:tav tm="0">
                                              <p:val>
                                                <p:strVal val="0-#ppt_w/2"/>
                                              </p:val>
                                            </p:tav>
                                            <p:tav tm="100000">
                                              <p:val>
                                                <p:strVal val="#ppt_x"/>
                                              </p:val>
                                            </p:tav>
                                          </p:tavLst>
                                        </p:anim>
                                        <p:anim calcmode="lin" valueType="num" p14:bounceEnd="56000">
                                          <p:cBhvr additive="base">
                                            <p:cTn id="18" dur="500" fill="hold"/>
                                            <p:tgtEl>
                                              <p:spTgt spid="242"/>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 presetClass="entr" presetSubtype="2" fill="hold" grpId="0" nodeType="afterEffect" p14:presetBounceEnd="56000">
                                      <p:stCondLst>
                                        <p:cond delay="0"/>
                                      </p:stCondLst>
                                      <p:childTnLst>
                                        <p:set>
                                          <p:cBhvr>
                                            <p:cTn id="21" dur="1" fill="hold">
                                              <p:stCondLst>
                                                <p:cond delay="0"/>
                                              </p:stCondLst>
                                            </p:cTn>
                                            <p:tgtEl>
                                              <p:spTgt spid="249"/>
                                            </p:tgtEl>
                                            <p:attrNameLst>
                                              <p:attrName>style.visibility</p:attrName>
                                            </p:attrNameLst>
                                          </p:cBhvr>
                                          <p:to>
                                            <p:strVal val="visible"/>
                                          </p:to>
                                        </p:set>
                                        <p:anim calcmode="lin" valueType="num" p14:bounceEnd="56000">
                                          <p:cBhvr additive="base">
                                            <p:cTn id="22" dur="500" fill="hold"/>
                                            <p:tgtEl>
                                              <p:spTgt spid="249"/>
                                            </p:tgtEl>
                                            <p:attrNameLst>
                                              <p:attrName>ppt_x</p:attrName>
                                            </p:attrNameLst>
                                          </p:cBhvr>
                                          <p:tavLst>
                                            <p:tav tm="0">
                                              <p:val>
                                                <p:strVal val="1+#ppt_w/2"/>
                                              </p:val>
                                            </p:tav>
                                            <p:tav tm="100000">
                                              <p:val>
                                                <p:strVal val="#ppt_x"/>
                                              </p:val>
                                            </p:tav>
                                          </p:tavLst>
                                        </p:anim>
                                        <p:anim calcmode="lin" valueType="num" p14:bounceEnd="56000">
                                          <p:cBhvr additive="base">
                                            <p:cTn id="23" dur="500" fill="hold"/>
                                            <p:tgtEl>
                                              <p:spTgt spid="249"/>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14:presetBounceEnd="56000">
                                      <p:stCondLst>
                                        <p:cond delay="250"/>
                                      </p:stCondLst>
                                      <p:childTnLst>
                                        <p:set>
                                          <p:cBhvr>
                                            <p:cTn id="25" dur="1" fill="hold">
                                              <p:stCondLst>
                                                <p:cond delay="0"/>
                                              </p:stCondLst>
                                            </p:cTn>
                                            <p:tgtEl>
                                              <p:spTgt spid="248"/>
                                            </p:tgtEl>
                                            <p:attrNameLst>
                                              <p:attrName>style.visibility</p:attrName>
                                            </p:attrNameLst>
                                          </p:cBhvr>
                                          <p:to>
                                            <p:strVal val="visible"/>
                                          </p:to>
                                        </p:set>
                                        <p:anim calcmode="lin" valueType="num" p14:bounceEnd="56000">
                                          <p:cBhvr additive="base">
                                            <p:cTn id="26" dur="500" fill="hold"/>
                                            <p:tgtEl>
                                              <p:spTgt spid="248"/>
                                            </p:tgtEl>
                                            <p:attrNameLst>
                                              <p:attrName>ppt_x</p:attrName>
                                            </p:attrNameLst>
                                          </p:cBhvr>
                                          <p:tavLst>
                                            <p:tav tm="0">
                                              <p:val>
                                                <p:strVal val="1+#ppt_w/2"/>
                                              </p:val>
                                            </p:tav>
                                            <p:tav tm="100000">
                                              <p:val>
                                                <p:strVal val="#ppt_x"/>
                                              </p:val>
                                            </p:tav>
                                          </p:tavLst>
                                        </p:anim>
                                        <p:anim calcmode="lin" valueType="num" p14:bounceEnd="56000">
                                          <p:cBhvr additive="base">
                                            <p:cTn id="27" dur="500" fill="hold"/>
                                            <p:tgtEl>
                                              <p:spTgt spid="248"/>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2" presetClass="entr" presetSubtype="8" fill="hold" grpId="0" nodeType="afterEffect" p14:presetBounceEnd="56000">
                                      <p:stCondLst>
                                        <p:cond delay="0"/>
                                      </p:stCondLst>
                                      <p:childTnLst>
                                        <p:set>
                                          <p:cBhvr>
                                            <p:cTn id="30" dur="1" fill="hold">
                                              <p:stCondLst>
                                                <p:cond delay="0"/>
                                              </p:stCondLst>
                                            </p:cTn>
                                            <p:tgtEl>
                                              <p:spTgt spid="245"/>
                                            </p:tgtEl>
                                            <p:attrNameLst>
                                              <p:attrName>style.visibility</p:attrName>
                                            </p:attrNameLst>
                                          </p:cBhvr>
                                          <p:to>
                                            <p:strVal val="visible"/>
                                          </p:to>
                                        </p:set>
                                        <p:anim calcmode="lin" valueType="num" p14:bounceEnd="56000">
                                          <p:cBhvr additive="base">
                                            <p:cTn id="31" dur="500" fill="hold"/>
                                            <p:tgtEl>
                                              <p:spTgt spid="245"/>
                                            </p:tgtEl>
                                            <p:attrNameLst>
                                              <p:attrName>ppt_x</p:attrName>
                                            </p:attrNameLst>
                                          </p:cBhvr>
                                          <p:tavLst>
                                            <p:tav tm="0">
                                              <p:val>
                                                <p:strVal val="0-#ppt_w/2"/>
                                              </p:val>
                                            </p:tav>
                                            <p:tav tm="100000">
                                              <p:val>
                                                <p:strVal val="#ppt_x"/>
                                              </p:val>
                                            </p:tav>
                                          </p:tavLst>
                                        </p:anim>
                                        <p:anim calcmode="lin" valueType="num" p14:bounceEnd="56000">
                                          <p:cBhvr additive="base">
                                            <p:cTn id="32" dur="500" fill="hold"/>
                                            <p:tgtEl>
                                              <p:spTgt spid="245"/>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14:presetBounceEnd="56000">
                                      <p:stCondLst>
                                        <p:cond delay="250"/>
                                      </p:stCondLst>
                                      <p:childTnLst>
                                        <p:set>
                                          <p:cBhvr>
                                            <p:cTn id="34" dur="1" fill="hold">
                                              <p:stCondLst>
                                                <p:cond delay="0"/>
                                              </p:stCondLst>
                                            </p:cTn>
                                            <p:tgtEl>
                                              <p:spTgt spid="244"/>
                                            </p:tgtEl>
                                            <p:attrNameLst>
                                              <p:attrName>style.visibility</p:attrName>
                                            </p:attrNameLst>
                                          </p:cBhvr>
                                          <p:to>
                                            <p:strVal val="visible"/>
                                          </p:to>
                                        </p:set>
                                        <p:anim calcmode="lin" valueType="num" p14:bounceEnd="56000">
                                          <p:cBhvr additive="base">
                                            <p:cTn id="35" dur="500" fill="hold"/>
                                            <p:tgtEl>
                                              <p:spTgt spid="244"/>
                                            </p:tgtEl>
                                            <p:attrNameLst>
                                              <p:attrName>ppt_x</p:attrName>
                                            </p:attrNameLst>
                                          </p:cBhvr>
                                          <p:tavLst>
                                            <p:tav tm="0">
                                              <p:val>
                                                <p:strVal val="0-#ppt_w/2"/>
                                              </p:val>
                                            </p:tav>
                                            <p:tav tm="100000">
                                              <p:val>
                                                <p:strVal val="#ppt_x"/>
                                              </p:val>
                                            </p:tav>
                                          </p:tavLst>
                                        </p:anim>
                                        <p:anim calcmode="lin" valueType="num" p14:bounceEnd="56000">
                                          <p:cBhvr additive="base">
                                            <p:cTn id="36" dur="500" fill="hold"/>
                                            <p:tgtEl>
                                              <p:spTgt spid="244"/>
                                            </p:tgtEl>
                                            <p:attrNameLst>
                                              <p:attrName>ppt_y</p:attrName>
                                            </p:attrNameLst>
                                          </p:cBhvr>
                                          <p:tavLst>
                                            <p:tav tm="0">
                                              <p:val>
                                                <p:strVal val="#ppt_y"/>
                                              </p:val>
                                            </p:tav>
                                            <p:tav tm="100000">
                                              <p:val>
                                                <p:strVal val="#ppt_y"/>
                                              </p:val>
                                            </p:tav>
                                          </p:tavLst>
                                        </p:anim>
                                      </p:childTnLst>
                                    </p:cTn>
                                  </p:par>
                                </p:childTnLst>
                              </p:cTn>
                            </p:par>
                            <p:par>
                              <p:cTn id="37" fill="hold">
                                <p:stCondLst>
                                  <p:cond delay="2000"/>
                                </p:stCondLst>
                                <p:childTnLst>
                                  <p:par>
                                    <p:cTn id="38" presetID="2" presetClass="entr" presetSubtype="2" fill="hold" grpId="0" nodeType="afterEffect" p14:presetBounceEnd="56000">
                                      <p:stCondLst>
                                        <p:cond delay="0"/>
                                      </p:stCondLst>
                                      <p:childTnLst>
                                        <p:set>
                                          <p:cBhvr>
                                            <p:cTn id="39" dur="1" fill="hold">
                                              <p:stCondLst>
                                                <p:cond delay="0"/>
                                              </p:stCondLst>
                                            </p:cTn>
                                            <p:tgtEl>
                                              <p:spTgt spid="251"/>
                                            </p:tgtEl>
                                            <p:attrNameLst>
                                              <p:attrName>style.visibility</p:attrName>
                                            </p:attrNameLst>
                                          </p:cBhvr>
                                          <p:to>
                                            <p:strVal val="visible"/>
                                          </p:to>
                                        </p:set>
                                        <p:anim calcmode="lin" valueType="num" p14:bounceEnd="56000">
                                          <p:cBhvr additive="base">
                                            <p:cTn id="40" dur="500" fill="hold"/>
                                            <p:tgtEl>
                                              <p:spTgt spid="251"/>
                                            </p:tgtEl>
                                            <p:attrNameLst>
                                              <p:attrName>ppt_x</p:attrName>
                                            </p:attrNameLst>
                                          </p:cBhvr>
                                          <p:tavLst>
                                            <p:tav tm="0">
                                              <p:val>
                                                <p:strVal val="1+#ppt_w/2"/>
                                              </p:val>
                                            </p:tav>
                                            <p:tav tm="100000">
                                              <p:val>
                                                <p:strVal val="#ppt_x"/>
                                              </p:val>
                                            </p:tav>
                                          </p:tavLst>
                                        </p:anim>
                                        <p:anim calcmode="lin" valueType="num" p14:bounceEnd="56000">
                                          <p:cBhvr additive="base">
                                            <p:cTn id="41" dur="500" fill="hold"/>
                                            <p:tgtEl>
                                              <p:spTgt spid="251"/>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14:presetBounceEnd="56000">
                                      <p:stCondLst>
                                        <p:cond delay="250"/>
                                      </p:stCondLst>
                                      <p:childTnLst>
                                        <p:set>
                                          <p:cBhvr>
                                            <p:cTn id="43" dur="1" fill="hold">
                                              <p:stCondLst>
                                                <p:cond delay="0"/>
                                              </p:stCondLst>
                                            </p:cTn>
                                            <p:tgtEl>
                                              <p:spTgt spid="250"/>
                                            </p:tgtEl>
                                            <p:attrNameLst>
                                              <p:attrName>style.visibility</p:attrName>
                                            </p:attrNameLst>
                                          </p:cBhvr>
                                          <p:to>
                                            <p:strVal val="visible"/>
                                          </p:to>
                                        </p:set>
                                        <p:anim calcmode="lin" valueType="num" p14:bounceEnd="56000">
                                          <p:cBhvr additive="base">
                                            <p:cTn id="44" dur="500" fill="hold"/>
                                            <p:tgtEl>
                                              <p:spTgt spid="250"/>
                                            </p:tgtEl>
                                            <p:attrNameLst>
                                              <p:attrName>ppt_x</p:attrName>
                                            </p:attrNameLst>
                                          </p:cBhvr>
                                          <p:tavLst>
                                            <p:tav tm="0">
                                              <p:val>
                                                <p:strVal val="1+#ppt_w/2"/>
                                              </p:val>
                                            </p:tav>
                                            <p:tav tm="100000">
                                              <p:val>
                                                <p:strVal val="#ppt_x"/>
                                              </p:val>
                                            </p:tav>
                                          </p:tavLst>
                                        </p:anim>
                                        <p:anim calcmode="lin" valueType="num" p14:bounceEnd="56000">
                                          <p:cBhvr additive="base">
                                            <p:cTn id="45" dur="500" fill="hold"/>
                                            <p:tgtEl>
                                              <p:spTgt spid="250"/>
                                            </p:tgtEl>
                                            <p:attrNameLst>
                                              <p:attrName>ppt_y</p:attrName>
                                            </p:attrNameLst>
                                          </p:cBhvr>
                                          <p:tavLst>
                                            <p:tav tm="0">
                                              <p:val>
                                                <p:strVal val="#ppt_y"/>
                                              </p:val>
                                            </p:tav>
                                            <p:tav tm="100000">
                                              <p:val>
                                                <p:strVal val="#ppt_y"/>
                                              </p:val>
                                            </p:tav>
                                          </p:tavLst>
                                        </p:anim>
                                      </p:childTnLst>
                                    </p:cTn>
                                  </p:par>
                                </p:childTnLst>
                              </p:cTn>
                            </p:par>
                            <p:par>
                              <p:cTn id="46" fill="hold">
                                <p:stCondLst>
                                  <p:cond delay="2500"/>
                                </p:stCondLst>
                                <p:childTnLst>
                                  <p:par>
                                    <p:cTn id="47" presetID="2" presetClass="entr" presetSubtype="8" fill="hold" grpId="0" nodeType="afterEffect" p14:presetBounceEnd="56000">
                                      <p:stCondLst>
                                        <p:cond delay="0"/>
                                      </p:stCondLst>
                                      <p:childTnLst>
                                        <p:set>
                                          <p:cBhvr>
                                            <p:cTn id="48" dur="1" fill="hold">
                                              <p:stCondLst>
                                                <p:cond delay="0"/>
                                              </p:stCondLst>
                                            </p:cTn>
                                            <p:tgtEl>
                                              <p:spTgt spid="247"/>
                                            </p:tgtEl>
                                            <p:attrNameLst>
                                              <p:attrName>style.visibility</p:attrName>
                                            </p:attrNameLst>
                                          </p:cBhvr>
                                          <p:to>
                                            <p:strVal val="visible"/>
                                          </p:to>
                                        </p:set>
                                        <p:anim calcmode="lin" valueType="num" p14:bounceEnd="56000">
                                          <p:cBhvr additive="base">
                                            <p:cTn id="49" dur="500" fill="hold"/>
                                            <p:tgtEl>
                                              <p:spTgt spid="247"/>
                                            </p:tgtEl>
                                            <p:attrNameLst>
                                              <p:attrName>ppt_x</p:attrName>
                                            </p:attrNameLst>
                                          </p:cBhvr>
                                          <p:tavLst>
                                            <p:tav tm="0">
                                              <p:val>
                                                <p:strVal val="0-#ppt_w/2"/>
                                              </p:val>
                                            </p:tav>
                                            <p:tav tm="100000">
                                              <p:val>
                                                <p:strVal val="#ppt_x"/>
                                              </p:val>
                                            </p:tav>
                                          </p:tavLst>
                                        </p:anim>
                                        <p:anim calcmode="lin" valueType="num" p14:bounceEnd="56000">
                                          <p:cBhvr additive="base">
                                            <p:cTn id="50" dur="500" fill="hold"/>
                                            <p:tgtEl>
                                              <p:spTgt spid="247"/>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14:presetBounceEnd="56000">
                                      <p:stCondLst>
                                        <p:cond delay="250"/>
                                      </p:stCondLst>
                                      <p:childTnLst>
                                        <p:set>
                                          <p:cBhvr>
                                            <p:cTn id="52" dur="1" fill="hold">
                                              <p:stCondLst>
                                                <p:cond delay="0"/>
                                              </p:stCondLst>
                                            </p:cTn>
                                            <p:tgtEl>
                                              <p:spTgt spid="246"/>
                                            </p:tgtEl>
                                            <p:attrNameLst>
                                              <p:attrName>style.visibility</p:attrName>
                                            </p:attrNameLst>
                                          </p:cBhvr>
                                          <p:to>
                                            <p:strVal val="visible"/>
                                          </p:to>
                                        </p:set>
                                        <p:anim calcmode="lin" valueType="num" p14:bounceEnd="56000">
                                          <p:cBhvr additive="base">
                                            <p:cTn id="53" dur="500" fill="hold"/>
                                            <p:tgtEl>
                                              <p:spTgt spid="246"/>
                                            </p:tgtEl>
                                            <p:attrNameLst>
                                              <p:attrName>ppt_x</p:attrName>
                                            </p:attrNameLst>
                                          </p:cBhvr>
                                          <p:tavLst>
                                            <p:tav tm="0">
                                              <p:val>
                                                <p:strVal val="0-#ppt_w/2"/>
                                              </p:val>
                                            </p:tav>
                                            <p:tav tm="100000">
                                              <p:val>
                                                <p:strVal val="#ppt_x"/>
                                              </p:val>
                                            </p:tav>
                                          </p:tavLst>
                                        </p:anim>
                                        <p:anim calcmode="lin" valueType="num" p14:bounceEnd="56000">
                                          <p:cBhvr additive="base">
                                            <p:cTn id="54" dur="500" fill="hold"/>
                                            <p:tgtEl>
                                              <p:spTgt spid="246"/>
                                            </p:tgtEl>
                                            <p:attrNameLst>
                                              <p:attrName>ppt_y</p:attrName>
                                            </p:attrNameLst>
                                          </p:cBhvr>
                                          <p:tavLst>
                                            <p:tav tm="0">
                                              <p:val>
                                                <p:strVal val="#ppt_y"/>
                                              </p:val>
                                            </p:tav>
                                            <p:tav tm="100000">
                                              <p:val>
                                                <p:strVal val="#ppt_y"/>
                                              </p:val>
                                            </p:tav>
                                          </p:tavLst>
                                        </p:anim>
                                      </p:childTnLst>
                                    </p:cTn>
                                  </p:par>
                                </p:childTnLst>
                              </p:cTn>
                            </p:par>
                            <p:par>
                              <p:cTn id="55" fill="hold">
                                <p:stCondLst>
                                  <p:cond delay="3000"/>
                                </p:stCondLst>
                                <p:childTnLst>
                                  <p:par>
                                    <p:cTn id="56" presetID="2" presetClass="entr" presetSubtype="2" fill="hold" grpId="0" nodeType="afterEffect" p14:presetBounceEnd="56000">
                                      <p:stCondLst>
                                        <p:cond delay="0"/>
                                      </p:stCondLst>
                                      <p:childTnLst>
                                        <p:set>
                                          <p:cBhvr>
                                            <p:cTn id="57" dur="1" fill="hold">
                                              <p:stCondLst>
                                                <p:cond delay="0"/>
                                              </p:stCondLst>
                                            </p:cTn>
                                            <p:tgtEl>
                                              <p:spTgt spid="253"/>
                                            </p:tgtEl>
                                            <p:attrNameLst>
                                              <p:attrName>style.visibility</p:attrName>
                                            </p:attrNameLst>
                                          </p:cBhvr>
                                          <p:to>
                                            <p:strVal val="visible"/>
                                          </p:to>
                                        </p:set>
                                        <p:anim calcmode="lin" valueType="num" p14:bounceEnd="56000">
                                          <p:cBhvr additive="base">
                                            <p:cTn id="58" dur="500" fill="hold"/>
                                            <p:tgtEl>
                                              <p:spTgt spid="253"/>
                                            </p:tgtEl>
                                            <p:attrNameLst>
                                              <p:attrName>ppt_x</p:attrName>
                                            </p:attrNameLst>
                                          </p:cBhvr>
                                          <p:tavLst>
                                            <p:tav tm="0">
                                              <p:val>
                                                <p:strVal val="1+#ppt_w/2"/>
                                              </p:val>
                                            </p:tav>
                                            <p:tav tm="100000">
                                              <p:val>
                                                <p:strVal val="#ppt_x"/>
                                              </p:val>
                                            </p:tav>
                                          </p:tavLst>
                                        </p:anim>
                                        <p:anim calcmode="lin" valueType="num" p14:bounceEnd="56000">
                                          <p:cBhvr additive="base">
                                            <p:cTn id="59" dur="500" fill="hold"/>
                                            <p:tgtEl>
                                              <p:spTgt spid="253"/>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14:presetBounceEnd="56000">
                                      <p:stCondLst>
                                        <p:cond delay="250"/>
                                      </p:stCondLst>
                                      <p:childTnLst>
                                        <p:set>
                                          <p:cBhvr>
                                            <p:cTn id="61" dur="1" fill="hold">
                                              <p:stCondLst>
                                                <p:cond delay="0"/>
                                              </p:stCondLst>
                                            </p:cTn>
                                            <p:tgtEl>
                                              <p:spTgt spid="252"/>
                                            </p:tgtEl>
                                            <p:attrNameLst>
                                              <p:attrName>style.visibility</p:attrName>
                                            </p:attrNameLst>
                                          </p:cBhvr>
                                          <p:to>
                                            <p:strVal val="visible"/>
                                          </p:to>
                                        </p:set>
                                        <p:anim calcmode="lin" valueType="num" p14:bounceEnd="56000">
                                          <p:cBhvr additive="base">
                                            <p:cTn id="62" dur="500" fill="hold"/>
                                            <p:tgtEl>
                                              <p:spTgt spid="252"/>
                                            </p:tgtEl>
                                            <p:attrNameLst>
                                              <p:attrName>ppt_x</p:attrName>
                                            </p:attrNameLst>
                                          </p:cBhvr>
                                          <p:tavLst>
                                            <p:tav tm="0">
                                              <p:val>
                                                <p:strVal val="1+#ppt_w/2"/>
                                              </p:val>
                                            </p:tav>
                                            <p:tav tm="100000">
                                              <p:val>
                                                <p:strVal val="#ppt_x"/>
                                              </p:val>
                                            </p:tav>
                                          </p:tavLst>
                                        </p:anim>
                                        <p:anim calcmode="lin" valueType="num" p14:bounceEnd="56000">
                                          <p:cBhvr additive="base">
                                            <p:cTn id="63" dur="500" fill="hold"/>
                                            <p:tgtEl>
                                              <p:spTgt spid="2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 grpId="0"/>
          <p:bldP spid="243" grpId="0"/>
          <p:bldP spid="244" grpId="0"/>
          <p:bldP spid="245" grpId="0"/>
          <p:bldP spid="246" grpId="0"/>
          <p:bldP spid="247" grpId="0"/>
          <p:bldP spid="248" grpId="0"/>
          <p:bldP spid="249" grpId="0"/>
          <p:bldP spid="250" grpId="0"/>
          <p:bldP spid="251" grpId="0"/>
          <p:bldP spid="252" grpId="0"/>
          <p:bldP spid="25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animEffect transition="in" filter="fade">
                                          <p:cBhvr>
                                            <p:cTn id="9" dur="500"/>
                                            <p:tgtEl>
                                              <p:spTgt spid="76"/>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243"/>
                                            </p:tgtEl>
                                            <p:attrNameLst>
                                              <p:attrName>style.visibility</p:attrName>
                                            </p:attrNameLst>
                                          </p:cBhvr>
                                          <p:to>
                                            <p:strVal val="visible"/>
                                          </p:to>
                                        </p:set>
                                        <p:anim calcmode="lin" valueType="num">
                                          <p:cBhvr additive="base">
                                            <p:cTn id="13" dur="500" fill="hold"/>
                                            <p:tgtEl>
                                              <p:spTgt spid="243"/>
                                            </p:tgtEl>
                                            <p:attrNameLst>
                                              <p:attrName>ppt_x</p:attrName>
                                            </p:attrNameLst>
                                          </p:cBhvr>
                                          <p:tavLst>
                                            <p:tav tm="0">
                                              <p:val>
                                                <p:strVal val="0-#ppt_w/2"/>
                                              </p:val>
                                            </p:tav>
                                            <p:tav tm="100000">
                                              <p:val>
                                                <p:strVal val="#ppt_x"/>
                                              </p:val>
                                            </p:tav>
                                          </p:tavLst>
                                        </p:anim>
                                        <p:anim calcmode="lin" valueType="num">
                                          <p:cBhvr additive="base">
                                            <p:cTn id="14" dur="500" fill="hold"/>
                                            <p:tgtEl>
                                              <p:spTgt spid="24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250"/>
                                      </p:stCondLst>
                                      <p:childTnLst>
                                        <p:set>
                                          <p:cBhvr>
                                            <p:cTn id="16" dur="1" fill="hold">
                                              <p:stCondLst>
                                                <p:cond delay="0"/>
                                              </p:stCondLst>
                                            </p:cTn>
                                            <p:tgtEl>
                                              <p:spTgt spid="242"/>
                                            </p:tgtEl>
                                            <p:attrNameLst>
                                              <p:attrName>style.visibility</p:attrName>
                                            </p:attrNameLst>
                                          </p:cBhvr>
                                          <p:to>
                                            <p:strVal val="visible"/>
                                          </p:to>
                                        </p:set>
                                        <p:anim calcmode="lin" valueType="num">
                                          <p:cBhvr additive="base">
                                            <p:cTn id="17" dur="500" fill="hold"/>
                                            <p:tgtEl>
                                              <p:spTgt spid="242"/>
                                            </p:tgtEl>
                                            <p:attrNameLst>
                                              <p:attrName>ppt_x</p:attrName>
                                            </p:attrNameLst>
                                          </p:cBhvr>
                                          <p:tavLst>
                                            <p:tav tm="0">
                                              <p:val>
                                                <p:strVal val="0-#ppt_w/2"/>
                                              </p:val>
                                            </p:tav>
                                            <p:tav tm="100000">
                                              <p:val>
                                                <p:strVal val="#ppt_x"/>
                                              </p:val>
                                            </p:tav>
                                          </p:tavLst>
                                        </p:anim>
                                        <p:anim calcmode="lin" valueType="num">
                                          <p:cBhvr additive="base">
                                            <p:cTn id="18" dur="500" fill="hold"/>
                                            <p:tgtEl>
                                              <p:spTgt spid="242"/>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 presetClass="entr" presetSubtype="2" fill="hold" grpId="0" nodeType="afterEffect">
                                      <p:stCondLst>
                                        <p:cond delay="0"/>
                                      </p:stCondLst>
                                      <p:childTnLst>
                                        <p:set>
                                          <p:cBhvr>
                                            <p:cTn id="21" dur="1" fill="hold">
                                              <p:stCondLst>
                                                <p:cond delay="0"/>
                                              </p:stCondLst>
                                            </p:cTn>
                                            <p:tgtEl>
                                              <p:spTgt spid="249"/>
                                            </p:tgtEl>
                                            <p:attrNameLst>
                                              <p:attrName>style.visibility</p:attrName>
                                            </p:attrNameLst>
                                          </p:cBhvr>
                                          <p:to>
                                            <p:strVal val="visible"/>
                                          </p:to>
                                        </p:set>
                                        <p:anim calcmode="lin" valueType="num">
                                          <p:cBhvr additive="base">
                                            <p:cTn id="22" dur="500" fill="hold"/>
                                            <p:tgtEl>
                                              <p:spTgt spid="249"/>
                                            </p:tgtEl>
                                            <p:attrNameLst>
                                              <p:attrName>ppt_x</p:attrName>
                                            </p:attrNameLst>
                                          </p:cBhvr>
                                          <p:tavLst>
                                            <p:tav tm="0">
                                              <p:val>
                                                <p:strVal val="1+#ppt_w/2"/>
                                              </p:val>
                                            </p:tav>
                                            <p:tav tm="100000">
                                              <p:val>
                                                <p:strVal val="#ppt_x"/>
                                              </p:val>
                                            </p:tav>
                                          </p:tavLst>
                                        </p:anim>
                                        <p:anim calcmode="lin" valueType="num">
                                          <p:cBhvr additive="base">
                                            <p:cTn id="23" dur="500" fill="hold"/>
                                            <p:tgtEl>
                                              <p:spTgt spid="249"/>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250"/>
                                      </p:stCondLst>
                                      <p:childTnLst>
                                        <p:set>
                                          <p:cBhvr>
                                            <p:cTn id="25" dur="1" fill="hold">
                                              <p:stCondLst>
                                                <p:cond delay="0"/>
                                              </p:stCondLst>
                                            </p:cTn>
                                            <p:tgtEl>
                                              <p:spTgt spid="248"/>
                                            </p:tgtEl>
                                            <p:attrNameLst>
                                              <p:attrName>style.visibility</p:attrName>
                                            </p:attrNameLst>
                                          </p:cBhvr>
                                          <p:to>
                                            <p:strVal val="visible"/>
                                          </p:to>
                                        </p:set>
                                        <p:anim calcmode="lin" valueType="num">
                                          <p:cBhvr additive="base">
                                            <p:cTn id="26" dur="500" fill="hold"/>
                                            <p:tgtEl>
                                              <p:spTgt spid="248"/>
                                            </p:tgtEl>
                                            <p:attrNameLst>
                                              <p:attrName>ppt_x</p:attrName>
                                            </p:attrNameLst>
                                          </p:cBhvr>
                                          <p:tavLst>
                                            <p:tav tm="0">
                                              <p:val>
                                                <p:strVal val="1+#ppt_w/2"/>
                                              </p:val>
                                            </p:tav>
                                            <p:tav tm="100000">
                                              <p:val>
                                                <p:strVal val="#ppt_x"/>
                                              </p:val>
                                            </p:tav>
                                          </p:tavLst>
                                        </p:anim>
                                        <p:anim calcmode="lin" valueType="num">
                                          <p:cBhvr additive="base">
                                            <p:cTn id="27" dur="500" fill="hold"/>
                                            <p:tgtEl>
                                              <p:spTgt spid="248"/>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2" presetClass="entr" presetSubtype="8" fill="hold" grpId="0" nodeType="afterEffect">
                                      <p:stCondLst>
                                        <p:cond delay="0"/>
                                      </p:stCondLst>
                                      <p:childTnLst>
                                        <p:set>
                                          <p:cBhvr>
                                            <p:cTn id="30" dur="1" fill="hold">
                                              <p:stCondLst>
                                                <p:cond delay="0"/>
                                              </p:stCondLst>
                                            </p:cTn>
                                            <p:tgtEl>
                                              <p:spTgt spid="245"/>
                                            </p:tgtEl>
                                            <p:attrNameLst>
                                              <p:attrName>style.visibility</p:attrName>
                                            </p:attrNameLst>
                                          </p:cBhvr>
                                          <p:to>
                                            <p:strVal val="visible"/>
                                          </p:to>
                                        </p:set>
                                        <p:anim calcmode="lin" valueType="num">
                                          <p:cBhvr additive="base">
                                            <p:cTn id="31" dur="500" fill="hold"/>
                                            <p:tgtEl>
                                              <p:spTgt spid="245"/>
                                            </p:tgtEl>
                                            <p:attrNameLst>
                                              <p:attrName>ppt_x</p:attrName>
                                            </p:attrNameLst>
                                          </p:cBhvr>
                                          <p:tavLst>
                                            <p:tav tm="0">
                                              <p:val>
                                                <p:strVal val="0-#ppt_w/2"/>
                                              </p:val>
                                            </p:tav>
                                            <p:tav tm="100000">
                                              <p:val>
                                                <p:strVal val="#ppt_x"/>
                                              </p:val>
                                            </p:tav>
                                          </p:tavLst>
                                        </p:anim>
                                        <p:anim calcmode="lin" valueType="num">
                                          <p:cBhvr additive="base">
                                            <p:cTn id="32" dur="500" fill="hold"/>
                                            <p:tgtEl>
                                              <p:spTgt spid="245"/>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250"/>
                                      </p:stCondLst>
                                      <p:childTnLst>
                                        <p:set>
                                          <p:cBhvr>
                                            <p:cTn id="34" dur="1" fill="hold">
                                              <p:stCondLst>
                                                <p:cond delay="0"/>
                                              </p:stCondLst>
                                            </p:cTn>
                                            <p:tgtEl>
                                              <p:spTgt spid="244"/>
                                            </p:tgtEl>
                                            <p:attrNameLst>
                                              <p:attrName>style.visibility</p:attrName>
                                            </p:attrNameLst>
                                          </p:cBhvr>
                                          <p:to>
                                            <p:strVal val="visible"/>
                                          </p:to>
                                        </p:set>
                                        <p:anim calcmode="lin" valueType="num">
                                          <p:cBhvr additive="base">
                                            <p:cTn id="35" dur="500" fill="hold"/>
                                            <p:tgtEl>
                                              <p:spTgt spid="244"/>
                                            </p:tgtEl>
                                            <p:attrNameLst>
                                              <p:attrName>ppt_x</p:attrName>
                                            </p:attrNameLst>
                                          </p:cBhvr>
                                          <p:tavLst>
                                            <p:tav tm="0">
                                              <p:val>
                                                <p:strVal val="0-#ppt_w/2"/>
                                              </p:val>
                                            </p:tav>
                                            <p:tav tm="100000">
                                              <p:val>
                                                <p:strVal val="#ppt_x"/>
                                              </p:val>
                                            </p:tav>
                                          </p:tavLst>
                                        </p:anim>
                                        <p:anim calcmode="lin" valueType="num">
                                          <p:cBhvr additive="base">
                                            <p:cTn id="36" dur="500" fill="hold"/>
                                            <p:tgtEl>
                                              <p:spTgt spid="244"/>
                                            </p:tgtEl>
                                            <p:attrNameLst>
                                              <p:attrName>ppt_y</p:attrName>
                                            </p:attrNameLst>
                                          </p:cBhvr>
                                          <p:tavLst>
                                            <p:tav tm="0">
                                              <p:val>
                                                <p:strVal val="#ppt_y"/>
                                              </p:val>
                                            </p:tav>
                                            <p:tav tm="100000">
                                              <p:val>
                                                <p:strVal val="#ppt_y"/>
                                              </p:val>
                                            </p:tav>
                                          </p:tavLst>
                                        </p:anim>
                                      </p:childTnLst>
                                    </p:cTn>
                                  </p:par>
                                </p:childTnLst>
                              </p:cTn>
                            </p:par>
                            <p:par>
                              <p:cTn id="37" fill="hold">
                                <p:stCondLst>
                                  <p:cond delay="2000"/>
                                </p:stCondLst>
                                <p:childTnLst>
                                  <p:par>
                                    <p:cTn id="38" presetID="2" presetClass="entr" presetSubtype="2" fill="hold" grpId="0" nodeType="afterEffect">
                                      <p:stCondLst>
                                        <p:cond delay="0"/>
                                      </p:stCondLst>
                                      <p:childTnLst>
                                        <p:set>
                                          <p:cBhvr>
                                            <p:cTn id="39" dur="1" fill="hold">
                                              <p:stCondLst>
                                                <p:cond delay="0"/>
                                              </p:stCondLst>
                                            </p:cTn>
                                            <p:tgtEl>
                                              <p:spTgt spid="251"/>
                                            </p:tgtEl>
                                            <p:attrNameLst>
                                              <p:attrName>style.visibility</p:attrName>
                                            </p:attrNameLst>
                                          </p:cBhvr>
                                          <p:to>
                                            <p:strVal val="visible"/>
                                          </p:to>
                                        </p:set>
                                        <p:anim calcmode="lin" valueType="num">
                                          <p:cBhvr additive="base">
                                            <p:cTn id="40" dur="500" fill="hold"/>
                                            <p:tgtEl>
                                              <p:spTgt spid="251"/>
                                            </p:tgtEl>
                                            <p:attrNameLst>
                                              <p:attrName>ppt_x</p:attrName>
                                            </p:attrNameLst>
                                          </p:cBhvr>
                                          <p:tavLst>
                                            <p:tav tm="0">
                                              <p:val>
                                                <p:strVal val="1+#ppt_w/2"/>
                                              </p:val>
                                            </p:tav>
                                            <p:tav tm="100000">
                                              <p:val>
                                                <p:strVal val="#ppt_x"/>
                                              </p:val>
                                            </p:tav>
                                          </p:tavLst>
                                        </p:anim>
                                        <p:anim calcmode="lin" valueType="num">
                                          <p:cBhvr additive="base">
                                            <p:cTn id="41" dur="500" fill="hold"/>
                                            <p:tgtEl>
                                              <p:spTgt spid="251"/>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250"/>
                                      </p:stCondLst>
                                      <p:childTnLst>
                                        <p:set>
                                          <p:cBhvr>
                                            <p:cTn id="43" dur="1" fill="hold">
                                              <p:stCondLst>
                                                <p:cond delay="0"/>
                                              </p:stCondLst>
                                            </p:cTn>
                                            <p:tgtEl>
                                              <p:spTgt spid="250"/>
                                            </p:tgtEl>
                                            <p:attrNameLst>
                                              <p:attrName>style.visibility</p:attrName>
                                            </p:attrNameLst>
                                          </p:cBhvr>
                                          <p:to>
                                            <p:strVal val="visible"/>
                                          </p:to>
                                        </p:set>
                                        <p:anim calcmode="lin" valueType="num">
                                          <p:cBhvr additive="base">
                                            <p:cTn id="44" dur="500" fill="hold"/>
                                            <p:tgtEl>
                                              <p:spTgt spid="250"/>
                                            </p:tgtEl>
                                            <p:attrNameLst>
                                              <p:attrName>ppt_x</p:attrName>
                                            </p:attrNameLst>
                                          </p:cBhvr>
                                          <p:tavLst>
                                            <p:tav tm="0">
                                              <p:val>
                                                <p:strVal val="1+#ppt_w/2"/>
                                              </p:val>
                                            </p:tav>
                                            <p:tav tm="100000">
                                              <p:val>
                                                <p:strVal val="#ppt_x"/>
                                              </p:val>
                                            </p:tav>
                                          </p:tavLst>
                                        </p:anim>
                                        <p:anim calcmode="lin" valueType="num">
                                          <p:cBhvr additive="base">
                                            <p:cTn id="45" dur="500" fill="hold"/>
                                            <p:tgtEl>
                                              <p:spTgt spid="250"/>
                                            </p:tgtEl>
                                            <p:attrNameLst>
                                              <p:attrName>ppt_y</p:attrName>
                                            </p:attrNameLst>
                                          </p:cBhvr>
                                          <p:tavLst>
                                            <p:tav tm="0">
                                              <p:val>
                                                <p:strVal val="#ppt_y"/>
                                              </p:val>
                                            </p:tav>
                                            <p:tav tm="100000">
                                              <p:val>
                                                <p:strVal val="#ppt_y"/>
                                              </p:val>
                                            </p:tav>
                                          </p:tavLst>
                                        </p:anim>
                                      </p:childTnLst>
                                    </p:cTn>
                                  </p:par>
                                </p:childTnLst>
                              </p:cTn>
                            </p:par>
                            <p:par>
                              <p:cTn id="46" fill="hold">
                                <p:stCondLst>
                                  <p:cond delay="2500"/>
                                </p:stCondLst>
                                <p:childTnLst>
                                  <p:par>
                                    <p:cTn id="47" presetID="2" presetClass="entr" presetSubtype="8" fill="hold" grpId="0" nodeType="afterEffect">
                                      <p:stCondLst>
                                        <p:cond delay="0"/>
                                      </p:stCondLst>
                                      <p:childTnLst>
                                        <p:set>
                                          <p:cBhvr>
                                            <p:cTn id="48" dur="1" fill="hold">
                                              <p:stCondLst>
                                                <p:cond delay="0"/>
                                              </p:stCondLst>
                                            </p:cTn>
                                            <p:tgtEl>
                                              <p:spTgt spid="247"/>
                                            </p:tgtEl>
                                            <p:attrNameLst>
                                              <p:attrName>style.visibility</p:attrName>
                                            </p:attrNameLst>
                                          </p:cBhvr>
                                          <p:to>
                                            <p:strVal val="visible"/>
                                          </p:to>
                                        </p:set>
                                        <p:anim calcmode="lin" valueType="num">
                                          <p:cBhvr additive="base">
                                            <p:cTn id="49" dur="500" fill="hold"/>
                                            <p:tgtEl>
                                              <p:spTgt spid="247"/>
                                            </p:tgtEl>
                                            <p:attrNameLst>
                                              <p:attrName>ppt_x</p:attrName>
                                            </p:attrNameLst>
                                          </p:cBhvr>
                                          <p:tavLst>
                                            <p:tav tm="0">
                                              <p:val>
                                                <p:strVal val="0-#ppt_w/2"/>
                                              </p:val>
                                            </p:tav>
                                            <p:tav tm="100000">
                                              <p:val>
                                                <p:strVal val="#ppt_x"/>
                                              </p:val>
                                            </p:tav>
                                          </p:tavLst>
                                        </p:anim>
                                        <p:anim calcmode="lin" valueType="num">
                                          <p:cBhvr additive="base">
                                            <p:cTn id="50" dur="500" fill="hold"/>
                                            <p:tgtEl>
                                              <p:spTgt spid="247"/>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250"/>
                                      </p:stCondLst>
                                      <p:childTnLst>
                                        <p:set>
                                          <p:cBhvr>
                                            <p:cTn id="52" dur="1" fill="hold">
                                              <p:stCondLst>
                                                <p:cond delay="0"/>
                                              </p:stCondLst>
                                            </p:cTn>
                                            <p:tgtEl>
                                              <p:spTgt spid="246"/>
                                            </p:tgtEl>
                                            <p:attrNameLst>
                                              <p:attrName>style.visibility</p:attrName>
                                            </p:attrNameLst>
                                          </p:cBhvr>
                                          <p:to>
                                            <p:strVal val="visible"/>
                                          </p:to>
                                        </p:set>
                                        <p:anim calcmode="lin" valueType="num">
                                          <p:cBhvr additive="base">
                                            <p:cTn id="53" dur="500" fill="hold"/>
                                            <p:tgtEl>
                                              <p:spTgt spid="246"/>
                                            </p:tgtEl>
                                            <p:attrNameLst>
                                              <p:attrName>ppt_x</p:attrName>
                                            </p:attrNameLst>
                                          </p:cBhvr>
                                          <p:tavLst>
                                            <p:tav tm="0">
                                              <p:val>
                                                <p:strVal val="0-#ppt_w/2"/>
                                              </p:val>
                                            </p:tav>
                                            <p:tav tm="100000">
                                              <p:val>
                                                <p:strVal val="#ppt_x"/>
                                              </p:val>
                                            </p:tav>
                                          </p:tavLst>
                                        </p:anim>
                                        <p:anim calcmode="lin" valueType="num">
                                          <p:cBhvr additive="base">
                                            <p:cTn id="54" dur="500" fill="hold"/>
                                            <p:tgtEl>
                                              <p:spTgt spid="246"/>
                                            </p:tgtEl>
                                            <p:attrNameLst>
                                              <p:attrName>ppt_y</p:attrName>
                                            </p:attrNameLst>
                                          </p:cBhvr>
                                          <p:tavLst>
                                            <p:tav tm="0">
                                              <p:val>
                                                <p:strVal val="#ppt_y"/>
                                              </p:val>
                                            </p:tav>
                                            <p:tav tm="100000">
                                              <p:val>
                                                <p:strVal val="#ppt_y"/>
                                              </p:val>
                                            </p:tav>
                                          </p:tavLst>
                                        </p:anim>
                                      </p:childTnLst>
                                    </p:cTn>
                                  </p:par>
                                </p:childTnLst>
                              </p:cTn>
                            </p:par>
                            <p:par>
                              <p:cTn id="55" fill="hold">
                                <p:stCondLst>
                                  <p:cond delay="3000"/>
                                </p:stCondLst>
                                <p:childTnLst>
                                  <p:par>
                                    <p:cTn id="56" presetID="2" presetClass="entr" presetSubtype="2" fill="hold" grpId="0" nodeType="afterEffect">
                                      <p:stCondLst>
                                        <p:cond delay="0"/>
                                      </p:stCondLst>
                                      <p:childTnLst>
                                        <p:set>
                                          <p:cBhvr>
                                            <p:cTn id="57" dur="1" fill="hold">
                                              <p:stCondLst>
                                                <p:cond delay="0"/>
                                              </p:stCondLst>
                                            </p:cTn>
                                            <p:tgtEl>
                                              <p:spTgt spid="253"/>
                                            </p:tgtEl>
                                            <p:attrNameLst>
                                              <p:attrName>style.visibility</p:attrName>
                                            </p:attrNameLst>
                                          </p:cBhvr>
                                          <p:to>
                                            <p:strVal val="visible"/>
                                          </p:to>
                                        </p:set>
                                        <p:anim calcmode="lin" valueType="num">
                                          <p:cBhvr additive="base">
                                            <p:cTn id="58" dur="500" fill="hold"/>
                                            <p:tgtEl>
                                              <p:spTgt spid="253"/>
                                            </p:tgtEl>
                                            <p:attrNameLst>
                                              <p:attrName>ppt_x</p:attrName>
                                            </p:attrNameLst>
                                          </p:cBhvr>
                                          <p:tavLst>
                                            <p:tav tm="0">
                                              <p:val>
                                                <p:strVal val="1+#ppt_w/2"/>
                                              </p:val>
                                            </p:tav>
                                            <p:tav tm="100000">
                                              <p:val>
                                                <p:strVal val="#ppt_x"/>
                                              </p:val>
                                            </p:tav>
                                          </p:tavLst>
                                        </p:anim>
                                        <p:anim calcmode="lin" valueType="num">
                                          <p:cBhvr additive="base">
                                            <p:cTn id="59" dur="500" fill="hold"/>
                                            <p:tgtEl>
                                              <p:spTgt spid="253"/>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250"/>
                                      </p:stCondLst>
                                      <p:childTnLst>
                                        <p:set>
                                          <p:cBhvr>
                                            <p:cTn id="61" dur="1" fill="hold">
                                              <p:stCondLst>
                                                <p:cond delay="0"/>
                                              </p:stCondLst>
                                            </p:cTn>
                                            <p:tgtEl>
                                              <p:spTgt spid="252"/>
                                            </p:tgtEl>
                                            <p:attrNameLst>
                                              <p:attrName>style.visibility</p:attrName>
                                            </p:attrNameLst>
                                          </p:cBhvr>
                                          <p:to>
                                            <p:strVal val="visible"/>
                                          </p:to>
                                        </p:set>
                                        <p:anim calcmode="lin" valueType="num">
                                          <p:cBhvr additive="base">
                                            <p:cTn id="62" dur="500" fill="hold"/>
                                            <p:tgtEl>
                                              <p:spTgt spid="252"/>
                                            </p:tgtEl>
                                            <p:attrNameLst>
                                              <p:attrName>ppt_x</p:attrName>
                                            </p:attrNameLst>
                                          </p:cBhvr>
                                          <p:tavLst>
                                            <p:tav tm="0">
                                              <p:val>
                                                <p:strVal val="1+#ppt_w/2"/>
                                              </p:val>
                                            </p:tav>
                                            <p:tav tm="100000">
                                              <p:val>
                                                <p:strVal val="#ppt_x"/>
                                              </p:val>
                                            </p:tav>
                                          </p:tavLst>
                                        </p:anim>
                                        <p:anim calcmode="lin" valueType="num">
                                          <p:cBhvr additive="base">
                                            <p:cTn id="63" dur="500" fill="hold"/>
                                            <p:tgtEl>
                                              <p:spTgt spid="2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 grpId="0"/>
          <p:bldP spid="243" grpId="0"/>
          <p:bldP spid="244" grpId="0"/>
          <p:bldP spid="245" grpId="0"/>
          <p:bldP spid="246" grpId="0"/>
          <p:bldP spid="247" grpId="0"/>
          <p:bldP spid="248" grpId="0"/>
          <p:bldP spid="249" grpId="0"/>
          <p:bldP spid="250" grpId="0"/>
          <p:bldP spid="251" grpId="0"/>
          <p:bldP spid="252" grpId="0"/>
          <p:bldP spid="253"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456C4"/>
        </a:solidFill>
        <a:effectLst/>
      </p:bgPr>
    </p:bg>
    <p:spTree>
      <p:nvGrpSpPr>
        <p:cNvPr id="1" name=""/>
        <p:cNvGrpSpPr/>
        <p:nvPr/>
      </p:nvGrpSpPr>
      <p:grpSpPr>
        <a:xfrm>
          <a:off x="0" y="0"/>
          <a:ext cx="0" cy="0"/>
          <a:chOff x="0" y="0"/>
          <a:chExt cx="0" cy="0"/>
        </a:xfrm>
      </p:grpSpPr>
      <p:sp>
        <p:nvSpPr>
          <p:cNvPr id="46" name="矩形 45"/>
          <p:cNvSpPr/>
          <p:nvPr/>
        </p:nvSpPr>
        <p:spPr>
          <a:xfrm rot="2624067">
            <a:off x="-270870" y="-500700"/>
            <a:ext cx="696002" cy="1374254"/>
          </a:xfrm>
          <a:prstGeom prst="rect">
            <a:avLst/>
          </a:prstGeom>
          <a:solidFill>
            <a:srgbClr val="39B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圆角矩形 46"/>
          <p:cNvSpPr/>
          <p:nvPr/>
        </p:nvSpPr>
        <p:spPr>
          <a:xfrm rot="18464827">
            <a:off x="-507309" y="5889783"/>
            <a:ext cx="2289928" cy="653453"/>
          </a:xfrm>
          <a:prstGeom prst="roundRect">
            <a:avLst>
              <a:gd name="adj" fmla="val 50000"/>
            </a:avLst>
          </a:prstGeom>
          <a:solidFill>
            <a:srgbClr val="0E67DD">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圆角矩形 47"/>
          <p:cNvSpPr/>
          <p:nvPr/>
        </p:nvSpPr>
        <p:spPr>
          <a:xfrm rot="18464827">
            <a:off x="-439575" y="6531274"/>
            <a:ext cx="2289928" cy="653453"/>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圆角矩形 48"/>
          <p:cNvSpPr/>
          <p:nvPr/>
        </p:nvSpPr>
        <p:spPr>
          <a:xfrm rot="18464827">
            <a:off x="2015444" y="6906078"/>
            <a:ext cx="1435540" cy="409645"/>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4" name="组合 53"/>
          <p:cNvGrpSpPr/>
          <p:nvPr/>
        </p:nvGrpSpPr>
        <p:grpSpPr>
          <a:xfrm>
            <a:off x="10898883" y="5003481"/>
            <a:ext cx="1151670" cy="2867305"/>
            <a:chOff x="9469605" y="2687777"/>
            <a:chExt cx="2410133" cy="6000493"/>
          </a:xfrm>
        </p:grpSpPr>
        <p:sp>
          <p:nvSpPr>
            <p:cNvPr id="50" name="圆角矩形 49"/>
            <p:cNvSpPr/>
            <p:nvPr/>
          </p:nvSpPr>
          <p:spPr>
            <a:xfrm rot="18464827">
              <a:off x="9956209" y="6143988"/>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圆角矩形 50"/>
            <p:cNvSpPr/>
            <p:nvPr/>
          </p:nvSpPr>
          <p:spPr>
            <a:xfrm rot="18464827">
              <a:off x="8430088" y="6143989"/>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圆角矩形 52"/>
            <p:cNvSpPr/>
            <p:nvPr/>
          </p:nvSpPr>
          <p:spPr>
            <a:xfrm rot="18464827">
              <a:off x="8349296" y="5157828"/>
              <a:ext cx="6000493" cy="1060391"/>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5" name="圆角矩形 54"/>
          <p:cNvSpPr/>
          <p:nvPr/>
        </p:nvSpPr>
        <p:spPr>
          <a:xfrm rot="16200000">
            <a:off x="8443897" y="-659210"/>
            <a:ext cx="1435540" cy="672047"/>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57" name="直接连接符 56"/>
          <p:cNvCxnSpPr/>
          <p:nvPr/>
        </p:nvCxnSpPr>
        <p:spPr>
          <a:xfrm flipH="1">
            <a:off x="2421467" y="-11853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11785718" y="-8930"/>
            <a:ext cx="1016000" cy="1429450"/>
          </a:xfrm>
          <a:prstGeom prst="line">
            <a:avLst/>
          </a:prstGeom>
          <a:ln w="57150">
            <a:solidFill>
              <a:srgbClr val="0E67DD">
                <a:alpha val="70000"/>
              </a:srgb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10784382" y="-779860"/>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6817652" y="6098572"/>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081466" y="636331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sp>
        <p:nvSpPr>
          <p:cNvPr id="146" name="文本框 32"/>
          <p:cNvSpPr txBox="1">
            <a:spLocks noChangeArrowheads="1"/>
          </p:cNvSpPr>
          <p:nvPr/>
        </p:nvSpPr>
        <p:spPr bwMode="auto">
          <a:xfrm>
            <a:off x="5363592" y="177693"/>
            <a:ext cx="13885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r>
              <a:rPr lang="en-US" altLang="zh-CN" sz="1600" dirty="0">
                <a:solidFill>
                  <a:prstClr val="white"/>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rPr>
              <a:t>About us</a:t>
            </a:r>
            <a:endParaRPr lang="zh-CN" altLang="en-US" sz="1600" dirty="0">
              <a:solidFill>
                <a:prstClr val="white"/>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endParaRPr>
          </a:p>
        </p:txBody>
      </p:sp>
      <p:sp>
        <p:nvSpPr>
          <p:cNvPr id="147" name="矩形 34"/>
          <p:cNvSpPr>
            <a:spLocks noChangeArrowheads="1"/>
          </p:cNvSpPr>
          <p:nvPr/>
        </p:nvSpPr>
        <p:spPr bwMode="auto">
          <a:xfrm>
            <a:off x="3519889" y="480686"/>
            <a:ext cx="51765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1200" dirty="0">
                <a:solidFill>
                  <a:srgbClr val="FFFFFF"/>
                </a:solidFill>
                <a:latin typeface="Agency FB" panose="020B0503020202020204" pitchFamily="34" charset="0"/>
                <a:ea typeface="微软雅黑" panose="020B0503020204020204" pitchFamily="34" charset="-122"/>
              </a:rPr>
              <a:t>Something was broken in my engine. And as I had with me neither a mechanic nor any passengers</a:t>
            </a:r>
            <a:endParaRPr lang="zh-CN" altLang="en-US" sz="1200" dirty="0">
              <a:solidFill>
                <a:srgbClr val="FFFFFF"/>
              </a:solidFill>
              <a:latin typeface="Agency FB" panose="020B0503020202020204" pitchFamily="34" charset="0"/>
              <a:ea typeface="微软雅黑" panose="020B0503020204020204" pitchFamily="34" charset="-122"/>
            </a:endParaRPr>
          </a:p>
        </p:txBody>
      </p:sp>
      <p:sp>
        <p:nvSpPr>
          <p:cNvPr id="254" name="椭圆 253"/>
          <p:cNvSpPr/>
          <p:nvPr/>
        </p:nvSpPr>
        <p:spPr>
          <a:xfrm>
            <a:off x="6531502" y="5819372"/>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6" name="TextBox 21"/>
          <p:cNvSpPr txBox="1"/>
          <p:nvPr/>
        </p:nvSpPr>
        <p:spPr>
          <a:xfrm>
            <a:off x="2021288" y="1737839"/>
            <a:ext cx="978153" cy="338554"/>
          </a:xfrm>
          <a:prstGeom prst="rect">
            <a:avLst/>
          </a:prstGeom>
          <a:noFill/>
        </p:spPr>
        <p:txBody>
          <a:bodyPr wrap="none" rtlCol="0">
            <a:spAutoFit/>
          </a:bodyPr>
          <a:lstStyle/>
          <a:p>
            <a:r>
              <a:rPr lang="id-ID" sz="1600" b="1" dirty="0">
                <a:solidFill>
                  <a:schemeClr val="bg1"/>
                </a:solidFill>
                <a:latin typeface="Agency FB" panose="020B0503020202020204" pitchFamily="34" charset="0"/>
              </a:rPr>
              <a:t>Infographic</a:t>
            </a:r>
            <a:endParaRPr lang="id-ID" sz="1600" b="1" dirty="0">
              <a:solidFill>
                <a:schemeClr val="bg1"/>
              </a:solidFill>
              <a:latin typeface="Agency FB" panose="020B0503020202020204" pitchFamily="34" charset="0"/>
            </a:endParaRPr>
          </a:p>
        </p:txBody>
      </p:sp>
      <p:sp>
        <p:nvSpPr>
          <p:cNvPr id="257" name="Rectangle 22"/>
          <p:cNvSpPr/>
          <p:nvPr/>
        </p:nvSpPr>
        <p:spPr>
          <a:xfrm>
            <a:off x="2021288" y="1993269"/>
            <a:ext cx="3756420" cy="523220"/>
          </a:xfrm>
          <a:prstGeom prst="rect">
            <a:avLst/>
          </a:prstGeom>
        </p:spPr>
        <p:txBody>
          <a:bodyPr wrap="square">
            <a:spAutoFit/>
          </a:bodyPr>
          <a:lstStyle/>
          <a:p>
            <a:r>
              <a:rPr lang="id-ID" sz="1400" dirty="0">
                <a:solidFill>
                  <a:schemeClr val="bg1"/>
                </a:solidFill>
                <a:latin typeface="Agency FB" panose="020B0503020202020204" pitchFamily="34" charset="0"/>
              </a:rPr>
              <a:t>Suitable for all categories business and personal presentation </a:t>
            </a:r>
            <a:r>
              <a:rPr lang="en-US" sz="1400" dirty="0">
                <a:solidFill>
                  <a:schemeClr val="bg1"/>
                </a:solidFill>
                <a:latin typeface="Agency FB" panose="020B0503020202020204" pitchFamily="34" charset="0"/>
              </a:rPr>
              <a:t>If you are going to use a passage of </a:t>
            </a:r>
            <a:r>
              <a:rPr lang="en-US" sz="1400" dirty="0" err="1">
                <a:solidFill>
                  <a:schemeClr val="bg1"/>
                </a:solidFill>
                <a:latin typeface="Agency FB" panose="020B0503020202020204" pitchFamily="34" charset="0"/>
              </a:rPr>
              <a:t>Lorem</a:t>
            </a:r>
            <a:r>
              <a:rPr lang="en-US" sz="1400" dirty="0">
                <a:solidFill>
                  <a:schemeClr val="bg1"/>
                </a:solidFill>
                <a:latin typeface="Agency FB" panose="020B0503020202020204" pitchFamily="34" charset="0"/>
              </a:rPr>
              <a:t> </a:t>
            </a:r>
            <a:r>
              <a:rPr lang="en-US" sz="1400" dirty="0" err="1">
                <a:solidFill>
                  <a:schemeClr val="bg1"/>
                </a:solidFill>
                <a:latin typeface="Agency FB" panose="020B0503020202020204" pitchFamily="34" charset="0"/>
              </a:rPr>
              <a:t>Ipsum</a:t>
            </a:r>
            <a:endParaRPr lang="id-ID" sz="1400" dirty="0">
              <a:solidFill>
                <a:schemeClr val="bg1"/>
              </a:solidFill>
              <a:latin typeface="Agency FB" panose="020B0503020202020204" pitchFamily="34" charset="0"/>
            </a:endParaRPr>
          </a:p>
        </p:txBody>
      </p:sp>
      <p:sp>
        <p:nvSpPr>
          <p:cNvPr id="259" name="TextBox 24"/>
          <p:cNvSpPr txBox="1"/>
          <p:nvPr/>
        </p:nvSpPr>
        <p:spPr>
          <a:xfrm>
            <a:off x="2021288" y="3045476"/>
            <a:ext cx="1396536" cy="338554"/>
          </a:xfrm>
          <a:prstGeom prst="rect">
            <a:avLst/>
          </a:prstGeom>
          <a:noFill/>
        </p:spPr>
        <p:txBody>
          <a:bodyPr wrap="none" rtlCol="0">
            <a:spAutoFit/>
          </a:bodyPr>
          <a:lstStyle/>
          <a:p>
            <a:r>
              <a:rPr lang="id-ID" sz="1600" b="1" dirty="0">
                <a:solidFill>
                  <a:schemeClr val="bg1"/>
                </a:solidFill>
                <a:latin typeface="Agency FB" panose="020B0503020202020204" pitchFamily="34" charset="0"/>
              </a:rPr>
              <a:t>Company Server </a:t>
            </a:r>
            <a:endParaRPr lang="id-ID" sz="1600" b="1" dirty="0">
              <a:solidFill>
                <a:schemeClr val="bg1"/>
              </a:solidFill>
              <a:latin typeface="Agency FB" panose="020B0503020202020204" pitchFamily="34" charset="0"/>
            </a:endParaRPr>
          </a:p>
        </p:txBody>
      </p:sp>
      <p:sp>
        <p:nvSpPr>
          <p:cNvPr id="260" name="Rectangle 25"/>
          <p:cNvSpPr/>
          <p:nvPr/>
        </p:nvSpPr>
        <p:spPr>
          <a:xfrm>
            <a:off x="2021288" y="3300906"/>
            <a:ext cx="3756420" cy="523220"/>
          </a:xfrm>
          <a:prstGeom prst="rect">
            <a:avLst/>
          </a:prstGeom>
        </p:spPr>
        <p:txBody>
          <a:bodyPr wrap="square">
            <a:spAutoFit/>
          </a:bodyPr>
          <a:lstStyle/>
          <a:p>
            <a:r>
              <a:rPr lang="id-ID" sz="1400" dirty="0">
                <a:solidFill>
                  <a:schemeClr val="bg1"/>
                </a:solidFill>
                <a:latin typeface="Agency FB" panose="020B0503020202020204" pitchFamily="34" charset="0"/>
              </a:rPr>
              <a:t>Suitable for all categories business and personal presentation </a:t>
            </a:r>
            <a:r>
              <a:rPr lang="en-US" sz="1400" dirty="0">
                <a:solidFill>
                  <a:schemeClr val="bg1"/>
                </a:solidFill>
                <a:latin typeface="Agency FB" panose="020B0503020202020204" pitchFamily="34" charset="0"/>
              </a:rPr>
              <a:t>If you are going to use a passage of </a:t>
            </a:r>
            <a:r>
              <a:rPr lang="en-US" sz="1400" dirty="0" err="1">
                <a:solidFill>
                  <a:schemeClr val="bg1"/>
                </a:solidFill>
                <a:latin typeface="Agency FB" panose="020B0503020202020204" pitchFamily="34" charset="0"/>
              </a:rPr>
              <a:t>Lorem</a:t>
            </a:r>
            <a:r>
              <a:rPr lang="en-US" sz="1400" dirty="0">
                <a:solidFill>
                  <a:schemeClr val="bg1"/>
                </a:solidFill>
                <a:latin typeface="Agency FB" panose="020B0503020202020204" pitchFamily="34" charset="0"/>
              </a:rPr>
              <a:t> </a:t>
            </a:r>
            <a:r>
              <a:rPr lang="en-US" sz="1400" dirty="0" err="1">
                <a:solidFill>
                  <a:schemeClr val="bg1"/>
                </a:solidFill>
                <a:latin typeface="Agency FB" panose="020B0503020202020204" pitchFamily="34" charset="0"/>
              </a:rPr>
              <a:t>Ipsum</a:t>
            </a:r>
            <a:endParaRPr lang="id-ID" sz="1400" dirty="0">
              <a:solidFill>
                <a:schemeClr val="bg1"/>
              </a:solidFill>
              <a:latin typeface="Agency FB" panose="020B0503020202020204" pitchFamily="34" charset="0"/>
            </a:endParaRPr>
          </a:p>
        </p:txBody>
      </p:sp>
      <p:sp>
        <p:nvSpPr>
          <p:cNvPr id="262" name="TextBox 27"/>
          <p:cNvSpPr txBox="1"/>
          <p:nvPr/>
        </p:nvSpPr>
        <p:spPr>
          <a:xfrm>
            <a:off x="2021288" y="4319398"/>
            <a:ext cx="1234633" cy="338554"/>
          </a:xfrm>
          <a:prstGeom prst="rect">
            <a:avLst/>
          </a:prstGeom>
          <a:noFill/>
        </p:spPr>
        <p:txBody>
          <a:bodyPr wrap="none" rtlCol="0">
            <a:spAutoFit/>
          </a:bodyPr>
          <a:lstStyle/>
          <a:p>
            <a:r>
              <a:rPr lang="id-ID" sz="1600" b="1">
                <a:solidFill>
                  <a:schemeClr val="bg1"/>
                </a:solidFill>
                <a:latin typeface="Agency FB" panose="020B0503020202020204" pitchFamily="34" charset="0"/>
              </a:rPr>
              <a:t>Design Graphic</a:t>
            </a:r>
            <a:endParaRPr lang="id-ID" sz="1600" b="1" dirty="0">
              <a:solidFill>
                <a:schemeClr val="bg1"/>
              </a:solidFill>
              <a:latin typeface="Agency FB" panose="020B0503020202020204" pitchFamily="34" charset="0"/>
            </a:endParaRPr>
          </a:p>
        </p:txBody>
      </p:sp>
      <p:sp>
        <p:nvSpPr>
          <p:cNvPr id="263" name="Rectangle 28"/>
          <p:cNvSpPr/>
          <p:nvPr/>
        </p:nvSpPr>
        <p:spPr>
          <a:xfrm>
            <a:off x="2021288" y="4607247"/>
            <a:ext cx="3756420" cy="523220"/>
          </a:xfrm>
          <a:prstGeom prst="rect">
            <a:avLst/>
          </a:prstGeom>
        </p:spPr>
        <p:txBody>
          <a:bodyPr wrap="square">
            <a:spAutoFit/>
          </a:bodyPr>
          <a:lstStyle/>
          <a:p>
            <a:r>
              <a:rPr lang="id-ID" sz="1400" dirty="0">
                <a:solidFill>
                  <a:schemeClr val="bg1"/>
                </a:solidFill>
                <a:latin typeface="Agency FB" panose="020B0503020202020204" pitchFamily="34" charset="0"/>
              </a:rPr>
              <a:t>Suitable for all categories business and personal presentation </a:t>
            </a:r>
            <a:r>
              <a:rPr lang="en-US" sz="1400" dirty="0">
                <a:solidFill>
                  <a:schemeClr val="bg1"/>
                </a:solidFill>
                <a:latin typeface="Agency FB" panose="020B0503020202020204" pitchFamily="34" charset="0"/>
              </a:rPr>
              <a:t>If you are going to use a passage of </a:t>
            </a:r>
            <a:r>
              <a:rPr lang="en-US" sz="1400" dirty="0" err="1">
                <a:solidFill>
                  <a:schemeClr val="bg1"/>
                </a:solidFill>
                <a:latin typeface="Agency FB" panose="020B0503020202020204" pitchFamily="34" charset="0"/>
              </a:rPr>
              <a:t>Lorem</a:t>
            </a:r>
            <a:r>
              <a:rPr lang="en-US" sz="1400" dirty="0">
                <a:solidFill>
                  <a:schemeClr val="bg1"/>
                </a:solidFill>
                <a:latin typeface="Agency FB" panose="020B0503020202020204" pitchFamily="34" charset="0"/>
              </a:rPr>
              <a:t> </a:t>
            </a:r>
            <a:r>
              <a:rPr lang="en-US" sz="1400" dirty="0" err="1">
                <a:solidFill>
                  <a:schemeClr val="bg1"/>
                </a:solidFill>
                <a:latin typeface="Agency FB" panose="020B0503020202020204" pitchFamily="34" charset="0"/>
              </a:rPr>
              <a:t>Ipsum</a:t>
            </a:r>
            <a:endParaRPr lang="id-ID" sz="1400" dirty="0">
              <a:solidFill>
                <a:schemeClr val="bg1"/>
              </a:solidFill>
              <a:latin typeface="Agency FB" panose="020B0503020202020204" pitchFamily="34" charset="0"/>
            </a:endParaRPr>
          </a:p>
        </p:txBody>
      </p:sp>
      <p:sp>
        <p:nvSpPr>
          <p:cNvPr id="265" name="TextBox 30"/>
          <p:cNvSpPr txBox="1"/>
          <p:nvPr/>
        </p:nvSpPr>
        <p:spPr>
          <a:xfrm>
            <a:off x="7569698" y="1737839"/>
            <a:ext cx="1072730" cy="338554"/>
          </a:xfrm>
          <a:prstGeom prst="rect">
            <a:avLst/>
          </a:prstGeom>
          <a:noFill/>
        </p:spPr>
        <p:txBody>
          <a:bodyPr wrap="none" rtlCol="0">
            <a:spAutoFit/>
          </a:bodyPr>
          <a:lstStyle/>
          <a:p>
            <a:r>
              <a:rPr lang="id-ID" sz="1600" b="1" dirty="0">
                <a:solidFill>
                  <a:schemeClr val="bg1"/>
                </a:solidFill>
                <a:latin typeface="Agency FB" panose="020B0503020202020204" pitchFamily="34" charset="0"/>
              </a:rPr>
              <a:t>Photography</a:t>
            </a:r>
            <a:endParaRPr lang="id-ID" sz="1600" b="1" dirty="0">
              <a:solidFill>
                <a:schemeClr val="bg1"/>
              </a:solidFill>
              <a:latin typeface="Agency FB" panose="020B0503020202020204" pitchFamily="34" charset="0"/>
            </a:endParaRPr>
          </a:p>
        </p:txBody>
      </p:sp>
      <p:sp>
        <p:nvSpPr>
          <p:cNvPr id="266" name="Rectangle 31"/>
          <p:cNvSpPr/>
          <p:nvPr/>
        </p:nvSpPr>
        <p:spPr>
          <a:xfrm>
            <a:off x="7569698" y="1993269"/>
            <a:ext cx="3956714" cy="523220"/>
          </a:xfrm>
          <a:prstGeom prst="rect">
            <a:avLst/>
          </a:prstGeom>
        </p:spPr>
        <p:txBody>
          <a:bodyPr wrap="square">
            <a:spAutoFit/>
          </a:bodyPr>
          <a:lstStyle/>
          <a:p>
            <a:r>
              <a:rPr lang="id-ID" sz="1400" dirty="0">
                <a:solidFill>
                  <a:schemeClr val="bg1"/>
                </a:solidFill>
                <a:latin typeface="Agency FB" panose="020B0503020202020204" pitchFamily="34" charset="0"/>
              </a:rPr>
              <a:t>Suitable for all categories business and personal presentation </a:t>
            </a:r>
            <a:r>
              <a:rPr lang="en-US" sz="1400" dirty="0">
                <a:solidFill>
                  <a:schemeClr val="bg1"/>
                </a:solidFill>
                <a:latin typeface="Agency FB" panose="020B0503020202020204" pitchFamily="34" charset="0"/>
              </a:rPr>
              <a:t>If you are going to use a passage of </a:t>
            </a:r>
            <a:r>
              <a:rPr lang="en-US" sz="1400" dirty="0" err="1">
                <a:solidFill>
                  <a:schemeClr val="bg1"/>
                </a:solidFill>
                <a:latin typeface="Agency FB" panose="020B0503020202020204" pitchFamily="34" charset="0"/>
              </a:rPr>
              <a:t>Lorem</a:t>
            </a:r>
            <a:r>
              <a:rPr lang="en-US" sz="1400" dirty="0">
                <a:solidFill>
                  <a:schemeClr val="bg1"/>
                </a:solidFill>
                <a:latin typeface="Agency FB" panose="020B0503020202020204" pitchFamily="34" charset="0"/>
              </a:rPr>
              <a:t> </a:t>
            </a:r>
            <a:r>
              <a:rPr lang="en-US" sz="1400" dirty="0" err="1">
                <a:solidFill>
                  <a:schemeClr val="bg1"/>
                </a:solidFill>
                <a:latin typeface="Agency FB" panose="020B0503020202020204" pitchFamily="34" charset="0"/>
              </a:rPr>
              <a:t>Ipsum</a:t>
            </a:r>
            <a:endParaRPr lang="id-ID" sz="1400" dirty="0">
              <a:solidFill>
                <a:schemeClr val="bg1"/>
              </a:solidFill>
              <a:latin typeface="Agency FB" panose="020B0503020202020204" pitchFamily="34" charset="0"/>
            </a:endParaRPr>
          </a:p>
        </p:txBody>
      </p:sp>
      <p:sp>
        <p:nvSpPr>
          <p:cNvPr id="268" name="TextBox 33"/>
          <p:cNvSpPr txBox="1"/>
          <p:nvPr/>
        </p:nvSpPr>
        <p:spPr>
          <a:xfrm>
            <a:off x="7569698" y="3045476"/>
            <a:ext cx="1027845" cy="584775"/>
          </a:xfrm>
          <a:prstGeom prst="rect">
            <a:avLst/>
          </a:prstGeom>
          <a:noFill/>
        </p:spPr>
        <p:txBody>
          <a:bodyPr wrap="none" rtlCol="0">
            <a:spAutoFit/>
          </a:bodyPr>
          <a:lstStyle/>
          <a:p>
            <a:r>
              <a:rPr lang="id-ID" sz="1600" b="1" dirty="0">
                <a:solidFill>
                  <a:schemeClr val="bg1"/>
                </a:solidFill>
                <a:latin typeface="Agency FB" panose="020B0503020202020204" pitchFamily="34" charset="0"/>
              </a:rPr>
              <a:t>Cloud media</a:t>
            </a:r>
            <a:endParaRPr lang="id-ID" sz="1600" b="1" dirty="0">
              <a:solidFill>
                <a:schemeClr val="bg1"/>
              </a:solidFill>
              <a:latin typeface="Agency FB" panose="020B0503020202020204" pitchFamily="34" charset="0"/>
            </a:endParaRPr>
          </a:p>
          <a:p>
            <a:endParaRPr lang="id-ID" sz="1600" b="1" dirty="0">
              <a:solidFill>
                <a:schemeClr val="bg1"/>
              </a:solidFill>
              <a:latin typeface="Agency FB" panose="020B0503020202020204" pitchFamily="34" charset="0"/>
            </a:endParaRPr>
          </a:p>
        </p:txBody>
      </p:sp>
      <p:sp>
        <p:nvSpPr>
          <p:cNvPr id="270" name="TextBox 35"/>
          <p:cNvSpPr txBox="1"/>
          <p:nvPr/>
        </p:nvSpPr>
        <p:spPr>
          <a:xfrm>
            <a:off x="7569698" y="4319398"/>
            <a:ext cx="958917" cy="338554"/>
          </a:xfrm>
          <a:prstGeom prst="rect">
            <a:avLst/>
          </a:prstGeom>
          <a:noFill/>
        </p:spPr>
        <p:txBody>
          <a:bodyPr wrap="none" rtlCol="0">
            <a:spAutoFit/>
          </a:bodyPr>
          <a:lstStyle/>
          <a:p>
            <a:r>
              <a:rPr lang="id-ID" sz="1600" b="1">
                <a:solidFill>
                  <a:schemeClr val="bg1"/>
                </a:solidFill>
                <a:latin typeface="Agency FB" panose="020B0503020202020204" pitchFamily="34" charset="0"/>
              </a:rPr>
              <a:t>Music Area</a:t>
            </a:r>
            <a:endParaRPr lang="id-ID" sz="1600" b="1" dirty="0">
              <a:solidFill>
                <a:schemeClr val="bg1"/>
              </a:solidFill>
              <a:latin typeface="Agency FB" panose="020B0503020202020204" pitchFamily="34" charset="0"/>
            </a:endParaRPr>
          </a:p>
        </p:txBody>
      </p:sp>
      <p:sp>
        <p:nvSpPr>
          <p:cNvPr id="271" name="Rectangle 36"/>
          <p:cNvSpPr/>
          <p:nvPr/>
        </p:nvSpPr>
        <p:spPr>
          <a:xfrm>
            <a:off x="7569698" y="4607247"/>
            <a:ext cx="3956714" cy="523220"/>
          </a:xfrm>
          <a:prstGeom prst="rect">
            <a:avLst/>
          </a:prstGeom>
        </p:spPr>
        <p:txBody>
          <a:bodyPr wrap="square">
            <a:spAutoFit/>
          </a:bodyPr>
          <a:lstStyle/>
          <a:p>
            <a:r>
              <a:rPr lang="id-ID" sz="1400" dirty="0">
                <a:solidFill>
                  <a:schemeClr val="bg1"/>
                </a:solidFill>
                <a:latin typeface="Agency FB" panose="020B0503020202020204" pitchFamily="34" charset="0"/>
              </a:rPr>
              <a:t>Suitable for all categories business and personal presentation </a:t>
            </a:r>
            <a:r>
              <a:rPr lang="en-US" sz="1400" dirty="0">
                <a:solidFill>
                  <a:schemeClr val="bg1"/>
                </a:solidFill>
                <a:latin typeface="Agency FB" panose="020B0503020202020204" pitchFamily="34" charset="0"/>
              </a:rPr>
              <a:t>If you are going to use a passage of </a:t>
            </a:r>
            <a:r>
              <a:rPr lang="en-US" sz="1400" dirty="0" err="1">
                <a:solidFill>
                  <a:schemeClr val="bg1"/>
                </a:solidFill>
                <a:latin typeface="Agency FB" panose="020B0503020202020204" pitchFamily="34" charset="0"/>
              </a:rPr>
              <a:t>Lorem</a:t>
            </a:r>
            <a:r>
              <a:rPr lang="en-US" sz="1400" dirty="0">
                <a:solidFill>
                  <a:schemeClr val="bg1"/>
                </a:solidFill>
                <a:latin typeface="Agency FB" panose="020B0503020202020204" pitchFamily="34" charset="0"/>
              </a:rPr>
              <a:t> </a:t>
            </a:r>
            <a:r>
              <a:rPr lang="en-US" sz="1400" dirty="0" err="1">
                <a:solidFill>
                  <a:schemeClr val="bg1"/>
                </a:solidFill>
                <a:latin typeface="Agency FB" panose="020B0503020202020204" pitchFamily="34" charset="0"/>
              </a:rPr>
              <a:t>Ipsum</a:t>
            </a:r>
            <a:endParaRPr lang="id-ID" sz="1400" dirty="0">
              <a:solidFill>
                <a:schemeClr val="bg1"/>
              </a:solidFill>
              <a:latin typeface="Agency FB" panose="020B0503020202020204" pitchFamily="34" charset="0"/>
            </a:endParaRPr>
          </a:p>
        </p:txBody>
      </p:sp>
      <p:sp>
        <p:nvSpPr>
          <p:cNvPr id="272" name="Rectangle 37"/>
          <p:cNvSpPr/>
          <p:nvPr/>
        </p:nvSpPr>
        <p:spPr>
          <a:xfrm>
            <a:off x="7569698" y="3354881"/>
            <a:ext cx="3956714" cy="523220"/>
          </a:xfrm>
          <a:prstGeom prst="rect">
            <a:avLst/>
          </a:prstGeom>
        </p:spPr>
        <p:txBody>
          <a:bodyPr wrap="square">
            <a:spAutoFit/>
          </a:bodyPr>
          <a:lstStyle/>
          <a:p>
            <a:r>
              <a:rPr lang="id-ID" sz="1400" dirty="0">
                <a:solidFill>
                  <a:schemeClr val="bg1"/>
                </a:solidFill>
                <a:latin typeface="Agency FB" panose="020B0503020202020204" pitchFamily="34" charset="0"/>
              </a:rPr>
              <a:t>Suitable for all categories business and personal presentation </a:t>
            </a:r>
            <a:r>
              <a:rPr lang="en-US" sz="1400" dirty="0">
                <a:solidFill>
                  <a:schemeClr val="bg1"/>
                </a:solidFill>
                <a:latin typeface="Agency FB" panose="020B0503020202020204" pitchFamily="34" charset="0"/>
              </a:rPr>
              <a:t>If you are going to use a passage of </a:t>
            </a:r>
            <a:r>
              <a:rPr lang="en-US" sz="1400" dirty="0" err="1">
                <a:solidFill>
                  <a:schemeClr val="bg1"/>
                </a:solidFill>
                <a:latin typeface="Agency FB" panose="020B0503020202020204" pitchFamily="34" charset="0"/>
              </a:rPr>
              <a:t>Lorem</a:t>
            </a:r>
            <a:r>
              <a:rPr lang="en-US" sz="1400" dirty="0">
                <a:solidFill>
                  <a:schemeClr val="bg1"/>
                </a:solidFill>
                <a:latin typeface="Agency FB" panose="020B0503020202020204" pitchFamily="34" charset="0"/>
              </a:rPr>
              <a:t> </a:t>
            </a:r>
            <a:r>
              <a:rPr lang="en-US" sz="1400" dirty="0" err="1">
                <a:solidFill>
                  <a:schemeClr val="bg1"/>
                </a:solidFill>
                <a:latin typeface="Agency FB" panose="020B0503020202020204" pitchFamily="34" charset="0"/>
              </a:rPr>
              <a:t>Ipsum</a:t>
            </a:r>
            <a:endParaRPr lang="id-ID" sz="1400" dirty="0">
              <a:solidFill>
                <a:schemeClr val="bg1"/>
              </a:solidFill>
              <a:latin typeface="Agency FB" panose="020B0503020202020204" pitchFamily="34" charset="0"/>
            </a:endParaRPr>
          </a:p>
        </p:txBody>
      </p:sp>
      <p:grpSp>
        <p:nvGrpSpPr>
          <p:cNvPr id="7" name="组合 6"/>
          <p:cNvGrpSpPr/>
          <p:nvPr/>
        </p:nvGrpSpPr>
        <p:grpSpPr>
          <a:xfrm>
            <a:off x="6583679" y="4433366"/>
            <a:ext cx="923827" cy="923827"/>
            <a:chOff x="6583679" y="4433366"/>
            <a:chExt cx="923827" cy="923827"/>
          </a:xfrm>
        </p:grpSpPr>
        <p:sp>
          <p:nvSpPr>
            <p:cNvPr id="269" name="Oval 34"/>
            <p:cNvSpPr/>
            <p:nvPr/>
          </p:nvSpPr>
          <p:spPr>
            <a:xfrm>
              <a:off x="6583679" y="4433366"/>
              <a:ext cx="923827" cy="923827"/>
            </a:xfrm>
            <a:prstGeom prst="ellipse">
              <a:avLst/>
            </a:prstGeom>
            <a:solidFill>
              <a:srgbClr val="1492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latin typeface="Agency FB" panose="020B0503020202020204" pitchFamily="34" charset="0"/>
              </a:endParaRPr>
            </a:p>
          </p:txBody>
        </p:sp>
        <p:grpSp>
          <p:nvGrpSpPr>
            <p:cNvPr id="273" name="Group 38"/>
            <p:cNvGrpSpPr/>
            <p:nvPr/>
          </p:nvGrpSpPr>
          <p:grpSpPr>
            <a:xfrm>
              <a:off x="6786829" y="4634118"/>
              <a:ext cx="517525" cy="466725"/>
              <a:chOff x="3630613" y="1212850"/>
              <a:chExt cx="517525" cy="466725"/>
            </a:xfrm>
            <a:solidFill>
              <a:schemeClr val="bg1"/>
            </a:solidFill>
          </p:grpSpPr>
          <p:sp>
            <p:nvSpPr>
              <p:cNvPr id="274" name="Freeform 39"/>
              <p:cNvSpPr/>
              <p:nvPr/>
            </p:nvSpPr>
            <p:spPr bwMode="auto">
              <a:xfrm>
                <a:off x="3630613" y="1212850"/>
                <a:ext cx="517525" cy="387350"/>
              </a:xfrm>
              <a:custGeom>
                <a:avLst/>
                <a:gdLst>
                  <a:gd name="T0" fmla="*/ 123 w 246"/>
                  <a:gd name="T1" fmla="*/ 0 h 184"/>
                  <a:gd name="T2" fmla="*/ 0 w 246"/>
                  <a:gd name="T3" fmla="*/ 124 h 184"/>
                  <a:gd name="T4" fmla="*/ 15 w 246"/>
                  <a:gd name="T5" fmla="*/ 183 h 184"/>
                  <a:gd name="T6" fmla="*/ 15 w 246"/>
                  <a:gd name="T7" fmla="*/ 150 h 184"/>
                  <a:gd name="T8" fmla="*/ 21 w 246"/>
                  <a:gd name="T9" fmla="*/ 134 h 184"/>
                  <a:gd name="T10" fmla="*/ 20 w 246"/>
                  <a:gd name="T11" fmla="*/ 124 h 184"/>
                  <a:gd name="T12" fmla="*/ 123 w 246"/>
                  <a:gd name="T13" fmla="*/ 21 h 184"/>
                  <a:gd name="T14" fmla="*/ 226 w 246"/>
                  <a:gd name="T15" fmla="*/ 124 h 184"/>
                  <a:gd name="T16" fmla="*/ 225 w 246"/>
                  <a:gd name="T17" fmla="*/ 135 h 184"/>
                  <a:gd name="T18" fmla="*/ 230 w 246"/>
                  <a:gd name="T19" fmla="*/ 150 h 184"/>
                  <a:gd name="T20" fmla="*/ 230 w 246"/>
                  <a:gd name="T21" fmla="*/ 184 h 184"/>
                  <a:gd name="T22" fmla="*/ 246 w 246"/>
                  <a:gd name="T23" fmla="*/ 124 h 184"/>
                  <a:gd name="T24" fmla="*/ 123 w 246"/>
                  <a:gd name="T25"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6" h="184">
                    <a:moveTo>
                      <a:pt x="123" y="0"/>
                    </a:moveTo>
                    <a:cubicBezTo>
                      <a:pt x="55" y="1"/>
                      <a:pt x="0" y="56"/>
                      <a:pt x="0" y="124"/>
                    </a:cubicBezTo>
                    <a:cubicBezTo>
                      <a:pt x="0" y="144"/>
                      <a:pt x="5" y="165"/>
                      <a:pt x="15" y="183"/>
                    </a:cubicBezTo>
                    <a:cubicBezTo>
                      <a:pt x="15" y="150"/>
                      <a:pt x="15" y="150"/>
                      <a:pt x="15" y="150"/>
                    </a:cubicBezTo>
                    <a:cubicBezTo>
                      <a:pt x="15" y="144"/>
                      <a:pt x="17" y="138"/>
                      <a:pt x="21" y="134"/>
                    </a:cubicBezTo>
                    <a:cubicBezTo>
                      <a:pt x="20" y="130"/>
                      <a:pt x="20" y="127"/>
                      <a:pt x="20" y="124"/>
                    </a:cubicBezTo>
                    <a:cubicBezTo>
                      <a:pt x="20" y="67"/>
                      <a:pt x="66" y="21"/>
                      <a:pt x="123" y="21"/>
                    </a:cubicBezTo>
                    <a:cubicBezTo>
                      <a:pt x="180" y="21"/>
                      <a:pt x="226" y="67"/>
                      <a:pt x="226" y="124"/>
                    </a:cubicBezTo>
                    <a:cubicBezTo>
                      <a:pt x="226" y="127"/>
                      <a:pt x="225" y="131"/>
                      <a:pt x="225" y="135"/>
                    </a:cubicBezTo>
                    <a:cubicBezTo>
                      <a:pt x="228" y="139"/>
                      <a:pt x="230" y="144"/>
                      <a:pt x="230" y="150"/>
                    </a:cubicBezTo>
                    <a:cubicBezTo>
                      <a:pt x="230" y="184"/>
                      <a:pt x="230" y="184"/>
                      <a:pt x="230" y="184"/>
                    </a:cubicBezTo>
                    <a:cubicBezTo>
                      <a:pt x="241" y="166"/>
                      <a:pt x="246" y="145"/>
                      <a:pt x="246" y="124"/>
                    </a:cubicBezTo>
                    <a:cubicBezTo>
                      <a:pt x="246" y="56"/>
                      <a:pt x="191" y="1"/>
                      <a:pt x="12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75" name="Freeform 40"/>
              <p:cNvSpPr/>
              <p:nvPr/>
            </p:nvSpPr>
            <p:spPr bwMode="auto">
              <a:xfrm>
                <a:off x="3676651" y="1473200"/>
                <a:ext cx="114300" cy="206375"/>
              </a:xfrm>
              <a:custGeom>
                <a:avLst/>
                <a:gdLst>
                  <a:gd name="T0" fmla="*/ 0 w 54"/>
                  <a:gd name="T1" fmla="*/ 21 h 98"/>
                  <a:gd name="T2" fmla="*/ 0 w 54"/>
                  <a:gd name="T3" fmla="*/ 26 h 98"/>
                  <a:gd name="T4" fmla="*/ 0 w 54"/>
                  <a:gd name="T5" fmla="*/ 57 h 98"/>
                  <a:gd name="T6" fmla="*/ 0 w 54"/>
                  <a:gd name="T7" fmla="*/ 72 h 98"/>
                  <a:gd name="T8" fmla="*/ 38 w 54"/>
                  <a:gd name="T9" fmla="*/ 98 h 98"/>
                  <a:gd name="T10" fmla="*/ 54 w 54"/>
                  <a:gd name="T11" fmla="*/ 98 h 98"/>
                  <a:gd name="T12" fmla="*/ 54 w 54"/>
                  <a:gd name="T13" fmla="*/ 0 h 98"/>
                  <a:gd name="T14" fmla="*/ 38 w 54"/>
                  <a:gd name="T15" fmla="*/ 0 h 98"/>
                  <a:gd name="T16" fmla="*/ 0 w 54"/>
                  <a:gd name="T17" fmla="*/ 2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8">
                    <a:moveTo>
                      <a:pt x="0" y="21"/>
                    </a:moveTo>
                    <a:cubicBezTo>
                      <a:pt x="0" y="22"/>
                      <a:pt x="0" y="24"/>
                      <a:pt x="0" y="26"/>
                    </a:cubicBezTo>
                    <a:cubicBezTo>
                      <a:pt x="0" y="57"/>
                      <a:pt x="0" y="57"/>
                      <a:pt x="0" y="57"/>
                    </a:cubicBezTo>
                    <a:cubicBezTo>
                      <a:pt x="0" y="72"/>
                      <a:pt x="0" y="72"/>
                      <a:pt x="0" y="72"/>
                    </a:cubicBezTo>
                    <a:cubicBezTo>
                      <a:pt x="0" y="86"/>
                      <a:pt x="17" y="98"/>
                      <a:pt x="38" y="98"/>
                    </a:cubicBezTo>
                    <a:cubicBezTo>
                      <a:pt x="54" y="98"/>
                      <a:pt x="54" y="98"/>
                      <a:pt x="54" y="98"/>
                    </a:cubicBezTo>
                    <a:cubicBezTo>
                      <a:pt x="54" y="0"/>
                      <a:pt x="54" y="0"/>
                      <a:pt x="54" y="0"/>
                    </a:cubicBezTo>
                    <a:cubicBezTo>
                      <a:pt x="38" y="0"/>
                      <a:pt x="38" y="0"/>
                      <a:pt x="38" y="0"/>
                    </a:cubicBezTo>
                    <a:cubicBezTo>
                      <a:pt x="19" y="0"/>
                      <a:pt x="4" y="9"/>
                      <a:pt x="0"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76" name="Freeform 41"/>
              <p:cNvSpPr/>
              <p:nvPr/>
            </p:nvSpPr>
            <p:spPr bwMode="auto">
              <a:xfrm>
                <a:off x="3987801" y="1473200"/>
                <a:ext cx="112713" cy="206375"/>
              </a:xfrm>
              <a:custGeom>
                <a:avLst/>
                <a:gdLst>
                  <a:gd name="T0" fmla="*/ 53 w 53"/>
                  <a:gd name="T1" fmla="*/ 72 h 98"/>
                  <a:gd name="T2" fmla="*/ 53 w 53"/>
                  <a:gd name="T3" fmla="*/ 57 h 98"/>
                  <a:gd name="T4" fmla="*/ 53 w 53"/>
                  <a:gd name="T5" fmla="*/ 26 h 98"/>
                  <a:gd name="T6" fmla="*/ 53 w 53"/>
                  <a:gd name="T7" fmla="*/ 23 h 98"/>
                  <a:gd name="T8" fmla="*/ 16 w 53"/>
                  <a:gd name="T9" fmla="*/ 0 h 98"/>
                  <a:gd name="T10" fmla="*/ 0 w 53"/>
                  <a:gd name="T11" fmla="*/ 0 h 98"/>
                  <a:gd name="T12" fmla="*/ 0 w 53"/>
                  <a:gd name="T13" fmla="*/ 98 h 98"/>
                  <a:gd name="T14" fmla="*/ 16 w 53"/>
                  <a:gd name="T15" fmla="*/ 98 h 98"/>
                  <a:gd name="T16" fmla="*/ 53 w 53"/>
                  <a:gd name="T17" fmla="*/ 7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98">
                    <a:moveTo>
                      <a:pt x="53" y="72"/>
                    </a:moveTo>
                    <a:cubicBezTo>
                      <a:pt x="53" y="57"/>
                      <a:pt x="53" y="57"/>
                      <a:pt x="53" y="57"/>
                    </a:cubicBezTo>
                    <a:cubicBezTo>
                      <a:pt x="53" y="26"/>
                      <a:pt x="53" y="26"/>
                      <a:pt x="53" y="26"/>
                    </a:cubicBezTo>
                    <a:cubicBezTo>
                      <a:pt x="53" y="25"/>
                      <a:pt x="53" y="24"/>
                      <a:pt x="53" y="23"/>
                    </a:cubicBezTo>
                    <a:cubicBezTo>
                      <a:pt x="51" y="10"/>
                      <a:pt x="35" y="0"/>
                      <a:pt x="16" y="0"/>
                    </a:cubicBezTo>
                    <a:cubicBezTo>
                      <a:pt x="0" y="0"/>
                      <a:pt x="0" y="0"/>
                      <a:pt x="0" y="0"/>
                    </a:cubicBezTo>
                    <a:cubicBezTo>
                      <a:pt x="0" y="98"/>
                      <a:pt x="0" y="98"/>
                      <a:pt x="0" y="98"/>
                    </a:cubicBezTo>
                    <a:cubicBezTo>
                      <a:pt x="16" y="98"/>
                      <a:pt x="16" y="98"/>
                      <a:pt x="16" y="98"/>
                    </a:cubicBezTo>
                    <a:cubicBezTo>
                      <a:pt x="36" y="98"/>
                      <a:pt x="53" y="86"/>
                      <a:pt x="53"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grpSp>
      </p:grpSp>
      <p:grpSp>
        <p:nvGrpSpPr>
          <p:cNvPr id="2" name="组合 1"/>
          <p:cNvGrpSpPr/>
          <p:nvPr/>
        </p:nvGrpSpPr>
        <p:grpSpPr>
          <a:xfrm>
            <a:off x="1035269" y="1819388"/>
            <a:ext cx="923827" cy="923827"/>
            <a:chOff x="1035269" y="1819388"/>
            <a:chExt cx="923827" cy="923827"/>
          </a:xfrm>
        </p:grpSpPr>
        <p:sp>
          <p:nvSpPr>
            <p:cNvPr id="255" name="Oval 20"/>
            <p:cNvSpPr/>
            <p:nvPr/>
          </p:nvSpPr>
          <p:spPr>
            <a:xfrm>
              <a:off x="1035269" y="1819388"/>
              <a:ext cx="923827" cy="923827"/>
            </a:xfrm>
            <a:prstGeom prst="ellipse">
              <a:avLst/>
            </a:prstGeom>
            <a:solidFill>
              <a:srgbClr val="1492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latin typeface="Agency FB" panose="020B0503020202020204" pitchFamily="34" charset="0"/>
              </a:endParaRPr>
            </a:p>
          </p:txBody>
        </p:sp>
        <p:grpSp>
          <p:nvGrpSpPr>
            <p:cNvPr id="277" name="Group 42"/>
            <p:cNvGrpSpPr/>
            <p:nvPr/>
          </p:nvGrpSpPr>
          <p:grpSpPr>
            <a:xfrm>
              <a:off x="1224925" y="1997878"/>
              <a:ext cx="544513" cy="542926"/>
              <a:chOff x="8062913" y="1174750"/>
              <a:chExt cx="544513" cy="542926"/>
            </a:xfrm>
            <a:solidFill>
              <a:schemeClr val="bg1"/>
            </a:solidFill>
          </p:grpSpPr>
          <p:sp>
            <p:nvSpPr>
              <p:cNvPr id="278" name="Oval 43"/>
              <p:cNvSpPr>
                <a:spLocks noChangeArrowheads="1"/>
              </p:cNvSpPr>
              <p:nvPr/>
            </p:nvSpPr>
            <p:spPr bwMode="auto">
              <a:xfrm>
                <a:off x="8153401" y="1265238"/>
                <a:ext cx="363538" cy="3619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79" name="Rectangle 44"/>
              <p:cNvSpPr>
                <a:spLocks noChangeArrowheads="1"/>
              </p:cNvSpPr>
              <p:nvPr/>
            </p:nvSpPr>
            <p:spPr bwMode="auto">
              <a:xfrm>
                <a:off x="8310563" y="1174750"/>
                <a:ext cx="46038" cy="63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80" name="Rectangle 45"/>
              <p:cNvSpPr>
                <a:spLocks noChangeArrowheads="1"/>
              </p:cNvSpPr>
              <p:nvPr/>
            </p:nvSpPr>
            <p:spPr bwMode="auto">
              <a:xfrm>
                <a:off x="8542338" y="1423988"/>
                <a:ext cx="6508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81" name="Rectangle 46"/>
              <p:cNvSpPr>
                <a:spLocks noChangeArrowheads="1"/>
              </p:cNvSpPr>
              <p:nvPr/>
            </p:nvSpPr>
            <p:spPr bwMode="auto">
              <a:xfrm>
                <a:off x="8310563" y="1655763"/>
                <a:ext cx="46038" cy="619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82" name="Rectangle 47"/>
              <p:cNvSpPr>
                <a:spLocks noChangeArrowheads="1"/>
              </p:cNvSpPr>
              <p:nvPr/>
            </p:nvSpPr>
            <p:spPr bwMode="auto">
              <a:xfrm>
                <a:off x="8062913" y="1423988"/>
                <a:ext cx="6508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83" name="Freeform 48"/>
              <p:cNvSpPr/>
              <p:nvPr/>
            </p:nvSpPr>
            <p:spPr bwMode="auto">
              <a:xfrm>
                <a:off x="8464551" y="1238250"/>
                <a:ext cx="80963" cy="77788"/>
              </a:xfrm>
              <a:custGeom>
                <a:avLst/>
                <a:gdLst>
                  <a:gd name="T0" fmla="*/ 51 w 51"/>
                  <a:gd name="T1" fmla="*/ 20 h 49"/>
                  <a:gd name="T2" fmla="*/ 21 w 51"/>
                  <a:gd name="T3" fmla="*/ 49 h 49"/>
                  <a:gd name="T4" fmla="*/ 0 w 51"/>
                  <a:gd name="T5" fmla="*/ 29 h 49"/>
                  <a:gd name="T6" fmla="*/ 29 w 51"/>
                  <a:gd name="T7" fmla="*/ 0 h 49"/>
                  <a:gd name="T8" fmla="*/ 51 w 51"/>
                  <a:gd name="T9" fmla="*/ 20 h 49"/>
                </a:gdLst>
                <a:ahLst/>
                <a:cxnLst>
                  <a:cxn ang="0">
                    <a:pos x="T0" y="T1"/>
                  </a:cxn>
                  <a:cxn ang="0">
                    <a:pos x="T2" y="T3"/>
                  </a:cxn>
                  <a:cxn ang="0">
                    <a:pos x="T4" y="T5"/>
                  </a:cxn>
                  <a:cxn ang="0">
                    <a:pos x="T6" y="T7"/>
                  </a:cxn>
                  <a:cxn ang="0">
                    <a:pos x="T8" y="T9"/>
                  </a:cxn>
                </a:cxnLst>
                <a:rect l="0" t="0" r="r" b="b"/>
                <a:pathLst>
                  <a:path w="51" h="49">
                    <a:moveTo>
                      <a:pt x="51" y="20"/>
                    </a:moveTo>
                    <a:lnTo>
                      <a:pt x="21" y="49"/>
                    </a:lnTo>
                    <a:lnTo>
                      <a:pt x="0" y="29"/>
                    </a:lnTo>
                    <a:lnTo>
                      <a:pt x="29" y="0"/>
                    </a:lnTo>
                    <a:lnTo>
                      <a:pt x="51"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84" name="Freeform 49"/>
              <p:cNvSpPr/>
              <p:nvPr/>
            </p:nvSpPr>
            <p:spPr bwMode="auto">
              <a:xfrm>
                <a:off x="8464551" y="1576388"/>
                <a:ext cx="80963" cy="79375"/>
              </a:xfrm>
              <a:custGeom>
                <a:avLst/>
                <a:gdLst>
                  <a:gd name="T0" fmla="*/ 21 w 51"/>
                  <a:gd name="T1" fmla="*/ 0 h 50"/>
                  <a:gd name="T2" fmla="*/ 51 w 51"/>
                  <a:gd name="T3" fmla="*/ 30 h 50"/>
                  <a:gd name="T4" fmla="*/ 29 w 51"/>
                  <a:gd name="T5" fmla="*/ 50 h 50"/>
                  <a:gd name="T6" fmla="*/ 0 w 51"/>
                  <a:gd name="T7" fmla="*/ 22 h 50"/>
                  <a:gd name="T8" fmla="*/ 21 w 51"/>
                  <a:gd name="T9" fmla="*/ 0 h 50"/>
                </a:gdLst>
                <a:ahLst/>
                <a:cxnLst>
                  <a:cxn ang="0">
                    <a:pos x="T0" y="T1"/>
                  </a:cxn>
                  <a:cxn ang="0">
                    <a:pos x="T2" y="T3"/>
                  </a:cxn>
                  <a:cxn ang="0">
                    <a:pos x="T4" y="T5"/>
                  </a:cxn>
                  <a:cxn ang="0">
                    <a:pos x="T6" y="T7"/>
                  </a:cxn>
                  <a:cxn ang="0">
                    <a:pos x="T8" y="T9"/>
                  </a:cxn>
                </a:cxnLst>
                <a:rect l="0" t="0" r="r" b="b"/>
                <a:pathLst>
                  <a:path w="51" h="50">
                    <a:moveTo>
                      <a:pt x="21" y="0"/>
                    </a:moveTo>
                    <a:lnTo>
                      <a:pt x="51" y="30"/>
                    </a:lnTo>
                    <a:lnTo>
                      <a:pt x="29" y="50"/>
                    </a:lnTo>
                    <a:lnTo>
                      <a:pt x="0" y="22"/>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85" name="Freeform 50"/>
              <p:cNvSpPr/>
              <p:nvPr/>
            </p:nvSpPr>
            <p:spPr bwMode="auto">
              <a:xfrm>
                <a:off x="8126413" y="1576388"/>
                <a:ext cx="77788" cy="79375"/>
              </a:xfrm>
              <a:custGeom>
                <a:avLst/>
                <a:gdLst>
                  <a:gd name="T0" fmla="*/ 29 w 49"/>
                  <a:gd name="T1" fmla="*/ 0 h 50"/>
                  <a:gd name="T2" fmla="*/ 49 w 49"/>
                  <a:gd name="T3" fmla="*/ 22 h 50"/>
                  <a:gd name="T4" fmla="*/ 21 w 49"/>
                  <a:gd name="T5" fmla="*/ 50 h 50"/>
                  <a:gd name="T6" fmla="*/ 0 w 49"/>
                  <a:gd name="T7" fmla="*/ 30 h 50"/>
                  <a:gd name="T8" fmla="*/ 29 w 49"/>
                  <a:gd name="T9" fmla="*/ 0 h 50"/>
                </a:gdLst>
                <a:ahLst/>
                <a:cxnLst>
                  <a:cxn ang="0">
                    <a:pos x="T0" y="T1"/>
                  </a:cxn>
                  <a:cxn ang="0">
                    <a:pos x="T2" y="T3"/>
                  </a:cxn>
                  <a:cxn ang="0">
                    <a:pos x="T4" y="T5"/>
                  </a:cxn>
                  <a:cxn ang="0">
                    <a:pos x="T6" y="T7"/>
                  </a:cxn>
                  <a:cxn ang="0">
                    <a:pos x="T8" y="T9"/>
                  </a:cxn>
                </a:cxnLst>
                <a:rect l="0" t="0" r="r" b="b"/>
                <a:pathLst>
                  <a:path w="49" h="50">
                    <a:moveTo>
                      <a:pt x="29" y="0"/>
                    </a:moveTo>
                    <a:lnTo>
                      <a:pt x="49" y="22"/>
                    </a:lnTo>
                    <a:lnTo>
                      <a:pt x="21" y="50"/>
                    </a:lnTo>
                    <a:lnTo>
                      <a:pt x="0" y="30"/>
                    </a:lnTo>
                    <a:lnTo>
                      <a:pt x="2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86" name="Freeform 51"/>
              <p:cNvSpPr/>
              <p:nvPr/>
            </p:nvSpPr>
            <p:spPr bwMode="auto">
              <a:xfrm>
                <a:off x="8126413" y="1238250"/>
                <a:ext cx="77788" cy="77788"/>
              </a:xfrm>
              <a:custGeom>
                <a:avLst/>
                <a:gdLst>
                  <a:gd name="T0" fmla="*/ 49 w 49"/>
                  <a:gd name="T1" fmla="*/ 29 h 49"/>
                  <a:gd name="T2" fmla="*/ 29 w 49"/>
                  <a:gd name="T3" fmla="*/ 49 h 49"/>
                  <a:gd name="T4" fmla="*/ 0 w 49"/>
                  <a:gd name="T5" fmla="*/ 20 h 49"/>
                  <a:gd name="T6" fmla="*/ 21 w 49"/>
                  <a:gd name="T7" fmla="*/ 0 h 49"/>
                  <a:gd name="T8" fmla="*/ 49 w 49"/>
                  <a:gd name="T9" fmla="*/ 29 h 49"/>
                </a:gdLst>
                <a:ahLst/>
                <a:cxnLst>
                  <a:cxn ang="0">
                    <a:pos x="T0" y="T1"/>
                  </a:cxn>
                  <a:cxn ang="0">
                    <a:pos x="T2" y="T3"/>
                  </a:cxn>
                  <a:cxn ang="0">
                    <a:pos x="T4" y="T5"/>
                  </a:cxn>
                  <a:cxn ang="0">
                    <a:pos x="T6" y="T7"/>
                  </a:cxn>
                  <a:cxn ang="0">
                    <a:pos x="T8" y="T9"/>
                  </a:cxn>
                </a:cxnLst>
                <a:rect l="0" t="0" r="r" b="b"/>
                <a:pathLst>
                  <a:path w="49" h="49">
                    <a:moveTo>
                      <a:pt x="49" y="29"/>
                    </a:moveTo>
                    <a:lnTo>
                      <a:pt x="29" y="49"/>
                    </a:lnTo>
                    <a:lnTo>
                      <a:pt x="0" y="20"/>
                    </a:lnTo>
                    <a:lnTo>
                      <a:pt x="21" y="0"/>
                    </a:lnTo>
                    <a:lnTo>
                      <a:pt x="49"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87" name="Freeform 52"/>
              <p:cNvSpPr/>
              <p:nvPr/>
            </p:nvSpPr>
            <p:spPr bwMode="auto">
              <a:xfrm>
                <a:off x="8393113" y="1185863"/>
                <a:ext cx="66675" cy="77788"/>
              </a:xfrm>
              <a:custGeom>
                <a:avLst/>
                <a:gdLst>
                  <a:gd name="T0" fmla="*/ 42 w 42"/>
                  <a:gd name="T1" fmla="*/ 10 h 49"/>
                  <a:gd name="T2" fmla="*/ 27 w 42"/>
                  <a:gd name="T3" fmla="*/ 49 h 49"/>
                  <a:gd name="T4" fmla="*/ 0 w 42"/>
                  <a:gd name="T5" fmla="*/ 38 h 49"/>
                  <a:gd name="T6" fmla="*/ 15 w 42"/>
                  <a:gd name="T7" fmla="*/ 0 h 49"/>
                  <a:gd name="T8" fmla="*/ 42 w 42"/>
                  <a:gd name="T9" fmla="*/ 10 h 49"/>
                </a:gdLst>
                <a:ahLst/>
                <a:cxnLst>
                  <a:cxn ang="0">
                    <a:pos x="T0" y="T1"/>
                  </a:cxn>
                  <a:cxn ang="0">
                    <a:pos x="T2" y="T3"/>
                  </a:cxn>
                  <a:cxn ang="0">
                    <a:pos x="T4" y="T5"/>
                  </a:cxn>
                  <a:cxn ang="0">
                    <a:pos x="T6" y="T7"/>
                  </a:cxn>
                  <a:cxn ang="0">
                    <a:pos x="T8" y="T9"/>
                  </a:cxn>
                </a:cxnLst>
                <a:rect l="0" t="0" r="r" b="b"/>
                <a:pathLst>
                  <a:path w="42" h="49">
                    <a:moveTo>
                      <a:pt x="42" y="10"/>
                    </a:moveTo>
                    <a:lnTo>
                      <a:pt x="27" y="49"/>
                    </a:lnTo>
                    <a:lnTo>
                      <a:pt x="0" y="38"/>
                    </a:lnTo>
                    <a:lnTo>
                      <a:pt x="15" y="0"/>
                    </a:lnTo>
                    <a:lnTo>
                      <a:pt x="42"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88" name="Freeform 53"/>
              <p:cNvSpPr/>
              <p:nvPr/>
            </p:nvSpPr>
            <p:spPr bwMode="auto">
              <a:xfrm>
                <a:off x="8516938" y="1503363"/>
                <a:ext cx="77788" cy="68263"/>
              </a:xfrm>
              <a:custGeom>
                <a:avLst/>
                <a:gdLst>
                  <a:gd name="T0" fmla="*/ 12 w 49"/>
                  <a:gd name="T1" fmla="*/ 0 h 43"/>
                  <a:gd name="T2" fmla="*/ 49 w 49"/>
                  <a:gd name="T3" fmla="*/ 16 h 43"/>
                  <a:gd name="T4" fmla="*/ 39 w 49"/>
                  <a:gd name="T5" fmla="*/ 43 h 43"/>
                  <a:gd name="T6" fmla="*/ 0 w 49"/>
                  <a:gd name="T7" fmla="*/ 28 h 43"/>
                  <a:gd name="T8" fmla="*/ 12 w 49"/>
                  <a:gd name="T9" fmla="*/ 0 h 43"/>
                </a:gdLst>
                <a:ahLst/>
                <a:cxnLst>
                  <a:cxn ang="0">
                    <a:pos x="T0" y="T1"/>
                  </a:cxn>
                  <a:cxn ang="0">
                    <a:pos x="T2" y="T3"/>
                  </a:cxn>
                  <a:cxn ang="0">
                    <a:pos x="T4" y="T5"/>
                  </a:cxn>
                  <a:cxn ang="0">
                    <a:pos x="T6" y="T7"/>
                  </a:cxn>
                  <a:cxn ang="0">
                    <a:pos x="T8" y="T9"/>
                  </a:cxn>
                </a:cxnLst>
                <a:rect l="0" t="0" r="r" b="b"/>
                <a:pathLst>
                  <a:path w="49" h="43">
                    <a:moveTo>
                      <a:pt x="12" y="0"/>
                    </a:moveTo>
                    <a:lnTo>
                      <a:pt x="49" y="16"/>
                    </a:lnTo>
                    <a:lnTo>
                      <a:pt x="39" y="43"/>
                    </a:lnTo>
                    <a:lnTo>
                      <a:pt x="0" y="28"/>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89" name="Freeform 54"/>
              <p:cNvSpPr/>
              <p:nvPr/>
            </p:nvSpPr>
            <p:spPr bwMode="auto">
              <a:xfrm>
                <a:off x="8210551" y="1630363"/>
                <a:ext cx="66675" cy="77788"/>
              </a:xfrm>
              <a:custGeom>
                <a:avLst/>
                <a:gdLst>
                  <a:gd name="T0" fmla="*/ 42 w 42"/>
                  <a:gd name="T1" fmla="*/ 12 h 49"/>
                  <a:gd name="T2" fmla="*/ 26 w 42"/>
                  <a:gd name="T3" fmla="*/ 49 h 49"/>
                  <a:gd name="T4" fmla="*/ 0 w 42"/>
                  <a:gd name="T5" fmla="*/ 38 h 49"/>
                  <a:gd name="T6" fmla="*/ 16 w 42"/>
                  <a:gd name="T7" fmla="*/ 0 h 49"/>
                  <a:gd name="T8" fmla="*/ 42 w 42"/>
                  <a:gd name="T9" fmla="*/ 12 h 49"/>
                </a:gdLst>
                <a:ahLst/>
                <a:cxnLst>
                  <a:cxn ang="0">
                    <a:pos x="T0" y="T1"/>
                  </a:cxn>
                  <a:cxn ang="0">
                    <a:pos x="T2" y="T3"/>
                  </a:cxn>
                  <a:cxn ang="0">
                    <a:pos x="T4" y="T5"/>
                  </a:cxn>
                  <a:cxn ang="0">
                    <a:pos x="T6" y="T7"/>
                  </a:cxn>
                  <a:cxn ang="0">
                    <a:pos x="T8" y="T9"/>
                  </a:cxn>
                </a:cxnLst>
                <a:rect l="0" t="0" r="r" b="b"/>
                <a:pathLst>
                  <a:path w="42" h="49">
                    <a:moveTo>
                      <a:pt x="42" y="12"/>
                    </a:moveTo>
                    <a:lnTo>
                      <a:pt x="26" y="49"/>
                    </a:lnTo>
                    <a:lnTo>
                      <a:pt x="0" y="38"/>
                    </a:lnTo>
                    <a:lnTo>
                      <a:pt x="16" y="0"/>
                    </a:lnTo>
                    <a:lnTo>
                      <a:pt x="42"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90" name="Freeform 55"/>
              <p:cNvSpPr/>
              <p:nvPr/>
            </p:nvSpPr>
            <p:spPr bwMode="auto">
              <a:xfrm>
                <a:off x="8072438" y="1322388"/>
                <a:ext cx="77788" cy="66675"/>
              </a:xfrm>
              <a:custGeom>
                <a:avLst/>
                <a:gdLst>
                  <a:gd name="T0" fmla="*/ 39 w 49"/>
                  <a:gd name="T1" fmla="*/ 42 h 42"/>
                  <a:gd name="T2" fmla="*/ 0 w 49"/>
                  <a:gd name="T3" fmla="*/ 26 h 42"/>
                  <a:gd name="T4" fmla="*/ 12 w 49"/>
                  <a:gd name="T5" fmla="*/ 0 h 42"/>
                  <a:gd name="T6" fmla="*/ 49 w 49"/>
                  <a:gd name="T7" fmla="*/ 15 h 42"/>
                  <a:gd name="T8" fmla="*/ 39 w 49"/>
                  <a:gd name="T9" fmla="*/ 42 h 42"/>
                </a:gdLst>
                <a:ahLst/>
                <a:cxnLst>
                  <a:cxn ang="0">
                    <a:pos x="T0" y="T1"/>
                  </a:cxn>
                  <a:cxn ang="0">
                    <a:pos x="T2" y="T3"/>
                  </a:cxn>
                  <a:cxn ang="0">
                    <a:pos x="T4" y="T5"/>
                  </a:cxn>
                  <a:cxn ang="0">
                    <a:pos x="T6" y="T7"/>
                  </a:cxn>
                  <a:cxn ang="0">
                    <a:pos x="T8" y="T9"/>
                  </a:cxn>
                </a:cxnLst>
                <a:rect l="0" t="0" r="r" b="b"/>
                <a:pathLst>
                  <a:path w="49" h="42">
                    <a:moveTo>
                      <a:pt x="39" y="42"/>
                    </a:moveTo>
                    <a:lnTo>
                      <a:pt x="0" y="26"/>
                    </a:lnTo>
                    <a:lnTo>
                      <a:pt x="12" y="0"/>
                    </a:lnTo>
                    <a:lnTo>
                      <a:pt x="49" y="15"/>
                    </a:lnTo>
                    <a:lnTo>
                      <a:pt x="39"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91" name="Freeform 56"/>
              <p:cNvSpPr/>
              <p:nvPr/>
            </p:nvSpPr>
            <p:spPr bwMode="auto">
              <a:xfrm>
                <a:off x="8516938" y="1320800"/>
                <a:ext cx="77788" cy="66675"/>
              </a:xfrm>
              <a:custGeom>
                <a:avLst/>
                <a:gdLst>
                  <a:gd name="T0" fmla="*/ 0 w 49"/>
                  <a:gd name="T1" fmla="*/ 16 h 42"/>
                  <a:gd name="T2" fmla="*/ 37 w 49"/>
                  <a:gd name="T3" fmla="*/ 0 h 42"/>
                  <a:gd name="T4" fmla="*/ 49 w 49"/>
                  <a:gd name="T5" fmla="*/ 26 h 42"/>
                  <a:gd name="T6" fmla="*/ 12 w 49"/>
                  <a:gd name="T7" fmla="*/ 42 h 42"/>
                  <a:gd name="T8" fmla="*/ 0 w 49"/>
                  <a:gd name="T9" fmla="*/ 16 h 42"/>
                </a:gdLst>
                <a:ahLst/>
                <a:cxnLst>
                  <a:cxn ang="0">
                    <a:pos x="T0" y="T1"/>
                  </a:cxn>
                  <a:cxn ang="0">
                    <a:pos x="T2" y="T3"/>
                  </a:cxn>
                  <a:cxn ang="0">
                    <a:pos x="T4" y="T5"/>
                  </a:cxn>
                  <a:cxn ang="0">
                    <a:pos x="T6" y="T7"/>
                  </a:cxn>
                  <a:cxn ang="0">
                    <a:pos x="T8" y="T9"/>
                  </a:cxn>
                </a:cxnLst>
                <a:rect l="0" t="0" r="r" b="b"/>
                <a:pathLst>
                  <a:path w="49" h="42">
                    <a:moveTo>
                      <a:pt x="0" y="16"/>
                    </a:moveTo>
                    <a:lnTo>
                      <a:pt x="37" y="0"/>
                    </a:lnTo>
                    <a:lnTo>
                      <a:pt x="49" y="26"/>
                    </a:lnTo>
                    <a:lnTo>
                      <a:pt x="12" y="42"/>
                    </a:lnTo>
                    <a:lnTo>
                      <a:pt x="0"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92" name="Freeform 57"/>
              <p:cNvSpPr/>
              <p:nvPr/>
            </p:nvSpPr>
            <p:spPr bwMode="auto">
              <a:xfrm>
                <a:off x="8393113" y="1630363"/>
                <a:ext cx="66675" cy="77788"/>
              </a:xfrm>
              <a:custGeom>
                <a:avLst/>
                <a:gdLst>
                  <a:gd name="T0" fmla="*/ 42 w 42"/>
                  <a:gd name="T1" fmla="*/ 37 h 49"/>
                  <a:gd name="T2" fmla="*/ 16 w 42"/>
                  <a:gd name="T3" fmla="*/ 49 h 49"/>
                  <a:gd name="T4" fmla="*/ 0 w 42"/>
                  <a:gd name="T5" fmla="*/ 10 h 49"/>
                  <a:gd name="T6" fmla="*/ 27 w 42"/>
                  <a:gd name="T7" fmla="*/ 0 h 49"/>
                  <a:gd name="T8" fmla="*/ 42 w 42"/>
                  <a:gd name="T9" fmla="*/ 37 h 49"/>
                </a:gdLst>
                <a:ahLst/>
                <a:cxnLst>
                  <a:cxn ang="0">
                    <a:pos x="T0" y="T1"/>
                  </a:cxn>
                  <a:cxn ang="0">
                    <a:pos x="T2" y="T3"/>
                  </a:cxn>
                  <a:cxn ang="0">
                    <a:pos x="T4" y="T5"/>
                  </a:cxn>
                  <a:cxn ang="0">
                    <a:pos x="T6" y="T7"/>
                  </a:cxn>
                  <a:cxn ang="0">
                    <a:pos x="T8" y="T9"/>
                  </a:cxn>
                </a:cxnLst>
                <a:rect l="0" t="0" r="r" b="b"/>
                <a:pathLst>
                  <a:path w="42" h="49">
                    <a:moveTo>
                      <a:pt x="42" y="37"/>
                    </a:moveTo>
                    <a:lnTo>
                      <a:pt x="16" y="49"/>
                    </a:lnTo>
                    <a:lnTo>
                      <a:pt x="0" y="10"/>
                    </a:lnTo>
                    <a:lnTo>
                      <a:pt x="27" y="0"/>
                    </a:lnTo>
                    <a:lnTo>
                      <a:pt x="42"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93" name="Freeform 58"/>
              <p:cNvSpPr/>
              <p:nvPr/>
            </p:nvSpPr>
            <p:spPr bwMode="auto">
              <a:xfrm>
                <a:off x="8075613" y="1504950"/>
                <a:ext cx="74613" cy="68263"/>
              </a:xfrm>
              <a:custGeom>
                <a:avLst/>
                <a:gdLst>
                  <a:gd name="T0" fmla="*/ 47 w 47"/>
                  <a:gd name="T1" fmla="*/ 27 h 43"/>
                  <a:gd name="T2" fmla="*/ 10 w 47"/>
                  <a:gd name="T3" fmla="*/ 43 h 43"/>
                  <a:gd name="T4" fmla="*/ 0 w 47"/>
                  <a:gd name="T5" fmla="*/ 16 h 43"/>
                  <a:gd name="T6" fmla="*/ 37 w 47"/>
                  <a:gd name="T7" fmla="*/ 0 h 43"/>
                  <a:gd name="T8" fmla="*/ 47 w 47"/>
                  <a:gd name="T9" fmla="*/ 27 h 43"/>
                </a:gdLst>
                <a:ahLst/>
                <a:cxnLst>
                  <a:cxn ang="0">
                    <a:pos x="T0" y="T1"/>
                  </a:cxn>
                  <a:cxn ang="0">
                    <a:pos x="T2" y="T3"/>
                  </a:cxn>
                  <a:cxn ang="0">
                    <a:pos x="T4" y="T5"/>
                  </a:cxn>
                  <a:cxn ang="0">
                    <a:pos x="T6" y="T7"/>
                  </a:cxn>
                  <a:cxn ang="0">
                    <a:pos x="T8" y="T9"/>
                  </a:cxn>
                </a:cxnLst>
                <a:rect l="0" t="0" r="r" b="b"/>
                <a:pathLst>
                  <a:path w="47" h="43">
                    <a:moveTo>
                      <a:pt x="47" y="27"/>
                    </a:moveTo>
                    <a:lnTo>
                      <a:pt x="10" y="43"/>
                    </a:lnTo>
                    <a:lnTo>
                      <a:pt x="0" y="16"/>
                    </a:lnTo>
                    <a:lnTo>
                      <a:pt x="37" y="0"/>
                    </a:lnTo>
                    <a:lnTo>
                      <a:pt x="47"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94" name="Freeform 59"/>
              <p:cNvSpPr/>
              <p:nvPr/>
            </p:nvSpPr>
            <p:spPr bwMode="auto">
              <a:xfrm>
                <a:off x="8207376" y="1185863"/>
                <a:ext cx="68263" cy="77788"/>
              </a:xfrm>
              <a:custGeom>
                <a:avLst/>
                <a:gdLst>
                  <a:gd name="T0" fmla="*/ 43 w 43"/>
                  <a:gd name="T1" fmla="*/ 38 h 49"/>
                  <a:gd name="T2" fmla="*/ 16 w 43"/>
                  <a:gd name="T3" fmla="*/ 49 h 49"/>
                  <a:gd name="T4" fmla="*/ 0 w 43"/>
                  <a:gd name="T5" fmla="*/ 12 h 49"/>
                  <a:gd name="T6" fmla="*/ 27 w 43"/>
                  <a:gd name="T7" fmla="*/ 0 h 49"/>
                  <a:gd name="T8" fmla="*/ 43 w 43"/>
                  <a:gd name="T9" fmla="*/ 38 h 49"/>
                </a:gdLst>
                <a:ahLst/>
                <a:cxnLst>
                  <a:cxn ang="0">
                    <a:pos x="T0" y="T1"/>
                  </a:cxn>
                  <a:cxn ang="0">
                    <a:pos x="T2" y="T3"/>
                  </a:cxn>
                  <a:cxn ang="0">
                    <a:pos x="T4" y="T5"/>
                  </a:cxn>
                  <a:cxn ang="0">
                    <a:pos x="T6" y="T7"/>
                  </a:cxn>
                  <a:cxn ang="0">
                    <a:pos x="T8" y="T9"/>
                  </a:cxn>
                </a:cxnLst>
                <a:rect l="0" t="0" r="r" b="b"/>
                <a:pathLst>
                  <a:path w="43" h="49">
                    <a:moveTo>
                      <a:pt x="43" y="38"/>
                    </a:moveTo>
                    <a:lnTo>
                      <a:pt x="16" y="49"/>
                    </a:lnTo>
                    <a:lnTo>
                      <a:pt x="0" y="12"/>
                    </a:lnTo>
                    <a:lnTo>
                      <a:pt x="27" y="0"/>
                    </a:lnTo>
                    <a:lnTo>
                      <a:pt x="43"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grpSp>
      </p:grpSp>
      <p:grpSp>
        <p:nvGrpSpPr>
          <p:cNvPr id="5" name="组合 4"/>
          <p:cNvGrpSpPr/>
          <p:nvPr/>
        </p:nvGrpSpPr>
        <p:grpSpPr>
          <a:xfrm>
            <a:off x="6561882" y="1819388"/>
            <a:ext cx="923827" cy="923827"/>
            <a:chOff x="6561882" y="1819388"/>
            <a:chExt cx="923827" cy="923827"/>
          </a:xfrm>
        </p:grpSpPr>
        <p:sp>
          <p:nvSpPr>
            <p:cNvPr id="264" name="Oval 29"/>
            <p:cNvSpPr/>
            <p:nvPr/>
          </p:nvSpPr>
          <p:spPr>
            <a:xfrm>
              <a:off x="6561882" y="1819388"/>
              <a:ext cx="923827" cy="923827"/>
            </a:xfrm>
            <a:prstGeom prst="ellipse">
              <a:avLst/>
            </a:prstGeom>
            <a:solidFill>
              <a:srgbClr val="1492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latin typeface="Agency FB" panose="020B0503020202020204" pitchFamily="34" charset="0"/>
              </a:endParaRPr>
            </a:p>
          </p:txBody>
        </p:sp>
        <p:grpSp>
          <p:nvGrpSpPr>
            <p:cNvPr id="295" name="Group 60"/>
            <p:cNvGrpSpPr/>
            <p:nvPr/>
          </p:nvGrpSpPr>
          <p:grpSpPr>
            <a:xfrm>
              <a:off x="6817652" y="2094390"/>
              <a:ext cx="430213" cy="352426"/>
              <a:chOff x="4341813" y="4552950"/>
              <a:chExt cx="430213" cy="352426"/>
            </a:xfrm>
            <a:solidFill>
              <a:schemeClr val="bg1"/>
            </a:solidFill>
          </p:grpSpPr>
          <p:sp>
            <p:nvSpPr>
              <p:cNvPr id="296" name="Rectangle 61"/>
              <p:cNvSpPr>
                <a:spLocks noChangeArrowheads="1"/>
              </p:cNvSpPr>
              <p:nvPr/>
            </p:nvSpPr>
            <p:spPr bwMode="auto">
              <a:xfrm>
                <a:off x="4638676" y="4552950"/>
                <a:ext cx="77788"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97" name="Freeform 62"/>
              <p:cNvSpPr>
                <a:spLocks noEditPoints="1"/>
              </p:cNvSpPr>
              <p:nvPr/>
            </p:nvSpPr>
            <p:spPr bwMode="auto">
              <a:xfrm>
                <a:off x="4341813" y="4598988"/>
                <a:ext cx="430213" cy="306388"/>
              </a:xfrm>
              <a:custGeom>
                <a:avLst/>
                <a:gdLst>
                  <a:gd name="T0" fmla="*/ 0 w 204"/>
                  <a:gd name="T1" fmla="*/ 145 h 145"/>
                  <a:gd name="T2" fmla="*/ 204 w 204"/>
                  <a:gd name="T3" fmla="*/ 145 h 145"/>
                  <a:gd name="T4" fmla="*/ 204 w 204"/>
                  <a:gd name="T5" fmla="*/ 0 h 145"/>
                  <a:gd name="T6" fmla="*/ 0 w 204"/>
                  <a:gd name="T7" fmla="*/ 0 h 145"/>
                  <a:gd name="T8" fmla="*/ 0 w 204"/>
                  <a:gd name="T9" fmla="*/ 145 h 145"/>
                  <a:gd name="T10" fmla="*/ 102 w 204"/>
                  <a:gd name="T11" fmla="*/ 15 h 145"/>
                  <a:gd name="T12" fmla="*/ 159 w 204"/>
                  <a:gd name="T13" fmla="*/ 72 h 145"/>
                  <a:gd name="T14" fmla="*/ 102 w 204"/>
                  <a:gd name="T15" fmla="*/ 129 h 145"/>
                  <a:gd name="T16" fmla="*/ 45 w 204"/>
                  <a:gd name="T17" fmla="*/ 72 h 145"/>
                  <a:gd name="T18" fmla="*/ 102 w 204"/>
                  <a:gd name="T19" fmla="*/ 1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145">
                    <a:moveTo>
                      <a:pt x="0" y="145"/>
                    </a:moveTo>
                    <a:cubicBezTo>
                      <a:pt x="204" y="145"/>
                      <a:pt x="204" y="145"/>
                      <a:pt x="204" y="145"/>
                    </a:cubicBezTo>
                    <a:cubicBezTo>
                      <a:pt x="204" y="0"/>
                      <a:pt x="204" y="0"/>
                      <a:pt x="204" y="0"/>
                    </a:cubicBezTo>
                    <a:cubicBezTo>
                      <a:pt x="0" y="0"/>
                      <a:pt x="0" y="0"/>
                      <a:pt x="0" y="0"/>
                    </a:cubicBezTo>
                    <a:lnTo>
                      <a:pt x="0" y="145"/>
                    </a:lnTo>
                    <a:close/>
                    <a:moveTo>
                      <a:pt x="102" y="15"/>
                    </a:moveTo>
                    <a:cubicBezTo>
                      <a:pt x="133" y="15"/>
                      <a:pt x="159" y="41"/>
                      <a:pt x="159" y="72"/>
                    </a:cubicBezTo>
                    <a:cubicBezTo>
                      <a:pt x="159" y="104"/>
                      <a:pt x="133" y="129"/>
                      <a:pt x="102" y="129"/>
                    </a:cubicBezTo>
                    <a:cubicBezTo>
                      <a:pt x="71" y="129"/>
                      <a:pt x="45" y="104"/>
                      <a:pt x="45" y="72"/>
                    </a:cubicBezTo>
                    <a:cubicBezTo>
                      <a:pt x="45" y="41"/>
                      <a:pt x="71" y="15"/>
                      <a:pt x="10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98" name="Oval 63"/>
              <p:cNvSpPr>
                <a:spLocks noChangeArrowheads="1"/>
              </p:cNvSpPr>
              <p:nvPr/>
            </p:nvSpPr>
            <p:spPr bwMode="auto">
              <a:xfrm>
                <a:off x="4476751" y="4670425"/>
                <a:ext cx="160338" cy="1603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grpSp>
      </p:grpSp>
      <p:grpSp>
        <p:nvGrpSpPr>
          <p:cNvPr id="3" name="组合 2"/>
          <p:cNvGrpSpPr/>
          <p:nvPr/>
        </p:nvGrpSpPr>
        <p:grpSpPr>
          <a:xfrm>
            <a:off x="1035269" y="3127025"/>
            <a:ext cx="923827" cy="923827"/>
            <a:chOff x="1035269" y="3127025"/>
            <a:chExt cx="923827" cy="923827"/>
          </a:xfrm>
        </p:grpSpPr>
        <p:sp>
          <p:nvSpPr>
            <p:cNvPr id="258" name="Oval 23"/>
            <p:cNvSpPr/>
            <p:nvPr/>
          </p:nvSpPr>
          <p:spPr>
            <a:xfrm>
              <a:off x="1035269" y="3127025"/>
              <a:ext cx="923827" cy="923827"/>
            </a:xfrm>
            <a:prstGeom prst="ellipse">
              <a:avLst/>
            </a:prstGeom>
            <a:solidFill>
              <a:srgbClr val="1492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latin typeface="Agency FB" panose="020B0503020202020204" pitchFamily="34" charset="0"/>
              </a:endParaRPr>
            </a:p>
          </p:txBody>
        </p:sp>
        <p:grpSp>
          <p:nvGrpSpPr>
            <p:cNvPr id="299" name="Group 64"/>
            <p:cNvGrpSpPr/>
            <p:nvPr/>
          </p:nvGrpSpPr>
          <p:grpSpPr>
            <a:xfrm>
              <a:off x="1270960" y="3375005"/>
              <a:ext cx="441326" cy="444500"/>
              <a:chOff x="6605588" y="2039938"/>
              <a:chExt cx="441326" cy="444500"/>
            </a:xfrm>
            <a:solidFill>
              <a:schemeClr val="bg1"/>
            </a:solidFill>
          </p:grpSpPr>
          <p:sp>
            <p:nvSpPr>
              <p:cNvPr id="300" name="Freeform 65"/>
              <p:cNvSpPr>
                <a:spLocks noEditPoints="1"/>
              </p:cNvSpPr>
              <p:nvPr/>
            </p:nvSpPr>
            <p:spPr bwMode="auto">
              <a:xfrm>
                <a:off x="6605588" y="2039938"/>
                <a:ext cx="212725" cy="444500"/>
              </a:xfrm>
              <a:custGeom>
                <a:avLst/>
                <a:gdLst>
                  <a:gd name="T0" fmla="*/ 2 w 101"/>
                  <a:gd name="T1" fmla="*/ 205 h 211"/>
                  <a:gd name="T2" fmla="*/ 50 w 101"/>
                  <a:gd name="T3" fmla="*/ 181 h 211"/>
                  <a:gd name="T4" fmla="*/ 99 w 101"/>
                  <a:gd name="T5" fmla="*/ 205 h 211"/>
                  <a:gd name="T6" fmla="*/ 100 w 101"/>
                  <a:gd name="T7" fmla="*/ 205 h 211"/>
                  <a:gd name="T8" fmla="*/ 100 w 101"/>
                  <a:gd name="T9" fmla="*/ 45 h 211"/>
                  <a:gd name="T10" fmla="*/ 98 w 101"/>
                  <a:gd name="T11" fmla="*/ 22 h 211"/>
                  <a:gd name="T12" fmla="*/ 50 w 101"/>
                  <a:gd name="T13" fmla="*/ 0 h 211"/>
                  <a:gd name="T14" fmla="*/ 2 w 101"/>
                  <a:gd name="T15" fmla="*/ 22 h 211"/>
                  <a:gd name="T16" fmla="*/ 0 w 101"/>
                  <a:gd name="T17" fmla="*/ 45 h 211"/>
                  <a:gd name="T18" fmla="*/ 0 w 101"/>
                  <a:gd name="T19" fmla="*/ 205 h 211"/>
                  <a:gd name="T20" fmla="*/ 2 w 101"/>
                  <a:gd name="T21" fmla="*/ 205 h 211"/>
                  <a:gd name="T22" fmla="*/ 16 w 101"/>
                  <a:gd name="T23" fmla="*/ 35 h 211"/>
                  <a:gd name="T24" fmla="*/ 50 w 101"/>
                  <a:gd name="T25" fmla="*/ 28 h 211"/>
                  <a:gd name="T26" fmla="*/ 85 w 101"/>
                  <a:gd name="T27" fmla="*/ 35 h 211"/>
                  <a:gd name="T28" fmla="*/ 86 w 101"/>
                  <a:gd name="T29" fmla="*/ 38 h 211"/>
                  <a:gd name="T30" fmla="*/ 84 w 101"/>
                  <a:gd name="T31" fmla="*/ 40 h 211"/>
                  <a:gd name="T32" fmla="*/ 82 w 101"/>
                  <a:gd name="T33" fmla="*/ 40 h 211"/>
                  <a:gd name="T34" fmla="*/ 75 w 101"/>
                  <a:gd name="T35" fmla="*/ 37 h 211"/>
                  <a:gd name="T36" fmla="*/ 50 w 101"/>
                  <a:gd name="T37" fmla="*/ 34 h 211"/>
                  <a:gd name="T38" fmla="*/ 25 w 101"/>
                  <a:gd name="T39" fmla="*/ 37 h 211"/>
                  <a:gd name="T40" fmla="*/ 19 w 101"/>
                  <a:gd name="T41" fmla="*/ 40 h 211"/>
                  <a:gd name="T42" fmla="*/ 15 w 101"/>
                  <a:gd name="T43" fmla="*/ 38 h 211"/>
                  <a:gd name="T44" fmla="*/ 16 w 101"/>
                  <a:gd name="T45" fmla="*/ 35 h 211"/>
                  <a:gd name="T46" fmla="*/ 16 w 101"/>
                  <a:gd name="T47" fmla="*/ 63 h 211"/>
                  <a:gd name="T48" fmla="*/ 50 w 101"/>
                  <a:gd name="T49" fmla="*/ 57 h 211"/>
                  <a:gd name="T50" fmla="*/ 85 w 101"/>
                  <a:gd name="T51" fmla="*/ 63 h 211"/>
                  <a:gd name="T52" fmla="*/ 86 w 101"/>
                  <a:gd name="T53" fmla="*/ 67 h 211"/>
                  <a:gd name="T54" fmla="*/ 84 w 101"/>
                  <a:gd name="T55" fmla="*/ 69 h 211"/>
                  <a:gd name="T56" fmla="*/ 82 w 101"/>
                  <a:gd name="T57" fmla="*/ 68 h 211"/>
                  <a:gd name="T58" fmla="*/ 75 w 101"/>
                  <a:gd name="T59" fmla="*/ 66 h 211"/>
                  <a:gd name="T60" fmla="*/ 50 w 101"/>
                  <a:gd name="T61" fmla="*/ 63 h 211"/>
                  <a:gd name="T62" fmla="*/ 25 w 101"/>
                  <a:gd name="T63" fmla="*/ 66 h 211"/>
                  <a:gd name="T64" fmla="*/ 19 w 101"/>
                  <a:gd name="T65" fmla="*/ 68 h 211"/>
                  <a:gd name="T66" fmla="*/ 15 w 101"/>
                  <a:gd name="T67" fmla="*/ 67 h 211"/>
                  <a:gd name="T68" fmla="*/ 16 w 101"/>
                  <a:gd name="T69" fmla="*/ 63 h 211"/>
                  <a:gd name="T70" fmla="*/ 16 w 101"/>
                  <a:gd name="T71" fmla="*/ 91 h 211"/>
                  <a:gd name="T72" fmla="*/ 50 w 101"/>
                  <a:gd name="T73" fmla="*/ 85 h 211"/>
                  <a:gd name="T74" fmla="*/ 85 w 101"/>
                  <a:gd name="T75" fmla="*/ 91 h 211"/>
                  <a:gd name="T76" fmla="*/ 86 w 101"/>
                  <a:gd name="T77" fmla="*/ 95 h 211"/>
                  <a:gd name="T78" fmla="*/ 84 w 101"/>
                  <a:gd name="T79" fmla="*/ 97 h 211"/>
                  <a:gd name="T80" fmla="*/ 82 w 101"/>
                  <a:gd name="T81" fmla="*/ 97 h 211"/>
                  <a:gd name="T82" fmla="*/ 75 w 101"/>
                  <a:gd name="T83" fmla="*/ 94 h 211"/>
                  <a:gd name="T84" fmla="*/ 50 w 101"/>
                  <a:gd name="T85" fmla="*/ 91 h 211"/>
                  <a:gd name="T86" fmla="*/ 25 w 101"/>
                  <a:gd name="T87" fmla="*/ 94 h 211"/>
                  <a:gd name="T88" fmla="*/ 19 w 101"/>
                  <a:gd name="T89" fmla="*/ 97 h 211"/>
                  <a:gd name="T90" fmla="*/ 15 w 101"/>
                  <a:gd name="T91" fmla="*/ 95 h 211"/>
                  <a:gd name="T92" fmla="*/ 16 w 101"/>
                  <a:gd name="T93" fmla="*/ 9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1" h="211">
                    <a:moveTo>
                      <a:pt x="2" y="205"/>
                    </a:moveTo>
                    <a:cubicBezTo>
                      <a:pt x="8" y="187"/>
                      <a:pt x="27" y="181"/>
                      <a:pt x="50" y="181"/>
                    </a:cubicBezTo>
                    <a:cubicBezTo>
                      <a:pt x="74" y="181"/>
                      <a:pt x="93" y="187"/>
                      <a:pt x="99" y="205"/>
                    </a:cubicBezTo>
                    <a:cubicBezTo>
                      <a:pt x="101" y="211"/>
                      <a:pt x="100" y="211"/>
                      <a:pt x="100" y="205"/>
                    </a:cubicBezTo>
                    <a:cubicBezTo>
                      <a:pt x="100" y="172"/>
                      <a:pt x="100" y="78"/>
                      <a:pt x="100" y="45"/>
                    </a:cubicBezTo>
                    <a:cubicBezTo>
                      <a:pt x="100" y="39"/>
                      <a:pt x="101" y="28"/>
                      <a:pt x="98" y="22"/>
                    </a:cubicBezTo>
                    <a:cubicBezTo>
                      <a:pt x="92" y="5"/>
                      <a:pt x="73" y="0"/>
                      <a:pt x="50" y="0"/>
                    </a:cubicBezTo>
                    <a:cubicBezTo>
                      <a:pt x="28" y="0"/>
                      <a:pt x="8" y="5"/>
                      <a:pt x="2" y="22"/>
                    </a:cubicBezTo>
                    <a:cubicBezTo>
                      <a:pt x="0" y="28"/>
                      <a:pt x="0" y="39"/>
                      <a:pt x="0" y="45"/>
                    </a:cubicBezTo>
                    <a:cubicBezTo>
                      <a:pt x="0" y="78"/>
                      <a:pt x="0" y="172"/>
                      <a:pt x="0" y="205"/>
                    </a:cubicBezTo>
                    <a:cubicBezTo>
                      <a:pt x="0" y="211"/>
                      <a:pt x="0" y="211"/>
                      <a:pt x="2" y="205"/>
                    </a:cubicBezTo>
                    <a:close/>
                    <a:moveTo>
                      <a:pt x="16" y="35"/>
                    </a:moveTo>
                    <a:cubicBezTo>
                      <a:pt x="24" y="30"/>
                      <a:pt x="36" y="28"/>
                      <a:pt x="50" y="28"/>
                    </a:cubicBezTo>
                    <a:cubicBezTo>
                      <a:pt x="65" y="28"/>
                      <a:pt x="76" y="30"/>
                      <a:pt x="85" y="35"/>
                    </a:cubicBezTo>
                    <a:cubicBezTo>
                      <a:pt x="86" y="35"/>
                      <a:pt x="87" y="37"/>
                      <a:pt x="86" y="38"/>
                    </a:cubicBezTo>
                    <a:cubicBezTo>
                      <a:pt x="86" y="40"/>
                      <a:pt x="85" y="40"/>
                      <a:pt x="84" y="40"/>
                    </a:cubicBezTo>
                    <a:cubicBezTo>
                      <a:pt x="83" y="40"/>
                      <a:pt x="83" y="40"/>
                      <a:pt x="82" y="40"/>
                    </a:cubicBezTo>
                    <a:cubicBezTo>
                      <a:pt x="80" y="39"/>
                      <a:pt x="78" y="38"/>
                      <a:pt x="75" y="37"/>
                    </a:cubicBezTo>
                    <a:cubicBezTo>
                      <a:pt x="69" y="35"/>
                      <a:pt x="61" y="34"/>
                      <a:pt x="50" y="34"/>
                    </a:cubicBezTo>
                    <a:cubicBezTo>
                      <a:pt x="40" y="34"/>
                      <a:pt x="32" y="35"/>
                      <a:pt x="25" y="37"/>
                    </a:cubicBezTo>
                    <a:cubicBezTo>
                      <a:pt x="23" y="38"/>
                      <a:pt x="21" y="39"/>
                      <a:pt x="19" y="40"/>
                    </a:cubicBezTo>
                    <a:cubicBezTo>
                      <a:pt x="17" y="41"/>
                      <a:pt x="15" y="40"/>
                      <a:pt x="15" y="38"/>
                    </a:cubicBezTo>
                    <a:cubicBezTo>
                      <a:pt x="14" y="37"/>
                      <a:pt x="15" y="35"/>
                      <a:pt x="16" y="35"/>
                    </a:cubicBezTo>
                    <a:close/>
                    <a:moveTo>
                      <a:pt x="16" y="63"/>
                    </a:moveTo>
                    <a:cubicBezTo>
                      <a:pt x="24" y="59"/>
                      <a:pt x="36" y="57"/>
                      <a:pt x="50" y="57"/>
                    </a:cubicBezTo>
                    <a:cubicBezTo>
                      <a:pt x="65" y="57"/>
                      <a:pt x="76" y="59"/>
                      <a:pt x="85" y="63"/>
                    </a:cubicBezTo>
                    <a:cubicBezTo>
                      <a:pt x="86" y="64"/>
                      <a:pt x="87" y="65"/>
                      <a:pt x="86" y="67"/>
                    </a:cubicBezTo>
                    <a:cubicBezTo>
                      <a:pt x="86" y="68"/>
                      <a:pt x="85" y="69"/>
                      <a:pt x="84" y="69"/>
                    </a:cubicBezTo>
                    <a:cubicBezTo>
                      <a:pt x="83" y="69"/>
                      <a:pt x="83" y="68"/>
                      <a:pt x="82" y="68"/>
                    </a:cubicBezTo>
                    <a:cubicBezTo>
                      <a:pt x="80" y="67"/>
                      <a:pt x="78" y="66"/>
                      <a:pt x="75" y="66"/>
                    </a:cubicBezTo>
                    <a:cubicBezTo>
                      <a:pt x="69" y="64"/>
                      <a:pt x="61" y="63"/>
                      <a:pt x="50" y="63"/>
                    </a:cubicBezTo>
                    <a:cubicBezTo>
                      <a:pt x="40" y="63"/>
                      <a:pt x="32" y="64"/>
                      <a:pt x="25" y="66"/>
                    </a:cubicBezTo>
                    <a:cubicBezTo>
                      <a:pt x="23" y="66"/>
                      <a:pt x="21" y="67"/>
                      <a:pt x="19" y="68"/>
                    </a:cubicBezTo>
                    <a:cubicBezTo>
                      <a:pt x="17" y="69"/>
                      <a:pt x="15" y="68"/>
                      <a:pt x="15" y="67"/>
                    </a:cubicBezTo>
                    <a:cubicBezTo>
                      <a:pt x="14" y="65"/>
                      <a:pt x="15" y="64"/>
                      <a:pt x="16" y="63"/>
                    </a:cubicBezTo>
                    <a:close/>
                    <a:moveTo>
                      <a:pt x="16" y="91"/>
                    </a:moveTo>
                    <a:cubicBezTo>
                      <a:pt x="24" y="87"/>
                      <a:pt x="36" y="85"/>
                      <a:pt x="50" y="85"/>
                    </a:cubicBezTo>
                    <a:cubicBezTo>
                      <a:pt x="65" y="85"/>
                      <a:pt x="76" y="87"/>
                      <a:pt x="85" y="91"/>
                    </a:cubicBezTo>
                    <a:cubicBezTo>
                      <a:pt x="86" y="92"/>
                      <a:pt x="87" y="94"/>
                      <a:pt x="86" y="95"/>
                    </a:cubicBezTo>
                    <a:cubicBezTo>
                      <a:pt x="86" y="96"/>
                      <a:pt x="85" y="97"/>
                      <a:pt x="84" y="97"/>
                    </a:cubicBezTo>
                    <a:cubicBezTo>
                      <a:pt x="83" y="97"/>
                      <a:pt x="83" y="97"/>
                      <a:pt x="82" y="97"/>
                    </a:cubicBezTo>
                    <a:cubicBezTo>
                      <a:pt x="80" y="96"/>
                      <a:pt x="78" y="95"/>
                      <a:pt x="75" y="94"/>
                    </a:cubicBezTo>
                    <a:cubicBezTo>
                      <a:pt x="69" y="92"/>
                      <a:pt x="61" y="91"/>
                      <a:pt x="50" y="91"/>
                    </a:cubicBezTo>
                    <a:cubicBezTo>
                      <a:pt x="40" y="91"/>
                      <a:pt x="32" y="92"/>
                      <a:pt x="25" y="94"/>
                    </a:cubicBezTo>
                    <a:cubicBezTo>
                      <a:pt x="23" y="95"/>
                      <a:pt x="21" y="96"/>
                      <a:pt x="19" y="97"/>
                    </a:cubicBezTo>
                    <a:cubicBezTo>
                      <a:pt x="17" y="97"/>
                      <a:pt x="15" y="97"/>
                      <a:pt x="15" y="95"/>
                    </a:cubicBezTo>
                    <a:cubicBezTo>
                      <a:pt x="14" y="94"/>
                      <a:pt x="15" y="92"/>
                      <a:pt x="16"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01" name="Freeform 66"/>
              <p:cNvSpPr>
                <a:spLocks noEditPoints="1"/>
              </p:cNvSpPr>
              <p:nvPr/>
            </p:nvSpPr>
            <p:spPr bwMode="auto">
              <a:xfrm>
                <a:off x="6835776" y="2039938"/>
                <a:ext cx="211138" cy="444500"/>
              </a:xfrm>
              <a:custGeom>
                <a:avLst/>
                <a:gdLst>
                  <a:gd name="T0" fmla="*/ 99 w 101"/>
                  <a:gd name="T1" fmla="*/ 205 h 211"/>
                  <a:gd name="T2" fmla="*/ 101 w 101"/>
                  <a:gd name="T3" fmla="*/ 205 h 211"/>
                  <a:gd name="T4" fmla="*/ 101 w 101"/>
                  <a:gd name="T5" fmla="*/ 45 h 211"/>
                  <a:gd name="T6" fmla="*/ 99 w 101"/>
                  <a:gd name="T7" fmla="*/ 22 h 211"/>
                  <a:gd name="T8" fmla="*/ 51 w 101"/>
                  <a:gd name="T9" fmla="*/ 0 h 211"/>
                  <a:gd name="T10" fmla="*/ 3 w 101"/>
                  <a:gd name="T11" fmla="*/ 22 h 211"/>
                  <a:gd name="T12" fmla="*/ 1 w 101"/>
                  <a:gd name="T13" fmla="*/ 45 h 211"/>
                  <a:gd name="T14" fmla="*/ 1 w 101"/>
                  <a:gd name="T15" fmla="*/ 205 h 211"/>
                  <a:gd name="T16" fmla="*/ 2 w 101"/>
                  <a:gd name="T17" fmla="*/ 205 h 211"/>
                  <a:gd name="T18" fmla="*/ 51 w 101"/>
                  <a:gd name="T19" fmla="*/ 181 h 211"/>
                  <a:gd name="T20" fmla="*/ 99 w 101"/>
                  <a:gd name="T21" fmla="*/ 205 h 211"/>
                  <a:gd name="T22" fmla="*/ 86 w 101"/>
                  <a:gd name="T23" fmla="*/ 95 h 211"/>
                  <a:gd name="T24" fmla="*/ 84 w 101"/>
                  <a:gd name="T25" fmla="*/ 97 h 211"/>
                  <a:gd name="T26" fmla="*/ 82 w 101"/>
                  <a:gd name="T27" fmla="*/ 97 h 211"/>
                  <a:gd name="T28" fmla="*/ 76 w 101"/>
                  <a:gd name="T29" fmla="*/ 94 h 211"/>
                  <a:gd name="T30" fmla="*/ 51 w 101"/>
                  <a:gd name="T31" fmla="*/ 91 h 211"/>
                  <a:gd name="T32" fmla="*/ 26 w 101"/>
                  <a:gd name="T33" fmla="*/ 94 h 211"/>
                  <a:gd name="T34" fmla="*/ 19 w 101"/>
                  <a:gd name="T35" fmla="*/ 97 h 211"/>
                  <a:gd name="T36" fmla="*/ 15 w 101"/>
                  <a:gd name="T37" fmla="*/ 95 h 211"/>
                  <a:gd name="T38" fmla="*/ 16 w 101"/>
                  <a:gd name="T39" fmla="*/ 91 h 211"/>
                  <a:gd name="T40" fmla="*/ 51 w 101"/>
                  <a:gd name="T41" fmla="*/ 85 h 211"/>
                  <a:gd name="T42" fmla="*/ 85 w 101"/>
                  <a:gd name="T43" fmla="*/ 91 h 211"/>
                  <a:gd name="T44" fmla="*/ 86 w 101"/>
                  <a:gd name="T45" fmla="*/ 95 h 211"/>
                  <a:gd name="T46" fmla="*/ 86 w 101"/>
                  <a:gd name="T47" fmla="*/ 67 h 211"/>
                  <a:gd name="T48" fmla="*/ 84 w 101"/>
                  <a:gd name="T49" fmla="*/ 69 h 211"/>
                  <a:gd name="T50" fmla="*/ 82 w 101"/>
                  <a:gd name="T51" fmla="*/ 68 h 211"/>
                  <a:gd name="T52" fmla="*/ 76 w 101"/>
                  <a:gd name="T53" fmla="*/ 66 h 211"/>
                  <a:gd name="T54" fmla="*/ 51 w 101"/>
                  <a:gd name="T55" fmla="*/ 63 h 211"/>
                  <a:gd name="T56" fmla="*/ 26 w 101"/>
                  <a:gd name="T57" fmla="*/ 66 h 211"/>
                  <a:gd name="T58" fmla="*/ 19 w 101"/>
                  <a:gd name="T59" fmla="*/ 68 h 211"/>
                  <a:gd name="T60" fmla="*/ 15 w 101"/>
                  <a:gd name="T61" fmla="*/ 67 h 211"/>
                  <a:gd name="T62" fmla="*/ 16 w 101"/>
                  <a:gd name="T63" fmla="*/ 63 h 211"/>
                  <a:gd name="T64" fmla="*/ 51 w 101"/>
                  <a:gd name="T65" fmla="*/ 57 h 211"/>
                  <a:gd name="T66" fmla="*/ 85 w 101"/>
                  <a:gd name="T67" fmla="*/ 63 h 211"/>
                  <a:gd name="T68" fmla="*/ 86 w 101"/>
                  <a:gd name="T69" fmla="*/ 67 h 211"/>
                  <a:gd name="T70" fmla="*/ 86 w 101"/>
                  <a:gd name="T71" fmla="*/ 38 h 211"/>
                  <a:gd name="T72" fmla="*/ 84 w 101"/>
                  <a:gd name="T73" fmla="*/ 40 h 211"/>
                  <a:gd name="T74" fmla="*/ 82 w 101"/>
                  <a:gd name="T75" fmla="*/ 40 h 211"/>
                  <a:gd name="T76" fmla="*/ 76 w 101"/>
                  <a:gd name="T77" fmla="*/ 37 h 211"/>
                  <a:gd name="T78" fmla="*/ 51 w 101"/>
                  <a:gd name="T79" fmla="*/ 34 h 211"/>
                  <a:gd name="T80" fmla="*/ 26 w 101"/>
                  <a:gd name="T81" fmla="*/ 37 h 211"/>
                  <a:gd name="T82" fmla="*/ 19 w 101"/>
                  <a:gd name="T83" fmla="*/ 40 h 211"/>
                  <a:gd name="T84" fmla="*/ 15 w 101"/>
                  <a:gd name="T85" fmla="*/ 38 h 211"/>
                  <a:gd name="T86" fmla="*/ 16 w 101"/>
                  <a:gd name="T87" fmla="*/ 35 h 211"/>
                  <a:gd name="T88" fmla="*/ 51 w 101"/>
                  <a:gd name="T89" fmla="*/ 28 h 211"/>
                  <a:gd name="T90" fmla="*/ 85 w 101"/>
                  <a:gd name="T91" fmla="*/ 35 h 211"/>
                  <a:gd name="T92" fmla="*/ 86 w 101"/>
                  <a:gd name="T93" fmla="*/ 38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1" h="211">
                    <a:moveTo>
                      <a:pt x="99" y="205"/>
                    </a:moveTo>
                    <a:cubicBezTo>
                      <a:pt x="101" y="211"/>
                      <a:pt x="101" y="211"/>
                      <a:pt x="101" y="205"/>
                    </a:cubicBezTo>
                    <a:cubicBezTo>
                      <a:pt x="101" y="172"/>
                      <a:pt x="101" y="78"/>
                      <a:pt x="101" y="45"/>
                    </a:cubicBezTo>
                    <a:cubicBezTo>
                      <a:pt x="101" y="39"/>
                      <a:pt x="101" y="28"/>
                      <a:pt x="99" y="22"/>
                    </a:cubicBezTo>
                    <a:cubicBezTo>
                      <a:pt x="93" y="5"/>
                      <a:pt x="73" y="0"/>
                      <a:pt x="51" y="0"/>
                    </a:cubicBezTo>
                    <a:cubicBezTo>
                      <a:pt x="28" y="0"/>
                      <a:pt x="9" y="5"/>
                      <a:pt x="3" y="22"/>
                    </a:cubicBezTo>
                    <a:cubicBezTo>
                      <a:pt x="1" y="28"/>
                      <a:pt x="1" y="39"/>
                      <a:pt x="1" y="45"/>
                    </a:cubicBezTo>
                    <a:cubicBezTo>
                      <a:pt x="1" y="78"/>
                      <a:pt x="1" y="172"/>
                      <a:pt x="1" y="205"/>
                    </a:cubicBezTo>
                    <a:cubicBezTo>
                      <a:pt x="1" y="211"/>
                      <a:pt x="0" y="211"/>
                      <a:pt x="2" y="205"/>
                    </a:cubicBezTo>
                    <a:cubicBezTo>
                      <a:pt x="8" y="187"/>
                      <a:pt x="27" y="181"/>
                      <a:pt x="51" y="181"/>
                    </a:cubicBezTo>
                    <a:cubicBezTo>
                      <a:pt x="74" y="181"/>
                      <a:pt x="94" y="187"/>
                      <a:pt x="99" y="205"/>
                    </a:cubicBezTo>
                    <a:close/>
                    <a:moveTo>
                      <a:pt x="86" y="95"/>
                    </a:moveTo>
                    <a:cubicBezTo>
                      <a:pt x="86" y="96"/>
                      <a:pt x="85" y="97"/>
                      <a:pt x="84" y="97"/>
                    </a:cubicBezTo>
                    <a:cubicBezTo>
                      <a:pt x="83" y="97"/>
                      <a:pt x="83" y="97"/>
                      <a:pt x="82" y="97"/>
                    </a:cubicBezTo>
                    <a:cubicBezTo>
                      <a:pt x="80" y="96"/>
                      <a:pt x="78" y="95"/>
                      <a:pt x="76" y="94"/>
                    </a:cubicBezTo>
                    <a:cubicBezTo>
                      <a:pt x="69" y="92"/>
                      <a:pt x="61" y="91"/>
                      <a:pt x="51" y="91"/>
                    </a:cubicBezTo>
                    <a:cubicBezTo>
                      <a:pt x="41" y="91"/>
                      <a:pt x="32" y="92"/>
                      <a:pt x="26" y="94"/>
                    </a:cubicBezTo>
                    <a:cubicBezTo>
                      <a:pt x="23" y="95"/>
                      <a:pt x="21" y="96"/>
                      <a:pt x="19" y="97"/>
                    </a:cubicBezTo>
                    <a:cubicBezTo>
                      <a:pt x="17" y="97"/>
                      <a:pt x="16" y="97"/>
                      <a:pt x="15" y="95"/>
                    </a:cubicBezTo>
                    <a:cubicBezTo>
                      <a:pt x="14" y="94"/>
                      <a:pt x="15" y="92"/>
                      <a:pt x="16" y="91"/>
                    </a:cubicBezTo>
                    <a:cubicBezTo>
                      <a:pt x="25" y="87"/>
                      <a:pt x="36" y="85"/>
                      <a:pt x="51" y="85"/>
                    </a:cubicBezTo>
                    <a:cubicBezTo>
                      <a:pt x="65" y="85"/>
                      <a:pt x="77" y="87"/>
                      <a:pt x="85" y="91"/>
                    </a:cubicBezTo>
                    <a:cubicBezTo>
                      <a:pt x="87" y="92"/>
                      <a:pt x="87" y="94"/>
                      <a:pt x="86" y="95"/>
                    </a:cubicBezTo>
                    <a:close/>
                    <a:moveTo>
                      <a:pt x="86" y="67"/>
                    </a:moveTo>
                    <a:cubicBezTo>
                      <a:pt x="86" y="68"/>
                      <a:pt x="85" y="69"/>
                      <a:pt x="84" y="69"/>
                    </a:cubicBezTo>
                    <a:cubicBezTo>
                      <a:pt x="83" y="69"/>
                      <a:pt x="83" y="68"/>
                      <a:pt x="82" y="68"/>
                    </a:cubicBezTo>
                    <a:cubicBezTo>
                      <a:pt x="80" y="67"/>
                      <a:pt x="78" y="66"/>
                      <a:pt x="76" y="66"/>
                    </a:cubicBezTo>
                    <a:cubicBezTo>
                      <a:pt x="69" y="64"/>
                      <a:pt x="61" y="63"/>
                      <a:pt x="51" y="63"/>
                    </a:cubicBezTo>
                    <a:cubicBezTo>
                      <a:pt x="41" y="63"/>
                      <a:pt x="32" y="64"/>
                      <a:pt x="26" y="66"/>
                    </a:cubicBezTo>
                    <a:cubicBezTo>
                      <a:pt x="23" y="66"/>
                      <a:pt x="21" y="67"/>
                      <a:pt x="19" y="68"/>
                    </a:cubicBezTo>
                    <a:cubicBezTo>
                      <a:pt x="17" y="69"/>
                      <a:pt x="16" y="68"/>
                      <a:pt x="15" y="67"/>
                    </a:cubicBezTo>
                    <a:cubicBezTo>
                      <a:pt x="14" y="65"/>
                      <a:pt x="15" y="64"/>
                      <a:pt x="16" y="63"/>
                    </a:cubicBezTo>
                    <a:cubicBezTo>
                      <a:pt x="25" y="59"/>
                      <a:pt x="36" y="57"/>
                      <a:pt x="51" y="57"/>
                    </a:cubicBezTo>
                    <a:cubicBezTo>
                      <a:pt x="65" y="57"/>
                      <a:pt x="77" y="59"/>
                      <a:pt x="85" y="63"/>
                    </a:cubicBezTo>
                    <a:cubicBezTo>
                      <a:pt x="87" y="64"/>
                      <a:pt x="87" y="65"/>
                      <a:pt x="86" y="67"/>
                    </a:cubicBezTo>
                    <a:close/>
                    <a:moveTo>
                      <a:pt x="86" y="38"/>
                    </a:moveTo>
                    <a:cubicBezTo>
                      <a:pt x="86" y="40"/>
                      <a:pt x="85" y="40"/>
                      <a:pt x="84" y="40"/>
                    </a:cubicBezTo>
                    <a:cubicBezTo>
                      <a:pt x="83" y="40"/>
                      <a:pt x="83" y="40"/>
                      <a:pt x="82" y="40"/>
                    </a:cubicBezTo>
                    <a:cubicBezTo>
                      <a:pt x="80" y="39"/>
                      <a:pt x="78" y="38"/>
                      <a:pt x="76" y="37"/>
                    </a:cubicBezTo>
                    <a:cubicBezTo>
                      <a:pt x="69" y="35"/>
                      <a:pt x="61" y="34"/>
                      <a:pt x="51" y="34"/>
                    </a:cubicBezTo>
                    <a:cubicBezTo>
                      <a:pt x="41" y="34"/>
                      <a:pt x="32" y="35"/>
                      <a:pt x="26" y="37"/>
                    </a:cubicBezTo>
                    <a:cubicBezTo>
                      <a:pt x="23" y="38"/>
                      <a:pt x="21" y="39"/>
                      <a:pt x="19" y="40"/>
                    </a:cubicBezTo>
                    <a:cubicBezTo>
                      <a:pt x="17" y="41"/>
                      <a:pt x="16" y="40"/>
                      <a:pt x="15" y="38"/>
                    </a:cubicBezTo>
                    <a:cubicBezTo>
                      <a:pt x="14" y="37"/>
                      <a:pt x="15" y="35"/>
                      <a:pt x="16" y="35"/>
                    </a:cubicBezTo>
                    <a:cubicBezTo>
                      <a:pt x="25" y="30"/>
                      <a:pt x="36" y="28"/>
                      <a:pt x="51" y="28"/>
                    </a:cubicBezTo>
                    <a:cubicBezTo>
                      <a:pt x="65" y="28"/>
                      <a:pt x="77" y="30"/>
                      <a:pt x="85" y="35"/>
                    </a:cubicBezTo>
                    <a:cubicBezTo>
                      <a:pt x="87" y="35"/>
                      <a:pt x="87" y="37"/>
                      <a:pt x="8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grpSp>
      </p:grpSp>
      <p:grpSp>
        <p:nvGrpSpPr>
          <p:cNvPr id="4" name="组合 3"/>
          <p:cNvGrpSpPr/>
          <p:nvPr/>
        </p:nvGrpSpPr>
        <p:grpSpPr>
          <a:xfrm>
            <a:off x="1035269" y="4433366"/>
            <a:ext cx="923827" cy="923827"/>
            <a:chOff x="1035269" y="4433366"/>
            <a:chExt cx="923827" cy="923827"/>
          </a:xfrm>
        </p:grpSpPr>
        <p:sp>
          <p:nvSpPr>
            <p:cNvPr id="261" name="Oval 26"/>
            <p:cNvSpPr/>
            <p:nvPr/>
          </p:nvSpPr>
          <p:spPr>
            <a:xfrm>
              <a:off x="1035269" y="4433366"/>
              <a:ext cx="923827" cy="923827"/>
            </a:xfrm>
            <a:prstGeom prst="ellipse">
              <a:avLst/>
            </a:prstGeom>
            <a:solidFill>
              <a:srgbClr val="1492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latin typeface="Agency FB" panose="020B0503020202020204" pitchFamily="34" charset="0"/>
              </a:endParaRPr>
            </a:p>
          </p:txBody>
        </p:sp>
        <p:sp>
          <p:nvSpPr>
            <p:cNvPr id="302" name="Freeform 67"/>
            <p:cNvSpPr/>
            <p:nvPr/>
          </p:nvSpPr>
          <p:spPr bwMode="auto">
            <a:xfrm>
              <a:off x="1267225" y="4688395"/>
              <a:ext cx="487363" cy="485775"/>
            </a:xfrm>
            <a:custGeom>
              <a:avLst/>
              <a:gdLst>
                <a:gd name="T0" fmla="*/ 41 w 231"/>
                <a:gd name="T1" fmla="*/ 147 h 231"/>
                <a:gd name="T2" fmla="*/ 83 w 231"/>
                <a:gd name="T3" fmla="*/ 147 h 231"/>
                <a:gd name="T4" fmla="*/ 83 w 231"/>
                <a:gd name="T5" fmla="*/ 189 h 231"/>
                <a:gd name="T6" fmla="*/ 78 w 231"/>
                <a:gd name="T7" fmla="*/ 193 h 231"/>
                <a:gd name="T8" fmla="*/ 115 w 231"/>
                <a:gd name="T9" fmla="*/ 231 h 231"/>
                <a:gd name="T10" fmla="*/ 153 w 231"/>
                <a:gd name="T11" fmla="*/ 193 h 231"/>
                <a:gd name="T12" fmla="*/ 148 w 231"/>
                <a:gd name="T13" fmla="*/ 189 h 231"/>
                <a:gd name="T14" fmla="*/ 148 w 231"/>
                <a:gd name="T15" fmla="*/ 147 h 231"/>
                <a:gd name="T16" fmla="*/ 190 w 231"/>
                <a:gd name="T17" fmla="*/ 147 h 231"/>
                <a:gd name="T18" fmla="*/ 194 w 231"/>
                <a:gd name="T19" fmla="*/ 152 h 231"/>
                <a:gd name="T20" fmla="*/ 231 w 231"/>
                <a:gd name="T21" fmla="*/ 115 h 231"/>
                <a:gd name="T22" fmla="*/ 194 w 231"/>
                <a:gd name="T23" fmla="*/ 78 h 231"/>
                <a:gd name="T24" fmla="*/ 198 w 231"/>
                <a:gd name="T25" fmla="*/ 74 h 231"/>
                <a:gd name="T26" fmla="*/ 198 w 231"/>
                <a:gd name="T27" fmla="*/ 32 h 231"/>
                <a:gd name="T28" fmla="*/ 157 w 231"/>
                <a:gd name="T29" fmla="*/ 32 h 231"/>
                <a:gd name="T30" fmla="*/ 153 w 231"/>
                <a:gd name="T31" fmla="*/ 37 h 231"/>
                <a:gd name="T32" fmla="*/ 115 w 231"/>
                <a:gd name="T33" fmla="*/ 0 h 231"/>
                <a:gd name="T34" fmla="*/ 78 w 231"/>
                <a:gd name="T35" fmla="*/ 37 h 231"/>
                <a:gd name="T36" fmla="*/ 74 w 231"/>
                <a:gd name="T37" fmla="*/ 32 h 231"/>
                <a:gd name="T38" fmla="*/ 32 w 231"/>
                <a:gd name="T39" fmla="*/ 32 h 231"/>
                <a:gd name="T40" fmla="*/ 32 w 231"/>
                <a:gd name="T41" fmla="*/ 74 h 231"/>
                <a:gd name="T42" fmla="*/ 37 w 231"/>
                <a:gd name="T43" fmla="*/ 78 h 231"/>
                <a:gd name="T44" fmla="*/ 0 w 231"/>
                <a:gd name="T45" fmla="*/ 115 h 231"/>
                <a:gd name="T46" fmla="*/ 37 w 231"/>
                <a:gd name="T47" fmla="*/ 152 h 231"/>
                <a:gd name="T48" fmla="*/ 41 w 231"/>
                <a:gd name="T49" fmla="*/ 14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1" h="231">
                  <a:moveTo>
                    <a:pt x="41" y="147"/>
                  </a:moveTo>
                  <a:cubicBezTo>
                    <a:pt x="53" y="136"/>
                    <a:pt x="71" y="136"/>
                    <a:pt x="83" y="147"/>
                  </a:cubicBezTo>
                  <a:cubicBezTo>
                    <a:pt x="95" y="159"/>
                    <a:pt x="95" y="178"/>
                    <a:pt x="83" y="189"/>
                  </a:cubicBezTo>
                  <a:cubicBezTo>
                    <a:pt x="82" y="191"/>
                    <a:pt x="80" y="192"/>
                    <a:pt x="78" y="193"/>
                  </a:cubicBezTo>
                  <a:cubicBezTo>
                    <a:pt x="115" y="231"/>
                    <a:pt x="115" y="231"/>
                    <a:pt x="115" y="231"/>
                  </a:cubicBezTo>
                  <a:cubicBezTo>
                    <a:pt x="153" y="193"/>
                    <a:pt x="153" y="193"/>
                    <a:pt x="153" y="193"/>
                  </a:cubicBezTo>
                  <a:cubicBezTo>
                    <a:pt x="151" y="192"/>
                    <a:pt x="149" y="191"/>
                    <a:pt x="148" y="189"/>
                  </a:cubicBezTo>
                  <a:cubicBezTo>
                    <a:pt x="136" y="178"/>
                    <a:pt x="136" y="159"/>
                    <a:pt x="148" y="147"/>
                  </a:cubicBezTo>
                  <a:cubicBezTo>
                    <a:pt x="159" y="136"/>
                    <a:pt x="178" y="136"/>
                    <a:pt x="190" y="147"/>
                  </a:cubicBezTo>
                  <a:cubicBezTo>
                    <a:pt x="191" y="149"/>
                    <a:pt x="193" y="151"/>
                    <a:pt x="194" y="152"/>
                  </a:cubicBezTo>
                  <a:cubicBezTo>
                    <a:pt x="231" y="115"/>
                    <a:pt x="231" y="115"/>
                    <a:pt x="231" y="115"/>
                  </a:cubicBezTo>
                  <a:cubicBezTo>
                    <a:pt x="194" y="78"/>
                    <a:pt x="194" y="78"/>
                    <a:pt x="194" y="78"/>
                  </a:cubicBezTo>
                  <a:cubicBezTo>
                    <a:pt x="195" y="77"/>
                    <a:pt x="197" y="76"/>
                    <a:pt x="198" y="74"/>
                  </a:cubicBezTo>
                  <a:cubicBezTo>
                    <a:pt x="210" y="62"/>
                    <a:pt x="210" y="44"/>
                    <a:pt x="198" y="32"/>
                  </a:cubicBezTo>
                  <a:cubicBezTo>
                    <a:pt x="187" y="20"/>
                    <a:pt x="168" y="20"/>
                    <a:pt x="157" y="32"/>
                  </a:cubicBezTo>
                  <a:cubicBezTo>
                    <a:pt x="155" y="34"/>
                    <a:pt x="154" y="35"/>
                    <a:pt x="153" y="37"/>
                  </a:cubicBezTo>
                  <a:cubicBezTo>
                    <a:pt x="115" y="0"/>
                    <a:pt x="115" y="0"/>
                    <a:pt x="115" y="0"/>
                  </a:cubicBezTo>
                  <a:cubicBezTo>
                    <a:pt x="78" y="37"/>
                    <a:pt x="78" y="37"/>
                    <a:pt x="78" y="37"/>
                  </a:cubicBezTo>
                  <a:cubicBezTo>
                    <a:pt x="77" y="35"/>
                    <a:pt x="76" y="34"/>
                    <a:pt x="74" y="32"/>
                  </a:cubicBezTo>
                  <a:cubicBezTo>
                    <a:pt x="63" y="20"/>
                    <a:pt x="44" y="20"/>
                    <a:pt x="32" y="32"/>
                  </a:cubicBezTo>
                  <a:cubicBezTo>
                    <a:pt x="21" y="44"/>
                    <a:pt x="21" y="62"/>
                    <a:pt x="32" y="74"/>
                  </a:cubicBezTo>
                  <a:cubicBezTo>
                    <a:pt x="34" y="76"/>
                    <a:pt x="35" y="77"/>
                    <a:pt x="37" y="78"/>
                  </a:cubicBezTo>
                  <a:cubicBezTo>
                    <a:pt x="0" y="115"/>
                    <a:pt x="0" y="115"/>
                    <a:pt x="0" y="115"/>
                  </a:cubicBezTo>
                  <a:cubicBezTo>
                    <a:pt x="37" y="152"/>
                    <a:pt x="37" y="152"/>
                    <a:pt x="37" y="152"/>
                  </a:cubicBezTo>
                  <a:cubicBezTo>
                    <a:pt x="38" y="151"/>
                    <a:pt x="40" y="149"/>
                    <a:pt x="41" y="147"/>
                  </a:cubicBezTo>
                  <a:close/>
                </a:path>
              </a:pathLst>
            </a:custGeom>
            <a:solidFill>
              <a:schemeClr val="bg1"/>
            </a:solidFill>
            <a:ln>
              <a:noFill/>
            </a:ln>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grpSp>
      <p:grpSp>
        <p:nvGrpSpPr>
          <p:cNvPr id="6" name="组合 5"/>
          <p:cNvGrpSpPr/>
          <p:nvPr/>
        </p:nvGrpSpPr>
        <p:grpSpPr>
          <a:xfrm>
            <a:off x="6583679" y="3127025"/>
            <a:ext cx="923827" cy="923827"/>
            <a:chOff x="6583679" y="3127025"/>
            <a:chExt cx="923827" cy="923827"/>
          </a:xfrm>
        </p:grpSpPr>
        <p:sp>
          <p:nvSpPr>
            <p:cNvPr id="267" name="Oval 32"/>
            <p:cNvSpPr/>
            <p:nvPr/>
          </p:nvSpPr>
          <p:spPr>
            <a:xfrm>
              <a:off x="6583679" y="3127025"/>
              <a:ext cx="923827" cy="923827"/>
            </a:xfrm>
            <a:prstGeom prst="ellipse">
              <a:avLst/>
            </a:prstGeom>
            <a:solidFill>
              <a:srgbClr val="1492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latin typeface="Agency FB" panose="020B0503020202020204" pitchFamily="34" charset="0"/>
              </a:endParaRPr>
            </a:p>
          </p:txBody>
        </p:sp>
        <p:grpSp>
          <p:nvGrpSpPr>
            <p:cNvPr id="303" name="Group 68"/>
            <p:cNvGrpSpPr/>
            <p:nvPr/>
          </p:nvGrpSpPr>
          <p:grpSpPr>
            <a:xfrm>
              <a:off x="6804813" y="3358383"/>
              <a:ext cx="544513" cy="450850"/>
              <a:chOff x="5805488" y="1220788"/>
              <a:chExt cx="544513" cy="450850"/>
            </a:xfrm>
            <a:solidFill>
              <a:schemeClr val="bg1"/>
            </a:solidFill>
          </p:grpSpPr>
          <p:sp>
            <p:nvSpPr>
              <p:cNvPr id="304" name="Freeform 69"/>
              <p:cNvSpPr/>
              <p:nvPr/>
            </p:nvSpPr>
            <p:spPr bwMode="auto">
              <a:xfrm>
                <a:off x="5805488" y="1220788"/>
                <a:ext cx="393700" cy="242888"/>
              </a:xfrm>
              <a:custGeom>
                <a:avLst/>
                <a:gdLst>
                  <a:gd name="T0" fmla="*/ 20 w 187"/>
                  <a:gd name="T1" fmla="*/ 115 h 115"/>
                  <a:gd name="T2" fmla="*/ 67 w 187"/>
                  <a:gd name="T3" fmla="*/ 115 h 115"/>
                  <a:gd name="T4" fmla="*/ 131 w 187"/>
                  <a:gd name="T5" fmla="*/ 76 h 115"/>
                  <a:gd name="T6" fmla="*/ 182 w 187"/>
                  <a:gd name="T7" fmla="*/ 97 h 115"/>
                  <a:gd name="T8" fmla="*/ 183 w 187"/>
                  <a:gd name="T9" fmla="*/ 98 h 115"/>
                  <a:gd name="T10" fmla="*/ 187 w 187"/>
                  <a:gd name="T11" fmla="*/ 82 h 115"/>
                  <a:gd name="T12" fmla="*/ 154 w 187"/>
                  <a:gd name="T13" fmla="*/ 49 h 115"/>
                  <a:gd name="T14" fmla="*/ 132 w 187"/>
                  <a:gd name="T15" fmla="*/ 57 h 115"/>
                  <a:gd name="T16" fmla="*/ 75 w 187"/>
                  <a:gd name="T17" fmla="*/ 0 h 115"/>
                  <a:gd name="T18" fmla="*/ 17 w 187"/>
                  <a:gd name="T19" fmla="*/ 58 h 115"/>
                  <a:gd name="T20" fmla="*/ 20 w 187"/>
                  <a:gd name="T21" fmla="*/ 75 h 115"/>
                  <a:gd name="T22" fmla="*/ 0 w 187"/>
                  <a:gd name="T23" fmla="*/ 95 h 115"/>
                  <a:gd name="T24" fmla="*/ 20 w 187"/>
                  <a:gd name="T25"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7" h="115">
                    <a:moveTo>
                      <a:pt x="20" y="115"/>
                    </a:moveTo>
                    <a:cubicBezTo>
                      <a:pt x="67" y="115"/>
                      <a:pt x="67" y="115"/>
                      <a:pt x="67" y="115"/>
                    </a:cubicBezTo>
                    <a:cubicBezTo>
                      <a:pt x="79" y="92"/>
                      <a:pt x="104" y="76"/>
                      <a:pt x="131" y="76"/>
                    </a:cubicBezTo>
                    <a:cubicBezTo>
                      <a:pt x="150" y="76"/>
                      <a:pt x="168" y="84"/>
                      <a:pt x="182" y="97"/>
                    </a:cubicBezTo>
                    <a:cubicBezTo>
                      <a:pt x="182" y="97"/>
                      <a:pt x="183" y="98"/>
                      <a:pt x="183" y="98"/>
                    </a:cubicBezTo>
                    <a:cubicBezTo>
                      <a:pt x="186" y="93"/>
                      <a:pt x="187" y="88"/>
                      <a:pt x="187" y="82"/>
                    </a:cubicBezTo>
                    <a:cubicBezTo>
                      <a:pt x="187" y="64"/>
                      <a:pt x="172" y="49"/>
                      <a:pt x="154" y="49"/>
                    </a:cubicBezTo>
                    <a:cubicBezTo>
                      <a:pt x="146" y="49"/>
                      <a:pt x="138" y="52"/>
                      <a:pt x="132" y="57"/>
                    </a:cubicBezTo>
                    <a:cubicBezTo>
                      <a:pt x="132" y="25"/>
                      <a:pt x="106" y="0"/>
                      <a:pt x="75" y="0"/>
                    </a:cubicBezTo>
                    <a:cubicBezTo>
                      <a:pt x="43" y="0"/>
                      <a:pt x="17" y="26"/>
                      <a:pt x="17" y="58"/>
                    </a:cubicBezTo>
                    <a:cubicBezTo>
                      <a:pt x="17" y="64"/>
                      <a:pt x="18" y="69"/>
                      <a:pt x="20" y="75"/>
                    </a:cubicBezTo>
                    <a:cubicBezTo>
                      <a:pt x="9" y="75"/>
                      <a:pt x="0" y="84"/>
                      <a:pt x="0" y="95"/>
                    </a:cubicBezTo>
                    <a:cubicBezTo>
                      <a:pt x="0" y="106"/>
                      <a:pt x="9" y="115"/>
                      <a:pt x="20" y="1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05" name="Freeform 70"/>
              <p:cNvSpPr/>
              <p:nvPr/>
            </p:nvSpPr>
            <p:spPr bwMode="auto">
              <a:xfrm>
                <a:off x="5902326" y="1395413"/>
                <a:ext cx="447675" cy="276225"/>
              </a:xfrm>
              <a:custGeom>
                <a:avLst/>
                <a:gdLst>
                  <a:gd name="T0" fmla="*/ 175 w 213"/>
                  <a:gd name="T1" fmla="*/ 55 h 131"/>
                  <a:gd name="T2" fmla="*/ 151 w 213"/>
                  <a:gd name="T3" fmla="*/ 64 h 131"/>
                  <a:gd name="T4" fmla="*/ 133 w 213"/>
                  <a:gd name="T5" fmla="*/ 21 h 131"/>
                  <a:gd name="T6" fmla="*/ 85 w 213"/>
                  <a:gd name="T7" fmla="*/ 0 h 131"/>
                  <a:gd name="T8" fmla="*/ 29 w 213"/>
                  <a:gd name="T9" fmla="*/ 32 h 131"/>
                  <a:gd name="T10" fmla="*/ 20 w 213"/>
                  <a:gd name="T11" fmla="*/ 66 h 131"/>
                  <a:gd name="T12" fmla="*/ 23 w 213"/>
                  <a:gd name="T13" fmla="*/ 85 h 131"/>
                  <a:gd name="T14" fmla="*/ 0 w 213"/>
                  <a:gd name="T15" fmla="*/ 108 h 131"/>
                  <a:gd name="T16" fmla="*/ 23 w 213"/>
                  <a:gd name="T17" fmla="*/ 131 h 131"/>
                  <a:gd name="T18" fmla="*/ 85 w 213"/>
                  <a:gd name="T19" fmla="*/ 131 h 131"/>
                  <a:gd name="T20" fmla="*/ 88 w 213"/>
                  <a:gd name="T21" fmla="*/ 131 h 131"/>
                  <a:gd name="T22" fmla="*/ 175 w 213"/>
                  <a:gd name="T23" fmla="*/ 131 h 131"/>
                  <a:gd name="T24" fmla="*/ 213 w 213"/>
                  <a:gd name="T25" fmla="*/ 93 h 131"/>
                  <a:gd name="T26" fmla="*/ 175 w 213"/>
                  <a:gd name="T27" fmla="*/ 5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3" h="131">
                    <a:moveTo>
                      <a:pt x="175" y="55"/>
                    </a:moveTo>
                    <a:cubicBezTo>
                      <a:pt x="166" y="55"/>
                      <a:pt x="157" y="59"/>
                      <a:pt x="151" y="64"/>
                    </a:cubicBezTo>
                    <a:cubicBezTo>
                      <a:pt x="151" y="47"/>
                      <a:pt x="144" y="32"/>
                      <a:pt x="133" y="21"/>
                    </a:cubicBezTo>
                    <a:cubicBezTo>
                      <a:pt x="121" y="8"/>
                      <a:pt x="104" y="0"/>
                      <a:pt x="85" y="0"/>
                    </a:cubicBezTo>
                    <a:cubicBezTo>
                      <a:pt x="61" y="0"/>
                      <a:pt x="41" y="13"/>
                      <a:pt x="29" y="32"/>
                    </a:cubicBezTo>
                    <a:cubicBezTo>
                      <a:pt x="23" y="42"/>
                      <a:pt x="20" y="53"/>
                      <a:pt x="20" y="66"/>
                    </a:cubicBezTo>
                    <a:cubicBezTo>
                      <a:pt x="20" y="72"/>
                      <a:pt x="21" y="79"/>
                      <a:pt x="23" y="85"/>
                    </a:cubicBezTo>
                    <a:cubicBezTo>
                      <a:pt x="10" y="85"/>
                      <a:pt x="0" y="95"/>
                      <a:pt x="0" y="108"/>
                    </a:cubicBezTo>
                    <a:cubicBezTo>
                      <a:pt x="0" y="121"/>
                      <a:pt x="11" y="131"/>
                      <a:pt x="23" y="131"/>
                    </a:cubicBezTo>
                    <a:cubicBezTo>
                      <a:pt x="85" y="131"/>
                      <a:pt x="85" y="131"/>
                      <a:pt x="85" y="131"/>
                    </a:cubicBezTo>
                    <a:cubicBezTo>
                      <a:pt x="88" y="131"/>
                      <a:pt x="88" y="131"/>
                      <a:pt x="88" y="131"/>
                    </a:cubicBezTo>
                    <a:cubicBezTo>
                      <a:pt x="175" y="131"/>
                      <a:pt x="175" y="131"/>
                      <a:pt x="175" y="131"/>
                    </a:cubicBezTo>
                    <a:cubicBezTo>
                      <a:pt x="196" y="131"/>
                      <a:pt x="213" y="114"/>
                      <a:pt x="213" y="93"/>
                    </a:cubicBezTo>
                    <a:cubicBezTo>
                      <a:pt x="213" y="72"/>
                      <a:pt x="196" y="55"/>
                      <a:pt x="175"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3000">
        <p15:prstTrans prst="peelOff"/>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56"/>
                                        </p:tgtEl>
                                        <p:attrNameLst>
                                          <p:attrName>style.visibility</p:attrName>
                                        </p:attrNameLst>
                                      </p:cBhvr>
                                      <p:to>
                                        <p:strVal val="visible"/>
                                      </p:to>
                                    </p:set>
                                    <p:animEffect transition="in" filter="wipe(up)">
                                      <p:cBhvr>
                                        <p:cTn id="14" dur="500"/>
                                        <p:tgtEl>
                                          <p:spTgt spid="256"/>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257"/>
                                        </p:tgtEl>
                                        <p:attrNameLst>
                                          <p:attrName>style.visibility</p:attrName>
                                        </p:attrNameLst>
                                      </p:cBhvr>
                                      <p:to>
                                        <p:strVal val="visible"/>
                                      </p:to>
                                    </p:set>
                                    <p:animEffect transition="in" filter="wipe(up)">
                                      <p:cBhvr>
                                        <p:cTn id="18" dur="500"/>
                                        <p:tgtEl>
                                          <p:spTgt spid="257"/>
                                        </p:tgtEl>
                                      </p:cBhvr>
                                    </p:animEffect>
                                  </p:childTnLst>
                                </p:cTn>
                              </p:par>
                            </p:childTnLst>
                          </p:cTn>
                        </p:par>
                        <p:par>
                          <p:cTn id="19" fill="hold">
                            <p:stCondLst>
                              <p:cond delay="1500"/>
                            </p:stCondLst>
                            <p:childTnLst>
                              <p:par>
                                <p:cTn id="20" presetID="49" presetClass="entr" presetSubtype="0" decel="10000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 calcmode="lin" valueType="num">
                                      <p:cBhvr>
                                        <p:cTn id="24" dur="500" fill="hold"/>
                                        <p:tgtEl>
                                          <p:spTgt spid="5"/>
                                        </p:tgtEl>
                                        <p:attrNameLst>
                                          <p:attrName>style.rotation</p:attrName>
                                        </p:attrNameLst>
                                      </p:cBhvr>
                                      <p:tavLst>
                                        <p:tav tm="0">
                                          <p:val>
                                            <p:fltVal val="360"/>
                                          </p:val>
                                        </p:tav>
                                        <p:tav tm="100000">
                                          <p:val>
                                            <p:fltVal val="0"/>
                                          </p:val>
                                        </p:tav>
                                      </p:tavLst>
                                    </p:anim>
                                    <p:animEffect transition="in" filter="fade">
                                      <p:cBhvr>
                                        <p:cTn id="25" dur="500"/>
                                        <p:tgtEl>
                                          <p:spTgt spid="5"/>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265"/>
                                        </p:tgtEl>
                                        <p:attrNameLst>
                                          <p:attrName>style.visibility</p:attrName>
                                        </p:attrNameLst>
                                      </p:cBhvr>
                                      <p:to>
                                        <p:strVal val="visible"/>
                                      </p:to>
                                    </p:set>
                                    <p:animEffect transition="in" filter="wipe(up)">
                                      <p:cBhvr>
                                        <p:cTn id="29" dur="500"/>
                                        <p:tgtEl>
                                          <p:spTgt spid="265"/>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266"/>
                                        </p:tgtEl>
                                        <p:attrNameLst>
                                          <p:attrName>style.visibility</p:attrName>
                                        </p:attrNameLst>
                                      </p:cBhvr>
                                      <p:to>
                                        <p:strVal val="visible"/>
                                      </p:to>
                                    </p:set>
                                    <p:animEffect transition="in" filter="wipe(up)">
                                      <p:cBhvr>
                                        <p:cTn id="33" dur="500"/>
                                        <p:tgtEl>
                                          <p:spTgt spid="266"/>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 calcmode="lin" valueType="num">
                                      <p:cBhvr>
                                        <p:cTn id="39" dur="500" fill="hold"/>
                                        <p:tgtEl>
                                          <p:spTgt spid="3"/>
                                        </p:tgtEl>
                                        <p:attrNameLst>
                                          <p:attrName>style.rotation</p:attrName>
                                        </p:attrNameLst>
                                      </p:cBhvr>
                                      <p:tavLst>
                                        <p:tav tm="0">
                                          <p:val>
                                            <p:fltVal val="360"/>
                                          </p:val>
                                        </p:tav>
                                        <p:tav tm="100000">
                                          <p:val>
                                            <p:fltVal val="0"/>
                                          </p:val>
                                        </p:tav>
                                      </p:tavLst>
                                    </p:anim>
                                    <p:animEffect transition="in" filter="fade">
                                      <p:cBhvr>
                                        <p:cTn id="40" dur="500"/>
                                        <p:tgtEl>
                                          <p:spTgt spid="3"/>
                                        </p:tgtEl>
                                      </p:cBhvr>
                                    </p:animEffect>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259"/>
                                        </p:tgtEl>
                                        <p:attrNameLst>
                                          <p:attrName>style.visibility</p:attrName>
                                        </p:attrNameLst>
                                      </p:cBhvr>
                                      <p:to>
                                        <p:strVal val="visible"/>
                                      </p:to>
                                    </p:set>
                                    <p:animEffect transition="in" filter="wipe(up)">
                                      <p:cBhvr>
                                        <p:cTn id="44" dur="500"/>
                                        <p:tgtEl>
                                          <p:spTgt spid="259"/>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260"/>
                                        </p:tgtEl>
                                        <p:attrNameLst>
                                          <p:attrName>style.visibility</p:attrName>
                                        </p:attrNameLst>
                                      </p:cBhvr>
                                      <p:to>
                                        <p:strVal val="visible"/>
                                      </p:to>
                                    </p:set>
                                    <p:animEffect transition="in" filter="wipe(up)">
                                      <p:cBhvr>
                                        <p:cTn id="48" dur="500"/>
                                        <p:tgtEl>
                                          <p:spTgt spid="260"/>
                                        </p:tgtEl>
                                      </p:cBhvr>
                                    </p:animEffect>
                                  </p:childTnLst>
                                </p:cTn>
                              </p:par>
                            </p:childTnLst>
                          </p:cTn>
                        </p:par>
                        <p:par>
                          <p:cTn id="49" fill="hold">
                            <p:stCondLst>
                              <p:cond delay="4500"/>
                            </p:stCondLst>
                            <p:childTnLst>
                              <p:par>
                                <p:cTn id="50" presetID="49" presetClass="entr" presetSubtype="0" decel="100000" fill="hold" nodeType="afterEffect">
                                  <p:stCondLst>
                                    <p:cond delay="0"/>
                                  </p:stCondLst>
                                  <p:childTnLst>
                                    <p:set>
                                      <p:cBhvr>
                                        <p:cTn id="51" dur="1" fill="hold">
                                          <p:stCondLst>
                                            <p:cond delay="0"/>
                                          </p:stCondLst>
                                        </p:cTn>
                                        <p:tgtEl>
                                          <p:spTgt spid="6"/>
                                        </p:tgtEl>
                                        <p:attrNameLst>
                                          <p:attrName>style.visibility</p:attrName>
                                        </p:attrNameLst>
                                      </p:cBhvr>
                                      <p:to>
                                        <p:strVal val="visible"/>
                                      </p:to>
                                    </p:set>
                                    <p:anim calcmode="lin" valueType="num">
                                      <p:cBhvr>
                                        <p:cTn id="52" dur="500" fill="hold"/>
                                        <p:tgtEl>
                                          <p:spTgt spid="6"/>
                                        </p:tgtEl>
                                        <p:attrNameLst>
                                          <p:attrName>ppt_w</p:attrName>
                                        </p:attrNameLst>
                                      </p:cBhvr>
                                      <p:tavLst>
                                        <p:tav tm="0">
                                          <p:val>
                                            <p:fltVal val="0"/>
                                          </p:val>
                                        </p:tav>
                                        <p:tav tm="100000">
                                          <p:val>
                                            <p:strVal val="#ppt_w"/>
                                          </p:val>
                                        </p:tav>
                                      </p:tavLst>
                                    </p:anim>
                                    <p:anim calcmode="lin" valueType="num">
                                      <p:cBhvr>
                                        <p:cTn id="53" dur="500" fill="hold"/>
                                        <p:tgtEl>
                                          <p:spTgt spid="6"/>
                                        </p:tgtEl>
                                        <p:attrNameLst>
                                          <p:attrName>ppt_h</p:attrName>
                                        </p:attrNameLst>
                                      </p:cBhvr>
                                      <p:tavLst>
                                        <p:tav tm="0">
                                          <p:val>
                                            <p:fltVal val="0"/>
                                          </p:val>
                                        </p:tav>
                                        <p:tav tm="100000">
                                          <p:val>
                                            <p:strVal val="#ppt_h"/>
                                          </p:val>
                                        </p:tav>
                                      </p:tavLst>
                                    </p:anim>
                                    <p:anim calcmode="lin" valueType="num">
                                      <p:cBhvr>
                                        <p:cTn id="54" dur="500" fill="hold"/>
                                        <p:tgtEl>
                                          <p:spTgt spid="6"/>
                                        </p:tgtEl>
                                        <p:attrNameLst>
                                          <p:attrName>style.rotation</p:attrName>
                                        </p:attrNameLst>
                                      </p:cBhvr>
                                      <p:tavLst>
                                        <p:tav tm="0">
                                          <p:val>
                                            <p:fltVal val="360"/>
                                          </p:val>
                                        </p:tav>
                                        <p:tav tm="100000">
                                          <p:val>
                                            <p:fltVal val="0"/>
                                          </p:val>
                                        </p:tav>
                                      </p:tavLst>
                                    </p:anim>
                                    <p:animEffect transition="in" filter="fade">
                                      <p:cBhvr>
                                        <p:cTn id="55" dur="500"/>
                                        <p:tgtEl>
                                          <p:spTgt spid="6"/>
                                        </p:tgtEl>
                                      </p:cBhvr>
                                    </p:animEffect>
                                  </p:childTnLst>
                                </p:cTn>
                              </p:par>
                            </p:childTnLst>
                          </p:cTn>
                        </p:par>
                        <p:par>
                          <p:cTn id="56" fill="hold">
                            <p:stCondLst>
                              <p:cond delay="5000"/>
                            </p:stCondLst>
                            <p:childTnLst>
                              <p:par>
                                <p:cTn id="57" presetID="22" presetClass="entr" presetSubtype="1" fill="hold" grpId="0" nodeType="afterEffect">
                                  <p:stCondLst>
                                    <p:cond delay="0"/>
                                  </p:stCondLst>
                                  <p:childTnLst>
                                    <p:set>
                                      <p:cBhvr>
                                        <p:cTn id="58" dur="1" fill="hold">
                                          <p:stCondLst>
                                            <p:cond delay="0"/>
                                          </p:stCondLst>
                                        </p:cTn>
                                        <p:tgtEl>
                                          <p:spTgt spid="268"/>
                                        </p:tgtEl>
                                        <p:attrNameLst>
                                          <p:attrName>style.visibility</p:attrName>
                                        </p:attrNameLst>
                                      </p:cBhvr>
                                      <p:to>
                                        <p:strVal val="visible"/>
                                      </p:to>
                                    </p:set>
                                    <p:animEffect transition="in" filter="wipe(up)">
                                      <p:cBhvr>
                                        <p:cTn id="59" dur="500"/>
                                        <p:tgtEl>
                                          <p:spTgt spid="268"/>
                                        </p:tgtEl>
                                      </p:cBhvr>
                                    </p:animEffect>
                                  </p:childTnLst>
                                </p:cTn>
                              </p:par>
                            </p:childTnLst>
                          </p:cTn>
                        </p:par>
                        <p:par>
                          <p:cTn id="60" fill="hold">
                            <p:stCondLst>
                              <p:cond delay="5500"/>
                            </p:stCondLst>
                            <p:childTnLst>
                              <p:par>
                                <p:cTn id="61" presetID="22" presetClass="entr" presetSubtype="1" fill="hold" grpId="0" nodeType="afterEffect">
                                  <p:stCondLst>
                                    <p:cond delay="0"/>
                                  </p:stCondLst>
                                  <p:childTnLst>
                                    <p:set>
                                      <p:cBhvr>
                                        <p:cTn id="62" dur="1" fill="hold">
                                          <p:stCondLst>
                                            <p:cond delay="0"/>
                                          </p:stCondLst>
                                        </p:cTn>
                                        <p:tgtEl>
                                          <p:spTgt spid="272"/>
                                        </p:tgtEl>
                                        <p:attrNameLst>
                                          <p:attrName>style.visibility</p:attrName>
                                        </p:attrNameLst>
                                      </p:cBhvr>
                                      <p:to>
                                        <p:strVal val="visible"/>
                                      </p:to>
                                    </p:set>
                                    <p:animEffect transition="in" filter="wipe(up)">
                                      <p:cBhvr>
                                        <p:cTn id="63" dur="500"/>
                                        <p:tgtEl>
                                          <p:spTgt spid="272"/>
                                        </p:tgtEl>
                                      </p:cBhvr>
                                    </p:animEffect>
                                  </p:childTnLst>
                                </p:cTn>
                              </p:par>
                            </p:childTnLst>
                          </p:cTn>
                        </p:par>
                        <p:par>
                          <p:cTn id="64" fill="hold">
                            <p:stCondLst>
                              <p:cond delay="6000"/>
                            </p:stCondLst>
                            <p:childTnLst>
                              <p:par>
                                <p:cTn id="65" presetID="49" presetClass="entr" presetSubtype="0" decel="100000" fill="hold" nodeType="afterEffect">
                                  <p:stCondLst>
                                    <p:cond delay="0"/>
                                  </p:stCondLst>
                                  <p:childTnLst>
                                    <p:set>
                                      <p:cBhvr>
                                        <p:cTn id="66" dur="1" fill="hold">
                                          <p:stCondLst>
                                            <p:cond delay="0"/>
                                          </p:stCondLst>
                                        </p:cTn>
                                        <p:tgtEl>
                                          <p:spTgt spid="4"/>
                                        </p:tgtEl>
                                        <p:attrNameLst>
                                          <p:attrName>style.visibility</p:attrName>
                                        </p:attrNameLst>
                                      </p:cBhvr>
                                      <p:to>
                                        <p:strVal val="visible"/>
                                      </p:to>
                                    </p:set>
                                    <p:anim calcmode="lin" valueType="num">
                                      <p:cBhvr>
                                        <p:cTn id="67" dur="500" fill="hold"/>
                                        <p:tgtEl>
                                          <p:spTgt spid="4"/>
                                        </p:tgtEl>
                                        <p:attrNameLst>
                                          <p:attrName>ppt_w</p:attrName>
                                        </p:attrNameLst>
                                      </p:cBhvr>
                                      <p:tavLst>
                                        <p:tav tm="0">
                                          <p:val>
                                            <p:fltVal val="0"/>
                                          </p:val>
                                        </p:tav>
                                        <p:tav tm="100000">
                                          <p:val>
                                            <p:strVal val="#ppt_w"/>
                                          </p:val>
                                        </p:tav>
                                      </p:tavLst>
                                    </p:anim>
                                    <p:anim calcmode="lin" valueType="num">
                                      <p:cBhvr>
                                        <p:cTn id="68" dur="500" fill="hold"/>
                                        <p:tgtEl>
                                          <p:spTgt spid="4"/>
                                        </p:tgtEl>
                                        <p:attrNameLst>
                                          <p:attrName>ppt_h</p:attrName>
                                        </p:attrNameLst>
                                      </p:cBhvr>
                                      <p:tavLst>
                                        <p:tav tm="0">
                                          <p:val>
                                            <p:fltVal val="0"/>
                                          </p:val>
                                        </p:tav>
                                        <p:tav tm="100000">
                                          <p:val>
                                            <p:strVal val="#ppt_h"/>
                                          </p:val>
                                        </p:tav>
                                      </p:tavLst>
                                    </p:anim>
                                    <p:anim calcmode="lin" valueType="num">
                                      <p:cBhvr>
                                        <p:cTn id="69" dur="500" fill="hold"/>
                                        <p:tgtEl>
                                          <p:spTgt spid="4"/>
                                        </p:tgtEl>
                                        <p:attrNameLst>
                                          <p:attrName>style.rotation</p:attrName>
                                        </p:attrNameLst>
                                      </p:cBhvr>
                                      <p:tavLst>
                                        <p:tav tm="0">
                                          <p:val>
                                            <p:fltVal val="360"/>
                                          </p:val>
                                        </p:tav>
                                        <p:tav tm="100000">
                                          <p:val>
                                            <p:fltVal val="0"/>
                                          </p:val>
                                        </p:tav>
                                      </p:tavLst>
                                    </p:anim>
                                    <p:animEffect transition="in" filter="fade">
                                      <p:cBhvr>
                                        <p:cTn id="70" dur="500"/>
                                        <p:tgtEl>
                                          <p:spTgt spid="4"/>
                                        </p:tgtEl>
                                      </p:cBhvr>
                                    </p:animEffect>
                                  </p:childTnLst>
                                </p:cTn>
                              </p:par>
                            </p:childTnLst>
                          </p:cTn>
                        </p:par>
                        <p:par>
                          <p:cTn id="71" fill="hold">
                            <p:stCondLst>
                              <p:cond delay="6500"/>
                            </p:stCondLst>
                            <p:childTnLst>
                              <p:par>
                                <p:cTn id="72" presetID="22" presetClass="entr" presetSubtype="1" fill="hold" grpId="0" nodeType="afterEffect">
                                  <p:stCondLst>
                                    <p:cond delay="0"/>
                                  </p:stCondLst>
                                  <p:childTnLst>
                                    <p:set>
                                      <p:cBhvr>
                                        <p:cTn id="73" dur="1" fill="hold">
                                          <p:stCondLst>
                                            <p:cond delay="0"/>
                                          </p:stCondLst>
                                        </p:cTn>
                                        <p:tgtEl>
                                          <p:spTgt spid="262"/>
                                        </p:tgtEl>
                                        <p:attrNameLst>
                                          <p:attrName>style.visibility</p:attrName>
                                        </p:attrNameLst>
                                      </p:cBhvr>
                                      <p:to>
                                        <p:strVal val="visible"/>
                                      </p:to>
                                    </p:set>
                                    <p:animEffect transition="in" filter="wipe(up)">
                                      <p:cBhvr>
                                        <p:cTn id="74" dur="500"/>
                                        <p:tgtEl>
                                          <p:spTgt spid="262"/>
                                        </p:tgtEl>
                                      </p:cBhvr>
                                    </p:animEffect>
                                  </p:childTnLst>
                                </p:cTn>
                              </p:par>
                            </p:childTnLst>
                          </p:cTn>
                        </p:par>
                        <p:par>
                          <p:cTn id="75" fill="hold">
                            <p:stCondLst>
                              <p:cond delay="7000"/>
                            </p:stCondLst>
                            <p:childTnLst>
                              <p:par>
                                <p:cTn id="76" presetID="22" presetClass="entr" presetSubtype="1" fill="hold" grpId="0" nodeType="afterEffect">
                                  <p:stCondLst>
                                    <p:cond delay="0"/>
                                  </p:stCondLst>
                                  <p:childTnLst>
                                    <p:set>
                                      <p:cBhvr>
                                        <p:cTn id="77" dur="1" fill="hold">
                                          <p:stCondLst>
                                            <p:cond delay="0"/>
                                          </p:stCondLst>
                                        </p:cTn>
                                        <p:tgtEl>
                                          <p:spTgt spid="263"/>
                                        </p:tgtEl>
                                        <p:attrNameLst>
                                          <p:attrName>style.visibility</p:attrName>
                                        </p:attrNameLst>
                                      </p:cBhvr>
                                      <p:to>
                                        <p:strVal val="visible"/>
                                      </p:to>
                                    </p:set>
                                    <p:animEffect transition="in" filter="wipe(up)">
                                      <p:cBhvr>
                                        <p:cTn id="78" dur="500"/>
                                        <p:tgtEl>
                                          <p:spTgt spid="263"/>
                                        </p:tgtEl>
                                      </p:cBhvr>
                                    </p:animEffect>
                                  </p:childTnLst>
                                </p:cTn>
                              </p:par>
                            </p:childTnLst>
                          </p:cTn>
                        </p:par>
                        <p:par>
                          <p:cTn id="79" fill="hold">
                            <p:stCondLst>
                              <p:cond delay="7500"/>
                            </p:stCondLst>
                            <p:childTnLst>
                              <p:par>
                                <p:cTn id="80" presetID="49" presetClass="entr" presetSubtype="0" decel="100000" fill="hold" nodeType="afterEffect">
                                  <p:stCondLst>
                                    <p:cond delay="0"/>
                                  </p:stCondLst>
                                  <p:childTnLst>
                                    <p:set>
                                      <p:cBhvr>
                                        <p:cTn id="81" dur="1" fill="hold">
                                          <p:stCondLst>
                                            <p:cond delay="0"/>
                                          </p:stCondLst>
                                        </p:cTn>
                                        <p:tgtEl>
                                          <p:spTgt spid="7"/>
                                        </p:tgtEl>
                                        <p:attrNameLst>
                                          <p:attrName>style.visibility</p:attrName>
                                        </p:attrNameLst>
                                      </p:cBhvr>
                                      <p:to>
                                        <p:strVal val="visible"/>
                                      </p:to>
                                    </p:set>
                                    <p:anim calcmode="lin" valueType="num">
                                      <p:cBhvr>
                                        <p:cTn id="82" dur="500" fill="hold"/>
                                        <p:tgtEl>
                                          <p:spTgt spid="7"/>
                                        </p:tgtEl>
                                        <p:attrNameLst>
                                          <p:attrName>ppt_w</p:attrName>
                                        </p:attrNameLst>
                                      </p:cBhvr>
                                      <p:tavLst>
                                        <p:tav tm="0">
                                          <p:val>
                                            <p:fltVal val="0"/>
                                          </p:val>
                                        </p:tav>
                                        <p:tav tm="100000">
                                          <p:val>
                                            <p:strVal val="#ppt_w"/>
                                          </p:val>
                                        </p:tav>
                                      </p:tavLst>
                                    </p:anim>
                                    <p:anim calcmode="lin" valueType="num">
                                      <p:cBhvr>
                                        <p:cTn id="83" dur="500" fill="hold"/>
                                        <p:tgtEl>
                                          <p:spTgt spid="7"/>
                                        </p:tgtEl>
                                        <p:attrNameLst>
                                          <p:attrName>ppt_h</p:attrName>
                                        </p:attrNameLst>
                                      </p:cBhvr>
                                      <p:tavLst>
                                        <p:tav tm="0">
                                          <p:val>
                                            <p:fltVal val="0"/>
                                          </p:val>
                                        </p:tav>
                                        <p:tav tm="100000">
                                          <p:val>
                                            <p:strVal val="#ppt_h"/>
                                          </p:val>
                                        </p:tav>
                                      </p:tavLst>
                                    </p:anim>
                                    <p:anim calcmode="lin" valueType="num">
                                      <p:cBhvr>
                                        <p:cTn id="84" dur="500" fill="hold"/>
                                        <p:tgtEl>
                                          <p:spTgt spid="7"/>
                                        </p:tgtEl>
                                        <p:attrNameLst>
                                          <p:attrName>style.rotation</p:attrName>
                                        </p:attrNameLst>
                                      </p:cBhvr>
                                      <p:tavLst>
                                        <p:tav tm="0">
                                          <p:val>
                                            <p:fltVal val="360"/>
                                          </p:val>
                                        </p:tav>
                                        <p:tav tm="100000">
                                          <p:val>
                                            <p:fltVal val="0"/>
                                          </p:val>
                                        </p:tav>
                                      </p:tavLst>
                                    </p:anim>
                                    <p:animEffect transition="in" filter="fade">
                                      <p:cBhvr>
                                        <p:cTn id="85" dur="500"/>
                                        <p:tgtEl>
                                          <p:spTgt spid="7"/>
                                        </p:tgtEl>
                                      </p:cBhvr>
                                    </p:animEffect>
                                  </p:childTnLst>
                                </p:cTn>
                              </p:par>
                            </p:childTnLst>
                          </p:cTn>
                        </p:par>
                        <p:par>
                          <p:cTn id="86" fill="hold">
                            <p:stCondLst>
                              <p:cond delay="8000"/>
                            </p:stCondLst>
                            <p:childTnLst>
                              <p:par>
                                <p:cTn id="87" presetID="22" presetClass="entr" presetSubtype="1" fill="hold" grpId="0" nodeType="afterEffect">
                                  <p:stCondLst>
                                    <p:cond delay="0"/>
                                  </p:stCondLst>
                                  <p:childTnLst>
                                    <p:set>
                                      <p:cBhvr>
                                        <p:cTn id="88" dur="1" fill="hold">
                                          <p:stCondLst>
                                            <p:cond delay="0"/>
                                          </p:stCondLst>
                                        </p:cTn>
                                        <p:tgtEl>
                                          <p:spTgt spid="270"/>
                                        </p:tgtEl>
                                        <p:attrNameLst>
                                          <p:attrName>style.visibility</p:attrName>
                                        </p:attrNameLst>
                                      </p:cBhvr>
                                      <p:to>
                                        <p:strVal val="visible"/>
                                      </p:to>
                                    </p:set>
                                    <p:animEffect transition="in" filter="wipe(up)">
                                      <p:cBhvr>
                                        <p:cTn id="89" dur="500"/>
                                        <p:tgtEl>
                                          <p:spTgt spid="270"/>
                                        </p:tgtEl>
                                      </p:cBhvr>
                                    </p:animEffect>
                                  </p:childTnLst>
                                </p:cTn>
                              </p:par>
                            </p:childTnLst>
                          </p:cTn>
                        </p:par>
                        <p:par>
                          <p:cTn id="90" fill="hold">
                            <p:stCondLst>
                              <p:cond delay="8500"/>
                            </p:stCondLst>
                            <p:childTnLst>
                              <p:par>
                                <p:cTn id="91" presetID="22" presetClass="entr" presetSubtype="1" fill="hold" grpId="0" nodeType="afterEffect">
                                  <p:stCondLst>
                                    <p:cond delay="0"/>
                                  </p:stCondLst>
                                  <p:childTnLst>
                                    <p:set>
                                      <p:cBhvr>
                                        <p:cTn id="92" dur="1" fill="hold">
                                          <p:stCondLst>
                                            <p:cond delay="0"/>
                                          </p:stCondLst>
                                        </p:cTn>
                                        <p:tgtEl>
                                          <p:spTgt spid="271"/>
                                        </p:tgtEl>
                                        <p:attrNameLst>
                                          <p:attrName>style.visibility</p:attrName>
                                        </p:attrNameLst>
                                      </p:cBhvr>
                                      <p:to>
                                        <p:strVal val="visible"/>
                                      </p:to>
                                    </p:set>
                                    <p:animEffect transition="in" filter="wipe(up)">
                                      <p:cBhvr>
                                        <p:cTn id="93" dur="500"/>
                                        <p:tgtEl>
                                          <p:spTgt spid="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 grpId="0"/>
      <p:bldP spid="257" grpId="0"/>
      <p:bldP spid="259" grpId="0"/>
      <p:bldP spid="260" grpId="0"/>
      <p:bldP spid="262" grpId="0"/>
      <p:bldP spid="263" grpId="0"/>
      <p:bldP spid="265" grpId="0"/>
      <p:bldP spid="266" grpId="0"/>
      <p:bldP spid="268" grpId="0"/>
      <p:bldP spid="270" grpId="0"/>
      <p:bldP spid="271" grpId="0"/>
      <p:bldP spid="27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456C4"/>
        </a:solidFill>
        <a:effectLst/>
      </p:bgPr>
    </p:bg>
    <p:spTree>
      <p:nvGrpSpPr>
        <p:cNvPr id="1" name=""/>
        <p:cNvGrpSpPr/>
        <p:nvPr/>
      </p:nvGrpSpPr>
      <p:grpSpPr>
        <a:xfrm>
          <a:off x="0" y="0"/>
          <a:ext cx="0" cy="0"/>
          <a:chOff x="0" y="0"/>
          <a:chExt cx="0" cy="0"/>
        </a:xfrm>
      </p:grpSpPr>
      <p:sp>
        <p:nvSpPr>
          <p:cNvPr id="46" name="矩形 45"/>
          <p:cNvSpPr/>
          <p:nvPr/>
        </p:nvSpPr>
        <p:spPr>
          <a:xfrm rot="2624067">
            <a:off x="-270870" y="-500700"/>
            <a:ext cx="696002" cy="1374254"/>
          </a:xfrm>
          <a:prstGeom prst="rect">
            <a:avLst/>
          </a:prstGeom>
          <a:solidFill>
            <a:srgbClr val="39B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圆角矩形 46"/>
          <p:cNvSpPr/>
          <p:nvPr/>
        </p:nvSpPr>
        <p:spPr>
          <a:xfrm rot="18464827">
            <a:off x="-507309" y="5889783"/>
            <a:ext cx="2289928" cy="653453"/>
          </a:xfrm>
          <a:prstGeom prst="roundRect">
            <a:avLst>
              <a:gd name="adj" fmla="val 50000"/>
            </a:avLst>
          </a:prstGeom>
          <a:solidFill>
            <a:srgbClr val="0E67DD">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圆角矩形 47"/>
          <p:cNvSpPr/>
          <p:nvPr/>
        </p:nvSpPr>
        <p:spPr>
          <a:xfrm rot="18464827">
            <a:off x="-439575" y="6531274"/>
            <a:ext cx="2289928" cy="653453"/>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圆角矩形 48"/>
          <p:cNvSpPr/>
          <p:nvPr/>
        </p:nvSpPr>
        <p:spPr>
          <a:xfrm rot="18464827">
            <a:off x="2015444" y="6906078"/>
            <a:ext cx="1435540" cy="409645"/>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4" name="组合 53"/>
          <p:cNvGrpSpPr/>
          <p:nvPr/>
        </p:nvGrpSpPr>
        <p:grpSpPr>
          <a:xfrm>
            <a:off x="10898883" y="5003481"/>
            <a:ext cx="1151670" cy="2867305"/>
            <a:chOff x="9469605" y="2687777"/>
            <a:chExt cx="2410133" cy="6000493"/>
          </a:xfrm>
        </p:grpSpPr>
        <p:sp>
          <p:nvSpPr>
            <p:cNvPr id="50" name="圆角矩形 49"/>
            <p:cNvSpPr/>
            <p:nvPr/>
          </p:nvSpPr>
          <p:spPr>
            <a:xfrm rot="18464827">
              <a:off x="9956209" y="6143988"/>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圆角矩形 50"/>
            <p:cNvSpPr/>
            <p:nvPr/>
          </p:nvSpPr>
          <p:spPr>
            <a:xfrm rot="18464827">
              <a:off x="8430088" y="6143989"/>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圆角矩形 52"/>
            <p:cNvSpPr/>
            <p:nvPr/>
          </p:nvSpPr>
          <p:spPr>
            <a:xfrm rot="18464827">
              <a:off x="8349296" y="5157828"/>
              <a:ext cx="6000493" cy="1060391"/>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5" name="圆角矩形 54"/>
          <p:cNvSpPr/>
          <p:nvPr/>
        </p:nvSpPr>
        <p:spPr>
          <a:xfrm rot="16200000">
            <a:off x="8443897" y="-659210"/>
            <a:ext cx="1435540" cy="672047"/>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57" name="直接连接符 56"/>
          <p:cNvCxnSpPr/>
          <p:nvPr/>
        </p:nvCxnSpPr>
        <p:spPr>
          <a:xfrm flipH="1">
            <a:off x="2421467" y="-11853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761882" y="1697878"/>
            <a:ext cx="1016000" cy="1429450"/>
          </a:xfrm>
          <a:prstGeom prst="line">
            <a:avLst/>
          </a:prstGeom>
          <a:ln w="57150">
            <a:solidFill>
              <a:srgbClr val="0E67DD">
                <a:alpha val="70000"/>
              </a:srgb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11785718" y="-8930"/>
            <a:ext cx="1016000" cy="1429450"/>
          </a:xfrm>
          <a:prstGeom prst="line">
            <a:avLst/>
          </a:prstGeom>
          <a:ln w="57150">
            <a:solidFill>
              <a:srgbClr val="0E67DD">
                <a:alpha val="70000"/>
              </a:srgb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10784382" y="-779860"/>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sp>
        <p:nvSpPr>
          <p:cNvPr id="64" name="椭圆 63"/>
          <p:cNvSpPr/>
          <p:nvPr/>
        </p:nvSpPr>
        <p:spPr>
          <a:xfrm>
            <a:off x="6531502" y="5819372"/>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65" name="直接连接符 64"/>
          <p:cNvCxnSpPr/>
          <p:nvPr/>
        </p:nvCxnSpPr>
        <p:spPr>
          <a:xfrm flipH="1">
            <a:off x="6817652" y="6098572"/>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081466" y="636331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grpSp>
        <p:nvGrpSpPr>
          <p:cNvPr id="68" name="组合 67"/>
          <p:cNvGrpSpPr/>
          <p:nvPr/>
        </p:nvGrpSpPr>
        <p:grpSpPr>
          <a:xfrm>
            <a:off x="3437467" y="1514593"/>
            <a:ext cx="5176520" cy="3633826"/>
            <a:chOff x="3371244" y="1514593"/>
            <a:chExt cx="5176520" cy="3633826"/>
          </a:xfrm>
        </p:grpSpPr>
        <p:grpSp>
          <p:nvGrpSpPr>
            <p:cNvPr id="52" name="组合 51"/>
            <p:cNvGrpSpPr/>
            <p:nvPr/>
          </p:nvGrpSpPr>
          <p:grpSpPr>
            <a:xfrm>
              <a:off x="4073598" y="1514593"/>
              <a:ext cx="3604550" cy="3633826"/>
              <a:chOff x="1453387" y="1645920"/>
              <a:chExt cx="3604550" cy="3633826"/>
            </a:xfrm>
          </p:grpSpPr>
          <p:grpSp>
            <p:nvGrpSpPr>
              <p:cNvPr id="5" name="组合 4"/>
              <p:cNvGrpSpPr/>
              <p:nvPr/>
            </p:nvGrpSpPr>
            <p:grpSpPr>
              <a:xfrm>
                <a:off x="1453387" y="1645920"/>
                <a:ext cx="3604550" cy="3633826"/>
                <a:chOff x="3502025" y="1276350"/>
                <a:chExt cx="3762375" cy="3792933"/>
              </a:xfrm>
              <a:effectLst>
                <a:outerShdw blurRad="63500" sx="102000" sy="102000" algn="ctr" rotWithShape="0">
                  <a:prstClr val="black">
                    <a:alpha val="40000"/>
                  </a:prstClr>
                </a:outerShdw>
              </a:effectLst>
            </p:grpSpPr>
            <p:sp>
              <p:nvSpPr>
                <p:cNvPr id="6" name="任意多边形 5"/>
                <p:cNvSpPr/>
                <p:nvPr/>
              </p:nvSpPr>
              <p:spPr>
                <a:xfrm>
                  <a:off x="3502025" y="1276350"/>
                  <a:ext cx="3762375" cy="3787775"/>
                </a:xfrm>
                <a:custGeom>
                  <a:avLst/>
                  <a:gdLst>
                    <a:gd name="connsiteX0" fmla="*/ 1784350 w 3762375"/>
                    <a:gd name="connsiteY0" fmla="*/ 0 h 3787775"/>
                    <a:gd name="connsiteX1" fmla="*/ 914400 w 3762375"/>
                    <a:gd name="connsiteY1" fmla="*/ 288925 h 3787775"/>
                    <a:gd name="connsiteX2" fmla="*/ 279400 w 3762375"/>
                    <a:gd name="connsiteY2" fmla="*/ 908050 h 3787775"/>
                    <a:gd name="connsiteX3" fmla="*/ 0 w 3762375"/>
                    <a:gd name="connsiteY3" fmla="*/ 1787525 h 3787775"/>
                    <a:gd name="connsiteX4" fmla="*/ 155575 w 3762375"/>
                    <a:gd name="connsiteY4" fmla="*/ 2673350 h 3787775"/>
                    <a:gd name="connsiteX5" fmla="*/ 730250 w 3762375"/>
                    <a:gd name="connsiteY5" fmla="*/ 3397250 h 3787775"/>
                    <a:gd name="connsiteX6" fmla="*/ 1565275 w 3762375"/>
                    <a:gd name="connsiteY6" fmla="*/ 3787775 h 3787775"/>
                    <a:gd name="connsiteX7" fmla="*/ 2479675 w 3762375"/>
                    <a:gd name="connsiteY7" fmla="*/ 3727450 h 3787775"/>
                    <a:gd name="connsiteX8" fmla="*/ 3260725 w 3762375"/>
                    <a:gd name="connsiteY8" fmla="*/ 3248025 h 3787775"/>
                    <a:gd name="connsiteX9" fmla="*/ 3743325 w 3762375"/>
                    <a:gd name="connsiteY9" fmla="*/ 2451100 h 3787775"/>
                    <a:gd name="connsiteX10" fmla="*/ 3762375 w 3762375"/>
                    <a:gd name="connsiteY10" fmla="*/ 1520825 h 3787775"/>
                    <a:gd name="connsiteX11" fmla="*/ 3400425 w 3762375"/>
                    <a:gd name="connsiteY11" fmla="*/ 695325 h 3787775"/>
                    <a:gd name="connsiteX12" fmla="*/ 2670175 w 3762375"/>
                    <a:gd name="connsiteY12" fmla="*/ 149225 h 3787775"/>
                    <a:gd name="connsiteX13" fmla="*/ 1784350 w 3762375"/>
                    <a:gd name="connsiteY13" fmla="*/ 0 h 378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62375" h="3787775">
                      <a:moveTo>
                        <a:pt x="1784350" y="0"/>
                      </a:moveTo>
                      <a:lnTo>
                        <a:pt x="914400" y="288925"/>
                      </a:lnTo>
                      <a:lnTo>
                        <a:pt x="279400" y="908050"/>
                      </a:lnTo>
                      <a:lnTo>
                        <a:pt x="0" y="1787525"/>
                      </a:lnTo>
                      <a:lnTo>
                        <a:pt x="155575" y="2673350"/>
                      </a:lnTo>
                      <a:lnTo>
                        <a:pt x="730250" y="3397250"/>
                      </a:lnTo>
                      <a:lnTo>
                        <a:pt x="1565275" y="3787775"/>
                      </a:lnTo>
                      <a:lnTo>
                        <a:pt x="2479675" y="3727450"/>
                      </a:lnTo>
                      <a:lnTo>
                        <a:pt x="3260725" y="3248025"/>
                      </a:lnTo>
                      <a:lnTo>
                        <a:pt x="3743325" y="2451100"/>
                      </a:lnTo>
                      <a:lnTo>
                        <a:pt x="3762375" y="1520825"/>
                      </a:lnTo>
                      <a:lnTo>
                        <a:pt x="3400425" y="695325"/>
                      </a:lnTo>
                      <a:lnTo>
                        <a:pt x="2670175" y="149225"/>
                      </a:lnTo>
                      <a:lnTo>
                        <a:pt x="1784350" y="0"/>
                      </a:lnTo>
                      <a:close/>
                    </a:path>
                  </a:pathLst>
                </a:custGeom>
                <a:noFill/>
                <a:ln w="19050">
                  <a:solidFill>
                    <a:srgbClr val="23B2FE">
                      <a:alpha val="73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7" name="直接连接符 6"/>
                <p:cNvCxnSpPr>
                  <a:stCxn id="6" idx="1"/>
                  <a:endCxn id="6" idx="12"/>
                </p:cNvCxnSpPr>
                <p:nvPr/>
              </p:nvCxnSpPr>
              <p:spPr>
                <a:xfrm flipV="1">
                  <a:off x="4416425" y="1425575"/>
                  <a:ext cx="1755775" cy="1397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1"/>
                </p:cNvCxnSpPr>
                <p:nvPr/>
              </p:nvCxnSpPr>
              <p:spPr>
                <a:xfrm>
                  <a:off x="4416425" y="1565275"/>
                  <a:ext cx="2378075" cy="10541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3744516" y="1485900"/>
                  <a:ext cx="1626181" cy="1193799"/>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flipV="1">
                  <a:off x="5367633" y="1485900"/>
                  <a:ext cx="1250949" cy="4953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a:stCxn id="6" idx="10"/>
                  <a:endCxn id="6" idx="12"/>
                </p:cNvCxnSpPr>
                <p:nvPr/>
              </p:nvCxnSpPr>
              <p:spPr>
                <a:xfrm flipH="1" flipV="1">
                  <a:off x="6172200" y="1425575"/>
                  <a:ext cx="1092200" cy="13716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613525" y="1981200"/>
                  <a:ext cx="438150" cy="15367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86450" y="1693465"/>
                  <a:ext cx="908050" cy="92591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endCxn id="6" idx="12"/>
                </p:cNvCxnSpPr>
                <p:nvPr/>
              </p:nvCxnSpPr>
              <p:spPr>
                <a:xfrm flipV="1">
                  <a:off x="5886450" y="1425575"/>
                  <a:ext cx="285750" cy="26789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4445000" y="1687710"/>
                  <a:ext cx="1446212" cy="46871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endCxn id="6" idx="1"/>
                </p:cNvCxnSpPr>
                <p:nvPr/>
              </p:nvCxnSpPr>
              <p:spPr>
                <a:xfrm flipH="1" flipV="1">
                  <a:off x="4416425" y="1565275"/>
                  <a:ext cx="32544" cy="5969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3744516" y="1565275"/>
                  <a:ext cx="671909" cy="111442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endCxn id="6" idx="4"/>
                </p:cNvCxnSpPr>
                <p:nvPr/>
              </p:nvCxnSpPr>
              <p:spPr>
                <a:xfrm flipH="1">
                  <a:off x="3657600" y="2197100"/>
                  <a:ext cx="119856" cy="17526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6" idx="3"/>
                </p:cNvCxnSpPr>
                <p:nvPr/>
              </p:nvCxnSpPr>
              <p:spPr>
                <a:xfrm flipV="1">
                  <a:off x="3502025" y="2679700"/>
                  <a:ext cx="242491" cy="38417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700264" y="3285491"/>
                  <a:ext cx="662186" cy="1203959"/>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657600" y="3939540"/>
                  <a:ext cx="704850" cy="54991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741452" y="2679699"/>
                  <a:ext cx="991475" cy="306371"/>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3938788" y="2156420"/>
                  <a:ext cx="506212" cy="155261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flipV="1">
                  <a:off x="4445001" y="2156420"/>
                  <a:ext cx="287926" cy="82965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3933032" y="2986071"/>
                  <a:ext cx="799895" cy="722964"/>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flipV="1">
                  <a:off x="3930562" y="3699509"/>
                  <a:ext cx="1310774" cy="949792"/>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4692312" y="2979884"/>
                  <a:ext cx="37600" cy="1268266"/>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4362450" y="4248150"/>
                  <a:ext cx="326848" cy="2413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359436" y="4489450"/>
                  <a:ext cx="881900" cy="159851"/>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endCxn id="6" idx="6"/>
                </p:cNvCxnSpPr>
                <p:nvPr/>
              </p:nvCxnSpPr>
              <p:spPr>
                <a:xfrm>
                  <a:off x="4359436" y="4489450"/>
                  <a:ext cx="707864" cy="57467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5067300" y="4646612"/>
                  <a:ext cx="174036" cy="416707"/>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5237877" y="2624531"/>
                  <a:ext cx="1556623" cy="2025173"/>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6029325" y="3517900"/>
                  <a:ext cx="1022351" cy="1230192"/>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5241336" y="4646612"/>
                  <a:ext cx="787989" cy="10148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endCxn id="6" idx="8"/>
                </p:cNvCxnSpPr>
                <p:nvPr/>
              </p:nvCxnSpPr>
              <p:spPr>
                <a:xfrm flipV="1">
                  <a:off x="5048250" y="4524375"/>
                  <a:ext cx="1714500" cy="544908"/>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5242802" y="4088931"/>
                  <a:ext cx="1335102" cy="554206"/>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6577904" y="2619373"/>
                  <a:ext cx="216596" cy="1469558"/>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flipV="1">
                  <a:off x="6400800" y="3131819"/>
                  <a:ext cx="650875" cy="380923"/>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5962650" y="2244725"/>
                  <a:ext cx="438150" cy="880528"/>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5886449" y="1696042"/>
                  <a:ext cx="80963" cy="548683"/>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a:endCxn id="6" idx="8"/>
                </p:cNvCxnSpPr>
                <p:nvPr/>
              </p:nvCxnSpPr>
              <p:spPr>
                <a:xfrm flipH="1">
                  <a:off x="6762750" y="2784136"/>
                  <a:ext cx="501650" cy="1740239"/>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endCxn id="6" idx="8"/>
                </p:cNvCxnSpPr>
                <p:nvPr/>
              </p:nvCxnSpPr>
              <p:spPr>
                <a:xfrm>
                  <a:off x="6577903" y="4088931"/>
                  <a:ext cx="184847" cy="435444"/>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4732926" y="2986070"/>
                  <a:ext cx="1044878" cy="982763"/>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4737474" y="2989545"/>
                  <a:ext cx="500403" cy="166531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4728229" y="2244725"/>
                  <a:ext cx="1234420" cy="719109"/>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grpSp>
          <p:sp>
            <p:nvSpPr>
              <p:cNvPr id="62" name="椭圆 61"/>
              <p:cNvSpPr/>
              <p:nvPr/>
            </p:nvSpPr>
            <p:spPr>
              <a:xfrm>
                <a:off x="2048933" y="2500908"/>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 name="椭圆 62"/>
              <p:cNvSpPr/>
              <p:nvPr/>
            </p:nvSpPr>
            <p:spPr>
              <a:xfrm>
                <a:off x="1705523" y="4833920"/>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8" name="矩形 57"/>
            <p:cNvSpPr/>
            <p:nvPr/>
          </p:nvSpPr>
          <p:spPr>
            <a:xfrm>
              <a:off x="3378200" y="2959130"/>
              <a:ext cx="4876800" cy="795069"/>
            </a:xfrm>
            <a:prstGeom prst="rect">
              <a:avLst/>
            </a:prstGeom>
            <a:solidFill>
              <a:srgbClr val="0456C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9" name="文本框 32"/>
            <p:cNvSpPr txBox="1">
              <a:spLocks noChangeArrowheads="1"/>
            </p:cNvSpPr>
            <p:nvPr/>
          </p:nvSpPr>
          <p:spPr bwMode="auto">
            <a:xfrm>
              <a:off x="5202925" y="3035975"/>
              <a:ext cx="14125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16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rPr>
                <a:t>Products</a:t>
              </a:r>
              <a:endParaRPr lang="zh-CN" altLang="en-US" sz="16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endParaRPr>
            </a:p>
          </p:txBody>
        </p:sp>
        <p:sp>
          <p:nvSpPr>
            <p:cNvPr id="131" name="矩形 34"/>
            <p:cNvSpPr>
              <a:spLocks noChangeArrowheads="1"/>
            </p:cNvSpPr>
            <p:nvPr/>
          </p:nvSpPr>
          <p:spPr bwMode="auto">
            <a:xfrm>
              <a:off x="3371244" y="3338968"/>
              <a:ext cx="51765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1200" dirty="0">
                  <a:solidFill>
                    <a:srgbClr val="FFFFFF"/>
                  </a:solidFill>
                  <a:latin typeface="Agency FB" panose="020B0503020202020204" pitchFamily="34" charset="0"/>
                  <a:ea typeface="微软雅黑" panose="020B0503020204020204" pitchFamily="34" charset="-122"/>
                </a:rPr>
                <a:t>Something was broken in my engine. And as I had with me neither a mechanic nor any passengers</a:t>
              </a:r>
              <a:endParaRPr lang="zh-CN" altLang="en-US" sz="1200" dirty="0">
                <a:solidFill>
                  <a:srgbClr val="FFFFFF"/>
                </a:solidFill>
                <a:latin typeface="Agency FB" panose="020B0503020202020204" pitchFamily="34" charset="0"/>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3000">
        <p15:prstTrans prst="peelOff"/>
      </p:transition>
    </mc:Choice>
    <mc:Fallback>
      <p:transition spd="slow" advClick="0" advTm="3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456C4"/>
        </a:solidFill>
        <a:effectLst/>
      </p:bgPr>
    </p:bg>
    <p:spTree>
      <p:nvGrpSpPr>
        <p:cNvPr id="1" name=""/>
        <p:cNvGrpSpPr/>
        <p:nvPr/>
      </p:nvGrpSpPr>
      <p:grpSpPr>
        <a:xfrm>
          <a:off x="0" y="0"/>
          <a:ext cx="0" cy="0"/>
          <a:chOff x="0" y="0"/>
          <a:chExt cx="0" cy="0"/>
        </a:xfrm>
      </p:grpSpPr>
      <p:sp>
        <p:nvSpPr>
          <p:cNvPr id="46" name="矩形 45"/>
          <p:cNvSpPr/>
          <p:nvPr/>
        </p:nvSpPr>
        <p:spPr>
          <a:xfrm rot="2624067">
            <a:off x="-270870" y="-500700"/>
            <a:ext cx="696002" cy="1374254"/>
          </a:xfrm>
          <a:prstGeom prst="rect">
            <a:avLst/>
          </a:prstGeom>
          <a:solidFill>
            <a:srgbClr val="39B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圆角矩形 46"/>
          <p:cNvSpPr/>
          <p:nvPr/>
        </p:nvSpPr>
        <p:spPr>
          <a:xfrm rot="18464827">
            <a:off x="-507309" y="5889783"/>
            <a:ext cx="2289928" cy="653453"/>
          </a:xfrm>
          <a:prstGeom prst="roundRect">
            <a:avLst>
              <a:gd name="adj" fmla="val 50000"/>
            </a:avLst>
          </a:prstGeom>
          <a:solidFill>
            <a:srgbClr val="0E67DD">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圆角矩形 47"/>
          <p:cNvSpPr/>
          <p:nvPr/>
        </p:nvSpPr>
        <p:spPr>
          <a:xfrm rot="18464827">
            <a:off x="-439575" y="6531274"/>
            <a:ext cx="2289928" cy="653453"/>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圆角矩形 48"/>
          <p:cNvSpPr/>
          <p:nvPr/>
        </p:nvSpPr>
        <p:spPr>
          <a:xfrm rot="18464827">
            <a:off x="2015444" y="6906078"/>
            <a:ext cx="1435540" cy="409645"/>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4" name="组合 53"/>
          <p:cNvGrpSpPr/>
          <p:nvPr/>
        </p:nvGrpSpPr>
        <p:grpSpPr>
          <a:xfrm>
            <a:off x="10898883" y="5003481"/>
            <a:ext cx="1151670" cy="2867305"/>
            <a:chOff x="9469605" y="2687777"/>
            <a:chExt cx="2410133" cy="6000493"/>
          </a:xfrm>
        </p:grpSpPr>
        <p:sp>
          <p:nvSpPr>
            <p:cNvPr id="50" name="圆角矩形 49"/>
            <p:cNvSpPr/>
            <p:nvPr/>
          </p:nvSpPr>
          <p:spPr>
            <a:xfrm rot="18464827">
              <a:off x="9956209" y="6143988"/>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圆角矩形 50"/>
            <p:cNvSpPr/>
            <p:nvPr/>
          </p:nvSpPr>
          <p:spPr>
            <a:xfrm rot="18464827">
              <a:off x="8430088" y="6143989"/>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圆角矩形 52"/>
            <p:cNvSpPr/>
            <p:nvPr/>
          </p:nvSpPr>
          <p:spPr>
            <a:xfrm rot="18464827">
              <a:off x="8349296" y="5157828"/>
              <a:ext cx="6000493" cy="1060391"/>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5" name="圆角矩形 54"/>
          <p:cNvSpPr/>
          <p:nvPr/>
        </p:nvSpPr>
        <p:spPr>
          <a:xfrm rot="16200000">
            <a:off x="8443897" y="-659210"/>
            <a:ext cx="1435540" cy="672047"/>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57" name="直接连接符 56"/>
          <p:cNvCxnSpPr/>
          <p:nvPr/>
        </p:nvCxnSpPr>
        <p:spPr>
          <a:xfrm flipH="1">
            <a:off x="2421467" y="-11853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11785718" y="-8930"/>
            <a:ext cx="1016000" cy="1429450"/>
          </a:xfrm>
          <a:prstGeom prst="line">
            <a:avLst/>
          </a:prstGeom>
          <a:ln w="57150">
            <a:solidFill>
              <a:srgbClr val="0E67DD">
                <a:alpha val="70000"/>
              </a:srgb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10784382" y="-779860"/>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6817652" y="6098572"/>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081466" y="636331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sp>
        <p:nvSpPr>
          <p:cNvPr id="146" name="文本框 32"/>
          <p:cNvSpPr txBox="1">
            <a:spLocks noChangeArrowheads="1"/>
          </p:cNvSpPr>
          <p:nvPr/>
        </p:nvSpPr>
        <p:spPr bwMode="auto">
          <a:xfrm>
            <a:off x="5351570" y="177693"/>
            <a:ext cx="14125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16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rPr>
              <a:t>Products</a:t>
            </a:r>
            <a:endParaRPr lang="zh-CN" altLang="en-US" sz="16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endParaRPr>
          </a:p>
        </p:txBody>
      </p:sp>
      <p:sp>
        <p:nvSpPr>
          <p:cNvPr id="147" name="矩形 34"/>
          <p:cNvSpPr>
            <a:spLocks noChangeArrowheads="1"/>
          </p:cNvSpPr>
          <p:nvPr/>
        </p:nvSpPr>
        <p:spPr bwMode="auto">
          <a:xfrm>
            <a:off x="3519889" y="480686"/>
            <a:ext cx="51765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1200" dirty="0">
                <a:solidFill>
                  <a:srgbClr val="FFFFFF"/>
                </a:solidFill>
                <a:latin typeface="Agency FB" panose="020B0503020202020204" pitchFamily="34" charset="0"/>
                <a:ea typeface="微软雅黑" panose="020B0503020204020204" pitchFamily="34" charset="-122"/>
              </a:rPr>
              <a:t>Something was broken in my engine. And as I had with me neither a mechanic nor any passengers</a:t>
            </a:r>
            <a:endParaRPr lang="zh-CN" altLang="en-US" sz="1200" dirty="0">
              <a:solidFill>
                <a:srgbClr val="FFFFFF"/>
              </a:solidFill>
              <a:latin typeface="Agency FB" panose="020B0503020202020204" pitchFamily="34" charset="0"/>
              <a:ea typeface="微软雅黑" panose="020B0503020204020204" pitchFamily="34" charset="-122"/>
            </a:endParaRPr>
          </a:p>
        </p:txBody>
      </p:sp>
      <p:sp>
        <p:nvSpPr>
          <p:cNvPr id="254" name="椭圆 253"/>
          <p:cNvSpPr/>
          <p:nvPr/>
        </p:nvSpPr>
        <p:spPr>
          <a:xfrm>
            <a:off x="6531502" y="5819372"/>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0" name="Group 4"/>
          <p:cNvGrpSpPr>
            <a:grpSpLocks noChangeAspect="1"/>
          </p:cNvGrpSpPr>
          <p:nvPr/>
        </p:nvGrpSpPr>
        <p:grpSpPr bwMode="auto">
          <a:xfrm>
            <a:off x="2973040" y="1892229"/>
            <a:ext cx="5907179" cy="4428076"/>
            <a:chOff x="1322" y="566"/>
            <a:chExt cx="4477" cy="3356"/>
          </a:xfrm>
          <a:solidFill>
            <a:srgbClr val="23B2FE"/>
          </a:solidFill>
        </p:grpSpPr>
        <p:grpSp>
          <p:nvGrpSpPr>
            <p:cNvPr id="71" name="Group 205"/>
            <p:cNvGrpSpPr/>
            <p:nvPr/>
          </p:nvGrpSpPr>
          <p:grpSpPr bwMode="auto">
            <a:xfrm>
              <a:off x="3433" y="649"/>
              <a:ext cx="2340" cy="2015"/>
              <a:chOff x="3433" y="649"/>
              <a:chExt cx="2340" cy="2015"/>
            </a:xfrm>
            <a:grpFill/>
          </p:grpSpPr>
          <p:sp>
            <p:nvSpPr>
              <p:cNvPr id="887" name="Freeform 5"/>
              <p:cNvSpPr/>
              <p:nvPr/>
            </p:nvSpPr>
            <p:spPr bwMode="auto">
              <a:xfrm>
                <a:off x="3438" y="698"/>
                <a:ext cx="28" cy="34"/>
              </a:xfrm>
              <a:custGeom>
                <a:avLst/>
                <a:gdLst>
                  <a:gd name="T0" fmla="*/ 3 w 16"/>
                  <a:gd name="T1" fmla="*/ 18 h 19"/>
                  <a:gd name="T2" fmla="*/ 8 w 16"/>
                  <a:gd name="T3" fmla="*/ 9 h 19"/>
                  <a:gd name="T4" fmla="*/ 15 w 16"/>
                  <a:gd name="T5" fmla="*/ 3 h 19"/>
                  <a:gd name="T6" fmla="*/ 13 w 16"/>
                  <a:gd name="T7" fmla="*/ 1 h 19"/>
                  <a:gd name="T8" fmla="*/ 0 w 16"/>
                  <a:gd name="T9" fmla="*/ 16 h 19"/>
                  <a:gd name="T10" fmla="*/ 3 w 16"/>
                  <a:gd name="T11" fmla="*/ 18 h 19"/>
                </a:gdLst>
                <a:ahLst/>
                <a:cxnLst>
                  <a:cxn ang="0">
                    <a:pos x="T0" y="T1"/>
                  </a:cxn>
                  <a:cxn ang="0">
                    <a:pos x="T2" y="T3"/>
                  </a:cxn>
                  <a:cxn ang="0">
                    <a:pos x="T4" y="T5"/>
                  </a:cxn>
                  <a:cxn ang="0">
                    <a:pos x="T6" y="T7"/>
                  </a:cxn>
                  <a:cxn ang="0">
                    <a:pos x="T8" y="T9"/>
                  </a:cxn>
                  <a:cxn ang="0">
                    <a:pos x="T10" y="T11"/>
                  </a:cxn>
                </a:cxnLst>
                <a:rect l="0" t="0" r="r" b="b"/>
                <a:pathLst>
                  <a:path w="16" h="19">
                    <a:moveTo>
                      <a:pt x="3" y="18"/>
                    </a:moveTo>
                    <a:cubicBezTo>
                      <a:pt x="4" y="15"/>
                      <a:pt x="6" y="12"/>
                      <a:pt x="8" y="9"/>
                    </a:cubicBezTo>
                    <a:cubicBezTo>
                      <a:pt x="10" y="7"/>
                      <a:pt x="12" y="5"/>
                      <a:pt x="15" y="3"/>
                    </a:cubicBezTo>
                    <a:cubicBezTo>
                      <a:pt x="16" y="2"/>
                      <a:pt x="15" y="0"/>
                      <a:pt x="13" y="1"/>
                    </a:cubicBezTo>
                    <a:cubicBezTo>
                      <a:pt x="6" y="2"/>
                      <a:pt x="1" y="10"/>
                      <a:pt x="0" y="16"/>
                    </a:cubicBezTo>
                    <a:cubicBezTo>
                      <a:pt x="0" y="18"/>
                      <a:pt x="2" y="19"/>
                      <a:pt x="3"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88" name="Freeform 6"/>
              <p:cNvSpPr/>
              <p:nvPr/>
            </p:nvSpPr>
            <p:spPr bwMode="auto">
              <a:xfrm>
                <a:off x="3433" y="712"/>
                <a:ext cx="49" cy="49"/>
              </a:xfrm>
              <a:custGeom>
                <a:avLst/>
                <a:gdLst>
                  <a:gd name="T0" fmla="*/ 4 w 28"/>
                  <a:gd name="T1" fmla="*/ 27 h 28"/>
                  <a:gd name="T2" fmla="*/ 14 w 28"/>
                  <a:gd name="T3" fmla="*/ 13 h 28"/>
                  <a:gd name="T4" fmla="*/ 27 w 28"/>
                  <a:gd name="T5" fmla="*/ 3 h 28"/>
                  <a:gd name="T6" fmla="*/ 26 w 28"/>
                  <a:gd name="T7" fmla="*/ 1 h 28"/>
                  <a:gd name="T8" fmla="*/ 1 w 28"/>
                  <a:gd name="T9" fmla="*/ 25 h 28"/>
                  <a:gd name="T10" fmla="*/ 4 w 28"/>
                  <a:gd name="T11" fmla="*/ 27 h 28"/>
                </a:gdLst>
                <a:ahLst/>
                <a:cxnLst>
                  <a:cxn ang="0">
                    <a:pos x="T0" y="T1"/>
                  </a:cxn>
                  <a:cxn ang="0">
                    <a:pos x="T2" y="T3"/>
                  </a:cxn>
                  <a:cxn ang="0">
                    <a:pos x="T4" y="T5"/>
                  </a:cxn>
                  <a:cxn ang="0">
                    <a:pos x="T6" y="T7"/>
                  </a:cxn>
                  <a:cxn ang="0">
                    <a:pos x="T8" y="T9"/>
                  </a:cxn>
                  <a:cxn ang="0">
                    <a:pos x="T10" y="T11"/>
                  </a:cxn>
                </a:cxnLst>
                <a:rect l="0" t="0" r="r" b="b"/>
                <a:pathLst>
                  <a:path w="28" h="28">
                    <a:moveTo>
                      <a:pt x="4" y="27"/>
                    </a:moveTo>
                    <a:cubicBezTo>
                      <a:pt x="7" y="22"/>
                      <a:pt x="10" y="17"/>
                      <a:pt x="14" y="13"/>
                    </a:cubicBezTo>
                    <a:cubicBezTo>
                      <a:pt x="18" y="9"/>
                      <a:pt x="23" y="7"/>
                      <a:pt x="27" y="3"/>
                    </a:cubicBezTo>
                    <a:cubicBezTo>
                      <a:pt x="28" y="2"/>
                      <a:pt x="27" y="0"/>
                      <a:pt x="26" y="1"/>
                    </a:cubicBezTo>
                    <a:cubicBezTo>
                      <a:pt x="15" y="4"/>
                      <a:pt x="6" y="15"/>
                      <a:pt x="1" y="25"/>
                    </a:cubicBezTo>
                    <a:cubicBezTo>
                      <a:pt x="0" y="27"/>
                      <a:pt x="3" y="28"/>
                      <a:pt x="4" y="2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89" name="Freeform 7"/>
              <p:cNvSpPr/>
              <p:nvPr/>
            </p:nvSpPr>
            <p:spPr bwMode="auto">
              <a:xfrm>
                <a:off x="3445" y="735"/>
                <a:ext cx="44" cy="39"/>
              </a:xfrm>
              <a:custGeom>
                <a:avLst/>
                <a:gdLst>
                  <a:gd name="T0" fmla="*/ 3 w 25"/>
                  <a:gd name="T1" fmla="*/ 21 h 22"/>
                  <a:gd name="T2" fmla="*/ 24 w 25"/>
                  <a:gd name="T3" fmla="*/ 3 h 22"/>
                  <a:gd name="T4" fmla="*/ 23 w 25"/>
                  <a:gd name="T5" fmla="*/ 0 h 22"/>
                  <a:gd name="T6" fmla="*/ 1 w 25"/>
                  <a:gd name="T7" fmla="*/ 19 h 22"/>
                  <a:gd name="T8" fmla="*/ 3 w 25"/>
                  <a:gd name="T9" fmla="*/ 21 h 22"/>
                </a:gdLst>
                <a:ahLst/>
                <a:cxnLst>
                  <a:cxn ang="0">
                    <a:pos x="T0" y="T1"/>
                  </a:cxn>
                  <a:cxn ang="0">
                    <a:pos x="T2" y="T3"/>
                  </a:cxn>
                  <a:cxn ang="0">
                    <a:pos x="T4" y="T5"/>
                  </a:cxn>
                  <a:cxn ang="0">
                    <a:pos x="T6" y="T7"/>
                  </a:cxn>
                  <a:cxn ang="0">
                    <a:pos x="T8" y="T9"/>
                  </a:cxn>
                </a:cxnLst>
                <a:rect l="0" t="0" r="r" b="b"/>
                <a:pathLst>
                  <a:path w="25" h="22">
                    <a:moveTo>
                      <a:pt x="3" y="21"/>
                    </a:moveTo>
                    <a:cubicBezTo>
                      <a:pt x="9" y="13"/>
                      <a:pt x="16" y="8"/>
                      <a:pt x="24" y="3"/>
                    </a:cubicBezTo>
                    <a:cubicBezTo>
                      <a:pt x="25" y="2"/>
                      <a:pt x="24" y="0"/>
                      <a:pt x="23" y="0"/>
                    </a:cubicBezTo>
                    <a:cubicBezTo>
                      <a:pt x="13" y="3"/>
                      <a:pt x="5" y="11"/>
                      <a:pt x="1" y="19"/>
                    </a:cubicBezTo>
                    <a:cubicBezTo>
                      <a:pt x="0" y="21"/>
                      <a:pt x="2" y="22"/>
                      <a:pt x="3" y="2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90" name="Freeform 8"/>
              <p:cNvSpPr/>
              <p:nvPr/>
            </p:nvSpPr>
            <p:spPr bwMode="auto">
              <a:xfrm>
                <a:off x="3489" y="747"/>
                <a:ext cx="18" cy="25"/>
              </a:xfrm>
              <a:custGeom>
                <a:avLst/>
                <a:gdLst>
                  <a:gd name="T0" fmla="*/ 5 w 10"/>
                  <a:gd name="T1" fmla="*/ 11 h 14"/>
                  <a:gd name="T2" fmla="*/ 9 w 10"/>
                  <a:gd name="T3" fmla="*/ 3 h 14"/>
                  <a:gd name="T4" fmla="*/ 7 w 10"/>
                  <a:gd name="T5" fmla="*/ 1 h 14"/>
                  <a:gd name="T6" fmla="*/ 1 w 10"/>
                  <a:gd name="T7" fmla="*/ 10 h 14"/>
                  <a:gd name="T8" fmla="*/ 5 w 10"/>
                  <a:gd name="T9" fmla="*/ 11 h 14"/>
                </a:gdLst>
                <a:ahLst/>
                <a:cxnLst>
                  <a:cxn ang="0">
                    <a:pos x="T0" y="T1"/>
                  </a:cxn>
                  <a:cxn ang="0">
                    <a:pos x="T2" y="T3"/>
                  </a:cxn>
                  <a:cxn ang="0">
                    <a:pos x="T4" y="T5"/>
                  </a:cxn>
                  <a:cxn ang="0">
                    <a:pos x="T6" y="T7"/>
                  </a:cxn>
                  <a:cxn ang="0">
                    <a:pos x="T8" y="T9"/>
                  </a:cxn>
                </a:cxnLst>
                <a:rect l="0" t="0" r="r" b="b"/>
                <a:pathLst>
                  <a:path w="10" h="14">
                    <a:moveTo>
                      <a:pt x="5" y="11"/>
                    </a:moveTo>
                    <a:cubicBezTo>
                      <a:pt x="6" y="8"/>
                      <a:pt x="8" y="6"/>
                      <a:pt x="9" y="3"/>
                    </a:cubicBezTo>
                    <a:cubicBezTo>
                      <a:pt x="10" y="2"/>
                      <a:pt x="8" y="0"/>
                      <a:pt x="7" y="1"/>
                    </a:cubicBezTo>
                    <a:cubicBezTo>
                      <a:pt x="4" y="3"/>
                      <a:pt x="2" y="7"/>
                      <a:pt x="1" y="10"/>
                    </a:cubicBezTo>
                    <a:cubicBezTo>
                      <a:pt x="0" y="13"/>
                      <a:pt x="4" y="14"/>
                      <a:pt x="5"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91" name="Freeform 9"/>
              <p:cNvSpPr/>
              <p:nvPr/>
            </p:nvSpPr>
            <p:spPr bwMode="auto">
              <a:xfrm>
                <a:off x="3711" y="654"/>
                <a:ext cx="12" cy="63"/>
              </a:xfrm>
              <a:custGeom>
                <a:avLst/>
                <a:gdLst>
                  <a:gd name="T0" fmla="*/ 7 w 7"/>
                  <a:gd name="T1" fmla="*/ 34 h 36"/>
                  <a:gd name="T2" fmla="*/ 6 w 7"/>
                  <a:gd name="T3" fmla="*/ 18 h 36"/>
                  <a:gd name="T4" fmla="*/ 5 w 7"/>
                  <a:gd name="T5" fmla="*/ 3 h 36"/>
                  <a:gd name="T6" fmla="*/ 2 w 7"/>
                  <a:gd name="T7" fmla="*/ 2 h 36"/>
                  <a:gd name="T8" fmla="*/ 4 w 7"/>
                  <a:gd name="T9" fmla="*/ 34 h 36"/>
                  <a:gd name="T10" fmla="*/ 7 w 7"/>
                  <a:gd name="T11" fmla="*/ 34 h 36"/>
                </a:gdLst>
                <a:ahLst/>
                <a:cxnLst>
                  <a:cxn ang="0">
                    <a:pos x="T0" y="T1"/>
                  </a:cxn>
                  <a:cxn ang="0">
                    <a:pos x="T2" y="T3"/>
                  </a:cxn>
                  <a:cxn ang="0">
                    <a:pos x="T4" y="T5"/>
                  </a:cxn>
                  <a:cxn ang="0">
                    <a:pos x="T6" y="T7"/>
                  </a:cxn>
                  <a:cxn ang="0">
                    <a:pos x="T8" y="T9"/>
                  </a:cxn>
                  <a:cxn ang="0">
                    <a:pos x="T10" y="T11"/>
                  </a:cxn>
                </a:cxnLst>
                <a:rect l="0" t="0" r="r" b="b"/>
                <a:pathLst>
                  <a:path w="7" h="36">
                    <a:moveTo>
                      <a:pt x="7" y="34"/>
                    </a:moveTo>
                    <a:cubicBezTo>
                      <a:pt x="7" y="29"/>
                      <a:pt x="6" y="24"/>
                      <a:pt x="6" y="18"/>
                    </a:cubicBezTo>
                    <a:cubicBezTo>
                      <a:pt x="6" y="13"/>
                      <a:pt x="6" y="8"/>
                      <a:pt x="5" y="3"/>
                    </a:cubicBezTo>
                    <a:cubicBezTo>
                      <a:pt x="5" y="1"/>
                      <a:pt x="3" y="0"/>
                      <a:pt x="2" y="2"/>
                    </a:cubicBezTo>
                    <a:cubicBezTo>
                      <a:pt x="0" y="12"/>
                      <a:pt x="1" y="25"/>
                      <a:pt x="4" y="34"/>
                    </a:cubicBezTo>
                    <a:cubicBezTo>
                      <a:pt x="5" y="36"/>
                      <a:pt x="7" y="36"/>
                      <a:pt x="7" y="3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92" name="Freeform 10"/>
              <p:cNvSpPr/>
              <p:nvPr/>
            </p:nvSpPr>
            <p:spPr bwMode="auto">
              <a:xfrm>
                <a:off x="3742" y="658"/>
                <a:ext cx="9" cy="33"/>
              </a:xfrm>
              <a:custGeom>
                <a:avLst/>
                <a:gdLst>
                  <a:gd name="T0" fmla="*/ 5 w 5"/>
                  <a:gd name="T1" fmla="*/ 17 h 19"/>
                  <a:gd name="T2" fmla="*/ 4 w 5"/>
                  <a:gd name="T3" fmla="*/ 9 h 19"/>
                  <a:gd name="T4" fmla="*/ 4 w 5"/>
                  <a:gd name="T5" fmla="*/ 1 h 19"/>
                  <a:gd name="T6" fmla="*/ 1 w 5"/>
                  <a:gd name="T7" fmla="*/ 1 h 19"/>
                  <a:gd name="T8" fmla="*/ 2 w 5"/>
                  <a:gd name="T9" fmla="*/ 17 h 19"/>
                  <a:gd name="T10" fmla="*/ 5 w 5"/>
                  <a:gd name="T11" fmla="*/ 17 h 19"/>
                </a:gdLst>
                <a:ahLst/>
                <a:cxnLst>
                  <a:cxn ang="0">
                    <a:pos x="T0" y="T1"/>
                  </a:cxn>
                  <a:cxn ang="0">
                    <a:pos x="T2" y="T3"/>
                  </a:cxn>
                  <a:cxn ang="0">
                    <a:pos x="T4" y="T5"/>
                  </a:cxn>
                  <a:cxn ang="0">
                    <a:pos x="T6" y="T7"/>
                  </a:cxn>
                  <a:cxn ang="0">
                    <a:pos x="T8" y="T9"/>
                  </a:cxn>
                  <a:cxn ang="0">
                    <a:pos x="T10" y="T11"/>
                  </a:cxn>
                </a:cxnLst>
                <a:rect l="0" t="0" r="r" b="b"/>
                <a:pathLst>
                  <a:path w="5" h="19">
                    <a:moveTo>
                      <a:pt x="5" y="17"/>
                    </a:moveTo>
                    <a:cubicBezTo>
                      <a:pt x="5" y="14"/>
                      <a:pt x="4" y="11"/>
                      <a:pt x="4" y="9"/>
                    </a:cubicBezTo>
                    <a:cubicBezTo>
                      <a:pt x="4" y="6"/>
                      <a:pt x="4" y="4"/>
                      <a:pt x="4" y="1"/>
                    </a:cubicBezTo>
                    <a:cubicBezTo>
                      <a:pt x="4" y="0"/>
                      <a:pt x="2" y="0"/>
                      <a:pt x="1" y="1"/>
                    </a:cubicBezTo>
                    <a:cubicBezTo>
                      <a:pt x="0" y="6"/>
                      <a:pt x="0" y="13"/>
                      <a:pt x="2" y="17"/>
                    </a:cubicBezTo>
                    <a:cubicBezTo>
                      <a:pt x="2" y="19"/>
                      <a:pt x="5" y="19"/>
                      <a:pt x="5"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93" name="Freeform 11"/>
              <p:cNvSpPr/>
              <p:nvPr/>
            </p:nvSpPr>
            <p:spPr bwMode="auto">
              <a:xfrm>
                <a:off x="3772" y="652"/>
                <a:ext cx="9" cy="30"/>
              </a:xfrm>
              <a:custGeom>
                <a:avLst/>
                <a:gdLst>
                  <a:gd name="T0" fmla="*/ 4 w 5"/>
                  <a:gd name="T1" fmla="*/ 15 h 17"/>
                  <a:gd name="T2" fmla="*/ 3 w 5"/>
                  <a:gd name="T3" fmla="*/ 2 h 17"/>
                  <a:gd name="T4" fmla="*/ 1 w 5"/>
                  <a:gd name="T5" fmla="*/ 1 h 17"/>
                  <a:gd name="T6" fmla="*/ 2 w 5"/>
                  <a:gd name="T7" fmla="*/ 16 h 17"/>
                  <a:gd name="T8" fmla="*/ 4 w 5"/>
                  <a:gd name="T9" fmla="*/ 15 h 17"/>
                </a:gdLst>
                <a:ahLst/>
                <a:cxnLst>
                  <a:cxn ang="0">
                    <a:pos x="T0" y="T1"/>
                  </a:cxn>
                  <a:cxn ang="0">
                    <a:pos x="T2" y="T3"/>
                  </a:cxn>
                  <a:cxn ang="0">
                    <a:pos x="T4" y="T5"/>
                  </a:cxn>
                  <a:cxn ang="0">
                    <a:pos x="T6" y="T7"/>
                  </a:cxn>
                  <a:cxn ang="0">
                    <a:pos x="T8" y="T9"/>
                  </a:cxn>
                </a:cxnLst>
                <a:rect l="0" t="0" r="r" b="b"/>
                <a:pathLst>
                  <a:path w="5" h="17">
                    <a:moveTo>
                      <a:pt x="4" y="15"/>
                    </a:moveTo>
                    <a:cubicBezTo>
                      <a:pt x="5" y="11"/>
                      <a:pt x="4" y="6"/>
                      <a:pt x="3" y="2"/>
                    </a:cubicBezTo>
                    <a:cubicBezTo>
                      <a:pt x="3" y="0"/>
                      <a:pt x="1" y="0"/>
                      <a:pt x="1" y="1"/>
                    </a:cubicBezTo>
                    <a:cubicBezTo>
                      <a:pt x="0" y="6"/>
                      <a:pt x="0" y="12"/>
                      <a:pt x="2" y="16"/>
                    </a:cubicBezTo>
                    <a:cubicBezTo>
                      <a:pt x="2" y="17"/>
                      <a:pt x="4" y="16"/>
                      <a:pt x="4" y="1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94" name="Freeform 12"/>
              <p:cNvSpPr/>
              <p:nvPr/>
            </p:nvSpPr>
            <p:spPr bwMode="auto">
              <a:xfrm>
                <a:off x="3802" y="649"/>
                <a:ext cx="9" cy="21"/>
              </a:xfrm>
              <a:custGeom>
                <a:avLst/>
                <a:gdLst>
                  <a:gd name="T0" fmla="*/ 4 w 5"/>
                  <a:gd name="T1" fmla="*/ 10 h 12"/>
                  <a:gd name="T2" fmla="*/ 4 w 5"/>
                  <a:gd name="T3" fmla="*/ 2 h 12"/>
                  <a:gd name="T4" fmla="*/ 1 w 5"/>
                  <a:gd name="T5" fmla="*/ 2 h 12"/>
                  <a:gd name="T6" fmla="*/ 1 w 5"/>
                  <a:gd name="T7" fmla="*/ 10 h 12"/>
                  <a:gd name="T8" fmla="*/ 4 w 5"/>
                  <a:gd name="T9" fmla="*/ 10 h 12"/>
                </a:gdLst>
                <a:ahLst/>
                <a:cxnLst>
                  <a:cxn ang="0">
                    <a:pos x="T0" y="T1"/>
                  </a:cxn>
                  <a:cxn ang="0">
                    <a:pos x="T2" y="T3"/>
                  </a:cxn>
                  <a:cxn ang="0">
                    <a:pos x="T4" y="T5"/>
                  </a:cxn>
                  <a:cxn ang="0">
                    <a:pos x="T6" y="T7"/>
                  </a:cxn>
                  <a:cxn ang="0">
                    <a:pos x="T8" y="T9"/>
                  </a:cxn>
                </a:cxnLst>
                <a:rect l="0" t="0" r="r" b="b"/>
                <a:pathLst>
                  <a:path w="5" h="12">
                    <a:moveTo>
                      <a:pt x="4" y="10"/>
                    </a:moveTo>
                    <a:cubicBezTo>
                      <a:pt x="4" y="7"/>
                      <a:pt x="5" y="4"/>
                      <a:pt x="4" y="2"/>
                    </a:cubicBezTo>
                    <a:cubicBezTo>
                      <a:pt x="4" y="0"/>
                      <a:pt x="2" y="0"/>
                      <a:pt x="1" y="2"/>
                    </a:cubicBezTo>
                    <a:cubicBezTo>
                      <a:pt x="0" y="4"/>
                      <a:pt x="1" y="7"/>
                      <a:pt x="1" y="10"/>
                    </a:cubicBezTo>
                    <a:cubicBezTo>
                      <a:pt x="1" y="12"/>
                      <a:pt x="4" y="12"/>
                      <a:pt x="4" y="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95" name="Freeform 13"/>
              <p:cNvSpPr/>
              <p:nvPr/>
            </p:nvSpPr>
            <p:spPr bwMode="auto">
              <a:xfrm>
                <a:off x="3676" y="661"/>
                <a:ext cx="12" cy="35"/>
              </a:xfrm>
              <a:custGeom>
                <a:avLst/>
                <a:gdLst>
                  <a:gd name="T0" fmla="*/ 7 w 7"/>
                  <a:gd name="T1" fmla="*/ 18 h 20"/>
                  <a:gd name="T2" fmla="*/ 6 w 7"/>
                  <a:gd name="T3" fmla="*/ 9 h 20"/>
                  <a:gd name="T4" fmla="*/ 5 w 7"/>
                  <a:gd name="T5" fmla="*/ 1 h 20"/>
                  <a:gd name="T6" fmla="*/ 2 w 7"/>
                  <a:gd name="T7" fmla="*/ 1 h 20"/>
                  <a:gd name="T8" fmla="*/ 4 w 7"/>
                  <a:gd name="T9" fmla="*/ 19 h 20"/>
                  <a:gd name="T10" fmla="*/ 7 w 7"/>
                  <a:gd name="T11" fmla="*/ 18 h 20"/>
                </a:gdLst>
                <a:ahLst/>
                <a:cxnLst>
                  <a:cxn ang="0">
                    <a:pos x="T0" y="T1"/>
                  </a:cxn>
                  <a:cxn ang="0">
                    <a:pos x="T2" y="T3"/>
                  </a:cxn>
                  <a:cxn ang="0">
                    <a:pos x="T4" y="T5"/>
                  </a:cxn>
                  <a:cxn ang="0">
                    <a:pos x="T6" y="T7"/>
                  </a:cxn>
                  <a:cxn ang="0">
                    <a:pos x="T8" y="T9"/>
                  </a:cxn>
                  <a:cxn ang="0">
                    <a:pos x="T10" y="T11"/>
                  </a:cxn>
                </a:cxnLst>
                <a:rect l="0" t="0" r="r" b="b"/>
                <a:pathLst>
                  <a:path w="7" h="20">
                    <a:moveTo>
                      <a:pt x="7" y="18"/>
                    </a:moveTo>
                    <a:cubicBezTo>
                      <a:pt x="7" y="15"/>
                      <a:pt x="6" y="12"/>
                      <a:pt x="6" y="9"/>
                    </a:cubicBezTo>
                    <a:cubicBezTo>
                      <a:pt x="6" y="7"/>
                      <a:pt x="6" y="4"/>
                      <a:pt x="5" y="1"/>
                    </a:cubicBezTo>
                    <a:cubicBezTo>
                      <a:pt x="5" y="0"/>
                      <a:pt x="3" y="0"/>
                      <a:pt x="2" y="1"/>
                    </a:cubicBezTo>
                    <a:cubicBezTo>
                      <a:pt x="0" y="6"/>
                      <a:pt x="1" y="14"/>
                      <a:pt x="4" y="19"/>
                    </a:cubicBezTo>
                    <a:cubicBezTo>
                      <a:pt x="5" y="20"/>
                      <a:pt x="7" y="19"/>
                      <a:pt x="7"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96" name="Freeform 14"/>
              <p:cNvSpPr/>
              <p:nvPr/>
            </p:nvSpPr>
            <p:spPr bwMode="auto">
              <a:xfrm>
                <a:off x="3644" y="661"/>
                <a:ext cx="12" cy="23"/>
              </a:xfrm>
              <a:custGeom>
                <a:avLst/>
                <a:gdLst>
                  <a:gd name="T0" fmla="*/ 6 w 7"/>
                  <a:gd name="T1" fmla="*/ 10 h 13"/>
                  <a:gd name="T2" fmla="*/ 5 w 7"/>
                  <a:gd name="T3" fmla="*/ 2 h 13"/>
                  <a:gd name="T4" fmla="*/ 2 w 7"/>
                  <a:gd name="T5" fmla="*/ 1 h 13"/>
                  <a:gd name="T6" fmla="*/ 3 w 7"/>
                  <a:gd name="T7" fmla="*/ 12 h 13"/>
                  <a:gd name="T8" fmla="*/ 6 w 7"/>
                  <a:gd name="T9" fmla="*/ 10 h 13"/>
                </a:gdLst>
                <a:ahLst/>
                <a:cxnLst>
                  <a:cxn ang="0">
                    <a:pos x="T0" y="T1"/>
                  </a:cxn>
                  <a:cxn ang="0">
                    <a:pos x="T2" y="T3"/>
                  </a:cxn>
                  <a:cxn ang="0">
                    <a:pos x="T4" y="T5"/>
                  </a:cxn>
                  <a:cxn ang="0">
                    <a:pos x="T6" y="T7"/>
                  </a:cxn>
                  <a:cxn ang="0">
                    <a:pos x="T8" y="T9"/>
                  </a:cxn>
                </a:cxnLst>
                <a:rect l="0" t="0" r="r" b="b"/>
                <a:pathLst>
                  <a:path w="7" h="13">
                    <a:moveTo>
                      <a:pt x="6" y="10"/>
                    </a:moveTo>
                    <a:cubicBezTo>
                      <a:pt x="5" y="8"/>
                      <a:pt x="5" y="5"/>
                      <a:pt x="5" y="2"/>
                    </a:cubicBezTo>
                    <a:cubicBezTo>
                      <a:pt x="5" y="0"/>
                      <a:pt x="3" y="0"/>
                      <a:pt x="2" y="1"/>
                    </a:cubicBezTo>
                    <a:cubicBezTo>
                      <a:pt x="0" y="4"/>
                      <a:pt x="1" y="9"/>
                      <a:pt x="3" y="12"/>
                    </a:cubicBezTo>
                    <a:cubicBezTo>
                      <a:pt x="4" y="13"/>
                      <a:pt x="7" y="12"/>
                      <a:pt x="6" y="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97" name="Freeform 15"/>
              <p:cNvSpPr/>
              <p:nvPr/>
            </p:nvSpPr>
            <p:spPr bwMode="auto">
              <a:xfrm>
                <a:off x="3612" y="659"/>
                <a:ext cx="9" cy="22"/>
              </a:xfrm>
              <a:custGeom>
                <a:avLst/>
                <a:gdLst>
                  <a:gd name="T0" fmla="*/ 4 w 5"/>
                  <a:gd name="T1" fmla="*/ 9 h 12"/>
                  <a:gd name="T2" fmla="*/ 4 w 5"/>
                  <a:gd name="T3" fmla="*/ 2 h 12"/>
                  <a:gd name="T4" fmla="*/ 1 w 5"/>
                  <a:gd name="T5" fmla="*/ 1 h 12"/>
                  <a:gd name="T6" fmla="*/ 1 w 5"/>
                  <a:gd name="T7" fmla="*/ 10 h 12"/>
                  <a:gd name="T8" fmla="*/ 4 w 5"/>
                  <a:gd name="T9" fmla="*/ 9 h 12"/>
                </a:gdLst>
                <a:ahLst/>
                <a:cxnLst>
                  <a:cxn ang="0">
                    <a:pos x="T0" y="T1"/>
                  </a:cxn>
                  <a:cxn ang="0">
                    <a:pos x="T2" y="T3"/>
                  </a:cxn>
                  <a:cxn ang="0">
                    <a:pos x="T4" y="T5"/>
                  </a:cxn>
                  <a:cxn ang="0">
                    <a:pos x="T6" y="T7"/>
                  </a:cxn>
                  <a:cxn ang="0">
                    <a:pos x="T8" y="T9"/>
                  </a:cxn>
                </a:cxnLst>
                <a:rect l="0" t="0" r="r" b="b"/>
                <a:pathLst>
                  <a:path w="5" h="12">
                    <a:moveTo>
                      <a:pt x="4" y="9"/>
                    </a:moveTo>
                    <a:cubicBezTo>
                      <a:pt x="4" y="6"/>
                      <a:pt x="4" y="4"/>
                      <a:pt x="4" y="2"/>
                    </a:cubicBezTo>
                    <a:cubicBezTo>
                      <a:pt x="4" y="1"/>
                      <a:pt x="2" y="0"/>
                      <a:pt x="1" y="1"/>
                    </a:cubicBezTo>
                    <a:cubicBezTo>
                      <a:pt x="0" y="4"/>
                      <a:pt x="0" y="7"/>
                      <a:pt x="1" y="10"/>
                    </a:cubicBezTo>
                    <a:cubicBezTo>
                      <a:pt x="2" y="12"/>
                      <a:pt x="5" y="10"/>
                      <a:pt x="4" y="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98" name="Freeform 16"/>
              <p:cNvSpPr/>
              <p:nvPr/>
            </p:nvSpPr>
            <p:spPr bwMode="auto">
              <a:xfrm>
                <a:off x="3771" y="665"/>
                <a:ext cx="63" cy="23"/>
              </a:xfrm>
              <a:custGeom>
                <a:avLst/>
                <a:gdLst>
                  <a:gd name="T0" fmla="*/ 2 w 36"/>
                  <a:gd name="T1" fmla="*/ 12 h 13"/>
                  <a:gd name="T2" fmla="*/ 33 w 36"/>
                  <a:gd name="T3" fmla="*/ 10 h 13"/>
                  <a:gd name="T4" fmla="*/ 35 w 36"/>
                  <a:gd name="T5" fmla="*/ 7 h 13"/>
                  <a:gd name="T6" fmla="*/ 1 w 36"/>
                  <a:gd name="T7" fmla="*/ 9 h 13"/>
                  <a:gd name="T8" fmla="*/ 2 w 36"/>
                  <a:gd name="T9" fmla="*/ 12 h 13"/>
                </a:gdLst>
                <a:ahLst/>
                <a:cxnLst>
                  <a:cxn ang="0">
                    <a:pos x="T0" y="T1"/>
                  </a:cxn>
                  <a:cxn ang="0">
                    <a:pos x="T2" y="T3"/>
                  </a:cxn>
                  <a:cxn ang="0">
                    <a:pos x="T4" y="T5"/>
                  </a:cxn>
                  <a:cxn ang="0">
                    <a:pos x="T6" y="T7"/>
                  </a:cxn>
                  <a:cxn ang="0">
                    <a:pos x="T8" y="T9"/>
                  </a:cxn>
                </a:cxnLst>
                <a:rect l="0" t="0" r="r" b="b"/>
                <a:pathLst>
                  <a:path w="36" h="13">
                    <a:moveTo>
                      <a:pt x="2" y="12"/>
                    </a:moveTo>
                    <a:cubicBezTo>
                      <a:pt x="13" y="8"/>
                      <a:pt x="22" y="7"/>
                      <a:pt x="33" y="10"/>
                    </a:cubicBezTo>
                    <a:cubicBezTo>
                      <a:pt x="35" y="10"/>
                      <a:pt x="36" y="8"/>
                      <a:pt x="35" y="7"/>
                    </a:cubicBezTo>
                    <a:cubicBezTo>
                      <a:pt x="25" y="0"/>
                      <a:pt x="11" y="5"/>
                      <a:pt x="1" y="9"/>
                    </a:cubicBezTo>
                    <a:cubicBezTo>
                      <a:pt x="0" y="10"/>
                      <a:pt x="1" y="13"/>
                      <a:pt x="2" y="1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99" name="Freeform 17"/>
              <p:cNvSpPr/>
              <p:nvPr/>
            </p:nvSpPr>
            <p:spPr bwMode="auto">
              <a:xfrm>
                <a:off x="3732" y="695"/>
                <a:ext cx="67" cy="22"/>
              </a:xfrm>
              <a:custGeom>
                <a:avLst/>
                <a:gdLst>
                  <a:gd name="T0" fmla="*/ 3 w 38"/>
                  <a:gd name="T1" fmla="*/ 12 h 13"/>
                  <a:gd name="T2" fmla="*/ 37 w 38"/>
                  <a:gd name="T3" fmla="*/ 6 h 13"/>
                  <a:gd name="T4" fmla="*/ 37 w 38"/>
                  <a:gd name="T5" fmla="*/ 3 h 13"/>
                  <a:gd name="T6" fmla="*/ 2 w 38"/>
                  <a:gd name="T7" fmla="*/ 9 h 13"/>
                  <a:gd name="T8" fmla="*/ 3 w 38"/>
                  <a:gd name="T9" fmla="*/ 12 h 13"/>
                </a:gdLst>
                <a:ahLst/>
                <a:cxnLst>
                  <a:cxn ang="0">
                    <a:pos x="T0" y="T1"/>
                  </a:cxn>
                  <a:cxn ang="0">
                    <a:pos x="T2" y="T3"/>
                  </a:cxn>
                  <a:cxn ang="0">
                    <a:pos x="T4" y="T5"/>
                  </a:cxn>
                  <a:cxn ang="0">
                    <a:pos x="T6" y="T7"/>
                  </a:cxn>
                  <a:cxn ang="0">
                    <a:pos x="T8" y="T9"/>
                  </a:cxn>
                </a:cxnLst>
                <a:rect l="0" t="0" r="r" b="b"/>
                <a:pathLst>
                  <a:path w="38" h="13">
                    <a:moveTo>
                      <a:pt x="3" y="12"/>
                    </a:moveTo>
                    <a:cubicBezTo>
                      <a:pt x="14" y="8"/>
                      <a:pt x="25" y="8"/>
                      <a:pt x="37" y="6"/>
                    </a:cubicBezTo>
                    <a:cubicBezTo>
                      <a:pt x="38" y="6"/>
                      <a:pt x="38" y="3"/>
                      <a:pt x="37" y="3"/>
                    </a:cubicBezTo>
                    <a:cubicBezTo>
                      <a:pt x="25" y="0"/>
                      <a:pt x="12" y="4"/>
                      <a:pt x="2" y="9"/>
                    </a:cubicBezTo>
                    <a:cubicBezTo>
                      <a:pt x="0" y="10"/>
                      <a:pt x="2" y="13"/>
                      <a:pt x="3" y="1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00" name="Freeform 18"/>
              <p:cNvSpPr/>
              <p:nvPr/>
            </p:nvSpPr>
            <p:spPr bwMode="auto">
              <a:xfrm>
                <a:off x="3721" y="730"/>
                <a:ext cx="62" cy="26"/>
              </a:xfrm>
              <a:custGeom>
                <a:avLst/>
                <a:gdLst>
                  <a:gd name="T0" fmla="*/ 4 w 35"/>
                  <a:gd name="T1" fmla="*/ 14 h 15"/>
                  <a:gd name="T2" fmla="*/ 34 w 35"/>
                  <a:gd name="T3" fmla="*/ 5 h 15"/>
                  <a:gd name="T4" fmla="*/ 34 w 35"/>
                  <a:gd name="T5" fmla="*/ 1 h 15"/>
                  <a:gd name="T6" fmla="*/ 1 w 35"/>
                  <a:gd name="T7" fmla="*/ 11 h 15"/>
                  <a:gd name="T8" fmla="*/ 4 w 35"/>
                  <a:gd name="T9" fmla="*/ 14 h 15"/>
                </a:gdLst>
                <a:ahLst/>
                <a:cxnLst>
                  <a:cxn ang="0">
                    <a:pos x="T0" y="T1"/>
                  </a:cxn>
                  <a:cxn ang="0">
                    <a:pos x="T2" y="T3"/>
                  </a:cxn>
                  <a:cxn ang="0">
                    <a:pos x="T4" y="T5"/>
                  </a:cxn>
                  <a:cxn ang="0">
                    <a:pos x="T6" y="T7"/>
                  </a:cxn>
                  <a:cxn ang="0">
                    <a:pos x="T8" y="T9"/>
                  </a:cxn>
                </a:cxnLst>
                <a:rect l="0" t="0" r="r" b="b"/>
                <a:pathLst>
                  <a:path w="35" h="15">
                    <a:moveTo>
                      <a:pt x="4" y="14"/>
                    </a:moveTo>
                    <a:cubicBezTo>
                      <a:pt x="13" y="6"/>
                      <a:pt x="23" y="7"/>
                      <a:pt x="34" y="5"/>
                    </a:cubicBezTo>
                    <a:cubicBezTo>
                      <a:pt x="35" y="4"/>
                      <a:pt x="35" y="2"/>
                      <a:pt x="34" y="1"/>
                    </a:cubicBezTo>
                    <a:cubicBezTo>
                      <a:pt x="23" y="0"/>
                      <a:pt x="9" y="2"/>
                      <a:pt x="1" y="11"/>
                    </a:cubicBezTo>
                    <a:cubicBezTo>
                      <a:pt x="0" y="13"/>
                      <a:pt x="2" y="15"/>
                      <a:pt x="4" y="1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01" name="Freeform 19"/>
              <p:cNvSpPr/>
              <p:nvPr/>
            </p:nvSpPr>
            <p:spPr bwMode="auto">
              <a:xfrm>
                <a:off x="3727" y="760"/>
                <a:ext cx="49" cy="40"/>
              </a:xfrm>
              <a:custGeom>
                <a:avLst/>
                <a:gdLst>
                  <a:gd name="T0" fmla="*/ 3 w 28"/>
                  <a:gd name="T1" fmla="*/ 21 h 23"/>
                  <a:gd name="T2" fmla="*/ 27 w 28"/>
                  <a:gd name="T3" fmla="*/ 4 h 23"/>
                  <a:gd name="T4" fmla="*/ 26 w 28"/>
                  <a:gd name="T5" fmla="*/ 0 h 23"/>
                  <a:gd name="T6" fmla="*/ 1 w 28"/>
                  <a:gd name="T7" fmla="*/ 19 h 23"/>
                  <a:gd name="T8" fmla="*/ 3 w 28"/>
                  <a:gd name="T9" fmla="*/ 21 h 23"/>
                </a:gdLst>
                <a:ahLst/>
                <a:cxnLst>
                  <a:cxn ang="0">
                    <a:pos x="T0" y="T1"/>
                  </a:cxn>
                  <a:cxn ang="0">
                    <a:pos x="T2" y="T3"/>
                  </a:cxn>
                  <a:cxn ang="0">
                    <a:pos x="T4" y="T5"/>
                  </a:cxn>
                  <a:cxn ang="0">
                    <a:pos x="T6" y="T7"/>
                  </a:cxn>
                  <a:cxn ang="0">
                    <a:pos x="T8" y="T9"/>
                  </a:cxn>
                </a:cxnLst>
                <a:rect l="0" t="0" r="r" b="b"/>
                <a:pathLst>
                  <a:path w="28" h="23">
                    <a:moveTo>
                      <a:pt x="3" y="21"/>
                    </a:moveTo>
                    <a:cubicBezTo>
                      <a:pt x="10" y="13"/>
                      <a:pt x="18" y="9"/>
                      <a:pt x="27" y="4"/>
                    </a:cubicBezTo>
                    <a:cubicBezTo>
                      <a:pt x="28" y="3"/>
                      <a:pt x="28" y="0"/>
                      <a:pt x="26" y="0"/>
                    </a:cubicBezTo>
                    <a:cubicBezTo>
                      <a:pt x="15" y="2"/>
                      <a:pt x="6" y="10"/>
                      <a:pt x="1" y="19"/>
                    </a:cubicBezTo>
                    <a:cubicBezTo>
                      <a:pt x="0" y="21"/>
                      <a:pt x="2" y="23"/>
                      <a:pt x="3" y="2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02" name="Freeform 20"/>
              <p:cNvSpPr/>
              <p:nvPr/>
            </p:nvSpPr>
            <p:spPr bwMode="auto">
              <a:xfrm>
                <a:off x="3734" y="791"/>
                <a:ext cx="52" cy="44"/>
              </a:xfrm>
              <a:custGeom>
                <a:avLst/>
                <a:gdLst>
                  <a:gd name="T0" fmla="*/ 4 w 30"/>
                  <a:gd name="T1" fmla="*/ 24 h 25"/>
                  <a:gd name="T2" fmla="*/ 14 w 30"/>
                  <a:gd name="T3" fmla="*/ 12 h 25"/>
                  <a:gd name="T4" fmla="*/ 28 w 30"/>
                  <a:gd name="T5" fmla="*/ 3 h 25"/>
                  <a:gd name="T6" fmla="*/ 27 w 30"/>
                  <a:gd name="T7" fmla="*/ 0 h 25"/>
                  <a:gd name="T8" fmla="*/ 1 w 30"/>
                  <a:gd name="T9" fmla="*/ 22 h 25"/>
                  <a:gd name="T10" fmla="*/ 4 w 30"/>
                  <a:gd name="T11" fmla="*/ 24 h 25"/>
                </a:gdLst>
                <a:ahLst/>
                <a:cxnLst>
                  <a:cxn ang="0">
                    <a:pos x="T0" y="T1"/>
                  </a:cxn>
                  <a:cxn ang="0">
                    <a:pos x="T2" y="T3"/>
                  </a:cxn>
                  <a:cxn ang="0">
                    <a:pos x="T4" y="T5"/>
                  </a:cxn>
                  <a:cxn ang="0">
                    <a:pos x="T6" y="T7"/>
                  </a:cxn>
                  <a:cxn ang="0">
                    <a:pos x="T8" y="T9"/>
                  </a:cxn>
                  <a:cxn ang="0">
                    <a:pos x="T10" y="T11"/>
                  </a:cxn>
                </a:cxnLst>
                <a:rect l="0" t="0" r="r" b="b"/>
                <a:pathLst>
                  <a:path w="30" h="25">
                    <a:moveTo>
                      <a:pt x="4" y="24"/>
                    </a:moveTo>
                    <a:cubicBezTo>
                      <a:pt x="7" y="20"/>
                      <a:pt x="10" y="15"/>
                      <a:pt x="14" y="12"/>
                    </a:cubicBezTo>
                    <a:cubicBezTo>
                      <a:pt x="18" y="8"/>
                      <a:pt x="23" y="5"/>
                      <a:pt x="28" y="3"/>
                    </a:cubicBezTo>
                    <a:cubicBezTo>
                      <a:pt x="30" y="2"/>
                      <a:pt x="29" y="0"/>
                      <a:pt x="27" y="0"/>
                    </a:cubicBezTo>
                    <a:cubicBezTo>
                      <a:pt x="16" y="2"/>
                      <a:pt x="4" y="11"/>
                      <a:pt x="1" y="22"/>
                    </a:cubicBezTo>
                    <a:cubicBezTo>
                      <a:pt x="0" y="24"/>
                      <a:pt x="2" y="25"/>
                      <a:pt x="4" y="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03" name="Freeform 21"/>
              <p:cNvSpPr/>
              <p:nvPr/>
            </p:nvSpPr>
            <p:spPr bwMode="auto">
              <a:xfrm>
                <a:off x="3746" y="821"/>
                <a:ext cx="46" cy="46"/>
              </a:xfrm>
              <a:custGeom>
                <a:avLst/>
                <a:gdLst>
                  <a:gd name="T0" fmla="*/ 4 w 26"/>
                  <a:gd name="T1" fmla="*/ 25 h 26"/>
                  <a:gd name="T2" fmla="*/ 13 w 26"/>
                  <a:gd name="T3" fmla="*/ 13 h 26"/>
                  <a:gd name="T4" fmla="*/ 25 w 26"/>
                  <a:gd name="T5" fmla="*/ 3 h 26"/>
                  <a:gd name="T6" fmla="*/ 24 w 26"/>
                  <a:gd name="T7" fmla="*/ 0 h 26"/>
                  <a:gd name="T8" fmla="*/ 1 w 26"/>
                  <a:gd name="T9" fmla="*/ 23 h 26"/>
                  <a:gd name="T10" fmla="*/ 4 w 26"/>
                  <a:gd name="T11" fmla="*/ 25 h 26"/>
                </a:gdLst>
                <a:ahLst/>
                <a:cxnLst>
                  <a:cxn ang="0">
                    <a:pos x="T0" y="T1"/>
                  </a:cxn>
                  <a:cxn ang="0">
                    <a:pos x="T2" y="T3"/>
                  </a:cxn>
                  <a:cxn ang="0">
                    <a:pos x="T4" y="T5"/>
                  </a:cxn>
                  <a:cxn ang="0">
                    <a:pos x="T6" y="T7"/>
                  </a:cxn>
                  <a:cxn ang="0">
                    <a:pos x="T8" y="T9"/>
                  </a:cxn>
                  <a:cxn ang="0">
                    <a:pos x="T10" y="T11"/>
                  </a:cxn>
                </a:cxnLst>
                <a:rect l="0" t="0" r="r" b="b"/>
                <a:pathLst>
                  <a:path w="26" h="26">
                    <a:moveTo>
                      <a:pt x="4" y="25"/>
                    </a:moveTo>
                    <a:cubicBezTo>
                      <a:pt x="7" y="21"/>
                      <a:pt x="10" y="16"/>
                      <a:pt x="13" y="13"/>
                    </a:cubicBezTo>
                    <a:cubicBezTo>
                      <a:pt x="17" y="9"/>
                      <a:pt x="21" y="6"/>
                      <a:pt x="25" y="3"/>
                    </a:cubicBezTo>
                    <a:cubicBezTo>
                      <a:pt x="26" y="2"/>
                      <a:pt x="25" y="0"/>
                      <a:pt x="24" y="0"/>
                    </a:cubicBezTo>
                    <a:cubicBezTo>
                      <a:pt x="14" y="4"/>
                      <a:pt x="5" y="13"/>
                      <a:pt x="1" y="23"/>
                    </a:cubicBezTo>
                    <a:cubicBezTo>
                      <a:pt x="0" y="24"/>
                      <a:pt x="2" y="26"/>
                      <a:pt x="4" y="2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04" name="Freeform 22"/>
              <p:cNvSpPr/>
              <p:nvPr/>
            </p:nvSpPr>
            <p:spPr bwMode="auto">
              <a:xfrm>
                <a:off x="3753" y="856"/>
                <a:ext cx="55" cy="23"/>
              </a:xfrm>
              <a:custGeom>
                <a:avLst/>
                <a:gdLst>
                  <a:gd name="T0" fmla="*/ 3 w 31"/>
                  <a:gd name="T1" fmla="*/ 13 h 13"/>
                  <a:gd name="T2" fmla="*/ 29 w 31"/>
                  <a:gd name="T3" fmla="*/ 3 h 13"/>
                  <a:gd name="T4" fmla="*/ 29 w 31"/>
                  <a:gd name="T5" fmla="*/ 0 h 13"/>
                  <a:gd name="T6" fmla="*/ 1 w 31"/>
                  <a:gd name="T7" fmla="*/ 10 h 13"/>
                  <a:gd name="T8" fmla="*/ 3 w 31"/>
                  <a:gd name="T9" fmla="*/ 13 h 13"/>
                </a:gdLst>
                <a:ahLst/>
                <a:cxnLst>
                  <a:cxn ang="0">
                    <a:pos x="T0" y="T1"/>
                  </a:cxn>
                  <a:cxn ang="0">
                    <a:pos x="T2" y="T3"/>
                  </a:cxn>
                  <a:cxn ang="0">
                    <a:pos x="T4" y="T5"/>
                  </a:cxn>
                  <a:cxn ang="0">
                    <a:pos x="T6" y="T7"/>
                  </a:cxn>
                  <a:cxn ang="0">
                    <a:pos x="T8" y="T9"/>
                  </a:cxn>
                </a:cxnLst>
                <a:rect l="0" t="0" r="r" b="b"/>
                <a:pathLst>
                  <a:path w="31" h="13">
                    <a:moveTo>
                      <a:pt x="3" y="13"/>
                    </a:moveTo>
                    <a:cubicBezTo>
                      <a:pt x="11" y="8"/>
                      <a:pt x="20" y="6"/>
                      <a:pt x="29" y="3"/>
                    </a:cubicBezTo>
                    <a:cubicBezTo>
                      <a:pt x="31" y="3"/>
                      <a:pt x="30" y="0"/>
                      <a:pt x="29" y="0"/>
                    </a:cubicBezTo>
                    <a:cubicBezTo>
                      <a:pt x="19" y="0"/>
                      <a:pt x="9" y="4"/>
                      <a:pt x="1" y="10"/>
                    </a:cubicBezTo>
                    <a:cubicBezTo>
                      <a:pt x="0" y="11"/>
                      <a:pt x="1" y="13"/>
                      <a:pt x="3" y="1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05" name="Freeform 23"/>
              <p:cNvSpPr/>
              <p:nvPr/>
            </p:nvSpPr>
            <p:spPr bwMode="auto">
              <a:xfrm>
                <a:off x="3878" y="716"/>
                <a:ext cx="32" cy="72"/>
              </a:xfrm>
              <a:custGeom>
                <a:avLst/>
                <a:gdLst>
                  <a:gd name="T0" fmla="*/ 15 w 18"/>
                  <a:gd name="T1" fmla="*/ 1 h 41"/>
                  <a:gd name="T2" fmla="*/ 1 w 18"/>
                  <a:gd name="T3" fmla="*/ 39 h 41"/>
                  <a:gd name="T4" fmla="*/ 5 w 18"/>
                  <a:gd name="T5" fmla="*/ 39 h 41"/>
                  <a:gd name="T6" fmla="*/ 16 w 18"/>
                  <a:gd name="T7" fmla="*/ 3 h 41"/>
                  <a:gd name="T8" fmla="*/ 15 w 18"/>
                  <a:gd name="T9" fmla="*/ 1 h 41"/>
                </a:gdLst>
                <a:ahLst/>
                <a:cxnLst>
                  <a:cxn ang="0">
                    <a:pos x="T0" y="T1"/>
                  </a:cxn>
                  <a:cxn ang="0">
                    <a:pos x="T2" y="T3"/>
                  </a:cxn>
                  <a:cxn ang="0">
                    <a:pos x="T4" y="T5"/>
                  </a:cxn>
                  <a:cxn ang="0">
                    <a:pos x="T6" y="T7"/>
                  </a:cxn>
                  <a:cxn ang="0">
                    <a:pos x="T8" y="T9"/>
                  </a:cxn>
                </a:cxnLst>
                <a:rect l="0" t="0" r="r" b="b"/>
                <a:pathLst>
                  <a:path w="18" h="41">
                    <a:moveTo>
                      <a:pt x="15" y="1"/>
                    </a:moveTo>
                    <a:cubicBezTo>
                      <a:pt x="2" y="7"/>
                      <a:pt x="0" y="27"/>
                      <a:pt x="1" y="39"/>
                    </a:cubicBezTo>
                    <a:cubicBezTo>
                      <a:pt x="2" y="41"/>
                      <a:pt x="4" y="41"/>
                      <a:pt x="5" y="39"/>
                    </a:cubicBezTo>
                    <a:cubicBezTo>
                      <a:pt x="5" y="28"/>
                      <a:pt x="6" y="11"/>
                      <a:pt x="16" y="3"/>
                    </a:cubicBezTo>
                    <a:cubicBezTo>
                      <a:pt x="18" y="2"/>
                      <a:pt x="17" y="0"/>
                      <a:pt x="15"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06" name="Freeform 24"/>
              <p:cNvSpPr/>
              <p:nvPr/>
            </p:nvSpPr>
            <p:spPr bwMode="auto">
              <a:xfrm>
                <a:off x="3902" y="705"/>
                <a:ext cx="27" cy="58"/>
              </a:xfrm>
              <a:custGeom>
                <a:avLst/>
                <a:gdLst>
                  <a:gd name="T0" fmla="*/ 12 w 15"/>
                  <a:gd name="T1" fmla="*/ 2 h 33"/>
                  <a:gd name="T2" fmla="*/ 3 w 15"/>
                  <a:gd name="T3" fmla="*/ 31 h 33"/>
                  <a:gd name="T4" fmla="*/ 6 w 15"/>
                  <a:gd name="T5" fmla="*/ 31 h 33"/>
                  <a:gd name="T6" fmla="*/ 14 w 15"/>
                  <a:gd name="T7" fmla="*/ 4 h 33"/>
                  <a:gd name="T8" fmla="*/ 12 w 15"/>
                  <a:gd name="T9" fmla="*/ 2 h 33"/>
                </a:gdLst>
                <a:ahLst/>
                <a:cxnLst>
                  <a:cxn ang="0">
                    <a:pos x="T0" y="T1"/>
                  </a:cxn>
                  <a:cxn ang="0">
                    <a:pos x="T2" y="T3"/>
                  </a:cxn>
                  <a:cxn ang="0">
                    <a:pos x="T4" y="T5"/>
                  </a:cxn>
                  <a:cxn ang="0">
                    <a:pos x="T6" y="T7"/>
                  </a:cxn>
                  <a:cxn ang="0">
                    <a:pos x="T8" y="T9"/>
                  </a:cxn>
                </a:cxnLst>
                <a:rect l="0" t="0" r="r" b="b"/>
                <a:pathLst>
                  <a:path w="15" h="33">
                    <a:moveTo>
                      <a:pt x="12" y="2"/>
                    </a:moveTo>
                    <a:cubicBezTo>
                      <a:pt x="5" y="9"/>
                      <a:pt x="0" y="21"/>
                      <a:pt x="3" y="31"/>
                    </a:cubicBezTo>
                    <a:cubicBezTo>
                      <a:pt x="3" y="33"/>
                      <a:pt x="6" y="32"/>
                      <a:pt x="6" y="31"/>
                    </a:cubicBezTo>
                    <a:cubicBezTo>
                      <a:pt x="6" y="20"/>
                      <a:pt x="7" y="12"/>
                      <a:pt x="14" y="4"/>
                    </a:cubicBezTo>
                    <a:cubicBezTo>
                      <a:pt x="15" y="2"/>
                      <a:pt x="13" y="0"/>
                      <a:pt x="12"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07" name="Freeform 25"/>
              <p:cNvSpPr/>
              <p:nvPr/>
            </p:nvSpPr>
            <p:spPr bwMode="auto">
              <a:xfrm>
                <a:off x="3939" y="700"/>
                <a:ext cx="25" cy="47"/>
              </a:xfrm>
              <a:custGeom>
                <a:avLst/>
                <a:gdLst>
                  <a:gd name="T0" fmla="*/ 11 w 14"/>
                  <a:gd name="T1" fmla="*/ 2 h 27"/>
                  <a:gd name="T2" fmla="*/ 1 w 14"/>
                  <a:gd name="T3" fmla="*/ 25 h 27"/>
                  <a:gd name="T4" fmla="*/ 4 w 14"/>
                  <a:gd name="T5" fmla="*/ 25 h 27"/>
                  <a:gd name="T6" fmla="*/ 13 w 14"/>
                  <a:gd name="T7" fmla="*/ 3 h 27"/>
                  <a:gd name="T8" fmla="*/ 11 w 14"/>
                  <a:gd name="T9" fmla="*/ 2 h 27"/>
                </a:gdLst>
                <a:ahLst/>
                <a:cxnLst>
                  <a:cxn ang="0">
                    <a:pos x="T0" y="T1"/>
                  </a:cxn>
                  <a:cxn ang="0">
                    <a:pos x="T2" y="T3"/>
                  </a:cxn>
                  <a:cxn ang="0">
                    <a:pos x="T4" y="T5"/>
                  </a:cxn>
                  <a:cxn ang="0">
                    <a:pos x="T6" y="T7"/>
                  </a:cxn>
                  <a:cxn ang="0">
                    <a:pos x="T8" y="T9"/>
                  </a:cxn>
                </a:cxnLst>
                <a:rect l="0" t="0" r="r" b="b"/>
                <a:pathLst>
                  <a:path w="14" h="27">
                    <a:moveTo>
                      <a:pt x="11" y="2"/>
                    </a:moveTo>
                    <a:cubicBezTo>
                      <a:pt x="4" y="7"/>
                      <a:pt x="0" y="16"/>
                      <a:pt x="1" y="25"/>
                    </a:cubicBezTo>
                    <a:cubicBezTo>
                      <a:pt x="2" y="27"/>
                      <a:pt x="4" y="26"/>
                      <a:pt x="4" y="25"/>
                    </a:cubicBezTo>
                    <a:cubicBezTo>
                      <a:pt x="5" y="17"/>
                      <a:pt x="7" y="10"/>
                      <a:pt x="13" y="3"/>
                    </a:cubicBezTo>
                    <a:cubicBezTo>
                      <a:pt x="14" y="2"/>
                      <a:pt x="12" y="0"/>
                      <a:pt x="1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08" name="Freeform 26"/>
              <p:cNvSpPr/>
              <p:nvPr/>
            </p:nvSpPr>
            <p:spPr bwMode="auto">
              <a:xfrm>
                <a:off x="3966" y="700"/>
                <a:ext cx="14" cy="35"/>
              </a:xfrm>
              <a:custGeom>
                <a:avLst/>
                <a:gdLst>
                  <a:gd name="T0" fmla="*/ 5 w 8"/>
                  <a:gd name="T1" fmla="*/ 1 h 20"/>
                  <a:gd name="T2" fmla="*/ 1 w 8"/>
                  <a:gd name="T3" fmla="*/ 18 h 20"/>
                  <a:gd name="T4" fmla="*/ 4 w 8"/>
                  <a:gd name="T5" fmla="*/ 18 h 20"/>
                  <a:gd name="T6" fmla="*/ 7 w 8"/>
                  <a:gd name="T7" fmla="*/ 3 h 20"/>
                  <a:gd name="T8" fmla="*/ 5 w 8"/>
                  <a:gd name="T9" fmla="*/ 1 h 20"/>
                </a:gdLst>
                <a:ahLst/>
                <a:cxnLst>
                  <a:cxn ang="0">
                    <a:pos x="T0" y="T1"/>
                  </a:cxn>
                  <a:cxn ang="0">
                    <a:pos x="T2" y="T3"/>
                  </a:cxn>
                  <a:cxn ang="0">
                    <a:pos x="T4" y="T5"/>
                  </a:cxn>
                  <a:cxn ang="0">
                    <a:pos x="T6" y="T7"/>
                  </a:cxn>
                  <a:cxn ang="0">
                    <a:pos x="T8" y="T9"/>
                  </a:cxn>
                </a:cxnLst>
                <a:rect l="0" t="0" r="r" b="b"/>
                <a:pathLst>
                  <a:path w="8" h="20">
                    <a:moveTo>
                      <a:pt x="5" y="1"/>
                    </a:moveTo>
                    <a:cubicBezTo>
                      <a:pt x="2" y="7"/>
                      <a:pt x="0" y="12"/>
                      <a:pt x="1" y="18"/>
                    </a:cubicBezTo>
                    <a:cubicBezTo>
                      <a:pt x="2" y="20"/>
                      <a:pt x="4" y="19"/>
                      <a:pt x="4" y="18"/>
                    </a:cubicBezTo>
                    <a:cubicBezTo>
                      <a:pt x="5" y="13"/>
                      <a:pt x="5" y="8"/>
                      <a:pt x="7" y="3"/>
                    </a:cubicBezTo>
                    <a:cubicBezTo>
                      <a:pt x="8" y="1"/>
                      <a:pt x="6" y="0"/>
                      <a:pt x="5"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09" name="Freeform 27"/>
              <p:cNvSpPr/>
              <p:nvPr/>
            </p:nvSpPr>
            <p:spPr bwMode="auto">
              <a:xfrm>
                <a:off x="4008" y="700"/>
                <a:ext cx="19" cy="40"/>
              </a:xfrm>
              <a:custGeom>
                <a:avLst/>
                <a:gdLst>
                  <a:gd name="T0" fmla="*/ 7 w 11"/>
                  <a:gd name="T1" fmla="*/ 2 h 23"/>
                  <a:gd name="T2" fmla="*/ 2 w 11"/>
                  <a:gd name="T3" fmla="*/ 21 h 23"/>
                  <a:gd name="T4" fmla="*/ 5 w 11"/>
                  <a:gd name="T5" fmla="*/ 21 h 23"/>
                  <a:gd name="T6" fmla="*/ 7 w 11"/>
                  <a:gd name="T7" fmla="*/ 13 h 23"/>
                  <a:gd name="T8" fmla="*/ 10 w 11"/>
                  <a:gd name="T9" fmla="*/ 4 h 23"/>
                  <a:gd name="T10" fmla="*/ 7 w 11"/>
                  <a:gd name="T11" fmla="*/ 2 h 23"/>
                </a:gdLst>
                <a:ahLst/>
                <a:cxnLst>
                  <a:cxn ang="0">
                    <a:pos x="T0" y="T1"/>
                  </a:cxn>
                  <a:cxn ang="0">
                    <a:pos x="T2" y="T3"/>
                  </a:cxn>
                  <a:cxn ang="0">
                    <a:pos x="T4" y="T5"/>
                  </a:cxn>
                  <a:cxn ang="0">
                    <a:pos x="T6" y="T7"/>
                  </a:cxn>
                  <a:cxn ang="0">
                    <a:pos x="T8" y="T9"/>
                  </a:cxn>
                  <a:cxn ang="0">
                    <a:pos x="T10" y="T11"/>
                  </a:cxn>
                </a:cxnLst>
                <a:rect l="0" t="0" r="r" b="b"/>
                <a:pathLst>
                  <a:path w="11" h="23">
                    <a:moveTo>
                      <a:pt x="7" y="2"/>
                    </a:moveTo>
                    <a:cubicBezTo>
                      <a:pt x="4" y="7"/>
                      <a:pt x="0" y="15"/>
                      <a:pt x="2" y="21"/>
                    </a:cubicBezTo>
                    <a:cubicBezTo>
                      <a:pt x="3" y="23"/>
                      <a:pt x="5" y="23"/>
                      <a:pt x="5" y="21"/>
                    </a:cubicBezTo>
                    <a:cubicBezTo>
                      <a:pt x="6" y="18"/>
                      <a:pt x="6" y="15"/>
                      <a:pt x="7" y="13"/>
                    </a:cubicBezTo>
                    <a:cubicBezTo>
                      <a:pt x="7" y="10"/>
                      <a:pt x="9" y="7"/>
                      <a:pt x="10" y="4"/>
                    </a:cubicBezTo>
                    <a:cubicBezTo>
                      <a:pt x="11" y="2"/>
                      <a:pt x="8" y="0"/>
                      <a:pt x="7"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10" name="Freeform 28"/>
              <p:cNvSpPr/>
              <p:nvPr/>
            </p:nvSpPr>
            <p:spPr bwMode="auto">
              <a:xfrm>
                <a:off x="3992" y="709"/>
                <a:ext cx="7" cy="17"/>
              </a:xfrm>
              <a:custGeom>
                <a:avLst/>
                <a:gdLst>
                  <a:gd name="T0" fmla="*/ 0 w 4"/>
                  <a:gd name="T1" fmla="*/ 2 h 10"/>
                  <a:gd name="T2" fmla="*/ 1 w 4"/>
                  <a:gd name="T3" fmla="*/ 9 h 10"/>
                  <a:gd name="T4" fmla="*/ 3 w 4"/>
                  <a:gd name="T5" fmla="*/ 9 h 10"/>
                  <a:gd name="T6" fmla="*/ 4 w 4"/>
                  <a:gd name="T7" fmla="*/ 2 h 10"/>
                  <a:gd name="T8" fmla="*/ 0 w 4"/>
                  <a:gd name="T9" fmla="*/ 2 h 10"/>
                </a:gdLst>
                <a:ahLst/>
                <a:cxnLst>
                  <a:cxn ang="0">
                    <a:pos x="T0" y="T1"/>
                  </a:cxn>
                  <a:cxn ang="0">
                    <a:pos x="T2" y="T3"/>
                  </a:cxn>
                  <a:cxn ang="0">
                    <a:pos x="T4" y="T5"/>
                  </a:cxn>
                  <a:cxn ang="0">
                    <a:pos x="T6" y="T7"/>
                  </a:cxn>
                  <a:cxn ang="0">
                    <a:pos x="T8" y="T9"/>
                  </a:cxn>
                </a:cxnLst>
                <a:rect l="0" t="0" r="r" b="b"/>
                <a:pathLst>
                  <a:path w="4" h="10">
                    <a:moveTo>
                      <a:pt x="0" y="2"/>
                    </a:moveTo>
                    <a:cubicBezTo>
                      <a:pt x="0" y="5"/>
                      <a:pt x="0" y="7"/>
                      <a:pt x="1" y="9"/>
                    </a:cubicBezTo>
                    <a:cubicBezTo>
                      <a:pt x="1" y="10"/>
                      <a:pt x="3" y="10"/>
                      <a:pt x="3" y="9"/>
                    </a:cubicBezTo>
                    <a:cubicBezTo>
                      <a:pt x="4" y="7"/>
                      <a:pt x="4" y="5"/>
                      <a:pt x="4" y="2"/>
                    </a:cubicBezTo>
                    <a:cubicBezTo>
                      <a:pt x="4" y="0"/>
                      <a:pt x="0" y="0"/>
                      <a:pt x="0"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11" name="Freeform 29"/>
              <p:cNvSpPr/>
              <p:nvPr/>
            </p:nvSpPr>
            <p:spPr bwMode="auto">
              <a:xfrm>
                <a:off x="4062" y="700"/>
                <a:ext cx="15" cy="24"/>
              </a:xfrm>
              <a:custGeom>
                <a:avLst/>
                <a:gdLst>
                  <a:gd name="T0" fmla="*/ 5 w 8"/>
                  <a:gd name="T1" fmla="*/ 1 h 14"/>
                  <a:gd name="T2" fmla="*/ 0 w 8"/>
                  <a:gd name="T3" fmla="*/ 12 h 14"/>
                  <a:gd name="T4" fmla="*/ 2 w 8"/>
                  <a:gd name="T5" fmla="*/ 13 h 14"/>
                  <a:gd name="T6" fmla="*/ 7 w 8"/>
                  <a:gd name="T7" fmla="*/ 3 h 14"/>
                  <a:gd name="T8" fmla="*/ 5 w 8"/>
                  <a:gd name="T9" fmla="*/ 1 h 14"/>
                </a:gdLst>
                <a:ahLst/>
                <a:cxnLst>
                  <a:cxn ang="0">
                    <a:pos x="T0" y="T1"/>
                  </a:cxn>
                  <a:cxn ang="0">
                    <a:pos x="T2" y="T3"/>
                  </a:cxn>
                  <a:cxn ang="0">
                    <a:pos x="T4" y="T5"/>
                  </a:cxn>
                  <a:cxn ang="0">
                    <a:pos x="T6" y="T7"/>
                  </a:cxn>
                  <a:cxn ang="0">
                    <a:pos x="T8" y="T9"/>
                  </a:cxn>
                </a:cxnLst>
                <a:rect l="0" t="0" r="r" b="b"/>
                <a:pathLst>
                  <a:path w="8" h="14">
                    <a:moveTo>
                      <a:pt x="5" y="1"/>
                    </a:moveTo>
                    <a:cubicBezTo>
                      <a:pt x="2" y="5"/>
                      <a:pt x="0" y="8"/>
                      <a:pt x="0" y="12"/>
                    </a:cubicBezTo>
                    <a:cubicBezTo>
                      <a:pt x="0" y="14"/>
                      <a:pt x="2" y="14"/>
                      <a:pt x="2" y="13"/>
                    </a:cubicBezTo>
                    <a:cubicBezTo>
                      <a:pt x="4" y="10"/>
                      <a:pt x="5" y="6"/>
                      <a:pt x="7" y="3"/>
                    </a:cubicBezTo>
                    <a:cubicBezTo>
                      <a:pt x="8" y="1"/>
                      <a:pt x="6" y="0"/>
                      <a:pt x="5"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12" name="Freeform 30"/>
              <p:cNvSpPr/>
              <p:nvPr/>
            </p:nvSpPr>
            <p:spPr bwMode="auto">
              <a:xfrm>
                <a:off x="4043" y="707"/>
                <a:ext cx="12" cy="19"/>
              </a:xfrm>
              <a:custGeom>
                <a:avLst/>
                <a:gdLst>
                  <a:gd name="T0" fmla="*/ 3 w 7"/>
                  <a:gd name="T1" fmla="*/ 2 h 11"/>
                  <a:gd name="T2" fmla="*/ 1 w 7"/>
                  <a:gd name="T3" fmla="*/ 9 h 11"/>
                  <a:gd name="T4" fmla="*/ 4 w 7"/>
                  <a:gd name="T5" fmla="*/ 9 h 11"/>
                  <a:gd name="T6" fmla="*/ 6 w 7"/>
                  <a:gd name="T7" fmla="*/ 5 h 11"/>
                  <a:gd name="T8" fmla="*/ 3 w 7"/>
                  <a:gd name="T9" fmla="*/ 2 h 11"/>
                </a:gdLst>
                <a:ahLst/>
                <a:cxnLst>
                  <a:cxn ang="0">
                    <a:pos x="T0" y="T1"/>
                  </a:cxn>
                  <a:cxn ang="0">
                    <a:pos x="T2" y="T3"/>
                  </a:cxn>
                  <a:cxn ang="0">
                    <a:pos x="T4" y="T5"/>
                  </a:cxn>
                  <a:cxn ang="0">
                    <a:pos x="T6" y="T7"/>
                  </a:cxn>
                  <a:cxn ang="0">
                    <a:pos x="T8" y="T9"/>
                  </a:cxn>
                </a:cxnLst>
                <a:rect l="0" t="0" r="r" b="b"/>
                <a:pathLst>
                  <a:path w="7" h="11">
                    <a:moveTo>
                      <a:pt x="3" y="2"/>
                    </a:moveTo>
                    <a:cubicBezTo>
                      <a:pt x="1" y="4"/>
                      <a:pt x="0" y="7"/>
                      <a:pt x="1" y="9"/>
                    </a:cubicBezTo>
                    <a:cubicBezTo>
                      <a:pt x="1" y="11"/>
                      <a:pt x="3" y="11"/>
                      <a:pt x="4" y="9"/>
                    </a:cubicBezTo>
                    <a:cubicBezTo>
                      <a:pt x="4" y="8"/>
                      <a:pt x="4" y="6"/>
                      <a:pt x="6" y="5"/>
                    </a:cubicBezTo>
                    <a:cubicBezTo>
                      <a:pt x="7" y="3"/>
                      <a:pt x="4" y="0"/>
                      <a:pt x="3"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13" name="Freeform 31"/>
              <p:cNvSpPr/>
              <p:nvPr/>
            </p:nvSpPr>
            <p:spPr bwMode="auto">
              <a:xfrm>
                <a:off x="4099" y="696"/>
                <a:ext cx="13" cy="20"/>
              </a:xfrm>
              <a:custGeom>
                <a:avLst/>
                <a:gdLst>
                  <a:gd name="T0" fmla="*/ 1 w 7"/>
                  <a:gd name="T1" fmla="*/ 4 h 11"/>
                  <a:gd name="T2" fmla="*/ 3 w 7"/>
                  <a:gd name="T3" fmla="*/ 9 h 11"/>
                  <a:gd name="T4" fmla="*/ 6 w 7"/>
                  <a:gd name="T5" fmla="*/ 9 h 11"/>
                  <a:gd name="T6" fmla="*/ 4 w 7"/>
                  <a:gd name="T7" fmla="*/ 2 h 11"/>
                  <a:gd name="T8" fmla="*/ 1 w 7"/>
                  <a:gd name="T9" fmla="*/ 4 h 11"/>
                </a:gdLst>
                <a:ahLst/>
                <a:cxnLst>
                  <a:cxn ang="0">
                    <a:pos x="T0" y="T1"/>
                  </a:cxn>
                  <a:cxn ang="0">
                    <a:pos x="T2" y="T3"/>
                  </a:cxn>
                  <a:cxn ang="0">
                    <a:pos x="T4" y="T5"/>
                  </a:cxn>
                  <a:cxn ang="0">
                    <a:pos x="T6" y="T7"/>
                  </a:cxn>
                  <a:cxn ang="0">
                    <a:pos x="T8" y="T9"/>
                  </a:cxn>
                </a:cxnLst>
                <a:rect l="0" t="0" r="r" b="b"/>
                <a:pathLst>
                  <a:path w="7" h="11">
                    <a:moveTo>
                      <a:pt x="1" y="4"/>
                    </a:moveTo>
                    <a:cubicBezTo>
                      <a:pt x="2" y="6"/>
                      <a:pt x="2" y="7"/>
                      <a:pt x="3" y="9"/>
                    </a:cubicBezTo>
                    <a:cubicBezTo>
                      <a:pt x="3" y="10"/>
                      <a:pt x="5" y="11"/>
                      <a:pt x="6" y="9"/>
                    </a:cubicBezTo>
                    <a:cubicBezTo>
                      <a:pt x="7" y="7"/>
                      <a:pt x="6" y="4"/>
                      <a:pt x="4" y="2"/>
                    </a:cubicBezTo>
                    <a:cubicBezTo>
                      <a:pt x="3" y="0"/>
                      <a:pt x="0" y="2"/>
                      <a:pt x="1"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14" name="Freeform 32"/>
              <p:cNvSpPr/>
              <p:nvPr/>
            </p:nvSpPr>
            <p:spPr bwMode="auto">
              <a:xfrm>
                <a:off x="4171" y="709"/>
                <a:ext cx="34" cy="31"/>
              </a:xfrm>
              <a:custGeom>
                <a:avLst/>
                <a:gdLst>
                  <a:gd name="T0" fmla="*/ 18 w 19"/>
                  <a:gd name="T1" fmla="*/ 14 h 18"/>
                  <a:gd name="T2" fmla="*/ 9 w 19"/>
                  <a:gd name="T3" fmla="*/ 10 h 18"/>
                  <a:gd name="T4" fmla="*/ 3 w 19"/>
                  <a:gd name="T5" fmla="*/ 2 h 18"/>
                  <a:gd name="T6" fmla="*/ 0 w 19"/>
                  <a:gd name="T7" fmla="*/ 2 h 18"/>
                  <a:gd name="T8" fmla="*/ 17 w 19"/>
                  <a:gd name="T9" fmla="*/ 18 h 18"/>
                  <a:gd name="T10" fmla="*/ 18 w 19"/>
                  <a:gd name="T11" fmla="*/ 14 h 18"/>
                </a:gdLst>
                <a:ahLst/>
                <a:cxnLst>
                  <a:cxn ang="0">
                    <a:pos x="T0" y="T1"/>
                  </a:cxn>
                  <a:cxn ang="0">
                    <a:pos x="T2" y="T3"/>
                  </a:cxn>
                  <a:cxn ang="0">
                    <a:pos x="T4" y="T5"/>
                  </a:cxn>
                  <a:cxn ang="0">
                    <a:pos x="T6" y="T7"/>
                  </a:cxn>
                  <a:cxn ang="0">
                    <a:pos x="T8" y="T9"/>
                  </a:cxn>
                  <a:cxn ang="0">
                    <a:pos x="T10" y="T11"/>
                  </a:cxn>
                </a:cxnLst>
                <a:rect l="0" t="0" r="r" b="b"/>
                <a:pathLst>
                  <a:path w="19" h="18">
                    <a:moveTo>
                      <a:pt x="18" y="14"/>
                    </a:moveTo>
                    <a:cubicBezTo>
                      <a:pt x="14" y="13"/>
                      <a:pt x="11" y="12"/>
                      <a:pt x="9" y="10"/>
                    </a:cubicBezTo>
                    <a:cubicBezTo>
                      <a:pt x="6" y="7"/>
                      <a:pt x="5" y="4"/>
                      <a:pt x="3" y="2"/>
                    </a:cubicBezTo>
                    <a:cubicBezTo>
                      <a:pt x="2" y="0"/>
                      <a:pt x="0" y="1"/>
                      <a:pt x="0" y="2"/>
                    </a:cubicBezTo>
                    <a:cubicBezTo>
                      <a:pt x="0" y="10"/>
                      <a:pt x="9" y="18"/>
                      <a:pt x="17" y="18"/>
                    </a:cubicBezTo>
                    <a:cubicBezTo>
                      <a:pt x="19" y="18"/>
                      <a:pt x="19" y="15"/>
                      <a:pt x="18" y="1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15" name="Freeform 33"/>
              <p:cNvSpPr/>
              <p:nvPr/>
            </p:nvSpPr>
            <p:spPr bwMode="auto">
              <a:xfrm>
                <a:off x="4196" y="703"/>
                <a:ext cx="26" cy="51"/>
              </a:xfrm>
              <a:custGeom>
                <a:avLst/>
                <a:gdLst>
                  <a:gd name="T0" fmla="*/ 14 w 15"/>
                  <a:gd name="T1" fmla="*/ 25 h 29"/>
                  <a:gd name="T2" fmla="*/ 5 w 15"/>
                  <a:gd name="T3" fmla="*/ 2 h 29"/>
                  <a:gd name="T4" fmla="*/ 3 w 15"/>
                  <a:gd name="T5" fmla="*/ 1 h 29"/>
                  <a:gd name="T6" fmla="*/ 11 w 15"/>
                  <a:gd name="T7" fmla="*/ 27 h 29"/>
                  <a:gd name="T8" fmla="*/ 14 w 15"/>
                  <a:gd name="T9" fmla="*/ 25 h 29"/>
                </a:gdLst>
                <a:ahLst/>
                <a:cxnLst>
                  <a:cxn ang="0">
                    <a:pos x="T0" y="T1"/>
                  </a:cxn>
                  <a:cxn ang="0">
                    <a:pos x="T2" y="T3"/>
                  </a:cxn>
                  <a:cxn ang="0">
                    <a:pos x="T4" y="T5"/>
                  </a:cxn>
                  <a:cxn ang="0">
                    <a:pos x="T6" y="T7"/>
                  </a:cxn>
                  <a:cxn ang="0">
                    <a:pos x="T8" y="T9"/>
                  </a:cxn>
                </a:cxnLst>
                <a:rect l="0" t="0" r="r" b="b"/>
                <a:pathLst>
                  <a:path w="15" h="29">
                    <a:moveTo>
                      <a:pt x="14" y="25"/>
                    </a:moveTo>
                    <a:cubicBezTo>
                      <a:pt x="8" y="18"/>
                      <a:pt x="6" y="10"/>
                      <a:pt x="5" y="2"/>
                    </a:cubicBezTo>
                    <a:cubicBezTo>
                      <a:pt x="5" y="0"/>
                      <a:pt x="3" y="0"/>
                      <a:pt x="3" y="1"/>
                    </a:cubicBezTo>
                    <a:cubicBezTo>
                      <a:pt x="0" y="11"/>
                      <a:pt x="4" y="21"/>
                      <a:pt x="11" y="27"/>
                    </a:cubicBezTo>
                    <a:cubicBezTo>
                      <a:pt x="13" y="29"/>
                      <a:pt x="15" y="26"/>
                      <a:pt x="14" y="2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16" name="Freeform 34"/>
              <p:cNvSpPr/>
              <p:nvPr/>
            </p:nvSpPr>
            <p:spPr bwMode="auto">
              <a:xfrm>
                <a:off x="4233" y="714"/>
                <a:ext cx="18" cy="51"/>
              </a:xfrm>
              <a:custGeom>
                <a:avLst/>
                <a:gdLst>
                  <a:gd name="T0" fmla="*/ 9 w 10"/>
                  <a:gd name="T1" fmla="*/ 25 h 29"/>
                  <a:gd name="T2" fmla="*/ 6 w 10"/>
                  <a:gd name="T3" fmla="*/ 2 h 29"/>
                  <a:gd name="T4" fmla="*/ 4 w 10"/>
                  <a:gd name="T5" fmla="*/ 1 h 29"/>
                  <a:gd name="T6" fmla="*/ 6 w 10"/>
                  <a:gd name="T7" fmla="*/ 27 h 29"/>
                  <a:gd name="T8" fmla="*/ 9 w 10"/>
                  <a:gd name="T9" fmla="*/ 25 h 29"/>
                </a:gdLst>
                <a:ahLst/>
                <a:cxnLst>
                  <a:cxn ang="0">
                    <a:pos x="T0" y="T1"/>
                  </a:cxn>
                  <a:cxn ang="0">
                    <a:pos x="T2" y="T3"/>
                  </a:cxn>
                  <a:cxn ang="0">
                    <a:pos x="T4" y="T5"/>
                  </a:cxn>
                  <a:cxn ang="0">
                    <a:pos x="T6" y="T7"/>
                  </a:cxn>
                  <a:cxn ang="0">
                    <a:pos x="T8" y="T9"/>
                  </a:cxn>
                </a:cxnLst>
                <a:rect l="0" t="0" r="r" b="b"/>
                <a:pathLst>
                  <a:path w="10" h="29">
                    <a:moveTo>
                      <a:pt x="9" y="25"/>
                    </a:moveTo>
                    <a:cubicBezTo>
                      <a:pt x="6" y="18"/>
                      <a:pt x="6" y="10"/>
                      <a:pt x="6" y="2"/>
                    </a:cubicBezTo>
                    <a:cubicBezTo>
                      <a:pt x="7" y="1"/>
                      <a:pt x="4" y="0"/>
                      <a:pt x="4" y="1"/>
                    </a:cubicBezTo>
                    <a:cubicBezTo>
                      <a:pt x="0" y="10"/>
                      <a:pt x="1" y="19"/>
                      <a:pt x="6" y="27"/>
                    </a:cubicBezTo>
                    <a:cubicBezTo>
                      <a:pt x="8" y="29"/>
                      <a:pt x="10" y="27"/>
                      <a:pt x="9" y="2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17" name="Freeform 35"/>
              <p:cNvSpPr/>
              <p:nvPr/>
            </p:nvSpPr>
            <p:spPr bwMode="auto">
              <a:xfrm>
                <a:off x="4268" y="739"/>
                <a:ext cx="11" cy="31"/>
              </a:xfrm>
              <a:custGeom>
                <a:avLst/>
                <a:gdLst>
                  <a:gd name="T0" fmla="*/ 5 w 6"/>
                  <a:gd name="T1" fmla="*/ 16 h 18"/>
                  <a:gd name="T2" fmla="*/ 6 w 6"/>
                  <a:gd name="T3" fmla="*/ 2 h 18"/>
                  <a:gd name="T4" fmla="*/ 3 w 6"/>
                  <a:gd name="T5" fmla="*/ 1 h 18"/>
                  <a:gd name="T6" fmla="*/ 2 w 6"/>
                  <a:gd name="T7" fmla="*/ 16 h 18"/>
                  <a:gd name="T8" fmla="*/ 5 w 6"/>
                  <a:gd name="T9" fmla="*/ 16 h 18"/>
                </a:gdLst>
                <a:ahLst/>
                <a:cxnLst>
                  <a:cxn ang="0">
                    <a:pos x="T0" y="T1"/>
                  </a:cxn>
                  <a:cxn ang="0">
                    <a:pos x="T2" y="T3"/>
                  </a:cxn>
                  <a:cxn ang="0">
                    <a:pos x="T4" y="T5"/>
                  </a:cxn>
                  <a:cxn ang="0">
                    <a:pos x="T6" y="T7"/>
                  </a:cxn>
                  <a:cxn ang="0">
                    <a:pos x="T8" y="T9"/>
                  </a:cxn>
                </a:cxnLst>
                <a:rect l="0" t="0" r="r" b="b"/>
                <a:pathLst>
                  <a:path w="6" h="18">
                    <a:moveTo>
                      <a:pt x="5" y="16"/>
                    </a:moveTo>
                    <a:cubicBezTo>
                      <a:pt x="5" y="11"/>
                      <a:pt x="5" y="6"/>
                      <a:pt x="6" y="2"/>
                    </a:cubicBezTo>
                    <a:cubicBezTo>
                      <a:pt x="6" y="0"/>
                      <a:pt x="4" y="0"/>
                      <a:pt x="3" y="1"/>
                    </a:cubicBezTo>
                    <a:cubicBezTo>
                      <a:pt x="1" y="5"/>
                      <a:pt x="0" y="11"/>
                      <a:pt x="2" y="16"/>
                    </a:cubicBezTo>
                    <a:cubicBezTo>
                      <a:pt x="2" y="18"/>
                      <a:pt x="5" y="18"/>
                      <a:pt x="5"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18" name="Freeform 36"/>
              <p:cNvSpPr/>
              <p:nvPr/>
            </p:nvSpPr>
            <p:spPr bwMode="auto">
              <a:xfrm>
                <a:off x="4293" y="726"/>
                <a:ext cx="23" cy="48"/>
              </a:xfrm>
              <a:custGeom>
                <a:avLst/>
                <a:gdLst>
                  <a:gd name="T0" fmla="*/ 3 w 13"/>
                  <a:gd name="T1" fmla="*/ 26 h 27"/>
                  <a:gd name="T2" fmla="*/ 11 w 13"/>
                  <a:gd name="T3" fmla="*/ 2 h 27"/>
                  <a:gd name="T4" fmla="*/ 8 w 13"/>
                  <a:gd name="T5" fmla="*/ 2 h 27"/>
                  <a:gd name="T6" fmla="*/ 1 w 13"/>
                  <a:gd name="T7" fmla="*/ 24 h 27"/>
                  <a:gd name="T8" fmla="*/ 3 w 13"/>
                  <a:gd name="T9" fmla="*/ 26 h 27"/>
                </a:gdLst>
                <a:ahLst/>
                <a:cxnLst>
                  <a:cxn ang="0">
                    <a:pos x="T0" y="T1"/>
                  </a:cxn>
                  <a:cxn ang="0">
                    <a:pos x="T2" y="T3"/>
                  </a:cxn>
                  <a:cxn ang="0">
                    <a:pos x="T4" y="T5"/>
                  </a:cxn>
                  <a:cxn ang="0">
                    <a:pos x="T6" y="T7"/>
                  </a:cxn>
                  <a:cxn ang="0">
                    <a:pos x="T8" y="T9"/>
                  </a:cxn>
                </a:cxnLst>
                <a:rect l="0" t="0" r="r" b="b"/>
                <a:pathLst>
                  <a:path w="13" h="27">
                    <a:moveTo>
                      <a:pt x="3" y="26"/>
                    </a:moveTo>
                    <a:cubicBezTo>
                      <a:pt x="10" y="20"/>
                      <a:pt x="13" y="10"/>
                      <a:pt x="11" y="2"/>
                    </a:cubicBezTo>
                    <a:cubicBezTo>
                      <a:pt x="10" y="0"/>
                      <a:pt x="8" y="1"/>
                      <a:pt x="8" y="2"/>
                    </a:cubicBezTo>
                    <a:cubicBezTo>
                      <a:pt x="8" y="11"/>
                      <a:pt x="6" y="17"/>
                      <a:pt x="1" y="24"/>
                    </a:cubicBezTo>
                    <a:cubicBezTo>
                      <a:pt x="0" y="26"/>
                      <a:pt x="2" y="27"/>
                      <a:pt x="3" y="2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19" name="Freeform 37"/>
              <p:cNvSpPr/>
              <p:nvPr/>
            </p:nvSpPr>
            <p:spPr bwMode="auto">
              <a:xfrm>
                <a:off x="4310" y="749"/>
                <a:ext cx="28" cy="26"/>
              </a:xfrm>
              <a:custGeom>
                <a:avLst/>
                <a:gdLst>
                  <a:gd name="T0" fmla="*/ 4 w 16"/>
                  <a:gd name="T1" fmla="*/ 14 h 15"/>
                  <a:gd name="T2" fmla="*/ 16 w 16"/>
                  <a:gd name="T3" fmla="*/ 3 h 15"/>
                  <a:gd name="T4" fmla="*/ 13 w 16"/>
                  <a:gd name="T5" fmla="*/ 2 h 15"/>
                  <a:gd name="T6" fmla="*/ 2 w 16"/>
                  <a:gd name="T7" fmla="*/ 11 h 15"/>
                  <a:gd name="T8" fmla="*/ 4 w 16"/>
                  <a:gd name="T9" fmla="*/ 14 h 15"/>
                </a:gdLst>
                <a:ahLst/>
                <a:cxnLst>
                  <a:cxn ang="0">
                    <a:pos x="T0" y="T1"/>
                  </a:cxn>
                  <a:cxn ang="0">
                    <a:pos x="T2" y="T3"/>
                  </a:cxn>
                  <a:cxn ang="0">
                    <a:pos x="T4" y="T5"/>
                  </a:cxn>
                  <a:cxn ang="0">
                    <a:pos x="T6" y="T7"/>
                  </a:cxn>
                  <a:cxn ang="0">
                    <a:pos x="T8" y="T9"/>
                  </a:cxn>
                </a:cxnLst>
                <a:rect l="0" t="0" r="r" b="b"/>
                <a:pathLst>
                  <a:path w="16" h="15">
                    <a:moveTo>
                      <a:pt x="4" y="14"/>
                    </a:moveTo>
                    <a:cubicBezTo>
                      <a:pt x="9" y="12"/>
                      <a:pt x="13" y="8"/>
                      <a:pt x="16" y="3"/>
                    </a:cubicBezTo>
                    <a:cubicBezTo>
                      <a:pt x="16" y="2"/>
                      <a:pt x="14" y="0"/>
                      <a:pt x="13" y="2"/>
                    </a:cubicBezTo>
                    <a:cubicBezTo>
                      <a:pt x="9" y="5"/>
                      <a:pt x="6" y="9"/>
                      <a:pt x="2" y="11"/>
                    </a:cubicBezTo>
                    <a:cubicBezTo>
                      <a:pt x="0" y="12"/>
                      <a:pt x="2" y="15"/>
                      <a:pt x="4" y="1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20" name="Freeform 38"/>
              <p:cNvSpPr/>
              <p:nvPr/>
            </p:nvSpPr>
            <p:spPr bwMode="auto">
              <a:xfrm>
                <a:off x="4375" y="760"/>
                <a:ext cx="78" cy="17"/>
              </a:xfrm>
              <a:custGeom>
                <a:avLst/>
                <a:gdLst>
                  <a:gd name="T0" fmla="*/ 42 w 44"/>
                  <a:gd name="T1" fmla="*/ 0 h 10"/>
                  <a:gd name="T2" fmla="*/ 2 w 44"/>
                  <a:gd name="T3" fmla="*/ 5 h 10"/>
                  <a:gd name="T4" fmla="*/ 2 w 44"/>
                  <a:gd name="T5" fmla="*/ 8 h 10"/>
                  <a:gd name="T6" fmla="*/ 42 w 44"/>
                  <a:gd name="T7" fmla="*/ 4 h 10"/>
                  <a:gd name="T8" fmla="*/ 42 w 44"/>
                  <a:gd name="T9" fmla="*/ 0 h 10"/>
                </a:gdLst>
                <a:ahLst/>
                <a:cxnLst>
                  <a:cxn ang="0">
                    <a:pos x="T0" y="T1"/>
                  </a:cxn>
                  <a:cxn ang="0">
                    <a:pos x="T2" y="T3"/>
                  </a:cxn>
                  <a:cxn ang="0">
                    <a:pos x="T4" y="T5"/>
                  </a:cxn>
                  <a:cxn ang="0">
                    <a:pos x="T6" y="T7"/>
                  </a:cxn>
                  <a:cxn ang="0">
                    <a:pos x="T8" y="T9"/>
                  </a:cxn>
                </a:cxnLst>
                <a:rect l="0" t="0" r="r" b="b"/>
                <a:pathLst>
                  <a:path w="44" h="10">
                    <a:moveTo>
                      <a:pt x="42" y="0"/>
                    </a:moveTo>
                    <a:cubicBezTo>
                      <a:pt x="29" y="2"/>
                      <a:pt x="15" y="3"/>
                      <a:pt x="2" y="5"/>
                    </a:cubicBezTo>
                    <a:cubicBezTo>
                      <a:pt x="0" y="6"/>
                      <a:pt x="1" y="8"/>
                      <a:pt x="2" y="8"/>
                    </a:cubicBezTo>
                    <a:cubicBezTo>
                      <a:pt x="15" y="10"/>
                      <a:pt x="30" y="7"/>
                      <a:pt x="42" y="4"/>
                    </a:cubicBezTo>
                    <a:cubicBezTo>
                      <a:pt x="44" y="3"/>
                      <a:pt x="44" y="0"/>
                      <a:pt x="4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21" name="Freeform 39"/>
              <p:cNvSpPr/>
              <p:nvPr/>
            </p:nvSpPr>
            <p:spPr bwMode="auto">
              <a:xfrm>
                <a:off x="4421" y="770"/>
                <a:ext cx="58" cy="25"/>
              </a:xfrm>
              <a:custGeom>
                <a:avLst/>
                <a:gdLst>
                  <a:gd name="T0" fmla="*/ 30 w 33"/>
                  <a:gd name="T1" fmla="*/ 1 h 14"/>
                  <a:gd name="T2" fmla="*/ 2 w 33"/>
                  <a:gd name="T3" fmla="*/ 10 h 14"/>
                  <a:gd name="T4" fmla="*/ 2 w 33"/>
                  <a:gd name="T5" fmla="*/ 13 h 14"/>
                  <a:gd name="T6" fmla="*/ 32 w 33"/>
                  <a:gd name="T7" fmla="*/ 3 h 14"/>
                  <a:gd name="T8" fmla="*/ 30 w 33"/>
                  <a:gd name="T9" fmla="*/ 1 h 14"/>
                </a:gdLst>
                <a:ahLst/>
                <a:cxnLst>
                  <a:cxn ang="0">
                    <a:pos x="T0" y="T1"/>
                  </a:cxn>
                  <a:cxn ang="0">
                    <a:pos x="T2" y="T3"/>
                  </a:cxn>
                  <a:cxn ang="0">
                    <a:pos x="T4" y="T5"/>
                  </a:cxn>
                  <a:cxn ang="0">
                    <a:pos x="T6" y="T7"/>
                  </a:cxn>
                  <a:cxn ang="0">
                    <a:pos x="T8" y="T9"/>
                  </a:cxn>
                </a:cxnLst>
                <a:rect l="0" t="0" r="r" b="b"/>
                <a:pathLst>
                  <a:path w="33" h="14">
                    <a:moveTo>
                      <a:pt x="30" y="1"/>
                    </a:moveTo>
                    <a:cubicBezTo>
                      <a:pt x="21" y="7"/>
                      <a:pt x="13" y="9"/>
                      <a:pt x="2" y="10"/>
                    </a:cubicBezTo>
                    <a:cubicBezTo>
                      <a:pt x="1" y="10"/>
                      <a:pt x="0" y="13"/>
                      <a:pt x="2" y="13"/>
                    </a:cubicBezTo>
                    <a:cubicBezTo>
                      <a:pt x="13" y="14"/>
                      <a:pt x="24" y="10"/>
                      <a:pt x="32" y="3"/>
                    </a:cubicBezTo>
                    <a:cubicBezTo>
                      <a:pt x="33" y="2"/>
                      <a:pt x="32" y="0"/>
                      <a:pt x="30"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22" name="Freeform 40"/>
              <p:cNvSpPr/>
              <p:nvPr/>
            </p:nvSpPr>
            <p:spPr bwMode="auto">
              <a:xfrm>
                <a:off x="4477" y="775"/>
                <a:ext cx="37" cy="23"/>
              </a:xfrm>
              <a:custGeom>
                <a:avLst/>
                <a:gdLst>
                  <a:gd name="T0" fmla="*/ 17 w 21"/>
                  <a:gd name="T1" fmla="*/ 2 h 13"/>
                  <a:gd name="T2" fmla="*/ 9 w 21"/>
                  <a:gd name="T3" fmla="*/ 6 h 13"/>
                  <a:gd name="T4" fmla="*/ 1 w 21"/>
                  <a:gd name="T5" fmla="*/ 10 h 13"/>
                  <a:gd name="T6" fmla="*/ 2 w 21"/>
                  <a:gd name="T7" fmla="*/ 13 h 13"/>
                  <a:gd name="T8" fmla="*/ 19 w 21"/>
                  <a:gd name="T9" fmla="*/ 5 h 13"/>
                  <a:gd name="T10" fmla="*/ 17 w 21"/>
                  <a:gd name="T11" fmla="*/ 2 h 13"/>
                </a:gdLst>
                <a:ahLst/>
                <a:cxnLst>
                  <a:cxn ang="0">
                    <a:pos x="T0" y="T1"/>
                  </a:cxn>
                  <a:cxn ang="0">
                    <a:pos x="T2" y="T3"/>
                  </a:cxn>
                  <a:cxn ang="0">
                    <a:pos x="T4" y="T5"/>
                  </a:cxn>
                  <a:cxn ang="0">
                    <a:pos x="T6" y="T7"/>
                  </a:cxn>
                  <a:cxn ang="0">
                    <a:pos x="T8" y="T9"/>
                  </a:cxn>
                  <a:cxn ang="0">
                    <a:pos x="T10" y="T11"/>
                  </a:cxn>
                </a:cxnLst>
                <a:rect l="0" t="0" r="r" b="b"/>
                <a:pathLst>
                  <a:path w="21" h="13">
                    <a:moveTo>
                      <a:pt x="17" y="2"/>
                    </a:moveTo>
                    <a:cubicBezTo>
                      <a:pt x="14" y="3"/>
                      <a:pt x="12" y="5"/>
                      <a:pt x="9" y="6"/>
                    </a:cubicBezTo>
                    <a:cubicBezTo>
                      <a:pt x="6" y="7"/>
                      <a:pt x="3" y="8"/>
                      <a:pt x="1" y="10"/>
                    </a:cubicBezTo>
                    <a:cubicBezTo>
                      <a:pt x="0" y="11"/>
                      <a:pt x="0" y="13"/>
                      <a:pt x="2" y="13"/>
                    </a:cubicBezTo>
                    <a:cubicBezTo>
                      <a:pt x="8" y="12"/>
                      <a:pt x="14" y="8"/>
                      <a:pt x="19" y="5"/>
                    </a:cubicBezTo>
                    <a:cubicBezTo>
                      <a:pt x="21" y="3"/>
                      <a:pt x="19" y="0"/>
                      <a:pt x="17"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23" name="Freeform 41"/>
              <p:cNvSpPr/>
              <p:nvPr/>
            </p:nvSpPr>
            <p:spPr bwMode="auto">
              <a:xfrm>
                <a:off x="4379" y="737"/>
                <a:ext cx="40" cy="23"/>
              </a:xfrm>
              <a:custGeom>
                <a:avLst/>
                <a:gdLst>
                  <a:gd name="T0" fmla="*/ 19 w 23"/>
                  <a:gd name="T1" fmla="*/ 1 h 13"/>
                  <a:gd name="T2" fmla="*/ 1 w 23"/>
                  <a:gd name="T3" fmla="*/ 10 h 13"/>
                  <a:gd name="T4" fmla="*/ 3 w 23"/>
                  <a:gd name="T5" fmla="*/ 12 h 13"/>
                  <a:gd name="T6" fmla="*/ 21 w 23"/>
                  <a:gd name="T7" fmla="*/ 4 h 13"/>
                  <a:gd name="T8" fmla="*/ 19 w 23"/>
                  <a:gd name="T9" fmla="*/ 1 h 13"/>
                </a:gdLst>
                <a:ahLst/>
                <a:cxnLst>
                  <a:cxn ang="0">
                    <a:pos x="T0" y="T1"/>
                  </a:cxn>
                  <a:cxn ang="0">
                    <a:pos x="T2" y="T3"/>
                  </a:cxn>
                  <a:cxn ang="0">
                    <a:pos x="T4" y="T5"/>
                  </a:cxn>
                  <a:cxn ang="0">
                    <a:pos x="T6" y="T7"/>
                  </a:cxn>
                  <a:cxn ang="0">
                    <a:pos x="T8" y="T9"/>
                  </a:cxn>
                </a:cxnLst>
                <a:rect l="0" t="0" r="r" b="b"/>
                <a:pathLst>
                  <a:path w="23" h="13">
                    <a:moveTo>
                      <a:pt x="19" y="1"/>
                    </a:moveTo>
                    <a:cubicBezTo>
                      <a:pt x="13" y="4"/>
                      <a:pt x="7" y="6"/>
                      <a:pt x="1" y="10"/>
                    </a:cubicBezTo>
                    <a:cubicBezTo>
                      <a:pt x="0" y="11"/>
                      <a:pt x="1" y="13"/>
                      <a:pt x="3" y="12"/>
                    </a:cubicBezTo>
                    <a:cubicBezTo>
                      <a:pt x="9" y="10"/>
                      <a:pt x="15" y="7"/>
                      <a:pt x="21" y="4"/>
                    </a:cubicBezTo>
                    <a:cubicBezTo>
                      <a:pt x="23" y="3"/>
                      <a:pt x="21" y="0"/>
                      <a:pt x="19"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24" name="Freeform 42"/>
              <p:cNvSpPr/>
              <p:nvPr/>
            </p:nvSpPr>
            <p:spPr bwMode="auto">
              <a:xfrm>
                <a:off x="4588" y="844"/>
                <a:ext cx="77" cy="49"/>
              </a:xfrm>
              <a:custGeom>
                <a:avLst/>
                <a:gdLst>
                  <a:gd name="T0" fmla="*/ 43 w 44"/>
                  <a:gd name="T1" fmla="*/ 24 h 28"/>
                  <a:gd name="T2" fmla="*/ 2 w 44"/>
                  <a:gd name="T3" fmla="*/ 1 h 28"/>
                  <a:gd name="T4" fmla="*/ 1 w 44"/>
                  <a:gd name="T5" fmla="*/ 4 h 28"/>
                  <a:gd name="T6" fmla="*/ 41 w 44"/>
                  <a:gd name="T7" fmla="*/ 27 h 28"/>
                  <a:gd name="T8" fmla="*/ 43 w 44"/>
                  <a:gd name="T9" fmla="*/ 24 h 28"/>
                </a:gdLst>
                <a:ahLst/>
                <a:cxnLst>
                  <a:cxn ang="0">
                    <a:pos x="T0" y="T1"/>
                  </a:cxn>
                  <a:cxn ang="0">
                    <a:pos x="T2" y="T3"/>
                  </a:cxn>
                  <a:cxn ang="0">
                    <a:pos x="T4" y="T5"/>
                  </a:cxn>
                  <a:cxn ang="0">
                    <a:pos x="T6" y="T7"/>
                  </a:cxn>
                  <a:cxn ang="0">
                    <a:pos x="T8" y="T9"/>
                  </a:cxn>
                </a:cxnLst>
                <a:rect l="0" t="0" r="r" b="b"/>
                <a:pathLst>
                  <a:path w="44" h="28">
                    <a:moveTo>
                      <a:pt x="43" y="24"/>
                    </a:moveTo>
                    <a:cubicBezTo>
                      <a:pt x="29" y="18"/>
                      <a:pt x="18" y="2"/>
                      <a:pt x="2" y="1"/>
                    </a:cubicBezTo>
                    <a:cubicBezTo>
                      <a:pt x="0" y="0"/>
                      <a:pt x="0" y="3"/>
                      <a:pt x="1" y="4"/>
                    </a:cubicBezTo>
                    <a:cubicBezTo>
                      <a:pt x="17" y="8"/>
                      <a:pt x="26" y="22"/>
                      <a:pt x="41" y="27"/>
                    </a:cubicBezTo>
                    <a:cubicBezTo>
                      <a:pt x="43" y="28"/>
                      <a:pt x="44" y="25"/>
                      <a:pt x="43" y="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25" name="Freeform 43"/>
              <p:cNvSpPr/>
              <p:nvPr/>
            </p:nvSpPr>
            <p:spPr bwMode="auto">
              <a:xfrm>
                <a:off x="4476" y="858"/>
                <a:ext cx="29" cy="32"/>
              </a:xfrm>
              <a:custGeom>
                <a:avLst/>
                <a:gdLst>
                  <a:gd name="T0" fmla="*/ 16 w 17"/>
                  <a:gd name="T1" fmla="*/ 14 h 18"/>
                  <a:gd name="T2" fmla="*/ 3 w 17"/>
                  <a:gd name="T3" fmla="*/ 1 h 18"/>
                  <a:gd name="T4" fmla="*/ 1 w 17"/>
                  <a:gd name="T5" fmla="*/ 3 h 18"/>
                  <a:gd name="T6" fmla="*/ 12 w 17"/>
                  <a:gd name="T7" fmla="*/ 16 h 18"/>
                  <a:gd name="T8" fmla="*/ 16 w 17"/>
                  <a:gd name="T9" fmla="*/ 14 h 18"/>
                </a:gdLst>
                <a:ahLst/>
                <a:cxnLst>
                  <a:cxn ang="0">
                    <a:pos x="T0" y="T1"/>
                  </a:cxn>
                  <a:cxn ang="0">
                    <a:pos x="T2" y="T3"/>
                  </a:cxn>
                  <a:cxn ang="0">
                    <a:pos x="T4" y="T5"/>
                  </a:cxn>
                  <a:cxn ang="0">
                    <a:pos x="T6" y="T7"/>
                  </a:cxn>
                  <a:cxn ang="0">
                    <a:pos x="T8" y="T9"/>
                  </a:cxn>
                </a:cxnLst>
                <a:rect l="0" t="0" r="r" b="b"/>
                <a:pathLst>
                  <a:path w="17" h="18">
                    <a:moveTo>
                      <a:pt x="16" y="14"/>
                    </a:moveTo>
                    <a:cubicBezTo>
                      <a:pt x="12" y="9"/>
                      <a:pt x="8" y="4"/>
                      <a:pt x="3" y="1"/>
                    </a:cubicBezTo>
                    <a:cubicBezTo>
                      <a:pt x="1" y="0"/>
                      <a:pt x="0" y="2"/>
                      <a:pt x="1" y="3"/>
                    </a:cubicBezTo>
                    <a:cubicBezTo>
                      <a:pt x="5" y="7"/>
                      <a:pt x="9" y="12"/>
                      <a:pt x="12" y="16"/>
                    </a:cubicBezTo>
                    <a:cubicBezTo>
                      <a:pt x="14" y="18"/>
                      <a:pt x="17" y="17"/>
                      <a:pt x="16" y="1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26" name="Freeform 44"/>
              <p:cNvSpPr/>
              <p:nvPr/>
            </p:nvSpPr>
            <p:spPr bwMode="auto">
              <a:xfrm>
                <a:off x="4521" y="858"/>
                <a:ext cx="25" cy="27"/>
              </a:xfrm>
              <a:custGeom>
                <a:avLst/>
                <a:gdLst>
                  <a:gd name="T0" fmla="*/ 13 w 14"/>
                  <a:gd name="T1" fmla="*/ 11 h 15"/>
                  <a:gd name="T2" fmla="*/ 4 w 14"/>
                  <a:gd name="T3" fmla="*/ 1 h 15"/>
                  <a:gd name="T4" fmla="*/ 1 w 14"/>
                  <a:gd name="T5" fmla="*/ 3 h 15"/>
                  <a:gd name="T6" fmla="*/ 9 w 14"/>
                  <a:gd name="T7" fmla="*/ 13 h 15"/>
                  <a:gd name="T8" fmla="*/ 13 w 14"/>
                  <a:gd name="T9" fmla="*/ 11 h 15"/>
                </a:gdLst>
                <a:ahLst/>
                <a:cxnLst>
                  <a:cxn ang="0">
                    <a:pos x="T0" y="T1"/>
                  </a:cxn>
                  <a:cxn ang="0">
                    <a:pos x="T2" y="T3"/>
                  </a:cxn>
                  <a:cxn ang="0">
                    <a:pos x="T4" y="T5"/>
                  </a:cxn>
                  <a:cxn ang="0">
                    <a:pos x="T6" y="T7"/>
                  </a:cxn>
                  <a:cxn ang="0">
                    <a:pos x="T8" y="T9"/>
                  </a:cxn>
                </a:cxnLst>
                <a:rect l="0" t="0" r="r" b="b"/>
                <a:pathLst>
                  <a:path w="14" h="15">
                    <a:moveTo>
                      <a:pt x="13" y="11"/>
                    </a:moveTo>
                    <a:cubicBezTo>
                      <a:pt x="10" y="7"/>
                      <a:pt x="8" y="3"/>
                      <a:pt x="4" y="1"/>
                    </a:cubicBezTo>
                    <a:cubicBezTo>
                      <a:pt x="2" y="0"/>
                      <a:pt x="0" y="2"/>
                      <a:pt x="1" y="3"/>
                    </a:cubicBezTo>
                    <a:cubicBezTo>
                      <a:pt x="4" y="7"/>
                      <a:pt x="7" y="9"/>
                      <a:pt x="9" y="13"/>
                    </a:cubicBezTo>
                    <a:cubicBezTo>
                      <a:pt x="11" y="15"/>
                      <a:pt x="14" y="13"/>
                      <a:pt x="13"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27" name="Freeform 45"/>
              <p:cNvSpPr/>
              <p:nvPr/>
            </p:nvSpPr>
            <p:spPr bwMode="auto">
              <a:xfrm>
                <a:off x="4428" y="876"/>
                <a:ext cx="25" cy="26"/>
              </a:xfrm>
              <a:custGeom>
                <a:avLst/>
                <a:gdLst>
                  <a:gd name="T0" fmla="*/ 13 w 14"/>
                  <a:gd name="T1" fmla="*/ 12 h 15"/>
                  <a:gd name="T2" fmla="*/ 3 w 14"/>
                  <a:gd name="T3" fmla="*/ 1 h 15"/>
                  <a:gd name="T4" fmla="*/ 2 w 14"/>
                  <a:gd name="T5" fmla="*/ 3 h 15"/>
                  <a:gd name="T6" fmla="*/ 10 w 14"/>
                  <a:gd name="T7" fmla="*/ 13 h 15"/>
                  <a:gd name="T8" fmla="*/ 13 w 14"/>
                  <a:gd name="T9" fmla="*/ 12 h 15"/>
                </a:gdLst>
                <a:ahLst/>
                <a:cxnLst>
                  <a:cxn ang="0">
                    <a:pos x="T0" y="T1"/>
                  </a:cxn>
                  <a:cxn ang="0">
                    <a:pos x="T2" y="T3"/>
                  </a:cxn>
                  <a:cxn ang="0">
                    <a:pos x="T4" y="T5"/>
                  </a:cxn>
                  <a:cxn ang="0">
                    <a:pos x="T6" y="T7"/>
                  </a:cxn>
                  <a:cxn ang="0">
                    <a:pos x="T8" y="T9"/>
                  </a:cxn>
                </a:cxnLst>
                <a:rect l="0" t="0" r="r" b="b"/>
                <a:pathLst>
                  <a:path w="14" h="15">
                    <a:moveTo>
                      <a:pt x="13" y="12"/>
                    </a:moveTo>
                    <a:cubicBezTo>
                      <a:pt x="11" y="7"/>
                      <a:pt x="8" y="3"/>
                      <a:pt x="3" y="1"/>
                    </a:cubicBezTo>
                    <a:cubicBezTo>
                      <a:pt x="2" y="0"/>
                      <a:pt x="0" y="2"/>
                      <a:pt x="2" y="3"/>
                    </a:cubicBezTo>
                    <a:cubicBezTo>
                      <a:pt x="5" y="6"/>
                      <a:pt x="8" y="10"/>
                      <a:pt x="10" y="13"/>
                    </a:cubicBezTo>
                    <a:cubicBezTo>
                      <a:pt x="11" y="15"/>
                      <a:pt x="14" y="14"/>
                      <a:pt x="13" y="1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28" name="Freeform 46"/>
              <p:cNvSpPr/>
              <p:nvPr/>
            </p:nvSpPr>
            <p:spPr bwMode="auto">
              <a:xfrm>
                <a:off x="4374" y="878"/>
                <a:ext cx="24" cy="22"/>
              </a:xfrm>
              <a:custGeom>
                <a:avLst/>
                <a:gdLst>
                  <a:gd name="T0" fmla="*/ 14 w 14"/>
                  <a:gd name="T1" fmla="*/ 11 h 13"/>
                  <a:gd name="T2" fmla="*/ 2 w 14"/>
                  <a:gd name="T3" fmla="*/ 1 h 13"/>
                  <a:gd name="T4" fmla="*/ 2 w 14"/>
                  <a:gd name="T5" fmla="*/ 3 h 13"/>
                  <a:gd name="T6" fmla="*/ 10 w 14"/>
                  <a:gd name="T7" fmla="*/ 12 h 13"/>
                  <a:gd name="T8" fmla="*/ 14 w 14"/>
                  <a:gd name="T9" fmla="*/ 11 h 13"/>
                </a:gdLst>
                <a:ahLst/>
                <a:cxnLst>
                  <a:cxn ang="0">
                    <a:pos x="T0" y="T1"/>
                  </a:cxn>
                  <a:cxn ang="0">
                    <a:pos x="T2" y="T3"/>
                  </a:cxn>
                  <a:cxn ang="0">
                    <a:pos x="T4" y="T5"/>
                  </a:cxn>
                  <a:cxn ang="0">
                    <a:pos x="T6" y="T7"/>
                  </a:cxn>
                  <a:cxn ang="0">
                    <a:pos x="T8" y="T9"/>
                  </a:cxn>
                </a:cxnLst>
                <a:rect l="0" t="0" r="r" b="b"/>
                <a:pathLst>
                  <a:path w="14" h="13">
                    <a:moveTo>
                      <a:pt x="14" y="11"/>
                    </a:moveTo>
                    <a:cubicBezTo>
                      <a:pt x="13" y="5"/>
                      <a:pt x="8" y="1"/>
                      <a:pt x="2" y="1"/>
                    </a:cubicBezTo>
                    <a:cubicBezTo>
                      <a:pt x="1" y="0"/>
                      <a:pt x="0" y="3"/>
                      <a:pt x="2" y="3"/>
                    </a:cubicBezTo>
                    <a:cubicBezTo>
                      <a:pt x="6" y="5"/>
                      <a:pt x="9" y="8"/>
                      <a:pt x="10" y="12"/>
                    </a:cubicBezTo>
                    <a:cubicBezTo>
                      <a:pt x="11" y="13"/>
                      <a:pt x="14" y="12"/>
                      <a:pt x="14"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29" name="Freeform 47"/>
              <p:cNvSpPr/>
              <p:nvPr/>
            </p:nvSpPr>
            <p:spPr bwMode="auto">
              <a:xfrm>
                <a:off x="4861" y="1064"/>
                <a:ext cx="21" cy="42"/>
              </a:xfrm>
              <a:custGeom>
                <a:avLst/>
                <a:gdLst>
                  <a:gd name="T0" fmla="*/ 4 w 12"/>
                  <a:gd name="T1" fmla="*/ 22 h 24"/>
                  <a:gd name="T2" fmla="*/ 11 w 12"/>
                  <a:gd name="T3" fmla="*/ 3 h 24"/>
                  <a:gd name="T4" fmla="*/ 9 w 12"/>
                  <a:gd name="T5" fmla="*/ 1 h 24"/>
                  <a:gd name="T6" fmla="*/ 1 w 12"/>
                  <a:gd name="T7" fmla="*/ 21 h 24"/>
                  <a:gd name="T8" fmla="*/ 4 w 12"/>
                  <a:gd name="T9" fmla="*/ 22 h 24"/>
                </a:gdLst>
                <a:ahLst/>
                <a:cxnLst>
                  <a:cxn ang="0">
                    <a:pos x="T0" y="T1"/>
                  </a:cxn>
                  <a:cxn ang="0">
                    <a:pos x="T2" y="T3"/>
                  </a:cxn>
                  <a:cxn ang="0">
                    <a:pos x="T4" y="T5"/>
                  </a:cxn>
                  <a:cxn ang="0">
                    <a:pos x="T6" y="T7"/>
                  </a:cxn>
                  <a:cxn ang="0">
                    <a:pos x="T8" y="T9"/>
                  </a:cxn>
                </a:cxnLst>
                <a:rect l="0" t="0" r="r" b="b"/>
                <a:pathLst>
                  <a:path w="12" h="24">
                    <a:moveTo>
                      <a:pt x="4" y="22"/>
                    </a:moveTo>
                    <a:cubicBezTo>
                      <a:pt x="5" y="15"/>
                      <a:pt x="8" y="9"/>
                      <a:pt x="11" y="3"/>
                    </a:cubicBezTo>
                    <a:cubicBezTo>
                      <a:pt x="12" y="2"/>
                      <a:pt x="10" y="0"/>
                      <a:pt x="9" y="1"/>
                    </a:cubicBezTo>
                    <a:cubicBezTo>
                      <a:pt x="4" y="7"/>
                      <a:pt x="2" y="13"/>
                      <a:pt x="1" y="21"/>
                    </a:cubicBezTo>
                    <a:cubicBezTo>
                      <a:pt x="0" y="23"/>
                      <a:pt x="3" y="24"/>
                      <a:pt x="4" y="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30" name="Freeform 48"/>
              <p:cNvSpPr/>
              <p:nvPr/>
            </p:nvSpPr>
            <p:spPr bwMode="auto">
              <a:xfrm>
                <a:off x="4843" y="1029"/>
                <a:ext cx="23" cy="42"/>
              </a:xfrm>
              <a:custGeom>
                <a:avLst/>
                <a:gdLst>
                  <a:gd name="T0" fmla="*/ 4 w 13"/>
                  <a:gd name="T1" fmla="*/ 22 h 24"/>
                  <a:gd name="T2" fmla="*/ 12 w 13"/>
                  <a:gd name="T3" fmla="*/ 3 h 24"/>
                  <a:gd name="T4" fmla="*/ 10 w 13"/>
                  <a:gd name="T5" fmla="*/ 1 h 24"/>
                  <a:gd name="T6" fmla="*/ 0 w 13"/>
                  <a:gd name="T7" fmla="*/ 21 h 24"/>
                  <a:gd name="T8" fmla="*/ 4 w 13"/>
                  <a:gd name="T9" fmla="*/ 22 h 24"/>
                </a:gdLst>
                <a:ahLst/>
                <a:cxnLst>
                  <a:cxn ang="0">
                    <a:pos x="T0" y="T1"/>
                  </a:cxn>
                  <a:cxn ang="0">
                    <a:pos x="T2" y="T3"/>
                  </a:cxn>
                  <a:cxn ang="0">
                    <a:pos x="T4" y="T5"/>
                  </a:cxn>
                  <a:cxn ang="0">
                    <a:pos x="T6" y="T7"/>
                  </a:cxn>
                  <a:cxn ang="0">
                    <a:pos x="T8" y="T9"/>
                  </a:cxn>
                </a:cxnLst>
                <a:rect l="0" t="0" r="r" b="b"/>
                <a:pathLst>
                  <a:path w="13" h="24">
                    <a:moveTo>
                      <a:pt x="4" y="22"/>
                    </a:moveTo>
                    <a:cubicBezTo>
                      <a:pt x="6" y="15"/>
                      <a:pt x="10" y="9"/>
                      <a:pt x="12" y="3"/>
                    </a:cubicBezTo>
                    <a:cubicBezTo>
                      <a:pt x="13" y="1"/>
                      <a:pt x="11" y="0"/>
                      <a:pt x="10" y="1"/>
                    </a:cubicBezTo>
                    <a:cubicBezTo>
                      <a:pt x="6" y="7"/>
                      <a:pt x="3" y="14"/>
                      <a:pt x="0" y="21"/>
                    </a:cubicBezTo>
                    <a:cubicBezTo>
                      <a:pt x="0" y="23"/>
                      <a:pt x="3" y="24"/>
                      <a:pt x="4" y="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31" name="Freeform 49"/>
              <p:cNvSpPr/>
              <p:nvPr/>
            </p:nvSpPr>
            <p:spPr bwMode="auto">
              <a:xfrm>
                <a:off x="4815" y="1001"/>
                <a:ext cx="16" cy="38"/>
              </a:xfrm>
              <a:custGeom>
                <a:avLst/>
                <a:gdLst>
                  <a:gd name="T0" fmla="*/ 4 w 9"/>
                  <a:gd name="T1" fmla="*/ 19 h 22"/>
                  <a:gd name="T2" fmla="*/ 9 w 9"/>
                  <a:gd name="T3" fmla="*/ 3 h 22"/>
                  <a:gd name="T4" fmla="*/ 6 w 9"/>
                  <a:gd name="T5" fmla="*/ 2 h 22"/>
                  <a:gd name="T6" fmla="*/ 1 w 9"/>
                  <a:gd name="T7" fmla="*/ 18 h 22"/>
                  <a:gd name="T8" fmla="*/ 4 w 9"/>
                  <a:gd name="T9" fmla="*/ 19 h 22"/>
                </a:gdLst>
                <a:ahLst/>
                <a:cxnLst>
                  <a:cxn ang="0">
                    <a:pos x="T0" y="T1"/>
                  </a:cxn>
                  <a:cxn ang="0">
                    <a:pos x="T2" y="T3"/>
                  </a:cxn>
                  <a:cxn ang="0">
                    <a:pos x="T4" y="T5"/>
                  </a:cxn>
                  <a:cxn ang="0">
                    <a:pos x="T6" y="T7"/>
                  </a:cxn>
                  <a:cxn ang="0">
                    <a:pos x="T8" y="T9"/>
                  </a:cxn>
                </a:cxnLst>
                <a:rect l="0" t="0" r="r" b="b"/>
                <a:pathLst>
                  <a:path w="9" h="22">
                    <a:moveTo>
                      <a:pt x="4" y="19"/>
                    </a:moveTo>
                    <a:cubicBezTo>
                      <a:pt x="6" y="14"/>
                      <a:pt x="8" y="8"/>
                      <a:pt x="9" y="3"/>
                    </a:cubicBezTo>
                    <a:cubicBezTo>
                      <a:pt x="9" y="1"/>
                      <a:pt x="7" y="0"/>
                      <a:pt x="6" y="2"/>
                    </a:cubicBezTo>
                    <a:cubicBezTo>
                      <a:pt x="3" y="7"/>
                      <a:pt x="2" y="13"/>
                      <a:pt x="1" y="18"/>
                    </a:cubicBezTo>
                    <a:cubicBezTo>
                      <a:pt x="0" y="21"/>
                      <a:pt x="3" y="22"/>
                      <a:pt x="4" y="1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32" name="Freeform 50"/>
              <p:cNvSpPr/>
              <p:nvPr/>
            </p:nvSpPr>
            <p:spPr bwMode="auto">
              <a:xfrm>
                <a:off x="4787" y="972"/>
                <a:ext cx="16" cy="41"/>
              </a:xfrm>
              <a:custGeom>
                <a:avLst/>
                <a:gdLst>
                  <a:gd name="T0" fmla="*/ 3 w 9"/>
                  <a:gd name="T1" fmla="*/ 21 h 23"/>
                  <a:gd name="T2" fmla="*/ 8 w 9"/>
                  <a:gd name="T3" fmla="*/ 3 h 23"/>
                  <a:gd name="T4" fmla="*/ 6 w 9"/>
                  <a:gd name="T5" fmla="*/ 1 h 23"/>
                  <a:gd name="T6" fmla="*/ 0 w 9"/>
                  <a:gd name="T7" fmla="*/ 20 h 23"/>
                  <a:gd name="T8" fmla="*/ 3 w 9"/>
                  <a:gd name="T9" fmla="*/ 21 h 23"/>
                </a:gdLst>
                <a:ahLst/>
                <a:cxnLst>
                  <a:cxn ang="0">
                    <a:pos x="T0" y="T1"/>
                  </a:cxn>
                  <a:cxn ang="0">
                    <a:pos x="T2" y="T3"/>
                  </a:cxn>
                  <a:cxn ang="0">
                    <a:pos x="T4" y="T5"/>
                  </a:cxn>
                  <a:cxn ang="0">
                    <a:pos x="T6" y="T7"/>
                  </a:cxn>
                  <a:cxn ang="0">
                    <a:pos x="T8" y="T9"/>
                  </a:cxn>
                </a:cxnLst>
                <a:rect l="0" t="0" r="r" b="b"/>
                <a:pathLst>
                  <a:path w="9" h="23">
                    <a:moveTo>
                      <a:pt x="3" y="21"/>
                    </a:moveTo>
                    <a:cubicBezTo>
                      <a:pt x="5" y="15"/>
                      <a:pt x="7" y="9"/>
                      <a:pt x="8" y="3"/>
                    </a:cubicBezTo>
                    <a:cubicBezTo>
                      <a:pt x="9" y="1"/>
                      <a:pt x="7" y="0"/>
                      <a:pt x="6" y="1"/>
                    </a:cubicBezTo>
                    <a:cubicBezTo>
                      <a:pt x="2" y="7"/>
                      <a:pt x="1" y="14"/>
                      <a:pt x="0" y="20"/>
                    </a:cubicBezTo>
                    <a:cubicBezTo>
                      <a:pt x="0" y="22"/>
                      <a:pt x="3" y="23"/>
                      <a:pt x="3" y="2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33" name="Freeform 51"/>
              <p:cNvSpPr/>
              <p:nvPr/>
            </p:nvSpPr>
            <p:spPr bwMode="auto">
              <a:xfrm>
                <a:off x="4762" y="943"/>
                <a:ext cx="16" cy="33"/>
              </a:xfrm>
              <a:custGeom>
                <a:avLst/>
                <a:gdLst>
                  <a:gd name="T0" fmla="*/ 4 w 9"/>
                  <a:gd name="T1" fmla="*/ 17 h 19"/>
                  <a:gd name="T2" fmla="*/ 9 w 9"/>
                  <a:gd name="T3" fmla="*/ 2 h 19"/>
                  <a:gd name="T4" fmla="*/ 6 w 9"/>
                  <a:gd name="T5" fmla="*/ 1 h 19"/>
                  <a:gd name="T6" fmla="*/ 1 w 9"/>
                  <a:gd name="T7" fmla="*/ 16 h 19"/>
                  <a:gd name="T8" fmla="*/ 4 w 9"/>
                  <a:gd name="T9" fmla="*/ 17 h 19"/>
                </a:gdLst>
                <a:ahLst/>
                <a:cxnLst>
                  <a:cxn ang="0">
                    <a:pos x="T0" y="T1"/>
                  </a:cxn>
                  <a:cxn ang="0">
                    <a:pos x="T2" y="T3"/>
                  </a:cxn>
                  <a:cxn ang="0">
                    <a:pos x="T4" y="T5"/>
                  </a:cxn>
                  <a:cxn ang="0">
                    <a:pos x="T6" y="T7"/>
                  </a:cxn>
                  <a:cxn ang="0">
                    <a:pos x="T8" y="T9"/>
                  </a:cxn>
                </a:cxnLst>
                <a:rect l="0" t="0" r="r" b="b"/>
                <a:pathLst>
                  <a:path w="9" h="19">
                    <a:moveTo>
                      <a:pt x="4" y="17"/>
                    </a:moveTo>
                    <a:cubicBezTo>
                      <a:pt x="6" y="12"/>
                      <a:pt x="8" y="7"/>
                      <a:pt x="9" y="2"/>
                    </a:cubicBezTo>
                    <a:cubicBezTo>
                      <a:pt x="9" y="1"/>
                      <a:pt x="7" y="0"/>
                      <a:pt x="6" y="1"/>
                    </a:cubicBezTo>
                    <a:cubicBezTo>
                      <a:pt x="4" y="6"/>
                      <a:pt x="2" y="11"/>
                      <a:pt x="1" y="16"/>
                    </a:cubicBezTo>
                    <a:cubicBezTo>
                      <a:pt x="0" y="18"/>
                      <a:pt x="4" y="19"/>
                      <a:pt x="4"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34" name="Freeform 52"/>
              <p:cNvSpPr/>
              <p:nvPr/>
            </p:nvSpPr>
            <p:spPr bwMode="auto">
              <a:xfrm>
                <a:off x="4732" y="914"/>
                <a:ext cx="27" cy="34"/>
              </a:xfrm>
              <a:custGeom>
                <a:avLst/>
                <a:gdLst>
                  <a:gd name="T0" fmla="*/ 5 w 15"/>
                  <a:gd name="T1" fmla="*/ 17 h 19"/>
                  <a:gd name="T2" fmla="*/ 14 w 15"/>
                  <a:gd name="T3" fmla="*/ 4 h 19"/>
                  <a:gd name="T4" fmla="*/ 12 w 15"/>
                  <a:gd name="T5" fmla="*/ 1 h 19"/>
                  <a:gd name="T6" fmla="*/ 1 w 15"/>
                  <a:gd name="T7" fmla="*/ 15 h 19"/>
                  <a:gd name="T8" fmla="*/ 5 w 15"/>
                  <a:gd name="T9" fmla="*/ 17 h 19"/>
                </a:gdLst>
                <a:ahLst/>
                <a:cxnLst>
                  <a:cxn ang="0">
                    <a:pos x="T0" y="T1"/>
                  </a:cxn>
                  <a:cxn ang="0">
                    <a:pos x="T2" y="T3"/>
                  </a:cxn>
                  <a:cxn ang="0">
                    <a:pos x="T4" y="T5"/>
                  </a:cxn>
                  <a:cxn ang="0">
                    <a:pos x="T6" y="T7"/>
                  </a:cxn>
                  <a:cxn ang="0">
                    <a:pos x="T8" y="T9"/>
                  </a:cxn>
                </a:cxnLst>
                <a:rect l="0" t="0" r="r" b="b"/>
                <a:pathLst>
                  <a:path w="15" h="19">
                    <a:moveTo>
                      <a:pt x="5" y="17"/>
                    </a:moveTo>
                    <a:cubicBezTo>
                      <a:pt x="7" y="12"/>
                      <a:pt x="11" y="8"/>
                      <a:pt x="14" y="4"/>
                    </a:cubicBezTo>
                    <a:cubicBezTo>
                      <a:pt x="15" y="2"/>
                      <a:pt x="14" y="0"/>
                      <a:pt x="12" y="1"/>
                    </a:cubicBezTo>
                    <a:cubicBezTo>
                      <a:pt x="7" y="5"/>
                      <a:pt x="4" y="10"/>
                      <a:pt x="1" y="15"/>
                    </a:cubicBezTo>
                    <a:cubicBezTo>
                      <a:pt x="0" y="17"/>
                      <a:pt x="3" y="19"/>
                      <a:pt x="5"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35" name="Freeform 53"/>
              <p:cNvSpPr/>
              <p:nvPr/>
            </p:nvSpPr>
            <p:spPr bwMode="auto">
              <a:xfrm>
                <a:off x="4887" y="1073"/>
                <a:ext cx="19" cy="33"/>
              </a:xfrm>
              <a:custGeom>
                <a:avLst/>
                <a:gdLst>
                  <a:gd name="T0" fmla="*/ 5 w 11"/>
                  <a:gd name="T1" fmla="*/ 17 h 19"/>
                  <a:gd name="T2" fmla="*/ 11 w 11"/>
                  <a:gd name="T3" fmla="*/ 2 h 19"/>
                  <a:gd name="T4" fmla="*/ 8 w 11"/>
                  <a:gd name="T5" fmla="*/ 1 h 19"/>
                  <a:gd name="T6" fmla="*/ 1 w 11"/>
                  <a:gd name="T7" fmla="*/ 16 h 19"/>
                  <a:gd name="T8" fmla="*/ 5 w 11"/>
                  <a:gd name="T9" fmla="*/ 17 h 19"/>
                </a:gdLst>
                <a:ahLst/>
                <a:cxnLst>
                  <a:cxn ang="0">
                    <a:pos x="T0" y="T1"/>
                  </a:cxn>
                  <a:cxn ang="0">
                    <a:pos x="T2" y="T3"/>
                  </a:cxn>
                  <a:cxn ang="0">
                    <a:pos x="T4" y="T5"/>
                  </a:cxn>
                  <a:cxn ang="0">
                    <a:pos x="T6" y="T7"/>
                  </a:cxn>
                  <a:cxn ang="0">
                    <a:pos x="T8" y="T9"/>
                  </a:cxn>
                </a:cxnLst>
                <a:rect l="0" t="0" r="r" b="b"/>
                <a:pathLst>
                  <a:path w="11" h="19">
                    <a:moveTo>
                      <a:pt x="5" y="17"/>
                    </a:moveTo>
                    <a:cubicBezTo>
                      <a:pt x="7" y="12"/>
                      <a:pt x="9" y="7"/>
                      <a:pt x="11" y="2"/>
                    </a:cubicBezTo>
                    <a:cubicBezTo>
                      <a:pt x="11" y="1"/>
                      <a:pt x="9" y="0"/>
                      <a:pt x="8" y="1"/>
                    </a:cubicBezTo>
                    <a:cubicBezTo>
                      <a:pt x="5" y="6"/>
                      <a:pt x="3" y="11"/>
                      <a:pt x="1" y="16"/>
                    </a:cubicBezTo>
                    <a:cubicBezTo>
                      <a:pt x="0" y="18"/>
                      <a:pt x="4" y="19"/>
                      <a:pt x="5"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36" name="Freeform 54"/>
              <p:cNvSpPr/>
              <p:nvPr/>
            </p:nvSpPr>
            <p:spPr bwMode="auto">
              <a:xfrm>
                <a:off x="4920" y="1071"/>
                <a:ext cx="20" cy="33"/>
              </a:xfrm>
              <a:custGeom>
                <a:avLst/>
                <a:gdLst>
                  <a:gd name="T0" fmla="*/ 4 w 11"/>
                  <a:gd name="T1" fmla="*/ 17 h 19"/>
                  <a:gd name="T2" fmla="*/ 10 w 11"/>
                  <a:gd name="T3" fmla="*/ 3 h 19"/>
                  <a:gd name="T4" fmla="*/ 8 w 11"/>
                  <a:gd name="T5" fmla="*/ 1 h 19"/>
                  <a:gd name="T6" fmla="*/ 0 w 11"/>
                  <a:gd name="T7" fmla="*/ 17 h 19"/>
                  <a:gd name="T8" fmla="*/ 4 w 11"/>
                  <a:gd name="T9" fmla="*/ 17 h 19"/>
                </a:gdLst>
                <a:ahLst/>
                <a:cxnLst>
                  <a:cxn ang="0">
                    <a:pos x="T0" y="T1"/>
                  </a:cxn>
                  <a:cxn ang="0">
                    <a:pos x="T2" y="T3"/>
                  </a:cxn>
                  <a:cxn ang="0">
                    <a:pos x="T4" y="T5"/>
                  </a:cxn>
                  <a:cxn ang="0">
                    <a:pos x="T6" y="T7"/>
                  </a:cxn>
                  <a:cxn ang="0">
                    <a:pos x="T8" y="T9"/>
                  </a:cxn>
                </a:cxnLst>
                <a:rect l="0" t="0" r="r" b="b"/>
                <a:pathLst>
                  <a:path w="11" h="19">
                    <a:moveTo>
                      <a:pt x="4" y="17"/>
                    </a:moveTo>
                    <a:cubicBezTo>
                      <a:pt x="4" y="11"/>
                      <a:pt x="6" y="7"/>
                      <a:pt x="10" y="3"/>
                    </a:cubicBezTo>
                    <a:cubicBezTo>
                      <a:pt x="11" y="2"/>
                      <a:pt x="9" y="0"/>
                      <a:pt x="8" y="1"/>
                    </a:cubicBezTo>
                    <a:cubicBezTo>
                      <a:pt x="2" y="4"/>
                      <a:pt x="0" y="10"/>
                      <a:pt x="0" y="17"/>
                    </a:cubicBezTo>
                    <a:cubicBezTo>
                      <a:pt x="0" y="19"/>
                      <a:pt x="4" y="19"/>
                      <a:pt x="4"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37" name="Freeform 55"/>
              <p:cNvSpPr/>
              <p:nvPr/>
            </p:nvSpPr>
            <p:spPr bwMode="auto">
              <a:xfrm>
                <a:off x="4955" y="1076"/>
                <a:ext cx="16" cy="32"/>
              </a:xfrm>
              <a:custGeom>
                <a:avLst/>
                <a:gdLst>
                  <a:gd name="T0" fmla="*/ 4 w 9"/>
                  <a:gd name="T1" fmla="*/ 15 h 18"/>
                  <a:gd name="T2" fmla="*/ 9 w 9"/>
                  <a:gd name="T3" fmla="*/ 3 h 18"/>
                  <a:gd name="T4" fmla="*/ 6 w 9"/>
                  <a:gd name="T5" fmla="*/ 2 h 18"/>
                  <a:gd name="T6" fmla="*/ 1 w 9"/>
                  <a:gd name="T7" fmla="*/ 13 h 18"/>
                  <a:gd name="T8" fmla="*/ 4 w 9"/>
                  <a:gd name="T9" fmla="*/ 15 h 18"/>
                </a:gdLst>
                <a:ahLst/>
                <a:cxnLst>
                  <a:cxn ang="0">
                    <a:pos x="T0" y="T1"/>
                  </a:cxn>
                  <a:cxn ang="0">
                    <a:pos x="T2" y="T3"/>
                  </a:cxn>
                  <a:cxn ang="0">
                    <a:pos x="T4" y="T5"/>
                  </a:cxn>
                  <a:cxn ang="0">
                    <a:pos x="T6" y="T7"/>
                  </a:cxn>
                  <a:cxn ang="0">
                    <a:pos x="T8" y="T9"/>
                  </a:cxn>
                </a:cxnLst>
                <a:rect l="0" t="0" r="r" b="b"/>
                <a:pathLst>
                  <a:path w="9" h="18">
                    <a:moveTo>
                      <a:pt x="4" y="15"/>
                    </a:moveTo>
                    <a:cubicBezTo>
                      <a:pt x="6" y="11"/>
                      <a:pt x="8" y="8"/>
                      <a:pt x="9" y="3"/>
                    </a:cubicBezTo>
                    <a:cubicBezTo>
                      <a:pt x="9" y="2"/>
                      <a:pt x="7" y="0"/>
                      <a:pt x="6" y="2"/>
                    </a:cubicBezTo>
                    <a:cubicBezTo>
                      <a:pt x="4" y="6"/>
                      <a:pt x="3" y="10"/>
                      <a:pt x="1" y="13"/>
                    </a:cubicBezTo>
                    <a:cubicBezTo>
                      <a:pt x="0" y="16"/>
                      <a:pt x="3" y="18"/>
                      <a:pt x="4" y="1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38" name="Freeform 56"/>
              <p:cNvSpPr/>
              <p:nvPr/>
            </p:nvSpPr>
            <p:spPr bwMode="auto">
              <a:xfrm>
                <a:off x="4773" y="1108"/>
                <a:ext cx="81" cy="14"/>
              </a:xfrm>
              <a:custGeom>
                <a:avLst/>
                <a:gdLst>
                  <a:gd name="T0" fmla="*/ 44 w 46"/>
                  <a:gd name="T1" fmla="*/ 4 h 8"/>
                  <a:gd name="T2" fmla="*/ 2 w 46"/>
                  <a:gd name="T3" fmla="*/ 4 h 8"/>
                  <a:gd name="T4" fmla="*/ 2 w 46"/>
                  <a:gd name="T5" fmla="*/ 7 h 8"/>
                  <a:gd name="T6" fmla="*/ 43 w 46"/>
                  <a:gd name="T7" fmla="*/ 7 h 8"/>
                  <a:gd name="T8" fmla="*/ 44 w 46"/>
                  <a:gd name="T9" fmla="*/ 4 h 8"/>
                </a:gdLst>
                <a:ahLst/>
                <a:cxnLst>
                  <a:cxn ang="0">
                    <a:pos x="T0" y="T1"/>
                  </a:cxn>
                  <a:cxn ang="0">
                    <a:pos x="T2" y="T3"/>
                  </a:cxn>
                  <a:cxn ang="0">
                    <a:pos x="T4" y="T5"/>
                  </a:cxn>
                  <a:cxn ang="0">
                    <a:pos x="T6" y="T7"/>
                  </a:cxn>
                  <a:cxn ang="0">
                    <a:pos x="T8" y="T9"/>
                  </a:cxn>
                </a:cxnLst>
                <a:rect l="0" t="0" r="r" b="b"/>
                <a:pathLst>
                  <a:path w="46" h="8">
                    <a:moveTo>
                      <a:pt x="44" y="4"/>
                    </a:moveTo>
                    <a:cubicBezTo>
                      <a:pt x="30" y="0"/>
                      <a:pt x="15" y="0"/>
                      <a:pt x="2" y="4"/>
                    </a:cubicBezTo>
                    <a:cubicBezTo>
                      <a:pt x="0" y="5"/>
                      <a:pt x="1" y="8"/>
                      <a:pt x="2" y="7"/>
                    </a:cubicBezTo>
                    <a:cubicBezTo>
                      <a:pt x="16" y="6"/>
                      <a:pt x="29" y="5"/>
                      <a:pt x="43" y="7"/>
                    </a:cubicBezTo>
                    <a:cubicBezTo>
                      <a:pt x="45" y="8"/>
                      <a:pt x="46" y="5"/>
                      <a:pt x="44"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39" name="Freeform 57"/>
              <p:cNvSpPr/>
              <p:nvPr/>
            </p:nvSpPr>
            <p:spPr bwMode="auto">
              <a:xfrm>
                <a:off x="4783" y="1074"/>
                <a:ext cx="65" cy="22"/>
              </a:xfrm>
              <a:custGeom>
                <a:avLst/>
                <a:gdLst>
                  <a:gd name="T0" fmla="*/ 36 w 37"/>
                  <a:gd name="T1" fmla="*/ 9 h 12"/>
                  <a:gd name="T2" fmla="*/ 3 w 37"/>
                  <a:gd name="T3" fmla="*/ 0 h 12"/>
                  <a:gd name="T4" fmla="*/ 2 w 37"/>
                  <a:gd name="T5" fmla="*/ 3 h 12"/>
                  <a:gd name="T6" fmla="*/ 35 w 37"/>
                  <a:gd name="T7" fmla="*/ 12 h 12"/>
                  <a:gd name="T8" fmla="*/ 36 w 37"/>
                  <a:gd name="T9" fmla="*/ 9 h 12"/>
                </a:gdLst>
                <a:ahLst/>
                <a:cxnLst>
                  <a:cxn ang="0">
                    <a:pos x="T0" y="T1"/>
                  </a:cxn>
                  <a:cxn ang="0">
                    <a:pos x="T2" y="T3"/>
                  </a:cxn>
                  <a:cxn ang="0">
                    <a:pos x="T4" y="T5"/>
                  </a:cxn>
                  <a:cxn ang="0">
                    <a:pos x="T6" y="T7"/>
                  </a:cxn>
                  <a:cxn ang="0">
                    <a:pos x="T8" y="T9"/>
                  </a:cxn>
                </a:cxnLst>
                <a:rect l="0" t="0" r="r" b="b"/>
                <a:pathLst>
                  <a:path w="37" h="12">
                    <a:moveTo>
                      <a:pt x="36" y="9"/>
                    </a:moveTo>
                    <a:cubicBezTo>
                      <a:pt x="26" y="4"/>
                      <a:pt x="14" y="0"/>
                      <a:pt x="3" y="0"/>
                    </a:cubicBezTo>
                    <a:cubicBezTo>
                      <a:pt x="1" y="0"/>
                      <a:pt x="0" y="3"/>
                      <a:pt x="2" y="3"/>
                    </a:cubicBezTo>
                    <a:cubicBezTo>
                      <a:pt x="13" y="5"/>
                      <a:pt x="24" y="8"/>
                      <a:pt x="35" y="12"/>
                    </a:cubicBezTo>
                    <a:cubicBezTo>
                      <a:pt x="36" y="12"/>
                      <a:pt x="37" y="10"/>
                      <a:pt x="36" y="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40" name="Freeform 58"/>
              <p:cNvSpPr/>
              <p:nvPr/>
            </p:nvSpPr>
            <p:spPr bwMode="auto">
              <a:xfrm>
                <a:off x="4760" y="1034"/>
                <a:ext cx="53" cy="19"/>
              </a:xfrm>
              <a:custGeom>
                <a:avLst/>
                <a:gdLst>
                  <a:gd name="T0" fmla="*/ 29 w 30"/>
                  <a:gd name="T1" fmla="*/ 7 h 11"/>
                  <a:gd name="T2" fmla="*/ 3 w 30"/>
                  <a:gd name="T3" fmla="*/ 1 h 11"/>
                  <a:gd name="T4" fmla="*/ 2 w 30"/>
                  <a:gd name="T5" fmla="*/ 4 h 11"/>
                  <a:gd name="T6" fmla="*/ 27 w 30"/>
                  <a:gd name="T7" fmla="*/ 10 h 11"/>
                  <a:gd name="T8" fmla="*/ 29 w 30"/>
                  <a:gd name="T9" fmla="*/ 7 h 11"/>
                </a:gdLst>
                <a:ahLst/>
                <a:cxnLst>
                  <a:cxn ang="0">
                    <a:pos x="T0" y="T1"/>
                  </a:cxn>
                  <a:cxn ang="0">
                    <a:pos x="T2" y="T3"/>
                  </a:cxn>
                  <a:cxn ang="0">
                    <a:pos x="T4" y="T5"/>
                  </a:cxn>
                  <a:cxn ang="0">
                    <a:pos x="T6" y="T7"/>
                  </a:cxn>
                  <a:cxn ang="0">
                    <a:pos x="T8" y="T9"/>
                  </a:cxn>
                </a:cxnLst>
                <a:rect l="0" t="0" r="r" b="b"/>
                <a:pathLst>
                  <a:path w="30" h="11">
                    <a:moveTo>
                      <a:pt x="29" y="7"/>
                    </a:moveTo>
                    <a:cubicBezTo>
                      <a:pt x="21" y="3"/>
                      <a:pt x="12" y="0"/>
                      <a:pt x="3" y="1"/>
                    </a:cubicBezTo>
                    <a:cubicBezTo>
                      <a:pt x="1" y="1"/>
                      <a:pt x="0" y="4"/>
                      <a:pt x="2" y="4"/>
                    </a:cubicBezTo>
                    <a:cubicBezTo>
                      <a:pt x="11" y="6"/>
                      <a:pt x="19" y="7"/>
                      <a:pt x="27" y="10"/>
                    </a:cubicBezTo>
                    <a:cubicBezTo>
                      <a:pt x="29" y="11"/>
                      <a:pt x="30" y="8"/>
                      <a:pt x="29"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41" name="Freeform 59"/>
              <p:cNvSpPr/>
              <p:nvPr/>
            </p:nvSpPr>
            <p:spPr bwMode="auto">
              <a:xfrm>
                <a:off x="4729" y="997"/>
                <a:ext cx="61" cy="21"/>
              </a:xfrm>
              <a:custGeom>
                <a:avLst/>
                <a:gdLst>
                  <a:gd name="T0" fmla="*/ 33 w 35"/>
                  <a:gd name="T1" fmla="*/ 8 h 12"/>
                  <a:gd name="T2" fmla="*/ 1 w 35"/>
                  <a:gd name="T3" fmla="*/ 3 h 12"/>
                  <a:gd name="T4" fmla="*/ 2 w 35"/>
                  <a:gd name="T5" fmla="*/ 6 h 12"/>
                  <a:gd name="T6" fmla="*/ 31 w 35"/>
                  <a:gd name="T7" fmla="*/ 11 h 12"/>
                  <a:gd name="T8" fmla="*/ 33 w 35"/>
                  <a:gd name="T9" fmla="*/ 8 h 12"/>
                </a:gdLst>
                <a:ahLst/>
                <a:cxnLst>
                  <a:cxn ang="0">
                    <a:pos x="T0" y="T1"/>
                  </a:cxn>
                  <a:cxn ang="0">
                    <a:pos x="T2" y="T3"/>
                  </a:cxn>
                  <a:cxn ang="0">
                    <a:pos x="T4" y="T5"/>
                  </a:cxn>
                  <a:cxn ang="0">
                    <a:pos x="T6" y="T7"/>
                  </a:cxn>
                  <a:cxn ang="0">
                    <a:pos x="T8" y="T9"/>
                  </a:cxn>
                </a:cxnLst>
                <a:rect l="0" t="0" r="r" b="b"/>
                <a:pathLst>
                  <a:path w="35" h="12">
                    <a:moveTo>
                      <a:pt x="33" y="8"/>
                    </a:moveTo>
                    <a:cubicBezTo>
                      <a:pt x="24" y="2"/>
                      <a:pt x="12" y="0"/>
                      <a:pt x="1" y="3"/>
                    </a:cubicBezTo>
                    <a:cubicBezTo>
                      <a:pt x="0" y="4"/>
                      <a:pt x="0" y="6"/>
                      <a:pt x="2" y="6"/>
                    </a:cubicBezTo>
                    <a:cubicBezTo>
                      <a:pt x="12" y="5"/>
                      <a:pt x="22" y="7"/>
                      <a:pt x="31" y="11"/>
                    </a:cubicBezTo>
                    <a:cubicBezTo>
                      <a:pt x="33" y="12"/>
                      <a:pt x="35" y="9"/>
                      <a:pt x="33"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42" name="Freeform 60"/>
              <p:cNvSpPr/>
              <p:nvPr/>
            </p:nvSpPr>
            <p:spPr bwMode="auto">
              <a:xfrm>
                <a:off x="4694" y="951"/>
                <a:ext cx="49" cy="14"/>
              </a:xfrm>
              <a:custGeom>
                <a:avLst/>
                <a:gdLst>
                  <a:gd name="T0" fmla="*/ 26 w 28"/>
                  <a:gd name="T1" fmla="*/ 4 h 8"/>
                  <a:gd name="T2" fmla="*/ 2 w 28"/>
                  <a:gd name="T3" fmla="*/ 2 h 8"/>
                  <a:gd name="T4" fmla="*/ 2 w 28"/>
                  <a:gd name="T5" fmla="*/ 4 h 8"/>
                  <a:gd name="T6" fmla="*/ 25 w 28"/>
                  <a:gd name="T7" fmla="*/ 7 h 8"/>
                  <a:gd name="T8" fmla="*/ 26 w 28"/>
                  <a:gd name="T9" fmla="*/ 4 h 8"/>
                </a:gdLst>
                <a:ahLst/>
                <a:cxnLst>
                  <a:cxn ang="0">
                    <a:pos x="T0" y="T1"/>
                  </a:cxn>
                  <a:cxn ang="0">
                    <a:pos x="T2" y="T3"/>
                  </a:cxn>
                  <a:cxn ang="0">
                    <a:pos x="T4" y="T5"/>
                  </a:cxn>
                  <a:cxn ang="0">
                    <a:pos x="T6" y="T7"/>
                  </a:cxn>
                  <a:cxn ang="0">
                    <a:pos x="T8" y="T9"/>
                  </a:cxn>
                </a:cxnLst>
                <a:rect l="0" t="0" r="r" b="b"/>
                <a:pathLst>
                  <a:path w="28" h="8">
                    <a:moveTo>
                      <a:pt x="26" y="4"/>
                    </a:moveTo>
                    <a:cubicBezTo>
                      <a:pt x="18" y="1"/>
                      <a:pt x="10" y="0"/>
                      <a:pt x="2" y="2"/>
                    </a:cubicBezTo>
                    <a:cubicBezTo>
                      <a:pt x="0" y="2"/>
                      <a:pt x="1" y="4"/>
                      <a:pt x="2" y="4"/>
                    </a:cubicBezTo>
                    <a:cubicBezTo>
                      <a:pt x="10" y="5"/>
                      <a:pt x="17" y="5"/>
                      <a:pt x="25" y="7"/>
                    </a:cubicBezTo>
                    <a:cubicBezTo>
                      <a:pt x="27" y="8"/>
                      <a:pt x="28" y="5"/>
                      <a:pt x="26"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43" name="Freeform 61"/>
              <p:cNvSpPr/>
              <p:nvPr/>
            </p:nvSpPr>
            <p:spPr bwMode="auto">
              <a:xfrm>
                <a:off x="4671" y="921"/>
                <a:ext cx="31" cy="13"/>
              </a:xfrm>
              <a:custGeom>
                <a:avLst/>
                <a:gdLst>
                  <a:gd name="T0" fmla="*/ 17 w 18"/>
                  <a:gd name="T1" fmla="*/ 5 h 7"/>
                  <a:gd name="T2" fmla="*/ 14 w 18"/>
                  <a:gd name="T3" fmla="*/ 1 h 7"/>
                  <a:gd name="T4" fmla="*/ 1 w 18"/>
                  <a:gd name="T5" fmla="*/ 3 h 7"/>
                  <a:gd name="T6" fmla="*/ 2 w 18"/>
                  <a:gd name="T7" fmla="*/ 5 h 7"/>
                  <a:gd name="T8" fmla="*/ 9 w 18"/>
                  <a:gd name="T9" fmla="*/ 5 h 7"/>
                  <a:gd name="T10" fmla="*/ 15 w 18"/>
                  <a:gd name="T11" fmla="*/ 5 h 7"/>
                  <a:gd name="T12" fmla="*/ 17 w 18"/>
                  <a:gd name="T13" fmla="*/ 5 h 7"/>
                </a:gdLst>
                <a:ahLst/>
                <a:cxnLst>
                  <a:cxn ang="0">
                    <a:pos x="T0" y="T1"/>
                  </a:cxn>
                  <a:cxn ang="0">
                    <a:pos x="T2" y="T3"/>
                  </a:cxn>
                  <a:cxn ang="0">
                    <a:pos x="T4" y="T5"/>
                  </a:cxn>
                  <a:cxn ang="0">
                    <a:pos x="T6" y="T7"/>
                  </a:cxn>
                  <a:cxn ang="0">
                    <a:pos x="T8" y="T9"/>
                  </a:cxn>
                  <a:cxn ang="0">
                    <a:pos x="T10" y="T11"/>
                  </a:cxn>
                  <a:cxn ang="0">
                    <a:pos x="T12" y="T13"/>
                  </a:cxn>
                </a:cxnLst>
                <a:rect l="0" t="0" r="r" b="b"/>
                <a:pathLst>
                  <a:path w="18" h="7">
                    <a:moveTo>
                      <a:pt x="17" y="5"/>
                    </a:moveTo>
                    <a:cubicBezTo>
                      <a:pt x="18" y="3"/>
                      <a:pt x="16" y="1"/>
                      <a:pt x="14" y="1"/>
                    </a:cubicBezTo>
                    <a:cubicBezTo>
                      <a:pt x="10" y="0"/>
                      <a:pt x="5" y="1"/>
                      <a:pt x="1" y="3"/>
                    </a:cubicBezTo>
                    <a:cubicBezTo>
                      <a:pt x="0" y="3"/>
                      <a:pt x="0" y="6"/>
                      <a:pt x="2" y="5"/>
                    </a:cubicBezTo>
                    <a:cubicBezTo>
                      <a:pt x="4" y="5"/>
                      <a:pt x="6" y="5"/>
                      <a:pt x="9" y="5"/>
                    </a:cubicBezTo>
                    <a:cubicBezTo>
                      <a:pt x="9" y="5"/>
                      <a:pt x="15" y="5"/>
                      <a:pt x="15" y="5"/>
                    </a:cubicBezTo>
                    <a:cubicBezTo>
                      <a:pt x="14" y="6"/>
                      <a:pt x="17" y="7"/>
                      <a:pt x="17"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44" name="Freeform 62"/>
              <p:cNvSpPr/>
              <p:nvPr/>
            </p:nvSpPr>
            <p:spPr bwMode="auto">
              <a:xfrm>
                <a:off x="4618" y="1229"/>
                <a:ext cx="61" cy="100"/>
              </a:xfrm>
              <a:custGeom>
                <a:avLst/>
                <a:gdLst>
                  <a:gd name="T0" fmla="*/ 3 w 35"/>
                  <a:gd name="T1" fmla="*/ 55 h 57"/>
                  <a:gd name="T2" fmla="*/ 34 w 35"/>
                  <a:gd name="T3" fmla="*/ 4 h 57"/>
                  <a:gd name="T4" fmla="*/ 32 w 35"/>
                  <a:gd name="T5" fmla="*/ 2 h 57"/>
                  <a:gd name="T6" fmla="*/ 0 w 35"/>
                  <a:gd name="T7" fmla="*/ 54 h 57"/>
                  <a:gd name="T8" fmla="*/ 3 w 35"/>
                  <a:gd name="T9" fmla="*/ 55 h 57"/>
                </a:gdLst>
                <a:ahLst/>
                <a:cxnLst>
                  <a:cxn ang="0">
                    <a:pos x="T0" y="T1"/>
                  </a:cxn>
                  <a:cxn ang="0">
                    <a:pos x="T2" y="T3"/>
                  </a:cxn>
                  <a:cxn ang="0">
                    <a:pos x="T4" y="T5"/>
                  </a:cxn>
                  <a:cxn ang="0">
                    <a:pos x="T6" y="T7"/>
                  </a:cxn>
                  <a:cxn ang="0">
                    <a:pos x="T8" y="T9"/>
                  </a:cxn>
                </a:cxnLst>
                <a:rect l="0" t="0" r="r" b="b"/>
                <a:pathLst>
                  <a:path w="35" h="57">
                    <a:moveTo>
                      <a:pt x="3" y="55"/>
                    </a:moveTo>
                    <a:cubicBezTo>
                      <a:pt x="10" y="35"/>
                      <a:pt x="21" y="20"/>
                      <a:pt x="34" y="4"/>
                    </a:cubicBezTo>
                    <a:cubicBezTo>
                      <a:pt x="35" y="3"/>
                      <a:pt x="34" y="0"/>
                      <a:pt x="32" y="2"/>
                    </a:cubicBezTo>
                    <a:cubicBezTo>
                      <a:pt x="16" y="13"/>
                      <a:pt x="4" y="34"/>
                      <a:pt x="0" y="54"/>
                    </a:cubicBezTo>
                    <a:cubicBezTo>
                      <a:pt x="0" y="56"/>
                      <a:pt x="3" y="57"/>
                      <a:pt x="3" y="5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45" name="Freeform 63"/>
              <p:cNvSpPr/>
              <p:nvPr/>
            </p:nvSpPr>
            <p:spPr bwMode="auto">
              <a:xfrm>
                <a:off x="4600" y="1240"/>
                <a:ext cx="36" cy="74"/>
              </a:xfrm>
              <a:custGeom>
                <a:avLst/>
                <a:gdLst>
                  <a:gd name="T0" fmla="*/ 4 w 20"/>
                  <a:gd name="T1" fmla="*/ 40 h 42"/>
                  <a:gd name="T2" fmla="*/ 9 w 20"/>
                  <a:gd name="T3" fmla="*/ 19 h 42"/>
                  <a:gd name="T4" fmla="*/ 19 w 20"/>
                  <a:gd name="T5" fmla="*/ 3 h 42"/>
                  <a:gd name="T6" fmla="*/ 17 w 20"/>
                  <a:gd name="T7" fmla="*/ 1 h 42"/>
                  <a:gd name="T8" fmla="*/ 1 w 20"/>
                  <a:gd name="T9" fmla="*/ 40 h 42"/>
                  <a:gd name="T10" fmla="*/ 4 w 20"/>
                  <a:gd name="T11" fmla="*/ 40 h 42"/>
                </a:gdLst>
                <a:ahLst/>
                <a:cxnLst>
                  <a:cxn ang="0">
                    <a:pos x="T0" y="T1"/>
                  </a:cxn>
                  <a:cxn ang="0">
                    <a:pos x="T2" y="T3"/>
                  </a:cxn>
                  <a:cxn ang="0">
                    <a:pos x="T4" y="T5"/>
                  </a:cxn>
                  <a:cxn ang="0">
                    <a:pos x="T6" y="T7"/>
                  </a:cxn>
                  <a:cxn ang="0">
                    <a:pos x="T8" y="T9"/>
                  </a:cxn>
                  <a:cxn ang="0">
                    <a:pos x="T10" y="T11"/>
                  </a:cxn>
                </a:cxnLst>
                <a:rect l="0" t="0" r="r" b="b"/>
                <a:pathLst>
                  <a:path w="20" h="42">
                    <a:moveTo>
                      <a:pt x="4" y="40"/>
                    </a:moveTo>
                    <a:cubicBezTo>
                      <a:pt x="5" y="33"/>
                      <a:pt x="6" y="25"/>
                      <a:pt x="9" y="19"/>
                    </a:cubicBezTo>
                    <a:cubicBezTo>
                      <a:pt x="12" y="13"/>
                      <a:pt x="16" y="8"/>
                      <a:pt x="19" y="3"/>
                    </a:cubicBezTo>
                    <a:cubicBezTo>
                      <a:pt x="20" y="2"/>
                      <a:pt x="18" y="0"/>
                      <a:pt x="17" y="1"/>
                    </a:cubicBezTo>
                    <a:cubicBezTo>
                      <a:pt x="5" y="9"/>
                      <a:pt x="0" y="26"/>
                      <a:pt x="1" y="40"/>
                    </a:cubicBezTo>
                    <a:cubicBezTo>
                      <a:pt x="1" y="42"/>
                      <a:pt x="4" y="42"/>
                      <a:pt x="4" y="4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46" name="Freeform 64"/>
              <p:cNvSpPr/>
              <p:nvPr/>
            </p:nvSpPr>
            <p:spPr bwMode="auto">
              <a:xfrm>
                <a:off x="4583" y="1224"/>
                <a:ext cx="35" cy="67"/>
              </a:xfrm>
              <a:custGeom>
                <a:avLst/>
                <a:gdLst>
                  <a:gd name="T0" fmla="*/ 4 w 20"/>
                  <a:gd name="T1" fmla="*/ 35 h 38"/>
                  <a:gd name="T2" fmla="*/ 19 w 20"/>
                  <a:gd name="T3" fmla="*/ 4 h 38"/>
                  <a:gd name="T4" fmla="*/ 16 w 20"/>
                  <a:gd name="T5" fmla="*/ 2 h 38"/>
                  <a:gd name="T6" fmla="*/ 5 w 20"/>
                  <a:gd name="T7" fmla="*/ 19 h 38"/>
                  <a:gd name="T8" fmla="*/ 0 w 20"/>
                  <a:gd name="T9" fmla="*/ 35 h 38"/>
                  <a:gd name="T10" fmla="*/ 4 w 20"/>
                  <a:gd name="T11" fmla="*/ 35 h 38"/>
                </a:gdLst>
                <a:ahLst/>
                <a:cxnLst>
                  <a:cxn ang="0">
                    <a:pos x="T0" y="T1"/>
                  </a:cxn>
                  <a:cxn ang="0">
                    <a:pos x="T2" y="T3"/>
                  </a:cxn>
                  <a:cxn ang="0">
                    <a:pos x="T4" y="T5"/>
                  </a:cxn>
                  <a:cxn ang="0">
                    <a:pos x="T6" y="T7"/>
                  </a:cxn>
                  <a:cxn ang="0">
                    <a:pos x="T8" y="T9"/>
                  </a:cxn>
                  <a:cxn ang="0">
                    <a:pos x="T10" y="T11"/>
                  </a:cxn>
                </a:cxnLst>
                <a:rect l="0" t="0" r="r" b="b"/>
                <a:pathLst>
                  <a:path w="20" h="38">
                    <a:moveTo>
                      <a:pt x="4" y="35"/>
                    </a:moveTo>
                    <a:cubicBezTo>
                      <a:pt x="5" y="24"/>
                      <a:pt x="15" y="14"/>
                      <a:pt x="19" y="4"/>
                    </a:cubicBezTo>
                    <a:cubicBezTo>
                      <a:pt x="20" y="2"/>
                      <a:pt x="18" y="0"/>
                      <a:pt x="16" y="2"/>
                    </a:cubicBezTo>
                    <a:cubicBezTo>
                      <a:pt x="12" y="7"/>
                      <a:pt x="9" y="13"/>
                      <a:pt x="5" y="19"/>
                    </a:cubicBezTo>
                    <a:cubicBezTo>
                      <a:pt x="3" y="24"/>
                      <a:pt x="0" y="29"/>
                      <a:pt x="0" y="35"/>
                    </a:cubicBezTo>
                    <a:cubicBezTo>
                      <a:pt x="0" y="38"/>
                      <a:pt x="4" y="38"/>
                      <a:pt x="4" y="3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47" name="Freeform 65"/>
              <p:cNvSpPr/>
              <p:nvPr/>
            </p:nvSpPr>
            <p:spPr bwMode="auto">
              <a:xfrm>
                <a:off x="4563" y="1206"/>
                <a:ext cx="36" cy="55"/>
              </a:xfrm>
              <a:custGeom>
                <a:avLst/>
                <a:gdLst>
                  <a:gd name="T0" fmla="*/ 4 w 20"/>
                  <a:gd name="T1" fmla="*/ 29 h 31"/>
                  <a:gd name="T2" fmla="*/ 11 w 20"/>
                  <a:gd name="T3" fmla="*/ 15 h 31"/>
                  <a:gd name="T4" fmla="*/ 19 w 20"/>
                  <a:gd name="T5" fmla="*/ 3 h 31"/>
                  <a:gd name="T6" fmla="*/ 17 w 20"/>
                  <a:gd name="T7" fmla="*/ 1 h 31"/>
                  <a:gd name="T8" fmla="*/ 1 w 20"/>
                  <a:gd name="T9" fmla="*/ 28 h 31"/>
                  <a:gd name="T10" fmla="*/ 4 w 20"/>
                  <a:gd name="T11" fmla="*/ 29 h 31"/>
                </a:gdLst>
                <a:ahLst/>
                <a:cxnLst>
                  <a:cxn ang="0">
                    <a:pos x="T0" y="T1"/>
                  </a:cxn>
                  <a:cxn ang="0">
                    <a:pos x="T2" y="T3"/>
                  </a:cxn>
                  <a:cxn ang="0">
                    <a:pos x="T4" y="T5"/>
                  </a:cxn>
                  <a:cxn ang="0">
                    <a:pos x="T6" y="T7"/>
                  </a:cxn>
                  <a:cxn ang="0">
                    <a:pos x="T8" y="T9"/>
                  </a:cxn>
                  <a:cxn ang="0">
                    <a:pos x="T10" y="T11"/>
                  </a:cxn>
                </a:cxnLst>
                <a:rect l="0" t="0" r="r" b="b"/>
                <a:pathLst>
                  <a:path w="20" h="31">
                    <a:moveTo>
                      <a:pt x="4" y="29"/>
                    </a:moveTo>
                    <a:cubicBezTo>
                      <a:pt x="6" y="25"/>
                      <a:pt x="8" y="20"/>
                      <a:pt x="11" y="15"/>
                    </a:cubicBezTo>
                    <a:cubicBezTo>
                      <a:pt x="13" y="11"/>
                      <a:pt x="17" y="7"/>
                      <a:pt x="19" y="3"/>
                    </a:cubicBezTo>
                    <a:cubicBezTo>
                      <a:pt x="20" y="2"/>
                      <a:pt x="19" y="0"/>
                      <a:pt x="17" y="1"/>
                    </a:cubicBezTo>
                    <a:cubicBezTo>
                      <a:pt x="9" y="7"/>
                      <a:pt x="3" y="18"/>
                      <a:pt x="1" y="28"/>
                    </a:cubicBezTo>
                    <a:cubicBezTo>
                      <a:pt x="0" y="30"/>
                      <a:pt x="3" y="31"/>
                      <a:pt x="4" y="2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48" name="Freeform 66"/>
              <p:cNvSpPr/>
              <p:nvPr/>
            </p:nvSpPr>
            <p:spPr bwMode="auto">
              <a:xfrm>
                <a:off x="4549" y="1175"/>
                <a:ext cx="48" cy="56"/>
              </a:xfrm>
              <a:custGeom>
                <a:avLst/>
                <a:gdLst>
                  <a:gd name="T0" fmla="*/ 4 w 27"/>
                  <a:gd name="T1" fmla="*/ 31 h 32"/>
                  <a:gd name="T2" fmla="*/ 13 w 27"/>
                  <a:gd name="T3" fmla="*/ 15 h 32"/>
                  <a:gd name="T4" fmla="*/ 25 w 27"/>
                  <a:gd name="T5" fmla="*/ 4 h 32"/>
                  <a:gd name="T6" fmla="*/ 23 w 27"/>
                  <a:gd name="T7" fmla="*/ 1 h 32"/>
                  <a:gd name="T8" fmla="*/ 1 w 27"/>
                  <a:gd name="T9" fmla="*/ 29 h 32"/>
                  <a:gd name="T10" fmla="*/ 4 w 27"/>
                  <a:gd name="T11" fmla="*/ 31 h 32"/>
                </a:gdLst>
                <a:ahLst/>
                <a:cxnLst>
                  <a:cxn ang="0">
                    <a:pos x="T0" y="T1"/>
                  </a:cxn>
                  <a:cxn ang="0">
                    <a:pos x="T2" y="T3"/>
                  </a:cxn>
                  <a:cxn ang="0">
                    <a:pos x="T4" y="T5"/>
                  </a:cxn>
                  <a:cxn ang="0">
                    <a:pos x="T6" y="T7"/>
                  </a:cxn>
                  <a:cxn ang="0">
                    <a:pos x="T8" y="T9"/>
                  </a:cxn>
                  <a:cxn ang="0">
                    <a:pos x="T10" y="T11"/>
                  </a:cxn>
                </a:cxnLst>
                <a:rect l="0" t="0" r="r" b="b"/>
                <a:pathLst>
                  <a:path w="27" h="32">
                    <a:moveTo>
                      <a:pt x="4" y="31"/>
                    </a:moveTo>
                    <a:cubicBezTo>
                      <a:pt x="6" y="25"/>
                      <a:pt x="9" y="20"/>
                      <a:pt x="13" y="15"/>
                    </a:cubicBezTo>
                    <a:cubicBezTo>
                      <a:pt x="17" y="11"/>
                      <a:pt x="21" y="8"/>
                      <a:pt x="25" y="4"/>
                    </a:cubicBezTo>
                    <a:cubicBezTo>
                      <a:pt x="27" y="2"/>
                      <a:pt x="25" y="0"/>
                      <a:pt x="23" y="1"/>
                    </a:cubicBezTo>
                    <a:cubicBezTo>
                      <a:pt x="12" y="6"/>
                      <a:pt x="4" y="18"/>
                      <a:pt x="1" y="29"/>
                    </a:cubicBezTo>
                    <a:cubicBezTo>
                      <a:pt x="0" y="31"/>
                      <a:pt x="3" y="32"/>
                      <a:pt x="4" y="3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49" name="Freeform 67"/>
              <p:cNvSpPr/>
              <p:nvPr/>
            </p:nvSpPr>
            <p:spPr bwMode="auto">
              <a:xfrm>
                <a:off x="4546" y="1150"/>
                <a:ext cx="61" cy="44"/>
              </a:xfrm>
              <a:custGeom>
                <a:avLst/>
                <a:gdLst>
                  <a:gd name="T0" fmla="*/ 4 w 35"/>
                  <a:gd name="T1" fmla="*/ 24 h 25"/>
                  <a:gd name="T2" fmla="*/ 33 w 35"/>
                  <a:gd name="T3" fmla="*/ 4 h 25"/>
                  <a:gd name="T4" fmla="*/ 32 w 35"/>
                  <a:gd name="T5" fmla="*/ 1 h 25"/>
                  <a:gd name="T6" fmla="*/ 1 w 35"/>
                  <a:gd name="T7" fmla="*/ 21 h 25"/>
                  <a:gd name="T8" fmla="*/ 4 w 35"/>
                  <a:gd name="T9" fmla="*/ 24 h 25"/>
                </a:gdLst>
                <a:ahLst/>
                <a:cxnLst>
                  <a:cxn ang="0">
                    <a:pos x="T0" y="T1"/>
                  </a:cxn>
                  <a:cxn ang="0">
                    <a:pos x="T2" y="T3"/>
                  </a:cxn>
                  <a:cxn ang="0">
                    <a:pos x="T4" y="T5"/>
                  </a:cxn>
                  <a:cxn ang="0">
                    <a:pos x="T6" y="T7"/>
                  </a:cxn>
                  <a:cxn ang="0">
                    <a:pos x="T8" y="T9"/>
                  </a:cxn>
                </a:cxnLst>
                <a:rect l="0" t="0" r="r" b="b"/>
                <a:pathLst>
                  <a:path w="35" h="25">
                    <a:moveTo>
                      <a:pt x="4" y="24"/>
                    </a:moveTo>
                    <a:cubicBezTo>
                      <a:pt x="12" y="15"/>
                      <a:pt x="22" y="9"/>
                      <a:pt x="33" y="4"/>
                    </a:cubicBezTo>
                    <a:cubicBezTo>
                      <a:pt x="35" y="3"/>
                      <a:pt x="34" y="0"/>
                      <a:pt x="32" y="1"/>
                    </a:cubicBezTo>
                    <a:cubicBezTo>
                      <a:pt x="20" y="5"/>
                      <a:pt x="10" y="12"/>
                      <a:pt x="1" y="21"/>
                    </a:cubicBezTo>
                    <a:cubicBezTo>
                      <a:pt x="0" y="23"/>
                      <a:pt x="2" y="25"/>
                      <a:pt x="4" y="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50" name="Freeform 68"/>
              <p:cNvSpPr/>
              <p:nvPr/>
            </p:nvSpPr>
            <p:spPr bwMode="auto">
              <a:xfrm>
                <a:off x="4576" y="1129"/>
                <a:ext cx="49" cy="23"/>
              </a:xfrm>
              <a:custGeom>
                <a:avLst/>
                <a:gdLst>
                  <a:gd name="T0" fmla="*/ 3 w 28"/>
                  <a:gd name="T1" fmla="*/ 12 h 13"/>
                  <a:gd name="T2" fmla="*/ 27 w 28"/>
                  <a:gd name="T3" fmla="*/ 3 h 13"/>
                  <a:gd name="T4" fmla="*/ 26 w 28"/>
                  <a:gd name="T5" fmla="*/ 1 h 13"/>
                  <a:gd name="T6" fmla="*/ 2 w 28"/>
                  <a:gd name="T7" fmla="*/ 9 h 13"/>
                  <a:gd name="T8" fmla="*/ 3 w 28"/>
                  <a:gd name="T9" fmla="*/ 12 h 13"/>
                </a:gdLst>
                <a:ahLst/>
                <a:cxnLst>
                  <a:cxn ang="0">
                    <a:pos x="T0" y="T1"/>
                  </a:cxn>
                  <a:cxn ang="0">
                    <a:pos x="T2" y="T3"/>
                  </a:cxn>
                  <a:cxn ang="0">
                    <a:pos x="T4" y="T5"/>
                  </a:cxn>
                  <a:cxn ang="0">
                    <a:pos x="T6" y="T7"/>
                  </a:cxn>
                  <a:cxn ang="0">
                    <a:pos x="T8" y="T9"/>
                  </a:cxn>
                </a:cxnLst>
                <a:rect l="0" t="0" r="r" b="b"/>
                <a:pathLst>
                  <a:path w="28" h="13">
                    <a:moveTo>
                      <a:pt x="3" y="12"/>
                    </a:moveTo>
                    <a:cubicBezTo>
                      <a:pt x="11" y="10"/>
                      <a:pt x="19" y="7"/>
                      <a:pt x="27" y="3"/>
                    </a:cubicBezTo>
                    <a:cubicBezTo>
                      <a:pt x="28" y="2"/>
                      <a:pt x="27" y="0"/>
                      <a:pt x="26" y="1"/>
                    </a:cubicBezTo>
                    <a:cubicBezTo>
                      <a:pt x="18" y="3"/>
                      <a:pt x="10" y="6"/>
                      <a:pt x="2" y="9"/>
                    </a:cubicBezTo>
                    <a:cubicBezTo>
                      <a:pt x="0" y="10"/>
                      <a:pt x="1" y="13"/>
                      <a:pt x="3" y="1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51" name="Freeform 69"/>
              <p:cNvSpPr/>
              <p:nvPr/>
            </p:nvSpPr>
            <p:spPr bwMode="auto">
              <a:xfrm>
                <a:off x="4620" y="1113"/>
                <a:ext cx="45" cy="14"/>
              </a:xfrm>
              <a:custGeom>
                <a:avLst/>
                <a:gdLst>
                  <a:gd name="T0" fmla="*/ 2 w 26"/>
                  <a:gd name="T1" fmla="*/ 4 h 8"/>
                  <a:gd name="T2" fmla="*/ 23 w 26"/>
                  <a:gd name="T3" fmla="*/ 8 h 8"/>
                  <a:gd name="T4" fmla="*/ 24 w 26"/>
                  <a:gd name="T5" fmla="*/ 5 h 8"/>
                  <a:gd name="T6" fmla="*/ 2 w 26"/>
                  <a:gd name="T7" fmla="*/ 1 h 8"/>
                  <a:gd name="T8" fmla="*/ 2 w 26"/>
                  <a:gd name="T9" fmla="*/ 4 h 8"/>
                </a:gdLst>
                <a:ahLst/>
                <a:cxnLst>
                  <a:cxn ang="0">
                    <a:pos x="T0" y="T1"/>
                  </a:cxn>
                  <a:cxn ang="0">
                    <a:pos x="T2" y="T3"/>
                  </a:cxn>
                  <a:cxn ang="0">
                    <a:pos x="T4" y="T5"/>
                  </a:cxn>
                  <a:cxn ang="0">
                    <a:pos x="T6" y="T7"/>
                  </a:cxn>
                  <a:cxn ang="0">
                    <a:pos x="T8" y="T9"/>
                  </a:cxn>
                </a:cxnLst>
                <a:rect l="0" t="0" r="r" b="b"/>
                <a:pathLst>
                  <a:path w="26" h="8">
                    <a:moveTo>
                      <a:pt x="2" y="4"/>
                    </a:moveTo>
                    <a:cubicBezTo>
                      <a:pt x="10" y="4"/>
                      <a:pt x="16" y="6"/>
                      <a:pt x="23" y="8"/>
                    </a:cubicBezTo>
                    <a:cubicBezTo>
                      <a:pt x="25" y="8"/>
                      <a:pt x="26" y="6"/>
                      <a:pt x="24" y="5"/>
                    </a:cubicBezTo>
                    <a:cubicBezTo>
                      <a:pt x="18" y="1"/>
                      <a:pt x="10" y="0"/>
                      <a:pt x="2" y="1"/>
                    </a:cubicBezTo>
                    <a:cubicBezTo>
                      <a:pt x="0" y="1"/>
                      <a:pt x="0" y="4"/>
                      <a:pt x="2"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52" name="Freeform 70"/>
              <p:cNvSpPr/>
              <p:nvPr/>
            </p:nvSpPr>
            <p:spPr bwMode="auto">
              <a:xfrm>
                <a:off x="4644" y="1268"/>
                <a:ext cx="41" cy="56"/>
              </a:xfrm>
              <a:custGeom>
                <a:avLst/>
                <a:gdLst>
                  <a:gd name="T0" fmla="*/ 4 w 23"/>
                  <a:gd name="T1" fmla="*/ 30 h 32"/>
                  <a:gd name="T2" fmla="*/ 22 w 23"/>
                  <a:gd name="T3" fmla="*/ 3 h 32"/>
                  <a:gd name="T4" fmla="*/ 19 w 23"/>
                  <a:gd name="T5" fmla="*/ 1 h 32"/>
                  <a:gd name="T6" fmla="*/ 1 w 23"/>
                  <a:gd name="T7" fmla="*/ 29 h 32"/>
                  <a:gd name="T8" fmla="*/ 4 w 23"/>
                  <a:gd name="T9" fmla="*/ 30 h 32"/>
                </a:gdLst>
                <a:ahLst/>
                <a:cxnLst>
                  <a:cxn ang="0">
                    <a:pos x="T0" y="T1"/>
                  </a:cxn>
                  <a:cxn ang="0">
                    <a:pos x="T2" y="T3"/>
                  </a:cxn>
                  <a:cxn ang="0">
                    <a:pos x="T4" y="T5"/>
                  </a:cxn>
                  <a:cxn ang="0">
                    <a:pos x="T6" y="T7"/>
                  </a:cxn>
                  <a:cxn ang="0">
                    <a:pos x="T8" y="T9"/>
                  </a:cxn>
                </a:cxnLst>
                <a:rect l="0" t="0" r="r" b="b"/>
                <a:pathLst>
                  <a:path w="23" h="32">
                    <a:moveTo>
                      <a:pt x="4" y="30"/>
                    </a:moveTo>
                    <a:cubicBezTo>
                      <a:pt x="9" y="21"/>
                      <a:pt x="15" y="12"/>
                      <a:pt x="22" y="3"/>
                    </a:cubicBezTo>
                    <a:cubicBezTo>
                      <a:pt x="23" y="1"/>
                      <a:pt x="21" y="0"/>
                      <a:pt x="19" y="1"/>
                    </a:cubicBezTo>
                    <a:cubicBezTo>
                      <a:pt x="11" y="9"/>
                      <a:pt x="6" y="19"/>
                      <a:pt x="1" y="29"/>
                    </a:cubicBezTo>
                    <a:cubicBezTo>
                      <a:pt x="0" y="31"/>
                      <a:pt x="3" y="32"/>
                      <a:pt x="4"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53" name="Freeform 71"/>
              <p:cNvSpPr/>
              <p:nvPr/>
            </p:nvSpPr>
            <p:spPr bwMode="auto">
              <a:xfrm>
                <a:off x="4692" y="1261"/>
                <a:ext cx="33" cy="56"/>
              </a:xfrm>
              <a:custGeom>
                <a:avLst/>
                <a:gdLst>
                  <a:gd name="T0" fmla="*/ 3 w 19"/>
                  <a:gd name="T1" fmla="*/ 31 h 32"/>
                  <a:gd name="T2" fmla="*/ 18 w 19"/>
                  <a:gd name="T3" fmla="*/ 3 h 32"/>
                  <a:gd name="T4" fmla="*/ 15 w 19"/>
                  <a:gd name="T5" fmla="*/ 1 h 32"/>
                  <a:gd name="T6" fmla="*/ 0 w 19"/>
                  <a:gd name="T7" fmla="*/ 30 h 32"/>
                  <a:gd name="T8" fmla="*/ 3 w 19"/>
                  <a:gd name="T9" fmla="*/ 31 h 32"/>
                </a:gdLst>
                <a:ahLst/>
                <a:cxnLst>
                  <a:cxn ang="0">
                    <a:pos x="T0" y="T1"/>
                  </a:cxn>
                  <a:cxn ang="0">
                    <a:pos x="T2" y="T3"/>
                  </a:cxn>
                  <a:cxn ang="0">
                    <a:pos x="T4" y="T5"/>
                  </a:cxn>
                  <a:cxn ang="0">
                    <a:pos x="T6" y="T7"/>
                  </a:cxn>
                  <a:cxn ang="0">
                    <a:pos x="T8" y="T9"/>
                  </a:cxn>
                </a:cxnLst>
                <a:rect l="0" t="0" r="r" b="b"/>
                <a:pathLst>
                  <a:path w="19" h="32">
                    <a:moveTo>
                      <a:pt x="3" y="31"/>
                    </a:moveTo>
                    <a:cubicBezTo>
                      <a:pt x="8" y="22"/>
                      <a:pt x="14" y="12"/>
                      <a:pt x="18" y="3"/>
                    </a:cubicBezTo>
                    <a:cubicBezTo>
                      <a:pt x="19" y="1"/>
                      <a:pt x="16" y="0"/>
                      <a:pt x="15" y="1"/>
                    </a:cubicBezTo>
                    <a:cubicBezTo>
                      <a:pt x="9" y="9"/>
                      <a:pt x="4" y="20"/>
                      <a:pt x="0" y="30"/>
                    </a:cubicBezTo>
                    <a:cubicBezTo>
                      <a:pt x="0" y="31"/>
                      <a:pt x="2" y="32"/>
                      <a:pt x="3" y="3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54" name="Freeform 72"/>
              <p:cNvSpPr/>
              <p:nvPr/>
            </p:nvSpPr>
            <p:spPr bwMode="auto">
              <a:xfrm>
                <a:off x="4723" y="1271"/>
                <a:ext cx="29" cy="43"/>
              </a:xfrm>
              <a:custGeom>
                <a:avLst/>
                <a:gdLst>
                  <a:gd name="T0" fmla="*/ 5 w 16"/>
                  <a:gd name="T1" fmla="*/ 22 h 24"/>
                  <a:gd name="T2" fmla="*/ 10 w 16"/>
                  <a:gd name="T3" fmla="*/ 12 h 24"/>
                  <a:gd name="T4" fmla="*/ 15 w 16"/>
                  <a:gd name="T5" fmla="*/ 4 h 24"/>
                  <a:gd name="T6" fmla="*/ 13 w 16"/>
                  <a:gd name="T7" fmla="*/ 1 h 24"/>
                  <a:gd name="T8" fmla="*/ 1 w 16"/>
                  <a:gd name="T9" fmla="*/ 21 h 24"/>
                  <a:gd name="T10" fmla="*/ 5 w 16"/>
                  <a:gd name="T11" fmla="*/ 22 h 24"/>
                </a:gdLst>
                <a:ahLst/>
                <a:cxnLst>
                  <a:cxn ang="0">
                    <a:pos x="T0" y="T1"/>
                  </a:cxn>
                  <a:cxn ang="0">
                    <a:pos x="T2" y="T3"/>
                  </a:cxn>
                  <a:cxn ang="0">
                    <a:pos x="T4" y="T5"/>
                  </a:cxn>
                  <a:cxn ang="0">
                    <a:pos x="T6" y="T7"/>
                  </a:cxn>
                  <a:cxn ang="0">
                    <a:pos x="T8" y="T9"/>
                  </a:cxn>
                  <a:cxn ang="0">
                    <a:pos x="T10" y="T11"/>
                  </a:cxn>
                </a:cxnLst>
                <a:rect l="0" t="0" r="r" b="b"/>
                <a:pathLst>
                  <a:path w="16" h="24">
                    <a:moveTo>
                      <a:pt x="5" y="22"/>
                    </a:moveTo>
                    <a:cubicBezTo>
                      <a:pt x="6" y="18"/>
                      <a:pt x="8" y="15"/>
                      <a:pt x="10" y="12"/>
                    </a:cubicBezTo>
                    <a:cubicBezTo>
                      <a:pt x="12" y="9"/>
                      <a:pt x="14" y="7"/>
                      <a:pt x="15" y="4"/>
                    </a:cubicBezTo>
                    <a:cubicBezTo>
                      <a:pt x="16" y="2"/>
                      <a:pt x="14" y="0"/>
                      <a:pt x="13" y="1"/>
                    </a:cubicBezTo>
                    <a:cubicBezTo>
                      <a:pt x="7" y="6"/>
                      <a:pt x="3" y="14"/>
                      <a:pt x="1" y="21"/>
                    </a:cubicBezTo>
                    <a:cubicBezTo>
                      <a:pt x="0" y="23"/>
                      <a:pt x="4" y="24"/>
                      <a:pt x="5" y="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55" name="Freeform 73"/>
              <p:cNvSpPr/>
              <p:nvPr/>
            </p:nvSpPr>
            <p:spPr bwMode="auto">
              <a:xfrm>
                <a:off x="4750" y="1270"/>
                <a:ext cx="35" cy="51"/>
              </a:xfrm>
              <a:custGeom>
                <a:avLst/>
                <a:gdLst>
                  <a:gd name="T0" fmla="*/ 5 w 20"/>
                  <a:gd name="T1" fmla="*/ 27 h 29"/>
                  <a:gd name="T2" fmla="*/ 19 w 20"/>
                  <a:gd name="T3" fmla="*/ 4 h 29"/>
                  <a:gd name="T4" fmla="*/ 17 w 20"/>
                  <a:gd name="T5" fmla="*/ 2 h 29"/>
                  <a:gd name="T6" fmla="*/ 1 w 20"/>
                  <a:gd name="T7" fmla="*/ 26 h 29"/>
                  <a:gd name="T8" fmla="*/ 5 w 20"/>
                  <a:gd name="T9" fmla="*/ 27 h 29"/>
                </a:gdLst>
                <a:ahLst/>
                <a:cxnLst>
                  <a:cxn ang="0">
                    <a:pos x="T0" y="T1"/>
                  </a:cxn>
                  <a:cxn ang="0">
                    <a:pos x="T2" y="T3"/>
                  </a:cxn>
                  <a:cxn ang="0">
                    <a:pos x="T4" y="T5"/>
                  </a:cxn>
                  <a:cxn ang="0">
                    <a:pos x="T6" y="T7"/>
                  </a:cxn>
                  <a:cxn ang="0">
                    <a:pos x="T8" y="T9"/>
                  </a:cxn>
                </a:cxnLst>
                <a:rect l="0" t="0" r="r" b="b"/>
                <a:pathLst>
                  <a:path w="20" h="29">
                    <a:moveTo>
                      <a:pt x="5" y="27"/>
                    </a:moveTo>
                    <a:cubicBezTo>
                      <a:pt x="9" y="19"/>
                      <a:pt x="14" y="12"/>
                      <a:pt x="19" y="4"/>
                    </a:cubicBezTo>
                    <a:cubicBezTo>
                      <a:pt x="20" y="2"/>
                      <a:pt x="18" y="0"/>
                      <a:pt x="17" y="2"/>
                    </a:cubicBezTo>
                    <a:cubicBezTo>
                      <a:pt x="10" y="8"/>
                      <a:pt x="5" y="17"/>
                      <a:pt x="1" y="26"/>
                    </a:cubicBezTo>
                    <a:cubicBezTo>
                      <a:pt x="0" y="28"/>
                      <a:pt x="4" y="29"/>
                      <a:pt x="5" y="2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56" name="Freeform 74"/>
              <p:cNvSpPr/>
              <p:nvPr/>
            </p:nvSpPr>
            <p:spPr bwMode="auto">
              <a:xfrm>
                <a:off x="4780" y="1280"/>
                <a:ext cx="42" cy="62"/>
              </a:xfrm>
              <a:custGeom>
                <a:avLst/>
                <a:gdLst>
                  <a:gd name="T0" fmla="*/ 4 w 24"/>
                  <a:gd name="T1" fmla="*/ 33 h 35"/>
                  <a:gd name="T2" fmla="*/ 23 w 24"/>
                  <a:gd name="T3" fmla="*/ 3 h 35"/>
                  <a:gd name="T4" fmla="*/ 20 w 24"/>
                  <a:gd name="T5" fmla="*/ 1 h 35"/>
                  <a:gd name="T6" fmla="*/ 1 w 24"/>
                  <a:gd name="T7" fmla="*/ 31 h 35"/>
                  <a:gd name="T8" fmla="*/ 4 w 24"/>
                  <a:gd name="T9" fmla="*/ 33 h 35"/>
                </a:gdLst>
                <a:ahLst/>
                <a:cxnLst>
                  <a:cxn ang="0">
                    <a:pos x="T0" y="T1"/>
                  </a:cxn>
                  <a:cxn ang="0">
                    <a:pos x="T2" y="T3"/>
                  </a:cxn>
                  <a:cxn ang="0">
                    <a:pos x="T4" y="T5"/>
                  </a:cxn>
                  <a:cxn ang="0">
                    <a:pos x="T6" y="T7"/>
                  </a:cxn>
                  <a:cxn ang="0">
                    <a:pos x="T8" y="T9"/>
                  </a:cxn>
                </a:cxnLst>
                <a:rect l="0" t="0" r="r" b="b"/>
                <a:pathLst>
                  <a:path w="24" h="35">
                    <a:moveTo>
                      <a:pt x="4" y="33"/>
                    </a:moveTo>
                    <a:cubicBezTo>
                      <a:pt x="10" y="23"/>
                      <a:pt x="17" y="13"/>
                      <a:pt x="23" y="3"/>
                    </a:cubicBezTo>
                    <a:cubicBezTo>
                      <a:pt x="24" y="1"/>
                      <a:pt x="22" y="0"/>
                      <a:pt x="20" y="1"/>
                    </a:cubicBezTo>
                    <a:cubicBezTo>
                      <a:pt x="12" y="9"/>
                      <a:pt x="6" y="20"/>
                      <a:pt x="1" y="31"/>
                    </a:cubicBezTo>
                    <a:cubicBezTo>
                      <a:pt x="0" y="33"/>
                      <a:pt x="3" y="35"/>
                      <a:pt x="4" y="3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57" name="Freeform 75"/>
              <p:cNvSpPr/>
              <p:nvPr/>
            </p:nvSpPr>
            <p:spPr bwMode="auto">
              <a:xfrm>
                <a:off x="4806" y="1319"/>
                <a:ext cx="21" cy="39"/>
              </a:xfrm>
              <a:custGeom>
                <a:avLst/>
                <a:gdLst>
                  <a:gd name="T0" fmla="*/ 4 w 12"/>
                  <a:gd name="T1" fmla="*/ 20 h 22"/>
                  <a:gd name="T2" fmla="*/ 12 w 12"/>
                  <a:gd name="T3" fmla="*/ 2 h 22"/>
                  <a:gd name="T4" fmla="*/ 9 w 12"/>
                  <a:gd name="T5" fmla="*/ 1 h 22"/>
                  <a:gd name="T6" fmla="*/ 1 w 12"/>
                  <a:gd name="T7" fmla="*/ 19 h 22"/>
                  <a:gd name="T8" fmla="*/ 4 w 12"/>
                  <a:gd name="T9" fmla="*/ 20 h 22"/>
                </a:gdLst>
                <a:ahLst/>
                <a:cxnLst>
                  <a:cxn ang="0">
                    <a:pos x="T0" y="T1"/>
                  </a:cxn>
                  <a:cxn ang="0">
                    <a:pos x="T2" y="T3"/>
                  </a:cxn>
                  <a:cxn ang="0">
                    <a:pos x="T4" y="T5"/>
                  </a:cxn>
                  <a:cxn ang="0">
                    <a:pos x="T6" y="T7"/>
                  </a:cxn>
                  <a:cxn ang="0">
                    <a:pos x="T8" y="T9"/>
                  </a:cxn>
                </a:cxnLst>
                <a:rect l="0" t="0" r="r" b="b"/>
                <a:pathLst>
                  <a:path w="12" h="22">
                    <a:moveTo>
                      <a:pt x="4" y="20"/>
                    </a:moveTo>
                    <a:cubicBezTo>
                      <a:pt x="6" y="13"/>
                      <a:pt x="9" y="8"/>
                      <a:pt x="12" y="2"/>
                    </a:cubicBezTo>
                    <a:cubicBezTo>
                      <a:pt x="12" y="1"/>
                      <a:pt x="10" y="0"/>
                      <a:pt x="9" y="1"/>
                    </a:cubicBezTo>
                    <a:cubicBezTo>
                      <a:pt x="4" y="5"/>
                      <a:pt x="2" y="13"/>
                      <a:pt x="1" y="19"/>
                    </a:cubicBezTo>
                    <a:cubicBezTo>
                      <a:pt x="0" y="21"/>
                      <a:pt x="4" y="22"/>
                      <a:pt x="4"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58" name="Freeform 76"/>
              <p:cNvSpPr/>
              <p:nvPr/>
            </p:nvSpPr>
            <p:spPr bwMode="auto">
              <a:xfrm>
                <a:off x="4806" y="1134"/>
                <a:ext cx="33" cy="65"/>
              </a:xfrm>
              <a:custGeom>
                <a:avLst/>
                <a:gdLst>
                  <a:gd name="T0" fmla="*/ 15 w 19"/>
                  <a:gd name="T1" fmla="*/ 2 h 37"/>
                  <a:gd name="T2" fmla="*/ 0 w 19"/>
                  <a:gd name="T3" fmla="*/ 35 h 37"/>
                  <a:gd name="T4" fmla="*/ 3 w 19"/>
                  <a:gd name="T5" fmla="*/ 35 h 37"/>
                  <a:gd name="T6" fmla="*/ 17 w 19"/>
                  <a:gd name="T7" fmla="*/ 4 h 37"/>
                  <a:gd name="T8" fmla="*/ 15 w 19"/>
                  <a:gd name="T9" fmla="*/ 2 h 37"/>
                </a:gdLst>
                <a:ahLst/>
                <a:cxnLst>
                  <a:cxn ang="0">
                    <a:pos x="T0" y="T1"/>
                  </a:cxn>
                  <a:cxn ang="0">
                    <a:pos x="T2" y="T3"/>
                  </a:cxn>
                  <a:cxn ang="0">
                    <a:pos x="T4" y="T5"/>
                  </a:cxn>
                  <a:cxn ang="0">
                    <a:pos x="T6" y="T7"/>
                  </a:cxn>
                  <a:cxn ang="0">
                    <a:pos x="T8" y="T9"/>
                  </a:cxn>
                </a:cxnLst>
                <a:rect l="0" t="0" r="r" b="b"/>
                <a:pathLst>
                  <a:path w="19" h="37">
                    <a:moveTo>
                      <a:pt x="15" y="2"/>
                    </a:moveTo>
                    <a:cubicBezTo>
                      <a:pt x="7" y="11"/>
                      <a:pt x="1" y="23"/>
                      <a:pt x="0" y="35"/>
                    </a:cubicBezTo>
                    <a:cubicBezTo>
                      <a:pt x="0" y="37"/>
                      <a:pt x="3" y="37"/>
                      <a:pt x="3" y="35"/>
                    </a:cubicBezTo>
                    <a:cubicBezTo>
                      <a:pt x="7" y="24"/>
                      <a:pt x="11" y="14"/>
                      <a:pt x="17" y="4"/>
                    </a:cubicBezTo>
                    <a:cubicBezTo>
                      <a:pt x="19" y="3"/>
                      <a:pt x="16" y="0"/>
                      <a:pt x="15"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59" name="Freeform 77"/>
              <p:cNvSpPr/>
              <p:nvPr/>
            </p:nvSpPr>
            <p:spPr bwMode="auto">
              <a:xfrm>
                <a:off x="4774" y="1178"/>
                <a:ext cx="23" cy="67"/>
              </a:xfrm>
              <a:custGeom>
                <a:avLst/>
                <a:gdLst>
                  <a:gd name="T0" fmla="*/ 9 w 13"/>
                  <a:gd name="T1" fmla="*/ 1 h 38"/>
                  <a:gd name="T2" fmla="*/ 1 w 13"/>
                  <a:gd name="T3" fmla="*/ 37 h 38"/>
                  <a:gd name="T4" fmla="*/ 4 w 13"/>
                  <a:gd name="T5" fmla="*/ 37 h 38"/>
                  <a:gd name="T6" fmla="*/ 12 w 13"/>
                  <a:gd name="T7" fmla="*/ 3 h 38"/>
                  <a:gd name="T8" fmla="*/ 9 w 13"/>
                  <a:gd name="T9" fmla="*/ 1 h 38"/>
                </a:gdLst>
                <a:ahLst/>
                <a:cxnLst>
                  <a:cxn ang="0">
                    <a:pos x="T0" y="T1"/>
                  </a:cxn>
                  <a:cxn ang="0">
                    <a:pos x="T2" y="T3"/>
                  </a:cxn>
                  <a:cxn ang="0">
                    <a:pos x="T4" y="T5"/>
                  </a:cxn>
                  <a:cxn ang="0">
                    <a:pos x="T6" y="T7"/>
                  </a:cxn>
                  <a:cxn ang="0">
                    <a:pos x="T8" y="T9"/>
                  </a:cxn>
                </a:cxnLst>
                <a:rect l="0" t="0" r="r" b="b"/>
                <a:pathLst>
                  <a:path w="13" h="38">
                    <a:moveTo>
                      <a:pt x="9" y="1"/>
                    </a:moveTo>
                    <a:cubicBezTo>
                      <a:pt x="4" y="12"/>
                      <a:pt x="0" y="25"/>
                      <a:pt x="1" y="37"/>
                    </a:cubicBezTo>
                    <a:cubicBezTo>
                      <a:pt x="2" y="38"/>
                      <a:pt x="4" y="38"/>
                      <a:pt x="4" y="37"/>
                    </a:cubicBezTo>
                    <a:cubicBezTo>
                      <a:pt x="6" y="25"/>
                      <a:pt x="7" y="14"/>
                      <a:pt x="12" y="3"/>
                    </a:cubicBezTo>
                    <a:cubicBezTo>
                      <a:pt x="13" y="1"/>
                      <a:pt x="10" y="0"/>
                      <a:pt x="9"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60" name="Freeform 78"/>
              <p:cNvSpPr/>
              <p:nvPr/>
            </p:nvSpPr>
            <p:spPr bwMode="auto">
              <a:xfrm>
                <a:off x="4746" y="1191"/>
                <a:ext cx="42" cy="72"/>
              </a:xfrm>
              <a:custGeom>
                <a:avLst/>
                <a:gdLst>
                  <a:gd name="T0" fmla="*/ 21 w 24"/>
                  <a:gd name="T1" fmla="*/ 1 h 41"/>
                  <a:gd name="T2" fmla="*/ 0 w 24"/>
                  <a:gd name="T3" fmla="*/ 38 h 41"/>
                  <a:gd name="T4" fmla="*/ 3 w 24"/>
                  <a:gd name="T5" fmla="*/ 39 h 41"/>
                  <a:gd name="T6" fmla="*/ 23 w 24"/>
                  <a:gd name="T7" fmla="*/ 3 h 41"/>
                  <a:gd name="T8" fmla="*/ 21 w 24"/>
                  <a:gd name="T9" fmla="*/ 1 h 41"/>
                </a:gdLst>
                <a:ahLst/>
                <a:cxnLst>
                  <a:cxn ang="0">
                    <a:pos x="T0" y="T1"/>
                  </a:cxn>
                  <a:cxn ang="0">
                    <a:pos x="T2" y="T3"/>
                  </a:cxn>
                  <a:cxn ang="0">
                    <a:pos x="T4" y="T5"/>
                  </a:cxn>
                  <a:cxn ang="0">
                    <a:pos x="T6" y="T7"/>
                  </a:cxn>
                  <a:cxn ang="0">
                    <a:pos x="T8" y="T9"/>
                  </a:cxn>
                </a:cxnLst>
                <a:rect l="0" t="0" r="r" b="b"/>
                <a:pathLst>
                  <a:path w="24" h="41">
                    <a:moveTo>
                      <a:pt x="21" y="1"/>
                    </a:moveTo>
                    <a:cubicBezTo>
                      <a:pt x="10" y="10"/>
                      <a:pt x="3" y="24"/>
                      <a:pt x="0" y="38"/>
                    </a:cubicBezTo>
                    <a:cubicBezTo>
                      <a:pt x="0" y="39"/>
                      <a:pt x="2" y="41"/>
                      <a:pt x="3" y="39"/>
                    </a:cubicBezTo>
                    <a:cubicBezTo>
                      <a:pt x="9" y="26"/>
                      <a:pt x="15" y="15"/>
                      <a:pt x="23" y="3"/>
                    </a:cubicBezTo>
                    <a:cubicBezTo>
                      <a:pt x="24" y="1"/>
                      <a:pt x="22" y="0"/>
                      <a:pt x="21"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61" name="Freeform 79"/>
              <p:cNvSpPr/>
              <p:nvPr/>
            </p:nvSpPr>
            <p:spPr bwMode="auto">
              <a:xfrm>
                <a:off x="4838" y="1118"/>
                <a:ext cx="19" cy="73"/>
              </a:xfrm>
              <a:custGeom>
                <a:avLst/>
                <a:gdLst>
                  <a:gd name="T0" fmla="*/ 6 w 11"/>
                  <a:gd name="T1" fmla="*/ 2 h 41"/>
                  <a:gd name="T2" fmla="*/ 1 w 11"/>
                  <a:gd name="T3" fmla="*/ 39 h 41"/>
                  <a:gd name="T4" fmla="*/ 4 w 11"/>
                  <a:gd name="T5" fmla="*/ 39 h 41"/>
                  <a:gd name="T6" fmla="*/ 10 w 11"/>
                  <a:gd name="T7" fmla="*/ 3 h 41"/>
                  <a:gd name="T8" fmla="*/ 6 w 11"/>
                  <a:gd name="T9" fmla="*/ 2 h 41"/>
                </a:gdLst>
                <a:ahLst/>
                <a:cxnLst>
                  <a:cxn ang="0">
                    <a:pos x="T0" y="T1"/>
                  </a:cxn>
                  <a:cxn ang="0">
                    <a:pos x="T2" y="T3"/>
                  </a:cxn>
                  <a:cxn ang="0">
                    <a:pos x="T4" y="T5"/>
                  </a:cxn>
                  <a:cxn ang="0">
                    <a:pos x="T6" y="T7"/>
                  </a:cxn>
                  <a:cxn ang="0">
                    <a:pos x="T8" y="T9"/>
                  </a:cxn>
                </a:cxnLst>
                <a:rect l="0" t="0" r="r" b="b"/>
                <a:pathLst>
                  <a:path w="11" h="41">
                    <a:moveTo>
                      <a:pt x="6" y="2"/>
                    </a:moveTo>
                    <a:cubicBezTo>
                      <a:pt x="2" y="14"/>
                      <a:pt x="0" y="26"/>
                      <a:pt x="1" y="39"/>
                    </a:cubicBezTo>
                    <a:cubicBezTo>
                      <a:pt x="1" y="40"/>
                      <a:pt x="4" y="41"/>
                      <a:pt x="4" y="39"/>
                    </a:cubicBezTo>
                    <a:cubicBezTo>
                      <a:pt x="6" y="27"/>
                      <a:pt x="7" y="15"/>
                      <a:pt x="10" y="3"/>
                    </a:cubicBezTo>
                    <a:cubicBezTo>
                      <a:pt x="11" y="1"/>
                      <a:pt x="7" y="0"/>
                      <a:pt x="6"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62" name="Freeform 80"/>
              <p:cNvSpPr/>
              <p:nvPr/>
            </p:nvSpPr>
            <p:spPr bwMode="auto">
              <a:xfrm>
                <a:off x="4866" y="1115"/>
                <a:ext cx="16" cy="49"/>
              </a:xfrm>
              <a:custGeom>
                <a:avLst/>
                <a:gdLst>
                  <a:gd name="T0" fmla="*/ 5 w 9"/>
                  <a:gd name="T1" fmla="*/ 2 h 28"/>
                  <a:gd name="T2" fmla="*/ 0 w 9"/>
                  <a:gd name="T3" fmla="*/ 26 h 28"/>
                  <a:gd name="T4" fmla="*/ 3 w 9"/>
                  <a:gd name="T5" fmla="*/ 27 h 28"/>
                  <a:gd name="T6" fmla="*/ 8 w 9"/>
                  <a:gd name="T7" fmla="*/ 3 h 28"/>
                  <a:gd name="T8" fmla="*/ 5 w 9"/>
                  <a:gd name="T9" fmla="*/ 2 h 28"/>
                </a:gdLst>
                <a:ahLst/>
                <a:cxnLst>
                  <a:cxn ang="0">
                    <a:pos x="T0" y="T1"/>
                  </a:cxn>
                  <a:cxn ang="0">
                    <a:pos x="T2" y="T3"/>
                  </a:cxn>
                  <a:cxn ang="0">
                    <a:pos x="T4" y="T5"/>
                  </a:cxn>
                  <a:cxn ang="0">
                    <a:pos x="T6" y="T7"/>
                  </a:cxn>
                  <a:cxn ang="0">
                    <a:pos x="T8" y="T9"/>
                  </a:cxn>
                </a:cxnLst>
                <a:rect l="0" t="0" r="r" b="b"/>
                <a:pathLst>
                  <a:path w="9" h="28">
                    <a:moveTo>
                      <a:pt x="5" y="2"/>
                    </a:moveTo>
                    <a:cubicBezTo>
                      <a:pt x="2" y="10"/>
                      <a:pt x="0" y="18"/>
                      <a:pt x="0" y="26"/>
                    </a:cubicBezTo>
                    <a:cubicBezTo>
                      <a:pt x="0" y="28"/>
                      <a:pt x="3" y="28"/>
                      <a:pt x="3" y="27"/>
                    </a:cubicBezTo>
                    <a:cubicBezTo>
                      <a:pt x="5" y="19"/>
                      <a:pt x="6" y="11"/>
                      <a:pt x="8" y="3"/>
                    </a:cubicBezTo>
                    <a:cubicBezTo>
                      <a:pt x="9" y="1"/>
                      <a:pt x="6" y="0"/>
                      <a:pt x="5"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63" name="Freeform 81"/>
              <p:cNvSpPr/>
              <p:nvPr/>
            </p:nvSpPr>
            <p:spPr bwMode="auto">
              <a:xfrm>
                <a:off x="4892" y="1106"/>
                <a:ext cx="14" cy="46"/>
              </a:xfrm>
              <a:custGeom>
                <a:avLst/>
                <a:gdLst>
                  <a:gd name="T0" fmla="*/ 3 w 8"/>
                  <a:gd name="T1" fmla="*/ 2 h 26"/>
                  <a:gd name="T2" fmla="*/ 1 w 8"/>
                  <a:gd name="T3" fmla="*/ 24 h 26"/>
                  <a:gd name="T4" fmla="*/ 4 w 8"/>
                  <a:gd name="T5" fmla="*/ 24 h 26"/>
                  <a:gd name="T6" fmla="*/ 7 w 8"/>
                  <a:gd name="T7" fmla="*/ 3 h 26"/>
                  <a:gd name="T8" fmla="*/ 3 w 8"/>
                  <a:gd name="T9" fmla="*/ 2 h 26"/>
                </a:gdLst>
                <a:ahLst/>
                <a:cxnLst>
                  <a:cxn ang="0">
                    <a:pos x="T0" y="T1"/>
                  </a:cxn>
                  <a:cxn ang="0">
                    <a:pos x="T2" y="T3"/>
                  </a:cxn>
                  <a:cxn ang="0">
                    <a:pos x="T4" y="T5"/>
                  </a:cxn>
                  <a:cxn ang="0">
                    <a:pos x="T6" y="T7"/>
                  </a:cxn>
                  <a:cxn ang="0">
                    <a:pos x="T8" y="T9"/>
                  </a:cxn>
                </a:cxnLst>
                <a:rect l="0" t="0" r="r" b="b"/>
                <a:pathLst>
                  <a:path w="8" h="26">
                    <a:moveTo>
                      <a:pt x="3" y="2"/>
                    </a:moveTo>
                    <a:cubicBezTo>
                      <a:pt x="1" y="9"/>
                      <a:pt x="0" y="17"/>
                      <a:pt x="1" y="24"/>
                    </a:cubicBezTo>
                    <a:cubicBezTo>
                      <a:pt x="1" y="25"/>
                      <a:pt x="4" y="26"/>
                      <a:pt x="4" y="24"/>
                    </a:cubicBezTo>
                    <a:cubicBezTo>
                      <a:pt x="6" y="17"/>
                      <a:pt x="6" y="10"/>
                      <a:pt x="7" y="3"/>
                    </a:cubicBezTo>
                    <a:cubicBezTo>
                      <a:pt x="8" y="1"/>
                      <a:pt x="4" y="0"/>
                      <a:pt x="3"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64" name="Freeform 82"/>
              <p:cNvSpPr/>
              <p:nvPr/>
            </p:nvSpPr>
            <p:spPr bwMode="auto">
              <a:xfrm>
                <a:off x="4919" y="1115"/>
                <a:ext cx="14" cy="26"/>
              </a:xfrm>
              <a:custGeom>
                <a:avLst/>
                <a:gdLst>
                  <a:gd name="T0" fmla="*/ 3 w 8"/>
                  <a:gd name="T1" fmla="*/ 2 h 15"/>
                  <a:gd name="T2" fmla="*/ 2 w 8"/>
                  <a:gd name="T3" fmla="*/ 13 h 15"/>
                  <a:gd name="T4" fmla="*/ 5 w 8"/>
                  <a:gd name="T5" fmla="*/ 13 h 15"/>
                  <a:gd name="T6" fmla="*/ 7 w 8"/>
                  <a:gd name="T7" fmla="*/ 4 h 15"/>
                  <a:gd name="T8" fmla="*/ 3 w 8"/>
                  <a:gd name="T9" fmla="*/ 2 h 15"/>
                </a:gdLst>
                <a:ahLst/>
                <a:cxnLst>
                  <a:cxn ang="0">
                    <a:pos x="T0" y="T1"/>
                  </a:cxn>
                  <a:cxn ang="0">
                    <a:pos x="T2" y="T3"/>
                  </a:cxn>
                  <a:cxn ang="0">
                    <a:pos x="T4" y="T5"/>
                  </a:cxn>
                  <a:cxn ang="0">
                    <a:pos x="T6" y="T7"/>
                  </a:cxn>
                  <a:cxn ang="0">
                    <a:pos x="T8" y="T9"/>
                  </a:cxn>
                </a:cxnLst>
                <a:rect l="0" t="0" r="r" b="b"/>
                <a:pathLst>
                  <a:path w="8" h="15">
                    <a:moveTo>
                      <a:pt x="3" y="2"/>
                    </a:moveTo>
                    <a:cubicBezTo>
                      <a:pt x="1" y="5"/>
                      <a:pt x="0" y="9"/>
                      <a:pt x="2" y="13"/>
                    </a:cubicBezTo>
                    <a:cubicBezTo>
                      <a:pt x="2" y="15"/>
                      <a:pt x="4" y="15"/>
                      <a:pt x="5" y="13"/>
                    </a:cubicBezTo>
                    <a:cubicBezTo>
                      <a:pt x="5" y="10"/>
                      <a:pt x="5" y="7"/>
                      <a:pt x="7" y="4"/>
                    </a:cubicBezTo>
                    <a:cubicBezTo>
                      <a:pt x="8" y="2"/>
                      <a:pt x="5" y="0"/>
                      <a:pt x="3"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65" name="Freeform 83"/>
              <p:cNvSpPr/>
              <p:nvPr/>
            </p:nvSpPr>
            <p:spPr bwMode="auto">
              <a:xfrm>
                <a:off x="4941" y="1113"/>
                <a:ext cx="14" cy="30"/>
              </a:xfrm>
              <a:custGeom>
                <a:avLst/>
                <a:gdLst>
                  <a:gd name="T0" fmla="*/ 4 w 8"/>
                  <a:gd name="T1" fmla="*/ 2 h 17"/>
                  <a:gd name="T2" fmla="*/ 1 w 8"/>
                  <a:gd name="T3" fmla="*/ 15 h 17"/>
                  <a:gd name="T4" fmla="*/ 3 w 8"/>
                  <a:gd name="T5" fmla="*/ 15 h 17"/>
                  <a:gd name="T6" fmla="*/ 7 w 8"/>
                  <a:gd name="T7" fmla="*/ 4 h 17"/>
                  <a:gd name="T8" fmla="*/ 4 w 8"/>
                  <a:gd name="T9" fmla="*/ 2 h 17"/>
                </a:gdLst>
                <a:ahLst/>
                <a:cxnLst>
                  <a:cxn ang="0">
                    <a:pos x="T0" y="T1"/>
                  </a:cxn>
                  <a:cxn ang="0">
                    <a:pos x="T2" y="T3"/>
                  </a:cxn>
                  <a:cxn ang="0">
                    <a:pos x="T4" y="T5"/>
                  </a:cxn>
                  <a:cxn ang="0">
                    <a:pos x="T6" y="T7"/>
                  </a:cxn>
                  <a:cxn ang="0">
                    <a:pos x="T8" y="T9"/>
                  </a:cxn>
                </a:cxnLst>
                <a:rect l="0" t="0" r="r" b="b"/>
                <a:pathLst>
                  <a:path w="8" h="17">
                    <a:moveTo>
                      <a:pt x="4" y="2"/>
                    </a:moveTo>
                    <a:cubicBezTo>
                      <a:pt x="2" y="6"/>
                      <a:pt x="0" y="10"/>
                      <a:pt x="1" y="15"/>
                    </a:cubicBezTo>
                    <a:cubicBezTo>
                      <a:pt x="1" y="16"/>
                      <a:pt x="3" y="17"/>
                      <a:pt x="3" y="15"/>
                    </a:cubicBezTo>
                    <a:cubicBezTo>
                      <a:pt x="5" y="11"/>
                      <a:pt x="6" y="8"/>
                      <a:pt x="7" y="4"/>
                    </a:cubicBezTo>
                    <a:cubicBezTo>
                      <a:pt x="8" y="2"/>
                      <a:pt x="5" y="0"/>
                      <a:pt x="4"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66" name="Freeform 84"/>
              <p:cNvSpPr/>
              <p:nvPr/>
            </p:nvSpPr>
            <p:spPr bwMode="auto">
              <a:xfrm>
                <a:off x="4963" y="1117"/>
                <a:ext cx="14" cy="24"/>
              </a:xfrm>
              <a:custGeom>
                <a:avLst/>
                <a:gdLst>
                  <a:gd name="T0" fmla="*/ 4 w 8"/>
                  <a:gd name="T1" fmla="*/ 2 h 14"/>
                  <a:gd name="T2" fmla="*/ 0 w 8"/>
                  <a:gd name="T3" fmla="*/ 12 h 14"/>
                  <a:gd name="T4" fmla="*/ 3 w 8"/>
                  <a:gd name="T5" fmla="*/ 13 h 14"/>
                  <a:gd name="T6" fmla="*/ 8 w 8"/>
                  <a:gd name="T7" fmla="*/ 3 h 14"/>
                  <a:gd name="T8" fmla="*/ 4 w 8"/>
                  <a:gd name="T9" fmla="*/ 2 h 14"/>
                </a:gdLst>
                <a:ahLst/>
                <a:cxnLst>
                  <a:cxn ang="0">
                    <a:pos x="T0" y="T1"/>
                  </a:cxn>
                  <a:cxn ang="0">
                    <a:pos x="T2" y="T3"/>
                  </a:cxn>
                  <a:cxn ang="0">
                    <a:pos x="T4" y="T5"/>
                  </a:cxn>
                  <a:cxn ang="0">
                    <a:pos x="T6" y="T7"/>
                  </a:cxn>
                  <a:cxn ang="0">
                    <a:pos x="T8" y="T9"/>
                  </a:cxn>
                </a:cxnLst>
                <a:rect l="0" t="0" r="r" b="b"/>
                <a:pathLst>
                  <a:path w="8" h="14">
                    <a:moveTo>
                      <a:pt x="4" y="2"/>
                    </a:moveTo>
                    <a:cubicBezTo>
                      <a:pt x="3" y="5"/>
                      <a:pt x="1" y="8"/>
                      <a:pt x="0" y="12"/>
                    </a:cubicBezTo>
                    <a:cubicBezTo>
                      <a:pt x="0" y="13"/>
                      <a:pt x="2" y="14"/>
                      <a:pt x="3" y="13"/>
                    </a:cubicBezTo>
                    <a:cubicBezTo>
                      <a:pt x="6" y="10"/>
                      <a:pt x="7" y="6"/>
                      <a:pt x="8" y="3"/>
                    </a:cubicBezTo>
                    <a:cubicBezTo>
                      <a:pt x="8" y="1"/>
                      <a:pt x="5" y="0"/>
                      <a:pt x="4"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67" name="Freeform 85"/>
              <p:cNvSpPr/>
              <p:nvPr/>
            </p:nvSpPr>
            <p:spPr bwMode="auto">
              <a:xfrm>
                <a:off x="4984" y="1125"/>
                <a:ext cx="14" cy="27"/>
              </a:xfrm>
              <a:custGeom>
                <a:avLst/>
                <a:gdLst>
                  <a:gd name="T0" fmla="*/ 4 w 8"/>
                  <a:gd name="T1" fmla="*/ 2 h 15"/>
                  <a:gd name="T2" fmla="*/ 0 w 8"/>
                  <a:gd name="T3" fmla="*/ 12 h 15"/>
                  <a:gd name="T4" fmla="*/ 3 w 8"/>
                  <a:gd name="T5" fmla="*/ 13 h 15"/>
                  <a:gd name="T6" fmla="*/ 8 w 8"/>
                  <a:gd name="T7" fmla="*/ 3 h 15"/>
                  <a:gd name="T8" fmla="*/ 4 w 8"/>
                  <a:gd name="T9" fmla="*/ 2 h 15"/>
                </a:gdLst>
                <a:ahLst/>
                <a:cxnLst>
                  <a:cxn ang="0">
                    <a:pos x="T0" y="T1"/>
                  </a:cxn>
                  <a:cxn ang="0">
                    <a:pos x="T2" y="T3"/>
                  </a:cxn>
                  <a:cxn ang="0">
                    <a:pos x="T4" y="T5"/>
                  </a:cxn>
                  <a:cxn ang="0">
                    <a:pos x="T6" y="T7"/>
                  </a:cxn>
                  <a:cxn ang="0">
                    <a:pos x="T8" y="T9"/>
                  </a:cxn>
                </a:cxnLst>
                <a:rect l="0" t="0" r="r" b="b"/>
                <a:pathLst>
                  <a:path w="8" h="15">
                    <a:moveTo>
                      <a:pt x="4" y="2"/>
                    </a:moveTo>
                    <a:cubicBezTo>
                      <a:pt x="2" y="5"/>
                      <a:pt x="1" y="9"/>
                      <a:pt x="0" y="12"/>
                    </a:cubicBezTo>
                    <a:cubicBezTo>
                      <a:pt x="0" y="14"/>
                      <a:pt x="2" y="15"/>
                      <a:pt x="3" y="13"/>
                    </a:cubicBezTo>
                    <a:cubicBezTo>
                      <a:pt x="5" y="10"/>
                      <a:pt x="6" y="7"/>
                      <a:pt x="8" y="3"/>
                    </a:cubicBezTo>
                    <a:cubicBezTo>
                      <a:pt x="8" y="1"/>
                      <a:pt x="5" y="0"/>
                      <a:pt x="4"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68" name="Freeform 86"/>
              <p:cNvSpPr/>
              <p:nvPr/>
            </p:nvSpPr>
            <p:spPr bwMode="auto">
              <a:xfrm>
                <a:off x="5006" y="1129"/>
                <a:ext cx="13" cy="23"/>
              </a:xfrm>
              <a:custGeom>
                <a:avLst/>
                <a:gdLst>
                  <a:gd name="T0" fmla="*/ 4 w 7"/>
                  <a:gd name="T1" fmla="*/ 2 h 13"/>
                  <a:gd name="T2" fmla="*/ 1 w 7"/>
                  <a:gd name="T3" fmla="*/ 12 h 13"/>
                  <a:gd name="T4" fmla="*/ 4 w 7"/>
                  <a:gd name="T5" fmla="*/ 12 h 13"/>
                  <a:gd name="T6" fmla="*/ 5 w 7"/>
                  <a:gd name="T7" fmla="*/ 8 h 13"/>
                  <a:gd name="T8" fmla="*/ 7 w 7"/>
                  <a:gd name="T9" fmla="*/ 4 h 13"/>
                  <a:gd name="T10" fmla="*/ 4 w 7"/>
                  <a:gd name="T11" fmla="*/ 2 h 13"/>
                </a:gdLst>
                <a:ahLst/>
                <a:cxnLst>
                  <a:cxn ang="0">
                    <a:pos x="T0" y="T1"/>
                  </a:cxn>
                  <a:cxn ang="0">
                    <a:pos x="T2" y="T3"/>
                  </a:cxn>
                  <a:cxn ang="0">
                    <a:pos x="T4" y="T5"/>
                  </a:cxn>
                  <a:cxn ang="0">
                    <a:pos x="T6" y="T7"/>
                  </a:cxn>
                  <a:cxn ang="0">
                    <a:pos x="T8" y="T9"/>
                  </a:cxn>
                  <a:cxn ang="0">
                    <a:pos x="T10" y="T11"/>
                  </a:cxn>
                </a:cxnLst>
                <a:rect l="0" t="0" r="r" b="b"/>
                <a:pathLst>
                  <a:path w="7" h="13">
                    <a:moveTo>
                      <a:pt x="4" y="2"/>
                    </a:moveTo>
                    <a:cubicBezTo>
                      <a:pt x="2" y="5"/>
                      <a:pt x="0" y="9"/>
                      <a:pt x="1" y="12"/>
                    </a:cubicBezTo>
                    <a:cubicBezTo>
                      <a:pt x="2" y="13"/>
                      <a:pt x="3" y="13"/>
                      <a:pt x="4" y="12"/>
                    </a:cubicBezTo>
                    <a:cubicBezTo>
                      <a:pt x="5" y="11"/>
                      <a:pt x="5" y="10"/>
                      <a:pt x="5" y="8"/>
                    </a:cubicBezTo>
                    <a:cubicBezTo>
                      <a:pt x="5" y="7"/>
                      <a:pt x="6" y="6"/>
                      <a:pt x="7" y="4"/>
                    </a:cubicBezTo>
                    <a:cubicBezTo>
                      <a:pt x="7" y="3"/>
                      <a:pt x="5" y="0"/>
                      <a:pt x="4"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69" name="Freeform 87"/>
              <p:cNvSpPr/>
              <p:nvPr/>
            </p:nvSpPr>
            <p:spPr bwMode="auto">
              <a:xfrm>
                <a:off x="5029" y="1150"/>
                <a:ext cx="14" cy="18"/>
              </a:xfrm>
              <a:custGeom>
                <a:avLst/>
                <a:gdLst>
                  <a:gd name="T0" fmla="*/ 4 w 8"/>
                  <a:gd name="T1" fmla="*/ 2 h 10"/>
                  <a:gd name="T2" fmla="*/ 0 w 8"/>
                  <a:gd name="T3" fmla="*/ 7 h 10"/>
                  <a:gd name="T4" fmla="*/ 3 w 8"/>
                  <a:gd name="T5" fmla="*/ 9 h 10"/>
                  <a:gd name="T6" fmla="*/ 7 w 8"/>
                  <a:gd name="T7" fmla="*/ 4 h 10"/>
                  <a:gd name="T8" fmla="*/ 4 w 8"/>
                  <a:gd name="T9" fmla="*/ 2 h 10"/>
                </a:gdLst>
                <a:ahLst/>
                <a:cxnLst>
                  <a:cxn ang="0">
                    <a:pos x="T0" y="T1"/>
                  </a:cxn>
                  <a:cxn ang="0">
                    <a:pos x="T2" y="T3"/>
                  </a:cxn>
                  <a:cxn ang="0">
                    <a:pos x="T4" y="T5"/>
                  </a:cxn>
                  <a:cxn ang="0">
                    <a:pos x="T6" y="T7"/>
                  </a:cxn>
                  <a:cxn ang="0">
                    <a:pos x="T8" y="T9"/>
                  </a:cxn>
                </a:cxnLst>
                <a:rect l="0" t="0" r="r" b="b"/>
                <a:pathLst>
                  <a:path w="8" h="10">
                    <a:moveTo>
                      <a:pt x="4" y="2"/>
                    </a:moveTo>
                    <a:cubicBezTo>
                      <a:pt x="3" y="3"/>
                      <a:pt x="1" y="5"/>
                      <a:pt x="0" y="7"/>
                    </a:cubicBezTo>
                    <a:cubicBezTo>
                      <a:pt x="0" y="9"/>
                      <a:pt x="2" y="10"/>
                      <a:pt x="3" y="9"/>
                    </a:cubicBezTo>
                    <a:cubicBezTo>
                      <a:pt x="5" y="7"/>
                      <a:pt x="6" y="6"/>
                      <a:pt x="7" y="4"/>
                    </a:cubicBezTo>
                    <a:cubicBezTo>
                      <a:pt x="8" y="2"/>
                      <a:pt x="5" y="0"/>
                      <a:pt x="4"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70" name="Freeform 88"/>
              <p:cNvSpPr/>
              <p:nvPr/>
            </p:nvSpPr>
            <p:spPr bwMode="auto">
              <a:xfrm>
                <a:off x="5052" y="1169"/>
                <a:ext cx="11" cy="16"/>
              </a:xfrm>
              <a:custGeom>
                <a:avLst/>
                <a:gdLst>
                  <a:gd name="T0" fmla="*/ 1 w 6"/>
                  <a:gd name="T1" fmla="*/ 3 h 9"/>
                  <a:gd name="T2" fmla="*/ 0 w 6"/>
                  <a:gd name="T3" fmla="*/ 7 h 9"/>
                  <a:gd name="T4" fmla="*/ 3 w 6"/>
                  <a:gd name="T5" fmla="*/ 8 h 9"/>
                  <a:gd name="T6" fmla="*/ 5 w 6"/>
                  <a:gd name="T7" fmla="*/ 4 h 9"/>
                  <a:gd name="T8" fmla="*/ 1 w 6"/>
                  <a:gd name="T9" fmla="*/ 3 h 9"/>
                </a:gdLst>
                <a:ahLst/>
                <a:cxnLst>
                  <a:cxn ang="0">
                    <a:pos x="T0" y="T1"/>
                  </a:cxn>
                  <a:cxn ang="0">
                    <a:pos x="T2" y="T3"/>
                  </a:cxn>
                  <a:cxn ang="0">
                    <a:pos x="T4" y="T5"/>
                  </a:cxn>
                  <a:cxn ang="0">
                    <a:pos x="T6" y="T7"/>
                  </a:cxn>
                  <a:cxn ang="0">
                    <a:pos x="T8" y="T9"/>
                  </a:cxn>
                </a:cxnLst>
                <a:rect l="0" t="0" r="r" b="b"/>
                <a:pathLst>
                  <a:path w="6" h="9">
                    <a:moveTo>
                      <a:pt x="1" y="3"/>
                    </a:moveTo>
                    <a:cubicBezTo>
                      <a:pt x="1" y="4"/>
                      <a:pt x="0" y="5"/>
                      <a:pt x="0" y="7"/>
                    </a:cubicBezTo>
                    <a:cubicBezTo>
                      <a:pt x="0" y="8"/>
                      <a:pt x="2" y="9"/>
                      <a:pt x="3" y="8"/>
                    </a:cubicBezTo>
                    <a:cubicBezTo>
                      <a:pt x="4" y="7"/>
                      <a:pt x="4" y="6"/>
                      <a:pt x="5" y="4"/>
                    </a:cubicBezTo>
                    <a:cubicBezTo>
                      <a:pt x="6" y="2"/>
                      <a:pt x="2" y="0"/>
                      <a:pt x="1"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71" name="Freeform 89"/>
              <p:cNvSpPr/>
              <p:nvPr/>
            </p:nvSpPr>
            <p:spPr bwMode="auto">
              <a:xfrm>
                <a:off x="5075" y="1187"/>
                <a:ext cx="12" cy="16"/>
              </a:xfrm>
              <a:custGeom>
                <a:avLst/>
                <a:gdLst>
                  <a:gd name="T0" fmla="*/ 2 w 7"/>
                  <a:gd name="T1" fmla="*/ 3 h 9"/>
                  <a:gd name="T2" fmla="*/ 1 w 7"/>
                  <a:gd name="T3" fmla="*/ 6 h 9"/>
                  <a:gd name="T4" fmla="*/ 3 w 7"/>
                  <a:gd name="T5" fmla="*/ 8 h 9"/>
                  <a:gd name="T6" fmla="*/ 5 w 7"/>
                  <a:gd name="T7" fmla="*/ 5 h 9"/>
                  <a:gd name="T8" fmla="*/ 2 w 7"/>
                  <a:gd name="T9" fmla="*/ 3 h 9"/>
                </a:gdLst>
                <a:ahLst/>
                <a:cxnLst>
                  <a:cxn ang="0">
                    <a:pos x="T0" y="T1"/>
                  </a:cxn>
                  <a:cxn ang="0">
                    <a:pos x="T2" y="T3"/>
                  </a:cxn>
                  <a:cxn ang="0">
                    <a:pos x="T4" y="T5"/>
                  </a:cxn>
                  <a:cxn ang="0">
                    <a:pos x="T6" y="T7"/>
                  </a:cxn>
                  <a:cxn ang="0">
                    <a:pos x="T8" y="T9"/>
                  </a:cxn>
                </a:cxnLst>
                <a:rect l="0" t="0" r="r" b="b"/>
                <a:pathLst>
                  <a:path w="7" h="9">
                    <a:moveTo>
                      <a:pt x="2" y="3"/>
                    </a:moveTo>
                    <a:cubicBezTo>
                      <a:pt x="1" y="4"/>
                      <a:pt x="1" y="5"/>
                      <a:pt x="1" y="6"/>
                    </a:cubicBezTo>
                    <a:cubicBezTo>
                      <a:pt x="0" y="8"/>
                      <a:pt x="2" y="9"/>
                      <a:pt x="3" y="8"/>
                    </a:cubicBezTo>
                    <a:cubicBezTo>
                      <a:pt x="4" y="7"/>
                      <a:pt x="5" y="6"/>
                      <a:pt x="5" y="5"/>
                    </a:cubicBezTo>
                    <a:cubicBezTo>
                      <a:pt x="7" y="3"/>
                      <a:pt x="3" y="0"/>
                      <a:pt x="2"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72" name="Freeform 90"/>
              <p:cNvSpPr/>
              <p:nvPr/>
            </p:nvSpPr>
            <p:spPr bwMode="auto">
              <a:xfrm>
                <a:off x="4924" y="1495"/>
                <a:ext cx="28" cy="12"/>
              </a:xfrm>
              <a:custGeom>
                <a:avLst/>
                <a:gdLst>
                  <a:gd name="T0" fmla="*/ 2 w 16"/>
                  <a:gd name="T1" fmla="*/ 4 h 7"/>
                  <a:gd name="T2" fmla="*/ 15 w 16"/>
                  <a:gd name="T3" fmla="*/ 6 h 7"/>
                  <a:gd name="T4" fmla="*/ 15 w 16"/>
                  <a:gd name="T5" fmla="*/ 3 h 7"/>
                  <a:gd name="T6" fmla="*/ 9 w 16"/>
                  <a:gd name="T7" fmla="*/ 2 h 7"/>
                  <a:gd name="T8" fmla="*/ 3 w 16"/>
                  <a:gd name="T9" fmla="*/ 1 h 7"/>
                  <a:gd name="T10" fmla="*/ 2 w 16"/>
                  <a:gd name="T11" fmla="*/ 4 h 7"/>
                </a:gdLst>
                <a:ahLst/>
                <a:cxnLst>
                  <a:cxn ang="0">
                    <a:pos x="T0" y="T1"/>
                  </a:cxn>
                  <a:cxn ang="0">
                    <a:pos x="T2" y="T3"/>
                  </a:cxn>
                  <a:cxn ang="0">
                    <a:pos x="T4" y="T5"/>
                  </a:cxn>
                  <a:cxn ang="0">
                    <a:pos x="T6" y="T7"/>
                  </a:cxn>
                  <a:cxn ang="0">
                    <a:pos x="T8" y="T9"/>
                  </a:cxn>
                  <a:cxn ang="0">
                    <a:pos x="T10" y="T11"/>
                  </a:cxn>
                </a:cxnLst>
                <a:rect l="0" t="0" r="r" b="b"/>
                <a:pathLst>
                  <a:path w="16" h="7">
                    <a:moveTo>
                      <a:pt x="2" y="4"/>
                    </a:moveTo>
                    <a:cubicBezTo>
                      <a:pt x="5" y="5"/>
                      <a:pt x="11" y="7"/>
                      <a:pt x="15" y="6"/>
                    </a:cubicBezTo>
                    <a:cubicBezTo>
                      <a:pt x="16" y="6"/>
                      <a:pt x="16" y="3"/>
                      <a:pt x="15" y="3"/>
                    </a:cubicBezTo>
                    <a:cubicBezTo>
                      <a:pt x="13" y="2"/>
                      <a:pt x="11" y="2"/>
                      <a:pt x="9" y="2"/>
                    </a:cubicBezTo>
                    <a:cubicBezTo>
                      <a:pt x="7" y="2"/>
                      <a:pt x="5" y="1"/>
                      <a:pt x="3" y="1"/>
                    </a:cubicBezTo>
                    <a:cubicBezTo>
                      <a:pt x="1" y="0"/>
                      <a:pt x="0" y="3"/>
                      <a:pt x="2"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73" name="Freeform 91"/>
              <p:cNvSpPr/>
              <p:nvPr/>
            </p:nvSpPr>
            <p:spPr bwMode="auto">
              <a:xfrm>
                <a:off x="4933" y="1514"/>
                <a:ext cx="40" cy="18"/>
              </a:xfrm>
              <a:custGeom>
                <a:avLst/>
                <a:gdLst>
                  <a:gd name="T0" fmla="*/ 1 w 23"/>
                  <a:gd name="T1" fmla="*/ 4 h 10"/>
                  <a:gd name="T2" fmla="*/ 21 w 23"/>
                  <a:gd name="T3" fmla="*/ 8 h 10"/>
                  <a:gd name="T4" fmla="*/ 21 w 23"/>
                  <a:gd name="T5" fmla="*/ 5 h 10"/>
                  <a:gd name="T6" fmla="*/ 12 w 23"/>
                  <a:gd name="T7" fmla="*/ 3 h 10"/>
                  <a:gd name="T8" fmla="*/ 3 w 23"/>
                  <a:gd name="T9" fmla="*/ 1 h 10"/>
                  <a:gd name="T10" fmla="*/ 1 w 23"/>
                  <a:gd name="T11" fmla="*/ 4 h 10"/>
                </a:gdLst>
                <a:ahLst/>
                <a:cxnLst>
                  <a:cxn ang="0">
                    <a:pos x="T0" y="T1"/>
                  </a:cxn>
                  <a:cxn ang="0">
                    <a:pos x="T2" y="T3"/>
                  </a:cxn>
                  <a:cxn ang="0">
                    <a:pos x="T4" y="T5"/>
                  </a:cxn>
                  <a:cxn ang="0">
                    <a:pos x="T6" y="T7"/>
                  </a:cxn>
                  <a:cxn ang="0">
                    <a:pos x="T8" y="T9"/>
                  </a:cxn>
                  <a:cxn ang="0">
                    <a:pos x="T10" y="T11"/>
                  </a:cxn>
                </a:cxnLst>
                <a:rect l="0" t="0" r="r" b="b"/>
                <a:pathLst>
                  <a:path w="23" h="10">
                    <a:moveTo>
                      <a:pt x="1" y="4"/>
                    </a:moveTo>
                    <a:cubicBezTo>
                      <a:pt x="7" y="7"/>
                      <a:pt x="15" y="10"/>
                      <a:pt x="21" y="8"/>
                    </a:cubicBezTo>
                    <a:cubicBezTo>
                      <a:pt x="23" y="7"/>
                      <a:pt x="22" y="5"/>
                      <a:pt x="21" y="5"/>
                    </a:cubicBezTo>
                    <a:cubicBezTo>
                      <a:pt x="18" y="4"/>
                      <a:pt x="15" y="4"/>
                      <a:pt x="12" y="3"/>
                    </a:cubicBezTo>
                    <a:cubicBezTo>
                      <a:pt x="9" y="3"/>
                      <a:pt x="6" y="2"/>
                      <a:pt x="3" y="1"/>
                    </a:cubicBezTo>
                    <a:cubicBezTo>
                      <a:pt x="1" y="0"/>
                      <a:pt x="0" y="3"/>
                      <a:pt x="1"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74" name="Freeform 92"/>
              <p:cNvSpPr/>
              <p:nvPr/>
            </p:nvSpPr>
            <p:spPr bwMode="auto">
              <a:xfrm>
                <a:off x="4947" y="1539"/>
                <a:ext cx="47" cy="21"/>
              </a:xfrm>
              <a:custGeom>
                <a:avLst/>
                <a:gdLst>
                  <a:gd name="T0" fmla="*/ 2 w 27"/>
                  <a:gd name="T1" fmla="*/ 4 h 12"/>
                  <a:gd name="T2" fmla="*/ 25 w 27"/>
                  <a:gd name="T3" fmla="*/ 12 h 12"/>
                  <a:gd name="T4" fmla="*/ 25 w 27"/>
                  <a:gd name="T5" fmla="*/ 9 h 12"/>
                  <a:gd name="T6" fmla="*/ 4 w 27"/>
                  <a:gd name="T7" fmla="*/ 1 h 12"/>
                  <a:gd name="T8" fmla="*/ 2 w 27"/>
                  <a:gd name="T9" fmla="*/ 4 h 12"/>
                </a:gdLst>
                <a:ahLst/>
                <a:cxnLst>
                  <a:cxn ang="0">
                    <a:pos x="T0" y="T1"/>
                  </a:cxn>
                  <a:cxn ang="0">
                    <a:pos x="T2" y="T3"/>
                  </a:cxn>
                  <a:cxn ang="0">
                    <a:pos x="T4" y="T5"/>
                  </a:cxn>
                  <a:cxn ang="0">
                    <a:pos x="T6" y="T7"/>
                  </a:cxn>
                  <a:cxn ang="0">
                    <a:pos x="T8" y="T9"/>
                  </a:cxn>
                </a:cxnLst>
                <a:rect l="0" t="0" r="r" b="b"/>
                <a:pathLst>
                  <a:path w="27" h="12">
                    <a:moveTo>
                      <a:pt x="2" y="4"/>
                    </a:moveTo>
                    <a:cubicBezTo>
                      <a:pt x="9" y="8"/>
                      <a:pt x="17" y="12"/>
                      <a:pt x="25" y="12"/>
                    </a:cubicBezTo>
                    <a:cubicBezTo>
                      <a:pt x="26" y="12"/>
                      <a:pt x="27" y="10"/>
                      <a:pt x="25" y="9"/>
                    </a:cubicBezTo>
                    <a:cubicBezTo>
                      <a:pt x="18" y="6"/>
                      <a:pt x="11" y="5"/>
                      <a:pt x="4" y="1"/>
                    </a:cubicBezTo>
                    <a:cubicBezTo>
                      <a:pt x="2" y="0"/>
                      <a:pt x="0" y="3"/>
                      <a:pt x="2"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75" name="Freeform 93"/>
              <p:cNvSpPr/>
              <p:nvPr/>
            </p:nvSpPr>
            <p:spPr bwMode="auto">
              <a:xfrm>
                <a:off x="4961" y="1565"/>
                <a:ext cx="58" cy="23"/>
              </a:xfrm>
              <a:custGeom>
                <a:avLst/>
                <a:gdLst>
                  <a:gd name="T0" fmla="*/ 2 w 33"/>
                  <a:gd name="T1" fmla="*/ 4 h 13"/>
                  <a:gd name="T2" fmla="*/ 31 w 33"/>
                  <a:gd name="T3" fmla="*/ 13 h 13"/>
                  <a:gd name="T4" fmla="*/ 31 w 33"/>
                  <a:gd name="T5" fmla="*/ 10 h 13"/>
                  <a:gd name="T6" fmla="*/ 4 w 33"/>
                  <a:gd name="T7" fmla="*/ 1 h 13"/>
                  <a:gd name="T8" fmla="*/ 2 w 33"/>
                  <a:gd name="T9" fmla="*/ 4 h 13"/>
                </a:gdLst>
                <a:ahLst/>
                <a:cxnLst>
                  <a:cxn ang="0">
                    <a:pos x="T0" y="T1"/>
                  </a:cxn>
                  <a:cxn ang="0">
                    <a:pos x="T2" y="T3"/>
                  </a:cxn>
                  <a:cxn ang="0">
                    <a:pos x="T4" y="T5"/>
                  </a:cxn>
                  <a:cxn ang="0">
                    <a:pos x="T6" y="T7"/>
                  </a:cxn>
                  <a:cxn ang="0">
                    <a:pos x="T8" y="T9"/>
                  </a:cxn>
                </a:cxnLst>
                <a:rect l="0" t="0" r="r" b="b"/>
                <a:pathLst>
                  <a:path w="33" h="13">
                    <a:moveTo>
                      <a:pt x="2" y="4"/>
                    </a:moveTo>
                    <a:cubicBezTo>
                      <a:pt x="11" y="9"/>
                      <a:pt x="21" y="13"/>
                      <a:pt x="31" y="13"/>
                    </a:cubicBezTo>
                    <a:cubicBezTo>
                      <a:pt x="32" y="13"/>
                      <a:pt x="33" y="10"/>
                      <a:pt x="31" y="10"/>
                    </a:cubicBezTo>
                    <a:cubicBezTo>
                      <a:pt x="22" y="8"/>
                      <a:pt x="13" y="6"/>
                      <a:pt x="4" y="1"/>
                    </a:cubicBezTo>
                    <a:cubicBezTo>
                      <a:pt x="2" y="0"/>
                      <a:pt x="0" y="3"/>
                      <a:pt x="2"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76" name="Freeform 94"/>
              <p:cNvSpPr/>
              <p:nvPr/>
            </p:nvSpPr>
            <p:spPr bwMode="auto">
              <a:xfrm>
                <a:off x="4963" y="1581"/>
                <a:ext cx="63" cy="39"/>
              </a:xfrm>
              <a:custGeom>
                <a:avLst/>
                <a:gdLst>
                  <a:gd name="T0" fmla="*/ 2 w 36"/>
                  <a:gd name="T1" fmla="*/ 4 h 22"/>
                  <a:gd name="T2" fmla="*/ 33 w 36"/>
                  <a:gd name="T3" fmla="*/ 22 h 22"/>
                  <a:gd name="T4" fmla="*/ 34 w 36"/>
                  <a:gd name="T5" fmla="*/ 19 h 22"/>
                  <a:gd name="T6" fmla="*/ 4 w 36"/>
                  <a:gd name="T7" fmla="*/ 1 h 22"/>
                  <a:gd name="T8" fmla="*/ 2 w 36"/>
                  <a:gd name="T9" fmla="*/ 4 h 22"/>
                </a:gdLst>
                <a:ahLst/>
                <a:cxnLst>
                  <a:cxn ang="0">
                    <a:pos x="T0" y="T1"/>
                  </a:cxn>
                  <a:cxn ang="0">
                    <a:pos x="T2" y="T3"/>
                  </a:cxn>
                  <a:cxn ang="0">
                    <a:pos x="T4" y="T5"/>
                  </a:cxn>
                  <a:cxn ang="0">
                    <a:pos x="T6" y="T7"/>
                  </a:cxn>
                  <a:cxn ang="0">
                    <a:pos x="T8" y="T9"/>
                  </a:cxn>
                </a:cxnLst>
                <a:rect l="0" t="0" r="r" b="b"/>
                <a:pathLst>
                  <a:path w="36" h="22">
                    <a:moveTo>
                      <a:pt x="2" y="4"/>
                    </a:moveTo>
                    <a:cubicBezTo>
                      <a:pt x="11" y="11"/>
                      <a:pt x="22" y="18"/>
                      <a:pt x="33" y="22"/>
                    </a:cubicBezTo>
                    <a:cubicBezTo>
                      <a:pt x="35" y="22"/>
                      <a:pt x="36" y="20"/>
                      <a:pt x="34" y="19"/>
                    </a:cubicBezTo>
                    <a:cubicBezTo>
                      <a:pt x="24" y="13"/>
                      <a:pt x="13" y="8"/>
                      <a:pt x="4" y="1"/>
                    </a:cubicBezTo>
                    <a:cubicBezTo>
                      <a:pt x="2" y="0"/>
                      <a:pt x="0" y="3"/>
                      <a:pt x="2"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77" name="Freeform 95"/>
              <p:cNvSpPr/>
              <p:nvPr/>
            </p:nvSpPr>
            <p:spPr bwMode="auto">
              <a:xfrm>
                <a:off x="5117" y="1250"/>
                <a:ext cx="44" cy="58"/>
              </a:xfrm>
              <a:custGeom>
                <a:avLst/>
                <a:gdLst>
                  <a:gd name="T0" fmla="*/ 24 w 25"/>
                  <a:gd name="T1" fmla="*/ 30 h 33"/>
                  <a:gd name="T2" fmla="*/ 3 w 25"/>
                  <a:gd name="T3" fmla="*/ 1 h 33"/>
                  <a:gd name="T4" fmla="*/ 1 w 25"/>
                  <a:gd name="T5" fmla="*/ 3 h 33"/>
                  <a:gd name="T6" fmla="*/ 12 w 25"/>
                  <a:gd name="T7" fmla="*/ 17 h 33"/>
                  <a:gd name="T8" fmla="*/ 21 w 25"/>
                  <a:gd name="T9" fmla="*/ 32 h 33"/>
                  <a:gd name="T10" fmla="*/ 24 w 25"/>
                  <a:gd name="T11" fmla="*/ 30 h 33"/>
                </a:gdLst>
                <a:ahLst/>
                <a:cxnLst>
                  <a:cxn ang="0">
                    <a:pos x="T0" y="T1"/>
                  </a:cxn>
                  <a:cxn ang="0">
                    <a:pos x="T2" y="T3"/>
                  </a:cxn>
                  <a:cxn ang="0">
                    <a:pos x="T4" y="T5"/>
                  </a:cxn>
                  <a:cxn ang="0">
                    <a:pos x="T6" y="T7"/>
                  </a:cxn>
                  <a:cxn ang="0">
                    <a:pos x="T8" y="T9"/>
                  </a:cxn>
                  <a:cxn ang="0">
                    <a:pos x="T10" y="T11"/>
                  </a:cxn>
                </a:cxnLst>
                <a:rect l="0" t="0" r="r" b="b"/>
                <a:pathLst>
                  <a:path w="25" h="33">
                    <a:moveTo>
                      <a:pt x="24" y="30"/>
                    </a:moveTo>
                    <a:cubicBezTo>
                      <a:pt x="21" y="20"/>
                      <a:pt x="13" y="7"/>
                      <a:pt x="3" y="1"/>
                    </a:cubicBezTo>
                    <a:cubicBezTo>
                      <a:pt x="2" y="0"/>
                      <a:pt x="0" y="2"/>
                      <a:pt x="1" y="3"/>
                    </a:cubicBezTo>
                    <a:cubicBezTo>
                      <a:pt x="4" y="8"/>
                      <a:pt x="8" y="12"/>
                      <a:pt x="12" y="17"/>
                    </a:cubicBezTo>
                    <a:cubicBezTo>
                      <a:pt x="15" y="22"/>
                      <a:pt x="18" y="27"/>
                      <a:pt x="21" y="32"/>
                    </a:cubicBezTo>
                    <a:cubicBezTo>
                      <a:pt x="22" y="33"/>
                      <a:pt x="25" y="32"/>
                      <a:pt x="24"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78" name="Freeform 96"/>
              <p:cNvSpPr/>
              <p:nvPr/>
            </p:nvSpPr>
            <p:spPr bwMode="auto">
              <a:xfrm>
                <a:off x="5131" y="1231"/>
                <a:ext cx="46" cy="60"/>
              </a:xfrm>
              <a:custGeom>
                <a:avLst/>
                <a:gdLst>
                  <a:gd name="T0" fmla="*/ 25 w 26"/>
                  <a:gd name="T1" fmla="*/ 31 h 34"/>
                  <a:gd name="T2" fmla="*/ 3 w 26"/>
                  <a:gd name="T3" fmla="*/ 1 h 34"/>
                  <a:gd name="T4" fmla="*/ 1 w 26"/>
                  <a:gd name="T5" fmla="*/ 3 h 34"/>
                  <a:gd name="T6" fmla="*/ 12 w 26"/>
                  <a:gd name="T7" fmla="*/ 17 h 34"/>
                  <a:gd name="T8" fmla="*/ 22 w 26"/>
                  <a:gd name="T9" fmla="*/ 32 h 34"/>
                  <a:gd name="T10" fmla="*/ 25 w 26"/>
                  <a:gd name="T11" fmla="*/ 31 h 34"/>
                </a:gdLst>
                <a:ahLst/>
                <a:cxnLst>
                  <a:cxn ang="0">
                    <a:pos x="T0" y="T1"/>
                  </a:cxn>
                  <a:cxn ang="0">
                    <a:pos x="T2" y="T3"/>
                  </a:cxn>
                  <a:cxn ang="0">
                    <a:pos x="T4" y="T5"/>
                  </a:cxn>
                  <a:cxn ang="0">
                    <a:pos x="T6" y="T7"/>
                  </a:cxn>
                  <a:cxn ang="0">
                    <a:pos x="T8" y="T9"/>
                  </a:cxn>
                  <a:cxn ang="0">
                    <a:pos x="T10" y="T11"/>
                  </a:cxn>
                </a:cxnLst>
                <a:rect l="0" t="0" r="r" b="b"/>
                <a:pathLst>
                  <a:path w="26" h="34">
                    <a:moveTo>
                      <a:pt x="25" y="31"/>
                    </a:moveTo>
                    <a:cubicBezTo>
                      <a:pt x="20" y="20"/>
                      <a:pt x="12" y="7"/>
                      <a:pt x="3" y="1"/>
                    </a:cubicBezTo>
                    <a:cubicBezTo>
                      <a:pt x="1" y="0"/>
                      <a:pt x="0" y="1"/>
                      <a:pt x="1" y="3"/>
                    </a:cubicBezTo>
                    <a:cubicBezTo>
                      <a:pt x="4" y="8"/>
                      <a:pt x="8" y="12"/>
                      <a:pt x="12" y="17"/>
                    </a:cubicBezTo>
                    <a:cubicBezTo>
                      <a:pt x="15" y="22"/>
                      <a:pt x="18" y="27"/>
                      <a:pt x="22" y="32"/>
                    </a:cubicBezTo>
                    <a:cubicBezTo>
                      <a:pt x="23" y="34"/>
                      <a:pt x="26" y="33"/>
                      <a:pt x="25" y="3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79" name="Freeform 97"/>
              <p:cNvSpPr/>
              <p:nvPr/>
            </p:nvSpPr>
            <p:spPr bwMode="auto">
              <a:xfrm>
                <a:off x="5158" y="1231"/>
                <a:ext cx="35" cy="51"/>
              </a:xfrm>
              <a:custGeom>
                <a:avLst/>
                <a:gdLst>
                  <a:gd name="T0" fmla="*/ 19 w 20"/>
                  <a:gd name="T1" fmla="*/ 27 h 29"/>
                  <a:gd name="T2" fmla="*/ 12 w 20"/>
                  <a:gd name="T3" fmla="*/ 13 h 29"/>
                  <a:gd name="T4" fmla="*/ 3 w 20"/>
                  <a:gd name="T5" fmla="*/ 1 h 29"/>
                  <a:gd name="T6" fmla="*/ 0 w 20"/>
                  <a:gd name="T7" fmla="*/ 3 h 29"/>
                  <a:gd name="T8" fmla="*/ 8 w 20"/>
                  <a:gd name="T9" fmla="*/ 15 h 29"/>
                  <a:gd name="T10" fmla="*/ 16 w 20"/>
                  <a:gd name="T11" fmla="*/ 28 h 29"/>
                  <a:gd name="T12" fmla="*/ 19 w 20"/>
                  <a:gd name="T13" fmla="*/ 27 h 29"/>
                </a:gdLst>
                <a:ahLst/>
                <a:cxnLst>
                  <a:cxn ang="0">
                    <a:pos x="T0" y="T1"/>
                  </a:cxn>
                  <a:cxn ang="0">
                    <a:pos x="T2" y="T3"/>
                  </a:cxn>
                  <a:cxn ang="0">
                    <a:pos x="T4" y="T5"/>
                  </a:cxn>
                  <a:cxn ang="0">
                    <a:pos x="T6" y="T7"/>
                  </a:cxn>
                  <a:cxn ang="0">
                    <a:pos x="T8" y="T9"/>
                  </a:cxn>
                  <a:cxn ang="0">
                    <a:pos x="T10" y="T11"/>
                  </a:cxn>
                  <a:cxn ang="0">
                    <a:pos x="T12" y="T13"/>
                  </a:cxn>
                </a:cxnLst>
                <a:rect l="0" t="0" r="r" b="b"/>
                <a:pathLst>
                  <a:path w="20" h="29">
                    <a:moveTo>
                      <a:pt x="19" y="27"/>
                    </a:moveTo>
                    <a:cubicBezTo>
                      <a:pt x="17" y="22"/>
                      <a:pt x="15" y="17"/>
                      <a:pt x="12" y="13"/>
                    </a:cubicBezTo>
                    <a:cubicBezTo>
                      <a:pt x="9" y="8"/>
                      <a:pt x="7" y="4"/>
                      <a:pt x="3" y="1"/>
                    </a:cubicBezTo>
                    <a:cubicBezTo>
                      <a:pt x="2" y="0"/>
                      <a:pt x="0" y="1"/>
                      <a:pt x="0" y="3"/>
                    </a:cubicBezTo>
                    <a:cubicBezTo>
                      <a:pt x="2" y="7"/>
                      <a:pt x="5" y="11"/>
                      <a:pt x="8" y="15"/>
                    </a:cubicBezTo>
                    <a:cubicBezTo>
                      <a:pt x="10" y="19"/>
                      <a:pt x="13" y="24"/>
                      <a:pt x="16" y="28"/>
                    </a:cubicBezTo>
                    <a:cubicBezTo>
                      <a:pt x="17" y="29"/>
                      <a:pt x="20" y="29"/>
                      <a:pt x="19" y="2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80" name="Freeform 98"/>
              <p:cNvSpPr/>
              <p:nvPr/>
            </p:nvSpPr>
            <p:spPr bwMode="auto">
              <a:xfrm>
                <a:off x="5182" y="1224"/>
                <a:ext cx="30" cy="47"/>
              </a:xfrm>
              <a:custGeom>
                <a:avLst/>
                <a:gdLst>
                  <a:gd name="T0" fmla="*/ 16 w 17"/>
                  <a:gd name="T1" fmla="*/ 24 h 27"/>
                  <a:gd name="T2" fmla="*/ 3 w 17"/>
                  <a:gd name="T3" fmla="*/ 0 h 27"/>
                  <a:gd name="T4" fmla="*/ 1 w 17"/>
                  <a:gd name="T5" fmla="*/ 2 h 27"/>
                  <a:gd name="T6" fmla="*/ 7 w 17"/>
                  <a:gd name="T7" fmla="*/ 13 h 27"/>
                  <a:gd name="T8" fmla="*/ 13 w 17"/>
                  <a:gd name="T9" fmla="*/ 25 h 27"/>
                  <a:gd name="T10" fmla="*/ 16 w 17"/>
                  <a:gd name="T11" fmla="*/ 24 h 27"/>
                </a:gdLst>
                <a:ahLst/>
                <a:cxnLst>
                  <a:cxn ang="0">
                    <a:pos x="T0" y="T1"/>
                  </a:cxn>
                  <a:cxn ang="0">
                    <a:pos x="T2" y="T3"/>
                  </a:cxn>
                  <a:cxn ang="0">
                    <a:pos x="T4" y="T5"/>
                  </a:cxn>
                  <a:cxn ang="0">
                    <a:pos x="T6" y="T7"/>
                  </a:cxn>
                  <a:cxn ang="0">
                    <a:pos x="T8" y="T9"/>
                  </a:cxn>
                  <a:cxn ang="0">
                    <a:pos x="T10" y="T11"/>
                  </a:cxn>
                </a:cxnLst>
                <a:rect l="0" t="0" r="r" b="b"/>
                <a:pathLst>
                  <a:path w="17" h="27">
                    <a:moveTo>
                      <a:pt x="16" y="24"/>
                    </a:moveTo>
                    <a:cubicBezTo>
                      <a:pt x="14" y="16"/>
                      <a:pt x="10" y="6"/>
                      <a:pt x="3" y="0"/>
                    </a:cubicBezTo>
                    <a:cubicBezTo>
                      <a:pt x="1" y="0"/>
                      <a:pt x="0" y="1"/>
                      <a:pt x="1" y="2"/>
                    </a:cubicBezTo>
                    <a:cubicBezTo>
                      <a:pt x="3" y="6"/>
                      <a:pt x="5" y="9"/>
                      <a:pt x="7" y="13"/>
                    </a:cubicBezTo>
                    <a:cubicBezTo>
                      <a:pt x="10" y="17"/>
                      <a:pt x="11" y="21"/>
                      <a:pt x="13" y="25"/>
                    </a:cubicBezTo>
                    <a:cubicBezTo>
                      <a:pt x="14" y="27"/>
                      <a:pt x="17" y="26"/>
                      <a:pt x="16" y="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81" name="Freeform 99"/>
              <p:cNvSpPr/>
              <p:nvPr/>
            </p:nvSpPr>
            <p:spPr bwMode="auto">
              <a:xfrm>
                <a:off x="5207" y="1226"/>
                <a:ext cx="28" cy="44"/>
              </a:xfrm>
              <a:custGeom>
                <a:avLst/>
                <a:gdLst>
                  <a:gd name="T0" fmla="*/ 15 w 16"/>
                  <a:gd name="T1" fmla="*/ 22 h 25"/>
                  <a:gd name="T2" fmla="*/ 3 w 16"/>
                  <a:gd name="T3" fmla="*/ 1 h 25"/>
                  <a:gd name="T4" fmla="*/ 1 w 16"/>
                  <a:gd name="T5" fmla="*/ 3 h 25"/>
                  <a:gd name="T6" fmla="*/ 6 w 16"/>
                  <a:gd name="T7" fmla="*/ 12 h 25"/>
                  <a:gd name="T8" fmla="*/ 12 w 16"/>
                  <a:gd name="T9" fmla="*/ 23 h 25"/>
                  <a:gd name="T10" fmla="*/ 15 w 16"/>
                  <a:gd name="T11" fmla="*/ 22 h 25"/>
                </a:gdLst>
                <a:ahLst/>
                <a:cxnLst>
                  <a:cxn ang="0">
                    <a:pos x="T0" y="T1"/>
                  </a:cxn>
                  <a:cxn ang="0">
                    <a:pos x="T2" y="T3"/>
                  </a:cxn>
                  <a:cxn ang="0">
                    <a:pos x="T4" y="T5"/>
                  </a:cxn>
                  <a:cxn ang="0">
                    <a:pos x="T6" y="T7"/>
                  </a:cxn>
                  <a:cxn ang="0">
                    <a:pos x="T8" y="T9"/>
                  </a:cxn>
                  <a:cxn ang="0">
                    <a:pos x="T10" y="T11"/>
                  </a:cxn>
                </a:cxnLst>
                <a:rect l="0" t="0" r="r" b="b"/>
                <a:pathLst>
                  <a:path w="16" h="25">
                    <a:moveTo>
                      <a:pt x="15" y="22"/>
                    </a:moveTo>
                    <a:cubicBezTo>
                      <a:pt x="13" y="15"/>
                      <a:pt x="9" y="5"/>
                      <a:pt x="3" y="1"/>
                    </a:cubicBezTo>
                    <a:cubicBezTo>
                      <a:pt x="2" y="0"/>
                      <a:pt x="0" y="1"/>
                      <a:pt x="1" y="3"/>
                    </a:cubicBezTo>
                    <a:cubicBezTo>
                      <a:pt x="2" y="6"/>
                      <a:pt x="4" y="9"/>
                      <a:pt x="6" y="12"/>
                    </a:cubicBezTo>
                    <a:cubicBezTo>
                      <a:pt x="8" y="16"/>
                      <a:pt x="10" y="20"/>
                      <a:pt x="12" y="23"/>
                    </a:cubicBezTo>
                    <a:cubicBezTo>
                      <a:pt x="13" y="25"/>
                      <a:pt x="16" y="24"/>
                      <a:pt x="15" y="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82" name="Freeform 100"/>
              <p:cNvSpPr/>
              <p:nvPr/>
            </p:nvSpPr>
            <p:spPr bwMode="auto">
              <a:xfrm>
                <a:off x="5224" y="1233"/>
                <a:ext cx="22" cy="30"/>
              </a:xfrm>
              <a:custGeom>
                <a:avLst/>
                <a:gdLst>
                  <a:gd name="T0" fmla="*/ 11 w 12"/>
                  <a:gd name="T1" fmla="*/ 13 h 17"/>
                  <a:gd name="T2" fmla="*/ 3 w 12"/>
                  <a:gd name="T3" fmla="*/ 1 h 17"/>
                  <a:gd name="T4" fmla="*/ 0 w 12"/>
                  <a:gd name="T5" fmla="*/ 2 h 17"/>
                  <a:gd name="T6" fmla="*/ 8 w 12"/>
                  <a:gd name="T7" fmla="*/ 15 h 17"/>
                  <a:gd name="T8" fmla="*/ 11 w 12"/>
                  <a:gd name="T9" fmla="*/ 13 h 17"/>
                </a:gdLst>
                <a:ahLst/>
                <a:cxnLst>
                  <a:cxn ang="0">
                    <a:pos x="T0" y="T1"/>
                  </a:cxn>
                  <a:cxn ang="0">
                    <a:pos x="T2" y="T3"/>
                  </a:cxn>
                  <a:cxn ang="0">
                    <a:pos x="T4" y="T5"/>
                  </a:cxn>
                  <a:cxn ang="0">
                    <a:pos x="T6" y="T7"/>
                  </a:cxn>
                  <a:cxn ang="0">
                    <a:pos x="T8" y="T9"/>
                  </a:cxn>
                </a:cxnLst>
                <a:rect l="0" t="0" r="r" b="b"/>
                <a:pathLst>
                  <a:path w="12" h="17">
                    <a:moveTo>
                      <a:pt x="11" y="13"/>
                    </a:moveTo>
                    <a:cubicBezTo>
                      <a:pt x="9" y="9"/>
                      <a:pt x="6" y="4"/>
                      <a:pt x="3" y="1"/>
                    </a:cubicBezTo>
                    <a:cubicBezTo>
                      <a:pt x="2" y="0"/>
                      <a:pt x="0" y="1"/>
                      <a:pt x="0" y="2"/>
                    </a:cubicBezTo>
                    <a:cubicBezTo>
                      <a:pt x="2" y="7"/>
                      <a:pt x="5" y="11"/>
                      <a:pt x="8" y="15"/>
                    </a:cubicBezTo>
                    <a:cubicBezTo>
                      <a:pt x="9" y="17"/>
                      <a:pt x="12" y="15"/>
                      <a:pt x="11" y="1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83" name="Freeform 101"/>
              <p:cNvSpPr/>
              <p:nvPr/>
            </p:nvSpPr>
            <p:spPr bwMode="auto">
              <a:xfrm>
                <a:off x="5112" y="1286"/>
                <a:ext cx="39" cy="45"/>
              </a:xfrm>
              <a:custGeom>
                <a:avLst/>
                <a:gdLst>
                  <a:gd name="T0" fmla="*/ 21 w 22"/>
                  <a:gd name="T1" fmla="*/ 22 h 26"/>
                  <a:gd name="T2" fmla="*/ 3 w 22"/>
                  <a:gd name="T3" fmla="*/ 1 h 26"/>
                  <a:gd name="T4" fmla="*/ 1 w 22"/>
                  <a:gd name="T5" fmla="*/ 3 h 26"/>
                  <a:gd name="T6" fmla="*/ 18 w 22"/>
                  <a:gd name="T7" fmla="*/ 24 h 26"/>
                  <a:gd name="T8" fmla="*/ 21 w 22"/>
                  <a:gd name="T9" fmla="*/ 22 h 26"/>
                </a:gdLst>
                <a:ahLst/>
                <a:cxnLst>
                  <a:cxn ang="0">
                    <a:pos x="T0" y="T1"/>
                  </a:cxn>
                  <a:cxn ang="0">
                    <a:pos x="T2" y="T3"/>
                  </a:cxn>
                  <a:cxn ang="0">
                    <a:pos x="T4" y="T5"/>
                  </a:cxn>
                  <a:cxn ang="0">
                    <a:pos x="T6" y="T7"/>
                  </a:cxn>
                  <a:cxn ang="0">
                    <a:pos x="T8" y="T9"/>
                  </a:cxn>
                </a:cxnLst>
                <a:rect l="0" t="0" r="r" b="b"/>
                <a:pathLst>
                  <a:path w="22" h="26">
                    <a:moveTo>
                      <a:pt x="21" y="22"/>
                    </a:moveTo>
                    <a:cubicBezTo>
                      <a:pt x="16" y="15"/>
                      <a:pt x="10" y="6"/>
                      <a:pt x="3" y="1"/>
                    </a:cubicBezTo>
                    <a:cubicBezTo>
                      <a:pt x="2" y="0"/>
                      <a:pt x="0" y="2"/>
                      <a:pt x="1" y="3"/>
                    </a:cubicBezTo>
                    <a:cubicBezTo>
                      <a:pt x="6" y="11"/>
                      <a:pt x="12" y="18"/>
                      <a:pt x="18" y="24"/>
                    </a:cubicBezTo>
                    <a:cubicBezTo>
                      <a:pt x="19" y="26"/>
                      <a:pt x="22" y="24"/>
                      <a:pt x="21" y="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84" name="Freeform 102"/>
              <p:cNvSpPr/>
              <p:nvPr/>
            </p:nvSpPr>
            <p:spPr bwMode="auto">
              <a:xfrm>
                <a:off x="5119" y="1315"/>
                <a:ext cx="33" cy="34"/>
              </a:xfrm>
              <a:custGeom>
                <a:avLst/>
                <a:gdLst>
                  <a:gd name="T0" fmla="*/ 18 w 19"/>
                  <a:gd name="T1" fmla="*/ 15 h 19"/>
                  <a:gd name="T2" fmla="*/ 10 w 19"/>
                  <a:gd name="T3" fmla="*/ 8 h 19"/>
                  <a:gd name="T4" fmla="*/ 3 w 19"/>
                  <a:gd name="T5" fmla="*/ 1 h 19"/>
                  <a:gd name="T6" fmla="*/ 0 w 19"/>
                  <a:gd name="T7" fmla="*/ 3 h 19"/>
                  <a:gd name="T8" fmla="*/ 7 w 19"/>
                  <a:gd name="T9" fmla="*/ 11 h 19"/>
                  <a:gd name="T10" fmla="*/ 16 w 19"/>
                  <a:gd name="T11" fmla="*/ 18 h 19"/>
                  <a:gd name="T12" fmla="*/ 18 w 19"/>
                  <a:gd name="T13" fmla="*/ 15 h 19"/>
                </a:gdLst>
                <a:ahLst/>
                <a:cxnLst>
                  <a:cxn ang="0">
                    <a:pos x="T0" y="T1"/>
                  </a:cxn>
                  <a:cxn ang="0">
                    <a:pos x="T2" y="T3"/>
                  </a:cxn>
                  <a:cxn ang="0">
                    <a:pos x="T4" y="T5"/>
                  </a:cxn>
                  <a:cxn ang="0">
                    <a:pos x="T6" y="T7"/>
                  </a:cxn>
                  <a:cxn ang="0">
                    <a:pos x="T8" y="T9"/>
                  </a:cxn>
                  <a:cxn ang="0">
                    <a:pos x="T10" y="T11"/>
                  </a:cxn>
                  <a:cxn ang="0">
                    <a:pos x="T12" y="T13"/>
                  </a:cxn>
                </a:cxnLst>
                <a:rect l="0" t="0" r="r" b="b"/>
                <a:pathLst>
                  <a:path w="19" h="19">
                    <a:moveTo>
                      <a:pt x="18" y="15"/>
                    </a:moveTo>
                    <a:cubicBezTo>
                      <a:pt x="15" y="13"/>
                      <a:pt x="12" y="10"/>
                      <a:pt x="10" y="8"/>
                    </a:cubicBezTo>
                    <a:cubicBezTo>
                      <a:pt x="8" y="6"/>
                      <a:pt x="6" y="3"/>
                      <a:pt x="3" y="1"/>
                    </a:cubicBezTo>
                    <a:cubicBezTo>
                      <a:pt x="2" y="0"/>
                      <a:pt x="0" y="2"/>
                      <a:pt x="0" y="3"/>
                    </a:cubicBezTo>
                    <a:cubicBezTo>
                      <a:pt x="2" y="6"/>
                      <a:pt x="5" y="9"/>
                      <a:pt x="7" y="11"/>
                    </a:cubicBezTo>
                    <a:cubicBezTo>
                      <a:pt x="10" y="13"/>
                      <a:pt x="13" y="16"/>
                      <a:pt x="16" y="18"/>
                    </a:cubicBezTo>
                    <a:cubicBezTo>
                      <a:pt x="18" y="19"/>
                      <a:pt x="19" y="16"/>
                      <a:pt x="18" y="1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85" name="Freeform 103"/>
              <p:cNvSpPr/>
              <p:nvPr/>
            </p:nvSpPr>
            <p:spPr bwMode="auto">
              <a:xfrm>
                <a:off x="5247" y="1389"/>
                <a:ext cx="34" cy="60"/>
              </a:xfrm>
              <a:custGeom>
                <a:avLst/>
                <a:gdLst>
                  <a:gd name="T0" fmla="*/ 19 w 19"/>
                  <a:gd name="T1" fmla="*/ 32 h 34"/>
                  <a:gd name="T2" fmla="*/ 3 w 19"/>
                  <a:gd name="T3" fmla="*/ 1 h 34"/>
                  <a:gd name="T4" fmla="*/ 1 w 19"/>
                  <a:gd name="T5" fmla="*/ 3 h 34"/>
                  <a:gd name="T6" fmla="*/ 16 w 19"/>
                  <a:gd name="T7" fmla="*/ 33 h 34"/>
                  <a:gd name="T8" fmla="*/ 19 w 19"/>
                  <a:gd name="T9" fmla="*/ 32 h 34"/>
                </a:gdLst>
                <a:ahLst/>
                <a:cxnLst>
                  <a:cxn ang="0">
                    <a:pos x="T0" y="T1"/>
                  </a:cxn>
                  <a:cxn ang="0">
                    <a:pos x="T2" y="T3"/>
                  </a:cxn>
                  <a:cxn ang="0">
                    <a:pos x="T4" y="T5"/>
                  </a:cxn>
                  <a:cxn ang="0">
                    <a:pos x="T6" y="T7"/>
                  </a:cxn>
                  <a:cxn ang="0">
                    <a:pos x="T8" y="T9"/>
                  </a:cxn>
                </a:cxnLst>
                <a:rect l="0" t="0" r="r" b="b"/>
                <a:pathLst>
                  <a:path w="19" h="34">
                    <a:moveTo>
                      <a:pt x="19" y="32"/>
                    </a:moveTo>
                    <a:cubicBezTo>
                      <a:pt x="15" y="21"/>
                      <a:pt x="9" y="11"/>
                      <a:pt x="3" y="1"/>
                    </a:cubicBezTo>
                    <a:cubicBezTo>
                      <a:pt x="2" y="0"/>
                      <a:pt x="0" y="1"/>
                      <a:pt x="1" y="3"/>
                    </a:cubicBezTo>
                    <a:cubicBezTo>
                      <a:pt x="6" y="13"/>
                      <a:pt x="11" y="23"/>
                      <a:pt x="16" y="33"/>
                    </a:cubicBezTo>
                    <a:cubicBezTo>
                      <a:pt x="17" y="34"/>
                      <a:pt x="19" y="33"/>
                      <a:pt x="19"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86" name="Freeform 104"/>
              <p:cNvSpPr/>
              <p:nvPr/>
            </p:nvSpPr>
            <p:spPr bwMode="auto">
              <a:xfrm>
                <a:off x="5223" y="1384"/>
                <a:ext cx="23" cy="46"/>
              </a:xfrm>
              <a:custGeom>
                <a:avLst/>
                <a:gdLst>
                  <a:gd name="T0" fmla="*/ 12 w 13"/>
                  <a:gd name="T1" fmla="*/ 23 h 26"/>
                  <a:gd name="T2" fmla="*/ 3 w 13"/>
                  <a:gd name="T3" fmla="*/ 1 h 26"/>
                  <a:gd name="T4" fmla="*/ 0 w 13"/>
                  <a:gd name="T5" fmla="*/ 2 h 26"/>
                  <a:gd name="T6" fmla="*/ 9 w 13"/>
                  <a:gd name="T7" fmla="*/ 25 h 26"/>
                  <a:gd name="T8" fmla="*/ 12 w 13"/>
                  <a:gd name="T9" fmla="*/ 23 h 26"/>
                </a:gdLst>
                <a:ahLst/>
                <a:cxnLst>
                  <a:cxn ang="0">
                    <a:pos x="T0" y="T1"/>
                  </a:cxn>
                  <a:cxn ang="0">
                    <a:pos x="T2" y="T3"/>
                  </a:cxn>
                  <a:cxn ang="0">
                    <a:pos x="T4" y="T5"/>
                  </a:cxn>
                  <a:cxn ang="0">
                    <a:pos x="T6" y="T7"/>
                  </a:cxn>
                  <a:cxn ang="0">
                    <a:pos x="T8" y="T9"/>
                  </a:cxn>
                </a:cxnLst>
                <a:rect l="0" t="0" r="r" b="b"/>
                <a:pathLst>
                  <a:path w="13" h="26">
                    <a:moveTo>
                      <a:pt x="12" y="23"/>
                    </a:moveTo>
                    <a:cubicBezTo>
                      <a:pt x="8" y="16"/>
                      <a:pt x="5" y="9"/>
                      <a:pt x="3" y="1"/>
                    </a:cubicBezTo>
                    <a:cubicBezTo>
                      <a:pt x="2" y="0"/>
                      <a:pt x="0" y="0"/>
                      <a:pt x="0" y="2"/>
                    </a:cubicBezTo>
                    <a:cubicBezTo>
                      <a:pt x="1" y="10"/>
                      <a:pt x="4" y="18"/>
                      <a:pt x="9" y="25"/>
                    </a:cubicBezTo>
                    <a:cubicBezTo>
                      <a:pt x="10" y="26"/>
                      <a:pt x="13" y="24"/>
                      <a:pt x="12" y="2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87" name="Freeform 105"/>
              <p:cNvSpPr/>
              <p:nvPr/>
            </p:nvSpPr>
            <p:spPr bwMode="auto">
              <a:xfrm>
                <a:off x="5261" y="1377"/>
                <a:ext cx="20" cy="37"/>
              </a:xfrm>
              <a:custGeom>
                <a:avLst/>
                <a:gdLst>
                  <a:gd name="T0" fmla="*/ 10 w 11"/>
                  <a:gd name="T1" fmla="*/ 18 h 21"/>
                  <a:gd name="T2" fmla="*/ 4 w 11"/>
                  <a:gd name="T3" fmla="*/ 1 h 21"/>
                  <a:gd name="T4" fmla="*/ 1 w 11"/>
                  <a:gd name="T5" fmla="*/ 2 h 21"/>
                  <a:gd name="T6" fmla="*/ 7 w 11"/>
                  <a:gd name="T7" fmla="*/ 19 h 21"/>
                  <a:gd name="T8" fmla="*/ 10 w 11"/>
                  <a:gd name="T9" fmla="*/ 18 h 21"/>
                </a:gdLst>
                <a:ahLst/>
                <a:cxnLst>
                  <a:cxn ang="0">
                    <a:pos x="T0" y="T1"/>
                  </a:cxn>
                  <a:cxn ang="0">
                    <a:pos x="T2" y="T3"/>
                  </a:cxn>
                  <a:cxn ang="0">
                    <a:pos x="T4" y="T5"/>
                  </a:cxn>
                  <a:cxn ang="0">
                    <a:pos x="T6" y="T7"/>
                  </a:cxn>
                  <a:cxn ang="0">
                    <a:pos x="T8" y="T9"/>
                  </a:cxn>
                </a:cxnLst>
                <a:rect l="0" t="0" r="r" b="b"/>
                <a:pathLst>
                  <a:path w="11" h="21">
                    <a:moveTo>
                      <a:pt x="10" y="18"/>
                    </a:moveTo>
                    <a:cubicBezTo>
                      <a:pt x="8" y="13"/>
                      <a:pt x="6" y="7"/>
                      <a:pt x="4" y="1"/>
                    </a:cubicBezTo>
                    <a:cubicBezTo>
                      <a:pt x="3" y="0"/>
                      <a:pt x="0" y="0"/>
                      <a:pt x="1" y="2"/>
                    </a:cubicBezTo>
                    <a:cubicBezTo>
                      <a:pt x="3" y="8"/>
                      <a:pt x="5" y="14"/>
                      <a:pt x="7" y="19"/>
                    </a:cubicBezTo>
                    <a:cubicBezTo>
                      <a:pt x="8" y="21"/>
                      <a:pt x="11" y="20"/>
                      <a:pt x="10"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88" name="Freeform 106"/>
              <p:cNvSpPr/>
              <p:nvPr/>
            </p:nvSpPr>
            <p:spPr bwMode="auto">
              <a:xfrm>
                <a:off x="5441" y="1660"/>
                <a:ext cx="51" cy="32"/>
              </a:xfrm>
              <a:custGeom>
                <a:avLst/>
                <a:gdLst>
                  <a:gd name="T0" fmla="*/ 1 w 29"/>
                  <a:gd name="T1" fmla="*/ 4 h 18"/>
                  <a:gd name="T2" fmla="*/ 14 w 29"/>
                  <a:gd name="T3" fmla="*/ 11 h 18"/>
                  <a:gd name="T4" fmla="*/ 27 w 29"/>
                  <a:gd name="T5" fmla="*/ 17 h 18"/>
                  <a:gd name="T6" fmla="*/ 28 w 29"/>
                  <a:gd name="T7" fmla="*/ 15 h 18"/>
                  <a:gd name="T8" fmla="*/ 16 w 29"/>
                  <a:gd name="T9" fmla="*/ 7 h 18"/>
                  <a:gd name="T10" fmla="*/ 2 w 29"/>
                  <a:gd name="T11" fmla="*/ 1 h 18"/>
                  <a:gd name="T12" fmla="*/ 1 w 29"/>
                  <a:gd name="T13" fmla="*/ 4 h 18"/>
                </a:gdLst>
                <a:ahLst/>
                <a:cxnLst>
                  <a:cxn ang="0">
                    <a:pos x="T0" y="T1"/>
                  </a:cxn>
                  <a:cxn ang="0">
                    <a:pos x="T2" y="T3"/>
                  </a:cxn>
                  <a:cxn ang="0">
                    <a:pos x="T4" y="T5"/>
                  </a:cxn>
                  <a:cxn ang="0">
                    <a:pos x="T6" y="T7"/>
                  </a:cxn>
                  <a:cxn ang="0">
                    <a:pos x="T8" y="T9"/>
                  </a:cxn>
                  <a:cxn ang="0">
                    <a:pos x="T10" y="T11"/>
                  </a:cxn>
                  <a:cxn ang="0">
                    <a:pos x="T12" y="T13"/>
                  </a:cxn>
                </a:cxnLst>
                <a:rect l="0" t="0" r="r" b="b"/>
                <a:pathLst>
                  <a:path w="29" h="18">
                    <a:moveTo>
                      <a:pt x="1" y="4"/>
                    </a:moveTo>
                    <a:cubicBezTo>
                      <a:pt x="5" y="7"/>
                      <a:pt x="10" y="9"/>
                      <a:pt x="14" y="11"/>
                    </a:cubicBezTo>
                    <a:cubicBezTo>
                      <a:pt x="18" y="14"/>
                      <a:pt x="22" y="16"/>
                      <a:pt x="27" y="17"/>
                    </a:cubicBezTo>
                    <a:cubicBezTo>
                      <a:pt x="28" y="18"/>
                      <a:pt x="29" y="16"/>
                      <a:pt x="28" y="15"/>
                    </a:cubicBezTo>
                    <a:cubicBezTo>
                      <a:pt x="25" y="11"/>
                      <a:pt x="20" y="9"/>
                      <a:pt x="16" y="7"/>
                    </a:cubicBezTo>
                    <a:cubicBezTo>
                      <a:pt x="11" y="5"/>
                      <a:pt x="7" y="3"/>
                      <a:pt x="2" y="1"/>
                    </a:cubicBezTo>
                    <a:cubicBezTo>
                      <a:pt x="1" y="0"/>
                      <a:pt x="0" y="3"/>
                      <a:pt x="1"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89" name="Freeform 107"/>
              <p:cNvSpPr/>
              <p:nvPr/>
            </p:nvSpPr>
            <p:spPr bwMode="auto">
              <a:xfrm>
                <a:off x="5427" y="1630"/>
                <a:ext cx="54" cy="27"/>
              </a:xfrm>
              <a:custGeom>
                <a:avLst/>
                <a:gdLst>
                  <a:gd name="T0" fmla="*/ 1 w 31"/>
                  <a:gd name="T1" fmla="*/ 4 h 15"/>
                  <a:gd name="T2" fmla="*/ 29 w 31"/>
                  <a:gd name="T3" fmla="*/ 13 h 15"/>
                  <a:gd name="T4" fmla="*/ 29 w 31"/>
                  <a:gd name="T5" fmla="*/ 10 h 15"/>
                  <a:gd name="T6" fmla="*/ 16 w 31"/>
                  <a:gd name="T7" fmla="*/ 8 h 15"/>
                  <a:gd name="T8" fmla="*/ 3 w 31"/>
                  <a:gd name="T9" fmla="*/ 1 h 15"/>
                  <a:gd name="T10" fmla="*/ 1 w 31"/>
                  <a:gd name="T11" fmla="*/ 4 h 15"/>
                </a:gdLst>
                <a:ahLst/>
                <a:cxnLst>
                  <a:cxn ang="0">
                    <a:pos x="T0" y="T1"/>
                  </a:cxn>
                  <a:cxn ang="0">
                    <a:pos x="T2" y="T3"/>
                  </a:cxn>
                  <a:cxn ang="0">
                    <a:pos x="T4" y="T5"/>
                  </a:cxn>
                  <a:cxn ang="0">
                    <a:pos x="T6" y="T7"/>
                  </a:cxn>
                  <a:cxn ang="0">
                    <a:pos x="T8" y="T9"/>
                  </a:cxn>
                  <a:cxn ang="0">
                    <a:pos x="T10" y="T11"/>
                  </a:cxn>
                </a:cxnLst>
                <a:rect l="0" t="0" r="r" b="b"/>
                <a:pathLst>
                  <a:path w="31" h="15">
                    <a:moveTo>
                      <a:pt x="1" y="4"/>
                    </a:moveTo>
                    <a:cubicBezTo>
                      <a:pt x="8" y="10"/>
                      <a:pt x="19" y="15"/>
                      <a:pt x="29" y="13"/>
                    </a:cubicBezTo>
                    <a:cubicBezTo>
                      <a:pt x="31" y="12"/>
                      <a:pt x="31" y="10"/>
                      <a:pt x="29" y="10"/>
                    </a:cubicBezTo>
                    <a:cubicBezTo>
                      <a:pt x="25" y="9"/>
                      <a:pt x="20" y="9"/>
                      <a:pt x="16" y="8"/>
                    </a:cubicBezTo>
                    <a:cubicBezTo>
                      <a:pt x="11" y="6"/>
                      <a:pt x="7" y="4"/>
                      <a:pt x="3" y="1"/>
                    </a:cubicBezTo>
                    <a:cubicBezTo>
                      <a:pt x="2" y="0"/>
                      <a:pt x="0" y="2"/>
                      <a:pt x="1"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90" name="Freeform 108"/>
              <p:cNvSpPr/>
              <p:nvPr/>
            </p:nvSpPr>
            <p:spPr bwMode="auto">
              <a:xfrm>
                <a:off x="5421" y="1607"/>
                <a:ext cx="39" cy="25"/>
              </a:xfrm>
              <a:custGeom>
                <a:avLst/>
                <a:gdLst>
                  <a:gd name="T0" fmla="*/ 1 w 22"/>
                  <a:gd name="T1" fmla="*/ 4 h 14"/>
                  <a:gd name="T2" fmla="*/ 20 w 22"/>
                  <a:gd name="T3" fmla="*/ 13 h 14"/>
                  <a:gd name="T4" fmla="*/ 21 w 22"/>
                  <a:gd name="T5" fmla="*/ 10 h 14"/>
                  <a:gd name="T6" fmla="*/ 12 w 22"/>
                  <a:gd name="T7" fmla="*/ 7 h 14"/>
                  <a:gd name="T8" fmla="*/ 3 w 22"/>
                  <a:gd name="T9" fmla="*/ 2 h 14"/>
                  <a:gd name="T10" fmla="*/ 1 w 22"/>
                  <a:gd name="T11" fmla="*/ 4 h 14"/>
                </a:gdLst>
                <a:ahLst/>
                <a:cxnLst>
                  <a:cxn ang="0">
                    <a:pos x="T0" y="T1"/>
                  </a:cxn>
                  <a:cxn ang="0">
                    <a:pos x="T2" y="T3"/>
                  </a:cxn>
                  <a:cxn ang="0">
                    <a:pos x="T4" y="T5"/>
                  </a:cxn>
                  <a:cxn ang="0">
                    <a:pos x="T6" y="T7"/>
                  </a:cxn>
                  <a:cxn ang="0">
                    <a:pos x="T8" y="T9"/>
                  </a:cxn>
                  <a:cxn ang="0">
                    <a:pos x="T10" y="T11"/>
                  </a:cxn>
                </a:cxnLst>
                <a:rect l="0" t="0" r="r" b="b"/>
                <a:pathLst>
                  <a:path w="22" h="14">
                    <a:moveTo>
                      <a:pt x="1" y="4"/>
                    </a:moveTo>
                    <a:cubicBezTo>
                      <a:pt x="6" y="9"/>
                      <a:pt x="13" y="14"/>
                      <a:pt x="20" y="13"/>
                    </a:cubicBezTo>
                    <a:cubicBezTo>
                      <a:pt x="22" y="13"/>
                      <a:pt x="22" y="11"/>
                      <a:pt x="21" y="10"/>
                    </a:cubicBezTo>
                    <a:cubicBezTo>
                      <a:pt x="18" y="9"/>
                      <a:pt x="15" y="9"/>
                      <a:pt x="12" y="7"/>
                    </a:cubicBezTo>
                    <a:cubicBezTo>
                      <a:pt x="9" y="6"/>
                      <a:pt x="6" y="4"/>
                      <a:pt x="3" y="2"/>
                    </a:cubicBezTo>
                    <a:cubicBezTo>
                      <a:pt x="2" y="0"/>
                      <a:pt x="0" y="2"/>
                      <a:pt x="1"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91" name="Freeform 109"/>
              <p:cNvSpPr/>
              <p:nvPr/>
            </p:nvSpPr>
            <p:spPr bwMode="auto">
              <a:xfrm>
                <a:off x="5409" y="1592"/>
                <a:ext cx="40" cy="15"/>
              </a:xfrm>
              <a:custGeom>
                <a:avLst/>
                <a:gdLst>
                  <a:gd name="T0" fmla="*/ 2 w 23"/>
                  <a:gd name="T1" fmla="*/ 4 h 9"/>
                  <a:gd name="T2" fmla="*/ 21 w 23"/>
                  <a:gd name="T3" fmla="*/ 9 h 9"/>
                  <a:gd name="T4" fmla="*/ 21 w 23"/>
                  <a:gd name="T5" fmla="*/ 6 h 9"/>
                  <a:gd name="T6" fmla="*/ 3 w 23"/>
                  <a:gd name="T7" fmla="*/ 1 h 9"/>
                  <a:gd name="T8" fmla="*/ 2 w 23"/>
                  <a:gd name="T9" fmla="*/ 4 h 9"/>
                </a:gdLst>
                <a:ahLst/>
                <a:cxnLst>
                  <a:cxn ang="0">
                    <a:pos x="T0" y="T1"/>
                  </a:cxn>
                  <a:cxn ang="0">
                    <a:pos x="T2" y="T3"/>
                  </a:cxn>
                  <a:cxn ang="0">
                    <a:pos x="T4" y="T5"/>
                  </a:cxn>
                  <a:cxn ang="0">
                    <a:pos x="T6" y="T7"/>
                  </a:cxn>
                  <a:cxn ang="0">
                    <a:pos x="T8" y="T9"/>
                  </a:cxn>
                </a:cxnLst>
                <a:rect l="0" t="0" r="r" b="b"/>
                <a:pathLst>
                  <a:path w="23" h="9">
                    <a:moveTo>
                      <a:pt x="2" y="4"/>
                    </a:moveTo>
                    <a:cubicBezTo>
                      <a:pt x="8" y="6"/>
                      <a:pt x="14" y="8"/>
                      <a:pt x="21" y="9"/>
                    </a:cubicBezTo>
                    <a:cubicBezTo>
                      <a:pt x="22" y="9"/>
                      <a:pt x="23" y="6"/>
                      <a:pt x="21" y="6"/>
                    </a:cubicBezTo>
                    <a:cubicBezTo>
                      <a:pt x="16" y="3"/>
                      <a:pt x="9" y="2"/>
                      <a:pt x="3" y="1"/>
                    </a:cubicBezTo>
                    <a:cubicBezTo>
                      <a:pt x="1" y="0"/>
                      <a:pt x="0" y="3"/>
                      <a:pt x="2"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92" name="Freeform 110"/>
              <p:cNvSpPr/>
              <p:nvPr/>
            </p:nvSpPr>
            <p:spPr bwMode="auto">
              <a:xfrm>
                <a:off x="5522" y="1799"/>
                <a:ext cx="73" cy="63"/>
              </a:xfrm>
              <a:custGeom>
                <a:avLst/>
                <a:gdLst>
                  <a:gd name="T0" fmla="*/ 41 w 42"/>
                  <a:gd name="T1" fmla="*/ 33 h 36"/>
                  <a:gd name="T2" fmla="*/ 3 w 42"/>
                  <a:gd name="T3" fmla="*/ 0 h 36"/>
                  <a:gd name="T4" fmla="*/ 1 w 42"/>
                  <a:gd name="T5" fmla="*/ 3 h 36"/>
                  <a:gd name="T6" fmla="*/ 21 w 42"/>
                  <a:gd name="T7" fmla="*/ 18 h 36"/>
                  <a:gd name="T8" fmla="*/ 39 w 42"/>
                  <a:gd name="T9" fmla="*/ 35 h 36"/>
                  <a:gd name="T10" fmla="*/ 41 w 42"/>
                  <a:gd name="T11" fmla="*/ 33 h 36"/>
                </a:gdLst>
                <a:ahLst/>
                <a:cxnLst>
                  <a:cxn ang="0">
                    <a:pos x="T0" y="T1"/>
                  </a:cxn>
                  <a:cxn ang="0">
                    <a:pos x="T2" y="T3"/>
                  </a:cxn>
                  <a:cxn ang="0">
                    <a:pos x="T4" y="T5"/>
                  </a:cxn>
                  <a:cxn ang="0">
                    <a:pos x="T6" y="T7"/>
                  </a:cxn>
                  <a:cxn ang="0">
                    <a:pos x="T8" y="T9"/>
                  </a:cxn>
                  <a:cxn ang="0">
                    <a:pos x="T10" y="T11"/>
                  </a:cxn>
                </a:cxnLst>
                <a:rect l="0" t="0" r="r" b="b"/>
                <a:pathLst>
                  <a:path w="42" h="36">
                    <a:moveTo>
                      <a:pt x="41" y="33"/>
                    </a:moveTo>
                    <a:cubicBezTo>
                      <a:pt x="32" y="20"/>
                      <a:pt x="18" y="7"/>
                      <a:pt x="3" y="0"/>
                    </a:cubicBezTo>
                    <a:cubicBezTo>
                      <a:pt x="2" y="0"/>
                      <a:pt x="0" y="2"/>
                      <a:pt x="1" y="3"/>
                    </a:cubicBezTo>
                    <a:cubicBezTo>
                      <a:pt x="8" y="8"/>
                      <a:pt x="15" y="12"/>
                      <a:pt x="21" y="18"/>
                    </a:cubicBezTo>
                    <a:cubicBezTo>
                      <a:pt x="27" y="23"/>
                      <a:pt x="33" y="29"/>
                      <a:pt x="39" y="35"/>
                    </a:cubicBezTo>
                    <a:cubicBezTo>
                      <a:pt x="40" y="36"/>
                      <a:pt x="42" y="34"/>
                      <a:pt x="41" y="3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93" name="Freeform 111"/>
              <p:cNvSpPr/>
              <p:nvPr/>
            </p:nvSpPr>
            <p:spPr bwMode="auto">
              <a:xfrm>
                <a:off x="5527" y="1767"/>
                <a:ext cx="61" cy="55"/>
              </a:xfrm>
              <a:custGeom>
                <a:avLst/>
                <a:gdLst>
                  <a:gd name="T0" fmla="*/ 34 w 35"/>
                  <a:gd name="T1" fmla="*/ 28 h 31"/>
                  <a:gd name="T2" fmla="*/ 20 w 35"/>
                  <a:gd name="T3" fmla="*/ 12 h 31"/>
                  <a:gd name="T4" fmla="*/ 2 w 35"/>
                  <a:gd name="T5" fmla="*/ 0 h 31"/>
                  <a:gd name="T6" fmla="*/ 1 w 35"/>
                  <a:gd name="T7" fmla="*/ 3 h 31"/>
                  <a:gd name="T8" fmla="*/ 17 w 35"/>
                  <a:gd name="T9" fmla="*/ 15 h 31"/>
                  <a:gd name="T10" fmla="*/ 32 w 35"/>
                  <a:gd name="T11" fmla="*/ 30 h 31"/>
                  <a:gd name="T12" fmla="*/ 34 w 35"/>
                  <a:gd name="T13" fmla="*/ 28 h 31"/>
                </a:gdLst>
                <a:ahLst/>
                <a:cxnLst>
                  <a:cxn ang="0">
                    <a:pos x="T0" y="T1"/>
                  </a:cxn>
                  <a:cxn ang="0">
                    <a:pos x="T2" y="T3"/>
                  </a:cxn>
                  <a:cxn ang="0">
                    <a:pos x="T4" y="T5"/>
                  </a:cxn>
                  <a:cxn ang="0">
                    <a:pos x="T6" y="T7"/>
                  </a:cxn>
                  <a:cxn ang="0">
                    <a:pos x="T8" y="T9"/>
                  </a:cxn>
                  <a:cxn ang="0">
                    <a:pos x="T10" y="T11"/>
                  </a:cxn>
                  <a:cxn ang="0">
                    <a:pos x="T12" y="T13"/>
                  </a:cxn>
                </a:cxnLst>
                <a:rect l="0" t="0" r="r" b="b"/>
                <a:pathLst>
                  <a:path w="35" h="31">
                    <a:moveTo>
                      <a:pt x="34" y="28"/>
                    </a:moveTo>
                    <a:cubicBezTo>
                      <a:pt x="30" y="22"/>
                      <a:pt x="25" y="16"/>
                      <a:pt x="20" y="12"/>
                    </a:cubicBezTo>
                    <a:cubicBezTo>
                      <a:pt x="15" y="7"/>
                      <a:pt x="9" y="2"/>
                      <a:pt x="2" y="0"/>
                    </a:cubicBezTo>
                    <a:cubicBezTo>
                      <a:pt x="1" y="0"/>
                      <a:pt x="0" y="2"/>
                      <a:pt x="1" y="3"/>
                    </a:cubicBezTo>
                    <a:cubicBezTo>
                      <a:pt x="6" y="8"/>
                      <a:pt x="12" y="11"/>
                      <a:pt x="17" y="15"/>
                    </a:cubicBezTo>
                    <a:cubicBezTo>
                      <a:pt x="23" y="20"/>
                      <a:pt x="27" y="25"/>
                      <a:pt x="32" y="30"/>
                    </a:cubicBezTo>
                    <a:cubicBezTo>
                      <a:pt x="33" y="31"/>
                      <a:pt x="35" y="30"/>
                      <a:pt x="34" y="2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94" name="Freeform 112"/>
              <p:cNvSpPr/>
              <p:nvPr/>
            </p:nvSpPr>
            <p:spPr bwMode="auto">
              <a:xfrm>
                <a:off x="5522" y="1734"/>
                <a:ext cx="54" cy="37"/>
              </a:xfrm>
              <a:custGeom>
                <a:avLst/>
                <a:gdLst>
                  <a:gd name="T0" fmla="*/ 29 w 31"/>
                  <a:gd name="T1" fmla="*/ 17 h 21"/>
                  <a:gd name="T2" fmla="*/ 15 w 31"/>
                  <a:gd name="T3" fmla="*/ 8 h 21"/>
                  <a:gd name="T4" fmla="*/ 2 w 31"/>
                  <a:gd name="T5" fmla="*/ 1 h 21"/>
                  <a:gd name="T6" fmla="*/ 1 w 31"/>
                  <a:gd name="T7" fmla="*/ 3 h 21"/>
                  <a:gd name="T8" fmla="*/ 13 w 31"/>
                  <a:gd name="T9" fmla="*/ 11 h 21"/>
                  <a:gd name="T10" fmla="*/ 27 w 31"/>
                  <a:gd name="T11" fmla="*/ 20 h 21"/>
                  <a:gd name="T12" fmla="*/ 29 w 31"/>
                  <a:gd name="T13" fmla="*/ 17 h 21"/>
                </a:gdLst>
                <a:ahLst/>
                <a:cxnLst>
                  <a:cxn ang="0">
                    <a:pos x="T0" y="T1"/>
                  </a:cxn>
                  <a:cxn ang="0">
                    <a:pos x="T2" y="T3"/>
                  </a:cxn>
                  <a:cxn ang="0">
                    <a:pos x="T4" y="T5"/>
                  </a:cxn>
                  <a:cxn ang="0">
                    <a:pos x="T6" y="T7"/>
                  </a:cxn>
                  <a:cxn ang="0">
                    <a:pos x="T8" y="T9"/>
                  </a:cxn>
                  <a:cxn ang="0">
                    <a:pos x="T10" y="T11"/>
                  </a:cxn>
                  <a:cxn ang="0">
                    <a:pos x="T12" y="T13"/>
                  </a:cxn>
                </a:cxnLst>
                <a:rect l="0" t="0" r="r" b="b"/>
                <a:pathLst>
                  <a:path w="31" h="21">
                    <a:moveTo>
                      <a:pt x="29" y="17"/>
                    </a:moveTo>
                    <a:cubicBezTo>
                      <a:pt x="24" y="14"/>
                      <a:pt x="20" y="11"/>
                      <a:pt x="15" y="8"/>
                    </a:cubicBezTo>
                    <a:cubicBezTo>
                      <a:pt x="11" y="5"/>
                      <a:pt x="7" y="2"/>
                      <a:pt x="2" y="1"/>
                    </a:cubicBezTo>
                    <a:cubicBezTo>
                      <a:pt x="1" y="0"/>
                      <a:pt x="0" y="2"/>
                      <a:pt x="1" y="3"/>
                    </a:cubicBezTo>
                    <a:cubicBezTo>
                      <a:pt x="4" y="6"/>
                      <a:pt x="9" y="9"/>
                      <a:pt x="13" y="11"/>
                    </a:cubicBezTo>
                    <a:cubicBezTo>
                      <a:pt x="18" y="14"/>
                      <a:pt x="22" y="17"/>
                      <a:pt x="27" y="20"/>
                    </a:cubicBezTo>
                    <a:cubicBezTo>
                      <a:pt x="29" y="21"/>
                      <a:pt x="31" y="18"/>
                      <a:pt x="29"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95" name="Freeform 113"/>
              <p:cNvSpPr/>
              <p:nvPr/>
            </p:nvSpPr>
            <p:spPr bwMode="auto">
              <a:xfrm>
                <a:off x="5513" y="1704"/>
                <a:ext cx="40" cy="28"/>
              </a:xfrm>
              <a:custGeom>
                <a:avLst/>
                <a:gdLst>
                  <a:gd name="T0" fmla="*/ 21 w 23"/>
                  <a:gd name="T1" fmla="*/ 11 h 16"/>
                  <a:gd name="T2" fmla="*/ 12 w 23"/>
                  <a:gd name="T3" fmla="*/ 5 h 16"/>
                  <a:gd name="T4" fmla="*/ 3 w 23"/>
                  <a:gd name="T5" fmla="*/ 0 h 16"/>
                  <a:gd name="T6" fmla="*/ 1 w 23"/>
                  <a:gd name="T7" fmla="*/ 3 h 16"/>
                  <a:gd name="T8" fmla="*/ 10 w 23"/>
                  <a:gd name="T9" fmla="*/ 9 h 16"/>
                  <a:gd name="T10" fmla="*/ 20 w 23"/>
                  <a:gd name="T11" fmla="*/ 14 h 16"/>
                  <a:gd name="T12" fmla="*/ 21 w 23"/>
                  <a:gd name="T13" fmla="*/ 11 h 16"/>
                </a:gdLst>
                <a:ahLst/>
                <a:cxnLst>
                  <a:cxn ang="0">
                    <a:pos x="T0" y="T1"/>
                  </a:cxn>
                  <a:cxn ang="0">
                    <a:pos x="T2" y="T3"/>
                  </a:cxn>
                  <a:cxn ang="0">
                    <a:pos x="T4" y="T5"/>
                  </a:cxn>
                  <a:cxn ang="0">
                    <a:pos x="T6" y="T7"/>
                  </a:cxn>
                  <a:cxn ang="0">
                    <a:pos x="T8" y="T9"/>
                  </a:cxn>
                  <a:cxn ang="0">
                    <a:pos x="T10" y="T11"/>
                  </a:cxn>
                  <a:cxn ang="0">
                    <a:pos x="T12" y="T13"/>
                  </a:cxn>
                </a:cxnLst>
                <a:rect l="0" t="0" r="r" b="b"/>
                <a:pathLst>
                  <a:path w="23" h="16">
                    <a:moveTo>
                      <a:pt x="21" y="11"/>
                    </a:moveTo>
                    <a:cubicBezTo>
                      <a:pt x="18" y="9"/>
                      <a:pt x="15" y="7"/>
                      <a:pt x="12" y="5"/>
                    </a:cubicBezTo>
                    <a:cubicBezTo>
                      <a:pt x="9" y="3"/>
                      <a:pt x="6" y="1"/>
                      <a:pt x="3" y="0"/>
                    </a:cubicBezTo>
                    <a:cubicBezTo>
                      <a:pt x="1" y="0"/>
                      <a:pt x="0" y="2"/>
                      <a:pt x="1" y="3"/>
                    </a:cubicBezTo>
                    <a:cubicBezTo>
                      <a:pt x="4" y="6"/>
                      <a:pt x="7" y="7"/>
                      <a:pt x="10" y="9"/>
                    </a:cubicBezTo>
                    <a:cubicBezTo>
                      <a:pt x="13" y="11"/>
                      <a:pt x="16" y="13"/>
                      <a:pt x="20" y="14"/>
                    </a:cubicBezTo>
                    <a:cubicBezTo>
                      <a:pt x="22" y="16"/>
                      <a:pt x="23" y="12"/>
                      <a:pt x="21"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96" name="Freeform 114"/>
              <p:cNvSpPr/>
              <p:nvPr/>
            </p:nvSpPr>
            <p:spPr bwMode="auto">
              <a:xfrm>
                <a:off x="5513" y="1671"/>
                <a:ext cx="35" cy="26"/>
              </a:xfrm>
              <a:custGeom>
                <a:avLst/>
                <a:gdLst>
                  <a:gd name="T0" fmla="*/ 18 w 20"/>
                  <a:gd name="T1" fmla="*/ 11 h 15"/>
                  <a:gd name="T2" fmla="*/ 3 w 20"/>
                  <a:gd name="T3" fmla="*/ 1 h 15"/>
                  <a:gd name="T4" fmla="*/ 1 w 20"/>
                  <a:gd name="T5" fmla="*/ 3 h 15"/>
                  <a:gd name="T6" fmla="*/ 16 w 20"/>
                  <a:gd name="T7" fmla="*/ 14 h 15"/>
                  <a:gd name="T8" fmla="*/ 18 w 20"/>
                  <a:gd name="T9" fmla="*/ 11 h 15"/>
                </a:gdLst>
                <a:ahLst/>
                <a:cxnLst>
                  <a:cxn ang="0">
                    <a:pos x="T0" y="T1"/>
                  </a:cxn>
                  <a:cxn ang="0">
                    <a:pos x="T2" y="T3"/>
                  </a:cxn>
                  <a:cxn ang="0">
                    <a:pos x="T4" y="T5"/>
                  </a:cxn>
                  <a:cxn ang="0">
                    <a:pos x="T6" y="T7"/>
                  </a:cxn>
                  <a:cxn ang="0">
                    <a:pos x="T8" y="T9"/>
                  </a:cxn>
                </a:cxnLst>
                <a:rect l="0" t="0" r="r" b="b"/>
                <a:pathLst>
                  <a:path w="20" h="15">
                    <a:moveTo>
                      <a:pt x="18" y="11"/>
                    </a:moveTo>
                    <a:cubicBezTo>
                      <a:pt x="13" y="7"/>
                      <a:pt x="8" y="4"/>
                      <a:pt x="3" y="1"/>
                    </a:cubicBezTo>
                    <a:cubicBezTo>
                      <a:pt x="2" y="0"/>
                      <a:pt x="0" y="2"/>
                      <a:pt x="1" y="3"/>
                    </a:cubicBezTo>
                    <a:cubicBezTo>
                      <a:pt x="5" y="8"/>
                      <a:pt x="10" y="11"/>
                      <a:pt x="16" y="14"/>
                    </a:cubicBezTo>
                    <a:cubicBezTo>
                      <a:pt x="18" y="15"/>
                      <a:pt x="20" y="12"/>
                      <a:pt x="18"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97" name="Freeform 115"/>
              <p:cNvSpPr/>
              <p:nvPr/>
            </p:nvSpPr>
            <p:spPr bwMode="auto">
              <a:xfrm>
                <a:off x="5513" y="1634"/>
                <a:ext cx="26" cy="21"/>
              </a:xfrm>
              <a:custGeom>
                <a:avLst/>
                <a:gdLst>
                  <a:gd name="T0" fmla="*/ 14 w 15"/>
                  <a:gd name="T1" fmla="*/ 9 h 12"/>
                  <a:gd name="T2" fmla="*/ 3 w 15"/>
                  <a:gd name="T3" fmla="*/ 0 h 12"/>
                  <a:gd name="T4" fmla="*/ 1 w 15"/>
                  <a:gd name="T5" fmla="*/ 3 h 12"/>
                  <a:gd name="T6" fmla="*/ 12 w 15"/>
                  <a:gd name="T7" fmla="*/ 11 h 12"/>
                  <a:gd name="T8" fmla="*/ 14 w 15"/>
                  <a:gd name="T9" fmla="*/ 9 h 12"/>
                </a:gdLst>
                <a:ahLst/>
                <a:cxnLst>
                  <a:cxn ang="0">
                    <a:pos x="T0" y="T1"/>
                  </a:cxn>
                  <a:cxn ang="0">
                    <a:pos x="T2" y="T3"/>
                  </a:cxn>
                  <a:cxn ang="0">
                    <a:pos x="T4" y="T5"/>
                  </a:cxn>
                  <a:cxn ang="0">
                    <a:pos x="T6" y="T7"/>
                  </a:cxn>
                  <a:cxn ang="0">
                    <a:pos x="T8" y="T9"/>
                  </a:cxn>
                </a:cxnLst>
                <a:rect l="0" t="0" r="r" b="b"/>
                <a:pathLst>
                  <a:path w="15" h="12">
                    <a:moveTo>
                      <a:pt x="14" y="9"/>
                    </a:moveTo>
                    <a:cubicBezTo>
                      <a:pt x="10" y="6"/>
                      <a:pt x="7" y="3"/>
                      <a:pt x="3" y="0"/>
                    </a:cubicBezTo>
                    <a:cubicBezTo>
                      <a:pt x="2" y="0"/>
                      <a:pt x="0" y="2"/>
                      <a:pt x="1" y="3"/>
                    </a:cubicBezTo>
                    <a:cubicBezTo>
                      <a:pt x="5" y="6"/>
                      <a:pt x="8" y="9"/>
                      <a:pt x="12" y="11"/>
                    </a:cubicBezTo>
                    <a:cubicBezTo>
                      <a:pt x="13" y="12"/>
                      <a:pt x="15" y="10"/>
                      <a:pt x="14" y="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98" name="Freeform 116"/>
              <p:cNvSpPr/>
              <p:nvPr/>
            </p:nvSpPr>
            <p:spPr bwMode="auto">
              <a:xfrm>
                <a:off x="5478" y="1815"/>
                <a:ext cx="44" cy="33"/>
              </a:xfrm>
              <a:custGeom>
                <a:avLst/>
                <a:gdLst>
                  <a:gd name="T0" fmla="*/ 23 w 25"/>
                  <a:gd name="T1" fmla="*/ 16 h 19"/>
                  <a:gd name="T2" fmla="*/ 13 w 25"/>
                  <a:gd name="T3" fmla="*/ 8 h 19"/>
                  <a:gd name="T4" fmla="*/ 3 w 25"/>
                  <a:gd name="T5" fmla="*/ 1 h 19"/>
                  <a:gd name="T6" fmla="*/ 1 w 25"/>
                  <a:gd name="T7" fmla="*/ 3 h 19"/>
                  <a:gd name="T8" fmla="*/ 21 w 25"/>
                  <a:gd name="T9" fmla="*/ 19 h 19"/>
                  <a:gd name="T10" fmla="*/ 23 w 25"/>
                  <a:gd name="T11" fmla="*/ 16 h 19"/>
                </a:gdLst>
                <a:ahLst/>
                <a:cxnLst>
                  <a:cxn ang="0">
                    <a:pos x="T0" y="T1"/>
                  </a:cxn>
                  <a:cxn ang="0">
                    <a:pos x="T2" y="T3"/>
                  </a:cxn>
                  <a:cxn ang="0">
                    <a:pos x="T4" y="T5"/>
                  </a:cxn>
                  <a:cxn ang="0">
                    <a:pos x="T6" y="T7"/>
                  </a:cxn>
                  <a:cxn ang="0">
                    <a:pos x="T8" y="T9"/>
                  </a:cxn>
                  <a:cxn ang="0">
                    <a:pos x="T10" y="T11"/>
                  </a:cxn>
                </a:cxnLst>
                <a:rect l="0" t="0" r="r" b="b"/>
                <a:pathLst>
                  <a:path w="25" h="19">
                    <a:moveTo>
                      <a:pt x="23" y="16"/>
                    </a:moveTo>
                    <a:cubicBezTo>
                      <a:pt x="20" y="13"/>
                      <a:pt x="16" y="11"/>
                      <a:pt x="13" y="8"/>
                    </a:cubicBezTo>
                    <a:cubicBezTo>
                      <a:pt x="9" y="6"/>
                      <a:pt x="6" y="3"/>
                      <a:pt x="3" y="1"/>
                    </a:cubicBezTo>
                    <a:cubicBezTo>
                      <a:pt x="1" y="0"/>
                      <a:pt x="0" y="2"/>
                      <a:pt x="1" y="3"/>
                    </a:cubicBezTo>
                    <a:cubicBezTo>
                      <a:pt x="6" y="10"/>
                      <a:pt x="14" y="15"/>
                      <a:pt x="21" y="19"/>
                    </a:cubicBezTo>
                    <a:cubicBezTo>
                      <a:pt x="23" y="19"/>
                      <a:pt x="25" y="17"/>
                      <a:pt x="23"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99" name="Freeform 117"/>
              <p:cNvSpPr/>
              <p:nvPr/>
            </p:nvSpPr>
            <p:spPr bwMode="auto">
              <a:xfrm>
                <a:off x="5418" y="1521"/>
                <a:ext cx="89" cy="30"/>
              </a:xfrm>
              <a:custGeom>
                <a:avLst/>
                <a:gdLst>
                  <a:gd name="T0" fmla="*/ 49 w 51"/>
                  <a:gd name="T1" fmla="*/ 13 h 17"/>
                  <a:gd name="T2" fmla="*/ 1 w 51"/>
                  <a:gd name="T3" fmla="*/ 5 h 17"/>
                  <a:gd name="T4" fmla="*/ 2 w 51"/>
                  <a:gd name="T5" fmla="*/ 8 h 17"/>
                  <a:gd name="T6" fmla="*/ 48 w 51"/>
                  <a:gd name="T7" fmla="*/ 16 h 17"/>
                  <a:gd name="T8" fmla="*/ 49 w 51"/>
                  <a:gd name="T9" fmla="*/ 13 h 17"/>
                </a:gdLst>
                <a:ahLst/>
                <a:cxnLst>
                  <a:cxn ang="0">
                    <a:pos x="T0" y="T1"/>
                  </a:cxn>
                  <a:cxn ang="0">
                    <a:pos x="T2" y="T3"/>
                  </a:cxn>
                  <a:cxn ang="0">
                    <a:pos x="T4" y="T5"/>
                  </a:cxn>
                  <a:cxn ang="0">
                    <a:pos x="T6" y="T7"/>
                  </a:cxn>
                  <a:cxn ang="0">
                    <a:pos x="T8" y="T9"/>
                  </a:cxn>
                </a:cxnLst>
                <a:rect l="0" t="0" r="r" b="b"/>
                <a:pathLst>
                  <a:path w="51" h="17">
                    <a:moveTo>
                      <a:pt x="49" y="13"/>
                    </a:moveTo>
                    <a:cubicBezTo>
                      <a:pt x="36" y="4"/>
                      <a:pt x="17" y="0"/>
                      <a:pt x="1" y="5"/>
                    </a:cubicBezTo>
                    <a:cubicBezTo>
                      <a:pt x="0" y="6"/>
                      <a:pt x="0" y="8"/>
                      <a:pt x="2" y="8"/>
                    </a:cubicBezTo>
                    <a:cubicBezTo>
                      <a:pt x="18" y="8"/>
                      <a:pt x="32" y="10"/>
                      <a:pt x="48" y="16"/>
                    </a:cubicBezTo>
                    <a:cubicBezTo>
                      <a:pt x="50" y="17"/>
                      <a:pt x="51" y="14"/>
                      <a:pt x="49" y="1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00" name="Freeform 118"/>
              <p:cNvSpPr/>
              <p:nvPr/>
            </p:nvSpPr>
            <p:spPr bwMode="auto">
              <a:xfrm>
                <a:off x="5395" y="1502"/>
                <a:ext cx="70" cy="19"/>
              </a:xfrm>
              <a:custGeom>
                <a:avLst/>
                <a:gdLst>
                  <a:gd name="T0" fmla="*/ 38 w 40"/>
                  <a:gd name="T1" fmla="*/ 6 h 11"/>
                  <a:gd name="T2" fmla="*/ 2 w 40"/>
                  <a:gd name="T3" fmla="*/ 8 h 11"/>
                  <a:gd name="T4" fmla="*/ 4 w 40"/>
                  <a:gd name="T5" fmla="*/ 10 h 11"/>
                  <a:gd name="T6" fmla="*/ 36 w 40"/>
                  <a:gd name="T7" fmla="*/ 9 h 11"/>
                  <a:gd name="T8" fmla="*/ 38 w 40"/>
                  <a:gd name="T9" fmla="*/ 6 h 11"/>
                </a:gdLst>
                <a:ahLst/>
                <a:cxnLst>
                  <a:cxn ang="0">
                    <a:pos x="T0" y="T1"/>
                  </a:cxn>
                  <a:cxn ang="0">
                    <a:pos x="T2" y="T3"/>
                  </a:cxn>
                  <a:cxn ang="0">
                    <a:pos x="T4" y="T5"/>
                  </a:cxn>
                  <a:cxn ang="0">
                    <a:pos x="T6" y="T7"/>
                  </a:cxn>
                  <a:cxn ang="0">
                    <a:pos x="T8" y="T9"/>
                  </a:cxn>
                </a:cxnLst>
                <a:rect l="0" t="0" r="r" b="b"/>
                <a:pathLst>
                  <a:path w="40" h="11">
                    <a:moveTo>
                      <a:pt x="38" y="6"/>
                    </a:moveTo>
                    <a:cubicBezTo>
                      <a:pt x="27" y="0"/>
                      <a:pt x="12" y="0"/>
                      <a:pt x="2" y="8"/>
                    </a:cubicBezTo>
                    <a:cubicBezTo>
                      <a:pt x="0" y="9"/>
                      <a:pt x="2" y="11"/>
                      <a:pt x="4" y="10"/>
                    </a:cubicBezTo>
                    <a:cubicBezTo>
                      <a:pt x="14" y="5"/>
                      <a:pt x="25" y="4"/>
                      <a:pt x="36" y="9"/>
                    </a:cubicBezTo>
                    <a:cubicBezTo>
                      <a:pt x="38" y="10"/>
                      <a:pt x="40" y="7"/>
                      <a:pt x="38" y="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01" name="Freeform 119"/>
              <p:cNvSpPr/>
              <p:nvPr/>
            </p:nvSpPr>
            <p:spPr bwMode="auto">
              <a:xfrm>
                <a:off x="5367" y="1488"/>
                <a:ext cx="67" cy="16"/>
              </a:xfrm>
              <a:custGeom>
                <a:avLst/>
                <a:gdLst>
                  <a:gd name="T0" fmla="*/ 37 w 38"/>
                  <a:gd name="T1" fmla="*/ 2 h 9"/>
                  <a:gd name="T2" fmla="*/ 2 w 38"/>
                  <a:gd name="T3" fmla="*/ 6 h 9"/>
                  <a:gd name="T4" fmla="*/ 3 w 38"/>
                  <a:gd name="T5" fmla="*/ 9 h 9"/>
                  <a:gd name="T6" fmla="*/ 36 w 38"/>
                  <a:gd name="T7" fmla="*/ 6 h 9"/>
                  <a:gd name="T8" fmla="*/ 37 w 38"/>
                  <a:gd name="T9" fmla="*/ 2 h 9"/>
                </a:gdLst>
                <a:ahLst/>
                <a:cxnLst>
                  <a:cxn ang="0">
                    <a:pos x="T0" y="T1"/>
                  </a:cxn>
                  <a:cxn ang="0">
                    <a:pos x="T2" y="T3"/>
                  </a:cxn>
                  <a:cxn ang="0">
                    <a:pos x="T4" y="T5"/>
                  </a:cxn>
                  <a:cxn ang="0">
                    <a:pos x="T6" y="T7"/>
                  </a:cxn>
                  <a:cxn ang="0">
                    <a:pos x="T8" y="T9"/>
                  </a:cxn>
                </a:cxnLst>
                <a:rect l="0" t="0" r="r" b="b"/>
                <a:pathLst>
                  <a:path w="38" h="9">
                    <a:moveTo>
                      <a:pt x="37" y="2"/>
                    </a:moveTo>
                    <a:cubicBezTo>
                      <a:pt x="25" y="0"/>
                      <a:pt x="13" y="1"/>
                      <a:pt x="2" y="6"/>
                    </a:cubicBezTo>
                    <a:cubicBezTo>
                      <a:pt x="0" y="7"/>
                      <a:pt x="2" y="9"/>
                      <a:pt x="3" y="9"/>
                    </a:cubicBezTo>
                    <a:cubicBezTo>
                      <a:pt x="14" y="7"/>
                      <a:pt x="25" y="4"/>
                      <a:pt x="36" y="6"/>
                    </a:cubicBezTo>
                    <a:cubicBezTo>
                      <a:pt x="38" y="6"/>
                      <a:pt x="38" y="3"/>
                      <a:pt x="37"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02" name="Freeform 120"/>
              <p:cNvSpPr/>
              <p:nvPr/>
            </p:nvSpPr>
            <p:spPr bwMode="auto">
              <a:xfrm>
                <a:off x="5237" y="1776"/>
                <a:ext cx="119" cy="97"/>
              </a:xfrm>
              <a:custGeom>
                <a:avLst/>
                <a:gdLst>
                  <a:gd name="T0" fmla="*/ 3 w 68"/>
                  <a:gd name="T1" fmla="*/ 54 h 55"/>
                  <a:gd name="T2" fmla="*/ 67 w 68"/>
                  <a:gd name="T3" fmla="*/ 4 h 55"/>
                  <a:gd name="T4" fmla="*/ 64 w 68"/>
                  <a:gd name="T5" fmla="*/ 2 h 55"/>
                  <a:gd name="T6" fmla="*/ 38 w 68"/>
                  <a:gd name="T7" fmla="*/ 30 h 55"/>
                  <a:gd name="T8" fmla="*/ 2 w 68"/>
                  <a:gd name="T9" fmla="*/ 52 h 55"/>
                  <a:gd name="T10" fmla="*/ 3 w 68"/>
                  <a:gd name="T11" fmla="*/ 54 h 55"/>
                </a:gdLst>
                <a:ahLst/>
                <a:cxnLst>
                  <a:cxn ang="0">
                    <a:pos x="T0" y="T1"/>
                  </a:cxn>
                  <a:cxn ang="0">
                    <a:pos x="T2" y="T3"/>
                  </a:cxn>
                  <a:cxn ang="0">
                    <a:pos x="T4" y="T5"/>
                  </a:cxn>
                  <a:cxn ang="0">
                    <a:pos x="T6" y="T7"/>
                  </a:cxn>
                  <a:cxn ang="0">
                    <a:pos x="T8" y="T9"/>
                  </a:cxn>
                  <a:cxn ang="0">
                    <a:pos x="T10" y="T11"/>
                  </a:cxn>
                </a:cxnLst>
                <a:rect l="0" t="0" r="r" b="b"/>
                <a:pathLst>
                  <a:path w="68" h="55">
                    <a:moveTo>
                      <a:pt x="3" y="54"/>
                    </a:moveTo>
                    <a:cubicBezTo>
                      <a:pt x="28" y="46"/>
                      <a:pt x="55" y="28"/>
                      <a:pt x="67" y="4"/>
                    </a:cubicBezTo>
                    <a:cubicBezTo>
                      <a:pt x="68" y="2"/>
                      <a:pt x="66" y="0"/>
                      <a:pt x="64" y="2"/>
                    </a:cubicBezTo>
                    <a:cubicBezTo>
                      <a:pt x="56" y="12"/>
                      <a:pt x="48" y="22"/>
                      <a:pt x="38" y="30"/>
                    </a:cubicBezTo>
                    <a:cubicBezTo>
                      <a:pt x="27" y="39"/>
                      <a:pt x="15" y="46"/>
                      <a:pt x="2" y="52"/>
                    </a:cubicBezTo>
                    <a:cubicBezTo>
                      <a:pt x="0" y="52"/>
                      <a:pt x="1" y="55"/>
                      <a:pt x="3" y="5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03" name="Freeform 121"/>
              <p:cNvSpPr/>
              <p:nvPr/>
            </p:nvSpPr>
            <p:spPr bwMode="auto">
              <a:xfrm>
                <a:off x="5260" y="1753"/>
                <a:ext cx="80" cy="94"/>
              </a:xfrm>
              <a:custGeom>
                <a:avLst/>
                <a:gdLst>
                  <a:gd name="T0" fmla="*/ 4 w 46"/>
                  <a:gd name="T1" fmla="*/ 51 h 53"/>
                  <a:gd name="T2" fmla="*/ 34 w 46"/>
                  <a:gd name="T3" fmla="*/ 25 h 53"/>
                  <a:gd name="T4" fmla="*/ 45 w 46"/>
                  <a:gd name="T5" fmla="*/ 2 h 53"/>
                  <a:gd name="T6" fmla="*/ 42 w 46"/>
                  <a:gd name="T7" fmla="*/ 2 h 53"/>
                  <a:gd name="T8" fmla="*/ 1 w 46"/>
                  <a:gd name="T9" fmla="*/ 49 h 53"/>
                  <a:gd name="T10" fmla="*/ 4 w 46"/>
                  <a:gd name="T11" fmla="*/ 51 h 53"/>
                </a:gdLst>
                <a:ahLst/>
                <a:cxnLst>
                  <a:cxn ang="0">
                    <a:pos x="T0" y="T1"/>
                  </a:cxn>
                  <a:cxn ang="0">
                    <a:pos x="T2" y="T3"/>
                  </a:cxn>
                  <a:cxn ang="0">
                    <a:pos x="T4" y="T5"/>
                  </a:cxn>
                  <a:cxn ang="0">
                    <a:pos x="T6" y="T7"/>
                  </a:cxn>
                  <a:cxn ang="0">
                    <a:pos x="T8" y="T9"/>
                  </a:cxn>
                  <a:cxn ang="0">
                    <a:pos x="T10" y="T11"/>
                  </a:cxn>
                </a:cxnLst>
                <a:rect l="0" t="0" r="r" b="b"/>
                <a:pathLst>
                  <a:path w="46" h="53">
                    <a:moveTo>
                      <a:pt x="4" y="51"/>
                    </a:moveTo>
                    <a:cubicBezTo>
                      <a:pt x="14" y="43"/>
                      <a:pt x="25" y="35"/>
                      <a:pt x="34" y="25"/>
                    </a:cubicBezTo>
                    <a:cubicBezTo>
                      <a:pt x="40" y="19"/>
                      <a:pt x="46" y="11"/>
                      <a:pt x="45" y="2"/>
                    </a:cubicBezTo>
                    <a:cubicBezTo>
                      <a:pt x="45" y="0"/>
                      <a:pt x="43" y="0"/>
                      <a:pt x="42" y="2"/>
                    </a:cubicBezTo>
                    <a:cubicBezTo>
                      <a:pt x="37" y="22"/>
                      <a:pt x="16" y="35"/>
                      <a:pt x="1" y="49"/>
                    </a:cubicBezTo>
                    <a:cubicBezTo>
                      <a:pt x="0" y="51"/>
                      <a:pt x="2" y="53"/>
                      <a:pt x="4" y="5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04" name="Freeform 122"/>
              <p:cNvSpPr/>
              <p:nvPr/>
            </p:nvSpPr>
            <p:spPr bwMode="auto">
              <a:xfrm>
                <a:off x="5277" y="1732"/>
                <a:ext cx="48" cy="58"/>
              </a:xfrm>
              <a:custGeom>
                <a:avLst/>
                <a:gdLst>
                  <a:gd name="T0" fmla="*/ 4 w 27"/>
                  <a:gd name="T1" fmla="*/ 31 h 33"/>
                  <a:gd name="T2" fmla="*/ 26 w 27"/>
                  <a:gd name="T3" fmla="*/ 3 h 33"/>
                  <a:gd name="T4" fmla="*/ 23 w 27"/>
                  <a:gd name="T5" fmla="*/ 1 h 33"/>
                  <a:gd name="T6" fmla="*/ 14 w 27"/>
                  <a:gd name="T7" fmla="*/ 14 h 33"/>
                  <a:gd name="T8" fmla="*/ 2 w 27"/>
                  <a:gd name="T9" fmla="*/ 29 h 33"/>
                  <a:gd name="T10" fmla="*/ 4 w 27"/>
                  <a:gd name="T11" fmla="*/ 31 h 33"/>
                </a:gdLst>
                <a:ahLst/>
                <a:cxnLst>
                  <a:cxn ang="0">
                    <a:pos x="T0" y="T1"/>
                  </a:cxn>
                  <a:cxn ang="0">
                    <a:pos x="T2" y="T3"/>
                  </a:cxn>
                  <a:cxn ang="0">
                    <a:pos x="T4" y="T5"/>
                  </a:cxn>
                  <a:cxn ang="0">
                    <a:pos x="T6" y="T7"/>
                  </a:cxn>
                  <a:cxn ang="0">
                    <a:pos x="T8" y="T9"/>
                  </a:cxn>
                  <a:cxn ang="0">
                    <a:pos x="T10" y="T11"/>
                  </a:cxn>
                </a:cxnLst>
                <a:rect l="0" t="0" r="r" b="b"/>
                <a:pathLst>
                  <a:path w="27" h="33">
                    <a:moveTo>
                      <a:pt x="4" y="31"/>
                    </a:moveTo>
                    <a:cubicBezTo>
                      <a:pt x="12" y="23"/>
                      <a:pt x="21" y="13"/>
                      <a:pt x="26" y="3"/>
                    </a:cubicBezTo>
                    <a:cubicBezTo>
                      <a:pt x="27" y="1"/>
                      <a:pt x="24" y="0"/>
                      <a:pt x="23" y="1"/>
                    </a:cubicBezTo>
                    <a:cubicBezTo>
                      <a:pt x="20" y="5"/>
                      <a:pt x="17" y="10"/>
                      <a:pt x="14" y="14"/>
                    </a:cubicBezTo>
                    <a:cubicBezTo>
                      <a:pt x="10" y="19"/>
                      <a:pt x="6" y="24"/>
                      <a:pt x="2" y="29"/>
                    </a:cubicBezTo>
                    <a:cubicBezTo>
                      <a:pt x="0" y="30"/>
                      <a:pt x="3" y="33"/>
                      <a:pt x="4" y="3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05" name="Freeform 123"/>
              <p:cNvSpPr/>
              <p:nvPr/>
            </p:nvSpPr>
            <p:spPr bwMode="auto">
              <a:xfrm>
                <a:off x="5289" y="1704"/>
                <a:ext cx="22" cy="35"/>
              </a:xfrm>
              <a:custGeom>
                <a:avLst/>
                <a:gdLst>
                  <a:gd name="T0" fmla="*/ 4 w 12"/>
                  <a:gd name="T1" fmla="*/ 18 h 20"/>
                  <a:gd name="T2" fmla="*/ 11 w 12"/>
                  <a:gd name="T3" fmla="*/ 3 h 20"/>
                  <a:gd name="T4" fmla="*/ 9 w 12"/>
                  <a:gd name="T5" fmla="*/ 2 h 20"/>
                  <a:gd name="T6" fmla="*/ 1 w 12"/>
                  <a:gd name="T7" fmla="*/ 16 h 20"/>
                  <a:gd name="T8" fmla="*/ 4 w 12"/>
                  <a:gd name="T9" fmla="*/ 18 h 20"/>
                </a:gdLst>
                <a:ahLst/>
                <a:cxnLst>
                  <a:cxn ang="0">
                    <a:pos x="T0" y="T1"/>
                  </a:cxn>
                  <a:cxn ang="0">
                    <a:pos x="T2" y="T3"/>
                  </a:cxn>
                  <a:cxn ang="0">
                    <a:pos x="T4" y="T5"/>
                  </a:cxn>
                  <a:cxn ang="0">
                    <a:pos x="T6" y="T7"/>
                  </a:cxn>
                  <a:cxn ang="0">
                    <a:pos x="T8" y="T9"/>
                  </a:cxn>
                </a:cxnLst>
                <a:rect l="0" t="0" r="r" b="b"/>
                <a:pathLst>
                  <a:path w="12" h="20">
                    <a:moveTo>
                      <a:pt x="4" y="18"/>
                    </a:moveTo>
                    <a:cubicBezTo>
                      <a:pt x="7" y="13"/>
                      <a:pt x="9" y="8"/>
                      <a:pt x="11" y="3"/>
                    </a:cubicBezTo>
                    <a:cubicBezTo>
                      <a:pt x="12" y="1"/>
                      <a:pt x="9" y="0"/>
                      <a:pt x="9" y="2"/>
                    </a:cubicBezTo>
                    <a:cubicBezTo>
                      <a:pt x="6" y="6"/>
                      <a:pt x="3" y="11"/>
                      <a:pt x="1" y="16"/>
                    </a:cubicBezTo>
                    <a:cubicBezTo>
                      <a:pt x="0" y="19"/>
                      <a:pt x="3" y="20"/>
                      <a:pt x="4"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06" name="Freeform 124"/>
              <p:cNvSpPr/>
              <p:nvPr/>
            </p:nvSpPr>
            <p:spPr bwMode="auto">
              <a:xfrm>
                <a:off x="5291" y="1806"/>
                <a:ext cx="86" cy="72"/>
              </a:xfrm>
              <a:custGeom>
                <a:avLst/>
                <a:gdLst>
                  <a:gd name="T0" fmla="*/ 3 w 49"/>
                  <a:gd name="T1" fmla="*/ 41 h 41"/>
                  <a:gd name="T2" fmla="*/ 26 w 49"/>
                  <a:gd name="T3" fmla="*/ 27 h 41"/>
                  <a:gd name="T4" fmla="*/ 48 w 49"/>
                  <a:gd name="T5" fmla="*/ 3 h 41"/>
                  <a:gd name="T6" fmla="*/ 46 w 49"/>
                  <a:gd name="T7" fmla="*/ 1 h 41"/>
                  <a:gd name="T8" fmla="*/ 2 w 49"/>
                  <a:gd name="T9" fmla="*/ 38 h 41"/>
                  <a:gd name="T10" fmla="*/ 3 w 49"/>
                  <a:gd name="T11" fmla="*/ 41 h 41"/>
                </a:gdLst>
                <a:ahLst/>
                <a:cxnLst>
                  <a:cxn ang="0">
                    <a:pos x="T0" y="T1"/>
                  </a:cxn>
                  <a:cxn ang="0">
                    <a:pos x="T2" y="T3"/>
                  </a:cxn>
                  <a:cxn ang="0">
                    <a:pos x="T4" y="T5"/>
                  </a:cxn>
                  <a:cxn ang="0">
                    <a:pos x="T6" y="T7"/>
                  </a:cxn>
                  <a:cxn ang="0">
                    <a:pos x="T8" y="T9"/>
                  </a:cxn>
                  <a:cxn ang="0">
                    <a:pos x="T10" y="T11"/>
                  </a:cxn>
                </a:cxnLst>
                <a:rect l="0" t="0" r="r" b="b"/>
                <a:pathLst>
                  <a:path w="49" h="41">
                    <a:moveTo>
                      <a:pt x="3" y="41"/>
                    </a:moveTo>
                    <a:cubicBezTo>
                      <a:pt x="12" y="40"/>
                      <a:pt x="19" y="33"/>
                      <a:pt x="26" y="27"/>
                    </a:cubicBezTo>
                    <a:cubicBezTo>
                      <a:pt x="34" y="20"/>
                      <a:pt x="42" y="12"/>
                      <a:pt x="48" y="3"/>
                    </a:cubicBezTo>
                    <a:cubicBezTo>
                      <a:pt x="49" y="2"/>
                      <a:pt x="47" y="0"/>
                      <a:pt x="46" y="1"/>
                    </a:cubicBezTo>
                    <a:cubicBezTo>
                      <a:pt x="32" y="13"/>
                      <a:pt x="20" y="31"/>
                      <a:pt x="2" y="38"/>
                    </a:cubicBezTo>
                    <a:cubicBezTo>
                      <a:pt x="0" y="39"/>
                      <a:pt x="1" y="41"/>
                      <a:pt x="3" y="4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07" name="Freeform 125"/>
              <p:cNvSpPr/>
              <p:nvPr/>
            </p:nvSpPr>
            <p:spPr bwMode="auto">
              <a:xfrm>
                <a:off x="5328" y="1847"/>
                <a:ext cx="63" cy="49"/>
              </a:xfrm>
              <a:custGeom>
                <a:avLst/>
                <a:gdLst>
                  <a:gd name="T0" fmla="*/ 3 w 36"/>
                  <a:gd name="T1" fmla="*/ 28 h 28"/>
                  <a:gd name="T2" fmla="*/ 35 w 36"/>
                  <a:gd name="T3" fmla="*/ 3 h 28"/>
                  <a:gd name="T4" fmla="*/ 32 w 36"/>
                  <a:gd name="T5" fmla="*/ 1 h 28"/>
                  <a:gd name="T6" fmla="*/ 2 w 36"/>
                  <a:gd name="T7" fmla="*/ 25 h 28"/>
                  <a:gd name="T8" fmla="*/ 3 w 36"/>
                  <a:gd name="T9" fmla="*/ 28 h 28"/>
                </a:gdLst>
                <a:ahLst/>
                <a:cxnLst>
                  <a:cxn ang="0">
                    <a:pos x="T0" y="T1"/>
                  </a:cxn>
                  <a:cxn ang="0">
                    <a:pos x="T2" y="T3"/>
                  </a:cxn>
                  <a:cxn ang="0">
                    <a:pos x="T4" y="T5"/>
                  </a:cxn>
                  <a:cxn ang="0">
                    <a:pos x="T6" y="T7"/>
                  </a:cxn>
                  <a:cxn ang="0">
                    <a:pos x="T8" y="T9"/>
                  </a:cxn>
                </a:cxnLst>
                <a:rect l="0" t="0" r="r" b="b"/>
                <a:pathLst>
                  <a:path w="36" h="28">
                    <a:moveTo>
                      <a:pt x="3" y="28"/>
                    </a:moveTo>
                    <a:cubicBezTo>
                      <a:pt x="16" y="24"/>
                      <a:pt x="29" y="15"/>
                      <a:pt x="35" y="3"/>
                    </a:cubicBezTo>
                    <a:cubicBezTo>
                      <a:pt x="36" y="1"/>
                      <a:pt x="34" y="0"/>
                      <a:pt x="32" y="1"/>
                    </a:cubicBezTo>
                    <a:cubicBezTo>
                      <a:pt x="23" y="10"/>
                      <a:pt x="14" y="19"/>
                      <a:pt x="2" y="25"/>
                    </a:cubicBezTo>
                    <a:cubicBezTo>
                      <a:pt x="0" y="26"/>
                      <a:pt x="1" y="28"/>
                      <a:pt x="3" y="2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08" name="Freeform 126"/>
              <p:cNvSpPr/>
              <p:nvPr/>
            </p:nvSpPr>
            <p:spPr bwMode="auto">
              <a:xfrm>
                <a:off x="5358" y="1883"/>
                <a:ext cx="42" cy="32"/>
              </a:xfrm>
              <a:custGeom>
                <a:avLst/>
                <a:gdLst>
                  <a:gd name="T0" fmla="*/ 4 w 24"/>
                  <a:gd name="T1" fmla="*/ 18 h 18"/>
                  <a:gd name="T2" fmla="*/ 23 w 24"/>
                  <a:gd name="T3" fmla="*/ 4 h 18"/>
                  <a:gd name="T4" fmla="*/ 21 w 24"/>
                  <a:gd name="T5" fmla="*/ 2 h 18"/>
                  <a:gd name="T6" fmla="*/ 2 w 24"/>
                  <a:gd name="T7" fmla="*/ 15 h 18"/>
                  <a:gd name="T8" fmla="*/ 4 w 24"/>
                  <a:gd name="T9" fmla="*/ 18 h 18"/>
                </a:gdLst>
                <a:ahLst/>
                <a:cxnLst>
                  <a:cxn ang="0">
                    <a:pos x="T0" y="T1"/>
                  </a:cxn>
                  <a:cxn ang="0">
                    <a:pos x="T2" y="T3"/>
                  </a:cxn>
                  <a:cxn ang="0">
                    <a:pos x="T4" y="T5"/>
                  </a:cxn>
                  <a:cxn ang="0">
                    <a:pos x="T6" y="T7"/>
                  </a:cxn>
                  <a:cxn ang="0">
                    <a:pos x="T8" y="T9"/>
                  </a:cxn>
                </a:cxnLst>
                <a:rect l="0" t="0" r="r" b="b"/>
                <a:pathLst>
                  <a:path w="24" h="18">
                    <a:moveTo>
                      <a:pt x="4" y="18"/>
                    </a:moveTo>
                    <a:cubicBezTo>
                      <a:pt x="11" y="14"/>
                      <a:pt x="18" y="10"/>
                      <a:pt x="23" y="4"/>
                    </a:cubicBezTo>
                    <a:cubicBezTo>
                      <a:pt x="24" y="3"/>
                      <a:pt x="23" y="0"/>
                      <a:pt x="21" y="2"/>
                    </a:cubicBezTo>
                    <a:cubicBezTo>
                      <a:pt x="15" y="6"/>
                      <a:pt x="9" y="11"/>
                      <a:pt x="2" y="15"/>
                    </a:cubicBezTo>
                    <a:cubicBezTo>
                      <a:pt x="0" y="16"/>
                      <a:pt x="1" y="18"/>
                      <a:pt x="4"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09" name="Freeform 127"/>
              <p:cNvSpPr/>
              <p:nvPr/>
            </p:nvSpPr>
            <p:spPr bwMode="auto">
              <a:xfrm>
                <a:off x="5381" y="1917"/>
                <a:ext cx="42" cy="30"/>
              </a:xfrm>
              <a:custGeom>
                <a:avLst/>
                <a:gdLst>
                  <a:gd name="T0" fmla="*/ 3 w 24"/>
                  <a:gd name="T1" fmla="*/ 16 h 17"/>
                  <a:gd name="T2" fmla="*/ 23 w 24"/>
                  <a:gd name="T3" fmla="*/ 3 h 17"/>
                  <a:gd name="T4" fmla="*/ 21 w 24"/>
                  <a:gd name="T5" fmla="*/ 1 h 17"/>
                  <a:gd name="T6" fmla="*/ 2 w 24"/>
                  <a:gd name="T7" fmla="*/ 12 h 17"/>
                  <a:gd name="T8" fmla="*/ 3 w 24"/>
                  <a:gd name="T9" fmla="*/ 16 h 17"/>
                </a:gdLst>
                <a:ahLst/>
                <a:cxnLst>
                  <a:cxn ang="0">
                    <a:pos x="T0" y="T1"/>
                  </a:cxn>
                  <a:cxn ang="0">
                    <a:pos x="T2" y="T3"/>
                  </a:cxn>
                  <a:cxn ang="0">
                    <a:pos x="T4" y="T5"/>
                  </a:cxn>
                  <a:cxn ang="0">
                    <a:pos x="T6" y="T7"/>
                  </a:cxn>
                  <a:cxn ang="0">
                    <a:pos x="T8" y="T9"/>
                  </a:cxn>
                </a:cxnLst>
                <a:rect l="0" t="0" r="r" b="b"/>
                <a:pathLst>
                  <a:path w="24" h="17">
                    <a:moveTo>
                      <a:pt x="3" y="16"/>
                    </a:moveTo>
                    <a:cubicBezTo>
                      <a:pt x="11" y="14"/>
                      <a:pt x="19" y="10"/>
                      <a:pt x="23" y="3"/>
                    </a:cubicBezTo>
                    <a:cubicBezTo>
                      <a:pt x="24" y="1"/>
                      <a:pt x="22" y="0"/>
                      <a:pt x="21" y="1"/>
                    </a:cubicBezTo>
                    <a:cubicBezTo>
                      <a:pt x="15" y="5"/>
                      <a:pt x="9" y="10"/>
                      <a:pt x="2" y="12"/>
                    </a:cubicBezTo>
                    <a:cubicBezTo>
                      <a:pt x="0" y="13"/>
                      <a:pt x="1" y="17"/>
                      <a:pt x="3"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10" name="Freeform 128"/>
              <p:cNvSpPr/>
              <p:nvPr/>
            </p:nvSpPr>
            <p:spPr bwMode="auto">
              <a:xfrm>
                <a:off x="5402" y="1964"/>
                <a:ext cx="49" cy="23"/>
              </a:xfrm>
              <a:custGeom>
                <a:avLst/>
                <a:gdLst>
                  <a:gd name="T0" fmla="*/ 2 w 28"/>
                  <a:gd name="T1" fmla="*/ 13 h 13"/>
                  <a:gd name="T2" fmla="*/ 27 w 28"/>
                  <a:gd name="T3" fmla="*/ 3 h 13"/>
                  <a:gd name="T4" fmla="*/ 24 w 28"/>
                  <a:gd name="T5" fmla="*/ 0 h 13"/>
                  <a:gd name="T6" fmla="*/ 2 w 28"/>
                  <a:gd name="T7" fmla="*/ 9 h 13"/>
                  <a:gd name="T8" fmla="*/ 2 w 28"/>
                  <a:gd name="T9" fmla="*/ 13 h 13"/>
                </a:gdLst>
                <a:ahLst/>
                <a:cxnLst>
                  <a:cxn ang="0">
                    <a:pos x="T0" y="T1"/>
                  </a:cxn>
                  <a:cxn ang="0">
                    <a:pos x="T2" y="T3"/>
                  </a:cxn>
                  <a:cxn ang="0">
                    <a:pos x="T4" y="T5"/>
                  </a:cxn>
                  <a:cxn ang="0">
                    <a:pos x="T6" y="T7"/>
                  </a:cxn>
                  <a:cxn ang="0">
                    <a:pos x="T8" y="T9"/>
                  </a:cxn>
                </a:cxnLst>
                <a:rect l="0" t="0" r="r" b="b"/>
                <a:pathLst>
                  <a:path w="28" h="13">
                    <a:moveTo>
                      <a:pt x="2" y="13"/>
                    </a:moveTo>
                    <a:cubicBezTo>
                      <a:pt x="11" y="13"/>
                      <a:pt x="21" y="10"/>
                      <a:pt x="27" y="3"/>
                    </a:cubicBezTo>
                    <a:cubicBezTo>
                      <a:pt x="28" y="1"/>
                      <a:pt x="26" y="0"/>
                      <a:pt x="24" y="0"/>
                    </a:cubicBezTo>
                    <a:cubicBezTo>
                      <a:pt x="17" y="4"/>
                      <a:pt x="11" y="8"/>
                      <a:pt x="2" y="9"/>
                    </a:cubicBezTo>
                    <a:cubicBezTo>
                      <a:pt x="0" y="10"/>
                      <a:pt x="0" y="13"/>
                      <a:pt x="2" y="1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11" name="Freeform 129"/>
              <p:cNvSpPr/>
              <p:nvPr/>
            </p:nvSpPr>
            <p:spPr bwMode="auto">
              <a:xfrm>
                <a:off x="5418" y="2001"/>
                <a:ext cx="33" cy="27"/>
              </a:xfrm>
              <a:custGeom>
                <a:avLst/>
                <a:gdLst>
                  <a:gd name="T0" fmla="*/ 3 w 19"/>
                  <a:gd name="T1" fmla="*/ 14 h 15"/>
                  <a:gd name="T2" fmla="*/ 18 w 19"/>
                  <a:gd name="T3" fmla="*/ 4 h 15"/>
                  <a:gd name="T4" fmla="*/ 16 w 19"/>
                  <a:gd name="T5" fmla="*/ 1 h 15"/>
                  <a:gd name="T6" fmla="*/ 9 w 19"/>
                  <a:gd name="T7" fmla="*/ 7 h 15"/>
                  <a:gd name="T8" fmla="*/ 2 w 19"/>
                  <a:gd name="T9" fmla="*/ 11 h 15"/>
                  <a:gd name="T10" fmla="*/ 3 w 19"/>
                  <a:gd name="T11" fmla="*/ 14 h 15"/>
                </a:gdLst>
                <a:ahLst/>
                <a:cxnLst>
                  <a:cxn ang="0">
                    <a:pos x="T0" y="T1"/>
                  </a:cxn>
                  <a:cxn ang="0">
                    <a:pos x="T2" y="T3"/>
                  </a:cxn>
                  <a:cxn ang="0">
                    <a:pos x="T4" y="T5"/>
                  </a:cxn>
                  <a:cxn ang="0">
                    <a:pos x="T6" y="T7"/>
                  </a:cxn>
                  <a:cxn ang="0">
                    <a:pos x="T8" y="T9"/>
                  </a:cxn>
                  <a:cxn ang="0">
                    <a:pos x="T10" y="T11"/>
                  </a:cxn>
                </a:cxnLst>
                <a:rect l="0" t="0" r="r" b="b"/>
                <a:pathLst>
                  <a:path w="19" h="15">
                    <a:moveTo>
                      <a:pt x="3" y="14"/>
                    </a:moveTo>
                    <a:cubicBezTo>
                      <a:pt x="9" y="12"/>
                      <a:pt x="15" y="9"/>
                      <a:pt x="18" y="4"/>
                    </a:cubicBezTo>
                    <a:cubicBezTo>
                      <a:pt x="19" y="2"/>
                      <a:pt x="17" y="0"/>
                      <a:pt x="16" y="1"/>
                    </a:cubicBezTo>
                    <a:cubicBezTo>
                      <a:pt x="14" y="3"/>
                      <a:pt x="12" y="5"/>
                      <a:pt x="9" y="7"/>
                    </a:cubicBezTo>
                    <a:cubicBezTo>
                      <a:pt x="7" y="8"/>
                      <a:pt x="5" y="10"/>
                      <a:pt x="2" y="11"/>
                    </a:cubicBezTo>
                    <a:cubicBezTo>
                      <a:pt x="0" y="12"/>
                      <a:pt x="1" y="15"/>
                      <a:pt x="3" y="1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12" name="Freeform 130"/>
              <p:cNvSpPr/>
              <p:nvPr/>
            </p:nvSpPr>
            <p:spPr bwMode="auto">
              <a:xfrm>
                <a:off x="5428" y="2033"/>
                <a:ext cx="39" cy="28"/>
              </a:xfrm>
              <a:custGeom>
                <a:avLst/>
                <a:gdLst>
                  <a:gd name="T0" fmla="*/ 3 w 22"/>
                  <a:gd name="T1" fmla="*/ 16 h 16"/>
                  <a:gd name="T2" fmla="*/ 21 w 22"/>
                  <a:gd name="T3" fmla="*/ 4 h 16"/>
                  <a:gd name="T4" fmla="*/ 18 w 22"/>
                  <a:gd name="T5" fmla="*/ 2 h 16"/>
                  <a:gd name="T6" fmla="*/ 2 w 22"/>
                  <a:gd name="T7" fmla="*/ 12 h 16"/>
                  <a:gd name="T8" fmla="*/ 3 w 22"/>
                  <a:gd name="T9" fmla="*/ 16 h 16"/>
                </a:gdLst>
                <a:ahLst/>
                <a:cxnLst>
                  <a:cxn ang="0">
                    <a:pos x="T0" y="T1"/>
                  </a:cxn>
                  <a:cxn ang="0">
                    <a:pos x="T2" y="T3"/>
                  </a:cxn>
                  <a:cxn ang="0">
                    <a:pos x="T4" y="T5"/>
                  </a:cxn>
                  <a:cxn ang="0">
                    <a:pos x="T6" y="T7"/>
                  </a:cxn>
                  <a:cxn ang="0">
                    <a:pos x="T8" y="T9"/>
                  </a:cxn>
                </a:cxnLst>
                <a:rect l="0" t="0" r="r" b="b"/>
                <a:pathLst>
                  <a:path w="22" h="16">
                    <a:moveTo>
                      <a:pt x="3" y="16"/>
                    </a:moveTo>
                    <a:cubicBezTo>
                      <a:pt x="10" y="14"/>
                      <a:pt x="17" y="10"/>
                      <a:pt x="21" y="4"/>
                    </a:cubicBezTo>
                    <a:cubicBezTo>
                      <a:pt x="22" y="2"/>
                      <a:pt x="19" y="0"/>
                      <a:pt x="18" y="2"/>
                    </a:cubicBezTo>
                    <a:cubicBezTo>
                      <a:pt x="13" y="6"/>
                      <a:pt x="8" y="10"/>
                      <a:pt x="2" y="12"/>
                    </a:cubicBezTo>
                    <a:cubicBezTo>
                      <a:pt x="0" y="13"/>
                      <a:pt x="0" y="16"/>
                      <a:pt x="3"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13" name="Freeform 131"/>
              <p:cNvSpPr/>
              <p:nvPr/>
            </p:nvSpPr>
            <p:spPr bwMode="auto">
              <a:xfrm>
                <a:off x="5439" y="2066"/>
                <a:ext cx="37" cy="29"/>
              </a:xfrm>
              <a:custGeom>
                <a:avLst/>
                <a:gdLst>
                  <a:gd name="T0" fmla="*/ 3 w 21"/>
                  <a:gd name="T1" fmla="*/ 16 h 16"/>
                  <a:gd name="T2" fmla="*/ 20 w 21"/>
                  <a:gd name="T3" fmla="*/ 3 h 16"/>
                  <a:gd name="T4" fmla="*/ 17 w 21"/>
                  <a:gd name="T5" fmla="*/ 1 h 16"/>
                  <a:gd name="T6" fmla="*/ 2 w 21"/>
                  <a:gd name="T7" fmla="*/ 12 h 16"/>
                  <a:gd name="T8" fmla="*/ 3 w 21"/>
                  <a:gd name="T9" fmla="*/ 16 h 16"/>
                </a:gdLst>
                <a:ahLst/>
                <a:cxnLst>
                  <a:cxn ang="0">
                    <a:pos x="T0" y="T1"/>
                  </a:cxn>
                  <a:cxn ang="0">
                    <a:pos x="T2" y="T3"/>
                  </a:cxn>
                  <a:cxn ang="0">
                    <a:pos x="T4" y="T5"/>
                  </a:cxn>
                  <a:cxn ang="0">
                    <a:pos x="T6" y="T7"/>
                  </a:cxn>
                  <a:cxn ang="0">
                    <a:pos x="T8" y="T9"/>
                  </a:cxn>
                </a:cxnLst>
                <a:rect l="0" t="0" r="r" b="b"/>
                <a:pathLst>
                  <a:path w="21" h="16">
                    <a:moveTo>
                      <a:pt x="3" y="16"/>
                    </a:moveTo>
                    <a:cubicBezTo>
                      <a:pt x="10" y="13"/>
                      <a:pt x="17" y="9"/>
                      <a:pt x="20" y="3"/>
                    </a:cubicBezTo>
                    <a:cubicBezTo>
                      <a:pt x="21" y="1"/>
                      <a:pt x="19" y="0"/>
                      <a:pt x="17" y="1"/>
                    </a:cubicBezTo>
                    <a:cubicBezTo>
                      <a:pt x="13" y="5"/>
                      <a:pt x="8" y="10"/>
                      <a:pt x="2" y="12"/>
                    </a:cubicBezTo>
                    <a:cubicBezTo>
                      <a:pt x="0" y="13"/>
                      <a:pt x="1" y="16"/>
                      <a:pt x="3"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14" name="Freeform 132"/>
              <p:cNvSpPr/>
              <p:nvPr/>
            </p:nvSpPr>
            <p:spPr bwMode="auto">
              <a:xfrm>
                <a:off x="5455" y="2095"/>
                <a:ext cx="37" cy="36"/>
              </a:xfrm>
              <a:custGeom>
                <a:avLst/>
                <a:gdLst>
                  <a:gd name="T0" fmla="*/ 4 w 21"/>
                  <a:gd name="T1" fmla="*/ 20 h 21"/>
                  <a:gd name="T2" fmla="*/ 20 w 21"/>
                  <a:gd name="T3" fmla="*/ 3 h 21"/>
                  <a:gd name="T4" fmla="*/ 18 w 21"/>
                  <a:gd name="T5" fmla="*/ 2 h 21"/>
                  <a:gd name="T6" fmla="*/ 2 w 21"/>
                  <a:gd name="T7" fmla="*/ 17 h 21"/>
                  <a:gd name="T8" fmla="*/ 4 w 21"/>
                  <a:gd name="T9" fmla="*/ 20 h 21"/>
                </a:gdLst>
                <a:ahLst/>
                <a:cxnLst>
                  <a:cxn ang="0">
                    <a:pos x="T0" y="T1"/>
                  </a:cxn>
                  <a:cxn ang="0">
                    <a:pos x="T2" y="T3"/>
                  </a:cxn>
                  <a:cxn ang="0">
                    <a:pos x="T4" y="T5"/>
                  </a:cxn>
                  <a:cxn ang="0">
                    <a:pos x="T6" y="T7"/>
                  </a:cxn>
                  <a:cxn ang="0">
                    <a:pos x="T8" y="T9"/>
                  </a:cxn>
                </a:cxnLst>
                <a:rect l="0" t="0" r="r" b="b"/>
                <a:pathLst>
                  <a:path w="21" h="21">
                    <a:moveTo>
                      <a:pt x="4" y="20"/>
                    </a:moveTo>
                    <a:cubicBezTo>
                      <a:pt x="11" y="17"/>
                      <a:pt x="18" y="11"/>
                      <a:pt x="20" y="3"/>
                    </a:cubicBezTo>
                    <a:cubicBezTo>
                      <a:pt x="21" y="2"/>
                      <a:pt x="19" y="0"/>
                      <a:pt x="18" y="2"/>
                    </a:cubicBezTo>
                    <a:cubicBezTo>
                      <a:pt x="13" y="7"/>
                      <a:pt x="9" y="13"/>
                      <a:pt x="2" y="17"/>
                    </a:cubicBezTo>
                    <a:cubicBezTo>
                      <a:pt x="0" y="18"/>
                      <a:pt x="2" y="21"/>
                      <a:pt x="4"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15" name="Freeform 133"/>
              <p:cNvSpPr/>
              <p:nvPr/>
            </p:nvSpPr>
            <p:spPr bwMode="auto">
              <a:xfrm>
                <a:off x="5460" y="2110"/>
                <a:ext cx="51" cy="51"/>
              </a:xfrm>
              <a:custGeom>
                <a:avLst/>
                <a:gdLst>
                  <a:gd name="T0" fmla="*/ 5 w 29"/>
                  <a:gd name="T1" fmla="*/ 27 h 29"/>
                  <a:gd name="T2" fmla="*/ 28 w 29"/>
                  <a:gd name="T3" fmla="*/ 3 h 29"/>
                  <a:gd name="T4" fmla="*/ 26 w 29"/>
                  <a:gd name="T5" fmla="*/ 1 h 29"/>
                  <a:gd name="T6" fmla="*/ 2 w 29"/>
                  <a:gd name="T7" fmla="*/ 24 h 29"/>
                  <a:gd name="T8" fmla="*/ 5 w 29"/>
                  <a:gd name="T9" fmla="*/ 27 h 29"/>
                </a:gdLst>
                <a:ahLst/>
                <a:cxnLst>
                  <a:cxn ang="0">
                    <a:pos x="T0" y="T1"/>
                  </a:cxn>
                  <a:cxn ang="0">
                    <a:pos x="T2" y="T3"/>
                  </a:cxn>
                  <a:cxn ang="0">
                    <a:pos x="T4" y="T5"/>
                  </a:cxn>
                  <a:cxn ang="0">
                    <a:pos x="T6" y="T7"/>
                  </a:cxn>
                  <a:cxn ang="0">
                    <a:pos x="T8" y="T9"/>
                  </a:cxn>
                </a:cxnLst>
                <a:rect l="0" t="0" r="r" b="b"/>
                <a:pathLst>
                  <a:path w="29" h="29">
                    <a:moveTo>
                      <a:pt x="5" y="27"/>
                    </a:moveTo>
                    <a:cubicBezTo>
                      <a:pt x="13" y="20"/>
                      <a:pt x="22" y="13"/>
                      <a:pt x="28" y="3"/>
                    </a:cubicBezTo>
                    <a:cubicBezTo>
                      <a:pt x="29" y="2"/>
                      <a:pt x="27" y="0"/>
                      <a:pt x="26" y="1"/>
                    </a:cubicBezTo>
                    <a:cubicBezTo>
                      <a:pt x="18" y="9"/>
                      <a:pt x="10" y="17"/>
                      <a:pt x="2" y="24"/>
                    </a:cubicBezTo>
                    <a:cubicBezTo>
                      <a:pt x="0" y="26"/>
                      <a:pt x="3" y="29"/>
                      <a:pt x="5" y="2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16" name="Freeform 134"/>
              <p:cNvSpPr/>
              <p:nvPr/>
            </p:nvSpPr>
            <p:spPr bwMode="auto">
              <a:xfrm>
                <a:off x="5486" y="2137"/>
                <a:ext cx="44" cy="38"/>
              </a:xfrm>
              <a:custGeom>
                <a:avLst/>
                <a:gdLst>
                  <a:gd name="T0" fmla="*/ 3 w 25"/>
                  <a:gd name="T1" fmla="*/ 21 h 22"/>
                  <a:gd name="T2" fmla="*/ 24 w 25"/>
                  <a:gd name="T3" fmla="*/ 3 h 22"/>
                  <a:gd name="T4" fmla="*/ 21 w 25"/>
                  <a:gd name="T5" fmla="*/ 1 h 22"/>
                  <a:gd name="T6" fmla="*/ 1 w 25"/>
                  <a:gd name="T7" fmla="*/ 18 h 22"/>
                  <a:gd name="T8" fmla="*/ 3 w 25"/>
                  <a:gd name="T9" fmla="*/ 21 h 22"/>
                </a:gdLst>
                <a:ahLst/>
                <a:cxnLst>
                  <a:cxn ang="0">
                    <a:pos x="T0" y="T1"/>
                  </a:cxn>
                  <a:cxn ang="0">
                    <a:pos x="T2" y="T3"/>
                  </a:cxn>
                  <a:cxn ang="0">
                    <a:pos x="T4" y="T5"/>
                  </a:cxn>
                  <a:cxn ang="0">
                    <a:pos x="T6" y="T7"/>
                  </a:cxn>
                  <a:cxn ang="0">
                    <a:pos x="T8" y="T9"/>
                  </a:cxn>
                </a:cxnLst>
                <a:rect l="0" t="0" r="r" b="b"/>
                <a:pathLst>
                  <a:path w="25" h="22">
                    <a:moveTo>
                      <a:pt x="3" y="21"/>
                    </a:moveTo>
                    <a:cubicBezTo>
                      <a:pt x="11" y="17"/>
                      <a:pt x="19" y="11"/>
                      <a:pt x="24" y="3"/>
                    </a:cubicBezTo>
                    <a:cubicBezTo>
                      <a:pt x="25" y="2"/>
                      <a:pt x="23" y="0"/>
                      <a:pt x="21" y="1"/>
                    </a:cubicBezTo>
                    <a:cubicBezTo>
                      <a:pt x="15" y="7"/>
                      <a:pt x="9" y="13"/>
                      <a:pt x="1" y="18"/>
                    </a:cubicBezTo>
                    <a:cubicBezTo>
                      <a:pt x="0" y="19"/>
                      <a:pt x="1" y="22"/>
                      <a:pt x="3" y="2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17" name="Freeform 135"/>
              <p:cNvSpPr/>
              <p:nvPr/>
            </p:nvSpPr>
            <p:spPr bwMode="auto">
              <a:xfrm>
                <a:off x="5513" y="2151"/>
                <a:ext cx="45" cy="37"/>
              </a:xfrm>
              <a:custGeom>
                <a:avLst/>
                <a:gdLst>
                  <a:gd name="T0" fmla="*/ 4 w 26"/>
                  <a:gd name="T1" fmla="*/ 20 h 21"/>
                  <a:gd name="T2" fmla="*/ 25 w 26"/>
                  <a:gd name="T3" fmla="*/ 3 h 21"/>
                  <a:gd name="T4" fmla="*/ 23 w 26"/>
                  <a:gd name="T5" fmla="*/ 1 h 21"/>
                  <a:gd name="T6" fmla="*/ 2 w 26"/>
                  <a:gd name="T7" fmla="*/ 16 h 21"/>
                  <a:gd name="T8" fmla="*/ 4 w 26"/>
                  <a:gd name="T9" fmla="*/ 20 h 21"/>
                </a:gdLst>
                <a:ahLst/>
                <a:cxnLst>
                  <a:cxn ang="0">
                    <a:pos x="T0" y="T1"/>
                  </a:cxn>
                  <a:cxn ang="0">
                    <a:pos x="T2" y="T3"/>
                  </a:cxn>
                  <a:cxn ang="0">
                    <a:pos x="T4" y="T5"/>
                  </a:cxn>
                  <a:cxn ang="0">
                    <a:pos x="T6" y="T7"/>
                  </a:cxn>
                  <a:cxn ang="0">
                    <a:pos x="T8" y="T9"/>
                  </a:cxn>
                </a:cxnLst>
                <a:rect l="0" t="0" r="r" b="b"/>
                <a:pathLst>
                  <a:path w="26" h="21">
                    <a:moveTo>
                      <a:pt x="4" y="20"/>
                    </a:moveTo>
                    <a:cubicBezTo>
                      <a:pt x="12" y="15"/>
                      <a:pt x="20" y="10"/>
                      <a:pt x="25" y="3"/>
                    </a:cubicBezTo>
                    <a:cubicBezTo>
                      <a:pt x="26" y="1"/>
                      <a:pt x="24" y="0"/>
                      <a:pt x="23" y="1"/>
                    </a:cubicBezTo>
                    <a:cubicBezTo>
                      <a:pt x="16" y="5"/>
                      <a:pt x="10" y="12"/>
                      <a:pt x="2" y="16"/>
                    </a:cubicBezTo>
                    <a:cubicBezTo>
                      <a:pt x="0" y="18"/>
                      <a:pt x="2" y="21"/>
                      <a:pt x="4"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18" name="Freeform 136"/>
              <p:cNvSpPr/>
              <p:nvPr/>
            </p:nvSpPr>
            <p:spPr bwMode="auto">
              <a:xfrm>
                <a:off x="5546" y="2163"/>
                <a:ext cx="41" cy="39"/>
              </a:xfrm>
              <a:custGeom>
                <a:avLst/>
                <a:gdLst>
                  <a:gd name="T0" fmla="*/ 4 w 23"/>
                  <a:gd name="T1" fmla="*/ 21 h 22"/>
                  <a:gd name="T2" fmla="*/ 22 w 23"/>
                  <a:gd name="T3" fmla="*/ 3 h 22"/>
                  <a:gd name="T4" fmla="*/ 19 w 23"/>
                  <a:gd name="T5" fmla="*/ 1 h 22"/>
                  <a:gd name="T6" fmla="*/ 2 w 23"/>
                  <a:gd name="T7" fmla="*/ 18 h 22"/>
                  <a:gd name="T8" fmla="*/ 4 w 23"/>
                  <a:gd name="T9" fmla="*/ 21 h 22"/>
                </a:gdLst>
                <a:ahLst/>
                <a:cxnLst>
                  <a:cxn ang="0">
                    <a:pos x="T0" y="T1"/>
                  </a:cxn>
                  <a:cxn ang="0">
                    <a:pos x="T2" y="T3"/>
                  </a:cxn>
                  <a:cxn ang="0">
                    <a:pos x="T4" y="T5"/>
                  </a:cxn>
                  <a:cxn ang="0">
                    <a:pos x="T6" y="T7"/>
                  </a:cxn>
                  <a:cxn ang="0">
                    <a:pos x="T8" y="T9"/>
                  </a:cxn>
                </a:cxnLst>
                <a:rect l="0" t="0" r="r" b="b"/>
                <a:pathLst>
                  <a:path w="23" h="22">
                    <a:moveTo>
                      <a:pt x="4" y="21"/>
                    </a:moveTo>
                    <a:cubicBezTo>
                      <a:pt x="11" y="16"/>
                      <a:pt x="18" y="11"/>
                      <a:pt x="22" y="3"/>
                    </a:cubicBezTo>
                    <a:cubicBezTo>
                      <a:pt x="23" y="2"/>
                      <a:pt x="21" y="0"/>
                      <a:pt x="19" y="1"/>
                    </a:cubicBezTo>
                    <a:cubicBezTo>
                      <a:pt x="14" y="7"/>
                      <a:pt x="9" y="13"/>
                      <a:pt x="2" y="18"/>
                    </a:cubicBezTo>
                    <a:cubicBezTo>
                      <a:pt x="0" y="19"/>
                      <a:pt x="3" y="22"/>
                      <a:pt x="4" y="2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19" name="Freeform 137"/>
              <p:cNvSpPr/>
              <p:nvPr/>
            </p:nvSpPr>
            <p:spPr bwMode="auto">
              <a:xfrm>
                <a:off x="5574" y="2195"/>
                <a:ext cx="32" cy="30"/>
              </a:xfrm>
              <a:custGeom>
                <a:avLst/>
                <a:gdLst>
                  <a:gd name="T0" fmla="*/ 3 w 18"/>
                  <a:gd name="T1" fmla="*/ 16 h 17"/>
                  <a:gd name="T2" fmla="*/ 18 w 18"/>
                  <a:gd name="T3" fmla="*/ 3 h 17"/>
                  <a:gd name="T4" fmla="*/ 15 w 18"/>
                  <a:gd name="T5" fmla="*/ 1 h 17"/>
                  <a:gd name="T6" fmla="*/ 2 w 18"/>
                  <a:gd name="T7" fmla="*/ 13 h 17"/>
                  <a:gd name="T8" fmla="*/ 3 w 18"/>
                  <a:gd name="T9" fmla="*/ 16 h 17"/>
                </a:gdLst>
                <a:ahLst/>
                <a:cxnLst>
                  <a:cxn ang="0">
                    <a:pos x="T0" y="T1"/>
                  </a:cxn>
                  <a:cxn ang="0">
                    <a:pos x="T2" y="T3"/>
                  </a:cxn>
                  <a:cxn ang="0">
                    <a:pos x="T4" y="T5"/>
                  </a:cxn>
                  <a:cxn ang="0">
                    <a:pos x="T6" y="T7"/>
                  </a:cxn>
                  <a:cxn ang="0">
                    <a:pos x="T8" y="T9"/>
                  </a:cxn>
                </a:cxnLst>
                <a:rect l="0" t="0" r="r" b="b"/>
                <a:pathLst>
                  <a:path w="18" h="17">
                    <a:moveTo>
                      <a:pt x="3" y="16"/>
                    </a:moveTo>
                    <a:cubicBezTo>
                      <a:pt x="9" y="14"/>
                      <a:pt x="15" y="9"/>
                      <a:pt x="18" y="3"/>
                    </a:cubicBezTo>
                    <a:cubicBezTo>
                      <a:pt x="18" y="1"/>
                      <a:pt x="16" y="0"/>
                      <a:pt x="15" y="1"/>
                    </a:cubicBezTo>
                    <a:cubicBezTo>
                      <a:pt x="11" y="6"/>
                      <a:pt x="7" y="10"/>
                      <a:pt x="2" y="13"/>
                    </a:cubicBezTo>
                    <a:cubicBezTo>
                      <a:pt x="0" y="14"/>
                      <a:pt x="1" y="17"/>
                      <a:pt x="3"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20" name="Freeform 138"/>
              <p:cNvSpPr/>
              <p:nvPr/>
            </p:nvSpPr>
            <p:spPr bwMode="auto">
              <a:xfrm>
                <a:off x="5601" y="2204"/>
                <a:ext cx="38" cy="44"/>
              </a:xfrm>
              <a:custGeom>
                <a:avLst/>
                <a:gdLst>
                  <a:gd name="T0" fmla="*/ 5 w 22"/>
                  <a:gd name="T1" fmla="*/ 24 h 25"/>
                  <a:gd name="T2" fmla="*/ 22 w 22"/>
                  <a:gd name="T3" fmla="*/ 4 h 25"/>
                  <a:gd name="T4" fmla="*/ 19 w 22"/>
                  <a:gd name="T5" fmla="*/ 2 h 25"/>
                  <a:gd name="T6" fmla="*/ 2 w 22"/>
                  <a:gd name="T7" fmla="*/ 21 h 25"/>
                  <a:gd name="T8" fmla="*/ 5 w 22"/>
                  <a:gd name="T9" fmla="*/ 24 h 25"/>
                </a:gdLst>
                <a:ahLst/>
                <a:cxnLst>
                  <a:cxn ang="0">
                    <a:pos x="T0" y="T1"/>
                  </a:cxn>
                  <a:cxn ang="0">
                    <a:pos x="T2" y="T3"/>
                  </a:cxn>
                  <a:cxn ang="0">
                    <a:pos x="T4" y="T5"/>
                  </a:cxn>
                  <a:cxn ang="0">
                    <a:pos x="T6" y="T7"/>
                  </a:cxn>
                  <a:cxn ang="0">
                    <a:pos x="T8" y="T9"/>
                  </a:cxn>
                </a:cxnLst>
                <a:rect l="0" t="0" r="r" b="b"/>
                <a:pathLst>
                  <a:path w="22" h="25">
                    <a:moveTo>
                      <a:pt x="5" y="24"/>
                    </a:moveTo>
                    <a:cubicBezTo>
                      <a:pt x="12" y="18"/>
                      <a:pt x="18" y="12"/>
                      <a:pt x="22" y="4"/>
                    </a:cubicBezTo>
                    <a:cubicBezTo>
                      <a:pt x="22" y="2"/>
                      <a:pt x="21" y="0"/>
                      <a:pt x="19" y="2"/>
                    </a:cubicBezTo>
                    <a:cubicBezTo>
                      <a:pt x="13" y="8"/>
                      <a:pt x="8" y="15"/>
                      <a:pt x="2" y="21"/>
                    </a:cubicBezTo>
                    <a:cubicBezTo>
                      <a:pt x="0" y="23"/>
                      <a:pt x="3" y="25"/>
                      <a:pt x="5" y="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21" name="Freeform 139"/>
              <p:cNvSpPr/>
              <p:nvPr/>
            </p:nvSpPr>
            <p:spPr bwMode="auto">
              <a:xfrm>
                <a:off x="5634" y="2242"/>
                <a:ext cx="37" cy="32"/>
              </a:xfrm>
              <a:custGeom>
                <a:avLst/>
                <a:gdLst>
                  <a:gd name="T0" fmla="*/ 4 w 21"/>
                  <a:gd name="T1" fmla="*/ 17 h 18"/>
                  <a:gd name="T2" fmla="*/ 20 w 21"/>
                  <a:gd name="T3" fmla="*/ 3 h 18"/>
                  <a:gd name="T4" fmla="*/ 18 w 21"/>
                  <a:gd name="T5" fmla="*/ 1 h 18"/>
                  <a:gd name="T6" fmla="*/ 1 w 21"/>
                  <a:gd name="T7" fmla="*/ 14 h 18"/>
                  <a:gd name="T8" fmla="*/ 4 w 21"/>
                  <a:gd name="T9" fmla="*/ 17 h 18"/>
                </a:gdLst>
                <a:ahLst/>
                <a:cxnLst>
                  <a:cxn ang="0">
                    <a:pos x="T0" y="T1"/>
                  </a:cxn>
                  <a:cxn ang="0">
                    <a:pos x="T2" y="T3"/>
                  </a:cxn>
                  <a:cxn ang="0">
                    <a:pos x="T4" y="T5"/>
                  </a:cxn>
                  <a:cxn ang="0">
                    <a:pos x="T6" y="T7"/>
                  </a:cxn>
                  <a:cxn ang="0">
                    <a:pos x="T8" y="T9"/>
                  </a:cxn>
                </a:cxnLst>
                <a:rect l="0" t="0" r="r" b="b"/>
                <a:pathLst>
                  <a:path w="21" h="18">
                    <a:moveTo>
                      <a:pt x="4" y="17"/>
                    </a:moveTo>
                    <a:cubicBezTo>
                      <a:pt x="9" y="13"/>
                      <a:pt x="15" y="8"/>
                      <a:pt x="20" y="3"/>
                    </a:cubicBezTo>
                    <a:cubicBezTo>
                      <a:pt x="21" y="1"/>
                      <a:pt x="19" y="0"/>
                      <a:pt x="18" y="1"/>
                    </a:cubicBezTo>
                    <a:cubicBezTo>
                      <a:pt x="11" y="4"/>
                      <a:pt x="6" y="9"/>
                      <a:pt x="1" y="14"/>
                    </a:cubicBezTo>
                    <a:cubicBezTo>
                      <a:pt x="0" y="15"/>
                      <a:pt x="2" y="18"/>
                      <a:pt x="4"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22" name="Freeform 140"/>
              <p:cNvSpPr/>
              <p:nvPr/>
            </p:nvSpPr>
            <p:spPr bwMode="auto">
              <a:xfrm>
                <a:off x="5657" y="2270"/>
                <a:ext cx="25" cy="30"/>
              </a:xfrm>
              <a:custGeom>
                <a:avLst/>
                <a:gdLst>
                  <a:gd name="T0" fmla="*/ 4 w 14"/>
                  <a:gd name="T1" fmla="*/ 16 h 17"/>
                  <a:gd name="T2" fmla="*/ 13 w 14"/>
                  <a:gd name="T3" fmla="*/ 3 h 17"/>
                  <a:gd name="T4" fmla="*/ 11 w 14"/>
                  <a:gd name="T5" fmla="*/ 1 h 17"/>
                  <a:gd name="T6" fmla="*/ 1 w 14"/>
                  <a:gd name="T7" fmla="*/ 13 h 17"/>
                  <a:gd name="T8" fmla="*/ 4 w 14"/>
                  <a:gd name="T9" fmla="*/ 16 h 17"/>
                </a:gdLst>
                <a:ahLst/>
                <a:cxnLst>
                  <a:cxn ang="0">
                    <a:pos x="T0" y="T1"/>
                  </a:cxn>
                  <a:cxn ang="0">
                    <a:pos x="T2" y="T3"/>
                  </a:cxn>
                  <a:cxn ang="0">
                    <a:pos x="T4" y="T5"/>
                  </a:cxn>
                  <a:cxn ang="0">
                    <a:pos x="T6" y="T7"/>
                  </a:cxn>
                  <a:cxn ang="0">
                    <a:pos x="T8" y="T9"/>
                  </a:cxn>
                </a:cxnLst>
                <a:rect l="0" t="0" r="r" b="b"/>
                <a:pathLst>
                  <a:path w="14" h="17">
                    <a:moveTo>
                      <a:pt x="4" y="16"/>
                    </a:moveTo>
                    <a:cubicBezTo>
                      <a:pt x="7" y="12"/>
                      <a:pt x="11" y="8"/>
                      <a:pt x="13" y="3"/>
                    </a:cubicBezTo>
                    <a:cubicBezTo>
                      <a:pt x="14" y="1"/>
                      <a:pt x="12" y="0"/>
                      <a:pt x="11" y="1"/>
                    </a:cubicBezTo>
                    <a:cubicBezTo>
                      <a:pt x="7" y="4"/>
                      <a:pt x="4" y="9"/>
                      <a:pt x="1" y="13"/>
                    </a:cubicBezTo>
                    <a:cubicBezTo>
                      <a:pt x="0" y="15"/>
                      <a:pt x="3" y="17"/>
                      <a:pt x="4"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23" name="Freeform 141"/>
              <p:cNvSpPr/>
              <p:nvPr/>
            </p:nvSpPr>
            <p:spPr bwMode="auto">
              <a:xfrm>
                <a:off x="5673" y="2290"/>
                <a:ext cx="21" cy="24"/>
              </a:xfrm>
              <a:custGeom>
                <a:avLst/>
                <a:gdLst>
                  <a:gd name="T0" fmla="*/ 4 w 12"/>
                  <a:gd name="T1" fmla="*/ 13 h 14"/>
                  <a:gd name="T2" fmla="*/ 12 w 12"/>
                  <a:gd name="T3" fmla="*/ 2 h 14"/>
                  <a:gd name="T4" fmla="*/ 9 w 12"/>
                  <a:gd name="T5" fmla="*/ 1 h 14"/>
                  <a:gd name="T6" fmla="*/ 6 w 12"/>
                  <a:gd name="T7" fmla="*/ 5 h 14"/>
                  <a:gd name="T8" fmla="*/ 2 w 12"/>
                  <a:gd name="T9" fmla="*/ 10 h 14"/>
                  <a:gd name="T10" fmla="*/ 4 w 12"/>
                  <a:gd name="T11" fmla="*/ 13 h 14"/>
                </a:gdLst>
                <a:ahLst/>
                <a:cxnLst>
                  <a:cxn ang="0">
                    <a:pos x="T0" y="T1"/>
                  </a:cxn>
                  <a:cxn ang="0">
                    <a:pos x="T2" y="T3"/>
                  </a:cxn>
                  <a:cxn ang="0">
                    <a:pos x="T4" y="T5"/>
                  </a:cxn>
                  <a:cxn ang="0">
                    <a:pos x="T6" y="T7"/>
                  </a:cxn>
                  <a:cxn ang="0">
                    <a:pos x="T8" y="T9"/>
                  </a:cxn>
                  <a:cxn ang="0">
                    <a:pos x="T10" y="T11"/>
                  </a:cxn>
                </a:cxnLst>
                <a:rect l="0" t="0" r="r" b="b"/>
                <a:pathLst>
                  <a:path w="12" h="14">
                    <a:moveTo>
                      <a:pt x="4" y="13"/>
                    </a:moveTo>
                    <a:cubicBezTo>
                      <a:pt x="7" y="10"/>
                      <a:pt x="11" y="7"/>
                      <a:pt x="12" y="2"/>
                    </a:cubicBezTo>
                    <a:cubicBezTo>
                      <a:pt x="12" y="0"/>
                      <a:pt x="10" y="0"/>
                      <a:pt x="9" y="1"/>
                    </a:cubicBezTo>
                    <a:cubicBezTo>
                      <a:pt x="8" y="2"/>
                      <a:pt x="7" y="4"/>
                      <a:pt x="6" y="5"/>
                    </a:cubicBezTo>
                    <a:cubicBezTo>
                      <a:pt x="4" y="7"/>
                      <a:pt x="3" y="9"/>
                      <a:pt x="2" y="10"/>
                    </a:cubicBezTo>
                    <a:cubicBezTo>
                      <a:pt x="0" y="12"/>
                      <a:pt x="2" y="14"/>
                      <a:pt x="4" y="1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24" name="Freeform 142"/>
              <p:cNvSpPr/>
              <p:nvPr/>
            </p:nvSpPr>
            <p:spPr bwMode="auto">
              <a:xfrm>
                <a:off x="5682" y="2323"/>
                <a:ext cx="24" cy="21"/>
              </a:xfrm>
              <a:custGeom>
                <a:avLst/>
                <a:gdLst>
                  <a:gd name="T0" fmla="*/ 4 w 14"/>
                  <a:gd name="T1" fmla="*/ 11 h 12"/>
                  <a:gd name="T2" fmla="*/ 13 w 14"/>
                  <a:gd name="T3" fmla="*/ 3 h 12"/>
                  <a:gd name="T4" fmla="*/ 11 w 14"/>
                  <a:gd name="T5" fmla="*/ 0 h 12"/>
                  <a:gd name="T6" fmla="*/ 2 w 14"/>
                  <a:gd name="T7" fmla="*/ 8 h 12"/>
                  <a:gd name="T8" fmla="*/ 4 w 14"/>
                  <a:gd name="T9" fmla="*/ 11 h 12"/>
                </a:gdLst>
                <a:ahLst/>
                <a:cxnLst>
                  <a:cxn ang="0">
                    <a:pos x="T0" y="T1"/>
                  </a:cxn>
                  <a:cxn ang="0">
                    <a:pos x="T2" y="T3"/>
                  </a:cxn>
                  <a:cxn ang="0">
                    <a:pos x="T4" y="T5"/>
                  </a:cxn>
                  <a:cxn ang="0">
                    <a:pos x="T6" y="T7"/>
                  </a:cxn>
                  <a:cxn ang="0">
                    <a:pos x="T8" y="T9"/>
                  </a:cxn>
                </a:cxnLst>
                <a:rect l="0" t="0" r="r" b="b"/>
                <a:pathLst>
                  <a:path w="14" h="12">
                    <a:moveTo>
                      <a:pt x="4" y="11"/>
                    </a:moveTo>
                    <a:cubicBezTo>
                      <a:pt x="7" y="8"/>
                      <a:pt x="11" y="6"/>
                      <a:pt x="13" y="3"/>
                    </a:cubicBezTo>
                    <a:cubicBezTo>
                      <a:pt x="14" y="1"/>
                      <a:pt x="12" y="0"/>
                      <a:pt x="11" y="0"/>
                    </a:cubicBezTo>
                    <a:cubicBezTo>
                      <a:pt x="7" y="2"/>
                      <a:pt x="5" y="6"/>
                      <a:pt x="2" y="8"/>
                    </a:cubicBezTo>
                    <a:cubicBezTo>
                      <a:pt x="0" y="10"/>
                      <a:pt x="3" y="12"/>
                      <a:pt x="4"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25" name="Freeform 143"/>
              <p:cNvSpPr/>
              <p:nvPr/>
            </p:nvSpPr>
            <p:spPr bwMode="auto">
              <a:xfrm>
                <a:off x="5689" y="2334"/>
                <a:ext cx="58" cy="28"/>
              </a:xfrm>
              <a:custGeom>
                <a:avLst/>
                <a:gdLst>
                  <a:gd name="T0" fmla="*/ 2 w 33"/>
                  <a:gd name="T1" fmla="*/ 15 h 16"/>
                  <a:gd name="T2" fmla="*/ 32 w 33"/>
                  <a:gd name="T3" fmla="*/ 3 h 16"/>
                  <a:gd name="T4" fmla="*/ 29 w 33"/>
                  <a:gd name="T5" fmla="*/ 1 h 16"/>
                  <a:gd name="T6" fmla="*/ 2 w 33"/>
                  <a:gd name="T7" fmla="*/ 11 h 16"/>
                  <a:gd name="T8" fmla="*/ 2 w 33"/>
                  <a:gd name="T9" fmla="*/ 15 h 16"/>
                </a:gdLst>
                <a:ahLst/>
                <a:cxnLst>
                  <a:cxn ang="0">
                    <a:pos x="T0" y="T1"/>
                  </a:cxn>
                  <a:cxn ang="0">
                    <a:pos x="T2" y="T3"/>
                  </a:cxn>
                  <a:cxn ang="0">
                    <a:pos x="T4" y="T5"/>
                  </a:cxn>
                  <a:cxn ang="0">
                    <a:pos x="T6" y="T7"/>
                  </a:cxn>
                  <a:cxn ang="0">
                    <a:pos x="T8" y="T9"/>
                  </a:cxn>
                </a:cxnLst>
                <a:rect l="0" t="0" r="r" b="b"/>
                <a:pathLst>
                  <a:path w="33" h="16">
                    <a:moveTo>
                      <a:pt x="2" y="15"/>
                    </a:moveTo>
                    <a:cubicBezTo>
                      <a:pt x="13" y="16"/>
                      <a:pt x="26" y="13"/>
                      <a:pt x="32" y="3"/>
                    </a:cubicBezTo>
                    <a:cubicBezTo>
                      <a:pt x="33" y="2"/>
                      <a:pt x="31" y="0"/>
                      <a:pt x="29" y="1"/>
                    </a:cubicBezTo>
                    <a:cubicBezTo>
                      <a:pt x="21" y="7"/>
                      <a:pt x="13" y="12"/>
                      <a:pt x="2" y="11"/>
                    </a:cubicBezTo>
                    <a:cubicBezTo>
                      <a:pt x="0" y="11"/>
                      <a:pt x="0" y="14"/>
                      <a:pt x="2" y="1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26" name="Freeform 144"/>
              <p:cNvSpPr/>
              <p:nvPr/>
            </p:nvSpPr>
            <p:spPr bwMode="auto">
              <a:xfrm>
                <a:off x="5701" y="2374"/>
                <a:ext cx="40" cy="16"/>
              </a:xfrm>
              <a:custGeom>
                <a:avLst/>
                <a:gdLst>
                  <a:gd name="T0" fmla="*/ 2 w 23"/>
                  <a:gd name="T1" fmla="*/ 8 h 9"/>
                  <a:gd name="T2" fmla="*/ 22 w 23"/>
                  <a:gd name="T3" fmla="*/ 3 h 9"/>
                  <a:gd name="T4" fmla="*/ 21 w 23"/>
                  <a:gd name="T5" fmla="*/ 0 h 9"/>
                  <a:gd name="T6" fmla="*/ 3 w 23"/>
                  <a:gd name="T7" fmla="*/ 4 h 9"/>
                  <a:gd name="T8" fmla="*/ 2 w 23"/>
                  <a:gd name="T9" fmla="*/ 8 h 9"/>
                </a:gdLst>
                <a:ahLst/>
                <a:cxnLst>
                  <a:cxn ang="0">
                    <a:pos x="T0" y="T1"/>
                  </a:cxn>
                  <a:cxn ang="0">
                    <a:pos x="T2" y="T3"/>
                  </a:cxn>
                  <a:cxn ang="0">
                    <a:pos x="T4" y="T5"/>
                  </a:cxn>
                  <a:cxn ang="0">
                    <a:pos x="T6" y="T7"/>
                  </a:cxn>
                  <a:cxn ang="0">
                    <a:pos x="T8" y="T9"/>
                  </a:cxn>
                </a:cxnLst>
                <a:rect l="0" t="0" r="r" b="b"/>
                <a:pathLst>
                  <a:path w="23" h="9">
                    <a:moveTo>
                      <a:pt x="2" y="8"/>
                    </a:moveTo>
                    <a:cubicBezTo>
                      <a:pt x="9" y="9"/>
                      <a:pt x="17" y="8"/>
                      <a:pt x="22" y="3"/>
                    </a:cubicBezTo>
                    <a:cubicBezTo>
                      <a:pt x="23" y="2"/>
                      <a:pt x="22" y="0"/>
                      <a:pt x="21" y="0"/>
                    </a:cubicBezTo>
                    <a:cubicBezTo>
                      <a:pt x="15" y="2"/>
                      <a:pt x="9" y="5"/>
                      <a:pt x="3" y="4"/>
                    </a:cubicBezTo>
                    <a:cubicBezTo>
                      <a:pt x="1" y="4"/>
                      <a:pt x="0" y="7"/>
                      <a:pt x="2"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27" name="Freeform 145"/>
              <p:cNvSpPr/>
              <p:nvPr/>
            </p:nvSpPr>
            <p:spPr bwMode="auto">
              <a:xfrm>
                <a:off x="5694" y="2409"/>
                <a:ext cx="35" cy="21"/>
              </a:xfrm>
              <a:custGeom>
                <a:avLst/>
                <a:gdLst>
                  <a:gd name="T0" fmla="*/ 3 w 20"/>
                  <a:gd name="T1" fmla="*/ 12 h 12"/>
                  <a:gd name="T2" fmla="*/ 19 w 20"/>
                  <a:gd name="T3" fmla="*/ 3 h 12"/>
                  <a:gd name="T4" fmla="*/ 17 w 20"/>
                  <a:gd name="T5" fmla="*/ 1 h 12"/>
                  <a:gd name="T6" fmla="*/ 2 w 20"/>
                  <a:gd name="T7" fmla="*/ 8 h 12"/>
                  <a:gd name="T8" fmla="*/ 3 w 20"/>
                  <a:gd name="T9" fmla="*/ 12 h 12"/>
                </a:gdLst>
                <a:ahLst/>
                <a:cxnLst>
                  <a:cxn ang="0">
                    <a:pos x="T0" y="T1"/>
                  </a:cxn>
                  <a:cxn ang="0">
                    <a:pos x="T2" y="T3"/>
                  </a:cxn>
                  <a:cxn ang="0">
                    <a:pos x="T4" y="T5"/>
                  </a:cxn>
                  <a:cxn ang="0">
                    <a:pos x="T6" y="T7"/>
                  </a:cxn>
                  <a:cxn ang="0">
                    <a:pos x="T8" y="T9"/>
                  </a:cxn>
                </a:cxnLst>
                <a:rect l="0" t="0" r="r" b="b"/>
                <a:pathLst>
                  <a:path w="20" h="12">
                    <a:moveTo>
                      <a:pt x="3" y="12"/>
                    </a:moveTo>
                    <a:cubicBezTo>
                      <a:pt x="9" y="11"/>
                      <a:pt x="15" y="8"/>
                      <a:pt x="19" y="3"/>
                    </a:cubicBezTo>
                    <a:cubicBezTo>
                      <a:pt x="20" y="2"/>
                      <a:pt x="18" y="0"/>
                      <a:pt x="17" y="1"/>
                    </a:cubicBezTo>
                    <a:cubicBezTo>
                      <a:pt x="12" y="4"/>
                      <a:pt x="8" y="7"/>
                      <a:pt x="2" y="8"/>
                    </a:cubicBezTo>
                    <a:cubicBezTo>
                      <a:pt x="0" y="8"/>
                      <a:pt x="0" y="12"/>
                      <a:pt x="3" y="1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28" name="Freeform 146"/>
              <p:cNvSpPr/>
              <p:nvPr/>
            </p:nvSpPr>
            <p:spPr bwMode="auto">
              <a:xfrm>
                <a:off x="5690" y="2452"/>
                <a:ext cx="18" cy="8"/>
              </a:xfrm>
              <a:custGeom>
                <a:avLst/>
                <a:gdLst>
                  <a:gd name="T0" fmla="*/ 2 w 10"/>
                  <a:gd name="T1" fmla="*/ 4 h 5"/>
                  <a:gd name="T2" fmla="*/ 9 w 10"/>
                  <a:gd name="T3" fmla="*/ 3 h 5"/>
                  <a:gd name="T4" fmla="*/ 8 w 10"/>
                  <a:gd name="T5" fmla="*/ 0 h 5"/>
                  <a:gd name="T6" fmla="*/ 3 w 10"/>
                  <a:gd name="T7" fmla="*/ 1 h 5"/>
                  <a:gd name="T8" fmla="*/ 2 w 10"/>
                  <a:gd name="T9" fmla="*/ 4 h 5"/>
                </a:gdLst>
                <a:ahLst/>
                <a:cxnLst>
                  <a:cxn ang="0">
                    <a:pos x="T0" y="T1"/>
                  </a:cxn>
                  <a:cxn ang="0">
                    <a:pos x="T2" y="T3"/>
                  </a:cxn>
                  <a:cxn ang="0">
                    <a:pos x="T4" y="T5"/>
                  </a:cxn>
                  <a:cxn ang="0">
                    <a:pos x="T6" y="T7"/>
                  </a:cxn>
                  <a:cxn ang="0">
                    <a:pos x="T8" y="T9"/>
                  </a:cxn>
                </a:cxnLst>
                <a:rect l="0" t="0" r="r" b="b"/>
                <a:pathLst>
                  <a:path w="10" h="5">
                    <a:moveTo>
                      <a:pt x="2" y="4"/>
                    </a:moveTo>
                    <a:cubicBezTo>
                      <a:pt x="4" y="5"/>
                      <a:pt x="7" y="5"/>
                      <a:pt x="9" y="3"/>
                    </a:cubicBezTo>
                    <a:cubicBezTo>
                      <a:pt x="10" y="2"/>
                      <a:pt x="9" y="0"/>
                      <a:pt x="8" y="0"/>
                    </a:cubicBezTo>
                    <a:cubicBezTo>
                      <a:pt x="6" y="1"/>
                      <a:pt x="4" y="1"/>
                      <a:pt x="3" y="1"/>
                    </a:cubicBezTo>
                    <a:cubicBezTo>
                      <a:pt x="0" y="1"/>
                      <a:pt x="0" y="4"/>
                      <a:pt x="2"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29" name="Freeform 147"/>
              <p:cNvSpPr/>
              <p:nvPr/>
            </p:nvSpPr>
            <p:spPr bwMode="auto">
              <a:xfrm>
                <a:off x="5692" y="2478"/>
                <a:ext cx="14" cy="9"/>
              </a:xfrm>
              <a:custGeom>
                <a:avLst/>
                <a:gdLst>
                  <a:gd name="T0" fmla="*/ 3 w 8"/>
                  <a:gd name="T1" fmla="*/ 4 h 5"/>
                  <a:gd name="T2" fmla="*/ 7 w 8"/>
                  <a:gd name="T3" fmla="*/ 4 h 5"/>
                  <a:gd name="T4" fmla="*/ 7 w 8"/>
                  <a:gd name="T5" fmla="*/ 1 h 5"/>
                  <a:gd name="T6" fmla="*/ 3 w 8"/>
                  <a:gd name="T7" fmla="*/ 1 h 5"/>
                  <a:gd name="T8" fmla="*/ 3 w 8"/>
                  <a:gd name="T9" fmla="*/ 4 h 5"/>
                </a:gdLst>
                <a:ahLst/>
                <a:cxnLst>
                  <a:cxn ang="0">
                    <a:pos x="T0" y="T1"/>
                  </a:cxn>
                  <a:cxn ang="0">
                    <a:pos x="T2" y="T3"/>
                  </a:cxn>
                  <a:cxn ang="0">
                    <a:pos x="T4" y="T5"/>
                  </a:cxn>
                  <a:cxn ang="0">
                    <a:pos x="T6" y="T7"/>
                  </a:cxn>
                  <a:cxn ang="0">
                    <a:pos x="T8" y="T9"/>
                  </a:cxn>
                </a:cxnLst>
                <a:rect l="0" t="0" r="r" b="b"/>
                <a:pathLst>
                  <a:path w="8" h="5">
                    <a:moveTo>
                      <a:pt x="3" y="4"/>
                    </a:moveTo>
                    <a:cubicBezTo>
                      <a:pt x="4" y="5"/>
                      <a:pt x="5" y="5"/>
                      <a:pt x="7" y="4"/>
                    </a:cubicBezTo>
                    <a:cubicBezTo>
                      <a:pt x="8" y="3"/>
                      <a:pt x="8" y="2"/>
                      <a:pt x="7" y="1"/>
                    </a:cubicBezTo>
                    <a:cubicBezTo>
                      <a:pt x="5" y="0"/>
                      <a:pt x="4" y="0"/>
                      <a:pt x="3" y="1"/>
                    </a:cubicBezTo>
                    <a:cubicBezTo>
                      <a:pt x="0" y="1"/>
                      <a:pt x="0" y="4"/>
                      <a:pt x="3"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30" name="Freeform 148"/>
              <p:cNvSpPr/>
              <p:nvPr/>
            </p:nvSpPr>
            <p:spPr bwMode="auto">
              <a:xfrm>
                <a:off x="5725" y="2205"/>
                <a:ext cx="48" cy="39"/>
              </a:xfrm>
              <a:custGeom>
                <a:avLst/>
                <a:gdLst>
                  <a:gd name="T0" fmla="*/ 23 w 27"/>
                  <a:gd name="T1" fmla="*/ 2 h 22"/>
                  <a:gd name="T2" fmla="*/ 2 w 27"/>
                  <a:gd name="T3" fmla="*/ 19 h 22"/>
                  <a:gd name="T4" fmla="*/ 3 w 27"/>
                  <a:gd name="T5" fmla="*/ 22 h 22"/>
                  <a:gd name="T6" fmla="*/ 26 w 27"/>
                  <a:gd name="T7" fmla="*/ 4 h 22"/>
                  <a:gd name="T8" fmla="*/ 23 w 27"/>
                  <a:gd name="T9" fmla="*/ 2 h 22"/>
                </a:gdLst>
                <a:ahLst/>
                <a:cxnLst>
                  <a:cxn ang="0">
                    <a:pos x="T0" y="T1"/>
                  </a:cxn>
                  <a:cxn ang="0">
                    <a:pos x="T2" y="T3"/>
                  </a:cxn>
                  <a:cxn ang="0">
                    <a:pos x="T4" y="T5"/>
                  </a:cxn>
                  <a:cxn ang="0">
                    <a:pos x="T6" y="T7"/>
                  </a:cxn>
                  <a:cxn ang="0">
                    <a:pos x="T8" y="T9"/>
                  </a:cxn>
                </a:cxnLst>
                <a:rect l="0" t="0" r="r" b="b"/>
                <a:pathLst>
                  <a:path w="27" h="22">
                    <a:moveTo>
                      <a:pt x="23" y="2"/>
                    </a:moveTo>
                    <a:cubicBezTo>
                      <a:pt x="17" y="10"/>
                      <a:pt x="10" y="14"/>
                      <a:pt x="2" y="19"/>
                    </a:cubicBezTo>
                    <a:cubicBezTo>
                      <a:pt x="0" y="20"/>
                      <a:pt x="2" y="22"/>
                      <a:pt x="3" y="22"/>
                    </a:cubicBezTo>
                    <a:cubicBezTo>
                      <a:pt x="13" y="20"/>
                      <a:pt x="21" y="12"/>
                      <a:pt x="26" y="4"/>
                    </a:cubicBezTo>
                    <a:cubicBezTo>
                      <a:pt x="27" y="2"/>
                      <a:pt x="24" y="0"/>
                      <a:pt x="23"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31" name="Freeform 149"/>
              <p:cNvSpPr/>
              <p:nvPr/>
            </p:nvSpPr>
            <p:spPr bwMode="auto">
              <a:xfrm>
                <a:off x="5713" y="2168"/>
                <a:ext cx="44" cy="29"/>
              </a:xfrm>
              <a:custGeom>
                <a:avLst/>
                <a:gdLst>
                  <a:gd name="T0" fmla="*/ 22 w 25"/>
                  <a:gd name="T1" fmla="*/ 2 h 16"/>
                  <a:gd name="T2" fmla="*/ 2 w 25"/>
                  <a:gd name="T3" fmla="*/ 12 h 16"/>
                  <a:gd name="T4" fmla="*/ 2 w 25"/>
                  <a:gd name="T5" fmla="*/ 15 h 16"/>
                  <a:gd name="T6" fmla="*/ 24 w 25"/>
                  <a:gd name="T7" fmla="*/ 4 h 16"/>
                  <a:gd name="T8" fmla="*/ 22 w 25"/>
                  <a:gd name="T9" fmla="*/ 2 h 16"/>
                </a:gdLst>
                <a:ahLst/>
                <a:cxnLst>
                  <a:cxn ang="0">
                    <a:pos x="T0" y="T1"/>
                  </a:cxn>
                  <a:cxn ang="0">
                    <a:pos x="T2" y="T3"/>
                  </a:cxn>
                  <a:cxn ang="0">
                    <a:pos x="T4" y="T5"/>
                  </a:cxn>
                  <a:cxn ang="0">
                    <a:pos x="T6" y="T7"/>
                  </a:cxn>
                  <a:cxn ang="0">
                    <a:pos x="T8" y="T9"/>
                  </a:cxn>
                </a:cxnLst>
                <a:rect l="0" t="0" r="r" b="b"/>
                <a:pathLst>
                  <a:path w="25" h="16">
                    <a:moveTo>
                      <a:pt x="22" y="2"/>
                    </a:moveTo>
                    <a:cubicBezTo>
                      <a:pt x="16" y="7"/>
                      <a:pt x="9" y="9"/>
                      <a:pt x="2" y="12"/>
                    </a:cubicBezTo>
                    <a:cubicBezTo>
                      <a:pt x="0" y="13"/>
                      <a:pt x="0" y="15"/>
                      <a:pt x="2" y="15"/>
                    </a:cubicBezTo>
                    <a:cubicBezTo>
                      <a:pt x="11" y="16"/>
                      <a:pt x="19" y="10"/>
                      <a:pt x="24" y="4"/>
                    </a:cubicBezTo>
                    <a:cubicBezTo>
                      <a:pt x="25" y="2"/>
                      <a:pt x="23" y="0"/>
                      <a:pt x="22"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32" name="Freeform 150"/>
              <p:cNvSpPr/>
              <p:nvPr/>
            </p:nvSpPr>
            <p:spPr bwMode="auto">
              <a:xfrm>
                <a:off x="5687" y="2138"/>
                <a:ext cx="47" cy="29"/>
              </a:xfrm>
              <a:custGeom>
                <a:avLst/>
                <a:gdLst>
                  <a:gd name="T0" fmla="*/ 22 w 27"/>
                  <a:gd name="T1" fmla="*/ 1 h 16"/>
                  <a:gd name="T2" fmla="*/ 2 w 27"/>
                  <a:gd name="T3" fmla="*/ 13 h 16"/>
                  <a:gd name="T4" fmla="*/ 3 w 27"/>
                  <a:gd name="T5" fmla="*/ 16 h 16"/>
                  <a:gd name="T6" fmla="*/ 25 w 27"/>
                  <a:gd name="T7" fmla="*/ 4 h 16"/>
                  <a:gd name="T8" fmla="*/ 22 w 27"/>
                  <a:gd name="T9" fmla="*/ 1 h 16"/>
                </a:gdLst>
                <a:ahLst/>
                <a:cxnLst>
                  <a:cxn ang="0">
                    <a:pos x="T0" y="T1"/>
                  </a:cxn>
                  <a:cxn ang="0">
                    <a:pos x="T2" y="T3"/>
                  </a:cxn>
                  <a:cxn ang="0">
                    <a:pos x="T4" y="T5"/>
                  </a:cxn>
                  <a:cxn ang="0">
                    <a:pos x="T6" y="T7"/>
                  </a:cxn>
                  <a:cxn ang="0">
                    <a:pos x="T8" y="T9"/>
                  </a:cxn>
                </a:cxnLst>
                <a:rect l="0" t="0" r="r" b="b"/>
                <a:pathLst>
                  <a:path w="27" h="16">
                    <a:moveTo>
                      <a:pt x="22" y="1"/>
                    </a:moveTo>
                    <a:cubicBezTo>
                      <a:pt x="16" y="6"/>
                      <a:pt x="9" y="9"/>
                      <a:pt x="2" y="13"/>
                    </a:cubicBezTo>
                    <a:cubicBezTo>
                      <a:pt x="0" y="14"/>
                      <a:pt x="1" y="16"/>
                      <a:pt x="3" y="16"/>
                    </a:cubicBezTo>
                    <a:cubicBezTo>
                      <a:pt x="11" y="15"/>
                      <a:pt x="19" y="10"/>
                      <a:pt x="25" y="4"/>
                    </a:cubicBezTo>
                    <a:cubicBezTo>
                      <a:pt x="27" y="2"/>
                      <a:pt x="24" y="0"/>
                      <a:pt x="22"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33" name="Freeform 151"/>
              <p:cNvSpPr/>
              <p:nvPr/>
            </p:nvSpPr>
            <p:spPr bwMode="auto">
              <a:xfrm>
                <a:off x="5667" y="2112"/>
                <a:ext cx="48" cy="35"/>
              </a:xfrm>
              <a:custGeom>
                <a:avLst/>
                <a:gdLst>
                  <a:gd name="T0" fmla="*/ 23 w 27"/>
                  <a:gd name="T1" fmla="*/ 2 h 20"/>
                  <a:gd name="T2" fmla="*/ 1 w 27"/>
                  <a:gd name="T3" fmla="*/ 15 h 20"/>
                  <a:gd name="T4" fmla="*/ 1 w 27"/>
                  <a:gd name="T5" fmla="*/ 18 h 20"/>
                  <a:gd name="T6" fmla="*/ 26 w 27"/>
                  <a:gd name="T7" fmla="*/ 4 h 20"/>
                  <a:gd name="T8" fmla="*/ 23 w 27"/>
                  <a:gd name="T9" fmla="*/ 2 h 20"/>
                </a:gdLst>
                <a:ahLst/>
                <a:cxnLst>
                  <a:cxn ang="0">
                    <a:pos x="T0" y="T1"/>
                  </a:cxn>
                  <a:cxn ang="0">
                    <a:pos x="T2" y="T3"/>
                  </a:cxn>
                  <a:cxn ang="0">
                    <a:pos x="T4" y="T5"/>
                  </a:cxn>
                  <a:cxn ang="0">
                    <a:pos x="T6" y="T7"/>
                  </a:cxn>
                  <a:cxn ang="0">
                    <a:pos x="T8" y="T9"/>
                  </a:cxn>
                </a:cxnLst>
                <a:rect l="0" t="0" r="r" b="b"/>
                <a:pathLst>
                  <a:path w="27" h="20">
                    <a:moveTo>
                      <a:pt x="23" y="2"/>
                    </a:moveTo>
                    <a:cubicBezTo>
                      <a:pt x="18" y="10"/>
                      <a:pt x="10" y="13"/>
                      <a:pt x="1" y="15"/>
                    </a:cubicBezTo>
                    <a:cubicBezTo>
                      <a:pt x="0" y="15"/>
                      <a:pt x="0" y="17"/>
                      <a:pt x="1" y="18"/>
                    </a:cubicBezTo>
                    <a:cubicBezTo>
                      <a:pt x="11" y="20"/>
                      <a:pt x="22" y="13"/>
                      <a:pt x="26" y="4"/>
                    </a:cubicBezTo>
                    <a:cubicBezTo>
                      <a:pt x="27" y="2"/>
                      <a:pt x="24" y="0"/>
                      <a:pt x="23"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34" name="Freeform 152"/>
              <p:cNvSpPr/>
              <p:nvPr/>
            </p:nvSpPr>
            <p:spPr bwMode="auto">
              <a:xfrm>
                <a:off x="5638" y="2072"/>
                <a:ext cx="65" cy="28"/>
              </a:xfrm>
              <a:custGeom>
                <a:avLst/>
                <a:gdLst>
                  <a:gd name="T0" fmla="*/ 34 w 37"/>
                  <a:gd name="T1" fmla="*/ 1 h 16"/>
                  <a:gd name="T2" fmla="*/ 17 w 37"/>
                  <a:gd name="T3" fmla="*/ 7 h 16"/>
                  <a:gd name="T4" fmla="*/ 2 w 37"/>
                  <a:gd name="T5" fmla="*/ 12 h 16"/>
                  <a:gd name="T6" fmla="*/ 3 w 37"/>
                  <a:gd name="T7" fmla="*/ 15 h 16"/>
                  <a:gd name="T8" fmla="*/ 36 w 37"/>
                  <a:gd name="T9" fmla="*/ 5 h 16"/>
                  <a:gd name="T10" fmla="*/ 34 w 37"/>
                  <a:gd name="T11" fmla="*/ 1 h 16"/>
                </a:gdLst>
                <a:ahLst/>
                <a:cxnLst>
                  <a:cxn ang="0">
                    <a:pos x="T0" y="T1"/>
                  </a:cxn>
                  <a:cxn ang="0">
                    <a:pos x="T2" y="T3"/>
                  </a:cxn>
                  <a:cxn ang="0">
                    <a:pos x="T4" y="T5"/>
                  </a:cxn>
                  <a:cxn ang="0">
                    <a:pos x="T6" y="T7"/>
                  </a:cxn>
                  <a:cxn ang="0">
                    <a:pos x="T8" y="T9"/>
                  </a:cxn>
                  <a:cxn ang="0">
                    <a:pos x="T10" y="T11"/>
                  </a:cxn>
                </a:cxnLst>
                <a:rect l="0" t="0" r="r" b="b"/>
                <a:pathLst>
                  <a:path w="37" h="16">
                    <a:moveTo>
                      <a:pt x="34" y="1"/>
                    </a:moveTo>
                    <a:cubicBezTo>
                      <a:pt x="28" y="3"/>
                      <a:pt x="23" y="6"/>
                      <a:pt x="17" y="7"/>
                    </a:cubicBezTo>
                    <a:cubicBezTo>
                      <a:pt x="12" y="9"/>
                      <a:pt x="7" y="10"/>
                      <a:pt x="2" y="12"/>
                    </a:cubicBezTo>
                    <a:cubicBezTo>
                      <a:pt x="0" y="13"/>
                      <a:pt x="1" y="15"/>
                      <a:pt x="3" y="15"/>
                    </a:cubicBezTo>
                    <a:cubicBezTo>
                      <a:pt x="13" y="16"/>
                      <a:pt x="27" y="10"/>
                      <a:pt x="36" y="5"/>
                    </a:cubicBezTo>
                    <a:cubicBezTo>
                      <a:pt x="37" y="4"/>
                      <a:pt x="36" y="0"/>
                      <a:pt x="34"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35" name="Freeform 153"/>
              <p:cNvSpPr/>
              <p:nvPr/>
            </p:nvSpPr>
            <p:spPr bwMode="auto">
              <a:xfrm>
                <a:off x="5604" y="2045"/>
                <a:ext cx="95" cy="32"/>
              </a:xfrm>
              <a:custGeom>
                <a:avLst/>
                <a:gdLst>
                  <a:gd name="T0" fmla="*/ 51 w 54"/>
                  <a:gd name="T1" fmla="*/ 2 h 18"/>
                  <a:gd name="T2" fmla="*/ 3 w 54"/>
                  <a:gd name="T3" fmla="*/ 8 h 18"/>
                  <a:gd name="T4" fmla="*/ 1 w 54"/>
                  <a:gd name="T5" fmla="*/ 11 h 18"/>
                  <a:gd name="T6" fmla="*/ 52 w 54"/>
                  <a:gd name="T7" fmla="*/ 5 h 18"/>
                  <a:gd name="T8" fmla="*/ 51 w 54"/>
                  <a:gd name="T9" fmla="*/ 2 h 18"/>
                </a:gdLst>
                <a:ahLst/>
                <a:cxnLst>
                  <a:cxn ang="0">
                    <a:pos x="T0" y="T1"/>
                  </a:cxn>
                  <a:cxn ang="0">
                    <a:pos x="T2" y="T3"/>
                  </a:cxn>
                  <a:cxn ang="0">
                    <a:pos x="T4" y="T5"/>
                  </a:cxn>
                  <a:cxn ang="0">
                    <a:pos x="T6" y="T7"/>
                  </a:cxn>
                  <a:cxn ang="0">
                    <a:pos x="T8" y="T9"/>
                  </a:cxn>
                </a:cxnLst>
                <a:rect l="0" t="0" r="r" b="b"/>
                <a:pathLst>
                  <a:path w="54" h="18">
                    <a:moveTo>
                      <a:pt x="51" y="2"/>
                    </a:moveTo>
                    <a:cubicBezTo>
                      <a:pt x="35" y="10"/>
                      <a:pt x="20" y="11"/>
                      <a:pt x="3" y="8"/>
                    </a:cubicBezTo>
                    <a:cubicBezTo>
                      <a:pt x="1" y="7"/>
                      <a:pt x="0" y="10"/>
                      <a:pt x="1" y="11"/>
                    </a:cubicBezTo>
                    <a:cubicBezTo>
                      <a:pt x="18" y="18"/>
                      <a:pt x="38" y="14"/>
                      <a:pt x="52" y="5"/>
                    </a:cubicBezTo>
                    <a:cubicBezTo>
                      <a:pt x="54" y="4"/>
                      <a:pt x="53" y="0"/>
                      <a:pt x="5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36" name="Freeform 154"/>
              <p:cNvSpPr/>
              <p:nvPr/>
            </p:nvSpPr>
            <p:spPr bwMode="auto">
              <a:xfrm>
                <a:off x="5592" y="2010"/>
                <a:ext cx="104" cy="30"/>
              </a:xfrm>
              <a:custGeom>
                <a:avLst/>
                <a:gdLst>
                  <a:gd name="T0" fmla="*/ 56 w 59"/>
                  <a:gd name="T1" fmla="*/ 0 h 17"/>
                  <a:gd name="T2" fmla="*/ 2 w 59"/>
                  <a:gd name="T3" fmla="*/ 11 h 17"/>
                  <a:gd name="T4" fmla="*/ 2 w 59"/>
                  <a:gd name="T5" fmla="*/ 14 h 17"/>
                  <a:gd name="T6" fmla="*/ 57 w 59"/>
                  <a:gd name="T7" fmla="*/ 3 h 17"/>
                  <a:gd name="T8" fmla="*/ 56 w 59"/>
                  <a:gd name="T9" fmla="*/ 0 h 17"/>
                </a:gdLst>
                <a:ahLst/>
                <a:cxnLst>
                  <a:cxn ang="0">
                    <a:pos x="T0" y="T1"/>
                  </a:cxn>
                  <a:cxn ang="0">
                    <a:pos x="T2" y="T3"/>
                  </a:cxn>
                  <a:cxn ang="0">
                    <a:pos x="T4" y="T5"/>
                  </a:cxn>
                  <a:cxn ang="0">
                    <a:pos x="T6" y="T7"/>
                  </a:cxn>
                  <a:cxn ang="0">
                    <a:pos x="T8" y="T9"/>
                  </a:cxn>
                </a:cxnLst>
                <a:rect l="0" t="0" r="r" b="b"/>
                <a:pathLst>
                  <a:path w="59" h="17">
                    <a:moveTo>
                      <a:pt x="56" y="0"/>
                    </a:moveTo>
                    <a:cubicBezTo>
                      <a:pt x="38" y="6"/>
                      <a:pt x="20" y="9"/>
                      <a:pt x="2" y="11"/>
                    </a:cubicBezTo>
                    <a:cubicBezTo>
                      <a:pt x="0" y="12"/>
                      <a:pt x="0" y="14"/>
                      <a:pt x="2" y="14"/>
                    </a:cubicBezTo>
                    <a:cubicBezTo>
                      <a:pt x="20" y="17"/>
                      <a:pt x="41" y="12"/>
                      <a:pt x="57" y="3"/>
                    </a:cubicBezTo>
                    <a:cubicBezTo>
                      <a:pt x="59" y="3"/>
                      <a:pt x="58" y="0"/>
                      <a:pt x="5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37" name="Freeform 155"/>
              <p:cNvSpPr/>
              <p:nvPr/>
            </p:nvSpPr>
            <p:spPr bwMode="auto">
              <a:xfrm>
                <a:off x="5629" y="1978"/>
                <a:ext cx="67" cy="25"/>
              </a:xfrm>
              <a:custGeom>
                <a:avLst/>
                <a:gdLst>
                  <a:gd name="T0" fmla="*/ 35 w 38"/>
                  <a:gd name="T1" fmla="*/ 1 h 14"/>
                  <a:gd name="T2" fmla="*/ 3 w 38"/>
                  <a:gd name="T3" fmla="*/ 6 h 14"/>
                  <a:gd name="T4" fmla="*/ 2 w 38"/>
                  <a:gd name="T5" fmla="*/ 9 h 14"/>
                  <a:gd name="T6" fmla="*/ 37 w 38"/>
                  <a:gd name="T7" fmla="*/ 3 h 14"/>
                  <a:gd name="T8" fmla="*/ 35 w 38"/>
                  <a:gd name="T9" fmla="*/ 1 h 14"/>
                </a:gdLst>
                <a:ahLst/>
                <a:cxnLst>
                  <a:cxn ang="0">
                    <a:pos x="T0" y="T1"/>
                  </a:cxn>
                  <a:cxn ang="0">
                    <a:pos x="T2" y="T3"/>
                  </a:cxn>
                  <a:cxn ang="0">
                    <a:pos x="T4" y="T5"/>
                  </a:cxn>
                  <a:cxn ang="0">
                    <a:pos x="T6" y="T7"/>
                  </a:cxn>
                  <a:cxn ang="0">
                    <a:pos x="T8" y="T9"/>
                  </a:cxn>
                </a:cxnLst>
                <a:rect l="0" t="0" r="r" b="b"/>
                <a:pathLst>
                  <a:path w="38" h="14">
                    <a:moveTo>
                      <a:pt x="35" y="1"/>
                    </a:moveTo>
                    <a:cubicBezTo>
                      <a:pt x="24" y="6"/>
                      <a:pt x="15" y="7"/>
                      <a:pt x="3" y="6"/>
                    </a:cubicBezTo>
                    <a:cubicBezTo>
                      <a:pt x="1" y="6"/>
                      <a:pt x="0" y="8"/>
                      <a:pt x="2" y="9"/>
                    </a:cubicBezTo>
                    <a:cubicBezTo>
                      <a:pt x="13" y="14"/>
                      <a:pt x="28" y="12"/>
                      <a:pt x="37" y="3"/>
                    </a:cubicBezTo>
                    <a:cubicBezTo>
                      <a:pt x="38" y="2"/>
                      <a:pt x="36" y="0"/>
                      <a:pt x="35"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38" name="Freeform 156"/>
              <p:cNvSpPr/>
              <p:nvPr/>
            </p:nvSpPr>
            <p:spPr bwMode="auto">
              <a:xfrm>
                <a:off x="5631" y="1943"/>
                <a:ext cx="56" cy="27"/>
              </a:xfrm>
              <a:custGeom>
                <a:avLst/>
                <a:gdLst>
                  <a:gd name="T0" fmla="*/ 28 w 32"/>
                  <a:gd name="T1" fmla="*/ 1 h 15"/>
                  <a:gd name="T2" fmla="*/ 15 w 32"/>
                  <a:gd name="T3" fmla="*/ 7 h 15"/>
                  <a:gd name="T4" fmla="*/ 2 w 32"/>
                  <a:gd name="T5" fmla="*/ 10 h 15"/>
                  <a:gd name="T6" fmla="*/ 2 w 32"/>
                  <a:gd name="T7" fmla="*/ 13 h 15"/>
                  <a:gd name="T8" fmla="*/ 30 w 32"/>
                  <a:gd name="T9" fmla="*/ 4 h 15"/>
                  <a:gd name="T10" fmla="*/ 28 w 32"/>
                  <a:gd name="T11" fmla="*/ 1 h 15"/>
                </a:gdLst>
                <a:ahLst/>
                <a:cxnLst>
                  <a:cxn ang="0">
                    <a:pos x="T0" y="T1"/>
                  </a:cxn>
                  <a:cxn ang="0">
                    <a:pos x="T2" y="T3"/>
                  </a:cxn>
                  <a:cxn ang="0">
                    <a:pos x="T4" y="T5"/>
                  </a:cxn>
                  <a:cxn ang="0">
                    <a:pos x="T6" y="T7"/>
                  </a:cxn>
                  <a:cxn ang="0">
                    <a:pos x="T8" y="T9"/>
                  </a:cxn>
                  <a:cxn ang="0">
                    <a:pos x="T10" y="T11"/>
                  </a:cxn>
                </a:cxnLst>
                <a:rect l="0" t="0" r="r" b="b"/>
                <a:pathLst>
                  <a:path w="32" h="15">
                    <a:moveTo>
                      <a:pt x="28" y="1"/>
                    </a:moveTo>
                    <a:cubicBezTo>
                      <a:pt x="24" y="3"/>
                      <a:pt x="19" y="5"/>
                      <a:pt x="15" y="7"/>
                    </a:cubicBezTo>
                    <a:cubicBezTo>
                      <a:pt x="11" y="8"/>
                      <a:pt x="6" y="9"/>
                      <a:pt x="2" y="10"/>
                    </a:cubicBezTo>
                    <a:cubicBezTo>
                      <a:pt x="1" y="10"/>
                      <a:pt x="0" y="13"/>
                      <a:pt x="2" y="13"/>
                    </a:cubicBezTo>
                    <a:cubicBezTo>
                      <a:pt x="12" y="15"/>
                      <a:pt x="23" y="10"/>
                      <a:pt x="30" y="4"/>
                    </a:cubicBezTo>
                    <a:cubicBezTo>
                      <a:pt x="32" y="3"/>
                      <a:pt x="30" y="0"/>
                      <a:pt x="28"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39" name="Freeform 157"/>
              <p:cNvSpPr/>
              <p:nvPr/>
            </p:nvSpPr>
            <p:spPr bwMode="auto">
              <a:xfrm>
                <a:off x="5618" y="1912"/>
                <a:ext cx="49" cy="26"/>
              </a:xfrm>
              <a:custGeom>
                <a:avLst/>
                <a:gdLst>
                  <a:gd name="T0" fmla="*/ 24 w 28"/>
                  <a:gd name="T1" fmla="*/ 2 h 15"/>
                  <a:gd name="T2" fmla="*/ 2 w 28"/>
                  <a:gd name="T3" fmla="*/ 12 h 15"/>
                  <a:gd name="T4" fmla="*/ 2 w 28"/>
                  <a:gd name="T5" fmla="*/ 15 h 15"/>
                  <a:gd name="T6" fmla="*/ 26 w 28"/>
                  <a:gd name="T7" fmla="*/ 5 h 15"/>
                  <a:gd name="T8" fmla="*/ 24 w 28"/>
                  <a:gd name="T9" fmla="*/ 2 h 15"/>
                </a:gdLst>
                <a:ahLst/>
                <a:cxnLst>
                  <a:cxn ang="0">
                    <a:pos x="T0" y="T1"/>
                  </a:cxn>
                  <a:cxn ang="0">
                    <a:pos x="T2" y="T3"/>
                  </a:cxn>
                  <a:cxn ang="0">
                    <a:pos x="T4" y="T5"/>
                  </a:cxn>
                  <a:cxn ang="0">
                    <a:pos x="T6" y="T7"/>
                  </a:cxn>
                  <a:cxn ang="0">
                    <a:pos x="T8" y="T9"/>
                  </a:cxn>
                </a:cxnLst>
                <a:rect l="0" t="0" r="r" b="b"/>
                <a:pathLst>
                  <a:path w="28" h="15">
                    <a:moveTo>
                      <a:pt x="24" y="2"/>
                    </a:moveTo>
                    <a:cubicBezTo>
                      <a:pt x="17" y="6"/>
                      <a:pt x="9" y="9"/>
                      <a:pt x="2" y="12"/>
                    </a:cubicBezTo>
                    <a:cubicBezTo>
                      <a:pt x="0" y="13"/>
                      <a:pt x="0" y="15"/>
                      <a:pt x="2" y="15"/>
                    </a:cubicBezTo>
                    <a:cubicBezTo>
                      <a:pt x="11" y="15"/>
                      <a:pt x="20" y="10"/>
                      <a:pt x="26" y="5"/>
                    </a:cubicBezTo>
                    <a:cubicBezTo>
                      <a:pt x="28" y="3"/>
                      <a:pt x="26" y="0"/>
                      <a:pt x="24"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40" name="Freeform 158"/>
              <p:cNvSpPr/>
              <p:nvPr/>
            </p:nvSpPr>
            <p:spPr bwMode="auto">
              <a:xfrm>
                <a:off x="5597" y="1889"/>
                <a:ext cx="37" cy="28"/>
              </a:xfrm>
              <a:custGeom>
                <a:avLst/>
                <a:gdLst>
                  <a:gd name="T0" fmla="*/ 17 w 21"/>
                  <a:gd name="T1" fmla="*/ 1 h 16"/>
                  <a:gd name="T2" fmla="*/ 1 w 21"/>
                  <a:gd name="T3" fmla="*/ 13 h 16"/>
                  <a:gd name="T4" fmla="*/ 3 w 21"/>
                  <a:gd name="T5" fmla="*/ 16 h 16"/>
                  <a:gd name="T6" fmla="*/ 19 w 21"/>
                  <a:gd name="T7" fmla="*/ 4 h 16"/>
                  <a:gd name="T8" fmla="*/ 17 w 21"/>
                  <a:gd name="T9" fmla="*/ 1 h 16"/>
                </a:gdLst>
                <a:ahLst/>
                <a:cxnLst>
                  <a:cxn ang="0">
                    <a:pos x="T0" y="T1"/>
                  </a:cxn>
                  <a:cxn ang="0">
                    <a:pos x="T2" y="T3"/>
                  </a:cxn>
                  <a:cxn ang="0">
                    <a:pos x="T4" y="T5"/>
                  </a:cxn>
                  <a:cxn ang="0">
                    <a:pos x="T6" y="T7"/>
                  </a:cxn>
                  <a:cxn ang="0">
                    <a:pos x="T8" y="T9"/>
                  </a:cxn>
                </a:cxnLst>
                <a:rect l="0" t="0" r="r" b="b"/>
                <a:pathLst>
                  <a:path w="21" h="16">
                    <a:moveTo>
                      <a:pt x="17" y="1"/>
                    </a:moveTo>
                    <a:cubicBezTo>
                      <a:pt x="12" y="6"/>
                      <a:pt x="7" y="9"/>
                      <a:pt x="1" y="13"/>
                    </a:cubicBezTo>
                    <a:cubicBezTo>
                      <a:pt x="0" y="14"/>
                      <a:pt x="1" y="16"/>
                      <a:pt x="3" y="16"/>
                    </a:cubicBezTo>
                    <a:cubicBezTo>
                      <a:pt x="9" y="14"/>
                      <a:pt x="15" y="9"/>
                      <a:pt x="19" y="4"/>
                    </a:cubicBezTo>
                    <a:cubicBezTo>
                      <a:pt x="21" y="2"/>
                      <a:pt x="19" y="0"/>
                      <a:pt x="17"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41" name="Freeform 159"/>
              <p:cNvSpPr/>
              <p:nvPr/>
            </p:nvSpPr>
            <p:spPr bwMode="auto">
              <a:xfrm>
                <a:off x="5564" y="1855"/>
                <a:ext cx="44" cy="30"/>
              </a:xfrm>
              <a:custGeom>
                <a:avLst/>
                <a:gdLst>
                  <a:gd name="T0" fmla="*/ 21 w 25"/>
                  <a:gd name="T1" fmla="*/ 2 h 17"/>
                  <a:gd name="T2" fmla="*/ 2 w 25"/>
                  <a:gd name="T3" fmla="*/ 14 h 17"/>
                  <a:gd name="T4" fmla="*/ 3 w 25"/>
                  <a:gd name="T5" fmla="*/ 16 h 17"/>
                  <a:gd name="T6" fmla="*/ 23 w 25"/>
                  <a:gd name="T7" fmla="*/ 5 h 17"/>
                  <a:gd name="T8" fmla="*/ 21 w 25"/>
                  <a:gd name="T9" fmla="*/ 2 h 17"/>
                </a:gdLst>
                <a:ahLst/>
                <a:cxnLst>
                  <a:cxn ang="0">
                    <a:pos x="T0" y="T1"/>
                  </a:cxn>
                  <a:cxn ang="0">
                    <a:pos x="T2" y="T3"/>
                  </a:cxn>
                  <a:cxn ang="0">
                    <a:pos x="T4" y="T5"/>
                  </a:cxn>
                  <a:cxn ang="0">
                    <a:pos x="T6" y="T7"/>
                  </a:cxn>
                  <a:cxn ang="0">
                    <a:pos x="T8" y="T9"/>
                  </a:cxn>
                </a:cxnLst>
                <a:rect l="0" t="0" r="r" b="b"/>
                <a:pathLst>
                  <a:path w="25" h="17">
                    <a:moveTo>
                      <a:pt x="21" y="2"/>
                    </a:moveTo>
                    <a:cubicBezTo>
                      <a:pt x="15" y="7"/>
                      <a:pt x="9" y="11"/>
                      <a:pt x="2" y="14"/>
                    </a:cubicBezTo>
                    <a:cubicBezTo>
                      <a:pt x="0" y="14"/>
                      <a:pt x="1" y="17"/>
                      <a:pt x="3" y="16"/>
                    </a:cubicBezTo>
                    <a:cubicBezTo>
                      <a:pt x="11" y="15"/>
                      <a:pt x="17" y="10"/>
                      <a:pt x="23" y="5"/>
                    </a:cubicBezTo>
                    <a:cubicBezTo>
                      <a:pt x="25" y="3"/>
                      <a:pt x="22" y="0"/>
                      <a:pt x="2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42" name="Freeform 160"/>
              <p:cNvSpPr/>
              <p:nvPr/>
            </p:nvSpPr>
            <p:spPr bwMode="auto">
              <a:xfrm>
                <a:off x="5527" y="1847"/>
                <a:ext cx="47" cy="28"/>
              </a:xfrm>
              <a:custGeom>
                <a:avLst/>
                <a:gdLst>
                  <a:gd name="T0" fmla="*/ 23 w 27"/>
                  <a:gd name="T1" fmla="*/ 1 h 16"/>
                  <a:gd name="T2" fmla="*/ 1 w 27"/>
                  <a:gd name="T3" fmla="*/ 13 h 16"/>
                  <a:gd name="T4" fmla="*/ 2 w 27"/>
                  <a:gd name="T5" fmla="*/ 16 h 16"/>
                  <a:gd name="T6" fmla="*/ 25 w 27"/>
                  <a:gd name="T7" fmla="*/ 4 h 16"/>
                  <a:gd name="T8" fmla="*/ 23 w 27"/>
                  <a:gd name="T9" fmla="*/ 1 h 16"/>
                </a:gdLst>
                <a:ahLst/>
                <a:cxnLst>
                  <a:cxn ang="0">
                    <a:pos x="T0" y="T1"/>
                  </a:cxn>
                  <a:cxn ang="0">
                    <a:pos x="T2" y="T3"/>
                  </a:cxn>
                  <a:cxn ang="0">
                    <a:pos x="T4" y="T5"/>
                  </a:cxn>
                  <a:cxn ang="0">
                    <a:pos x="T6" y="T7"/>
                  </a:cxn>
                  <a:cxn ang="0">
                    <a:pos x="T8" y="T9"/>
                  </a:cxn>
                </a:cxnLst>
                <a:rect l="0" t="0" r="r" b="b"/>
                <a:pathLst>
                  <a:path w="27" h="16">
                    <a:moveTo>
                      <a:pt x="23" y="1"/>
                    </a:moveTo>
                    <a:cubicBezTo>
                      <a:pt x="16" y="5"/>
                      <a:pt x="8" y="8"/>
                      <a:pt x="1" y="13"/>
                    </a:cubicBezTo>
                    <a:cubicBezTo>
                      <a:pt x="0" y="14"/>
                      <a:pt x="0" y="16"/>
                      <a:pt x="2" y="16"/>
                    </a:cubicBezTo>
                    <a:cubicBezTo>
                      <a:pt x="10" y="13"/>
                      <a:pt x="18" y="8"/>
                      <a:pt x="25" y="4"/>
                    </a:cubicBezTo>
                    <a:cubicBezTo>
                      <a:pt x="27" y="3"/>
                      <a:pt x="25" y="0"/>
                      <a:pt x="23"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43" name="Freeform 161"/>
              <p:cNvSpPr/>
              <p:nvPr/>
            </p:nvSpPr>
            <p:spPr bwMode="auto">
              <a:xfrm>
                <a:off x="5488" y="1847"/>
                <a:ext cx="42" cy="22"/>
              </a:xfrm>
              <a:custGeom>
                <a:avLst/>
                <a:gdLst>
                  <a:gd name="T0" fmla="*/ 21 w 24"/>
                  <a:gd name="T1" fmla="*/ 0 h 13"/>
                  <a:gd name="T2" fmla="*/ 2 w 24"/>
                  <a:gd name="T3" fmla="*/ 9 h 13"/>
                  <a:gd name="T4" fmla="*/ 3 w 24"/>
                  <a:gd name="T5" fmla="*/ 12 h 13"/>
                  <a:gd name="T6" fmla="*/ 22 w 24"/>
                  <a:gd name="T7" fmla="*/ 4 h 13"/>
                  <a:gd name="T8" fmla="*/ 21 w 24"/>
                  <a:gd name="T9" fmla="*/ 0 h 13"/>
                </a:gdLst>
                <a:ahLst/>
                <a:cxnLst>
                  <a:cxn ang="0">
                    <a:pos x="T0" y="T1"/>
                  </a:cxn>
                  <a:cxn ang="0">
                    <a:pos x="T2" y="T3"/>
                  </a:cxn>
                  <a:cxn ang="0">
                    <a:pos x="T4" y="T5"/>
                  </a:cxn>
                  <a:cxn ang="0">
                    <a:pos x="T6" y="T7"/>
                  </a:cxn>
                  <a:cxn ang="0">
                    <a:pos x="T8" y="T9"/>
                  </a:cxn>
                </a:cxnLst>
                <a:rect l="0" t="0" r="r" b="b"/>
                <a:pathLst>
                  <a:path w="24" h="13">
                    <a:moveTo>
                      <a:pt x="21" y="0"/>
                    </a:moveTo>
                    <a:cubicBezTo>
                      <a:pt x="15" y="3"/>
                      <a:pt x="7" y="6"/>
                      <a:pt x="2" y="9"/>
                    </a:cubicBezTo>
                    <a:cubicBezTo>
                      <a:pt x="0" y="10"/>
                      <a:pt x="1" y="13"/>
                      <a:pt x="3" y="12"/>
                    </a:cubicBezTo>
                    <a:cubicBezTo>
                      <a:pt x="10" y="10"/>
                      <a:pt x="16" y="7"/>
                      <a:pt x="22" y="4"/>
                    </a:cubicBezTo>
                    <a:cubicBezTo>
                      <a:pt x="24" y="3"/>
                      <a:pt x="23" y="0"/>
                      <a:pt x="2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44" name="Freeform 162"/>
              <p:cNvSpPr/>
              <p:nvPr/>
            </p:nvSpPr>
            <p:spPr bwMode="auto">
              <a:xfrm>
                <a:off x="5701" y="2573"/>
                <a:ext cx="24" cy="21"/>
              </a:xfrm>
              <a:custGeom>
                <a:avLst/>
                <a:gdLst>
                  <a:gd name="T0" fmla="*/ 1 w 14"/>
                  <a:gd name="T1" fmla="*/ 3 h 12"/>
                  <a:gd name="T2" fmla="*/ 13 w 14"/>
                  <a:gd name="T3" fmla="*/ 8 h 12"/>
                  <a:gd name="T4" fmla="*/ 12 w 14"/>
                  <a:gd name="T5" fmla="*/ 5 h 12"/>
                  <a:gd name="T6" fmla="*/ 8 w 14"/>
                  <a:gd name="T7" fmla="*/ 5 h 12"/>
                  <a:gd name="T8" fmla="*/ 4 w 14"/>
                  <a:gd name="T9" fmla="*/ 2 h 12"/>
                  <a:gd name="T10" fmla="*/ 1 w 14"/>
                  <a:gd name="T11" fmla="*/ 3 h 12"/>
                </a:gdLst>
                <a:ahLst/>
                <a:cxnLst>
                  <a:cxn ang="0">
                    <a:pos x="T0" y="T1"/>
                  </a:cxn>
                  <a:cxn ang="0">
                    <a:pos x="T2" y="T3"/>
                  </a:cxn>
                  <a:cxn ang="0">
                    <a:pos x="T4" y="T5"/>
                  </a:cxn>
                  <a:cxn ang="0">
                    <a:pos x="T6" y="T7"/>
                  </a:cxn>
                  <a:cxn ang="0">
                    <a:pos x="T8" y="T9"/>
                  </a:cxn>
                  <a:cxn ang="0">
                    <a:pos x="T10" y="T11"/>
                  </a:cxn>
                </a:cxnLst>
                <a:rect l="0" t="0" r="r" b="b"/>
                <a:pathLst>
                  <a:path w="14" h="12">
                    <a:moveTo>
                      <a:pt x="1" y="3"/>
                    </a:moveTo>
                    <a:cubicBezTo>
                      <a:pt x="2" y="8"/>
                      <a:pt x="9" y="12"/>
                      <a:pt x="13" y="8"/>
                    </a:cubicBezTo>
                    <a:cubicBezTo>
                      <a:pt x="14" y="7"/>
                      <a:pt x="13" y="6"/>
                      <a:pt x="12" y="5"/>
                    </a:cubicBezTo>
                    <a:cubicBezTo>
                      <a:pt x="11" y="5"/>
                      <a:pt x="9" y="5"/>
                      <a:pt x="8" y="5"/>
                    </a:cubicBezTo>
                    <a:cubicBezTo>
                      <a:pt x="6" y="4"/>
                      <a:pt x="5" y="3"/>
                      <a:pt x="4" y="2"/>
                    </a:cubicBezTo>
                    <a:cubicBezTo>
                      <a:pt x="3" y="0"/>
                      <a:pt x="0" y="1"/>
                      <a:pt x="1"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45" name="Freeform 163"/>
              <p:cNvSpPr/>
              <p:nvPr/>
            </p:nvSpPr>
            <p:spPr bwMode="auto">
              <a:xfrm>
                <a:off x="5685" y="2592"/>
                <a:ext cx="39" cy="25"/>
              </a:xfrm>
              <a:custGeom>
                <a:avLst/>
                <a:gdLst>
                  <a:gd name="T0" fmla="*/ 3 w 22"/>
                  <a:gd name="T1" fmla="*/ 4 h 14"/>
                  <a:gd name="T2" fmla="*/ 19 w 22"/>
                  <a:gd name="T3" fmla="*/ 14 h 14"/>
                  <a:gd name="T4" fmla="*/ 21 w 22"/>
                  <a:gd name="T5" fmla="*/ 11 h 14"/>
                  <a:gd name="T6" fmla="*/ 4 w 22"/>
                  <a:gd name="T7" fmla="*/ 1 h 14"/>
                  <a:gd name="T8" fmla="*/ 3 w 22"/>
                  <a:gd name="T9" fmla="*/ 4 h 14"/>
                </a:gdLst>
                <a:ahLst/>
                <a:cxnLst>
                  <a:cxn ang="0">
                    <a:pos x="T0" y="T1"/>
                  </a:cxn>
                  <a:cxn ang="0">
                    <a:pos x="T2" y="T3"/>
                  </a:cxn>
                  <a:cxn ang="0">
                    <a:pos x="T4" y="T5"/>
                  </a:cxn>
                  <a:cxn ang="0">
                    <a:pos x="T6" y="T7"/>
                  </a:cxn>
                  <a:cxn ang="0">
                    <a:pos x="T8" y="T9"/>
                  </a:cxn>
                </a:cxnLst>
                <a:rect l="0" t="0" r="r" b="b"/>
                <a:pathLst>
                  <a:path w="22" h="14">
                    <a:moveTo>
                      <a:pt x="3" y="4"/>
                    </a:moveTo>
                    <a:cubicBezTo>
                      <a:pt x="8" y="7"/>
                      <a:pt x="13" y="11"/>
                      <a:pt x="19" y="14"/>
                    </a:cubicBezTo>
                    <a:cubicBezTo>
                      <a:pt x="20" y="14"/>
                      <a:pt x="22" y="12"/>
                      <a:pt x="21" y="11"/>
                    </a:cubicBezTo>
                    <a:cubicBezTo>
                      <a:pt x="16" y="7"/>
                      <a:pt x="10" y="4"/>
                      <a:pt x="4" y="1"/>
                    </a:cubicBezTo>
                    <a:cubicBezTo>
                      <a:pt x="2" y="0"/>
                      <a:pt x="0" y="3"/>
                      <a:pt x="3"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46" name="Freeform 164"/>
              <p:cNvSpPr/>
              <p:nvPr/>
            </p:nvSpPr>
            <p:spPr bwMode="auto">
              <a:xfrm>
                <a:off x="5680" y="2619"/>
                <a:ext cx="37" cy="22"/>
              </a:xfrm>
              <a:custGeom>
                <a:avLst/>
                <a:gdLst>
                  <a:gd name="T0" fmla="*/ 2 w 21"/>
                  <a:gd name="T1" fmla="*/ 4 h 13"/>
                  <a:gd name="T2" fmla="*/ 10 w 21"/>
                  <a:gd name="T3" fmla="*/ 9 h 13"/>
                  <a:gd name="T4" fmla="*/ 19 w 21"/>
                  <a:gd name="T5" fmla="*/ 13 h 13"/>
                  <a:gd name="T6" fmla="*/ 20 w 21"/>
                  <a:gd name="T7" fmla="*/ 10 h 13"/>
                  <a:gd name="T8" fmla="*/ 13 w 21"/>
                  <a:gd name="T9" fmla="*/ 6 h 13"/>
                  <a:gd name="T10" fmla="*/ 4 w 21"/>
                  <a:gd name="T11" fmla="*/ 1 h 13"/>
                  <a:gd name="T12" fmla="*/ 2 w 21"/>
                  <a:gd name="T13" fmla="*/ 4 h 13"/>
                </a:gdLst>
                <a:ahLst/>
                <a:cxnLst>
                  <a:cxn ang="0">
                    <a:pos x="T0" y="T1"/>
                  </a:cxn>
                  <a:cxn ang="0">
                    <a:pos x="T2" y="T3"/>
                  </a:cxn>
                  <a:cxn ang="0">
                    <a:pos x="T4" y="T5"/>
                  </a:cxn>
                  <a:cxn ang="0">
                    <a:pos x="T6" y="T7"/>
                  </a:cxn>
                  <a:cxn ang="0">
                    <a:pos x="T8" y="T9"/>
                  </a:cxn>
                  <a:cxn ang="0">
                    <a:pos x="T10" y="T11"/>
                  </a:cxn>
                  <a:cxn ang="0">
                    <a:pos x="T12" y="T13"/>
                  </a:cxn>
                </a:cxnLst>
                <a:rect l="0" t="0" r="r" b="b"/>
                <a:pathLst>
                  <a:path w="21" h="13">
                    <a:moveTo>
                      <a:pt x="2" y="4"/>
                    </a:moveTo>
                    <a:cubicBezTo>
                      <a:pt x="5" y="6"/>
                      <a:pt x="7" y="8"/>
                      <a:pt x="10" y="9"/>
                    </a:cubicBezTo>
                    <a:cubicBezTo>
                      <a:pt x="13" y="11"/>
                      <a:pt x="16" y="13"/>
                      <a:pt x="19" y="13"/>
                    </a:cubicBezTo>
                    <a:cubicBezTo>
                      <a:pt x="20" y="13"/>
                      <a:pt x="21" y="11"/>
                      <a:pt x="20" y="10"/>
                    </a:cubicBezTo>
                    <a:cubicBezTo>
                      <a:pt x="18" y="8"/>
                      <a:pt x="15" y="7"/>
                      <a:pt x="13" y="6"/>
                    </a:cubicBezTo>
                    <a:cubicBezTo>
                      <a:pt x="10" y="4"/>
                      <a:pt x="7" y="2"/>
                      <a:pt x="4" y="1"/>
                    </a:cubicBezTo>
                    <a:cubicBezTo>
                      <a:pt x="3" y="0"/>
                      <a:pt x="0" y="2"/>
                      <a:pt x="2"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47" name="Freeform 165"/>
              <p:cNvSpPr/>
              <p:nvPr/>
            </p:nvSpPr>
            <p:spPr bwMode="auto">
              <a:xfrm>
                <a:off x="5483" y="2466"/>
                <a:ext cx="68" cy="37"/>
              </a:xfrm>
              <a:custGeom>
                <a:avLst/>
                <a:gdLst>
                  <a:gd name="T0" fmla="*/ 2 w 39"/>
                  <a:gd name="T1" fmla="*/ 20 h 21"/>
                  <a:gd name="T2" fmla="*/ 38 w 39"/>
                  <a:gd name="T3" fmla="*/ 4 h 21"/>
                  <a:gd name="T4" fmla="*/ 36 w 39"/>
                  <a:gd name="T5" fmla="*/ 2 h 21"/>
                  <a:gd name="T6" fmla="*/ 2 w 39"/>
                  <a:gd name="T7" fmla="*/ 16 h 21"/>
                  <a:gd name="T8" fmla="*/ 2 w 39"/>
                  <a:gd name="T9" fmla="*/ 20 h 21"/>
                </a:gdLst>
                <a:ahLst/>
                <a:cxnLst>
                  <a:cxn ang="0">
                    <a:pos x="T0" y="T1"/>
                  </a:cxn>
                  <a:cxn ang="0">
                    <a:pos x="T2" y="T3"/>
                  </a:cxn>
                  <a:cxn ang="0">
                    <a:pos x="T4" y="T5"/>
                  </a:cxn>
                  <a:cxn ang="0">
                    <a:pos x="T6" y="T7"/>
                  </a:cxn>
                  <a:cxn ang="0">
                    <a:pos x="T8" y="T9"/>
                  </a:cxn>
                </a:cxnLst>
                <a:rect l="0" t="0" r="r" b="b"/>
                <a:pathLst>
                  <a:path w="39" h="21">
                    <a:moveTo>
                      <a:pt x="2" y="20"/>
                    </a:moveTo>
                    <a:cubicBezTo>
                      <a:pt x="15" y="21"/>
                      <a:pt x="32" y="16"/>
                      <a:pt x="38" y="4"/>
                    </a:cubicBezTo>
                    <a:cubicBezTo>
                      <a:pt x="39" y="2"/>
                      <a:pt x="37" y="0"/>
                      <a:pt x="36" y="2"/>
                    </a:cubicBezTo>
                    <a:cubicBezTo>
                      <a:pt x="25" y="10"/>
                      <a:pt x="16" y="17"/>
                      <a:pt x="2" y="16"/>
                    </a:cubicBezTo>
                    <a:cubicBezTo>
                      <a:pt x="0" y="16"/>
                      <a:pt x="0" y="20"/>
                      <a:pt x="2"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48" name="Freeform 166"/>
              <p:cNvSpPr/>
              <p:nvPr/>
            </p:nvSpPr>
            <p:spPr bwMode="auto">
              <a:xfrm>
                <a:off x="5483" y="2443"/>
                <a:ext cx="65" cy="35"/>
              </a:xfrm>
              <a:custGeom>
                <a:avLst/>
                <a:gdLst>
                  <a:gd name="T0" fmla="*/ 2 w 37"/>
                  <a:gd name="T1" fmla="*/ 20 h 20"/>
                  <a:gd name="T2" fmla="*/ 25 w 37"/>
                  <a:gd name="T3" fmla="*/ 14 h 20"/>
                  <a:gd name="T4" fmla="*/ 36 w 37"/>
                  <a:gd name="T5" fmla="*/ 2 h 20"/>
                  <a:gd name="T6" fmla="*/ 33 w 37"/>
                  <a:gd name="T7" fmla="*/ 1 h 20"/>
                  <a:gd name="T8" fmla="*/ 2 w 37"/>
                  <a:gd name="T9" fmla="*/ 16 h 20"/>
                  <a:gd name="T10" fmla="*/ 2 w 37"/>
                  <a:gd name="T11" fmla="*/ 20 h 20"/>
                </a:gdLst>
                <a:ahLst/>
                <a:cxnLst>
                  <a:cxn ang="0">
                    <a:pos x="T0" y="T1"/>
                  </a:cxn>
                  <a:cxn ang="0">
                    <a:pos x="T2" y="T3"/>
                  </a:cxn>
                  <a:cxn ang="0">
                    <a:pos x="T4" y="T5"/>
                  </a:cxn>
                  <a:cxn ang="0">
                    <a:pos x="T6" y="T7"/>
                  </a:cxn>
                  <a:cxn ang="0">
                    <a:pos x="T8" y="T9"/>
                  </a:cxn>
                  <a:cxn ang="0">
                    <a:pos x="T10" y="T11"/>
                  </a:cxn>
                </a:cxnLst>
                <a:rect l="0" t="0" r="r" b="b"/>
                <a:pathLst>
                  <a:path w="37" h="20">
                    <a:moveTo>
                      <a:pt x="2" y="20"/>
                    </a:moveTo>
                    <a:cubicBezTo>
                      <a:pt x="10" y="19"/>
                      <a:pt x="17" y="17"/>
                      <a:pt x="25" y="14"/>
                    </a:cubicBezTo>
                    <a:cubicBezTo>
                      <a:pt x="29" y="12"/>
                      <a:pt x="37" y="8"/>
                      <a:pt x="36" y="2"/>
                    </a:cubicBezTo>
                    <a:cubicBezTo>
                      <a:pt x="36" y="1"/>
                      <a:pt x="34" y="0"/>
                      <a:pt x="33" y="1"/>
                    </a:cubicBezTo>
                    <a:cubicBezTo>
                      <a:pt x="28" y="11"/>
                      <a:pt x="11" y="14"/>
                      <a:pt x="2" y="16"/>
                    </a:cubicBezTo>
                    <a:cubicBezTo>
                      <a:pt x="0" y="17"/>
                      <a:pt x="0" y="20"/>
                      <a:pt x="2"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49" name="Freeform 167"/>
              <p:cNvSpPr/>
              <p:nvPr/>
            </p:nvSpPr>
            <p:spPr bwMode="auto">
              <a:xfrm>
                <a:off x="5492" y="2423"/>
                <a:ext cx="40" cy="23"/>
              </a:xfrm>
              <a:custGeom>
                <a:avLst/>
                <a:gdLst>
                  <a:gd name="T0" fmla="*/ 3 w 23"/>
                  <a:gd name="T1" fmla="*/ 13 h 13"/>
                  <a:gd name="T2" fmla="*/ 22 w 23"/>
                  <a:gd name="T3" fmla="*/ 3 h 13"/>
                  <a:gd name="T4" fmla="*/ 20 w 23"/>
                  <a:gd name="T5" fmla="*/ 1 h 13"/>
                  <a:gd name="T6" fmla="*/ 12 w 23"/>
                  <a:gd name="T7" fmla="*/ 6 h 13"/>
                  <a:gd name="T8" fmla="*/ 2 w 23"/>
                  <a:gd name="T9" fmla="*/ 9 h 13"/>
                  <a:gd name="T10" fmla="*/ 3 w 23"/>
                  <a:gd name="T11" fmla="*/ 13 h 13"/>
                </a:gdLst>
                <a:ahLst/>
                <a:cxnLst>
                  <a:cxn ang="0">
                    <a:pos x="T0" y="T1"/>
                  </a:cxn>
                  <a:cxn ang="0">
                    <a:pos x="T2" y="T3"/>
                  </a:cxn>
                  <a:cxn ang="0">
                    <a:pos x="T4" y="T5"/>
                  </a:cxn>
                  <a:cxn ang="0">
                    <a:pos x="T6" y="T7"/>
                  </a:cxn>
                  <a:cxn ang="0">
                    <a:pos x="T8" y="T9"/>
                  </a:cxn>
                  <a:cxn ang="0">
                    <a:pos x="T10" y="T11"/>
                  </a:cxn>
                </a:cxnLst>
                <a:rect l="0" t="0" r="r" b="b"/>
                <a:pathLst>
                  <a:path w="23" h="13">
                    <a:moveTo>
                      <a:pt x="3" y="13"/>
                    </a:moveTo>
                    <a:cubicBezTo>
                      <a:pt x="10" y="13"/>
                      <a:pt x="19" y="9"/>
                      <a:pt x="22" y="3"/>
                    </a:cubicBezTo>
                    <a:cubicBezTo>
                      <a:pt x="23" y="1"/>
                      <a:pt x="22" y="0"/>
                      <a:pt x="20" y="1"/>
                    </a:cubicBezTo>
                    <a:cubicBezTo>
                      <a:pt x="17" y="2"/>
                      <a:pt x="15" y="4"/>
                      <a:pt x="12" y="6"/>
                    </a:cubicBezTo>
                    <a:cubicBezTo>
                      <a:pt x="9" y="8"/>
                      <a:pt x="5" y="9"/>
                      <a:pt x="2" y="9"/>
                    </a:cubicBezTo>
                    <a:cubicBezTo>
                      <a:pt x="0" y="10"/>
                      <a:pt x="0" y="13"/>
                      <a:pt x="3" y="1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50" name="Freeform 168"/>
              <p:cNvSpPr/>
              <p:nvPr/>
            </p:nvSpPr>
            <p:spPr bwMode="auto">
              <a:xfrm>
                <a:off x="5488" y="2399"/>
                <a:ext cx="42" cy="30"/>
              </a:xfrm>
              <a:custGeom>
                <a:avLst/>
                <a:gdLst>
                  <a:gd name="T0" fmla="*/ 3 w 24"/>
                  <a:gd name="T1" fmla="*/ 16 h 17"/>
                  <a:gd name="T2" fmla="*/ 23 w 24"/>
                  <a:gd name="T3" fmla="*/ 4 h 17"/>
                  <a:gd name="T4" fmla="*/ 20 w 24"/>
                  <a:gd name="T5" fmla="*/ 2 h 17"/>
                  <a:gd name="T6" fmla="*/ 12 w 24"/>
                  <a:gd name="T7" fmla="*/ 8 h 17"/>
                  <a:gd name="T8" fmla="*/ 2 w 24"/>
                  <a:gd name="T9" fmla="*/ 13 h 17"/>
                  <a:gd name="T10" fmla="*/ 3 w 24"/>
                  <a:gd name="T11" fmla="*/ 16 h 17"/>
                </a:gdLst>
                <a:ahLst/>
                <a:cxnLst>
                  <a:cxn ang="0">
                    <a:pos x="T0" y="T1"/>
                  </a:cxn>
                  <a:cxn ang="0">
                    <a:pos x="T2" y="T3"/>
                  </a:cxn>
                  <a:cxn ang="0">
                    <a:pos x="T4" y="T5"/>
                  </a:cxn>
                  <a:cxn ang="0">
                    <a:pos x="T6" y="T7"/>
                  </a:cxn>
                  <a:cxn ang="0">
                    <a:pos x="T8" y="T9"/>
                  </a:cxn>
                  <a:cxn ang="0">
                    <a:pos x="T10" y="T11"/>
                  </a:cxn>
                </a:cxnLst>
                <a:rect l="0" t="0" r="r" b="b"/>
                <a:pathLst>
                  <a:path w="24" h="17">
                    <a:moveTo>
                      <a:pt x="3" y="16"/>
                    </a:moveTo>
                    <a:cubicBezTo>
                      <a:pt x="10" y="15"/>
                      <a:pt x="19" y="11"/>
                      <a:pt x="23" y="4"/>
                    </a:cubicBezTo>
                    <a:cubicBezTo>
                      <a:pt x="24" y="2"/>
                      <a:pt x="22" y="0"/>
                      <a:pt x="20" y="2"/>
                    </a:cubicBezTo>
                    <a:cubicBezTo>
                      <a:pt x="18" y="4"/>
                      <a:pt x="15" y="6"/>
                      <a:pt x="12" y="8"/>
                    </a:cubicBezTo>
                    <a:cubicBezTo>
                      <a:pt x="9" y="10"/>
                      <a:pt x="5" y="12"/>
                      <a:pt x="2" y="13"/>
                    </a:cubicBezTo>
                    <a:cubicBezTo>
                      <a:pt x="0" y="13"/>
                      <a:pt x="1" y="17"/>
                      <a:pt x="3"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51" name="Freeform 169"/>
              <p:cNvSpPr/>
              <p:nvPr/>
            </p:nvSpPr>
            <p:spPr bwMode="auto">
              <a:xfrm>
                <a:off x="5483" y="2376"/>
                <a:ext cx="32" cy="25"/>
              </a:xfrm>
              <a:custGeom>
                <a:avLst/>
                <a:gdLst>
                  <a:gd name="T0" fmla="*/ 4 w 18"/>
                  <a:gd name="T1" fmla="*/ 13 h 14"/>
                  <a:gd name="T2" fmla="*/ 18 w 18"/>
                  <a:gd name="T3" fmla="*/ 3 h 14"/>
                  <a:gd name="T4" fmla="*/ 15 w 18"/>
                  <a:gd name="T5" fmla="*/ 1 h 14"/>
                  <a:gd name="T6" fmla="*/ 3 w 18"/>
                  <a:gd name="T7" fmla="*/ 9 h 14"/>
                  <a:gd name="T8" fmla="*/ 4 w 18"/>
                  <a:gd name="T9" fmla="*/ 13 h 14"/>
                </a:gdLst>
                <a:ahLst/>
                <a:cxnLst>
                  <a:cxn ang="0">
                    <a:pos x="T0" y="T1"/>
                  </a:cxn>
                  <a:cxn ang="0">
                    <a:pos x="T2" y="T3"/>
                  </a:cxn>
                  <a:cxn ang="0">
                    <a:pos x="T4" y="T5"/>
                  </a:cxn>
                  <a:cxn ang="0">
                    <a:pos x="T6" y="T7"/>
                  </a:cxn>
                  <a:cxn ang="0">
                    <a:pos x="T8" y="T9"/>
                  </a:cxn>
                </a:cxnLst>
                <a:rect l="0" t="0" r="r" b="b"/>
                <a:pathLst>
                  <a:path w="18" h="14">
                    <a:moveTo>
                      <a:pt x="4" y="13"/>
                    </a:moveTo>
                    <a:cubicBezTo>
                      <a:pt x="10" y="12"/>
                      <a:pt x="16" y="9"/>
                      <a:pt x="18" y="3"/>
                    </a:cubicBezTo>
                    <a:cubicBezTo>
                      <a:pt x="18" y="1"/>
                      <a:pt x="17" y="0"/>
                      <a:pt x="15" y="1"/>
                    </a:cubicBezTo>
                    <a:cubicBezTo>
                      <a:pt x="12" y="5"/>
                      <a:pt x="8" y="8"/>
                      <a:pt x="3" y="9"/>
                    </a:cubicBezTo>
                    <a:cubicBezTo>
                      <a:pt x="0" y="10"/>
                      <a:pt x="1" y="14"/>
                      <a:pt x="4" y="1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52" name="Freeform 170"/>
              <p:cNvSpPr/>
              <p:nvPr/>
            </p:nvSpPr>
            <p:spPr bwMode="auto">
              <a:xfrm>
                <a:off x="5471" y="2355"/>
                <a:ext cx="29" cy="21"/>
              </a:xfrm>
              <a:custGeom>
                <a:avLst/>
                <a:gdLst>
                  <a:gd name="T0" fmla="*/ 3 w 17"/>
                  <a:gd name="T1" fmla="*/ 11 h 12"/>
                  <a:gd name="T2" fmla="*/ 11 w 17"/>
                  <a:gd name="T3" fmla="*/ 8 h 12"/>
                  <a:gd name="T4" fmla="*/ 16 w 17"/>
                  <a:gd name="T5" fmla="*/ 3 h 12"/>
                  <a:gd name="T6" fmla="*/ 14 w 17"/>
                  <a:gd name="T7" fmla="*/ 1 h 12"/>
                  <a:gd name="T8" fmla="*/ 9 w 17"/>
                  <a:gd name="T9" fmla="*/ 5 h 12"/>
                  <a:gd name="T10" fmla="*/ 2 w 17"/>
                  <a:gd name="T11" fmla="*/ 8 h 12"/>
                  <a:gd name="T12" fmla="*/ 3 w 17"/>
                  <a:gd name="T13" fmla="*/ 11 h 12"/>
                </a:gdLst>
                <a:ahLst/>
                <a:cxnLst>
                  <a:cxn ang="0">
                    <a:pos x="T0" y="T1"/>
                  </a:cxn>
                  <a:cxn ang="0">
                    <a:pos x="T2" y="T3"/>
                  </a:cxn>
                  <a:cxn ang="0">
                    <a:pos x="T4" y="T5"/>
                  </a:cxn>
                  <a:cxn ang="0">
                    <a:pos x="T6" y="T7"/>
                  </a:cxn>
                  <a:cxn ang="0">
                    <a:pos x="T8" y="T9"/>
                  </a:cxn>
                  <a:cxn ang="0">
                    <a:pos x="T10" y="T11"/>
                  </a:cxn>
                  <a:cxn ang="0">
                    <a:pos x="T12" y="T13"/>
                  </a:cxn>
                </a:cxnLst>
                <a:rect l="0" t="0" r="r" b="b"/>
                <a:pathLst>
                  <a:path w="17" h="12">
                    <a:moveTo>
                      <a:pt x="3" y="11"/>
                    </a:moveTo>
                    <a:cubicBezTo>
                      <a:pt x="6" y="11"/>
                      <a:pt x="9" y="10"/>
                      <a:pt x="11" y="8"/>
                    </a:cubicBezTo>
                    <a:cubicBezTo>
                      <a:pt x="13" y="7"/>
                      <a:pt x="16" y="5"/>
                      <a:pt x="16" y="3"/>
                    </a:cubicBezTo>
                    <a:cubicBezTo>
                      <a:pt x="17" y="2"/>
                      <a:pt x="15" y="0"/>
                      <a:pt x="14" y="1"/>
                    </a:cubicBezTo>
                    <a:cubicBezTo>
                      <a:pt x="12" y="2"/>
                      <a:pt x="11" y="3"/>
                      <a:pt x="9" y="5"/>
                    </a:cubicBezTo>
                    <a:cubicBezTo>
                      <a:pt x="7" y="6"/>
                      <a:pt x="5" y="7"/>
                      <a:pt x="2" y="8"/>
                    </a:cubicBezTo>
                    <a:cubicBezTo>
                      <a:pt x="0" y="8"/>
                      <a:pt x="1" y="12"/>
                      <a:pt x="3"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53" name="Freeform 171"/>
              <p:cNvSpPr/>
              <p:nvPr/>
            </p:nvSpPr>
            <p:spPr bwMode="auto">
              <a:xfrm>
                <a:off x="5453" y="2341"/>
                <a:ext cx="21" cy="16"/>
              </a:xfrm>
              <a:custGeom>
                <a:avLst/>
                <a:gdLst>
                  <a:gd name="T0" fmla="*/ 4 w 12"/>
                  <a:gd name="T1" fmla="*/ 9 h 9"/>
                  <a:gd name="T2" fmla="*/ 12 w 12"/>
                  <a:gd name="T3" fmla="*/ 2 h 9"/>
                  <a:gd name="T4" fmla="*/ 10 w 12"/>
                  <a:gd name="T5" fmla="*/ 0 h 9"/>
                  <a:gd name="T6" fmla="*/ 7 w 12"/>
                  <a:gd name="T7" fmla="*/ 3 h 9"/>
                  <a:gd name="T8" fmla="*/ 3 w 12"/>
                  <a:gd name="T9" fmla="*/ 5 h 9"/>
                  <a:gd name="T10" fmla="*/ 4 w 12"/>
                  <a:gd name="T11" fmla="*/ 9 h 9"/>
                </a:gdLst>
                <a:ahLst/>
                <a:cxnLst>
                  <a:cxn ang="0">
                    <a:pos x="T0" y="T1"/>
                  </a:cxn>
                  <a:cxn ang="0">
                    <a:pos x="T2" y="T3"/>
                  </a:cxn>
                  <a:cxn ang="0">
                    <a:pos x="T4" y="T5"/>
                  </a:cxn>
                  <a:cxn ang="0">
                    <a:pos x="T6" y="T7"/>
                  </a:cxn>
                  <a:cxn ang="0">
                    <a:pos x="T8" y="T9"/>
                  </a:cxn>
                  <a:cxn ang="0">
                    <a:pos x="T10" y="T11"/>
                  </a:cxn>
                </a:cxnLst>
                <a:rect l="0" t="0" r="r" b="b"/>
                <a:pathLst>
                  <a:path w="12" h="9">
                    <a:moveTo>
                      <a:pt x="4" y="9"/>
                    </a:moveTo>
                    <a:cubicBezTo>
                      <a:pt x="7" y="8"/>
                      <a:pt x="12" y="6"/>
                      <a:pt x="12" y="2"/>
                    </a:cubicBezTo>
                    <a:cubicBezTo>
                      <a:pt x="12" y="1"/>
                      <a:pt x="11" y="0"/>
                      <a:pt x="10" y="0"/>
                    </a:cubicBezTo>
                    <a:cubicBezTo>
                      <a:pt x="9" y="1"/>
                      <a:pt x="8" y="2"/>
                      <a:pt x="7" y="3"/>
                    </a:cubicBezTo>
                    <a:cubicBezTo>
                      <a:pt x="6" y="4"/>
                      <a:pt x="4" y="5"/>
                      <a:pt x="3" y="5"/>
                    </a:cubicBezTo>
                    <a:cubicBezTo>
                      <a:pt x="0" y="6"/>
                      <a:pt x="1" y="9"/>
                      <a:pt x="4" y="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54" name="Freeform 172"/>
              <p:cNvSpPr/>
              <p:nvPr/>
            </p:nvSpPr>
            <p:spPr bwMode="auto">
              <a:xfrm>
                <a:off x="5523" y="2531"/>
                <a:ext cx="6" cy="3"/>
              </a:xfrm>
              <a:custGeom>
                <a:avLst/>
                <a:gdLst>
                  <a:gd name="T0" fmla="*/ 2 w 3"/>
                  <a:gd name="T1" fmla="*/ 2 h 2"/>
                  <a:gd name="T2" fmla="*/ 2 w 3"/>
                  <a:gd name="T3" fmla="*/ 0 h 2"/>
                  <a:gd name="T4" fmla="*/ 2 w 3"/>
                  <a:gd name="T5" fmla="*/ 2 h 2"/>
                </a:gdLst>
                <a:ahLst/>
                <a:cxnLst>
                  <a:cxn ang="0">
                    <a:pos x="T0" y="T1"/>
                  </a:cxn>
                  <a:cxn ang="0">
                    <a:pos x="T2" y="T3"/>
                  </a:cxn>
                  <a:cxn ang="0">
                    <a:pos x="T4" y="T5"/>
                  </a:cxn>
                </a:cxnLst>
                <a:rect l="0" t="0" r="r" b="b"/>
                <a:pathLst>
                  <a:path w="3" h="2">
                    <a:moveTo>
                      <a:pt x="2" y="2"/>
                    </a:moveTo>
                    <a:cubicBezTo>
                      <a:pt x="3" y="2"/>
                      <a:pt x="3" y="0"/>
                      <a:pt x="2" y="0"/>
                    </a:cubicBezTo>
                    <a:cubicBezTo>
                      <a:pt x="0" y="0"/>
                      <a:pt x="0" y="2"/>
                      <a:pt x="2"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55" name="Freeform 173"/>
              <p:cNvSpPr/>
              <p:nvPr/>
            </p:nvSpPr>
            <p:spPr bwMode="auto">
              <a:xfrm>
                <a:off x="5502" y="2495"/>
                <a:ext cx="62" cy="25"/>
              </a:xfrm>
              <a:custGeom>
                <a:avLst/>
                <a:gdLst>
                  <a:gd name="T0" fmla="*/ 2 w 35"/>
                  <a:gd name="T1" fmla="*/ 14 h 14"/>
                  <a:gd name="T2" fmla="*/ 33 w 35"/>
                  <a:gd name="T3" fmla="*/ 3 h 14"/>
                  <a:gd name="T4" fmla="*/ 32 w 35"/>
                  <a:gd name="T5" fmla="*/ 0 h 14"/>
                  <a:gd name="T6" fmla="*/ 2 w 35"/>
                  <a:gd name="T7" fmla="*/ 11 h 14"/>
                  <a:gd name="T8" fmla="*/ 2 w 35"/>
                  <a:gd name="T9" fmla="*/ 14 h 14"/>
                </a:gdLst>
                <a:ahLst/>
                <a:cxnLst>
                  <a:cxn ang="0">
                    <a:pos x="T0" y="T1"/>
                  </a:cxn>
                  <a:cxn ang="0">
                    <a:pos x="T2" y="T3"/>
                  </a:cxn>
                  <a:cxn ang="0">
                    <a:pos x="T4" y="T5"/>
                  </a:cxn>
                  <a:cxn ang="0">
                    <a:pos x="T6" y="T7"/>
                  </a:cxn>
                  <a:cxn ang="0">
                    <a:pos x="T8" y="T9"/>
                  </a:cxn>
                </a:cxnLst>
                <a:rect l="0" t="0" r="r" b="b"/>
                <a:pathLst>
                  <a:path w="35" h="14">
                    <a:moveTo>
                      <a:pt x="2" y="14"/>
                    </a:moveTo>
                    <a:cubicBezTo>
                      <a:pt x="13" y="12"/>
                      <a:pt x="25" y="9"/>
                      <a:pt x="33" y="3"/>
                    </a:cubicBezTo>
                    <a:cubicBezTo>
                      <a:pt x="35" y="2"/>
                      <a:pt x="34" y="0"/>
                      <a:pt x="32" y="0"/>
                    </a:cubicBezTo>
                    <a:cubicBezTo>
                      <a:pt x="22" y="2"/>
                      <a:pt x="11" y="7"/>
                      <a:pt x="2" y="11"/>
                    </a:cubicBezTo>
                    <a:cubicBezTo>
                      <a:pt x="0" y="11"/>
                      <a:pt x="0" y="14"/>
                      <a:pt x="2" y="1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56" name="Freeform 174"/>
              <p:cNvSpPr/>
              <p:nvPr/>
            </p:nvSpPr>
            <p:spPr bwMode="auto">
              <a:xfrm>
                <a:off x="5536" y="2518"/>
                <a:ext cx="37" cy="21"/>
              </a:xfrm>
              <a:custGeom>
                <a:avLst/>
                <a:gdLst>
                  <a:gd name="T0" fmla="*/ 4 w 21"/>
                  <a:gd name="T1" fmla="*/ 11 h 12"/>
                  <a:gd name="T2" fmla="*/ 19 w 21"/>
                  <a:gd name="T3" fmla="*/ 3 h 12"/>
                  <a:gd name="T4" fmla="*/ 19 w 21"/>
                  <a:gd name="T5" fmla="*/ 0 h 12"/>
                  <a:gd name="T6" fmla="*/ 2 w 21"/>
                  <a:gd name="T7" fmla="*/ 8 h 12"/>
                  <a:gd name="T8" fmla="*/ 4 w 21"/>
                  <a:gd name="T9" fmla="*/ 11 h 12"/>
                </a:gdLst>
                <a:ahLst/>
                <a:cxnLst>
                  <a:cxn ang="0">
                    <a:pos x="T0" y="T1"/>
                  </a:cxn>
                  <a:cxn ang="0">
                    <a:pos x="T2" y="T3"/>
                  </a:cxn>
                  <a:cxn ang="0">
                    <a:pos x="T4" y="T5"/>
                  </a:cxn>
                  <a:cxn ang="0">
                    <a:pos x="T6" y="T7"/>
                  </a:cxn>
                  <a:cxn ang="0">
                    <a:pos x="T8" y="T9"/>
                  </a:cxn>
                </a:cxnLst>
                <a:rect l="0" t="0" r="r" b="b"/>
                <a:pathLst>
                  <a:path w="21" h="12">
                    <a:moveTo>
                      <a:pt x="4" y="11"/>
                    </a:moveTo>
                    <a:cubicBezTo>
                      <a:pt x="9" y="7"/>
                      <a:pt x="14" y="5"/>
                      <a:pt x="19" y="3"/>
                    </a:cubicBezTo>
                    <a:cubicBezTo>
                      <a:pt x="21" y="2"/>
                      <a:pt x="21" y="0"/>
                      <a:pt x="19" y="0"/>
                    </a:cubicBezTo>
                    <a:cubicBezTo>
                      <a:pt x="13" y="0"/>
                      <a:pt x="6" y="4"/>
                      <a:pt x="2" y="8"/>
                    </a:cubicBezTo>
                    <a:cubicBezTo>
                      <a:pt x="0" y="10"/>
                      <a:pt x="3" y="12"/>
                      <a:pt x="4"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57" name="Freeform 175"/>
              <p:cNvSpPr/>
              <p:nvPr/>
            </p:nvSpPr>
            <p:spPr bwMode="auto">
              <a:xfrm>
                <a:off x="5553" y="2541"/>
                <a:ext cx="28" cy="20"/>
              </a:xfrm>
              <a:custGeom>
                <a:avLst/>
                <a:gdLst>
                  <a:gd name="T0" fmla="*/ 4 w 16"/>
                  <a:gd name="T1" fmla="*/ 9 h 11"/>
                  <a:gd name="T2" fmla="*/ 15 w 16"/>
                  <a:gd name="T3" fmla="*/ 3 h 11"/>
                  <a:gd name="T4" fmla="*/ 14 w 16"/>
                  <a:gd name="T5" fmla="*/ 0 h 11"/>
                  <a:gd name="T6" fmla="*/ 1 w 16"/>
                  <a:gd name="T7" fmla="*/ 7 h 11"/>
                  <a:gd name="T8" fmla="*/ 4 w 16"/>
                  <a:gd name="T9" fmla="*/ 9 h 11"/>
                </a:gdLst>
                <a:ahLst/>
                <a:cxnLst>
                  <a:cxn ang="0">
                    <a:pos x="T0" y="T1"/>
                  </a:cxn>
                  <a:cxn ang="0">
                    <a:pos x="T2" y="T3"/>
                  </a:cxn>
                  <a:cxn ang="0">
                    <a:pos x="T4" y="T5"/>
                  </a:cxn>
                  <a:cxn ang="0">
                    <a:pos x="T6" y="T7"/>
                  </a:cxn>
                  <a:cxn ang="0">
                    <a:pos x="T8" y="T9"/>
                  </a:cxn>
                </a:cxnLst>
                <a:rect l="0" t="0" r="r" b="b"/>
                <a:pathLst>
                  <a:path w="16" h="11">
                    <a:moveTo>
                      <a:pt x="4" y="9"/>
                    </a:moveTo>
                    <a:cubicBezTo>
                      <a:pt x="7" y="6"/>
                      <a:pt x="11" y="5"/>
                      <a:pt x="15" y="3"/>
                    </a:cubicBezTo>
                    <a:cubicBezTo>
                      <a:pt x="16" y="2"/>
                      <a:pt x="16" y="0"/>
                      <a:pt x="14" y="0"/>
                    </a:cubicBezTo>
                    <a:cubicBezTo>
                      <a:pt x="9" y="0"/>
                      <a:pt x="5" y="3"/>
                      <a:pt x="1" y="7"/>
                    </a:cubicBezTo>
                    <a:cubicBezTo>
                      <a:pt x="0" y="8"/>
                      <a:pt x="2" y="11"/>
                      <a:pt x="4" y="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58" name="Freeform 176"/>
              <p:cNvSpPr/>
              <p:nvPr/>
            </p:nvSpPr>
            <p:spPr bwMode="auto">
              <a:xfrm>
                <a:off x="5571" y="2575"/>
                <a:ext cx="21" cy="15"/>
              </a:xfrm>
              <a:custGeom>
                <a:avLst/>
                <a:gdLst>
                  <a:gd name="T0" fmla="*/ 4 w 12"/>
                  <a:gd name="T1" fmla="*/ 8 h 9"/>
                  <a:gd name="T2" fmla="*/ 11 w 12"/>
                  <a:gd name="T3" fmla="*/ 3 h 9"/>
                  <a:gd name="T4" fmla="*/ 9 w 12"/>
                  <a:gd name="T5" fmla="*/ 0 h 9"/>
                  <a:gd name="T6" fmla="*/ 2 w 12"/>
                  <a:gd name="T7" fmla="*/ 4 h 9"/>
                  <a:gd name="T8" fmla="*/ 4 w 12"/>
                  <a:gd name="T9" fmla="*/ 8 h 9"/>
                </a:gdLst>
                <a:ahLst/>
                <a:cxnLst>
                  <a:cxn ang="0">
                    <a:pos x="T0" y="T1"/>
                  </a:cxn>
                  <a:cxn ang="0">
                    <a:pos x="T2" y="T3"/>
                  </a:cxn>
                  <a:cxn ang="0">
                    <a:pos x="T4" y="T5"/>
                  </a:cxn>
                  <a:cxn ang="0">
                    <a:pos x="T6" y="T7"/>
                  </a:cxn>
                  <a:cxn ang="0">
                    <a:pos x="T8" y="T9"/>
                  </a:cxn>
                </a:cxnLst>
                <a:rect l="0" t="0" r="r" b="b"/>
                <a:pathLst>
                  <a:path w="12" h="9">
                    <a:moveTo>
                      <a:pt x="4" y="8"/>
                    </a:moveTo>
                    <a:cubicBezTo>
                      <a:pt x="7" y="6"/>
                      <a:pt x="10" y="5"/>
                      <a:pt x="11" y="3"/>
                    </a:cubicBezTo>
                    <a:cubicBezTo>
                      <a:pt x="12" y="1"/>
                      <a:pt x="11" y="0"/>
                      <a:pt x="9" y="0"/>
                    </a:cubicBezTo>
                    <a:cubicBezTo>
                      <a:pt x="7" y="1"/>
                      <a:pt x="4" y="3"/>
                      <a:pt x="2" y="4"/>
                    </a:cubicBezTo>
                    <a:cubicBezTo>
                      <a:pt x="0" y="6"/>
                      <a:pt x="2" y="9"/>
                      <a:pt x="4"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59" name="Freeform 177"/>
              <p:cNvSpPr/>
              <p:nvPr/>
            </p:nvSpPr>
            <p:spPr bwMode="auto">
              <a:xfrm>
                <a:off x="5585" y="2613"/>
                <a:ext cx="19" cy="14"/>
              </a:xfrm>
              <a:custGeom>
                <a:avLst/>
                <a:gdLst>
                  <a:gd name="T0" fmla="*/ 4 w 11"/>
                  <a:gd name="T1" fmla="*/ 7 h 8"/>
                  <a:gd name="T2" fmla="*/ 10 w 11"/>
                  <a:gd name="T3" fmla="*/ 3 h 8"/>
                  <a:gd name="T4" fmla="*/ 9 w 11"/>
                  <a:gd name="T5" fmla="*/ 0 h 8"/>
                  <a:gd name="T6" fmla="*/ 2 w 11"/>
                  <a:gd name="T7" fmla="*/ 4 h 8"/>
                  <a:gd name="T8" fmla="*/ 4 w 11"/>
                  <a:gd name="T9" fmla="*/ 7 h 8"/>
                </a:gdLst>
                <a:ahLst/>
                <a:cxnLst>
                  <a:cxn ang="0">
                    <a:pos x="T0" y="T1"/>
                  </a:cxn>
                  <a:cxn ang="0">
                    <a:pos x="T2" y="T3"/>
                  </a:cxn>
                  <a:cxn ang="0">
                    <a:pos x="T4" y="T5"/>
                  </a:cxn>
                  <a:cxn ang="0">
                    <a:pos x="T6" y="T7"/>
                  </a:cxn>
                  <a:cxn ang="0">
                    <a:pos x="T8" y="T9"/>
                  </a:cxn>
                </a:cxnLst>
                <a:rect l="0" t="0" r="r" b="b"/>
                <a:pathLst>
                  <a:path w="11" h="8">
                    <a:moveTo>
                      <a:pt x="4" y="7"/>
                    </a:moveTo>
                    <a:cubicBezTo>
                      <a:pt x="6" y="6"/>
                      <a:pt x="9" y="5"/>
                      <a:pt x="10" y="3"/>
                    </a:cubicBezTo>
                    <a:cubicBezTo>
                      <a:pt x="11" y="2"/>
                      <a:pt x="10" y="0"/>
                      <a:pt x="9" y="0"/>
                    </a:cubicBezTo>
                    <a:cubicBezTo>
                      <a:pt x="6" y="1"/>
                      <a:pt x="4" y="2"/>
                      <a:pt x="2" y="4"/>
                    </a:cubicBezTo>
                    <a:cubicBezTo>
                      <a:pt x="0" y="5"/>
                      <a:pt x="2" y="8"/>
                      <a:pt x="4"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60" name="Freeform 178"/>
              <p:cNvSpPr/>
              <p:nvPr/>
            </p:nvSpPr>
            <p:spPr bwMode="auto">
              <a:xfrm>
                <a:off x="5655" y="2439"/>
                <a:ext cx="34" cy="30"/>
              </a:xfrm>
              <a:custGeom>
                <a:avLst/>
                <a:gdLst>
                  <a:gd name="T0" fmla="*/ 19 w 19"/>
                  <a:gd name="T1" fmla="*/ 15 h 17"/>
                  <a:gd name="T2" fmla="*/ 3 w 19"/>
                  <a:gd name="T3" fmla="*/ 0 h 17"/>
                  <a:gd name="T4" fmla="*/ 2 w 19"/>
                  <a:gd name="T5" fmla="*/ 3 h 17"/>
                  <a:gd name="T6" fmla="*/ 16 w 19"/>
                  <a:gd name="T7" fmla="*/ 16 h 17"/>
                  <a:gd name="T8" fmla="*/ 19 w 19"/>
                  <a:gd name="T9" fmla="*/ 15 h 17"/>
                </a:gdLst>
                <a:ahLst/>
                <a:cxnLst>
                  <a:cxn ang="0">
                    <a:pos x="T0" y="T1"/>
                  </a:cxn>
                  <a:cxn ang="0">
                    <a:pos x="T2" y="T3"/>
                  </a:cxn>
                  <a:cxn ang="0">
                    <a:pos x="T4" y="T5"/>
                  </a:cxn>
                  <a:cxn ang="0">
                    <a:pos x="T6" y="T7"/>
                  </a:cxn>
                  <a:cxn ang="0">
                    <a:pos x="T8" y="T9"/>
                  </a:cxn>
                </a:cxnLst>
                <a:rect l="0" t="0" r="r" b="b"/>
                <a:pathLst>
                  <a:path w="19" h="17">
                    <a:moveTo>
                      <a:pt x="19" y="15"/>
                    </a:moveTo>
                    <a:cubicBezTo>
                      <a:pt x="16" y="8"/>
                      <a:pt x="10" y="2"/>
                      <a:pt x="3" y="0"/>
                    </a:cubicBezTo>
                    <a:cubicBezTo>
                      <a:pt x="1" y="0"/>
                      <a:pt x="0" y="2"/>
                      <a:pt x="2" y="3"/>
                    </a:cubicBezTo>
                    <a:cubicBezTo>
                      <a:pt x="7" y="7"/>
                      <a:pt x="12" y="10"/>
                      <a:pt x="16" y="16"/>
                    </a:cubicBezTo>
                    <a:cubicBezTo>
                      <a:pt x="17" y="17"/>
                      <a:pt x="19" y="16"/>
                      <a:pt x="19" y="1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61" name="Freeform 179"/>
              <p:cNvSpPr/>
              <p:nvPr/>
            </p:nvSpPr>
            <p:spPr bwMode="auto">
              <a:xfrm>
                <a:off x="5645" y="2406"/>
                <a:ext cx="44" cy="35"/>
              </a:xfrm>
              <a:custGeom>
                <a:avLst/>
                <a:gdLst>
                  <a:gd name="T0" fmla="*/ 24 w 25"/>
                  <a:gd name="T1" fmla="*/ 17 h 20"/>
                  <a:gd name="T2" fmla="*/ 1 w 25"/>
                  <a:gd name="T3" fmla="*/ 2 h 20"/>
                  <a:gd name="T4" fmla="*/ 1 w 25"/>
                  <a:gd name="T5" fmla="*/ 5 h 20"/>
                  <a:gd name="T6" fmla="*/ 12 w 25"/>
                  <a:gd name="T7" fmla="*/ 9 h 20"/>
                  <a:gd name="T8" fmla="*/ 21 w 25"/>
                  <a:gd name="T9" fmla="*/ 19 h 20"/>
                  <a:gd name="T10" fmla="*/ 24 w 25"/>
                  <a:gd name="T11" fmla="*/ 17 h 20"/>
                </a:gdLst>
                <a:ahLst/>
                <a:cxnLst>
                  <a:cxn ang="0">
                    <a:pos x="T0" y="T1"/>
                  </a:cxn>
                  <a:cxn ang="0">
                    <a:pos x="T2" y="T3"/>
                  </a:cxn>
                  <a:cxn ang="0">
                    <a:pos x="T4" y="T5"/>
                  </a:cxn>
                  <a:cxn ang="0">
                    <a:pos x="T6" y="T7"/>
                  </a:cxn>
                  <a:cxn ang="0">
                    <a:pos x="T8" y="T9"/>
                  </a:cxn>
                  <a:cxn ang="0">
                    <a:pos x="T10" y="T11"/>
                  </a:cxn>
                </a:cxnLst>
                <a:rect l="0" t="0" r="r" b="b"/>
                <a:pathLst>
                  <a:path w="25" h="20">
                    <a:moveTo>
                      <a:pt x="24" y="17"/>
                    </a:moveTo>
                    <a:cubicBezTo>
                      <a:pt x="20" y="9"/>
                      <a:pt x="11" y="0"/>
                      <a:pt x="1" y="2"/>
                    </a:cubicBezTo>
                    <a:cubicBezTo>
                      <a:pt x="0" y="3"/>
                      <a:pt x="0" y="5"/>
                      <a:pt x="1" y="5"/>
                    </a:cubicBezTo>
                    <a:cubicBezTo>
                      <a:pt x="5" y="7"/>
                      <a:pt x="8" y="7"/>
                      <a:pt x="12" y="9"/>
                    </a:cubicBezTo>
                    <a:cubicBezTo>
                      <a:pt x="16" y="12"/>
                      <a:pt x="19" y="15"/>
                      <a:pt x="21" y="19"/>
                    </a:cubicBezTo>
                    <a:cubicBezTo>
                      <a:pt x="22" y="20"/>
                      <a:pt x="25" y="19"/>
                      <a:pt x="24"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62" name="Freeform 180"/>
              <p:cNvSpPr/>
              <p:nvPr/>
            </p:nvSpPr>
            <p:spPr bwMode="auto">
              <a:xfrm>
                <a:off x="5639" y="2372"/>
                <a:ext cx="51" cy="32"/>
              </a:xfrm>
              <a:custGeom>
                <a:avLst/>
                <a:gdLst>
                  <a:gd name="T0" fmla="*/ 28 w 29"/>
                  <a:gd name="T1" fmla="*/ 14 h 18"/>
                  <a:gd name="T2" fmla="*/ 2 w 29"/>
                  <a:gd name="T3" fmla="*/ 0 h 18"/>
                  <a:gd name="T4" fmla="*/ 1 w 29"/>
                  <a:gd name="T5" fmla="*/ 3 h 18"/>
                  <a:gd name="T6" fmla="*/ 14 w 29"/>
                  <a:gd name="T7" fmla="*/ 9 h 18"/>
                  <a:gd name="T8" fmla="*/ 26 w 29"/>
                  <a:gd name="T9" fmla="*/ 17 h 18"/>
                  <a:gd name="T10" fmla="*/ 28 w 29"/>
                  <a:gd name="T11" fmla="*/ 14 h 18"/>
                </a:gdLst>
                <a:ahLst/>
                <a:cxnLst>
                  <a:cxn ang="0">
                    <a:pos x="T0" y="T1"/>
                  </a:cxn>
                  <a:cxn ang="0">
                    <a:pos x="T2" y="T3"/>
                  </a:cxn>
                  <a:cxn ang="0">
                    <a:pos x="T4" y="T5"/>
                  </a:cxn>
                  <a:cxn ang="0">
                    <a:pos x="T6" y="T7"/>
                  </a:cxn>
                  <a:cxn ang="0">
                    <a:pos x="T8" y="T9"/>
                  </a:cxn>
                  <a:cxn ang="0">
                    <a:pos x="T10" y="T11"/>
                  </a:cxn>
                </a:cxnLst>
                <a:rect l="0" t="0" r="r" b="b"/>
                <a:pathLst>
                  <a:path w="29" h="18">
                    <a:moveTo>
                      <a:pt x="28" y="14"/>
                    </a:moveTo>
                    <a:cubicBezTo>
                      <a:pt x="21" y="8"/>
                      <a:pt x="11" y="0"/>
                      <a:pt x="2" y="0"/>
                    </a:cubicBezTo>
                    <a:cubicBezTo>
                      <a:pt x="0" y="0"/>
                      <a:pt x="0" y="2"/>
                      <a:pt x="1" y="3"/>
                    </a:cubicBezTo>
                    <a:cubicBezTo>
                      <a:pt x="5" y="6"/>
                      <a:pt x="10" y="7"/>
                      <a:pt x="14" y="9"/>
                    </a:cubicBezTo>
                    <a:cubicBezTo>
                      <a:pt x="18" y="11"/>
                      <a:pt x="22" y="14"/>
                      <a:pt x="26" y="17"/>
                    </a:cubicBezTo>
                    <a:cubicBezTo>
                      <a:pt x="27" y="18"/>
                      <a:pt x="29" y="15"/>
                      <a:pt x="28" y="1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63" name="Freeform 181"/>
              <p:cNvSpPr/>
              <p:nvPr/>
            </p:nvSpPr>
            <p:spPr bwMode="auto">
              <a:xfrm>
                <a:off x="5631" y="2341"/>
                <a:ext cx="56" cy="35"/>
              </a:xfrm>
              <a:custGeom>
                <a:avLst/>
                <a:gdLst>
                  <a:gd name="T0" fmla="*/ 30 w 32"/>
                  <a:gd name="T1" fmla="*/ 16 h 20"/>
                  <a:gd name="T2" fmla="*/ 2 w 32"/>
                  <a:gd name="T3" fmla="*/ 0 h 20"/>
                  <a:gd name="T4" fmla="*/ 2 w 32"/>
                  <a:gd name="T5" fmla="*/ 3 h 20"/>
                  <a:gd name="T6" fmla="*/ 15 w 32"/>
                  <a:gd name="T7" fmla="*/ 9 h 20"/>
                  <a:gd name="T8" fmla="*/ 28 w 32"/>
                  <a:gd name="T9" fmla="*/ 19 h 20"/>
                  <a:gd name="T10" fmla="*/ 30 w 32"/>
                  <a:gd name="T11" fmla="*/ 16 h 20"/>
                </a:gdLst>
                <a:ahLst/>
                <a:cxnLst>
                  <a:cxn ang="0">
                    <a:pos x="T0" y="T1"/>
                  </a:cxn>
                  <a:cxn ang="0">
                    <a:pos x="T2" y="T3"/>
                  </a:cxn>
                  <a:cxn ang="0">
                    <a:pos x="T4" y="T5"/>
                  </a:cxn>
                  <a:cxn ang="0">
                    <a:pos x="T6" y="T7"/>
                  </a:cxn>
                  <a:cxn ang="0">
                    <a:pos x="T8" y="T9"/>
                  </a:cxn>
                  <a:cxn ang="0">
                    <a:pos x="T10" y="T11"/>
                  </a:cxn>
                </a:cxnLst>
                <a:rect l="0" t="0" r="r" b="b"/>
                <a:pathLst>
                  <a:path w="32" h="20">
                    <a:moveTo>
                      <a:pt x="30" y="16"/>
                    </a:moveTo>
                    <a:cubicBezTo>
                      <a:pt x="24" y="9"/>
                      <a:pt x="13" y="0"/>
                      <a:pt x="2" y="0"/>
                    </a:cubicBezTo>
                    <a:cubicBezTo>
                      <a:pt x="1" y="0"/>
                      <a:pt x="0" y="2"/>
                      <a:pt x="2" y="3"/>
                    </a:cubicBezTo>
                    <a:cubicBezTo>
                      <a:pt x="6" y="6"/>
                      <a:pt x="11" y="7"/>
                      <a:pt x="15" y="9"/>
                    </a:cubicBezTo>
                    <a:cubicBezTo>
                      <a:pt x="20" y="12"/>
                      <a:pt x="24" y="15"/>
                      <a:pt x="28" y="19"/>
                    </a:cubicBezTo>
                    <a:cubicBezTo>
                      <a:pt x="30" y="20"/>
                      <a:pt x="32" y="18"/>
                      <a:pt x="30"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64" name="Freeform 182"/>
              <p:cNvSpPr/>
              <p:nvPr/>
            </p:nvSpPr>
            <p:spPr bwMode="auto">
              <a:xfrm>
                <a:off x="5609" y="2302"/>
                <a:ext cx="55" cy="32"/>
              </a:xfrm>
              <a:custGeom>
                <a:avLst/>
                <a:gdLst>
                  <a:gd name="T0" fmla="*/ 30 w 31"/>
                  <a:gd name="T1" fmla="*/ 15 h 18"/>
                  <a:gd name="T2" fmla="*/ 1 w 31"/>
                  <a:gd name="T3" fmla="*/ 4 h 18"/>
                  <a:gd name="T4" fmla="*/ 1 w 31"/>
                  <a:gd name="T5" fmla="*/ 7 h 18"/>
                  <a:gd name="T6" fmla="*/ 14 w 31"/>
                  <a:gd name="T7" fmla="*/ 9 h 18"/>
                  <a:gd name="T8" fmla="*/ 28 w 31"/>
                  <a:gd name="T9" fmla="*/ 17 h 18"/>
                  <a:gd name="T10" fmla="*/ 30 w 31"/>
                  <a:gd name="T11" fmla="*/ 15 h 18"/>
                </a:gdLst>
                <a:ahLst/>
                <a:cxnLst>
                  <a:cxn ang="0">
                    <a:pos x="T0" y="T1"/>
                  </a:cxn>
                  <a:cxn ang="0">
                    <a:pos x="T2" y="T3"/>
                  </a:cxn>
                  <a:cxn ang="0">
                    <a:pos x="T4" y="T5"/>
                  </a:cxn>
                  <a:cxn ang="0">
                    <a:pos x="T6" y="T7"/>
                  </a:cxn>
                  <a:cxn ang="0">
                    <a:pos x="T8" y="T9"/>
                  </a:cxn>
                  <a:cxn ang="0">
                    <a:pos x="T10" y="T11"/>
                  </a:cxn>
                </a:cxnLst>
                <a:rect l="0" t="0" r="r" b="b"/>
                <a:pathLst>
                  <a:path w="31" h="18">
                    <a:moveTo>
                      <a:pt x="30" y="15"/>
                    </a:moveTo>
                    <a:cubicBezTo>
                      <a:pt x="24" y="8"/>
                      <a:pt x="11" y="0"/>
                      <a:pt x="1" y="4"/>
                    </a:cubicBezTo>
                    <a:cubicBezTo>
                      <a:pt x="0" y="5"/>
                      <a:pt x="0" y="7"/>
                      <a:pt x="1" y="7"/>
                    </a:cubicBezTo>
                    <a:cubicBezTo>
                      <a:pt x="6" y="8"/>
                      <a:pt x="10" y="8"/>
                      <a:pt x="14" y="9"/>
                    </a:cubicBezTo>
                    <a:cubicBezTo>
                      <a:pt x="20" y="11"/>
                      <a:pt x="24" y="13"/>
                      <a:pt x="28" y="17"/>
                    </a:cubicBezTo>
                    <a:cubicBezTo>
                      <a:pt x="30" y="18"/>
                      <a:pt x="31" y="16"/>
                      <a:pt x="30" y="1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65" name="Freeform 183"/>
              <p:cNvSpPr/>
              <p:nvPr/>
            </p:nvSpPr>
            <p:spPr bwMode="auto">
              <a:xfrm>
                <a:off x="5585" y="2276"/>
                <a:ext cx="58" cy="24"/>
              </a:xfrm>
              <a:custGeom>
                <a:avLst/>
                <a:gdLst>
                  <a:gd name="T0" fmla="*/ 31 w 33"/>
                  <a:gd name="T1" fmla="*/ 10 h 14"/>
                  <a:gd name="T2" fmla="*/ 2 w 33"/>
                  <a:gd name="T3" fmla="*/ 5 h 14"/>
                  <a:gd name="T4" fmla="*/ 3 w 33"/>
                  <a:gd name="T5" fmla="*/ 8 h 14"/>
                  <a:gd name="T6" fmla="*/ 29 w 33"/>
                  <a:gd name="T7" fmla="*/ 13 h 14"/>
                  <a:gd name="T8" fmla="*/ 31 w 33"/>
                  <a:gd name="T9" fmla="*/ 10 h 14"/>
                </a:gdLst>
                <a:ahLst/>
                <a:cxnLst>
                  <a:cxn ang="0">
                    <a:pos x="T0" y="T1"/>
                  </a:cxn>
                  <a:cxn ang="0">
                    <a:pos x="T2" y="T3"/>
                  </a:cxn>
                  <a:cxn ang="0">
                    <a:pos x="T4" y="T5"/>
                  </a:cxn>
                  <a:cxn ang="0">
                    <a:pos x="T6" y="T7"/>
                  </a:cxn>
                  <a:cxn ang="0">
                    <a:pos x="T8" y="T9"/>
                  </a:cxn>
                </a:cxnLst>
                <a:rect l="0" t="0" r="r" b="b"/>
                <a:pathLst>
                  <a:path w="33" h="14">
                    <a:moveTo>
                      <a:pt x="31" y="10"/>
                    </a:moveTo>
                    <a:cubicBezTo>
                      <a:pt x="24" y="3"/>
                      <a:pt x="12" y="0"/>
                      <a:pt x="2" y="5"/>
                    </a:cubicBezTo>
                    <a:cubicBezTo>
                      <a:pt x="0" y="6"/>
                      <a:pt x="1" y="8"/>
                      <a:pt x="3" y="8"/>
                    </a:cubicBezTo>
                    <a:cubicBezTo>
                      <a:pt x="13" y="6"/>
                      <a:pt x="21" y="7"/>
                      <a:pt x="29" y="13"/>
                    </a:cubicBezTo>
                    <a:cubicBezTo>
                      <a:pt x="31" y="14"/>
                      <a:pt x="33" y="11"/>
                      <a:pt x="31" y="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66" name="Freeform 184"/>
              <p:cNvSpPr/>
              <p:nvPr/>
            </p:nvSpPr>
            <p:spPr bwMode="auto">
              <a:xfrm>
                <a:off x="5657" y="2474"/>
                <a:ext cx="28" cy="13"/>
              </a:xfrm>
              <a:custGeom>
                <a:avLst/>
                <a:gdLst>
                  <a:gd name="T0" fmla="*/ 14 w 16"/>
                  <a:gd name="T1" fmla="*/ 3 h 7"/>
                  <a:gd name="T2" fmla="*/ 2 w 16"/>
                  <a:gd name="T3" fmla="*/ 1 h 7"/>
                  <a:gd name="T4" fmla="*/ 2 w 16"/>
                  <a:gd name="T5" fmla="*/ 4 h 7"/>
                  <a:gd name="T6" fmla="*/ 14 w 16"/>
                  <a:gd name="T7" fmla="*/ 7 h 7"/>
                  <a:gd name="T8" fmla="*/ 14 w 16"/>
                  <a:gd name="T9" fmla="*/ 3 h 7"/>
                </a:gdLst>
                <a:ahLst/>
                <a:cxnLst>
                  <a:cxn ang="0">
                    <a:pos x="T0" y="T1"/>
                  </a:cxn>
                  <a:cxn ang="0">
                    <a:pos x="T2" y="T3"/>
                  </a:cxn>
                  <a:cxn ang="0">
                    <a:pos x="T4" y="T5"/>
                  </a:cxn>
                  <a:cxn ang="0">
                    <a:pos x="T6" y="T7"/>
                  </a:cxn>
                  <a:cxn ang="0">
                    <a:pos x="T8" y="T9"/>
                  </a:cxn>
                </a:cxnLst>
                <a:rect l="0" t="0" r="r" b="b"/>
                <a:pathLst>
                  <a:path w="16" h="7">
                    <a:moveTo>
                      <a:pt x="14" y="3"/>
                    </a:moveTo>
                    <a:cubicBezTo>
                      <a:pt x="11" y="2"/>
                      <a:pt x="6" y="0"/>
                      <a:pt x="2" y="1"/>
                    </a:cubicBezTo>
                    <a:cubicBezTo>
                      <a:pt x="1" y="1"/>
                      <a:pt x="0" y="3"/>
                      <a:pt x="2" y="4"/>
                    </a:cubicBezTo>
                    <a:cubicBezTo>
                      <a:pt x="5" y="6"/>
                      <a:pt x="10" y="6"/>
                      <a:pt x="14" y="7"/>
                    </a:cubicBezTo>
                    <a:cubicBezTo>
                      <a:pt x="16" y="7"/>
                      <a:pt x="16" y="4"/>
                      <a:pt x="14"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67" name="Freeform 185"/>
              <p:cNvSpPr/>
              <p:nvPr/>
            </p:nvSpPr>
            <p:spPr bwMode="auto">
              <a:xfrm>
                <a:off x="5659" y="2510"/>
                <a:ext cx="31" cy="12"/>
              </a:xfrm>
              <a:custGeom>
                <a:avLst/>
                <a:gdLst>
                  <a:gd name="T0" fmla="*/ 16 w 18"/>
                  <a:gd name="T1" fmla="*/ 3 h 7"/>
                  <a:gd name="T2" fmla="*/ 2 w 18"/>
                  <a:gd name="T3" fmla="*/ 3 h 7"/>
                  <a:gd name="T4" fmla="*/ 2 w 18"/>
                  <a:gd name="T5" fmla="*/ 6 h 7"/>
                  <a:gd name="T6" fmla="*/ 15 w 18"/>
                  <a:gd name="T7" fmla="*/ 6 h 7"/>
                  <a:gd name="T8" fmla="*/ 16 w 18"/>
                  <a:gd name="T9" fmla="*/ 3 h 7"/>
                </a:gdLst>
                <a:ahLst/>
                <a:cxnLst>
                  <a:cxn ang="0">
                    <a:pos x="T0" y="T1"/>
                  </a:cxn>
                  <a:cxn ang="0">
                    <a:pos x="T2" y="T3"/>
                  </a:cxn>
                  <a:cxn ang="0">
                    <a:pos x="T4" y="T5"/>
                  </a:cxn>
                  <a:cxn ang="0">
                    <a:pos x="T6" y="T7"/>
                  </a:cxn>
                  <a:cxn ang="0">
                    <a:pos x="T8" y="T9"/>
                  </a:cxn>
                </a:cxnLst>
                <a:rect l="0" t="0" r="r" b="b"/>
                <a:pathLst>
                  <a:path w="18" h="7">
                    <a:moveTo>
                      <a:pt x="16" y="3"/>
                    </a:moveTo>
                    <a:cubicBezTo>
                      <a:pt x="12" y="1"/>
                      <a:pt x="6" y="0"/>
                      <a:pt x="2" y="3"/>
                    </a:cubicBezTo>
                    <a:cubicBezTo>
                      <a:pt x="0" y="4"/>
                      <a:pt x="1" y="7"/>
                      <a:pt x="2" y="6"/>
                    </a:cubicBezTo>
                    <a:cubicBezTo>
                      <a:pt x="7" y="6"/>
                      <a:pt x="10" y="5"/>
                      <a:pt x="15" y="6"/>
                    </a:cubicBezTo>
                    <a:cubicBezTo>
                      <a:pt x="16" y="7"/>
                      <a:pt x="18" y="4"/>
                      <a:pt x="16"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68" name="Freeform 186"/>
              <p:cNvSpPr/>
              <p:nvPr/>
            </p:nvSpPr>
            <p:spPr bwMode="auto">
              <a:xfrm>
                <a:off x="5676" y="2539"/>
                <a:ext cx="23" cy="11"/>
              </a:xfrm>
              <a:custGeom>
                <a:avLst/>
                <a:gdLst>
                  <a:gd name="T0" fmla="*/ 10 w 13"/>
                  <a:gd name="T1" fmla="*/ 1 h 6"/>
                  <a:gd name="T2" fmla="*/ 1 w 13"/>
                  <a:gd name="T3" fmla="*/ 2 h 6"/>
                  <a:gd name="T4" fmla="*/ 2 w 13"/>
                  <a:gd name="T5" fmla="*/ 5 h 6"/>
                  <a:gd name="T6" fmla="*/ 9 w 13"/>
                  <a:gd name="T7" fmla="*/ 5 h 6"/>
                  <a:gd name="T8" fmla="*/ 10 w 13"/>
                  <a:gd name="T9" fmla="*/ 1 h 6"/>
                </a:gdLst>
                <a:ahLst/>
                <a:cxnLst>
                  <a:cxn ang="0">
                    <a:pos x="T0" y="T1"/>
                  </a:cxn>
                  <a:cxn ang="0">
                    <a:pos x="T2" y="T3"/>
                  </a:cxn>
                  <a:cxn ang="0">
                    <a:pos x="T4" y="T5"/>
                  </a:cxn>
                  <a:cxn ang="0">
                    <a:pos x="T6" y="T7"/>
                  </a:cxn>
                  <a:cxn ang="0">
                    <a:pos x="T8" y="T9"/>
                  </a:cxn>
                </a:cxnLst>
                <a:rect l="0" t="0" r="r" b="b"/>
                <a:pathLst>
                  <a:path w="13" h="6">
                    <a:moveTo>
                      <a:pt x="10" y="1"/>
                    </a:moveTo>
                    <a:cubicBezTo>
                      <a:pt x="7" y="0"/>
                      <a:pt x="4" y="0"/>
                      <a:pt x="1" y="2"/>
                    </a:cubicBezTo>
                    <a:cubicBezTo>
                      <a:pt x="0" y="3"/>
                      <a:pt x="1" y="6"/>
                      <a:pt x="2" y="5"/>
                    </a:cubicBezTo>
                    <a:cubicBezTo>
                      <a:pt x="4" y="5"/>
                      <a:pt x="7" y="4"/>
                      <a:pt x="9" y="5"/>
                    </a:cubicBezTo>
                    <a:cubicBezTo>
                      <a:pt x="11" y="5"/>
                      <a:pt x="13" y="1"/>
                      <a:pt x="10"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69" name="Freeform 187"/>
              <p:cNvSpPr/>
              <p:nvPr/>
            </p:nvSpPr>
            <p:spPr bwMode="auto">
              <a:xfrm>
                <a:off x="5682" y="2568"/>
                <a:ext cx="22" cy="7"/>
              </a:xfrm>
              <a:custGeom>
                <a:avLst/>
                <a:gdLst>
                  <a:gd name="T0" fmla="*/ 11 w 13"/>
                  <a:gd name="T1" fmla="*/ 0 h 4"/>
                  <a:gd name="T2" fmla="*/ 2 w 13"/>
                  <a:gd name="T3" fmla="*/ 0 h 4"/>
                  <a:gd name="T4" fmla="*/ 2 w 13"/>
                  <a:gd name="T5" fmla="*/ 3 h 4"/>
                  <a:gd name="T6" fmla="*/ 11 w 13"/>
                  <a:gd name="T7" fmla="*/ 3 h 4"/>
                  <a:gd name="T8" fmla="*/ 11 w 13"/>
                  <a:gd name="T9" fmla="*/ 0 h 4"/>
                </a:gdLst>
                <a:ahLst/>
                <a:cxnLst>
                  <a:cxn ang="0">
                    <a:pos x="T0" y="T1"/>
                  </a:cxn>
                  <a:cxn ang="0">
                    <a:pos x="T2" y="T3"/>
                  </a:cxn>
                  <a:cxn ang="0">
                    <a:pos x="T4" y="T5"/>
                  </a:cxn>
                  <a:cxn ang="0">
                    <a:pos x="T6" y="T7"/>
                  </a:cxn>
                  <a:cxn ang="0">
                    <a:pos x="T8" y="T9"/>
                  </a:cxn>
                </a:cxnLst>
                <a:rect l="0" t="0" r="r" b="b"/>
                <a:pathLst>
                  <a:path w="13" h="4">
                    <a:moveTo>
                      <a:pt x="11" y="0"/>
                    </a:moveTo>
                    <a:cubicBezTo>
                      <a:pt x="8" y="0"/>
                      <a:pt x="5" y="0"/>
                      <a:pt x="2" y="0"/>
                    </a:cubicBezTo>
                    <a:cubicBezTo>
                      <a:pt x="0" y="1"/>
                      <a:pt x="0" y="3"/>
                      <a:pt x="2" y="3"/>
                    </a:cubicBezTo>
                    <a:cubicBezTo>
                      <a:pt x="5" y="4"/>
                      <a:pt x="8" y="3"/>
                      <a:pt x="11" y="3"/>
                    </a:cubicBezTo>
                    <a:cubicBezTo>
                      <a:pt x="13" y="3"/>
                      <a:pt x="13" y="0"/>
                      <a:pt x="1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70" name="Freeform 188"/>
              <p:cNvSpPr/>
              <p:nvPr/>
            </p:nvSpPr>
            <p:spPr bwMode="auto">
              <a:xfrm>
                <a:off x="5564" y="2248"/>
                <a:ext cx="47" cy="15"/>
              </a:xfrm>
              <a:custGeom>
                <a:avLst/>
                <a:gdLst>
                  <a:gd name="T0" fmla="*/ 25 w 27"/>
                  <a:gd name="T1" fmla="*/ 5 h 9"/>
                  <a:gd name="T2" fmla="*/ 2 w 27"/>
                  <a:gd name="T3" fmla="*/ 3 h 9"/>
                  <a:gd name="T4" fmla="*/ 2 w 27"/>
                  <a:gd name="T5" fmla="*/ 6 h 9"/>
                  <a:gd name="T6" fmla="*/ 24 w 27"/>
                  <a:gd name="T7" fmla="*/ 8 h 9"/>
                  <a:gd name="T8" fmla="*/ 25 w 27"/>
                  <a:gd name="T9" fmla="*/ 5 h 9"/>
                </a:gdLst>
                <a:ahLst/>
                <a:cxnLst>
                  <a:cxn ang="0">
                    <a:pos x="T0" y="T1"/>
                  </a:cxn>
                  <a:cxn ang="0">
                    <a:pos x="T2" y="T3"/>
                  </a:cxn>
                  <a:cxn ang="0">
                    <a:pos x="T4" y="T5"/>
                  </a:cxn>
                  <a:cxn ang="0">
                    <a:pos x="T6" y="T7"/>
                  </a:cxn>
                  <a:cxn ang="0">
                    <a:pos x="T8" y="T9"/>
                  </a:cxn>
                </a:cxnLst>
                <a:rect l="0" t="0" r="r" b="b"/>
                <a:pathLst>
                  <a:path w="27" h="9">
                    <a:moveTo>
                      <a:pt x="25" y="5"/>
                    </a:moveTo>
                    <a:cubicBezTo>
                      <a:pt x="18" y="2"/>
                      <a:pt x="9" y="0"/>
                      <a:pt x="2" y="3"/>
                    </a:cubicBezTo>
                    <a:cubicBezTo>
                      <a:pt x="0" y="3"/>
                      <a:pt x="0" y="6"/>
                      <a:pt x="2" y="6"/>
                    </a:cubicBezTo>
                    <a:cubicBezTo>
                      <a:pt x="9" y="5"/>
                      <a:pt x="17" y="5"/>
                      <a:pt x="24" y="8"/>
                    </a:cubicBezTo>
                    <a:cubicBezTo>
                      <a:pt x="25" y="9"/>
                      <a:pt x="27" y="6"/>
                      <a:pt x="25"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71" name="Freeform 189"/>
              <p:cNvSpPr/>
              <p:nvPr/>
            </p:nvSpPr>
            <p:spPr bwMode="auto">
              <a:xfrm>
                <a:off x="5534" y="2209"/>
                <a:ext cx="26" cy="10"/>
              </a:xfrm>
              <a:custGeom>
                <a:avLst/>
                <a:gdLst>
                  <a:gd name="T0" fmla="*/ 13 w 15"/>
                  <a:gd name="T1" fmla="*/ 0 h 6"/>
                  <a:gd name="T2" fmla="*/ 1 w 15"/>
                  <a:gd name="T3" fmla="*/ 3 h 6"/>
                  <a:gd name="T4" fmla="*/ 2 w 15"/>
                  <a:gd name="T5" fmla="*/ 6 h 6"/>
                  <a:gd name="T6" fmla="*/ 13 w 15"/>
                  <a:gd name="T7" fmla="*/ 4 h 6"/>
                  <a:gd name="T8" fmla="*/ 13 w 15"/>
                  <a:gd name="T9" fmla="*/ 0 h 6"/>
                </a:gdLst>
                <a:ahLst/>
                <a:cxnLst>
                  <a:cxn ang="0">
                    <a:pos x="T0" y="T1"/>
                  </a:cxn>
                  <a:cxn ang="0">
                    <a:pos x="T2" y="T3"/>
                  </a:cxn>
                  <a:cxn ang="0">
                    <a:pos x="T4" y="T5"/>
                  </a:cxn>
                  <a:cxn ang="0">
                    <a:pos x="T6" y="T7"/>
                  </a:cxn>
                  <a:cxn ang="0">
                    <a:pos x="T8" y="T9"/>
                  </a:cxn>
                </a:cxnLst>
                <a:rect l="0" t="0" r="r" b="b"/>
                <a:pathLst>
                  <a:path w="15" h="6">
                    <a:moveTo>
                      <a:pt x="13" y="0"/>
                    </a:moveTo>
                    <a:cubicBezTo>
                      <a:pt x="9" y="0"/>
                      <a:pt x="5" y="1"/>
                      <a:pt x="1" y="3"/>
                    </a:cubicBezTo>
                    <a:cubicBezTo>
                      <a:pt x="0" y="4"/>
                      <a:pt x="1" y="6"/>
                      <a:pt x="2" y="6"/>
                    </a:cubicBezTo>
                    <a:cubicBezTo>
                      <a:pt x="6" y="4"/>
                      <a:pt x="9" y="4"/>
                      <a:pt x="13" y="4"/>
                    </a:cubicBezTo>
                    <a:cubicBezTo>
                      <a:pt x="15" y="4"/>
                      <a:pt x="15" y="0"/>
                      <a:pt x="1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72" name="Freeform 190"/>
              <p:cNvSpPr/>
              <p:nvPr/>
            </p:nvSpPr>
            <p:spPr bwMode="auto">
              <a:xfrm>
                <a:off x="5272" y="2263"/>
                <a:ext cx="74" cy="34"/>
              </a:xfrm>
              <a:custGeom>
                <a:avLst/>
                <a:gdLst>
                  <a:gd name="T0" fmla="*/ 3 w 42"/>
                  <a:gd name="T1" fmla="*/ 18 h 19"/>
                  <a:gd name="T2" fmla="*/ 41 w 42"/>
                  <a:gd name="T3" fmla="*/ 3 h 19"/>
                  <a:gd name="T4" fmla="*/ 40 w 42"/>
                  <a:gd name="T5" fmla="*/ 0 h 19"/>
                  <a:gd name="T6" fmla="*/ 2 w 42"/>
                  <a:gd name="T7" fmla="*/ 15 h 19"/>
                  <a:gd name="T8" fmla="*/ 3 w 42"/>
                  <a:gd name="T9" fmla="*/ 18 h 19"/>
                </a:gdLst>
                <a:ahLst/>
                <a:cxnLst>
                  <a:cxn ang="0">
                    <a:pos x="T0" y="T1"/>
                  </a:cxn>
                  <a:cxn ang="0">
                    <a:pos x="T2" y="T3"/>
                  </a:cxn>
                  <a:cxn ang="0">
                    <a:pos x="T4" y="T5"/>
                  </a:cxn>
                  <a:cxn ang="0">
                    <a:pos x="T6" y="T7"/>
                  </a:cxn>
                  <a:cxn ang="0">
                    <a:pos x="T8" y="T9"/>
                  </a:cxn>
                </a:cxnLst>
                <a:rect l="0" t="0" r="r" b="b"/>
                <a:pathLst>
                  <a:path w="42" h="19">
                    <a:moveTo>
                      <a:pt x="3" y="18"/>
                    </a:moveTo>
                    <a:cubicBezTo>
                      <a:pt x="15" y="11"/>
                      <a:pt x="27" y="7"/>
                      <a:pt x="41" y="3"/>
                    </a:cubicBezTo>
                    <a:cubicBezTo>
                      <a:pt x="42" y="2"/>
                      <a:pt x="42" y="0"/>
                      <a:pt x="40" y="0"/>
                    </a:cubicBezTo>
                    <a:cubicBezTo>
                      <a:pt x="26" y="1"/>
                      <a:pt x="13" y="7"/>
                      <a:pt x="2" y="15"/>
                    </a:cubicBezTo>
                    <a:cubicBezTo>
                      <a:pt x="0" y="16"/>
                      <a:pt x="2" y="19"/>
                      <a:pt x="3"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73" name="Freeform 191"/>
              <p:cNvSpPr/>
              <p:nvPr/>
            </p:nvSpPr>
            <p:spPr bwMode="auto">
              <a:xfrm>
                <a:off x="5275" y="2242"/>
                <a:ext cx="62" cy="28"/>
              </a:xfrm>
              <a:custGeom>
                <a:avLst/>
                <a:gdLst>
                  <a:gd name="T0" fmla="*/ 4 w 35"/>
                  <a:gd name="T1" fmla="*/ 15 h 16"/>
                  <a:gd name="T2" fmla="*/ 33 w 35"/>
                  <a:gd name="T3" fmla="*/ 4 h 16"/>
                  <a:gd name="T4" fmla="*/ 32 w 35"/>
                  <a:gd name="T5" fmla="*/ 1 h 16"/>
                  <a:gd name="T6" fmla="*/ 2 w 35"/>
                  <a:gd name="T7" fmla="*/ 12 h 16"/>
                  <a:gd name="T8" fmla="*/ 4 w 35"/>
                  <a:gd name="T9" fmla="*/ 15 h 16"/>
                </a:gdLst>
                <a:ahLst/>
                <a:cxnLst>
                  <a:cxn ang="0">
                    <a:pos x="T0" y="T1"/>
                  </a:cxn>
                  <a:cxn ang="0">
                    <a:pos x="T2" y="T3"/>
                  </a:cxn>
                  <a:cxn ang="0">
                    <a:pos x="T4" y="T5"/>
                  </a:cxn>
                  <a:cxn ang="0">
                    <a:pos x="T6" y="T7"/>
                  </a:cxn>
                  <a:cxn ang="0">
                    <a:pos x="T8" y="T9"/>
                  </a:cxn>
                </a:cxnLst>
                <a:rect l="0" t="0" r="r" b="b"/>
                <a:pathLst>
                  <a:path w="35" h="16">
                    <a:moveTo>
                      <a:pt x="4" y="15"/>
                    </a:moveTo>
                    <a:cubicBezTo>
                      <a:pt x="13" y="11"/>
                      <a:pt x="23" y="8"/>
                      <a:pt x="33" y="4"/>
                    </a:cubicBezTo>
                    <a:cubicBezTo>
                      <a:pt x="35" y="3"/>
                      <a:pt x="34" y="0"/>
                      <a:pt x="32" y="1"/>
                    </a:cubicBezTo>
                    <a:cubicBezTo>
                      <a:pt x="22" y="2"/>
                      <a:pt x="11" y="7"/>
                      <a:pt x="2" y="12"/>
                    </a:cubicBezTo>
                    <a:cubicBezTo>
                      <a:pt x="0" y="13"/>
                      <a:pt x="2" y="16"/>
                      <a:pt x="4" y="1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74" name="Freeform 192"/>
              <p:cNvSpPr/>
              <p:nvPr/>
            </p:nvSpPr>
            <p:spPr bwMode="auto">
              <a:xfrm>
                <a:off x="5272" y="2225"/>
                <a:ext cx="51" cy="24"/>
              </a:xfrm>
              <a:custGeom>
                <a:avLst/>
                <a:gdLst>
                  <a:gd name="T0" fmla="*/ 3 w 29"/>
                  <a:gd name="T1" fmla="*/ 13 h 14"/>
                  <a:gd name="T2" fmla="*/ 15 w 29"/>
                  <a:gd name="T3" fmla="*/ 6 h 14"/>
                  <a:gd name="T4" fmla="*/ 27 w 29"/>
                  <a:gd name="T5" fmla="*/ 3 h 14"/>
                  <a:gd name="T6" fmla="*/ 26 w 29"/>
                  <a:gd name="T7" fmla="*/ 0 h 14"/>
                  <a:gd name="T8" fmla="*/ 1 w 29"/>
                  <a:gd name="T9" fmla="*/ 10 h 14"/>
                  <a:gd name="T10" fmla="*/ 3 w 29"/>
                  <a:gd name="T11" fmla="*/ 13 h 14"/>
                </a:gdLst>
                <a:ahLst/>
                <a:cxnLst>
                  <a:cxn ang="0">
                    <a:pos x="T0" y="T1"/>
                  </a:cxn>
                  <a:cxn ang="0">
                    <a:pos x="T2" y="T3"/>
                  </a:cxn>
                  <a:cxn ang="0">
                    <a:pos x="T4" y="T5"/>
                  </a:cxn>
                  <a:cxn ang="0">
                    <a:pos x="T6" y="T7"/>
                  </a:cxn>
                  <a:cxn ang="0">
                    <a:pos x="T8" y="T9"/>
                  </a:cxn>
                  <a:cxn ang="0">
                    <a:pos x="T10" y="T11"/>
                  </a:cxn>
                </a:cxnLst>
                <a:rect l="0" t="0" r="r" b="b"/>
                <a:pathLst>
                  <a:path w="29" h="14">
                    <a:moveTo>
                      <a:pt x="3" y="13"/>
                    </a:moveTo>
                    <a:cubicBezTo>
                      <a:pt x="7" y="10"/>
                      <a:pt x="10" y="8"/>
                      <a:pt x="15" y="6"/>
                    </a:cubicBezTo>
                    <a:cubicBezTo>
                      <a:pt x="19" y="5"/>
                      <a:pt x="23" y="4"/>
                      <a:pt x="27" y="3"/>
                    </a:cubicBezTo>
                    <a:cubicBezTo>
                      <a:pt x="29" y="3"/>
                      <a:pt x="28" y="0"/>
                      <a:pt x="26" y="0"/>
                    </a:cubicBezTo>
                    <a:cubicBezTo>
                      <a:pt x="17" y="0"/>
                      <a:pt x="7" y="3"/>
                      <a:pt x="1" y="10"/>
                    </a:cubicBezTo>
                    <a:cubicBezTo>
                      <a:pt x="0" y="12"/>
                      <a:pt x="1" y="14"/>
                      <a:pt x="3" y="1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75" name="Freeform 193"/>
              <p:cNvSpPr/>
              <p:nvPr/>
            </p:nvSpPr>
            <p:spPr bwMode="auto">
              <a:xfrm>
                <a:off x="5319" y="2267"/>
                <a:ext cx="46" cy="26"/>
              </a:xfrm>
              <a:custGeom>
                <a:avLst/>
                <a:gdLst>
                  <a:gd name="T0" fmla="*/ 3 w 26"/>
                  <a:gd name="T1" fmla="*/ 14 h 15"/>
                  <a:gd name="T2" fmla="*/ 25 w 26"/>
                  <a:gd name="T3" fmla="*/ 3 h 15"/>
                  <a:gd name="T4" fmla="*/ 23 w 26"/>
                  <a:gd name="T5" fmla="*/ 1 h 15"/>
                  <a:gd name="T6" fmla="*/ 1 w 26"/>
                  <a:gd name="T7" fmla="*/ 11 h 15"/>
                  <a:gd name="T8" fmla="*/ 3 w 26"/>
                  <a:gd name="T9" fmla="*/ 14 h 15"/>
                </a:gdLst>
                <a:ahLst/>
                <a:cxnLst>
                  <a:cxn ang="0">
                    <a:pos x="T0" y="T1"/>
                  </a:cxn>
                  <a:cxn ang="0">
                    <a:pos x="T2" y="T3"/>
                  </a:cxn>
                  <a:cxn ang="0">
                    <a:pos x="T4" y="T5"/>
                  </a:cxn>
                  <a:cxn ang="0">
                    <a:pos x="T6" y="T7"/>
                  </a:cxn>
                  <a:cxn ang="0">
                    <a:pos x="T8" y="T9"/>
                  </a:cxn>
                </a:cxnLst>
                <a:rect l="0" t="0" r="r" b="b"/>
                <a:pathLst>
                  <a:path w="26" h="15">
                    <a:moveTo>
                      <a:pt x="3" y="14"/>
                    </a:moveTo>
                    <a:cubicBezTo>
                      <a:pt x="10" y="10"/>
                      <a:pt x="18" y="7"/>
                      <a:pt x="25" y="3"/>
                    </a:cubicBezTo>
                    <a:cubicBezTo>
                      <a:pt x="26" y="3"/>
                      <a:pt x="25" y="0"/>
                      <a:pt x="23" y="1"/>
                    </a:cubicBezTo>
                    <a:cubicBezTo>
                      <a:pt x="16" y="2"/>
                      <a:pt x="8" y="7"/>
                      <a:pt x="1" y="11"/>
                    </a:cubicBezTo>
                    <a:cubicBezTo>
                      <a:pt x="0" y="12"/>
                      <a:pt x="1" y="15"/>
                      <a:pt x="3" y="1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76" name="Freeform 194"/>
              <p:cNvSpPr/>
              <p:nvPr/>
            </p:nvSpPr>
            <p:spPr bwMode="auto">
              <a:xfrm>
                <a:off x="5351" y="2283"/>
                <a:ext cx="26" cy="14"/>
              </a:xfrm>
              <a:custGeom>
                <a:avLst/>
                <a:gdLst>
                  <a:gd name="T0" fmla="*/ 3 w 15"/>
                  <a:gd name="T1" fmla="*/ 7 h 8"/>
                  <a:gd name="T2" fmla="*/ 14 w 15"/>
                  <a:gd name="T3" fmla="*/ 3 h 8"/>
                  <a:gd name="T4" fmla="*/ 13 w 15"/>
                  <a:gd name="T5" fmla="*/ 0 h 8"/>
                  <a:gd name="T6" fmla="*/ 2 w 15"/>
                  <a:gd name="T7" fmla="*/ 4 h 8"/>
                  <a:gd name="T8" fmla="*/ 3 w 15"/>
                  <a:gd name="T9" fmla="*/ 7 h 8"/>
                </a:gdLst>
                <a:ahLst/>
                <a:cxnLst>
                  <a:cxn ang="0">
                    <a:pos x="T0" y="T1"/>
                  </a:cxn>
                  <a:cxn ang="0">
                    <a:pos x="T2" y="T3"/>
                  </a:cxn>
                  <a:cxn ang="0">
                    <a:pos x="T4" y="T5"/>
                  </a:cxn>
                  <a:cxn ang="0">
                    <a:pos x="T6" y="T7"/>
                  </a:cxn>
                  <a:cxn ang="0">
                    <a:pos x="T8" y="T9"/>
                  </a:cxn>
                </a:cxnLst>
                <a:rect l="0" t="0" r="r" b="b"/>
                <a:pathLst>
                  <a:path w="15" h="8">
                    <a:moveTo>
                      <a:pt x="3" y="7"/>
                    </a:moveTo>
                    <a:cubicBezTo>
                      <a:pt x="7" y="6"/>
                      <a:pt x="11" y="5"/>
                      <a:pt x="14" y="3"/>
                    </a:cubicBezTo>
                    <a:cubicBezTo>
                      <a:pt x="15" y="2"/>
                      <a:pt x="14" y="0"/>
                      <a:pt x="13" y="0"/>
                    </a:cubicBezTo>
                    <a:cubicBezTo>
                      <a:pt x="9" y="1"/>
                      <a:pt x="5" y="3"/>
                      <a:pt x="2" y="4"/>
                    </a:cubicBezTo>
                    <a:cubicBezTo>
                      <a:pt x="0" y="5"/>
                      <a:pt x="1" y="8"/>
                      <a:pt x="3"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77" name="Freeform 195"/>
              <p:cNvSpPr/>
              <p:nvPr/>
            </p:nvSpPr>
            <p:spPr bwMode="auto">
              <a:xfrm>
                <a:off x="5377" y="2293"/>
                <a:ext cx="18" cy="14"/>
              </a:xfrm>
              <a:custGeom>
                <a:avLst/>
                <a:gdLst>
                  <a:gd name="T0" fmla="*/ 5 w 10"/>
                  <a:gd name="T1" fmla="*/ 6 h 8"/>
                  <a:gd name="T2" fmla="*/ 9 w 10"/>
                  <a:gd name="T3" fmla="*/ 3 h 8"/>
                  <a:gd name="T4" fmla="*/ 7 w 10"/>
                  <a:gd name="T5" fmla="*/ 1 h 8"/>
                  <a:gd name="T6" fmla="*/ 3 w 10"/>
                  <a:gd name="T7" fmla="*/ 4 h 8"/>
                  <a:gd name="T8" fmla="*/ 5 w 10"/>
                  <a:gd name="T9" fmla="*/ 6 h 8"/>
                </a:gdLst>
                <a:ahLst/>
                <a:cxnLst>
                  <a:cxn ang="0">
                    <a:pos x="T0" y="T1"/>
                  </a:cxn>
                  <a:cxn ang="0">
                    <a:pos x="T2" y="T3"/>
                  </a:cxn>
                  <a:cxn ang="0">
                    <a:pos x="T4" y="T5"/>
                  </a:cxn>
                  <a:cxn ang="0">
                    <a:pos x="T6" y="T7"/>
                  </a:cxn>
                  <a:cxn ang="0">
                    <a:pos x="T8" y="T9"/>
                  </a:cxn>
                </a:cxnLst>
                <a:rect l="0" t="0" r="r" b="b"/>
                <a:pathLst>
                  <a:path w="10" h="8">
                    <a:moveTo>
                      <a:pt x="5" y="6"/>
                    </a:moveTo>
                    <a:cubicBezTo>
                      <a:pt x="6" y="5"/>
                      <a:pt x="8" y="4"/>
                      <a:pt x="9" y="3"/>
                    </a:cubicBezTo>
                    <a:cubicBezTo>
                      <a:pt x="10" y="2"/>
                      <a:pt x="8" y="0"/>
                      <a:pt x="7" y="1"/>
                    </a:cubicBezTo>
                    <a:cubicBezTo>
                      <a:pt x="5" y="2"/>
                      <a:pt x="4" y="3"/>
                      <a:pt x="3" y="4"/>
                    </a:cubicBezTo>
                    <a:cubicBezTo>
                      <a:pt x="0" y="5"/>
                      <a:pt x="3" y="8"/>
                      <a:pt x="5" y="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78" name="Freeform 196"/>
              <p:cNvSpPr/>
              <p:nvPr/>
            </p:nvSpPr>
            <p:spPr bwMode="auto">
              <a:xfrm>
                <a:off x="5330" y="2488"/>
                <a:ext cx="21" cy="46"/>
              </a:xfrm>
              <a:custGeom>
                <a:avLst/>
                <a:gdLst>
                  <a:gd name="T0" fmla="*/ 7 w 12"/>
                  <a:gd name="T1" fmla="*/ 2 h 26"/>
                  <a:gd name="T2" fmla="*/ 1 w 12"/>
                  <a:gd name="T3" fmla="*/ 25 h 26"/>
                  <a:gd name="T4" fmla="*/ 5 w 12"/>
                  <a:gd name="T5" fmla="*/ 25 h 26"/>
                  <a:gd name="T6" fmla="*/ 11 w 12"/>
                  <a:gd name="T7" fmla="*/ 4 h 26"/>
                  <a:gd name="T8" fmla="*/ 7 w 12"/>
                  <a:gd name="T9" fmla="*/ 2 h 26"/>
                </a:gdLst>
                <a:ahLst/>
                <a:cxnLst>
                  <a:cxn ang="0">
                    <a:pos x="T0" y="T1"/>
                  </a:cxn>
                  <a:cxn ang="0">
                    <a:pos x="T2" y="T3"/>
                  </a:cxn>
                  <a:cxn ang="0">
                    <a:pos x="T4" y="T5"/>
                  </a:cxn>
                  <a:cxn ang="0">
                    <a:pos x="T6" y="T7"/>
                  </a:cxn>
                  <a:cxn ang="0">
                    <a:pos x="T8" y="T9"/>
                  </a:cxn>
                </a:cxnLst>
                <a:rect l="0" t="0" r="r" b="b"/>
                <a:pathLst>
                  <a:path w="12" h="26">
                    <a:moveTo>
                      <a:pt x="7" y="2"/>
                    </a:moveTo>
                    <a:cubicBezTo>
                      <a:pt x="3" y="8"/>
                      <a:pt x="0" y="17"/>
                      <a:pt x="1" y="25"/>
                    </a:cubicBezTo>
                    <a:cubicBezTo>
                      <a:pt x="2" y="26"/>
                      <a:pt x="4" y="26"/>
                      <a:pt x="5" y="25"/>
                    </a:cubicBezTo>
                    <a:cubicBezTo>
                      <a:pt x="6" y="17"/>
                      <a:pt x="7" y="11"/>
                      <a:pt x="11" y="4"/>
                    </a:cubicBezTo>
                    <a:cubicBezTo>
                      <a:pt x="12" y="2"/>
                      <a:pt x="9" y="0"/>
                      <a:pt x="7"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79" name="Freeform 197"/>
              <p:cNvSpPr/>
              <p:nvPr/>
            </p:nvSpPr>
            <p:spPr bwMode="auto">
              <a:xfrm>
                <a:off x="5340" y="2522"/>
                <a:ext cx="16" cy="35"/>
              </a:xfrm>
              <a:custGeom>
                <a:avLst/>
                <a:gdLst>
                  <a:gd name="T0" fmla="*/ 5 w 9"/>
                  <a:gd name="T1" fmla="*/ 1 h 20"/>
                  <a:gd name="T2" fmla="*/ 2 w 9"/>
                  <a:gd name="T3" fmla="*/ 18 h 20"/>
                  <a:gd name="T4" fmla="*/ 5 w 9"/>
                  <a:gd name="T5" fmla="*/ 18 h 20"/>
                  <a:gd name="T6" fmla="*/ 6 w 9"/>
                  <a:gd name="T7" fmla="*/ 10 h 20"/>
                  <a:gd name="T8" fmla="*/ 8 w 9"/>
                  <a:gd name="T9" fmla="*/ 3 h 20"/>
                  <a:gd name="T10" fmla="*/ 5 w 9"/>
                  <a:gd name="T11" fmla="*/ 1 h 20"/>
                </a:gdLst>
                <a:ahLst/>
                <a:cxnLst>
                  <a:cxn ang="0">
                    <a:pos x="T0" y="T1"/>
                  </a:cxn>
                  <a:cxn ang="0">
                    <a:pos x="T2" y="T3"/>
                  </a:cxn>
                  <a:cxn ang="0">
                    <a:pos x="T4" y="T5"/>
                  </a:cxn>
                  <a:cxn ang="0">
                    <a:pos x="T6" y="T7"/>
                  </a:cxn>
                  <a:cxn ang="0">
                    <a:pos x="T8" y="T9"/>
                  </a:cxn>
                  <a:cxn ang="0">
                    <a:pos x="T10" y="T11"/>
                  </a:cxn>
                </a:cxnLst>
                <a:rect l="0" t="0" r="r" b="b"/>
                <a:pathLst>
                  <a:path w="9" h="20">
                    <a:moveTo>
                      <a:pt x="5" y="1"/>
                    </a:moveTo>
                    <a:cubicBezTo>
                      <a:pt x="2" y="6"/>
                      <a:pt x="0" y="13"/>
                      <a:pt x="2" y="18"/>
                    </a:cubicBezTo>
                    <a:cubicBezTo>
                      <a:pt x="2" y="20"/>
                      <a:pt x="4" y="20"/>
                      <a:pt x="5" y="18"/>
                    </a:cubicBezTo>
                    <a:cubicBezTo>
                      <a:pt x="5" y="16"/>
                      <a:pt x="5" y="13"/>
                      <a:pt x="6" y="10"/>
                    </a:cubicBezTo>
                    <a:cubicBezTo>
                      <a:pt x="7" y="8"/>
                      <a:pt x="7" y="5"/>
                      <a:pt x="8" y="3"/>
                    </a:cubicBezTo>
                    <a:cubicBezTo>
                      <a:pt x="9" y="1"/>
                      <a:pt x="6" y="0"/>
                      <a:pt x="5"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80" name="Freeform 198"/>
              <p:cNvSpPr/>
              <p:nvPr/>
            </p:nvSpPr>
            <p:spPr bwMode="auto">
              <a:xfrm>
                <a:off x="5353" y="2543"/>
                <a:ext cx="14" cy="35"/>
              </a:xfrm>
              <a:custGeom>
                <a:avLst/>
                <a:gdLst>
                  <a:gd name="T0" fmla="*/ 4 w 8"/>
                  <a:gd name="T1" fmla="*/ 2 h 20"/>
                  <a:gd name="T2" fmla="*/ 1 w 8"/>
                  <a:gd name="T3" fmla="*/ 18 h 20"/>
                  <a:gd name="T4" fmla="*/ 4 w 8"/>
                  <a:gd name="T5" fmla="*/ 18 h 20"/>
                  <a:gd name="T6" fmla="*/ 7 w 8"/>
                  <a:gd name="T7" fmla="*/ 4 h 20"/>
                  <a:gd name="T8" fmla="*/ 4 w 8"/>
                  <a:gd name="T9" fmla="*/ 2 h 20"/>
                </a:gdLst>
                <a:ahLst/>
                <a:cxnLst>
                  <a:cxn ang="0">
                    <a:pos x="T0" y="T1"/>
                  </a:cxn>
                  <a:cxn ang="0">
                    <a:pos x="T2" y="T3"/>
                  </a:cxn>
                  <a:cxn ang="0">
                    <a:pos x="T4" y="T5"/>
                  </a:cxn>
                  <a:cxn ang="0">
                    <a:pos x="T6" y="T7"/>
                  </a:cxn>
                  <a:cxn ang="0">
                    <a:pos x="T8" y="T9"/>
                  </a:cxn>
                </a:cxnLst>
                <a:rect l="0" t="0" r="r" b="b"/>
                <a:pathLst>
                  <a:path w="8" h="20">
                    <a:moveTo>
                      <a:pt x="4" y="2"/>
                    </a:moveTo>
                    <a:cubicBezTo>
                      <a:pt x="2" y="7"/>
                      <a:pt x="0" y="13"/>
                      <a:pt x="1" y="18"/>
                    </a:cubicBezTo>
                    <a:cubicBezTo>
                      <a:pt x="1" y="20"/>
                      <a:pt x="4" y="20"/>
                      <a:pt x="4" y="18"/>
                    </a:cubicBezTo>
                    <a:cubicBezTo>
                      <a:pt x="5" y="13"/>
                      <a:pt x="5" y="8"/>
                      <a:pt x="7" y="4"/>
                    </a:cubicBezTo>
                    <a:cubicBezTo>
                      <a:pt x="8" y="2"/>
                      <a:pt x="5" y="0"/>
                      <a:pt x="4"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81" name="Freeform 199"/>
              <p:cNvSpPr/>
              <p:nvPr/>
            </p:nvSpPr>
            <p:spPr bwMode="auto">
              <a:xfrm>
                <a:off x="5363" y="2575"/>
                <a:ext cx="16" cy="37"/>
              </a:xfrm>
              <a:custGeom>
                <a:avLst/>
                <a:gdLst>
                  <a:gd name="T0" fmla="*/ 4 w 9"/>
                  <a:gd name="T1" fmla="*/ 2 h 21"/>
                  <a:gd name="T2" fmla="*/ 3 w 9"/>
                  <a:gd name="T3" fmla="*/ 20 h 21"/>
                  <a:gd name="T4" fmla="*/ 6 w 9"/>
                  <a:gd name="T5" fmla="*/ 19 h 21"/>
                  <a:gd name="T6" fmla="*/ 8 w 9"/>
                  <a:gd name="T7" fmla="*/ 3 h 21"/>
                  <a:gd name="T8" fmla="*/ 4 w 9"/>
                  <a:gd name="T9" fmla="*/ 2 h 21"/>
                </a:gdLst>
                <a:ahLst/>
                <a:cxnLst>
                  <a:cxn ang="0">
                    <a:pos x="T0" y="T1"/>
                  </a:cxn>
                  <a:cxn ang="0">
                    <a:pos x="T2" y="T3"/>
                  </a:cxn>
                  <a:cxn ang="0">
                    <a:pos x="T4" y="T5"/>
                  </a:cxn>
                  <a:cxn ang="0">
                    <a:pos x="T6" y="T7"/>
                  </a:cxn>
                  <a:cxn ang="0">
                    <a:pos x="T8" y="T9"/>
                  </a:cxn>
                </a:cxnLst>
                <a:rect l="0" t="0" r="r" b="b"/>
                <a:pathLst>
                  <a:path w="9" h="21">
                    <a:moveTo>
                      <a:pt x="4" y="2"/>
                    </a:moveTo>
                    <a:cubicBezTo>
                      <a:pt x="2" y="7"/>
                      <a:pt x="0" y="14"/>
                      <a:pt x="3" y="20"/>
                    </a:cubicBezTo>
                    <a:cubicBezTo>
                      <a:pt x="4" y="21"/>
                      <a:pt x="6" y="20"/>
                      <a:pt x="6" y="19"/>
                    </a:cubicBezTo>
                    <a:cubicBezTo>
                      <a:pt x="6" y="14"/>
                      <a:pt x="6" y="9"/>
                      <a:pt x="8" y="3"/>
                    </a:cubicBezTo>
                    <a:cubicBezTo>
                      <a:pt x="9" y="1"/>
                      <a:pt x="5" y="0"/>
                      <a:pt x="4"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82" name="Freeform 200"/>
              <p:cNvSpPr/>
              <p:nvPr/>
            </p:nvSpPr>
            <p:spPr bwMode="auto">
              <a:xfrm>
                <a:off x="5376" y="2601"/>
                <a:ext cx="14" cy="39"/>
              </a:xfrm>
              <a:custGeom>
                <a:avLst/>
                <a:gdLst>
                  <a:gd name="T0" fmla="*/ 4 w 8"/>
                  <a:gd name="T1" fmla="*/ 2 h 22"/>
                  <a:gd name="T2" fmla="*/ 0 w 8"/>
                  <a:gd name="T3" fmla="*/ 20 h 22"/>
                  <a:gd name="T4" fmla="*/ 3 w 8"/>
                  <a:gd name="T5" fmla="*/ 21 h 22"/>
                  <a:gd name="T6" fmla="*/ 7 w 8"/>
                  <a:gd name="T7" fmla="*/ 3 h 22"/>
                  <a:gd name="T8" fmla="*/ 4 w 8"/>
                  <a:gd name="T9" fmla="*/ 2 h 22"/>
                </a:gdLst>
                <a:ahLst/>
                <a:cxnLst>
                  <a:cxn ang="0">
                    <a:pos x="T0" y="T1"/>
                  </a:cxn>
                  <a:cxn ang="0">
                    <a:pos x="T2" y="T3"/>
                  </a:cxn>
                  <a:cxn ang="0">
                    <a:pos x="T4" y="T5"/>
                  </a:cxn>
                  <a:cxn ang="0">
                    <a:pos x="T6" y="T7"/>
                  </a:cxn>
                  <a:cxn ang="0">
                    <a:pos x="T8" y="T9"/>
                  </a:cxn>
                </a:cxnLst>
                <a:rect l="0" t="0" r="r" b="b"/>
                <a:pathLst>
                  <a:path w="8" h="22">
                    <a:moveTo>
                      <a:pt x="4" y="2"/>
                    </a:moveTo>
                    <a:cubicBezTo>
                      <a:pt x="2" y="8"/>
                      <a:pt x="0" y="14"/>
                      <a:pt x="0" y="20"/>
                    </a:cubicBezTo>
                    <a:cubicBezTo>
                      <a:pt x="0" y="21"/>
                      <a:pt x="2" y="22"/>
                      <a:pt x="3" y="21"/>
                    </a:cubicBezTo>
                    <a:cubicBezTo>
                      <a:pt x="5" y="15"/>
                      <a:pt x="6" y="9"/>
                      <a:pt x="7" y="3"/>
                    </a:cubicBezTo>
                    <a:cubicBezTo>
                      <a:pt x="8" y="1"/>
                      <a:pt x="4" y="0"/>
                      <a:pt x="4"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83" name="Freeform 201"/>
              <p:cNvSpPr/>
              <p:nvPr/>
            </p:nvSpPr>
            <p:spPr bwMode="auto">
              <a:xfrm>
                <a:off x="5370" y="2529"/>
                <a:ext cx="37" cy="25"/>
              </a:xfrm>
              <a:custGeom>
                <a:avLst/>
                <a:gdLst>
                  <a:gd name="T0" fmla="*/ 1 w 21"/>
                  <a:gd name="T1" fmla="*/ 4 h 14"/>
                  <a:gd name="T2" fmla="*/ 18 w 21"/>
                  <a:gd name="T3" fmla="*/ 13 h 14"/>
                  <a:gd name="T4" fmla="*/ 20 w 21"/>
                  <a:gd name="T5" fmla="*/ 11 h 14"/>
                  <a:gd name="T6" fmla="*/ 3 w 21"/>
                  <a:gd name="T7" fmla="*/ 1 h 14"/>
                  <a:gd name="T8" fmla="*/ 1 w 21"/>
                  <a:gd name="T9" fmla="*/ 4 h 14"/>
                </a:gdLst>
                <a:ahLst/>
                <a:cxnLst>
                  <a:cxn ang="0">
                    <a:pos x="T0" y="T1"/>
                  </a:cxn>
                  <a:cxn ang="0">
                    <a:pos x="T2" y="T3"/>
                  </a:cxn>
                  <a:cxn ang="0">
                    <a:pos x="T4" y="T5"/>
                  </a:cxn>
                  <a:cxn ang="0">
                    <a:pos x="T6" y="T7"/>
                  </a:cxn>
                  <a:cxn ang="0">
                    <a:pos x="T8" y="T9"/>
                  </a:cxn>
                </a:cxnLst>
                <a:rect l="0" t="0" r="r" b="b"/>
                <a:pathLst>
                  <a:path w="21" h="14">
                    <a:moveTo>
                      <a:pt x="1" y="4"/>
                    </a:moveTo>
                    <a:cubicBezTo>
                      <a:pt x="7" y="6"/>
                      <a:pt x="12" y="10"/>
                      <a:pt x="18" y="13"/>
                    </a:cubicBezTo>
                    <a:cubicBezTo>
                      <a:pt x="19" y="14"/>
                      <a:pt x="21" y="12"/>
                      <a:pt x="20" y="11"/>
                    </a:cubicBezTo>
                    <a:cubicBezTo>
                      <a:pt x="16" y="5"/>
                      <a:pt x="9" y="2"/>
                      <a:pt x="3" y="1"/>
                    </a:cubicBezTo>
                    <a:cubicBezTo>
                      <a:pt x="1" y="0"/>
                      <a:pt x="0" y="3"/>
                      <a:pt x="1"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84" name="Freeform 202"/>
              <p:cNvSpPr/>
              <p:nvPr/>
            </p:nvSpPr>
            <p:spPr bwMode="auto">
              <a:xfrm>
                <a:off x="5367" y="2546"/>
                <a:ext cx="28" cy="29"/>
              </a:xfrm>
              <a:custGeom>
                <a:avLst/>
                <a:gdLst>
                  <a:gd name="T0" fmla="*/ 2 w 16"/>
                  <a:gd name="T1" fmla="*/ 4 h 16"/>
                  <a:gd name="T2" fmla="*/ 8 w 16"/>
                  <a:gd name="T3" fmla="*/ 9 h 16"/>
                  <a:gd name="T4" fmla="*/ 13 w 16"/>
                  <a:gd name="T5" fmla="*/ 15 h 16"/>
                  <a:gd name="T6" fmla="*/ 15 w 16"/>
                  <a:gd name="T7" fmla="*/ 13 h 16"/>
                  <a:gd name="T8" fmla="*/ 4 w 16"/>
                  <a:gd name="T9" fmla="*/ 2 h 16"/>
                  <a:gd name="T10" fmla="*/ 2 w 16"/>
                  <a:gd name="T11" fmla="*/ 4 h 16"/>
                </a:gdLst>
                <a:ahLst/>
                <a:cxnLst>
                  <a:cxn ang="0">
                    <a:pos x="T0" y="T1"/>
                  </a:cxn>
                  <a:cxn ang="0">
                    <a:pos x="T2" y="T3"/>
                  </a:cxn>
                  <a:cxn ang="0">
                    <a:pos x="T4" y="T5"/>
                  </a:cxn>
                  <a:cxn ang="0">
                    <a:pos x="T6" y="T7"/>
                  </a:cxn>
                  <a:cxn ang="0">
                    <a:pos x="T8" y="T9"/>
                  </a:cxn>
                  <a:cxn ang="0">
                    <a:pos x="T10" y="T11"/>
                  </a:cxn>
                </a:cxnLst>
                <a:rect l="0" t="0" r="r" b="b"/>
                <a:pathLst>
                  <a:path w="16" h="16">
                    <a:moveTo>
                      <a:pt x="2" y="4"/>
                    </a:moveTo>
                    <a:cubicBezTo>
                      <a:pt x="4" y="6"/>
                      <a:pt x="6" y="7"/>
                      <a:pt x="8" y="9"/>
                    </a:cubicBezTo>
                    <a:cubicBezTo>
                      <a:pt x="9" y="11"/>
                      <a:pt x="11" y="13"/>
                      <a:pt x="13" y="15"/>
                    </a:cubicBezTo>
                    <a:cubicBezTo>
                      <a:pt x="14" y="16"/>
                      <a:pt x="16" y="15"/>
                      <a:pt x="15" y="13"/>
                    </a:cubicBezTo>
                    <a:cubicBezTo>
                      <a:pt x="13" y="8"/>
                      <a:pt x="8" y="4"/>
                      <a:pt x="4" y="2"/>
                    </a:cubicBezTo>
                    <a:cubicBezTo>
                      <a:pt x="2" y="0"/>
                      <a:pt x="0" y="3"/>
                      <a:pt x="2"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85" name="Freeform 203"/>
              <p:cNvSpPr/>
              <p:nvPr/>
            </p:nvSpPr>
            <p:spPr bwMode="auto">
              <a:xfrm>
                <a:off x="5379" y="2578"/>
                <a:ext cx="25" cy="39"/>
              </a:xfrm>
              <a:custGeom>
                <a:avLst/>
                <a:gdLst>
                  <a:gd name="T0" fmla="*/ 1 w 14"/>
                  <a:gd name="T1" fmla="*/ 4 h 22"/>
                  <a:gd name="T2" fmla="*/ 11 w 14"/>
                  <a:gd name="T3" fmla="*/ 21 h 22"/>
                  <a:gd name="T4" fmla="*/ 14 w 14"/>
                  <a:gd name="T5" fmla="*/ 20 h 22"/>
                  <a:gd name="T6" fmla="*/ 4 w 14"/>
                  <a:gd name="T7" fmla="*/ 2 h 22"/>
                  <a:gd name="T8" fmla="*/ 1 w 14"/>
                  <a:gd name="T9" fmla="*/ 4 h 22"/>
                </a:gdLst>
                <a:ahLst/>
                <a:cxnLst>
                  <a:cxn ang="0">
                    <a:pos x="T0" y="T1"/>
                  </a:cxn>
                  <a:cxn ang="0">
                    <a:pos x="T2" y="T3"/>
                  </a:cxn>
                  <a:cxn ang="0">
                    <a:pos x="T4" y="T5"/>
                  </a:cxn>
                  <a:cxn ang="0">
                    <a:pos x="T6" y="T7"/>
                  </a:cxn>
                  <a:cxn ang="0">
                    <a:pos x="T8" y="T9"/>
                  </a:cxn>
                </a:cxnLst>
                <a:rect l="0" t="0" r="r" b="b"/>
                <a:pathLst>
                  <a:path w="14" h="22">
                    <a:moveTo>
                      <a:pt x="1" y="4"/>
                    </a:moveTo>
                    <a:cubicBezTo>
                      <a:pt x="4" y="10"/>
                      <a:pt x="7" y="16"/>
                      <a:pt x="11" y="21"/>
                    </a:cubicBezTo>
                    <a:cubicBezTo>
                      <a:pt x="12" y="22"/>
                      <a:pt x="14" y="21"/>
                      <a:pt x="14" y="20"/>
                    </a:cubicBezTo>
                    <a:cubicBezTo>
                      <a:pt x="12" y="13"/>
                      <a:pt x="8" y="8"/>
                      <a:pt x="4" y="2"/>
                    </a:cubicBezTo>
                    <a:cubicBezTo>
                      <a:pt x="3" y="0"/>
                      <a:pt x="0" y="2"/>
                      <a:pt x="1"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86" name="Freeform 204"/>
              <p:cNvSpPr/>
              <p:nvPr/>
            </p:nvSpPr>
            <p:spPr bwMode="auto">
              <a:xfrm>
                <a:off x="5384" y="2617"/>
                <a:ext cx="16" cy="47"/>
              </a:xfrm>
              <a:custGeom>
                <a:avLst/>
                <a:gdLst>
                  <a:gd name="T0" fmla="*/ 1 w 9"/>
                  <a:gd name="T1" fmla="*/ 3 h 27"/>
                  <a:gd name="T2" fmla="*/ 6 w 9"/>
                  <a:gd name="T3" fmla="*/ 25 h 27"/>
                  <a:gd name="T4" fmla="*/ 9 w 9"/>
                  <a:gd name="T5" fmla="*/ 25 h 27"/>
                  <a:gd name="T6" fmla="*/ 4 w 9"/>
                  <a:gd name="T7" fmla="*/ 2 h 27"/>
                  <a:gd name="T8" fmla="*/ 1 w 9"/>
                  <a:gd name="T9" fmla="*/ 3 h 27"/>
                </a:gdLst>
                <a:ahLst/>
                <a:cxnLst>
                  <a:cxn ang="0">
                    <a:pos x="T0" y="T1"/>
                  </a:cxn>
                  <a:cxn ang="0">
                    <a:pos x="T2" y="T3"/>
                  </a:cxn>
                  <a:cxn ang="0">
                    <a:pos x="T4" y="T5"/>
                  </a:cxn>
                  <a:cxn ang="0">
                    <a:pos x="T6" y="T7"/>
                  </a:cxn>
                  <a:cxn ang="0">
                    <a:pos x="T8" y="T9"/>
                  </a:cxn>
                </a:cxnLst>
                <a:rect l="0" t="0" r="r" b="b"/>
                <a:pathLst>
                  <a:path w="9" h="27">
                    <a:moveTo>
                      <a:pt x="1" y="3"/>
                    </a:moveTo>
                    <a:cubicBezTo>
                      <a:pt x="3" y="10"/>
                      <a:pt x="4" y="18"/>
                      <a:pt x="6" y="25"/>
                    </a:cubicBezTo>
                    <a:cubicBezTo>
                      <a:pt x="6" y="27"/>
                      <a:pt x="9" y="26"/>
                      <a:pt x="9" y="25"/>
                    </a:cubicBezTo>
                    <a:cubicBezTo>
                      <a:pt x="9" y="17"/>
                      <a:pt x="7" y="9"/>
                      <a:pt x="4" y="2"/>
                    </a:cubicBezTo>
                    <a:cubicBezTo>
                      <a:pt x="3" y="0"/>
                      <a:pt x="0" y="1"/>
                      <a:pt x="1"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grpSp>
        <p:grpSp>
          <p:nvGrpSpPr>
            <p:cNvPr id="72" name="Group 406"/>
            <p:cNvGrpSpPr/>
            <p:nvPr/>
          </p:nvGrpSpPr>
          <p:grpSpPr bwMode="auto">
            <a:xfrm>
              <a:off x="1420" y="930"/>
              <a:ext cx="4209" cy="2343"/>
              <a:chOff x="1420" y="930"/>
              <a:chExt cx="4209" cy="2343"/>
            </a:xfrm>
            <a:grpFill/>
          </p:grpSpPr>
          <p:sp>
            <p:nvSpPr>
              <p:cNvPr id="687" name="Freeform 206"/>
              <p:cNvSpPr/>
              <p:nvPr/>
            </p:nvSpPr>
            <p:spPr bwMode="auto">
              <a:xfrm>
                <a:off x="5374" y="2652"/>
                <a:ext cx="16" cy="53"/>
              </a:xfrm>
              <a:custGeom>
                <a:avLst/>
                <a:gdLst>
                  <a:gd name="T0" fmla="*/ 0 w 9"/>
                  <a:gd name="T1" fmla="*/ 3 h 30"/>
                  <a:gd name="T2" fmla="*/ 3 w 9"/>
                  <a:gd name="T3" fmla="*/ 28 h 30"/>
                  <a:gd name="T4" fmla="*/ 6 w 9"/>
                  <a:gd name="T5" fmla="*/ 29 h 30"/>
                  <a:gd name="T6" fmla="*/ 4 w 9"/>
                  <a:gd name="T7" fmla="*/ 2 h 30"/>
                  <a:gd name="T8" fmla="*/ 0 w 9"/>
                  <a:gd name="T9" fmla="*/ 3 h 30"/>
                </a:gdLst>
                <a:ahLst/>
                <a:cxnLst>
                  <a:cxn ang="0">
                    <a:pos x="T0" y="T1"/>
                  </a:cxn>
                  <a:cxn ang="0">
                    <a:pos x="T2" y="T3"/>
                  </a:cxn>
                  <a:cxn ang="0">
                    <a:pos x="T4" y="T5"/>
                  </a:cxn>
                  <a:cxn ang="0">
                    <a:pos x="T6" y="T7"/>
                  </a:cxn>
                  <a:cxn ang="0">
                    <a:pos x="T8" y="T9"/>
                  </a:cxn>
                </a:cxnLst>
                <a:rect l="0" t="0" r="r" b="b"/>
                <a:pathLst>
                  <a:path w="9" h="30">
                    <a:moveTo>
                      <a:pt x="0" y="3"/>
                    </a:moveTo>
                    <a:cubicBezTo>
                      <a:pt x="3" y="11"/>
                      <a:pt x="4" y="20"/>
                      <a:pt x="3" y="28"/>
                    </a:cubicBezTo>
                    <a:cubicBezTo>
                      <a:pt x="3" y="30"/>
                      <a:pt x="6" y="30"/>
                      <a:pt x="6" y="29"/>
                    </a:cubicBezTo>
                    <a:cubicBezTo>
                      <a:pt x="9" y="20"/>
                      <a:pt x="7" y="11"/>
                      <a:pt x="4" y="2"/>
                    </a:cubicBezTo>
                    <a:cubicBezTo>
                      <a:pt x="3" y="0"/>
                      <a:pt x="0" y="1"/>
                      <a:pt x="0"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88" name="Freeform 207"/>
              <p:cNvSpPr/>
              <p:nvPr/>
            </p:nvSpPr>
            <p:spPr bwMode="auto">
              <a:xfrm>
                <a:off x="5594" y="2698"/>
                <a:ext cx="35" cy="24"/>
              </a:xfrm>
              <a:custGeom>
                <a:avLst/>
                <a:gdLst>
                  <a:gd name="T0" fmla="*/ 2 w 20"/>
                  <a:gd name="T1" fmla="*/ 4 h 14"/>
                  <a:gd name="T2" fmla="*/ 18 w 20"/>
                  <a:gd name="T3" fmla="*/ 14 h 14"/>
                  <a:gd name="T4" fmla="*/ 19 w 20"/>
                  <a:gd name="T5" fmla="*/ 11 h 14"/>
                  <a:gd name="T6" fmla="*/ 12 w 20"/>
                  <a:gd name="T7" fmla="*/ 6 h 14"/>
                  <a:gd name="T8" fmla="*/ 4 w 20"/>
                  <a:gd name="T9" fmla="*/ 1 h 14"/>
                  <a:gd name="T10" fmla="*/ 2 w 20"/>
                  <a:gd name="T11" fmla="*/ 4 h 14"/>
                </a:gdLst>
                <a:ahLst/>
                <a:cxnLst>
                  <a:cxn ang="0">
                    <a:pos x="T0" y="T1"/>
                  </a:cxn>
                  <a:cxn ang="0">
                    <a:pos x="T2" y="T3"/>
                  </a:cxn>
                  <a:cxn ang="0">
                    <a:pos x="T4" y="T5"/>
                  </a:cxn>
                  <a:cxn ang="0">
                    <a:pos x="T6" y="T7"/>
                  </a:cxn>
                  <a:cxn ang="0">
                    <a:pos x="T8" y="T9"/>
                  </a:cxn>
                  <a:cxn ang="0">
                    <a:pos x="T10" y="T11"/>
                  </a:cxn>
                </a:cxnLst>
                <a:rect l="0" t="0" r="r" b="b"/>
                <a:pathLst>
                  <a:path w="20" h="14">
                    <a:moveTo>
                      <a:pt x="2" y="4"/>
                    </a:moveTo>
                    <a:cubicBezTo>
                      <a:pt x="6" y="8"/>
                      <a:pt x="12" y="13"/>
                      <a:pt x="18" y="14"/>
                    </a:cubicBezTo>
                    <a:cubicBezTo>
                      <a:pt x="20" y="14"/>
                      <a:pt x="20" y="12"/>
                      <a:pt x="19" y="11"/>
                    </a:cubicBezTo>
                    <a:cubicBezTo>
                      <a:pt x="17" y="9"/>
                      <a:pt x="14" y="8"/>
                      <a:pt x="12" y="6"/>
                    </a:cubicBezTo>
                    <a:cubicBezTo>
                      <a:pt x="9" y="5"/>
                      <a:pt x="7" y="3"/>
                      <a:pt x="4" y="1"/>
                    </a:cubicBezTo>
                    <a:cubicBezTo>
                      <a:pt x="3" y="0"/>
                      <a:pt x="0" y="2"/>
                      <a:pt x="2"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89" name="Freeform 208"/>
              <p:cNvSpPr/>
              <p:nvPr/>
            </p:nvSpPr>
            <p:spPr bwMode="auto">
              <a:xfrm>
                <a:off x="5587" y="2675"/>
                <a:ext cx="37" cy="17"/>
              </a:xfrm>
              <a:custGeom>
                <a:avLst/>
                <a:gdLst>
                  <a:gd name="T0" fmla="*/ 2 w 21"/>
                  <a:gd name="T1" fmla="*/ 4 h 10"/>
                  <a:gd name="T2" fmla="*/ 19 w 21"/>
                  <a:gd name="T3" fmla="*/ 8 h 10"/>
                  <a:gd name="T4" fmla="*/ 19 w 21"/>
                  <a:gd name="T5" fmla="*/ 5 h 10"/>
                  <a:gd name="T6" fmla="*/ 4 w 21"/>
                  <a:gd name="T7" fmla="*/ 1 h 10"/>
                  <a:gd name="T8" fmla="*/ 2 w 21"/>
                  <a:gd name="T9" fmla="*/ 4 h 10"/>
                </a:gdLst>
                <a:ahLst/>
                <a:cxnLst>
                  <a:cxn ang="0">
                    <a:pos x="T0" y="T1"/>
                  </a:cxn>
                  <a:cxn ang="0">
                    <a:pos x="T2" y="T3"/>
                  </a:cxn>
                  <a:cxn ang="0">
                    <a:pos x="T4" y="T5"/>
                  </a:cxn>
                  <a:cxn ang="0">
                    <a:pos x="T6" y="T7"/>
                  </a:cxn>
                  <a:cxn ang="0">
                    <a:pos x="T8" y="T9"/>
                  </a:cxn>
                </a:cxnLst>
                <a:rect l="0" t="0" r="r" b="b"/>
                <a:pathLst>
                  <a:path w="21" h="10">
                    <a:moveTo>
                      <a:pt x="2" y="4"/>
                    </a:moveTo>
                    <a:cubicBezTo>
                      <a:pt x="7" y="7"/>
                      <a:pt x="13" y="10"/>
                      <a:pt x="19" y="8"/>
                    </a:cubicBezTo>
                    <a:cubicBezTo>
                      <a:pt x="21" y="8"/>
                      <a:pt x="21" y="6"/>
                      <a:pt x="19" y="5"/>
                    </a:cubicBezTo>
                    <a:cubicBezTo>
                      <a:pt x="14" y="4"/>
                      <a:pt x="9" y="4"/>
                      <a:pt x="4" y="1"/>
                    </a:cubicBezTo>
                    <a:cubicBezTo>
                      <a:pt x="2" y="0"/>
                      <a:pt x="0" y="2"/>
                      <a:pt x="2"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90" name="Freeform 209"/>
              <p:cNvSpPr/>
              <p:nvPr/>
            </p:nvSpPr>
            <p:spPr bwMode="auto">
              <a:xfrm>
                <a:off x="5592" y="2654"/>
                <a:ext cx="19" cy="19"/>
              </a:xfrm>
              <a:custGeom>
                <a:avLst/>
                <a:gdLst>
                  <a:gd name="T0" fmla="*/ 1 w 11"/>
                  <a:gd name="T1" fmla="*/ 4 h 11"/>
                  <a:gd name="T2" fmla="*/ 10 w 11"/>
                  <a:gd name="T3" fmla="*/ 10 h 11"/>
                  <a:gd name="T4" fmla="*/ 11 w 11"/>
                  <a:gd name="T5" fmla="*/ 8 h 11"/>
                  <a:gd name="T6" fmla="*/ 8 w 11"/>
                  <a:gd name="T7" fmla="*/ 5 h 11"/>
                  <a:gd name="T8" fmla="*/ 4 w 11"/>
                  <a:gd name="T9" fmla="*/ 1 h 11"/>
                  <a:gd name="T10" fmla="*/ 1 w 11"/>
                  <a:gd name="T11" fmla="*/ 4 h 11"/>
                </a:gdLst>
                <a:ahLst/>
                <a:cxnLst>
                  <a:cxn ang="0">
                    <a:pos x="T0" y="T1"/>
                  </a:cxn>
                  <a:cxn ang="0">
                    <a:pos x="T2" y="T3"/>
                  </a:cxn>
                  <a:cxn ang="0">
                    <a:pos x="T4" y="T5"/>
                  </a:cxn>
                  <a:cxn ang="0">
                    <a:pos x="T6" y="T7"/>
                  </a:cxn>
                  <a:cxn ang="0">
                    <a:pos x="T8" y="T9"/>
                  </a:cxn>
                  <a:cxn ang="0">
                    <a:pos x="T10" y="T11"/>
                  </a:cxn>
                </a:cxnLst>
                <a:rect l="0" t="0" r="r" b="b"/>
                <a:pathLst>
                  <a:path w="11" h="11">
                    <a:moveTo>
                      <a:pt x="1" y="4"/>
                    </a:moveTo>
                    <a:cubicBezTo>
                      <a:pt x="3" y="6"/>
                      <a:pt x="7" y="11"/>
                      <a:pt x="10" y="10"/>
                    </a:cubicBezTo>
                    <a:cubicBezTo>
                      <a:pt x="11" y="9"/>
                      <a:pt x="11" y="9"/>
                      <a:pt x="11" y="8"/>
                    </a:cubicBezTo>
                    <a:cubicBezTo>
                      <a:pt x="11" y="6"/>
                      <a:pt x="9" y="6"/>
                      <a:pt x="8" y="5"/>
                    </a:cubicBezTo>
                    <a:cubicBezTo>
                      <a:pt x="7" y="4"/>
                      <a:pt x="6" y="3"/>
                      <a:pt x="4" y="1"/>
                    </a:cubicBezTo>
                    <a:cubicBezTo>
                      <a:pt x="3" y="0"/>
                      <a:pt x="0" y="2"/>
                      <a:pt x="1"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91" name="Freeform 210"/>
              <p:cNvSpPr/>
              <p:nvPr/>
            </p:nvSpPr>
            <p:spPr bwMode="auto">
              <a:xfrm>
                <a:off x="5594" y="2641"/>
                <a:ext cx="19" cy="7"/>
              </a:xfrm>
              <a:custGeom>
                <a:avLst/>
                <a:gdLst>
                  <a:gd name="T0" fmla="*/ 2 w 11"/>
                  <a:gd name="T1" fmla="*/ 4 h 4"/>
                  <a:gd name="T2" fmla="*/ 10 w 11"/>
                  <a:gd name="T3" fmla="*/ 4 h 4"/>
                  <a:gd name="T4" fmla="*/ 10 w 11"/>
                  <a:gd name="T5" fmla="*/ 1 h 4"/>
                  <a:gd name="T6" fmla="*/ 2 w 11"/>
                  <a:gd name="T7" fmla="*/ 0 h 4"/>
                  <a:gd name="T8" fmla="*/ 2 w 11"/>
                  <a:gd name="T9" fmla="*/ 4 h 4"/>
                </a:gdLst>
                <a:ahLst/>
                <a:cxnLst>
                  <a:cxn ang="0">
                    <a:pos x="T0" y="T1"/>
                  </a:cxn>
                  <a:cxn ang="0">
                    <a:pos x="T2" y="T3"/>
                  </a:cxn>
                  <a:cxn ang="0">
                    <a:pos x="T4" y="T5"/>
                  </a:cxn>
                  <a:cxn ang="0">
                    <a:pos x="T6" y="T7"/>
                  </a:cxn>
                  <a:cxn ang="0">
                    <a:pos x="T8" y="T9"/>
                  </a:cxn>
                </a:cxnLst>
                <a:rect l="0" t="0" r="r" b="b"/>
                <a:pathLst>
                  <a:path w="11" h="4">
                    <a:moveTo>
                      <a:pt x="2" y="4"/>
                    </a:moveTo>
                    <a:cubicBezTo>
                      <a:pt x="5" y="4"/>
                      <a:pt x="7" y="4"/>
                      <a:pt x="10" y="4"/>
                    </a:cubicBezTo>
                    <a:cubicBezTo>
                      <a:pt x="11" y="3"/>
                      <a:pt x="11" y="1"/>
                      <a:pt x="10" y="1"/>
                    </a:cubicBezTo>
                    <a:cubicBezTo>
                      <a:pt x="7" y="0"/>
                      <a:pt x="5" y="0"/>
                      <a:pt x="2" y="0"/>
                    </a:cubicBezTo>
                    <a:cubicBezTo>
                      <a:pt x="0" y="0"/>
                      <a:pt x="0" y="4"/>
                      <a:pt x="2"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92" name="Freeform 211"/>
              <p:cNvSpPr/>
              <p:nvPr/>
            </p:nvSpPr>
            <p:spPr bwMode="auto">
              <a:xfrm>
                <a:off x="5523" y="2708"/>
                <a:ext cx="42" cy="83"/>
              </a:xfrm>
              <a:custGeom>
                <a:avLst/>
                <a:gdLst>
                  <a:gd name="T0" fmla="*/ 24 w 24"/>
                  <a:gd name="T1" fmla="*/ 45 h 47"/>
                  <a:gd name="T2" fmla="*/ 3 w 24"/>
                  <a:gd name="T3" fmla="*/ 1 h 47"/>
                  <a:gd name="T4" fmla="*/ 1 w 24"/>
                  <a:gd name="T5" fmla="*/ 3 h 47"/>
                  <a:gd name="T6" fmla="*/ 13 w 24"/>
                  <a:gd name="T7" fmla="*/ 22 h 47"/>
                  <a:gd name="T8" fmla="*/ 21 w 24"/>
                  <a:gd name="T9" fmla="*/ 46 h 47"/>
                  <a:gd name="T10" fmla="*/ 24 w 24"/>
                  <a:gd name="T11" fmla="*/ 45 h 47"/>
                </a:gdLst>
                <a:ahLst/>
                <a:cxnLst>
                  <a:cxn ang="0">
                    <a:pos x="T0" y="T1"/>
                  </a:cxn>
                  <a:cxn ang="0">
                    <a:pos x="T2" y="T3"/>
                  </a:cxn>
                  <a:cxn ang="0">
                    <a:pos x="T4" y="T5"/>
                  </a:cxn>
                  <a:cxn ang="0">
                    <a:pos x="T6" y="T7"/>
                  </a:cxn>
                  <a:cxn ang="0">
                    <a:pos x="T8" y="T9"/>
                  </a:cxn>
                  <a:cxn ang="0">
                    <a:pos x="T10" y="T11"/>
                  </a:cxn>
                </a:cxnLst>
                <a:rect l="0" t="0" r="r" b="b"/>
                <a:pathLst>
                  <a:path w="24" h="47">
                    <a:moveTo>
                      <a:pt x="24" y="45"/>
                    </a:moveTo>
                    <a:cubicBezTo>
                      <a:pt x="24" y="30"/>
                      <a:pt x="16" y="10"/>
                      <a:pt x="3" y="1"/>
                    </a:cubicBezTo>
                    <a:cubicBezTo>
                      <a:pt x="2" y="0"/>
                      <a:pt x="0" y="1"/>
                      <a:pt x="1" y="3"/>
                    </a:cubicBezTo>
                    <a:cubicBezTo>
                      <a:pt x="5" y="9"/>
                      <a:pt x="10" y="15"/>
                      <a:pt x="13" y="22"/>
                    </a:cubicBezTo>
                    <a:cubicBezTo>
                      <a:pt x="17" y="30"/>
                      <a:pt x="19" y="37"/>
                      <a:pt x="21" y="46"/>
                    </a:cubicBezTo>
                    <a:cubicBezTo>
                      <a:pt x="21" y="47"/>
                      <a:pt x="24" y="47"/>
                      <a:pt x="24" y="4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93" name="Freeform 212"/>
              <p:cNvSpPr/>
              <p:nvPr/>
            </p:nvSpPr>
            <p:spPr bwMode="auto">
              <a:xfrm>
                <a:off x="5565" y="2736"/>
                <a:ext cx="16" cy="67"/>
              </a:xfrm>
              <a:custGeom>
                <a:avLst/>
                <a:gdLst>
                  <a:gd name="T0" fmla="*/ 7 w 9"/>
                  <a:gd name="T1" fmla="*/ 36 h 38"/>
                  <a:gd name="T2" fmla="*/ 4 w 9"/>
                  <a:gd name="T3" fmla="*/ 2 h 38"/>
                  <a:gd name="T4" fmla="*/ 1 w 9"/>
                  <a:gd name="T5" fmla="*/ 3 h 38"/>
                  <a:gd name="T6" fmla="*/ 4 w 9"/>
                  <a:gd name="T7" fmla="*/ 36 h 38"/>
                  <a:gd name="T8" fmla="*/ 7 w 9"/>
                  <a:gd name="T9" fmla="*/ 36 h 38"/>
                </a:gdLst>
                <a:ahLst/>
                <a:cxnLst>
                  <a:cxn ang="0">
                    <a:pos x="T0" y="T1"/>
                  </a:cxn>
                  <a:cxn ang="0">
                    <a:pos x="T2" y="T3"/>
                  </a:cxn>
                  <a:cxn ang="0">
                    <a:pos x="T4" y="T5"/>
                  </a:cxn>
                  <a:cxn ang="0">
                    <a:pos x="T6" y="T7"/>
                  </a:cxn>
                  <a:cxn ang="0">
                    <a:pos x="T8" y="T9"/>
                  </a:cxn>
                </a:cxnLst>
                <a:rect l="0" t="0" r="r" b="b"/>
                <a:pathLst>
                  <a:path w="9" h="38">
                    <a:moveTo>
                      <a:pt x="7" y="36"/>
                    </a:moveTo>
                    <a:cubicBezTo>
                      <a:pt x="9" y="25"/>
                      <a:pt x="9" y="12"/>
                      <a:pt x="4" y="2"/>
                    </a:cubicBezTo>
                    <a:cubicBezTo>
                      <a:pt x="3" y="0"/>
                      <a:pt x="0" y="1"/>
                      <a:pt x="1" y="3"/>
                    </a:cubicBezTo>
                    <a:cubicBezTo>
                      <a:pt x="3" y="14"/>
                      <a:pt x="5" y="24"/>
                      <a:pt x="4" y="36"/>
                    </a:cubicBezTo>
                    <a:cubicBezTo>
                      <a:pt x="4" y="38"/>
                      <a:pt x="7" y="38"/>
                      <a:pt x="7" y="3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94" name="Freeform 213"/>
              <p:cNvSpPr/>
              <p:nvPr/>
            </p:nvSpPr>
            <p:spPr bwMode="auto">
              <a:xfrm>
                <a:off x="5587" y="2754"/>
                <a:ext cx="15" cy="53"/>
              </a:xfrm>
              <a:custGeom>
                <a:avLst/>
                <a:gdLst>
                  <a:gd name="T0" fmla="*/ 4 w 9"/>
                  <a:gd name="T1" fmla="*/ 28 h 30"/>
                  <a:gd name="T2" fmla="*/ 4 w 9"/>
                  <a:gd name="T3" fmla="*/ 1 h 30"/>
                  <a:gd name="T4" fmla="*/ 2 w 9"/>
                  <a:gd name="T5" fmla="*/ 3 h 30"/>
                  <a:gd name="T6" fmla="*/ 1 w 9"/>
                  <a:gd name="T7" fmla="*/ 27 h 30"/>
                  <a:gd name="T8" fmla="*/ 4 w 9"/>
                  <a:gd name="T9" fmla="*/ 28 h 30"/>
                </a:gdLst>
                <a:ahLst/>
                <a:cxnLst>
                  <a:cxn ang="0">
                    <a:pos x="T0" y="T1"/>
                  </a:cxn>
                  <a:cxn ang="0">
                    <a:pos x="T2" y="T3"/>
                  </a:cxn>
                  <a:cxn ang="0">
                    <a:pos x="T4" y="T5"/>
                  </a:cxn>
                  <a:cxn ang="0">
                    <a:pos x="T6" y="T7"/>
                  </a:cxn>
                  <a:cxn ang="0">
                    <a:pos x="T8" y="T9"/>
                  </a:cxn>
                </a:cxnLst>
                <a:rect l="0" t="0" r="r" b="b"/>
                <a:pathLst>
                  <a:path w="9" h="30">
                    <a:moveTo>
                      <a:pt x="4" y="28"/>
                    </a:moveTo>
                    <a:cubicBezTo>
                      <a:pt x="9" y="20"/>
                      <a:pt x="9" y="9"/>
                      <a:pt x="4" y="1"/>
                    </a:cubicBezTo>
                    <a:cubicBezTo>
                      <a:pt x="4" y="0"/>
                      <a:pt x="1" y="1"/>
                      <a:pt x="2" y="3"/>
                    </a:cubicBezTo>
                    <a:cubicBezTo>
                      <a:pt x="4" y="11"/>
                      <a:pt x="3" y="18"/>
                      <a:pt x="1" y="27"/>
                    </a:cubicBezTo>
                    <a:cubicBezTo>
                      <a:pt x="0" y="28"/>
                      <a:pt x="3" y="30"/>
                      <a:pt x="4" y="2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95" name="Freeform 214"/>
              <p:cNvSpPr/>
              <p:nvPr/>
            </p:nvSpPr>
            <p:spPr bwMode="auto">
              <a:xfrm>
                <a:off x="5474" y="2791"/>
                <a:ext cx="79" cy="23"/>
              </a:xfrm>
              <a:custGeom>
                <a:avLst/>
                <a:gdLst>
                  <a:gd name="T0" fmla="*/ 42 w 45"/>
                  <a:gd name="T1" fmla="*/ 0 h 13"/>
                  <a:gd name="T2" fmla="*/ 2 w 45"/>
                  <a:gd name="T3" fmla="*/ 5 h 13"/>
                  <a:gd name="T4" fmla="*/ 1 w 45"/>
                  <a:gd name="T5" fmla="*/ 8 h 13"/>
                  <a:gd name="T6" fmla="*/ 43 w 45"/>
                  <a:gd name="T7" fmla="*/ 3 h 13"/>
                  <a:gd name="T8" fmla="*/ 42 w 45"/>
                  <a:gd name="T9" fmla="*/ 0 h 13"/>
                </a:gdLst>
                <a:ahLst/>
                <a:cxnLst>
                  <a:cxn ang="0">
                    <a:pos x="T0" y="T1"/>
                  </a:cxn>
                  <a:cxn ang="0">
                    <a:pos x="T2" y="T3"/>
                  </a:cxn>
                  <a:cxn ang="0">
                    <a:pos x="T4" y="T5"/>
                  </a:cxn>
                  <a:cxn ang="0">
                    <a:pos x="T6" y="T7"/>
                  </a:cxn>
                  <a:cxn ang="0">
                    <a:pos x="T8" y="T9"/>
                  </a:cxn>
                </a:cxnLst>
                <a:rect l="0" t="0" r="r" b="b"/>
                <a:pathLst>
                  <a:path w="45" h="13">
                    <a:moveTo>
                      <a:pt x="42" y="0"/>
                    </a:moveTo>
                    <a:cubicBezTo>
                      <a:pt x="28" y="5"/>
                      <a:pt x="17" y="6"/>
                      <a:pt x="2" y="5"/>
                    </a:cubicBezTo>
                    <a:cubicBezTo>
                      <a:pt x="0" y="5"/>
                      <a:pt x="0" y="8"/>
                      <a:pt x="1" y="8"/>
                    </a:cubicBezTo>
                    <a:cubicBezTo>
                      <a:pt x="15" y="13"/>
                      <a:pt x="32" y="11"/>
                      <a:pt x="43" y="3"/>
                    </a:cubicBezTo>
                    <a:cubicBezTo>
                      <a:pt x="45" y="2"/>
                      <a:pt x="44" y="0"/>
                      <a:pt x="4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96" name="Freeform 215"/>
              <p:cNvSpPr/>
              <p:nvPr/>
            </p:nvSpPr>
            <p:spPr bwMode="auto">
              <a:xfrm>
                <a:off x="5515" y="2796"/>
                <a:ext cx="49" cy="28"/>
              </a:xfrm>
              <a:custGeom>
                <a:avLst/>
                <a:gdLst>
                  <a:gd name="T0" fmla="*/ 24 w 28"/>
                  <a:gd name="T1" fmla="*/ 2 h 16"/>
                  <a:gd name="T2" fmla="*/ 12 w 28"/>
                  <a:gd name="T3" fmla="*/ 8 h 16"/>
                  <a:gd name="T4" fmla="*/ 2 w 28"/>
                  <a:gd name="T5" fmla="*/ 11 h 16"/>
                  <a:gd name="T6" fmla="*/ 2 w 28"/>
                  <a:gd name="T7" fmla="*/ 14 h 16"/>
                  <a:gd name="T8" fmla="*/ 26 w 28"/>
                  <a:gd name="T9" fmla="*/ 4 h 16"/>
                  <a:gd name="T10" fmla="*/ 24 w 28"/>
                  <a:gd name="T11" fmla="*/ 2 h 16"/>
                </a:gdLst>
                <a:ahLst/>
                <a:cxnLst>
                  <a:cxn ang="0">
                    <a:pos x="T0" y="T1"/>
                  </a:cxn>
                  <a:cxn ang="0">
                    <a:pos x="T2" y="T3"/>
                  </a:cxn>
                  <a:cxn ang="0">
                    <a:pos x="T4" y="T5"/>
                  </a:cxn>
                  <a:cxn ang="0">
                    <a:pos x="T6" y="T7"/>
                  </a:cxn>
                  <a:cxn ang="0">
                    <a:pos x="T8" y="T9"/>
                  </a:cxn>
                  <a:cxn ang="0">
                    <a:pos x="T10" y="T11"/>
                  </a:cxn>
                </a:cxnLst>
                <a:rect l="0" t="0" r="r" b="b"/>
                <a:pathLst>
                  <a:path w="28" h="16">
                    <a:moveTo>
                      <a:pt x="24" y="2"/>
                    </a:moveTo>
                    <a:cubicBezTo>
                      <a:pt x="20" y="4"/>
                      <a:pt x="17" y="7"/>
                      <a:pt x="12" y="8"/>
                    </a:cubicBezTo>
                    <a:cubicBezTo>
                      <a:pt x="9" y="9"/>
                      <a:pt x="5" y="10"/>
                      <a:pt x="2" y="11"/>
                    </a:cubicBezTo>
                    <a:cubicBezTo>
                      <a:pt x="1" y="11"/>
                      <a:pt x="0" y="13"/>
                      <a:pt x="2" y="14"/>
                    </a:cubicBezTo>
                    <a:cubicBezTo>
                      <a:pt x="10" y="16"/>
                      <a:pt x="20" y="10"/>
                      <a:pt x="26" y="4"/>
                    </a:cubicBezTo>
                    <a:cubicBezTo>
                      <a:pt x="28" y="2"/>
                      <a:pt x="25" y="0"/>
                      <a:pt x="24"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97" name="Freeform 216"/>
              <p:cNvSpPr/>
              <p:nvPr/>
            </p:nvSpPr>
            <p:spPr bwMode="auto">
              <a:xfrm>
                <a:off x="5543" y="2805"/>
                <a:ext cx="42" cy="33"/>
              </a:xfrm>
              <a:custGeom>
                <a:avLst/>
                <a:gdLst>
                  <a:gd name="T0" fmla="*/ 20 w 24"/>
                  <a:gd name="T1" fmla="*/ 2 h 19"/>
                  <a:gd name="T2" fmla="*/ 2 w 24"/>
                  <a:gd name="T3" fmla="*/ 15 h 19"/>
                  <a:gd name="T4" fmla="*/ 2 w 24"/>
                  <a:gd name="T5" fmla="*/ 19 h 19"/>
                  <a:gd name="T6" fmla="*/ 23 w 24"/>
                  <a:gd name="T7" fmla="*/ 4 h 19"/>
                  <a:gd name="T8" fmla="*/ 20 w 24"/>
                  <a:gd name="T9" fmla="*/ 2 h 19"/>
                </a:gdLst>
                <a:ahLst/>
                <a:cxnLst>
                  <a:cxn ang="0">
                    <a:pos x="T0" y="T1"/>
                  </a:cxn>
                  <a:cxn ang="0">
                    <a:pos x="T2" y="T3"/>
                  </a:cxn>
                  <a:cxn ang="0">
                    <a:pos x="T4" y="T5"/>
                  </a:cxn>
                  <a:cxn ang="0">
                    <a:pos x="T6" y="T7"/>
                  </a:cxn>
                  <a:cxn ang="0">
                    <a:pos x="T8" y="T9"/>
                  </a:cxn>
                </a:cxnLst>
                <a:rect l="0" t="0" r="r" b="b"/>
                <a:pathLst>
                  <a:path w="24" h="19">
                    <a:moveTo>
                      <a:pt x="20" y="2"/>
                    </a:moveTo>
                    <a:cubicBezTo>
                      <a:pt x="16" y="9"/>
                      <a:pt x="9" y="12"/>
                      <a:pt x="2" y="15"/>
                    </a:cubicBezTo>
                    <a:cubicBezTo>
                      <a:pt x="0" y="16"/>
                      <a:pt x="0" y="19"/>
                      <a:pt x="2" y="19"/>
                    </a:cubicBezTo>
                    <a:cubicBezTo>
                      <a:pt x="11" y="19"/>
                      <a:pt x="20" y="12"/>
                      <a:pt x="23" y="4"/>
                    </a:cubicBezTo>
                    <a:cubicBezTo>
                      <a:pt x="24" y="2"/>
                      <a:pt x="21" y="0"/>
                      <a:pt x="20"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98" name="Freeform 217"/>
              <p:cNvSpPr/>
              <p:nvPr/>
            </p:nvSpPr>
            <p:spPr bwMode="auto">
              <a:xfrm>
                <a:off x="5507" y="2775"/>
                <a:ext cx="44" cy="19"/>
              </a:xfrm>
              <a:custGeom>
                <a:avLst/>
                <a:gdLst>
                  <a:gd name="T0" fmla="*/ 23 w 25"/>
                  <a:gd name="T1" fmla="*/ 5 h 11"/>
                  <a:gd name="T2" fmla="*/ 3 w 25"/>
                  <a:gd name="T3" fmla="*/ 1 h 11"/>
                  <a:gd name="T4" fmla="*/ 1 w 25"/>
                  <a:gd name="T5" fmla="*/ 3 h 11"/>
                  <a:gd name="T6" fmla="*/ 24 w 25"/>
                  <a:gd name="T7" fmla="*/ 8 h 11"/>
                  <a:gd name="T8" fmla="*/ 23 w 25"/>
                  <a:gd name="T9" fmla="*/ 5 h 11"/>
                </a:gdLst>
                <a:ahLst/>
                <a:cxnLst>
                  <a:cxn ang="0">
                    <a:pos x="T0" y="T1"/>
                  </a:cxn>
                  <a:cxn ang="0">
                    <a:pos x="T2" y="T3"/>
                  </a:cxn>
                  <a:cxn ang="0">
                    <a:pos x="T4" y="T5"/>
                  </a:cxn>
                  <a:cxn ang="0">
                    <a:pos x="T6" y="T7"/>
                  </a:cxn>
                  <a:cxn ang="0">
                    <a:pos x="T8" y="T9"/>
                  </a:cxn>
                </a:cxnLst>
                <a:rect l="0" t="0" r="r" b="b"/>
                <a:pathLst>
                  <a:path w="25" h="11">
                    <a:moveTo>
                      <a:pt x="23" y="5"/>
                    </a:moveTo>
                    <a:cubicBezTo>
                      <a:pt x="16" y="6"/>
                      <a:pt x="9" y="5"/>
                      <a:pt x="3" y="1"/>
                    </a:cubicBezTo>
                    <a:cubicBezTo>
                      <a:pt x="1" y="0"/>
                      <a:pt x="0" y="2"/>
                      <a:pt x="1" y="3"/>
                    </a:cubicBezTo>
                    <a:cubicBezTo>
                      <a:pt x="6" y="9"/>
                      <a:pt x="16" y="11"/>
                      <a:pt x="24" y="8"/>
                    </a:cubicBezTo>
                    <a:cubicBezTo>
                      <a:pt x="25" y="8"/>
                      <a:pt x="25" y="5"/>
                      <a:pt x="23"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99" name="Freeform 218"/>
              <p:cNvSpPr/>
              <p:nvPr/>
            </p:nvSpPr>
            <p:spPr bwMode="auto">
              <a:xfrm>
                <a:off x="5502" y="2722"/>
                <a:ext cx="46" cy="64"/>
              </a:xfrm>
              <a:custGeom>
                <a:avLst/>
                <a:gdLst>
                  <a:gd name="T0" fmla="*/ 25 w 26"/>
                  <a:gd name="T1" fmla="*/ 32 h 36"/>
                  <a:gd name="T2" fmla="*/ 4 w 26"/>
                  <a:gd name="T3" fmla="*/ 1 h 36"/>
                  <a:gd name="T4" fmla="*/ 2 w 26"/>
                  <a:gd name="T5" fmla="*/ 3 h 36"/>
                  <a:gd name="T6" fmla="*/ 22 w 26"/>
                  <a:gd name="T7" fmla="*/ 34 h 36"/>
                  <a:gd name="T8" fmla="*/ 25 w 26"/>
                  <a:gd name="T9" fmla="*/ 32 h 36"/>
                </a:gdLst>
                <a:ahLst/>
                <a:cxnLst>
                  <a:cxn ang="0">
                    <a:pos x="T0" y="T1"/>
                  </a:cxn>
                  <a:cxn ang="0">
                    <a:pos x="T2" y="T3"/>
                  </a:cxn>
                  <a:cxn ang="0">
                    <a:pos x="T4" y="T5"/>
                  </a:cxn>
                  <a:cxn ang="0">
                    <a:pos x="T6" y="T7"/>
                  </a:cxn>
                  <a:cxn ang="0">
                    <a:pos x="T8" y="T9"/>
                  </a:cxn>
                </a:cxnLst>
                <a:rect l="0" t="0" r="r" b="b"/>
                <a:pathLst>
                  <a:path w="26" h="36">
                    <a:moveTo>
                      <a:pt x="25" y="32"/>
                    </a:moveTo>
                    <a:cubicBezTo>
                      <a:pt x="20" y="21"/>
                      <a:pt x="13" y="10"/>
                      <a:pt x="4" y="1"/>
                    </a:cubicBezTo>
                    <a:cubicBezTo>
                      <a:pt x="2" y="0"/>
                      <a:pt x="0" y="2"/>
                      <a:pt x="2" y="3"/>
                    </a:cubicBezTo>
                    <a:cubicBezTo>
                      <a:pt x="9" y="13"/>
                      <a:pt x="16" y="23"/>
                      <a:pt x="22" y="34"/>
                    </a:cubicBezTo>
                    <a:cubicBezTo>
                      <a:pt x="23" y="36"/>
                      <a:pt x="26" y="34"/>
                      <a:pt x="25"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00" name="Freeform 219"/>
              <p:cNvSpPr/>
              <p:nvPr/>
            </p:nvSpPr>
            <p:spPr bwMode="auto">
              <a:xfrm>
                <a:off x="5465" y="2849"/>
                <a:ext cx="74" cy="56"/>
              </a:xfrm>
              <a:custGeom>
                <a:avLst/>
                <a:gdLst>
                  <a:gd name="T0" fmla="*/ 40 w 42"/>
                  <a:gd name="T1" fmla="*/ 29 h 32"/>
                  <a:gd name="T2" fmla="*/ 4 w 42"/>
                  <a:gd name="T3" fmla="*/ 2 h 32"/>
                  <a:gd name="T4" fmla="*/ 1 w 42"/>
                  <a:gd name="T5" fmla="*/ 3 h 32"/>
                  <a:gd name="T6" fmla="*/ 40 w 42"/>
                  <a:gd name="T7" fmla="*/ 32 h 32"/>
                  <a:gd name="T8" fmla="*/ 40 w 42"/>
                  <a:gd name="T9" fmla="*/ 29 h 32"/>
                </a:gdLst>
                <a:ahLst/>
                <a:cxnLst>
                  <a:cxn ang="0">
                    <a:pos x="T0" y="T1"/>
                  </a:cxn>
                  <a:cxn ang="0">
                    <a:pos x="T2" y="T3"/>
                  </a:cxn>
                  <a:cxn ang="0">
                    <a:pos x="T4" y="T5"/>
                  </a:cxn>
                  <a:cxn ang="0">
                    <a:pos x="T6" y="T7"/>
                  </a:cxn>
                  <a:cxn ang="0">
                    <a:pos x="T8" y="T9"/>
                  </a:cxn>
                </a:cxnLst>
                <a:rect l="0" t="0" r="r" b="b"/>
                <a:pathLst>
                  <a:path w="42" h="32">
                    <a:moveTo>
                      <a:pt x="40" y="29"/>
                    </a:moveTo>
                    <a:cubicBezTo>
                      <a:pt x="24" y="26"/>
                      <a:pt x="11" y="16"/>
                      <a:pt x="4" y="2"/>
                    </a:cubicBezTo>
                    <a:cubicBezTo>
                      <a:pt x="3" y="0"/>
                      <a:pt x="0" y="1"/>
                      <a:pt x="1" y="3"/>
                    </a:cubicBezTo>
                    <a:cubicBezTo>
                      <a:pt x="6" y="20"/>
                      <a:pt x="22" y="31"/>
                      <a:pt x="40" y="32"/>
                    </a:cubicBezTo>
                    <a:cubicBezTo>
                      <a:pt x="42" y="32"/>
                      <a:pt x="42" y="29"/>
                      <a:pt x="40" y="2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01" name="Freeform 220"/>
              <p:cNvSpPr/>
              <p:nvPr/>
            </p:nvSpPr>
            <p:spPr bwMode="auto">
              <a:xfrm>
                <a:off x="5413" y="2853"/>
                <a:ext cx="63" cy="63"/>
              </a:xfrm>
              <a:custGeom>
                <a:avLst/>
                <a:gdLst>
                  <a:gd name="T0" fmla="*/ 34 w 36"/>
                  <a:gd name="T1" fmla="*/ 31 h 36"/>
                  <a:gd name="T2" fmla="*/ 3 w 36"/>
                  <a:gd name="T3" fmla="*/ 1 h 36"/>
                  <a:gd name="T4" fmla="*/ 0 w 36"/>
                  <a:gd name="T5" fmla="*/ 3 h 36"/>
                  <a:gd name="T6" fmla="*/ 32 w 36"/>
                  <a:gd name="T7" fmla="*/ 34 h 36"/>
                  <a:gd name="T8" fmla="*/ 34 w 36"/>
                  <a:gd name="T9" fmla="*/ 31 h 36"/>
                </a:gdLst>
                <a:ahLst/>
                <a:cxnLst>
                  <a:cxn ang="0">
                    <a:pos x="T0" y="T1"/>
                  </a:cxn>
                  <a:cxn ang="0">
                    <a:pos x="T2" y="T3"/>
                  </a:cxn>
                  <a:cxn ang="0">
                    <a:pos x="T4" y="T5"/>
                  </a:cxn>
                  <a:cxn ang="0">
                    <a:pos x="T6" y="T7"/>
                  </a:cxn>
                  <a:cxn ang="0">
                    <a:pos x="T8" y="T9"/>
                  </a:cxn>
                </a:cxnLst>
                <a:rect l="0" t="0" r="r" b="b"/>
                <a:pathLst>
                  <a:path w="36" h="36">
                    <a:moveTo>
                      <a:pt x="34" y="31"/>
                    </a:moveTo>
                    <a:cubicBezTo>
                      <a:pt x="21" y="23"/>
                      <a:pt x="13" y="12"/>
                      <a:pt x="3" y="1"/>
                    </a:cubicBezTo>
                    <a:cubicBezTo>
                      <a:pt x="2" y="0"/>
                      <a:pt x="0" y="2"/>
                      <a:pt x="0" y="3"/>
                    </a:cubicBezTo>
                    <a:cubicBezTo>
                      <a:pt x="7" y="17"/>
                      <a:pt x="20" y="27"/>
                      <a:pt x="32" y="34"/>
                    </a:cubicBezTo>
                    <a:cubicBezTo>
                      <a:pt x="34" y="36"/>
                      <a:pt x="36" y="32"/>
                      <a:pt x="34" y="3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02" name="Freeform 221"/>
              <p:cNvSpPr/>
              <p:nvPr/>
            </p:nvSpPr>
            <p:spPr bwMode="auto">
              <a:xfrm>
                <a:off x="5363" y="2851"/>
                <a:ext cx="50" cy="65"/>
              </a:xfrm>
              <a:custGeom>
                <a:avLst/>
                <a:gdLst>
                  <a:gd name="T0" fmla="*/ 26 w 28"/>
                  <a:gd name="T1" fmla="*/ 32 h 37"/>
                  <a:gd name="T2" fmla="*/ 3 w 28"/>
                  <a:gd name="T3" fmla="*/ 2 h 37"/>
                  <a:gd name="T4" fmla="*/ 0 w 28"/>
                  <a:gd name="T5" fmla="*/ 3 h 37"/>
                  <a:gd name="T6" fmla="*/ 23 w 28"/>
                  <a:gd name="T7" fmla="*/ 35 h 37"/>
                  <a:gd name="T8" fmla="*/ 26 w 28"/>
                  <a:gd name="T9" fmla="*/ 32 h 37"/>
                </a:gdLst>
                <a:ahLst/>
                <a:cxnLst>
                  <a:cxn ang="0">
                    <a:pos x="T0" y="T1"/>
                  </a:cxn>
                  <a:cxn ang="0">
                    <a:pos x="T2" y="T3"/>
                  </a:cxn>
                  <a:cxn ang="0">
                    <a:pos x="T4" y="T5"/>
                  </a:cxn>
                  <a:cxn ang="0">
                    <a:pos x="T6" y="T7"/>
                  </a:cxn>
                  <a:cxn ang="0">
                    <a:pos x="T8" y="T9"/>
                  </a:cxn>
                </a:cxnLst>
                <a:rect l="0" t="0" r="r" b="b"/>
                <a:pathLst>
                  <a:path w="28" h="37">
                    <a:moveTo>
                      <a:pt x="26" y="32"/>
                    </a:moveTo>
                    <a:cubicBezTo>
                      <a:pt x="16" y="24"/>
                      <a:pt x="9" y="13"/>
                      <a:pt x="3" y="2"/>
                    </a:cubicBezTo>
                    <a:cubicBezTo>
                      <a:pt x="2" y="0"/>
                      <a:pt x="0" y="1"/>
                      <a:pt x="0" y="3"/>
                    </a:cubicBezTo>
                    <a:cubicBezTo>
                      <a:pt x="3" y="16"/>
                      <a:pt x="13" y="27"/>
                      <a:pt x="23" y="35"/>
                    </a:cubicBezTo>
                    <a:cubicBezTo>
                      <a:pt x="25" y="37"/>
                      <a:pt x="28" y="34"/>
                      <a:pt x="26"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03" name="Freeform 222"/>
              <p:cNvSpPr/>
              <p:nvPr/>
            </p:nvSpPr>
            <p:spPr bwMode="auto">
              <a:xfrm>
                <a:off x="5312" y="2842"/>
                <a:ext cx="46" cy="67"/>
              </a:xfrm>
              <a:custGeom>
                <a:avLst/>
                <a:gdLst>
                  <a:gd name="T0" fmla="*/ 25 w 26"/>
                  <a:gd name="T1" fmla="*/ 34 h 38"/>
                  <a:gd name="T2" fmla="*/ 3 w 26"/>
                  <a:gd name="T3" fmla="*/ 1 h 38"/>
                  <a:gd name="T4" fmla="*/ 0 w 26"/>
                  <a:gd name="T5" fmla="*/ 3 h 38"/>
                  <a:gd name="T6" fmla="*/ 22 w 26"/>
                  <a:gd name="T7" fmla="*/ 37 h 38"/>
                  <a:gd name="T8" fmla="*/ 25 w 26"/>
                  <a:gd name="T9" fmla="*/ 34 h 38"/>
                </a:gdLst>
                <a:ahLst/>
                <a:cxnLst>
                  <a:cxn ang="0">
                    <a:pos x="T0" y="T1"/>
                  </a:cxn>
                  <a:cxn ang="0">
                    <a:pos x="T2" y="T3"/>
                  </a:cxn>
                  <a:cxn ang="0">
                    <a:pos x="T4" y="T5"/>
                  </a:cxn>
                  <a:cxn ang="0">
                    <a:pos x="T6" y="T7"/>
                  </a:cxn>
                  <a:cxn ang="0">
                    <a:pos x="T8" y="T9"/>
                  </a:cxn>
                </a:cxnLst>
                <a:rect l="0" t="0" r="r" b="b"/>
                <a:pathLst>
                  <a:path w="26" h="38">
                    <a:moveTo>
                      <a:pt x="25" y="34"/>
                    </a:moveTo>
                    <a:cubicBezTo>
                      <a:pt x="16" y="24"/>
                      <a:pt x="10" y="13"/>
                      <a:pt x="3" y="1"/>
                    </a:cubicBezTo>
                    <a:cubicBezTo>
                      <a:pt x="2" y="0"/>
                      <a:pt x="0" y="1"/>
                      <a:pt x="0" y="3"/>
                    </a:cubicBezTo>
                    <a:cubicBezTo>
                      <a:pt x="5" y="15"/>
                      <a:pt x="13" y="27"/>
                      <a:pt x="22" y="37"/>
                    </a:cubicBezTo>
                    <a:cubicBezTo>
                      <a:pt x="24" y="38"/>
                      <a:pt x="26" y="36"/>
                      <a:pt x="25" y="3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04" name="Freeform 223"/>
              <p:cNvSpPr/>
              <p:nvPr/>
            </p:nvSpPr>
            <p:spPr bwMode="auto">
              <a:xfrm>
                <a:off x="5254" y="2812"/>
                <a:ext cx="41" cy="72"/>
              </a:xfrm>
              <a:custGeom>
                <a:avLst/>
                <a:gdLst>
                  <a:gd name="T0" fmla="*/ 22 w 23"/>
                  <a:gd name="T1" fmla="*/ 38 h 41"/>
                  <a:gd name="T2" fmla="*/ 3 w 23"/>
                  <a:gd name="T3" fmla="*/ 1 h 41"/>
                  <a:gd name="T4" fmla="*/ 0 w 23"/>
                  <a:gd name="T5" fmla="*/ 2 h 41"/>
                  <a:gd name="T6" fmla="*/ 19 w 23"/>
                  <a:gd name="T7" fmla="*/ 40 h 41"/>
                  <a:gd name="T8" fmla="*/ 22 w 23"/>
                  <a:gd name="T9" fmla="*/ 38 h 41"/>
                </a:gdLst>
                <a:ahLst/>
                <a:cxnLst>
                  <a:cxn ang="0">
                    <a:pos x="T0" y="T1"/>
                  </a:cxn>
                  <a:cxn ang="0">
                    <a:pos x="T2" y="T3"/>
                  </a:cxn>
                  <a:cxn ang="0">
                    <a:pos x="T4" y="T5"/>
                  </a:cxn>
                  <a:cxn ang="0">
                    <a:pos x="T6" y="T7"/>
                  </a:cxn>
                  <a:cxn ang="0">
                    <a:pos x="T8" y="T9"/>
                  </a:cxn>
                </a:cxnLst>
                <a:rect l="0" t="0" r="r" b="b"/>
                <a:pathLst>
                  <a:path w="23" h="41">
                    <a:moveTo>
                      <a:pt x="22" y="38"/>
                    </a:moveTo>
                    <a:cubicBezTo>
                      <a:pt x="14" y="26"/>
                      <a:pt x="9" y="14"/>
                      <a:pt x="3" y="1"/>
                    </a:cubicBezTo>
                    <a:cubicBezTo>
                      <a:pt x="2" y="0"/>
                      <a:pt x="0" y="1"/>
                      <a:pt x="0" y="2"/>
                    </a:cubicBezTo>
                    <a:cubicBezTo>
                      <a:pt x="3" y="16"/>
                      <a:pt x="11" y="29"/>
                      <a:pt x="19" y="40"/>
                    </a:cubicBezTo>
                    <a:cubicBezTo>
                      <a:pt x="20" y="41"/>
                      <a:pt x="23" y="39"/>
                      <a:pt x="22" y="3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05" name="Freeform 224"/>
              <p:cNvSpPr/>
              <p:nvPr/>
            </p:nvSpPr>
            <p:spPr bwMode="auto">
              <a:xfrm>
                <a:off x="5207" y="2803"/>
                <a:ext cx="37" cy="57"/>
              </a:xfrm>
              <a:custGeom>
                <a:avLst/>
                <a:gdLst>
                  <a:gd name="T0" fmla="*/ 20 w 21"/>
                  <a:gd name="T1" fmla="*/ 28 h 32"/>
                  <a:gd name="T2" fmla="*/ 3 w 21"/>
                  <a:gd name="T3" fmla="*/ 1 h 32"/>
                  <a:gd name="T4" fmla="*/ 0 w 21"/>
                  <a:gd name="T5" fmla="*/ 2 h 32"/>
                  <a:gd name="T6" fmla="*/ 18 w 21"/>
                  <a:gd name="T7" fmla="*/ 31 h 32"/>
                  <a:gd name="T8" fmla="*/ 20 w 21"/>
                  <a:gd name="T9" fmla="*/ 28 h 32"/>
                </a:gdLst>
                <a:ahLst/>
                <a:cxnLst>
                  <a:cxn ang="0">
                    <a:pos x="T0" y="T1"/>
                  </a:cxn>
                  <a:cxn ang="0">
                    <a:pos x="T2" y="T3"/>
                  </a:cxn>
                  <a:cxn ang="0">
                    <a:pos x="T4" y="T5"/>
                  </a:cxn>
                  <a:cxn ang="0">
                    <a:pos x="T6" y="T7"/>
                  </a:cxn>
                  <a:cxn ang="0">
                    <a:pos x="T8" y="T9"/>
                  </a:cxn>
                </a:cxnLst>
                <a:rect l="0" t="0" r="r" b="b"/>
                <a:pathLst>
                  <a:path w="21" h="32">
                    <a:moveTo>
                      <a:pt x="20" y="28"/>
                    </a:moveTo>
                    <a:cubicBezTo>
                      <a:pt x="11" y="21"/>
                      <a:pt x="6" y="12"/>
                      <a:pt x="3" y="1"/>
                    </a:cubicBezTo>
                    <a:cubicBezTo>
                      <a:pt x="2" y="0"/>
                      <a:pt x="0" y="0"/>
                      <a:pt x="0" y="2"/>
                    </a:cubicBezTo>
                    <a:cubicBezTo>
                      <a:pt x="1" y="14"/>
                      <a:pt x="8" y="24"/>
                      <a:pt x="18" y="31"/>
                    </a:cubicBezTo>
                    <a:cubicBezTo>
                      <a:pt x="19" y="32"/>
                      <a:pt x="21" y="30"/>
                      <a:pt x="20" y="2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06" name="Freeform 225"/>
              <p:cNvSpPr/>
              <p:nvPr/>
            </p:nvSpPr>
            <p:spPr bwMode="auto">
              <a:xfrm>
                <a:off x="5149" y="2786"/>
                <a:ext cx="49" cy="70"/>
              </a:xfrm>
              <a:custGeom>
                <a:avLst/>
                <a:gdLst>
                  <a:gd name="T0" fmla="*/ 27 w 28"/>
                  <a:gd name="T1" fmla="*/ 37 h 40"/>
                  <a:gd name="T2" fmla="*/ 3 w 28"/>
                  <a:gd name="T3" fmla="*/ 1 h 40"/>
                  <a:gd name="T4" fmla="*/ 1 w 28"/>
                  <a:gd name="T5" fmla="*/ 2 h 40"/>
                  <a:gd name="T6" fmla="*/ 24 w 28"/>
                  <a:gd name="T7" fmla="*/ 39 h 40"/>
                  <a:gd name="T8" fmla="*/ 27 w 28"/>
                  <a:gd name="T9" fmla="*/ 37 h 40"/>
                </a:gdLst>
                <a:ahLst/>
                <a:cxnLst>
                  <a:cxn ang="0">
                    <a:pos x="T0" y="T1"/>
                  </a:cxn>
                  <a:cxn ang="0">
                    <a:pos x="T2" y="T3"/>
                  </a:cxn>
                  <a:cxn ang="0">
                    <a:pos x="T4" y="T5"/>
                  </a:cxn>
                  <a:cxn ang="0">
                    <a:pos x="T6" y="T7"/>
                  </a:cxn>
                  <a:cxn ang="0">
                    <a:pos x="T8" y="T9"/>
                  </a:cxn>
                </a:cxnLst>
                <a:rect l="0" t="0" r="r" b="b"/>
                <a:pathLst>
                  <a:path w="28" h="40">
                    <a:moveTo>
                      <a:pt x="27" y="37"/>
                    </a:moveTo>
                    <a:cubicBezTo>
                      <a:pt x="17" y="26"/>
                      <a:pt x="10" y="14"/>
                      <a:pt x="3" y="1"/>
                    </a:cubicBezTo>
                    <a:cubicBezTo>
                      <a:pt x="3" y="0"/>
                      <a:pt x="0" y="1"/>
                      <a:pt x="1" y="2"/>
                    </a:cubicBezTo>
                    <a:cubicBezTo>
                      <a:pt x="4" y="17"/>
                      <a:pt x="14" y="30"/>
                      <a:pt x="24" y="39"/>
                    </a:cubicBezTo>
                    <a:cubicBezTo>
                      <a:pt x="26" y="40"/>
                      <a:pt x="28" y="38"/>
                      <a:pt x="27" y="3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07" name="Freeform 226"/>
              <p:cNvSpPr/>
              <p:nvPr/>
            </p:nvSpPr>
            <p:spPr bwMode="auto">
              <a:xfrm>
                <a:off x="5114" y="2772"/>
                <a:ext cx="44" cy="72"/>
              </a:xfrm>
              <a:custGeom>
                <a:avLst/>
                <a:gdLst>
                  <a:gd name="T0" fmla="*/ 23 w 25"/>
                  <a:gd name="T1" fmla="*/ 37 h 41"/>
                  <a:gd name="T2" fmla="*/ 11 w 25"/>
                  <a:gd name="T3" fmla="*/ 19 h 41"/>
                  <a:gd name="T4" fmla="*/ 3 w 25"/>
                  <a:gd name="T5" fmla="*/ 2 h 41"/>
                  <a:gd name="T6" fmla="*/ 0 w 25"/>
                  <a:gd name="T7" fmla="*/ 3 h 41"/>
                  <a:gd name="T8" fmla="*/ 10 w 25"/>
                  <a:gd name="T9" fmla="*/ 30 h 41"/>
                  <a:gd name="T10" fmla="*/ 22 w 25"/>
                  <a:gd name="T11" fmla="*/ 40 h 41"/>
                  <a:gd name="T12" fmla="*/ 23 w 25"/>
                  <a:gd name="T13" fmla="*/ 37 h 41"/>
                </a:gdLst>
                <a:ahLst/>
                <a:cxnLst>
                  <a:cxn ang="0">
                    <a:pos x="T0" y="T1"/>
                  </a:cxn>
                  <a:cxn ang="0">
                    <a:pos x="T2" y="T3"/>
                  </a:cxn>
                  <a:cxn ang="0">
                    <a:pos x="T4" y="T5"/>
                  </a:cxn>
                  <a:cxn ang="0">
                    <a:pos x="T6" y="T7"/>
                  </a:cxn>
                  <a:cxn ang="0">
                    <a:pos x="T8" y="T9"/>
                  </a:cxn>
                  <a:cxn ang="0">
                    <a:pos x="T10" y="T11"/>
                  </a:cxn>
                  <a:cxn ang="0">
                    <a:pos x="T12" y="T13"/>
                  </a:cxn>
                </a:cxnLst>
                <a:rect l="0" t="0" r="r" b="b"/>
                <a:pathLst>
                  <a:path w="25" h="41">
                    <a:moveTo>
                      <a:pt x="23" y="37"/>
                    </a:moveTo>
                    <a:cubicBezTo>
                      <a:pt x="15" y="35"/>
                      <a:pt x="13" y="25"/>
                      <a:pt x="11" y="19"/>
                    </a:cubicBezTo>
                    <a:cubicBezTo>
                      <a:pt x="8" y="13"/>
                      <a:pt x="6" y="8"/>
                      <a:pt x="3" y="2"/>
                    </a:cubicBezTo>
                    <a:cubicBezTo>
                      <a:pt x="2" y="0"/>
                      <a:pt x="0" y="1"/>
                      <a:pt x="0" y="3"/>
                    </a:cubicBezTo>
                    <a:cubicBezTo>
                      <a:pt x="3" y="12"/>
                      <a:pt x="6" y="22"/>
                      <a:pt x="10" y="30"/>
                    </a:cubicBezTo>
                    <a:cubicBezTo>
                      <a:pt x="13" y="36"/>
                      <a:pt x="16" y="39"/>
                      <a:pt x="22" y="40"/>
                    </a:cubicBezTo>
                    <a:cubicBezTo>
                      <a:pt x="24" y="41"/>
                      <a:pt x="25" y="37"/>
                      <a:pt x="23" y="3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08" name="Freeform 227"/>
              <p:cNvSpPr/>
              <p:nvPr/>
            </p:nvSpPr>
            <p:spPr bwMode="auto">
              <a:xfrm>
                <a:off x="5043" y="2759"/>
                <a:ext cx="46" cy="67"/>
              </a:xfrm>
              <a:custGeom>
                <a:avLst/>
                <a:gdLst>
                  <a:gd name="T0" fmla="*/ 25 w 26"/>
                  <a:gd name="T1" fmla="*/ 34 h 38"/>
                  <a:gd name="T2" fmla="*/ 3 w 26"/>
                  <a:gd name="T3" fmla="*/ 2 h 38"/>
                  <a:gd name="T4" fmla="*/ 0 w 26"/>
                  <a:gd name="T5" fmla="*/ 3 h 38"/>
                  <a:gd name="T6" fmla="*/ 23 w 26"/>
                  <a:gd name="T7" fmla="*/ 37 h 38"/>
                  <a:gd name="T8" fmla="*/ 25 w 26"/>
                  <a:gd name="T9" fmla="*/ 34 h 38"/>
                </a:gdLst>
                <a:ahLst/>
                <a:cxnLst>
                  <a:cxn ang="0">
                    <a:pos x="T0" y="T1"/>
                  </a:cxn>
                  <a:cxn ang="0">
                    <a:pos x="T2" y="T3"/>
                  </a:cxn>
                  <a:cxn ang="0">
                    <a:pos x="T4" y="T5"/>
                  </a:cxn>
                  <a:cxn ang="0">
                    <a:pos x="T6" y="T7"/>
                  </a:cxn>
                  <a:cxn ang="0">
                    <a:pos x="T8" y="T9"/>
                  </a:cxn>
                </a:cxnLst>
                <a:rect l="0" t="0" r="r" b="b"/>
                <a:pathLst>
                  <a:path w="26" h="38">
                    <a:moveTo>
                      <a:pt x="25" y="34"/>
                    </a:moveTo>
                    <a:cubicBezTo>
                      <a:pt x="15" y="24"/>
                      <a:pt x="9" y="14"/>
                      <a:pt x="3" y="2"/>
                    </a:cubicBezTo>
                    <a:cubicBezTo>
                      <a:pt x="2" y="0"/>
                      <a:pt x="0" y="1"/>
                      <a:pt x="0" y="3"/>
                    </a:cubicBezTo>
                    <a:cubicBezTo>
                      <a:pt x="3" y="16"/>
                      <a:pt x="12" y="29"/>
                      <a:pt x="23" y="37"/>
                    </a:cubicBezTo>
                    <a:cubicBezTo>
                      <a:pt x="24" y="38"/>
                      <a:pt x="26" y="35"/>
                      <a:pt x="25" y="3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09" name="Freeform 228"/>
              <p:cNvSpPr/>
              <p:nvPr/>
            </p:nvSpPr>
            <p:spPr bwMode="auto">
              <a:xfrm>
                <a:off x="5079" y="2775"/>
                <a:ext cx="31" cy="56"/>
              </a:xfrm>
              <a:custGeom>
                <a:avLst/>
                <a:gdLst>
                  <a:gd name="T0" fmla="*/ 17 w 18"/>
                  <a:gd name="T1" fmla="*/ 28 h 32"/>
                  <a:gd name="T2" fmla="*/ 4 w 18"/>
                  <a:gd name="T3" fmla="*/ 2 h 32"/>
                  <a:gd name="T4" fmla="*/ 1 w 18"/>
                  <a:gd name="T5" fmla="*/ 2 h 32"/>
                  <a:gd name="T6" fmla="*/ 13 w 18"/>
                  <a:gd name="T7" fmla="*/ 30 h 32"/>
                  <a:gd name="T8" fmla="*/ 17 w 18"/>
                  <a:gd name="T9" fmla="*/ 28 h 32"/>
                </a:gdLst>
                <a:ahLst/>
                <a:cxnLst>
                  <a:cxn ang="0">
                    <a:pos x="T0" y="T1"/>
                  </a:cxn>
                  <a:cxn ang="0">
                    <a:pos x="T2" y="T3"/>
                  </a:cxn>
                  <a:cxn ang="0">
                    <a:pos x="T4" y="T5"/>
                  </a:cxn>
                  <a:cxn ang="0">
                    <a:pos x="T6" y="T7"/>
                  </a:cxn>
                  <a:cxn ang="0">
                    <a:pos x="T8" y="T9"/>
                  </a:cxn>
                </a:cxnLst>
                <a:rect l="0" t="0" r="r" b="b"/>
                <a:pathLst>
                  <a:path w="18" h="32">
                    <a:moveTo>
                      <a:pt x="17" y="28"/>
                    </a:moveTo>
                    <a:cubicBezTo>
                      <a:pt x="11" y="19"/>
                      <a:pt x="7" y="10"/>
                      <a:pt x="4" y="2"/>
                    </a:cubicBezTo>
                    <a:cubicBezTo>
                      <a:pt x="3" y="0"/>
                      <a:pt x="0" y="0"/>
                      <a:pt x="1" y="2"/>
                    </a:cubicBezTo>
                    <a:cubicBezTo>
                      <a:pt x="3" y="12"/>
                      <a:pt x="7" y="21"/>
                      <a:pt x="13" y="30"/>
                    </a:cubicBezTo>
                    <a:cubicBezTo>
                      <a:pt x="14" y="32"/>
                      <a:pt x="18" y="30"/>
                      <a:pt x="17" y="2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10" name="Freeform 229"/>
              <p:cNvSpPr/>
              <p:nvPr/>
            </p:nvSpPr>
            <p:spPr bwMode="auto">
              <a:xfrm>
                <a:off x="4987" y="2745"/>
                <a:ext cx="49" cy="69"/>
              </a:xfrm>
              <a:custGeom>
                <a:avLst/>
                <a:gdLst>
                  <a:gd name="T0" fmla="*/ 26 w 28"/>
                  <a:gd name="T1" fmla="*/ 34 h 39"/>
                  <a:gd name="T2" fmla="*/ 4 w 28"/>
                  <a:gd name="T3" fmla="*/ 2 h 39"/>
                  <a:gd name="T4" fmla="*/ 1 w 28"/>
                  <a:gd name="T5" fmla="*/ 3 h 39"/>
                  <a:gd name="T6" fmla="*/ 23 w 28"/>
                  <a:gd name="T7" fmla="*/ 37 h 39"/>
                  <a:gd name="T8" fmla="*/ 26 w 28"/>
                  <a:gd name="T9" fmla="*/ 34 h 39"/>
                </a:gdLst>
                <a:ahLst/>
                <a:cxnLst>
                  <a:cxn ang="0">
                    <a:pos x="T0" y="T1"/>
                  </a:cxn>
                  <a:cxn ang="0">
                    <a:pos x="T2" y="T3"/>
                  </a:cxn>
                  <a:cxn ang="0">
                    <a:pos x="T4" y="T5"/>
                  </a:cxn>
                  <a:cxn ang="0">
                    <a:pos x="T6" y="T7"/>
                  </a:cxn>
                  <a:cxn ang="0">
                    <a:pos x="T8" y="T9"/>
                  </a:cxn>
                </a:cxnLst>
                <a:rect l="0" t="0" r="r" b="b"/>
                <a:pathLst>
                  <a:path w="28" h="39">
                    <a:moveTo>
                      <a:pt x="26" y="34"/>
                    </a:moveTo>
                    <a:cubicBezTo>
                      <a:pt x="16" y="25"/>
                      <a:pt x="9" y="14"/>
                      <a:pt x="4" y="2"/>
                    </a:cubicBezTo>
                    <a:cubicBezTo>
                      <a:pt x="3" y="0"/>
                      <a:pt x="0" y="2"/>
                      <a:pt x="1" y="3"/>
                    </a:cubicBezTo>
                    <a:cubicBezTo>
                      <a:pt x="4" y="17"/>
                      <a:pt x="13" y="28"/>
                      <a:pt x="23" y="37"/>
                    </a:cubicBezTo>
                    <a:cubicBezTo>
                      <a:pt x="25" y="39"/>
                      <a:pt x="28" y="36"/>
                      <a:pt x="26" y="3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11" name="Freeform 230"/>
              <p:cNvSpPr/>
              <p:nvPr/>
            </p:nvSpPr>
            <p:spPr bwMode="auto">
              <a:xfrm>
                <a:off x="4926" y="2742"/>
                <a:ext cx="59" cy="70"/>
              </a:xfrm>
              <a:custGeom>
                <a:avLst/>
                <a:gdLst>
                  <a:gd name="T0" fmla="*/ 33 w 34"/>
                  <a:gd name="T1" fmla="*/ 36 h 40"/>
                  <a:gd name="T2" fmla="*/ 4 w 34"/>
                  <a:gd name="T3" fmla="*/ 1 h 40"/>
                  <a:gd name="T4" fmla="*/ 1 w 34"/>
                  <a:gd name="T5" fmla="*/ 3 h 40"/>
                  <a:gd name="T6" fmla="*/ 30 w 34"/>
                  <a:gd name="T7" fmla="*/ 38 h 40"/>
                  <a:gd name="T8" fmla="*/ 33 w 34"/>
                  <a:gd name="T9" fmla="*/ 36 h 40"/>
                </a:gdLst>
                <a:ahLst/>
                <a:cxnLst>
                  <a:cxn ang="0">
                    <a:pos x="T0" y="T1"/>
                  </a:cxn>
                  <a:cxn ang="0">
                    <a:pos x="T2" y="T3"/>
                  </a:cxn>
                  <a:cxn ang="0">
                    <a:pos x="T4" y="T5"/>
                  </a:cxn>
                  <a:cxn ang="0">
                    <a:pos x="T6" y="T7"/>
                  </a:cxn>
                  <a:cxn ang="0">
                    <a:pos x="T8" y="T9"/>
                  </a:cxn>
                </a:cxnLst>
                <a:rect l="0" t="0" r="r" b="b"/>
                <a:pathLst>
                  <a:path w="34" h="40">
                    <a:moveTo>
                      <a:pt x="33" y="36"/>
                    </a:moveTo>
                    <a:cubicBezTo>
                      <a:pt x="24" y="24"/>
                      <a:pt x="14" y="11"/>
                      <a:pt x="4" y="1"/>
                    </a:cubicBezTo>
                    <a:cubicBezTo>
                      <a:pt x="2" y="0"/>
                      <a:pt x="0" y="1"/>
                      <a:pt x="1" y="3"/>
                    </a:cubicBezTo>
                    <a:cubicBezTo>
                      <a:pt x="9" y="15"/>
                      <a:pt x="20" y="27"/>
                      <a:pt x="30" y="38"/>
                    </a:cubicBezTo>
                    <a:cubicBezTo>
                      <a:pt x="31" y="40"/>
                      <a:pt x="34" y="38"/>
                      <a:pt x="33" y="3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12" name="Freeform 231"/>
              <p:cNvSpPr/>
              <p:nvPr/>
            </p:nvSpPr>
            <p:spPr bwMode="auto">
              <a:xfrm>
                <a:off x="4876" y="2742"/>
                <a:ext cx="50" cy="61"/>
              </a:xfrm>
              <a:custGeom>
                <a:avLst/>
                <a:gdLst>
                  <a:gd name="T0" fmla="*/ 27 w 28"/>
                  <a:gd name="T1" fmla="*/ 31 h 35"/>
                  <a:gd name="T2" fmla="*/ 3 w 28"/>
                  <a:gd name="T3" fmla="*/ 2 h 35"/>
                  <a:gd name="T4" fmla="*/ 1 w 28"/>
                  <a:gd name="T5" fmla="*/ 4 h 35"/>
                  <a:gd name="T6" fmla="*/ 24 w 28"/>
                  <a:gd name="T7" fmla="*/ 34 h 35"/>
                  <a:gd name="T8" fmla="*/ 27 w 28"/>
                  <a:gd name="T9" fmla="*/ 31 h 35"/>
                </a:gdLst>
                <a:ahLst/>
                <a:cxnLst>
                  <a:cxn ang="0">
                    <a:pos x="T0" y="T1"/>
                  </a:cxn>
                  <a:cxn ang="0">
                    <a:pos x="T2" y="T3"/>
                  </a:cxn>
                  <a:cxn ang="0">
                    <a:pos x="T4" y="T5"/>
                  </a:cxn>
                  <a:cxn ang="0">
                    <a:pos x="T6" y="T7"/>
                  </a:cxn>
                  <a:cxn ang="0">
                    <a:pos x="T8" y="T9"/>
                  </a:cxn>
                </a:cxnLst>
                <a:rect l="0" t="0" r="r" b="b"/>
                <a:pathLst>
                  <a:path w="28" h="35">
                    <a:moveTo>
                      <a:pt x="27" y="31"/>
                    </a:moveTo>
                    <a:cubicBezTo>
                      <a:pt x="18" y="22"/>
                      <a:pt x="11" y="11"/>
                      <a:pt x="3" y="2"/>
                    </a:cubicBezTo>
                    <a:cubicBezTo>
                      <a:pt x="2" y="0"/>
                      <a:pt x="0" y="2"/>
                      <a:pt x="1" y="4"/>
                    </a:cubicBezTo>
                    <a:cubicBezTo>
                      <a:pt x="6" y="15"/>
                      <a:pt x="15" y="25"/>
                      <a:pt x="24" y="34"/>
                    </a:cubicBezTo>
                    <a:cubicBezTo>
                      <a:pt x="26" y="35"/>
                      <a:pt x="28" y="33"/>
                      <a:pt x="27" y="3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13" name="Freeform 232"/>
              <p:cNvSpPr/>
              <p:nvPr/>
            </p:nvSpPr>
            <p:spPr bwMode="auto">
              <a:xfrm>
                <a:off x="4827" y="2745"/>
                <a:ext cx="49" cy="55"/>
              </a:xfrm>
              <a:custGeom>
                <a:avLst/>
                <a:gdLst>
                  <a:gd name="T0" fmla="*/ 26 w 28"/>
                  <a:gd name="T1" fmla="*/ 27 h 31"/>
                  <a:gd name="T2" fmla="*/ 3 w 28"/>
                  <a:gd name="T3" fmla="*/ 2 h 31"/>
                  <a:gd name="T4" fmla="*/ 1 w 28"/>
                  <a:gd name="T5" fmla="*/ 4 h 31"/>
                  <a:gd name="T6" fmla="*/ 23 w 28"/>
                  <a:gd name="T7" fmla="*/ 30 h 31"/>
                  <a:gd name="T8" fmla="*/ 26 w 28"/>
                  <a:gd name="T9" fmla="*/ 27 h 31"/>
                </a:gdLst>
                <a:ahLst/>
                <a:cxnLst>
                  <a:cxn ang="0">
                    <a:pos x="T0" y="T1"/>
                  </a:cxn>
                  <a:cxn ang="0">
                    <a:pos x="T2" y="T3"/>
                  </a:cxn>
                  <a:cxn ang="0">
                    <a:pos x="T4" y="T5"/>
                  </a:cxn>
                  <a:cxn ang="0">
                    <a:pos x="T6" y="T7"/>
                  </a:cxn>
                  <a:cxn ang="0">
                    <a:pos x="T8" y="T9"/>
                  </a:cxn>
                </a:cxnLst>
                <a:rect l="0" t="0" r="r" b="b"/>
                <a:pathLst>
                  <a:path w="28" h="31">
                    <a:moveTo>
                      <a:pt x="26" y="27"/>
                    </a:moveTo>
                    <a:cubicBezTo>
                      <a:pt x="17" y="20"/>
                      <a:pt x="10" y="11"/>
                      <a:pt x="3" y="2"/>
                    </a:cubicBezTo>
                    <a:cubicBezTo>
                      <a:pt x="2" y="0"/>
                      <a:pt x="0" y="2"/>
                      <a:pt x="1" y="4"/>
                    </a:cubicBezTo>
                    <a:cubicBezTo>
                      <a:pt x="6" y="14"/>
                      <a:pt x="14" y="23"/>
                      <a:pt x="23" y="30"/>
                    </a:cubicBezTo>
                    <a:cubicBezTo>
                      <a:pt x="25" y="31"/>
                      <a:pt x="28" y="29"/>
                      <a:pt x="26" y="2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14" name="Freeform 233"/>
              <p:cNvSpPr/>
              <p:nvPr/>
            </p:nvSpPr>
            <p:spPr bwMode="auto">
              <a:xfrm>
                <a:off x="4774" y="2729"/>
                <a:ext cx="43" cy="67"/>
              </a:xfrm>
              <a:custGeom>
                <a:avLst/>
                <a:gdLst>
                  <a:gd name="T0" fmla="*/ 23 w 24"/>
                  <a:gd name="T1" fmla="*/ 33 h 38"/>
                  <a:gd name="T2" fmla="*/ 3 w 24"/>
                  <a:gd name="T3" fmla="*/ 1 h 38"/>
                  <a:gd name="T4" fmla="*/ 0 w 24"/>
                  <a:gd name="T5" fmla="*/ 3 h 38"/>
                  <a:gd name="T6" fmla="*/ 20 w 24"/>
                  <a:gd name="T7" fmla="*/ 36 h 38"/>
                  <a:gd name="T8" fmla="*/ 23 w 24"/>
                  <a:gd name="T9" fmla="*/ 33 h 38"/>
                </a:gdLst>
                <a:ahLst/>
                <a:cxnLst>
                  <a:cxn ang="0">
                    <a:pos x="T0" y="T1"/>
                  </a:cxn>
                  <a:cxn ang="0">
                    <a:pos x="T2" y="T3"/>
                  </a:cxn>
                  <a:cxn ang="0">
                    <a:pos x="T4" y="T5"/>
                  </a:cxn>
                  <a:cxn ang="0">
                    <a:pos x="T6" y="T7"/>
                  </a:cxn>
                  <a:cxn ang="0">
                    <a:pos x="T8" y="T9"/>
                  </a:cxn>
                </a:cxnLst>
                <a:rect l="0" t="0" r="r" b="b"/>
                <a:pathLst>
                  <a:path w="24" h="38">
                    <a:moveTo>
                      <a:pt x="23" y="33"/>
                    </a:moveTo>
                    <a:cubicBezTo>
                      <a:pt x="14" y="24"/>
                      <a:pt x="9" y="13"/>
                      <a:pt x="3" y="1"/>
                    </a:cubicBezTo>
                    <a:cubicBezTo>
                      <a:pt x="2" y="0"/>
                      <a:pt x="0" y="1"/>
                      <a:pt x="0" y="3"/>
                    </a:cubicBezTo>
                    <a:cubicBezTo>
                      <a:pt x="3" y="15"/>
                      <a:pt x="11" y="27"/>
                      <a:pt x="20" y="36"/>
                    </a:cubicBezTo>
                    <a:cubicBezTo>
                      <a:pt x="22" y="38"/>
                      <a:pt x="24" y="35"/>
                      <a:pt x="23" y="3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15" name="Freeform 234"/>
              <p:cNvSpPr/>
              <p:nvPr/>
            </p:nvSpPr>
            <p:spPr bwMode="auto">
              <a:xfrm>
                <a:off x="4706" y="2728"/>
                <a:ext cx="51" cy="58"/>
              </a:xfrm>
              <a:custGeom>
                <a:avLst/>
                <a:gdLst>
                  <a:gd name="T0" fmla="*/ 27 w 29"/>
                  <a:gd name="T1" fmla="*/ 28 h 33"/>
                  <a:gd name="T2" fmla="*/ 4 w 29"/>
                  <a:gd name="T3" fmla="*/ 1 h 33"/>
                  <a:gd name="T4" fmla="*/ 1 w 29"/>
                  <a:gd name="T5" fmla="*/ 2 h 33"/>
                  <a:gd name="T6" fmla="*/ 25 w 29"/>
                  <a:gd name="T7" fmla="*/ 31 h 33"/>
                  <a:gd name="T8" fmla="*/ 27 w 29"/>
                  <a:gd name="T9" fmla="*/ 28 h 33"/>
                </a:gdLst>
                <a:ahLst/>
                <a:cxnLst>
                  <a:cxn ang="0">
                    <a:pos x="T0" y="T1"/>
                  </a:cxn>
                  <a:cxn ang="0">
                    <a:pos x="T2" y="T3"/>
                  </a:cxn>
                  <a:cxn ang="0">
                    <a:pos x="T4" y="T5"/>
                  </a:cxn>
                  <a:cxn ang="0">
                    <a:pos x="T6" y="T7"/>
                  </a:cxn>
                  <a:cxn ang="0">
                    <a:pos x="T8" y="T9"/>
                  </a:cxn>
                </a:cxnLst>
                <a:rect l="0" t="0" r="r" b="b"/>
                <a:pathLst>
                  <a:path w="29" h="33">
                    <a:moveTo>
                      <a:pt x="27" y="28"/>
                    </a:moveTo>
                    <a:cubicBezTo>
                      <a:pt x="17" y="21"/>
                      <a:pt x="10" y="12"/>
                      <a:pt x="4" y="1"/>
                    </a:cubicBezTo>
                    <a:cubicBezTo>
                      <a:pt x="3" y="0"/>
                      <a:pt x="0" y="1"/>
                      <a:pt x="1" y="2"/>
                    </a:cubicBezTo>
                    <a:cubicBezTo>
                      <a:pt x="6" y="15"/>
                      <a:pt x="14" y="24"/>
                      <a:pt x="25" y="31"/>
                    </a:cubicBezTo>
                    <a:cubicBezTo>
                      <a:pt x="27" y="33"/>
                      <a:pt x="29" y="30"/>
                      <a:pt x="27" y="2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16" name="Freeform 235"/>
              <p:cNvSpPr/>
              <p:nvPr/>
            </p:nvSpPr>
            <p:spPr bwMode="auto">
              <a:xfrm>
                <a:off x="4648" y="2719"/>
                <a:ext cx="49" cy="67"/>
              </a:xfrm>
              <a:custGeom>
                <a:avLst/>
                <a:gdLst>
                  <a:gd name="T0" fmla="*/ 26 w 28"/>
                  <a:gd name="T1" fmla="*/ 34 h 38"/>
                  <a:gd name="T2" fmla="*/ 4 w 28"/>
                  <a:gd name="T3" fmla="*/ 1 h 38"/>
                  <a:gd name="T4" fmla="*/ 1 w 28"/>
                  <a:gd name="T5" fmla="*/ 2 h 38"/>
                  <a:gd name="T6" fmla="*/ 24 w 28"/>
                  <a:gd name="T7" fmla="*/ 37 h 38"/>
                  <a:gd name="T8" fmla="*/ 26 w 28"/>
                  <a:gd name="T9" fmla="*/ 34 h 38"/>
                </a:gdLst>
                <a:ahLst/>
                <a:cxnLst>
                  <a:cxn ang="0">
                    <a:pos x="T0" y="T1"/>
                  </a:cxn>
                  <a:cxn ang="0">
                    <a:pos x="T2" y="T3"/>
                  </a:cxn>
                  <a:cxn ang="0">
                    <a:pos x="T4" y="T5"/>
                  </a:cxn>
                  <a:cxn ang="0">
                    <a:pos x="T6" y="T7"/>
                  </a:cxn>
                  <a:cxn ang="0">
                    <a:pos x="T8" y="T9"/>
                  </a:cxn>
                </a:cxnLst>
                <a:rect l="0" t="0" r="r" b="b"/>
                <a:pathLst>
                  <a:path w="28" h="38">
                    <a:moveTo>
                      <a:pt x="26" y="34"/>
                    </a:moveTo>
                    <a:cubicBezTo>
                      <a:pt x="18" y="24"/>
                      <a:pt x="11" y="12"/>
                      <a:pt x="4" y="1"/>
                    </a:cubicBezTo>
                    <a:cubicBezTo>
                      <a:pt x="3" y="0"/>
                      <a:pt x="0" y="0"/>
                      <a:pt x="1" y="2"/>
                    </a:cubicBezTo>
                    <a:cubicBezTo>
                      <a:pt x="5" y="15"/>
                      <a:pt x="14" y="27"/>
                      <a:pt x="24" y="37"/>
                    </a:cubicBezTo>
                    <a:cubicBezTo>
                      <a:pt x="25" y="38"/>
                      <a:pt x="28" y="36"/>
                      <a:pt x="26" y="3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17" name="Freeform 236"/>
              <p:cNvSpPr/>
              <p:nvPr/>
            </p:nvSpPr>
            <p:spPr bwMode="auto">
              <a:xfrm>
                <a:off x="4583" y="2692"/>
                <a:ext cx="60" cy="71"/>
              </a:xfrm>
              <a:custGeom>
                <a:avLst/>
                <a:gdLst>
                  <a:gd name="T0" fmla="*/ 32 w 34"/>
                  <a:gd name="T1" fmla="*/ 35 h 40"/>
                  <a:gd name="T2" fmla="*/ 3 w 34"/>
                  <a:gd name="T3" fmla="*/ 1 h 40"/>
                  <a:gd name="T4" fmla="*/ 0 w 34"/>
                  <a:gd name="T5" fmla="*/ 3 h 40"/>
                  <a:gd name="T6" fmla="*/ 30 w 34"/>
                  <a:gd name="T7" fmla="*/ 38 h 40"/>
                  <a:gd name="T8" fmla="*/ 32 w 34"/>
                  <a:gd name="T9" fmla="*/ 35 h 40"/>
                </a:gdLst>
                <a:ahLst/>
                <a:cxnLst>
                  <a:cxn ang="0">
                    <a:pos x="T0" y="T1"/>
                  </a:cxn>
                  <a:cxn ang="0">
                    <a:pos x="T2" y="T3"/>
                  </a:cxn>
                  <a:cxn ang="0">
                    <a:pos x="T4" y="T5"/>
                  </a:cxn>
                  <a:cxn ang="0">
                    <a:pos x="T6" y="T7"/>
                  </a:cxn>
                  <a:cxn ang="0">
                    <a:pos x="T8" y="T9"/>
                  </a:cxn>
                </a:cxnLst>
                <a:rect l="0" t="0" r="r" b="b"/>
                <a:pathLst>
                  <a:path w="34" h="40">
                    <a:moveTo>
                      <a:pt x="32" y="35"/>
                    </a:moveTo>
                    <a:cubicBezTo>
                      <a:pt x="21" y="25"/>
                      <a:pt x="12" y="13"/>
                      <a:pt x="3" y="1"/>
                    </a:cubicBezTo>
                    <a:cubicBezTo>
                      <a:pt x="2" y="0"/>
                      <a:pt x="0" y="1"/>
                      <a:pt x="0" y="3"/>
                    </a:cubicBezTo>
                    <a:cubicBezTo>
                      <a:pt x="7" y="16"/>
                      <a:pt x="18" y="28"/>
                      <a:pt x="30" y="38"/>
                    </a:cubicBezTo>
                    <a:cubicBezTo>
                      <a:pt x="31" y="40"/>
                      <a:pt x="34" y="37"/>
                      <a:pt x="32" y="3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18" name="Freeform 237"/>
              <p:cNvSpPr/>
              <p:nvPr/>
            </p:nvSpPr>
            <p:spPr bwMode="auto">
              <a:xfrm>
                <a:off x="4535" y="2687"/>
                <a:ext cx="48" cy="69"/>
              </a:xfrm>
              <a:custGeom>
                <a:avLst/>
                <a:gdLst>
                  <a:gd name="T0" fmla="*/ 25 w 27"/>
                  <a:gd name="T1" fmla="*/ 34 h 39"/>
                  <a:gd name="T2" fmla="*/ 3 w 27"/>
                  <a:gd name="T3" fmla="*/ 2 h 39"/>
                  <a:gd name="T4" fmla="*/ 0 w 27"/>
                  <a:gd name="T5" fmla="*/ 3 h 39"/>
                  <a:gd name="T6" fmla="*/ 22 w 27"/>
                  <a:gd name="T7" fmla="*/ 37 h 39"/>
                  <a:gd name="T8" fmla="*/ 25 w 27"/>
                  <a:gd name="T9" fmla="*/ 34 h 39"/>
                </a:gdLst>
                <a:ahLst/>
                <a:cxnLst>
                  <a:cxn ang="0">
                    <a:pos x="T0" y="T1"/>
                  </a:cxn>
                  <a:cxn ang="0">
                    <a:pos x="T2" y="T3"/>
                  </a:cxn>
                  <a:cxn ang="0">
                    <a:pos x="T4" y="T5"/>
                  </a:cxn>
                  <a:cxn ang="0">
                    <a:pos x="T6" y="T7"/>
                  </a:cxn>
                  <a:cxn ang="0">
                    <a:pos x="T8" y="T9"/>
                  </a:cxn>
                </a:cxnLst>
                <a:rect l="0" t="0" r="r" b="b"/>
                <a:pathLst>
                  <a:path w="27" h="39">
                    <a:moveTo>
                      <a:pt x="25" y="34"/>
                    </a:moveTo>
                    <a:cubicBezTo>
                      <a:pt x="16" y="25"/>
                      <a:pt x="9" y="14"/>
                      <a:pt x="3" y="2"/>
                    </a:cubicBezTo>
                    <a:cubicBezTo>
                      <a:pt x="2" y="0"/>
                      <a:pt x="0" y="1"/>
                      <a:pt x="0" y="3"/>
                    </a:cubicBezTo>
                    <a:cubicBezTo>
                      <a:pt x="3" y="16"/>
                      <a:pt x="12" y="28"/>
                      <a:pt x="22" y="37"/>
                    </a:cubicBezTo>
                    <a:cubicBezTo>
                      <a:pt x="24" y="39"/>
                      <a:pt x="27" y="36"/>
                      <a:pt x="25" y="3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19" name="Freeform 238"/>
              <p:cNvSpPr/>
              <p:nvPr/>
            </p:nvSpPr>
            <p:spPr bwMode="auto">
              <a:xfrm>
                <a:off x="4498" y="2685"/>
                <a:ext cx="48" cy="67"/>
              </a:xfrm>
              <a:custGeom>
                <a:avLst/>
                <a:gdLst>
                  <a:gd name="T0" fmla="*/ 26 w 27"/>
                  <a:gd name="T1" fmla="*/ 34 h 38"/>
                  <a:gd name="T2" fmla="*/ 3 w 27"/>
                  <a:gd name="T3" fmla="*/ 2 h 38"/>
                  <a:gd name="T4" fmla="*/ 0 w 27"/>
                  <a:gd name="T5" fmla="*/ 3 h 38"/>
                  <a:gd name="T6" fmla="*/ 23 w 27"/>
                  <a:gd name="T7" fmla="*/ 36 h 38"/>
                  <a:gd name="T8" fmla="*/ 26 w 27"/>
                  <a:gd name="T9" fmla="*/ 34 h 38"/>
                </a:gdLst>
                <a:ahLst/>
                <a:cxnLst>
                  <a:cxn ang="0">
                    <a:pos x="T0" y="T1"/>
                  </a:cxn>
                  <a:cxn ang="0">
                    <a:pos x="T2" y="T3"/>
                  </a:cxn>
                  <a:cxn ang="0">
                    <a:pos x="T4" y="T5"/>
                  </a:cxn>
                  <a:cxn ang="0">
                    <a:pos x="T6" y="T7"/>
                  </a:cxn>
                  <a:cxn ang="0">
                    <a:pos x="T8" y="T9"/>
                  </a:cxn>
                </a:cxnLst>
                <a:rect l="0" t="0" r="r" b="b"/>
                <a:pathLst>
                  <a:path w="27" h="38">
                    <a:moveTo>
                      <a:pt x="26" y="34"/>
                    </a:moveTo>
                    <a:cubicBezTo>
                      <a:pt x="18" y="24"/>
                      <a:pt x="11" y="12"/>
                      <a:pt x="3" y="2"/>
                    </a:cubicBezTo>
                    <a:cubicBezTo>
                      <a:pt x="2" y="0"/>
                      <a:pt x="0" y="2"/>
                      <a:pt x="0" y="3"/>
                    </a:cubicBezTo>
                    <a:cubicBezTo>
                      <a:pt x="5" y="15"/>
                      <a:pt x="14" y="27"/>
                      <a:pt x="23" y="36"/>
                    </a:cubicBezTo>
                    <a:cubicBezTo>
                      <a:pt x="25" y="38"/>
                      <a:pt x="27" y="36"/>
                      <a:pt x="26" y="3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20" name="Freeform 239"/>
              <p:cNvSpPr/>
              <p:nvPr/>
            </p:nvSpPr>
            <p:spPr bwMode="auto">
              <a:xfrm>
                <a:off x="4458" y="2671"/>
                <a:ext cx="46" cy="71"/>
              </a:xfrm>
              <a:custGeom>
                <a:avLst/>
                <a:gdLst>
                  <a:gd name="T0" fmla="*/ 25 w 26"/>
                  <a:gd name="T1" fmla="*/ 36 h 40"/>
                  <a:gd name="T2" fmla="*/ 3 w 26"/>
                  <a:gd name="T3" fmla="*/ 1 h 40"/>
                  <a:gd name="T4" fmla="*/ 1 w 26"/>
                  <a:gd name="T5" fmla="*/ 3 h 40"/>
                  <a:gd name="T6" fmla="*/ 22 w 26"/>
                  <a:gd name="T7" fmla="*/ 39 h 40"/>
                  <a:gd name="T8" fmla="*/ 25 w 26"/>
                  <a:gd name="T9" fmla="*/ 36 h 40"/>
                </a:gdLst>
                <a:ahLst/>
                <a:cxnLst>
                  <a:cxn ang="0">
                    <a:pos x="T0" y="T1"/>
                  </a:cxn>
                  <a:cxn ang="0">
                    <a:pos x="T2" y="T3"/>
                  </a:cxn>
                  <a:cxn ang="0">
                    <a:pos x="T4" y="T5"/>
                  </a:cxn>
                  <a:cxn ang="0">
                    <a:pos x="T6" y="T7"/>
                  </a:cxn>
                  <a:cxn ang="0">
                    <a:pos x="T8" y="T9"/>
                  </a:cxn>
                </a:cxnLst>
                <a:rect l="0" t="0" r="r" b="b"/>
                <a:pathLst>
                  <a:path w="26" h="40">
                    <a:moveTo>
                      <a:pt x="25" y="36"/>
                    </a:moveTo>
                    <a:cubicBezTo>
                      <a:pt x="14" y="27"/>
                      <a:pt x="13" y="11"/>
                      <a:pt x="3" y="1"/>
                    </a:cubicBezTo>
                    <a:cubicBezTo>
                      <a:pt x="2" y="0"/>
                      <a:pt x="0" y="1"/>
                      <a:pt x="1" y="3"/>
                    </a:cubicBezTo>
                    <a:cubicBezTo>
                      <a:pt x="8" y="15"/>
                      <a:pt x="10" y="31"/>
                      <a:pt x="22" y="39"/>
                    </a:cubicBezTo>
                    <a:cubicBezTo>
                      <a:pt x="24" y="40"/>
                      <a:pt x="26" y="37"/>
                      <a:pt x="25" y="3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21" name="Freeform 240"/>
              <p:cNvSpPr/>
              <p:nvPr/>
            </p:nvSpPr>
            <p:spPr bwMode="auto">
              <a:xfrm>
                <a:off x="4416" y="2675"/>
                <a:ext cx="49" cy="61"/>
              </a:xfrm>
              <a:custGeom>
                <a:avLst/>
                <a:gdLst>
                  <a:gd name="T0" fmla="*/ 26 w 28"/>
                  <a:gd name="T1" fmla="*/ 31 h 35"/>
                  <a:gd name="T2" fmla="*/ 13 w 28"/>
                  <a:gd name="T3" fmla="*/ 19 h 35"/>
                  <a:gd name="T4" fmla="*/ 3 w 28"/>
                  <a:gd name="T5" fmla="*/ 2 h 35"/>
                  <a:gd name="T6" fmla="*/ 0 w 28"/>
                  <a:gd name="T7" fmla="*/ 3 h 35"/>
                  <a:gd name="T8" fmla="*/ 24 w 28"/>
                  <a:gd name="T9" fmla="*/ 34 h 35"/>
                  <a:gd name="T10" fmla="*/ 26 w 28"/>
                  <a:gd name="T11" fmla="*/ 31 h 35"/>
                </a:gdLst>
                <a:ahLst/>
                <a:cxnLst>
                  <a:cxn ang="0">
                    <a:pos x="T0" y="T1"/>
                  </a:cxn>
                  <a:cxn ang="0">
                    <a:pos x="T2" y="T3"/>
                  </a:cxn>
                  <a:cxn ang="0">
                    <a:pos x="T4" y="T5"/>
                  </a:cxn>
                  <a:cxn ang="0">
                    <a:pos x="T6" y="T7"/>
                  </a:cxn>
                  <a:cxn ang="0">
                    <a:pos x="T8" y="T9"/>
                  </a:cxn>
                  <a:cxn ang="0">
                    <a:pos x="T10" y="T11"/>
                  </a:cxn>
                </a:cxnLst>
                <a:rect l="0" t="0" r="r" b="b"/>
                <a:pathLst>
                  <a:path w="28" h="35">
                    <a:moveTo>
                      <a:pt x="26" y="31"/>
                    </a:moveTo>
                    <a:cubicBezTo>
                      <a:pt x="21" y="27"/>
                      <a:pt x="17" y="23"/>
                      <a:pt x="13" y="19"/>
                    </a:cubicBezTo>
                    <a:cubicBezTo>
                      <a:pt x="9" y="13"/>
                      <a:pt x="6" y="7"/>
                      <a:pt x="3" y="2"/>
                    </a:cubicBezTo>
                    <a:cubicBezTo>
                      <a:pt x="2" y="0"/>
                      <a:pt x="0" y="1"/>
                      <a:pt x="0" y="3"/>
                    </a:cubicBezTo>
                    <a:cubicBezTo>
                      <a:pt x="2" y="16"/>
                      <a:pt x="13" y="28"/>
                      <a:pt x="24" y="34"/>
                    </a:cubicBezTo>
                    <a:cubicBezTo>
                      <a:pt x="26" y="35"/>
                      <a:pt x="28" y="32"/>
                      <a:pt x="26" y="3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22" name="Freeform 241"/>
              <p:cNvSpPr/>
              <p:nvPr/>
            </p:nvSpPr>
            <p:spPr bwMode="auto">
              <a:xfrm>
                <a:off x="4375" y="2689"/>
                <a:ext cx="48" cy="53"/>
              </a:xfrm>
              <a:custGeom>
                <a:avLst/>
                <a:gdLst>
                  <a:gd name="T0" fmla="*/ 25 w 27"/>
                  <a:gd name="T1" fmla="*/ 26 h 30"/>
                  <a:gd name="T2" fmla="*/ 3 w 27"/>
                  <a:gd name="T3" fmla="*/ 2 h 30"/>
                  <a:gd name="T4" fmla="*/ 1 w 27"/>
                  <a:gd name="T5" fmla="*/ 4 h 30"/>
                  <a:gd name="T6" fmla="*/ 22 w 27"/>
                  <a:gd name="T7" fmla="*/ 29 h 30"/>
                  <a:gd name="T8" fmla="*/ 25 w 27"/>
                  <a:gd name="T9" fmla="*/ 26 h 30"/>
                </a:gdLst>
                <a:ahLst/>
                <a:cxnLst>
                  <a:cxn ang="0">
                    <a:pos x="T0" y="T1"/>
                  </a:cxn>
                  <a:cxn ang="0">
                    <a:pos x="T2" y="T3"/>
                  </a:cxn>
                  <a:cxn ang="0">
                    <a:pos x="T4" y="T5"/>
                  </a:cxn>
                  <a:cxn ang="0">
                    <a:pos x="T6" y="T7"/>
                  </a:cxn>
                  <a:cxn ang="0">
                    <a:pos x="T8" y="T9"/>
                  </a:cxn>
                </a:cxnLst>
                <a:rect l="0" t="0" r="r" b="b"/>
                <a:pathLst>
                  <a:path w="27" h="30">
                    <a:moveTo>
                      <a:pt x="25" y="26"/>
                    </a:moveTo>
                    <a:cubicBezTo>
                      <a:pt x="16" y="19"/>
                      <a:pt x="11" y="10"/>
                      <a:pt x="3" y="2"/>
                    </a:cubicBezTo>
                    <a:cubicBezTo>
                      <a:pt x="2" y="0"/>
                      <a:pt x="0" y="2"/>
                      <a:pt x="1" y="4"/>
                    </a:cubicBezTo>
                    <a:cubicBezTo>
                      <a:pt x="5" y="14"/>
                      <a:pt x="14" y="22"/>
                      <a:pt x="22" y="29"/>
                    </a:cubicBezTo>
                    <a:cubicBezTo>
                      <a:pt x="24" y="30"/>
                      <a:pt x="27" y="28"/>
                      <a:pt x="25" y="2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23" name="Freeform 242"/>
              <p:cNvSpPr/>
              <p:nvPr/>
            </p:nvSpPr>
            <p:spPr bwMode="auto">
              <a:xfrm>
                <a:off x="4335" y="2692"/>
                <a:ext cx="46" cy="60"/>
              </a:xfrm>
              <a:custGeom>
                <a:avLst/>
                <a:gdLst>
                  <a:gd name="T0" fmla="*/ 24 w 26"/>
                  <a:gd name="T1" fmla="*/ 30 h 34"/>
                  <a:gd name="T2" fmla="*/ 3 w 26"/>
                  <a:gd name="T3" fmla="*/ 1 h 34"/>
                  <a:gd name="T4" fmla="*/ 1 w 26"/>
                  <a:gd name="T5" fmla="*/ 2 h 34"/>
                  <a:gd name="T6" fmla="*/ 21 w 26"/>
                  <a:gd name="T7" fmla="*/ 32 h 34"/>
                  <a:gd name="T8" fmla="*/ 24 w 26"/>
                  <a:gd name="T9" fmla="*/ 30 h 34"/>
                </a:gdLst>
                <a:ahLst/>
                <a:cxnLst>
                  <a:cxn ang="0">
                    <a:pos x="T0" y="T1"/>
                  </a:cxn>
                  <a:cxn ang="0">
                    <a:pos x="T2" y="T3"/>
                  </a:cxn>
                  <a:cxn ang="0">
                    <a:pos x="T4" y="T5"/>
                  </a:cxn>
                  <a:cxn ang="0">
                    <a:pos x="T6" y="T7"/>
                  </a:cxn>
                  <a:cxn ang="0">
                    <a:pos x="T8" y="T9"/>
                  </a:cxn>
                </a:cxnLst>
                <a:rect l="0" t="0" r="r" b="b"/>
                <a:pathLst>
                  <a:path w="26" h="34">
                    <a:moveTo>
                      <a:pt x="24" y="30"/>
                    </a:moveTo>
                    <a:cubicBezTo>
                      <a:pt x="16" y="21"/>
                      <a:pt x="10" y="11"/>
                      <a:pt x="3" y="1"/>
                    </a:cubicBezTo>
                    <a:cubicBezTo>
                      <a:pt x="3" y="0"/>
                      <a:pt x="0" y="1"/>
                      <a:pt x="1" y="2"/>
                    </a:cubicBezTo>
                    <a:cubicBezTo>
                      <a:pt x="4" y="14"/>
                      <a:pt x="13" y="24"/>
                      <a:pt x="21" y="32"/>
                    </a:cubicBezTo>
                    <a:cubicBezTo>
                      <a:pt x="23" y="34"/>
                      <a:pt x="26" y="32"/>
                      <a:pt x="24"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24" name="Freeform 243"/>
              <p:cNvSpPr/>
              <p:nvPr/>
            </p:nvSpPr>
            <p:spPr bwMode="auto">
              <a:xfrm>
                <a:off x="4300" y="2701"/>
                <a:ext cx="47" cy="44"/>
              </a:xfrm>
              <a:custGeom>
                <a:avLst/>
                <a:gdLst>
                  <a:gd name="T0" fmla="*/ 25 w 27"/>
                  <a:gd name="T1" fmla="*/ 20 h 25"/>
                  <a:gd name="T2" fmla="*/ 3 w 27"/>
                  <a:gd name="T3" fmla="*/ 1 h 25"/>
                  <a:gd name="T4" fmla="*/ 0 w 27"/>
                  <a:gd name="T5" fmla="*/ 3 h 25"/>
                  <a:gd name="T6" fmla="*/ 23 w 27"/>
                  <a:gd name="T7" fmla="*/ 24 h 25"/>
                  <a:gd name="T8" fmla="*/ 25 w 27"/>
                  <a:gd name="T9" fmla="*/ 20 h 25"/>
                </a:gdLst>
                <a:ahLst/>
                <a:cxnLst>
                  <a:cxn ang="0">
                    <a:pos x="T0" y="T1"/>
                  </a:cxn>
                  <a:cxn ang="0">
                    <a:pos x="T2" y="T3"/>
                  </a:cxn>
                  <a:cxn ang="0">
                    <a:pos x="T4" y="T5"/>
                  </a:cxn>
                  <a:cxn ang="0">
                    <a:pos x="T6" y="T7"/>
                  </a:cxn>
                  <a:cxn ang="0">
                    <a:pos x="T8" y="T9"/>
                  </a:cxn>
                </a:cxnLst>
                <a:rect l="0" t="0" r="r" b="b"/>
                <a:pathLst>
                  <a:path w="27" h="25">
                    <a:moveTo>
                      <a:pt x="25" y="20"/>
                    </a:moveTo>
                    <a:cubicBezTo>
                      <a:pt x="15" y="16"/>
                      <a:pt x="9" y="9"/>
                      <a:pt x="3" y="1"/>
                    </a:cubicBezTo>
                    <a:cubicBezTo>
                      <a:pt x="2" y="0"/>
                      <a:pt x="0" y="1"/>
                      <a:pt x="0" y="3"/>
                    </a:cubicBezTo>
                    <a:cubicBezTo>
                      <a:pt x="4" y="13"/>
                      <a:pt x="13" y="20"/>
                      <a:pt x="23" y="24"/>
                    </a:cubicBezTo>
                    <a:cubicBezTo>
                      <a:pt x="25" y="25"/>
                      <a:pt x="27" y="21"/>
                      <a:pt x="25"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25" name="Freeform 244"/>
              <p:cNvSpPr/>
              <p:nvPr/>
            </p:nvSpPr>
            <p:spPr bwMode="auto">
              <a:xfrm>
                <a:off x="4266" y="2724"/>
                <a:ext cx="37" cy="35"/>
              </a:xfrm>
              <a:custGeom>
                <a:avLst/>
                <a:gdLst>
                  <a:gd name="T0" fmla="*/ 19 w 21"/>
                  <a:gd name="T1" fmla="*/ 15 h 20"/>
                  <a:gd name="T2" fmla="*/ 2 w 21"/>
                  <a:gd name="T3" fmla="*/ 1 h 20"/>
                  <a:gd name="T4" fmla="*/ 0 w 21"/>
                  <a:gd name="T5" fmla="*/ 3 h 20"/>
                  <a:gd name="T6" fmla="*/ 17 w 21"/>
                  <a:gd name="T7" fmla="*/ 19 h 20"/>
                  <a:gd name="T8" fmla="*/ 19 w 21"/>
                  <a:gd name="T9" fmla="*/ 15 h 20"/>
                </a:gdLst>
                <a:ahLst/>
                <a:cxnLst>
                  <a:cxn ang="0">
                    <a:pos x="T0" y="T1"/>
                  </a:cxn>
                  <a:cxn ang="0">
                    <a:pos x="T2" y="T3"/>
                  </a:cxn>
                  <a:cxn ang="0">
                    <a:pos x="T4" y="T5"/>
                  </a:cxn>
                  <a:cxn ang="0">
                    <a:pos x="T6" y="T7"/>
                  </a:cxn>
                  <a:cxn ang="0">
                    <a:pos x="T8" y="T9"/>
                  </a:cxn>
                </a:cxnLst>
                <a:rect l="0" t="0" r="r" b="b"/>
                <a:pathLst>
                  <a:path w="21" h="20">
                    <a:moveTo>
                      <a:pt x="19" y="15"/>
                    </a:moveTo>
                    <a:cubicBezTo>
                      <a:pt x="13" y="11"/>
                      <a:pt x="9" y="5"/>
                      <a:pt x="2" y="1"/>
                    </a:cubicBezTo>
                    <a:cubicBezTo>
                      <a:pt x="1" y="0"/>
                      <a:pt x="0" y="1"/>
                      <a:pt x="0" y="3"/>
                    </a:cubicBezTo>
                    <a:cubicBezTo>
                      <a:pt x="4" y="10"/>
                      <a:pt x="11" y="15"/>
                      <a:pt x="17" y="19"/>
                    </a:cubicBezTo>
                    <a:cubicBezTo>
                      <a:pt x="19" y="20"/>
                      <a:pt x="21" y="17"/>
                      <a:pt x="19" y="1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26" name="Freeform 245"/>
              <p:cNvSpPr/>
              <p:nvPr/>
            </p:nvSpPr>
            <p:spPr bwMode="auto">
              <a:xfrm>
                <a:off x="4235" y="2738"/>
                <a:ext cx="30" cy="39"/>
              </a:xfrm>
              <a:custGeom>
                <a:avLst/>
                <a:gdLst>
                  <a:gd name="T0" fmla="*/ 16 w 17"/>
                  <a:gd name="T1" fmla="*/ 18 h 22"/>
                  <a:gd name="T2" fmla="*/ 3 w 17"/>
                  <a:gd name="T3" fmla="*/ 2 h 22"/>
                  <a:gd name="T4" fmla="*/ 1 w 17"/>
                  <a:gd name="T5" fmla="*/ 3 h 22"/>
                  <a:gd name="T6" fmla="*/ 12 w 17"/>
                  <a:gd name="T7" fmla="*/ 20 h 22"/>
                  <a:gd name="T8" fmla="*/ 16 w 17"/>
                  <a:gd name="T9" fmla="*/ 18 h 22"/>
                </a:gdLst>
                <a:ahLst/>
                <a:cxnLst>
                  <a:cxn ang="0">
                    <a:pos x="T0" y="T1"/>
                  </a:cxn>
                  <a:cxn ang="0">
                    <a:pos x="T2" y="T3"/>
                  </a:cxn>
                  <a:cxn ang="0">
                    <a:pos x="T4" y="T5"/>
                  </a:cxn>
                  <a:cxn ang="0">
                    <a:pos x="T6" y="T7"/>
                  </a:cxn>
                  <a:cxn ang="0">
                    <a:pos x="T8" y="T9"/>
                  </a:cxn>
                </a:cxnLst>
                <a:rect l="0" t="0" r="r" b="b"/>
                <a:pathLst>
                  <a:path w="17" h="22">
                    <a:moveTo>
                      <a:pt x="16" y="18"/>
                    </a:moveTo>
                    <a:cubicBezTo>
                      <a:pt x="12" y="12"/>
                      <a:pt x="8" y="6"/>
                      <a:pt x="3" y="2"/>
                    </a:cubicBezTo>
                    <a:cubicBezTo>
                      <a:pt x="2" y="0"/>
                      <a:pt x="0" y="2"/>
                      <a:pt x="1" y="3"/>
                    </a:cubicBezTo>
                    <a:cubicBezTo>
                      <a:pt x="4" y="9"/>
                      <a:pt x="8" y="14"/>
                      <a:pt x="12" y="20"/>
                    </a:cubicBezTo>
                    <a:cubicBezTo>
                      <a:pt x="14" y="22"/>
                      <a:pt x="17" y="20"/>
                      <a:pt x="16"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27" name="Freeform 246"/>
              <p:cNvSpPr/>
              <p:nvPr/>
            </p:nvSpPr>
            <p:spPr bwMode="auto">
              <a:xfrm>
                <a:off x="4180" y="2756"/>
                <a:ext cx="39" cy="30"/>
              </a:xfrm>
              <a:custGeom>
                <a:avLst/>
                <a:gdLst>
                  <a:gd name="T0" fmla="*/ 19 w 22"/>
                  <a:gd name="T1" fmla="*/ 12 h 17"/>
                  <a:gd name="T2" fmla="*/ 3 w 22"/>
                  <a:gd name="T3" fmla="*/ 1 h 17"/>
                  <a:gd name="T4" fmla="*/ 1 w 22"/>
                  <a:gd name="T5" fmla="*/ 3 h 17"/>
                  <a:gd name="T6" fmla="*/ 17 w 22"/>
                  <a:gd name="T7" fmla="*/ 16 h 17"/>
                  <a:gd name="T8" fmla="*/ 19 w 22"/>
                  <a:gd name="T9" fmla="*/ 12 h 17"/>
                </a:gdLst>
                <a:ahLst/>
                <a:cxnLst>
                  <a:cxn ang="0">
                    <a:pos x="T0" y="T1"/>
                  </a:cxn>
                  <a:cxn ang="0">
                    <a:pos x="T2" y="T3"/>
                  </a:cxn>
                  <a:cxn ang="0">
                    <a:pos x="T4" y="T5"/>
                  </a:cxn>
                  <a:cxn ang="0">
                    <a:pos x="T6" y="T7"/>
                  </a:cxn>
                  <a:cxn ang="0">
                    <a:pos x="T8" y="T9"/>
                  </a:cxn>
                </a:cxnLst>
                <a:rect l="0" t="0" r="r" b="b"/>
                <a:pathLst>
                  <a:path w="22" h="17">
                    <a:moveTo>
                      <a:pt x="19" y="12"/>
                    </a:moveTo>
                    <a:cubicBezTo>
                      <a:pt x="14" y="9"/>
                      <a:pt x="8" y="5"/>
                      <a:pt x="3" y="1"/>
                    </a:cubicBezTo>
                    <a:cubicBezTo>
                      <a:pt x="2" y="0"/>
                      <a:pt x="0" y="2"/>
                      <a:pt x="1" y="3"/>
                    </a:cubicBezTo>
                    <a:cubicBezTo>
                      <a:pt x="5" y="9"/>
                      <a:pt x="11" y="13"/>
                      <a:pt x="17" y="16"/>
                    </a:cubicBezTo>
                    <a:cubicBezTo>
                      <a:pt x="20" y="17"/>
                      <a:pt x="22" y="13"/>
                      <a:pt x="19" y="1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28" name="Freeform 247"/>
              <p:cNvSpPr/>
              <p:nvPr/>
            </p:nvSpPr>
            <p:spPr bwMode="auto">
              <a:xfrm>
                <a:off x="4149" y="2780"/>
                <a:ext cx="28" cy="27"/>
              </a:xfrm>
              <a:custGeom>
                <a:avLst/>
                <a:gdLst>
                  <a:gd name="T0" fmla="*/ 14 w 16"/>
                  <a:gd name="T1" fmla="*/ 10 h 15"/>
                  <a:gd name="T2" fmla="*/ 8 w 16"/>
                  <a:gd name="T3" fmla="*/ 5 h 15"/>
                  <a:gd name="T4" fmla="*/ 3 w 16"/>
                  <a:gd name="T5" fmla="*/ 1 h 15"/>
                  <a:gd name="T6" fmla="*/ 1 w 16"/>
                  <a:gd name="T7" fmla="*/ 3 h 15"/>
                  <a:gd name="T8" fmla="*/ 6 w 16"/>
                  <a:gd name="T9" fmla="*/ 8 h 15"/>
                  <a:gd name="T10" fmla="*/ 12 w 16"/>
                  <a:gd name="T11" fmla="*/ 13 h 15"/>
                  <a:gd name="T12" fmla="*/ 14 w 16"/>
                  <a:gd name="T13" fmla="*/ 10 h 15"/>
                </a:gdLst>
                <a:ahLst/>
                <a:cxnLst>
                  <a:cxn ang="0">
                    <a:pos x="T0" y="T1"/>
                  </a:cxn>
                  <a:cxn ang="0">
                    <a:pos x="T2" y="T3"/>
                  </a:cxn>
                  <a:cxn ang="0">
                    <a:pos x="T4" y="T5"/>
                  </a:cxn>
                  <a:cxn ang="0">
                    <a:pos x="T6" y="T7"/>
                  </a:cxn>
                  <a:cxn ang="0">
                    <a:pos x="T8" y="T9"/>
                  </a:cxn>
                  <a:cxn ang="0">
                    <a:pos x="T10" y="T11"/>
                  </a:cxn>
                  <a:cxn ang="0">
                    <a:pos x="T12" y="T13"/>
                  </a:cxn>
                </a:cxnLst>
                <a:rect l="0" t="0" r="r" b="b"/>
                <a:pathLst>
                  <a:path w="16" h="15">
                    <a:moveTo>
                      <a:pt x="14" y="10"/>
                    </a:moveTo>
                    <a:cubicBezTo>
                      <a:pt x="12" y="8"/>
                      <a:pt x="10" y="7"/>
                      <a:pt x="8" y="5"/>
                    </a:cubicBezTo>
                    <a:cubicBezTo>
                      <a:pt x="7" y="3"/>
                      <a:pt x="5" y="2"/>
                      <a:pt x="3" y="1"/>
                    </a:cubicBezTo>
                    <a:cubicBezTo>
                      <a:pt x="1" y="0"/>
                      <a:pt x="0" y="2"/>
                      <a:pt x="1" y="3"/>
                    </a:cubicBezTo>
                    <a:cubicBezTo>
                      <a:pt x="2" y="5"/>
                      <a:pt x="4" y="7"/>
                      <a:pt x="6" y="8"/>
                    </a:cubicBezTo>
                    <a:cubicBezTo>
                      <a:pt x="8" y="10"/>
                      <a:pt x="10" y="11"/>
                      <a:pt x="12" y="13"/>
                    </a:cubicBezTo>
                    <a:cubicBezTo>
                      <a:pt x="14" y="15"/>
                      <a:pt x="16" y="12"/>
                      <a:pt x="14" y="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29" name="Freeform 248"/>
              <p:cNvSpPr/>
              <p:nvPr/>
            </p:nvSpPr>
            <p:spPr bwMode="auto">
              <a:xfrm>
                <a:off x="4117" y="2800"/>
                <a:ext cx="25" cy="21"/>
              </a:xfrm>
              <a:custGeom>
                <a:avLst/>
                <a:gdLst>
                  <a:gd name="T0" fmla="*/ 12 w 14"/>
                  <a:gd name="T1" fmla="*/ 8 h 12"/>
                  <a:gd name="T2" fmla="*/ 3 w 14"/>
                  <a:gd name="T3" fmla="*/ 1 h 12"/>
                  <a:gd name="T4" fmla="*/ 1 w 14"/>
                  <a:gd name="T5" fmla="*/ 3 h 12"/>
                  <a:gd name="T6" fmla="*/ 9 w 14"/>
                  <a:gd name="T7" fmla="*/ 11 h 12"/>
                  <a:gd name="T8" fmla="*/ 12 w 14"/>
                  <a:gd name="T9" fmla="*/ 8 h 12"/>
                </a:gdLst>
                <a:ahLst/>
                <a:cxnLst>
                  <a:cxn ang="0">
                    <a:pos x="T0" y="T1"/>
                  </a:cxn>
                  <a:cxn ang="0">
                    <a:pos x="T2" y="T3"/>
                  </a:cxn>
                  <a:cxn ang="0">
                    <a:pos x="T4" y="T5"/>
                  </a:cxn>
                  <a:cxn ang="0">
                    <a:pos x="T6" y="T7"/>
                  </a:cxn>
                  <a:cxn ang="0">
                    <a:pos x="T8" y="T9"/>
                  </a:cxn>
                </a:cxnLst>
                <a:rect l="0" t="0" r="r" b="b"/>
                <a:pathLst>
                  <a:path w="14" h="12">
                    <a:moveTo>
                      <a:pt x="12" y="8"/>
                    </a:moveTo>
                    <a:cubicBezTo>
                      <a:pt x="9" y="5"/>
                      <a:pt x="6" y="2"/>
                      <a:pt x="3" y="1"/>
                    </a:cubicBezTo>
                    <a:cubicBezTo>
                      <a:pt x="1" y="0"/>
                      <a:pt x="0" y="1"/>
                      <a:pt x="1" y="3"/>
                    </a:cubicBezTo>
                    <a:cubicBezTo>
                      <a:pt x="3" y="6"/>
                      <a:pt x="6" y="8"/>
                      <a:pt x="9" y="11"/>
                    </a:cubicBezTo>
                    <a:cubicBezTo>
                      <a:pt x="11" y="12"/>
                      <a:pt x="14" y="10"/>
                      <a:pt x="12"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30" name="Freeform 249"/>
              <p:cNvSpPr/>
              <p:nvPr/>
            </p:nvSpPr>
            <p:spPr bwMode="auto">
              <a:xfrm>
                <a:off x="4069" y="2807"/>
                <a:ext cx="32" cy="24"/>
              </a:xfrm>
              <a:custGeom>
                <a:avLst/>
                <a:gdLst>
                  <a:gd name="T0" fmla="*/ 16 w 18"/>
                  <a:gd name="T1" fmla="*/ 10 h 14"/>
                  <a:gd name="T2" fmla="*/ 4 w 18"/>
                  <a:gd name="T3" fmla="*/ 1 h 14"/>
                  <a:gd name="T4" fmla="*/ 1 w 18"/>
                  <a:gd name="T5" fmla="*/ 3 h 14"/>
                  <a:gd name="T6" fmla="*/ 14 w 18"/>
                  <a:gd name="T7" fmla="*/ 13 h 14"/>
                  <a:gd name="T8" fmla="*/ 16 w 18"/>
                  <a:gd name="T9" fmla="*/ 10 h 14"/>
                </a:gdLst>
                <a:ahLst/>
                <a:cxnLst>
                  <a:cxn ang="0">
                    <a:pos x="T0" y="T1"/>
                  </a:cxn>
                  <a:cxn ang="0">
                    <a:pos x="T2" y="T3"/>
                  </a:cxn>
                  <a:cxn ang="0">
                    <a:pos x="T4" y="T5"/>
                  </a:cxn>
                  <a:cxn ang="0">
                    <a:pos x="T6" y="T7"/>
                  </a:cxn>
                  <a:cxn ang="0">
                    <a:pos x="T8" y="T9"/>
                  </a:cxn>
                </a:cxnLst>
                <a:rect l="0" t="0" r="r" b="b"/>
                <a:pathLst>
                  <a:path w="18" h="14">
                    <a:moveTo>
                      <a:pt x="16" y="10"/>
                    </a:moveTo>
                    <a:cubicBezTo>
                      <a:pt x="11" y="8"/>
                      <a:pt x="8" y="4"/>
                      <a:pt x="4" y="1"/>
                    </a:cubicBezTo>
                    <a:cubicBezTo>
                      <a:pt x="2" y="0"/>
                      <a:pt x="0" y="1"/>
                      <a:pt x="1" y="3"/>
                    </a:cubicBezTo>
                    <a:cubicBezTo>
                      <a:pt x="4" y="8"/>
                      <a:pt x="9" y="11"/>
                      <a:pt x="14" y="13"/>
                    </a:cubicBezTo>
                    <a:cubicBezTo>
                      <a:pt x="16" y="14"/>
                      <a:pt x="18" y="11"/>
                      <a:pt x="16" y="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31" name="Freeform 250"/>
              <p:cNvSpPr/>
              <p:nvPr/>
            </p:nvSpPr>
            <p:spPr bwMode="auto">
              <a:xfrm>
                <a:off x="4041" y="2821"/>
                <a:ext cx="21" cy="24"/>
              </a:xfrm>
              <a:custGeom>
                <a:avLst/>
                <a:gdLst>
                  <a:gd name="T0" fmla="*/ 11 w 12"/>
                  <a:gd name="T1" fmla="*/ 10 h 14"/>
                  <a:gd name="T2" fmla="*/ 3 w 12"/>
                  <a:gd name="T3" fmla="*/ 1 h 14"/>
                  <a:gd name="T4" fmla="*/ 1 w 12"/>
                  <a:gd name="T5" fmla="*/ 2 h 14"/>
                  <a:gd name="T6" fmla="*/ 7 w 12"/>
                  <a:gd name="T7" fmla="*/ 12 h 14"/>
                  <a:gd name="T8" fmla="*/ 11 w 12"/>
                  <a:gd name="T9" fmla="*/ 10 h 14"/>
                </a:gdLst>
                <a:ahLst/>
                <a:cxnLst>
                  <a:cxn ang="0">
                    <a:pos x="T0" y="T1"/>
                  </a:cxn>
                  <a:cxn ang="0">
                    <a:pos x="T2" y="T3"/>
                  </a:cxn>
                  <a:cxn ang="0">
                    <a:pos x="T4" y="T5"/>
                  </a:cxn>
                  <a:cxn ang="0">
                    <a:pos x="T6" y="T7"/>
                  </a:cxn>
                  <a:cxn ang="0">
                    <a:pos x="T8" y="T9"/>
                  </a:cxn>
                </a:cxnLst>
                <a:rect l="0" t="0" r="r" b="b"/>
                <a:pathLst>
                  <a:path w="12" h="14">
                    <a:moveTo>
                      <a:pt x="11" y="10"/>
                    </a:moveTo>
                    <a:cubicBezTo>
                      <a:pt x="8" y="7"/>
                      <a:pt x="6" y="3"/>
                      <a:pt x="3" y="1"/>
                    </a:cubicBezTo>
                    <a:cubicBezTo>
                      <a:pt x="2" y="0"/>
                      <a:pt x="0" y="1"/>
                      <a:pt x="1" y="2"/>
                    </a:cubicBezTo>
                    <a:cubicBezTo>
                      <a:pt x="2" y="6"/>
                      <a:pt x="5" y="9"/>
                      <a:pt x="7" y="12"/>
                    </a:cubicBezTo>
                    <a:cubicBezTo>
                      <a:pt x="8" y="14"/>
                      <a:pt x="12" y="12"/>
                      <a:pt x="11" y="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32" name="Freeform 251"/>
              <p:cNvSpPr/>
              <p:nvPr/>
            </p:nvSpPr>
            <p:spPr bwMode="auto">
              <a:xfrm>
                <a:off x="3966" y="2849"/>
                <a:ext cx="23" cy="23"/>
              </a:xfrm>
              <a:custGeom>
                <a:avLst/>
                <a:gdLst>
                  <a:gd name="T0" fmla="*/ 11 w 13"/>
                  <a:gd name="T1" fmla="*/ 9 h 13"/>
                  <a:gd name="T2" fmla="*/ 3 w 13"/>
                  <a:gd name="T3" fmla="*/ 1 h 13"/>
                  <a:gd name="T4" fmla="*/ 1 w 13"/>
                  <a:gd name="T5" fmla="*/ 3 h 13"/>
                  <a:gd name="T6" fmla="*/ 8 w 13"/>
                  <a:gd name="T7" fmla="*/ 11 h 13"/>
                  <a:gd name="T8" fmla="*/ 11 w 13"/>
                  <a:gd name="T9" fmla="*/ 9 h 13"/>
                </a:gdLst>
                <a:ahLst/>
                <a:cxnLst>
                  <a:cxn ang="0">
                    <a:pos x="T0" y="T1"/>
                  </a:cxn>
                  <a:cxn ang="0">
                    <a:pos x="T2" y="T3"/>
                  </a:cxn>
                  <a:cxn ang="0">
                    <a:pos x="T4" y="T5"/>
                  </a:cxn>
                  <a:cxn ang="0">
                    <a:pos x="T6" y="T7"/>
                  </a:cxn>
                  <a:cxn ang="0">
                    <a:pos x="T8" y="T9"/>
                  </a:cxn>
                </a:cxnLst>
                <a:rect l="0" t="0" r="r" b="b"/>
                <a:pathLst>
                  <a:path w="13" h="13">
                    <a:moveTo>
                      <a:pt x="11" y="9"/>
                    </a:moveTo>
                    <a:cubicBezTo>
                      <a:pt x="8" y="6"/>
                      <a:pt x="6" y="3"/>
                      <a:pt x="3" y="1"/>
                    </a:cubicBezTo>
                    <a:cubicBezTo>
                      <a:pt x="1" y="0"/>
                      <a:pt x="0" y="2"/>
                      <a:pt x="1" y="3"/>
                    </a:cubicBezTo>
                    <a:cubicBezTo>
                      <a:pt x="2" y="6"/>
                      <a:pt x="5" y="9"/>
                      <a:pt x="8" y="11"/>
                    </a:cubicBezTo>
                    <a:cubicBezTo>
                      <a:pt x="10" y="13"/>
                      <a:pt x="13" y="10"/>
                      <a:pt x="11" y="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33" name="Freeform 252"/>
              <p:cNvSpPr/>
              <p:nvPr/>
            </p:nvSpPr>
            <p:spPr bwMode="auto">
              <a:xfrm>
                <a:off x="2828" y="3106"/>
                <a:ext cx="122" cy="104"/>
              </a:xfrm>
              <a:custGeom>
                <a:avLst/>
                <a:gdLst>
                  <a:gd name="T0" fmla="*/ 3 w 69"/>
                  <a:gd name="T1" fmla="*/ 58 h 59"/>
                  <a:gd name="T2" fmla="*/ 68 w 69"/>
                  <a:gd name="T3" fmla="*/ 3 h 59"/>
                  <a:gd name="T4" fmla="*/ 65 w 69"/>
                  <a:gd name="T5" fmla="*/ 1 h 59"/>
                  <a:gd name="T6" fmla="*/ 1 w 69"/>
                  <a:gd name="T7" fmla="*/ 55 h 59"/>
                  <a:gd name="T8" fmla="*/ 3 w 69"/>
                  <a:gd name="T9" fmla="*/ 58 h 59"/>
                </a:gdLst>
                <a:ahLst/>
                <a:cxnLst>
                  <a:cxn ang="0">
                    <a:pos x="T0" y="T1"/>
                  </a:cxn>
                  <a:cxn ang="0">
                    <a:pos x="T2" y="T3"/>
                  </a:cxn>
                  <a:cxn ang="0">
                    <a:pos x="T4" y="T5"/>
                  </a:cxn>
                  <a:cxn ang="0">
                    <a:pos x="T6" y="T7"/>
                  </a:cxn>
                  <a:cxn ang="0">
                    <a:pos x="T8" y="T9"/>
                  </a:cxn>
                </a:cxnLst>
                <a:rect l="0" t="0" r="r" b="b"/>
                <a:pathLst>
                  <a:path w="69" h="59">
                    <a:moveTo>
                      <a:pt x="3" y="58"/>
                    </a:moveTo>
                    <a:cubicBezTo>
                      <a:pt x="27" y="43"/>
                      <a:pt x="53" y="27"/>
                      <a:pt x="68" y="3"/>
                    </a:cubicBezTo>
                    <a:cubicBezTo>
                      <a:pt x="69" y="1"/>
                      <a:pt x="66" y="0"/>
                      <a:pt x="65" y="1"/>
                    </a:cubicBezTo>
                    <a:cubicBezTo>
                      <a:pt x="46" y="22"/>
                      <a:pt x="25" y="39"/>
                      <a:pt x="1" y="55"/>
                    </a:cubicBezTo>
                    <a:cubicBezTo>
                      <a:pt x="0" y="57"/>
                      <a:pt x="1" y="59"/>
                      <a:pt x="3" y="5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34" name="Freeform 253"/>
              <p:cNvSpPr/>
              <p:nvPr/>
            </p:nvSpPr>
            <p:spPr bwMode="auto">
              <a:xfrm>
                <a:off x="2862" y="3144"/>
                <a:ext cx="81" cy="73"/>
              </a:xfrm>
              <a:custGeom>
                <a:avLst/>
                <a:gdLst>
                  <a:gd name="T0" fmla="*/ 3 w 46"/>
                  <a:gd name="T1" fmla="*/ 40 h 41"/>
                  <a:gd name="T2" fmla="*/ 45 w 46"/>
                  <a:gd name="T3" fmla="*/ 3 h 41"/>
                  <a:gd name="T4" fmla="*/ 42 w 46"/>
                  <a:gd name="T5" fmla="*/ 1 h 41"/>
                  <a:gd name="T6" fmla="*/ 1 w 46"/>
                  <a:gd name="T7" fmla="*/ 37 h 41"/>
                  <a:gd name="T8" fmla="*/ 3 w 46"/>
                  <a:gd name="T9" fmla="*/ 40 h 41"/>
                </a:gdLst>
                <a:ahLst/>
                <a:cxnLst>
                  <a:cxn ang="0">
                    <a:pos x="T0" y="T1"/>
                  </a:cxn>
                  <a:cxn ang="0">
                    <a:pos x="T2" y="T3"/>
                  </a:cxn>
                  <a:cxn ang="0">
                    <a:pos x="T4" y="T5"/>
                  </a:cxn>
                  <a:cxn ang="0">
                    <a:pos x="T6" y="T7"/>
                  </a:cxn>
                  <a:cxn ang="0">
                    <a:pos x="T8" y="T9"/>
                  </a:cxn>
                </a:cxnLst>
                <a:rect l="0" t="0" r="r" b="b"/>
                <a:pathLst>
                  <a:path w="46" h="41">
                    <a:moveTo>
                      <a:pt x="3" y="40"/>
                    </a:moveTo>
                    <a:cubicBezTo>
                      <a:pt x="18" y="30"/>
                      <a:pt x="34" y="18"/>
                      <a:pt x="45" y="3"/>
                    </a:cubicBezTo>
                    <a:cubicBezTo>
                      <a:pt x="46" y="1"/>
                      <a:pt x="43" y="0"/>
                      <a:pt x="42" y="1"/>
                    </a:cubicBezTo>
                    <a:cubicBezTo>
                      <a:pt x="29" y="13"/>
                      <a:pt x="16" y="26"/>
                      <a:pt x="1" y="37"/>
                    </a:cubicBezTo>
                    <a:cubicBezTo>
                      <a:pt x="0" y="38"/>
                      <a:pt x="1" y="41"/>
                      <a:pt x="3" y="4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35" name="Freeform 254"/>
              <p:cNvSpPr/>
              <p:nvPr/>
            </p:nvSpPr>
            <p:spPr bwMode="auto">
              <a:xfrm>
                <a:off x="2890" y="3166"/>
                <a:ext cx="67" cy="66"/>
              </a:xfrm>
              <a:custGeom>
                <a:avLst/>
                <a:gdLst>
                  <a:gd name="T0" fmla="*/ 4 w 38"/>
                  <a:gd name="T1" fmla="*/ 37 h 38"/>
                  <a:gd name="T2" fmla="*/ 37 w 38"/>
                  <a:gd name="T3" fmla="*/ 3 h 38"/>
                  <a:gd name="T4" fmla="*/ 35 w 38"/>
                  <a:gd name="T5" fmla="*/ 2 h 38"/>
                  <a:gd name="T6" fmla="*/ 2 w 38"/>
                  <a:gd name="T7" fmla="*/ 34 h 38"/>
                  <a:gd name="T8" fmla="*/ 4 w 38"/>
                  <a:gd name="T9" fmla="*/ 37 h 38"/>
                </a:gdLst>
                <a:ahLst/>
                <a:cxnLst>
                  <a:cxn ang="0">
                    <a:pos x="T0" y="T1"/>
                  </a:cxn>
                  <a:cxn ang="0">
                    <a:pos x="T2" y="T3"/>
                  </a:cxn>
                  <a:cxn ang="0">
                    <a:pos x="T4" y="T5"/>
                  </a:cxn>
                  <a:cxn ang="0">
                    <a:pos x="T6" y="T7"/>
                  </a:cxn>
                  <a:cxn ang="0">
                    <a:pos x="T8" y="T9"/>
                  </a:cxn>
                </a:cxnLst>
                <a:rect l="0" t="0" r="r" b="b"/>
                <a:pathLst>
                  <a:path w="38" h="38">
                    <a:moveTo>
                      <a:pt x="4" y="37"/>
                    </a:moveTo>
                    <a:cubicBezTo>
                      <a:pt x="16" y="28"/>
                      <a:pt x="29" y="17"/>
                      <a:pt x="37" y="3"/>
                    </a:cubicBezTo>
                    <a:cubicBezTo>
                      <a:pt x="38" y="2"/>
                      <a:pt x="36" y="0"/>
                      <a:pt x="35" y="2"/>
                    </a:cubicBezTo>
                    <a:cubicBezTo>
                      <a:pt x="24" y="13"/>
                      <a:pt x="15" y="25"/>
                      <a:pt x="2" y="34"/>
                    </a:cubicBezTo>
                    <a:cubicBezTo>
                      <a:pt x="0" y="36"/>
                      <a:pt x="2" y="38"/>
                      <a:pt x="4" y="3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36" name="Freeform 255"/>
              <p:cNvSpPr/>
              <p:nvPr/>
            </p:nvSpPr>
            <p:spPr bwMode="auto">
              <a:xfrm>
                <a:off x="2920" y="3183"/>
                <a:ext cx="54" cy="56"/>
              </a:xfrm>
              <a:custGeom>
                <a:avLst/>
                <a:gdLst>
                  <a:gd name="T0" fmla="*/ 3 w 31"/>
                  <a:gd name="T1" fmla="*/ 31 h 32"/>
                  <a:gd name="T2" fmla="*/ 30 w 31"/>
                  <a:gd name="T3" fmla="*/ 3 h 32"/>
                  <a:gd name="T4" fmla="*/ 27 w 31"/>
                  <a:gd name="T5" fmla="*/ 1 h 32"/>
                  <a:gd name="T6" fmla="*/ 1 w 31"/>
                  <a:gd name="T7" fmla="*/ 29 h 32"/>
                  <a:gd name="T8" fmla="*/ 3 w 31"/>
                  <a:gd name="T9" fmla="*/ 31 h 32"/>
                </a:gdLst>
                <a:ahLst/>
                <a:cxnLst>
                  <a:cxn ang="0">
                    <a:pos x="T0" y="T1"/>
                  </a:cxn>
                  <a:cxn ang="0">
                    <a:pos x="T2" y="T3"/>
                  </a:cxn>
                  <a:cxn ang="0">
                    <a:pos x="T4" y="T5"/>
                  </a:cxn>
                  <a:cxn ang="0">
                    <a:pos x="T6" y="T7"/>
                  </a:cxn>
                  <a:cxn ang="0">
                    <a:pos x="T8" y="T9"/>
                  </a:cxn>
                </a:cxnLst>
                <a:rect l="0" t="0" r="r" b="b"/>
                <a:pathLst>
                  <a:path w="31" h="32">
                    <a:moveTo>
                      <a:pt x="3" y="31"/>
                    </a:moveTo>
                    <a:cubicBezTo>
                      <a:pt x="13" y="24"/>
                      <a:pt x="24" y="15"/>
                      <a:pt x="30" y="3"/>
                    </a:cubicBezTo>
                    <a:cubicBezTo>
                      <a:pt x="31" y="2"/>
                      <a:pt x="29" y="0"/>
                      <a:pt x="27" y="1"/>
                    </a:cubicBezTo>
                    <a:cubicBezTo>
                      <a:pt x="19" y="11"/>
                      <a:pt x="11" y="21"/>
                      <a:pt x="1" y="29"/>
                    </a:cubicBezTo>
                    <a:cubicBezTo>
                      <a:pt x="0" y="30"/>
                      <a:pt x="1" y="32"/>
                      <a:pt x="3" y="3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37" name="Freeform 256"/>
              <p:cNvSpPr/>
              <p:nvPr/>
            </p:nvSpPr>
            <p:spPr bwMode="auto">
              <a:xfrm>
                <a:off x="2957" y="3197"/>
                <a:ext cx="42" cy="42"/>
              </a:xfrm>
              <a:custGeom>
                <a:avLst/>
                <a:gdLst>
                  <a:gd name="T0" fmla="*/ 3 w 24"/>
                  <a:gd name="T1" fmla="*/ 22 h 24"/>
                  <a:gd name="T2" fmla="*/ 23 w 24"/>
                  <a:gd name="T3" fmla="*/ 3 h 24"/>
                  <a:gd name="T4" fmla="*/ 21 w 24"/>
                  <a:gd name="T5" fmla="*/ 1 h 24"/>
                  <a:gd name="T6" fmla="*/ 1 w 24"/>
                  <a:gd name="T7" fmla="*/ 20 h 24"/>
                  <a:gd name="T8" fmla="*/ 3 w 24"/>
                  <a:gd name="T9" fmla="*/ 22 h 24"/>
                </a:gdLst>
                <a:ahLst/>
                <a:cxnLst>
                  <a:cxn ang="0">
                    <a:pos x="T0" y="T1"/>
                  </a:cxn>
                  <a:cxn ang="0">
                    <a:pos x="T2" y="T3"/>
                  </a:cxn>
                  <a:cxn ang="0">
                    <a:pos x="T4" y="T5"/>
                  </a:cxn>
                  <a:cxn ang="0">
                    <a:pos x="T6" y="T7"/>
                  </a:cxn>
                  <a:cxn ang="0">
                    <a:pos x="T8" y="T9"/>
                  </a:cxn>
                </a:cxnLst>
                <a:rect l="0" t="0" r="r" b="b"/>
                <a:pathLst>
                  <a:path w="24" h="24">
                    <a:moveTo>
                      <a:pt x="3" y="22"/>
                    </a:moveTo>
                    <a:cubicBezTo>
                      <a:pt x="9" y="15"/>
                      <a:pt x="17" y="10"/>
                      <a:pt x="23" y="3"/>
                    </a:cubicBezTo>
                    <a:cubicBezTo>
                      <a:pt x="24" y="2"/>
                      <a:pt x="22" y="0"/>
                      <a:pt x="21" y="1"/>
                    </a:cubicBezTo>
                    <a:cubicBezTo>
                      <a:pt x="13" y="5"/>
                      <a:pt x="7" y="13"/>
                      <a:pt x="1" y="20"/>
                    </a:cubicBezTo>
                    <a:cubicBezTo>
                      <a:pt x="0" y="22"/>
                      <a:pt x="2" y="24"/>
                      <a:pt x="3" y="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38" name="Freeform 257"/>
              <p:cNvSpPr/>
              <p:nvPr/>
            </p:nvSpPr>
            <p:spPr bwMode="auto">
              <a:xfrm>
                <a:off x="2978" y="3210"/>
                <a:ext cx="35" cy="38"/>
              </a:xfrm>
              <a:custGeom>
                <a:avLst/>
                <a:gdLst>
                  <a:gd name="T0" fmla="*/ 4 w 20"/>
                  <a:gd name="T1" fmla="*/ 21 h 22"/>
                  <a:gd name="T2" fmla="*/ 19 w 20"/>
                  <a:gd name="T3" fmla="*/ 3 h 22"/>
                  <a:gd name="T4" fmla="*/ 17 w 20"/>
                  <a:gd name="T5" fmla="*/ 1 h 22"/>
                  <a:gd name="T6" fmla="*/ 2 w 20"/>
                  <a:gd name="T7" fmla="*/ 18 h 22"/>
                  <a:gd name="T8" fmla="*/ 4 w 20"/>
                  <a:gd name="T9" fmla="*/ 21 h 22"/>
                </a:gdLst>
                <a:ahLst/>
                <a:cxnLst>
                  <a:cxn ang="0">
                    <a:pos x="T0" y="T1"/>
                  </a:cxn>
                  <a:cxn ang="0">
                    <a:pos x="T2" y="T3"/>
                  </a:cxn>
                  <a:cxn ang="0">
                    <a:pos x="T4" y="T5"/>
                  </a:cxn>
                  <a:cxn ang="0">
                    <a:pos x="T6" y="T7"/>
                  </a:cxn>
                  <a:cxn ang="0">
                    <a:pos x="T8" y="T9"/>
                  </a:cxn>
                </a:cxnLst>
                <a:rect l="0" t="0" r="r" b="b"/>
                <a:pathLst>
                  <a:path w="20" h="22">
                    <a:moveTo>
                      <a:pt x="4" y="21"/>
                    </a:moveTo>
                    <a:cubicBezTo>
                      <a:pt x="10" y="16"/>
                      <a:pt x="17" y="10"/>
                      <a:pt x="19" y="3"/>
                    </a:cubicBezTo>
                    <a:cubicBezTo>
                      <a:pt x="20" y="1"/>
                      <a:pt x="18" y="0"/>
                      <a:pt x="17" y="1"/>
                    </a:cubicBezTo>
                    <a:cubicBezTo>
                      <a:pt x="12" y="7"/>
                      <a:pt x="8" y="13"/>
                      <a:pt x="2" y="18"/>
                    </a:cubicBezTo>
                    <a:cubicBezTo>
                      <a:pt x="0" y="20"/>
                      <a:pt x="3" y="22"/>
                      <a:pt x="4" y="2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39" name="Freeform 258"/>
              <p:cNvSpPr/>
              <p:nvPr/>
            </p:nvSpPr>
            <p:spPr bwMode="auto">
              <a:xfrm>
                <a:off x="3004" y="3215"/>
                <a:ext cx="32" cy="44"/>
              </a:xfrm>
              <a:custGeom>
                <a:avLst/>
                <a:gdLst>
                  <a:gd name="T0" fmla="*/ 4 w 18"/>
                  <a:gd name="T1" fmla="*/ 23 h 25"/>
                  <a:gd name="T2" fmla="*/ 17 w 18"/>
                  <a:gd name="T3" fmla="*/ 3 h 25"/>
                  <a:gd name="T4" fmla="*/ 15 w 18"/>
                  <a:gd name="T5" fmla="*/ 1 h 25"/>
                  <a:gd name="T6" fmla="*/ 1 w 18"/>
                  <a:gd name="T7" fmla="*/ 20 h 25"/>
                  <a:gd name="T8" fmla="*/ 4 w 18"/>
                  <a:gd name="T9" fmla="*/ 23 h 25"/>
                </a:gdLst>
                <a:ahLst/>
                <a:cxnLst>
                  <a:cxn ang="0">
                    <a:pos x="T0" y="T1"/>
                  </a:cxn>
                  <a:cxn ang="0">
                    <a:pos x="T2" y="T3"/>
                  </a:cxn>
                  <a:cxn ang="0">
                    <a:pos x="T4" y="T5"/>
                  </a:cxn>
                  <a:cxn ang="0">
                    <a:pos x="T6" y="T7"/>
                  </a:cxn>
                  <a:cxn ang="0">
                    <a:pos x="T8" y="T9"/>
                  </a:cxn>
                </a:cxnLst>
                <a:rect l="0" t="0" r="r" b="b"/>
                <a:pathLst>
                  <a:path w="18" h="25">
                    <a:moveTo>
                      <a:pt x="4" y="23"/>
                    </a:moveTo>
                    <a:cubicBezTo>
                      <a:pt x="10" y="18"/>
                      <a:pt x="16" y="11"/>
                      <a:pt x="17" y="3"/>
                    </a:cubicBezTo>
                    <a:cubicBezTo>
                      <a:pt x="18" y="2"/>
                      <a:pt x="16" y="0"/>
                      <a:pt x="15" y="1"/>
                    </a:cubicBezTo>
                    <a:cubicBezTo>
                      <a:pt x="10" y="7"/>
                      <a:pt x="7" y="14"/>
                      <a:pt x="1" y="20"/>
                    </a:cubicBezTo>
                    <a:cubicBezTo>
                      <a:pt x="0" y="22"/>
                      <a:pt x="3" y="25"/>
                      <a:pt x="4" y="2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40" name="Freeform 259"/>
              <p:cNvSpPr/>
              <p:nvPr/>
            </p:nvSpPr>
            <p:spPr bwMode="auto">
              <a:xfrm>
                <a:off x="3036" y="3220"/>
                <a:ext cx="28" cy="37"/>
              </a:xfrm>
              <a:custGeom>
                <a:avLst/>
                <a:gdLst>
                  <a:gd name="T0" fmla="*/ 5 w 16"/>
                  <a:gd name="T1" fmla="*/ 19 h 21"/>
                  <a:gd name="T2" fmla="*/ 15 w 16"/>
                  <a:gd name="T3" fmla="*/ 3 h 21"/>
                  <a:gd name="T4" fmla="*/ 12 w 16"/>
                  <a:gd name="T5" fmla="*/ 1 h 21"/>
                  <a:gd name="T6" fmla="*/ 7 w 16"/>
                  <a:gd name="T7" fmla="*/ 8 h 21"/>
                  <a:gd name="T8" fmla="*/ 2 w 16"/>
                  <a:gd name="T9" fmla="*/ 16 h 21"/>
                  <a:gd name="T10" fmla="*/ 5 w 16"/>
                  <a:gd name="T11" fmla="*/ 19 h 21"/>
                </a:gdLst>
                <a:ahLst/>
                <a:cxnLst>
                  <a:cxn ang="0">
                    <a:pos x="T0" y="T1"/>
                  </a:cxn>
                  <a:cxn ang="0">
                    <a:pos x="T2" y="T3"/>
                  </a:cxn>
                  <a:cxn ang="0">
                    <a:pos x="T4" y="T5"/>
                  </a:cxn>
                  <a:cxn ang="0">
                    <a:pos x="T6" y="T7"/>
                  </a:cxn>
                  <a:cxn ang="0">
                    <a:pos x="T8" y="T9"/>
                  </a:cxn>
                  <a:cxn ang="0">
                    <a:pos x="T10" y="T11"/>
                  </a:cxn>
                </a:cxnLst>
                <a:rect l="0" t="0" r="r" b="b"/>
                <a:pathLst>
                  <a:path w="16" h="21">
                    <a:moveTo>
                      <a:pt x="5" y="19"/>
                    </a:moveTo>
                    <a:cubicBezTo>
                      <a:pt x="9" y="15"/>
                      <a:pt x="14" y="9"/>
                      <a:pt x="15" y="3"/>
                    </a:cubicBezTo>
                    <a:cubicBezTo>
                      <a:pt x="16" y="1"/>
                      <a:pt x="14" y="0"/>
                      <a:pt x="12" y="1"/>
                    </a:cubicBezTo>
                    <a:cubicBezTo>
                      <a:pt x="10" y="3"/>
                      <a:pt x="9" y="6"/>
                      <a:pt x="7" y="8"/>
                    </a:cubicBezTo>
                    <a:cubicBezTo>
                      <a:pt x="6" y="11"/>
                      <a:pt x="4" y="14"/>
                      <a:pt x="2" y="16"/>
                    </a:cubicBezTo>
                    <a:cubicBezTo>
                      <a:pt x="0" y="18"/>
                      <a:pt x="3" y="21"/>
                      <a:pt x="5" y="1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41" name="Freeform 260"/>
              <p:cNvSpPr/>
              <p:nvPr/>
            </p:nvSpPr>
            <p:spPr bwMode="auto">
              <a:xfrm>
                <a:off x="3062" y="3232"/>
                <a:ext cx="27" cy="30"/>
              </a:xfrm>
              <a:custGeom>
                <a:avLst/>
                <a:gdLst>
                  <a:gd name="T0" fmla="*/ 4 w 15"/>
                  <a:gd name="T1" fmla="*/ 16 h 17"/>
                  <a:gd name="T2" fmla="*/ 15 w 15"/>
                  <a:gd name="T3" fmla="*/ 2 h 17"/>
                  <a:gd name="T4" fmla="*/ 12 w 15"/>
                  <a:gd name="T5" fmla="*/ 1 h 17"/>
                  <a:gd name="T6" fmla="*/ 2 w 15"/>
                  <a:gd name="T7" fmla="*/ 12 h 17"/>
                  <a:gd name="T8" fmla="*/ 4 w 15"/>
                  <a:gd name="T9" fmla="*/ 16 h 17"/>
                </a:gdLst>
                <a:ahLst/>
                <a:cxnLst>
                  <a:cxn ang="0">
                    <a:pos x="T0" y="T1"/>
                  </a:cxn>
                  <a:cxn ang="0">
                    <a:pos x="T2" y="T3"/>
                  </a:cxn>
                  <a:cxn ang="0">
                    <a:pos x="T4" y="T5"/>
                  </a:cxn>
                  <a:cxn ang="0">
                    <a:pos x="T6" y="T7"/>
                  </a:cxn>
                  <a:cxn ang="0">
                    <a:pos x="T8" y="T9"/>
                  </a:cxn>
                </a:cxnLst>
                <a:rect l="0" t="0" r="r" b="b"/>
                <a:pathLst>
                  <a:path w="15" h="17">
                    <a:moveTo>
                      <a:pt x="4" y="16"/>
                    </a:moveTo>
                    <a:cubicBezTo>
                      <a:pt x="9" y="13"/>
                      <a:pt x="13" y="8"/>
                      <a:pt x="15" y="2"/>
                    </a:cubicBezTo>
                    <a:cubicBezTo>
                      <a:pt x="15" y="1"/>
                      <a:pt x="13" y="0"/>
                      <a:pt x="12" y="1"/>
                    </a:cubicBezTo>
                    <a:cubicBezTo>
                      <a:pt x="9" y="5"/>
                      <a:pt x="6" y="9"/>
                      <a:pt x="2" y="12"/>
                    </a:cubicBezTo>
                    <a:cubicBezTo>
                      <a:pt x="0" y="14"/>
                      <a:pt x="2" y="17"/>
                      <a:pt x="4"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42" name="Freeform 261"/>
              <p:cNvSpPr/>
              <p:nvPr/>
            </p:nvSpPr>
            <p:spPr bwMode="auto">
              <a:xfrm>
                <a:off x="3092" y="3232"/>
                <a:ext cx="26" cy="32"/>
              </a:xfrm>
              <a:custGeom>
                <a:avLst/>
                <a:gdLst>
                  <a:gd name="T0" fmla="*/ 5 w 15"/>
                  <a:gd name="T1" fmla="*/ 16 h 18"/>
                  <a:gd name="T2" fmla="*/ 14 w 15"/>
                  <a:gd name="T3" fmla="*/ 3 h 18"/>
                  <a:gd name="T4" fmla="*/ 11 w 15"/>
                  <a:gd name="T5" fmla="*/ 1 h 18"/>
                  <a:gd name="T6" fmla="*/ 2 w 15"/>
                  <a:gd name="T7" fmla="*/ 14 h 18"/>
                  <a:gd name="T8" fmla="*/ 5 w 15"/>
                  <a:gd name="T9" fmla="*/ 16 h 18"/>
                </a:gdLst>
                <a:ahLst/>
                <a:cxnLst>
                  <a:cxn ang="0">
                    <a:pos x="T0" y="T1"/>
                  </a:cxn>
                  <a:cxn ang="0">
                    <a:pos x="T2" y="T3"/>
                  </a:cxn>
                  <a:cxn ang="0">
                    <a:pos x="T4" y="T5"/>
                  </a:cxn>
                  <a:cxn ang="0">
                    <a:pos x="T6" y="T7"/>
                  </a:cxn>
                  <a:cxn ang="0">
                    <a:pos x="T8" y="T9"/>
                  </a:cxn>
                </a:cxnLst>
                <a:rect l="0" t="0" r="r" b="b"/>
                <a:pathLst>
                  <a:path w="15" h="18">
                    <a:moveTo>
                      <a:pt x="5" y="16"/>
                    </a:moveTo>
                    <a:cubicBezTo>
                      <a:pt x="8" y="12"/>
                      <a:pt x="11" y="8"/>
                      <a:pt x="14" y="3"/>
                    </a:cubicBezTo>
                    <a:cubicBezTo>
                      <a:pt x="15" y="1"/>
                      <a:pt x="13" y="0"/>
                      <a:pt x="11" y="1"/>
                    </a:cubicBezTo>
                    <a:cubicBezTo>
                      <a:pt x="8" y="5"/>
                      <a:pt x="5" y="10"/>
                      <a:pt x="2" y="14"/>
                    </a:cubicBezTo>
                    <a:cubicBezTo>
                      <a:pt x="0" y="16"/>
                      <a:pt x="4" y="18"/>
                      <a:pt x="5"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43" name="Freeform 262"/>
              <p:cNvSpPr/>
              <p:nvPr/>
            </p:nvSpPr>
            <p:spPr bwMode="auto">
              <a:xfrm>
                <a:off x="3118" y="3229"/>
                <a:ext cx="34" cy="44"/>
              </a:xfrm>
              <a:custGeom>
                <a:avLst/>
                <a:gdLst>
                  <a:gd name="T0" fmla="*/ 4 w 19"/>
                  <a:gd name="T1" fmla="*/ 24 h 25"/>
                  <a:gd name="T2" fmla="*/ 18 w 19"/>
                  <a:gd name="T3" fmla="*/ 2 h 25"/>
                  <a:gd name="T4" fmla="*/ 15 w 19"/>
                  <a:gd name="T5" fmla="*/ 1 h 25"/>
                  <a:gd name="T6" fmla="*/ 2 w 19"/>
                  <a:gd name="T7" fmla="*/ 21 h 25"/>
                  <a:gd name="T8" fmla="*/ 4 w 19"/>
                  <a:gd name="T9" fmla="*/ 24 h 25"/>
                </a:gdLst>
                <a:ahLst/>
                <a:cxnLst>
                  <a:cxn ang="0">
                    <a:pos x="T0" y="T1"/>
                  </a:cxn>
                  <a:cxn ang="0">
                    <a:pos x="T2" y="T3"/>
                  </a:cxn>
                  <a:cxn ang="0">
                    <a:pos x="T4" y="T5"/>
                  </a:cxn>
                  <a:cxn ang="0">
                    <a:pos x="T6" y="T7"/>
                  </a:cxn>
                  <a:cxn ang="0">
                    <a:pos x="T8" y="T9"/>
                  </a:cxn>
                </a:cxnLst>
                <a:rect l="0" t="0" r="r" b="b"/>
                <a:pathLst>
                  <a:path w="19" h="25">
                    <a:moveTo>
                      <a:pt x="4" y="24"/>
                    </a:moveTo>
                    <a:cubicBezTo>
                      <a:pt x="11" y="18"/>
                      <a:pt x="16" y="11"/>
                      <a:pt x="18" y="2"/>
                    </a:cubicBezTo>
                    <a:cubicBezTo>
                      <a:pt x="19" y="1"/>
                      <a:pt x="16" y="0"/>
                      <a:pt x="15" y="1"/>
                    </a:cubicBezTo>
                    <a:cubicBezTo>
                      <a:pt x="12" y="8"/>
                      <a:pt x="8" y="15"/>
                      <a:pt x="2" y="21"/>
                    </a:cubicBezTo>
                    <a:cubicBezTo>
                      <a:pt x="0" y="23"/>
                      <a:pt x="3" y="25"/>
                      <a:pt x="4" y="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44" name="Freeform 263"/>
              <p:cNvSpPr/>
              <p:nvPr/>
            </p:nvSpPr>
            <p:spPr bwMode="auto">
              <a:xfrm>
                <a:off x="3161" y="3236"/>
                <a:ext cx="26" cy="37"/>
              </a:xfrm>
              <a:custGeom>
                <a:avLst/>
                <a:gdLst>
                  <a:gd name="T0" fmla="*/ 4 w 15"/>
                  <a:gd name="T1" fmla="*/ 19 h 21"/>
                  <a:gd name="T2" fmla="*/ 14 w 15"/>
                  <a:gd name="T3" fmla="*/ 3 h 21"/>
                  <a:gd name="T4" fmla="*/ 12 w 15"/>
                  <a:gd name="T5" fmla="*/ 1 h 21"/>
                  <a:gd name="T6" fmla="*/ 1 w 15"/>
                  <a:gd name="T7" fmla="*/ 18 h 21"/>
                  <a:gd name="T8" fmla="*/ 4 w 15"/>
                  <a:gd name="T9" fmla="*/ 19 h 21"/>
                </a:gdLst>
                <a:ahLst/>
                <a:cxnLst>
                  <a:cxn ang="0">
                    <a:pos x="T0" y="T1"/>
                  </a:cxn>
                  <a:cxn ang="0">
                    <a:pos x="T2" y="T3"/>
                  </a:cxn>
                  <a:cxn ang="0">
                    <a:pos x="T4" y="T5"/>
                  </a:cxn>
                  <a:cxn ang="0">
                    <a:pos x="T6" y="T7"/>
                  </a:cxn>
                  <a:cxn ang="0">
                    <a:pos x="T8" y="T9"/>
                  </a:cxn>
                </a:cxnLst>
                <a:rect l="0" t="0" r="r" b="b"/>
                <a:pathLst>
                  <a:path w="15" h="21">
                    <a:moveTo>
                      <a:pt x="4" y="19"/>
                    </a:moveTo>
                    <a:cubicBezTo>
                      <a:pt x="8" y="14"/>
                      <a:pt x="12" y="9"/>
                      <a:pt x="14" y="3"/>
                    </a:cubicBezTo>
                    <a:cubicBezTo>
                      <a:pt x="15" y="1"/>
                      <a:pt x="13" y="0"/>
                      <a:pt x="12" y="1"/>
                    </a:cubicBezTo>
                    <a:cubicBezTo>
                      <a:pt x="8" y="7"/>
                      <a:pt x="5" y="12"/>
                      <a:pt x="1" y="18"/>
                    </a:cubicBezTo>
                    <a:cubicBezTo>
                      <a:pt x="0" y="20"/>
                      <a:pt x="3" y="21"/>
                      <a:pt x="4" y="1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45" name="Freeform 264"/>
              <p:cNvSpPr/>
              <p:nvPr/>
            </p:nvSpPr>
            <p:spPr bwMode="auto">
              <a:xfrm>
                <a:off x="3194" y="3220"/>
                <a:ext cx="23" cy="41"/>
              </a:xfrm>
              <a:custGeom>
                <a:avLst/>
                <a:gdLst>
                  <a:gd name="T0" fmla="*/ 4 w 13"/>
                  <a:gd name="T1" fmla="*/ 21 h 23"/>
                  <a:gd name="T2" fmla="*/ 12 w 13"/>
                  <a:gd name="T3" fmla="*/ 3 h 23"/>
                  <a:gd name="T4" fmla="*/ 9 w 13"/>
                  <a:gd name="T5" fmla="*/ 2 h 23"/>
                  <a:gd name="T6" fmla="*/ 1 w 13"/>
                  <a:gd name="T7" fmla="*/ 19 h 23"/>
                  <a:gd name="T8" fmla="*/ 4 w 13"/>
                  <a:gd name="T9" fmla="*/ 21 h 23"/>
                </a:gdLst>
                <a:ahLst/>
                <a:cxnLst>
                  <a:cxn ang="0">
                    <a:pos x="T0" y="T1"/>
                  </a:cxn>
                  <a:cxn ang="0">
                    <a:pos x="T2" y="T3"/>
                  </a:cxn>
                  <a:cxn ang="0">
                    <a:pos x="T4" y="T5"/>
                  </a:cxn>
                  <a:cxn ang="0">
                    <a:pos x="T6" y="T7"/>
                  </a:cxn>
                  <a:cxn ang="0">
                    <a:pos x="T8" y="T9"/>
                  </a:cxn>
                </a:cxnLst>
                <a:rect l="0" t="0" r="r" b="b"/>
                <a:pathLst>
                  <a:path w="13" h="23">
                    <a:moveTo>
                      <a:pt x="4" y="21"/>
                    </a:moveTo>
                    <a:cubicBezTo>
                      <a:pt x="7" y="15"/>
                      <a:pt x="10" y="9"/>
                      <a:pt x="12" y="3"/>
                    </a:cubicBezTo>
                    <a:cubicBezTo>
                      <a:pt x="13" y="1"/>
                      <a:pt x="10" y="0"/>
                      <a:pt x="9" y="2"/>
                    </a:cubicBezTo>
                    <a:cubicBezTo>
                      <a:pt x="6" y="7"/>
                      <a:pt x="4" y="13"/>
                      <a:pt x="1" y="19"/>
                    </a:cubicBezTo>
                    <a:cubicBezTo>
                      <a:pt x="0" y="21"/>
                      <a:pt x="3" y="23"/>
                      <a:pt x="4" y="2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46" name="Freeform 265"/>
              <p:cNvSpPr/>
              <p:nvPr/>
            </p:nvSpPr>
            <p:spPr bwMode="auto">
              <a:xfrm>
                <a:off x="3226" y="3213"/>
                <a:ext cx="23" cy="35"/>
              </a:xfrm>
              <a:custGeom>
                <a:avLst/>
                <a:gdLst>
                  <a:gd name="T0" fmla="*/ 4 w 13"/>
                  <a:gd name="T1" fmla="*/ 18 h 20"/>
                  <a:gd name="T2" fmla="*/ 12 w 13"/>
                  <a:gd name="T3" fmla="*/ 3 h 20"/>
                  <a:gd name="T4" fmla="*/ 10 w 13"/>
                  <a:gd name="T5" fmla="*/ 2 h 20"/>
                  <a:gd name="T6" fmla="*/ 1 w 13"/>
                  <a:gd name="T7" fmla="*/ 16 h 20"/>
                  <a:gd name="T8" fmla="*/ 4 w 13"/>
                  <a:gd name="T9" fmla="*/ 18 h 20"/>
                </a:gdLst>
                <a:ahLst/>
                <a:cxnLst>
                  <a:cxn ang="0">
                    <a:pos x="T0" y="T1"/>
                  </a:cxn>
                  <a:cxn ang="0">
                    <a:pos x="T2" y="T3"/>
                  </a:cxn>
                  <a:cxn ang="0">
                    <a:pos x="T4" y="T5"/>
                  </a:cxn>
                  <a:cxn ang="0">
                    <a:pos x="T6" y="T7"/>
                  </a:cxn>
                  <a:cxn ang="0">
                    <a:pos x="T8" y="T9"/>
                  </a:cxn>
                </a:cxnLst>
                <a:rect l="0" t="0" r="r" b="b"/>
                <a:pathLst>
                  <a:path w="13" h="20">
                    <a:moveTo>
                      <a:pt x="4" y="18"/>
                    </a:moveTo>
                    <a:cubicBezTo>
                      <a:pt x="8" y="13"/>
                      <a:pt x="10" y="8"/>
                      <a:pt x="12" y="3"/>
                    </a:cubicBezTo>
                    <a:cubicBezTo>
                      <a:pt x="13" y="1"/>
                      <a:pt x="10" y="0"/>
                      <a:pt x="10" y="2"/>
                    </a:cubicBezTo>
                    <a:cubicBezTo>
                      <a:pt x="7" y="7"/>
                      <a:pt x="4" y="12"/>
                      <a:pt x="1" y="16"/>
                    </a:cubicBezTo>
                    <a:cubicBezTo>
                      <a:pt x="0" y="19"/>
                      <a:pt x="3" y="20"/>
                      <a:pt x="4"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47" name="Freeform 266"/>
              <p:cNvSpPr/>
              <p:nvPr/>
            </p:nvSpPr>
            <p:spPr bwMode="auto">
              <a:xfrm>
                <a:off x="3271" y="3199"/>
                <a:ext cx="21" cy="28"/>
              </a:xfrm>
              <a:custGeom>
                <a:avLst/>
                <a:gdLst>
                  <a:gd name="T0" fmla="*/ 5 w 12"/>
                  <a:gd name="T1" fmla="*/ 13 h 16"/>
                  <a:gd name="T2" fmla="*/ 11 w 12"/>
                  <a:gd name="T3" fmla="*/ 2 h 16"/>
                  <a:gd name="T4" fmla="*/ 8 w 12"/>
                  <a:gd name="T5" fmla="*/ 1 h 16"/>
                  <a:gd name="T6" fmla="*/ 2 w 12"/>
                  <a:gd name="T7" fmla="*/ 12 h 16"/>
                  <a:gd name="T8" fmla="*/ 5 w 12"/>
                  <a:gd name="T9" fmla="*/ 13 h 16"/>
                </a:gdLst>
                <a:ahLst/>
                <a:cxnLst>
                  <a:cxn ang="0">
                    <a:pos x="T0" y="T1"/>
                  </a:cxn>
                  <a:cxn ang="0">
                    <a:pos x="T2" y="T3"/>
                  </a:cxn>
                  <a:cxn ang="0">
                    <a:pos x="T4" y="T5"/>
                  </a:cxn>
                  <a:cxn ang="0">
                    <a:pos x="T6" y="T7"/>
                  </a:cxn>
                  <a:cxn ang="0">
                    <a:pos x="T8" y="T9"/>
                  </a:cxn>
                </a:cxnLst>
                <a:rect l="0" t="0" r="r" b="b"/>
                <a:pathLst>
                  <a:path w="12" h="16">
                    <a:moveTo>
                      <a:pt x="5" y="13"/>
                    </a:moveTo>
                    <a:cubicBezTo>
                      <a:pt x="7" y="10"/>
                      <a:pt x="9" y="6"/>
                      <a:pt x="11" y="2"/>
                    </a:cubicBezTo>
                    <a:cubicBezTo>
                      <a:pt x="12" y="1"/>
                      <a:pt x="9" y="0"/>
                      <a:pt x="8" y="1"/>
                    </a:cubicBezTo>
                    <a:cubicBezTo>
                      <a:pt x="6" y="4"/>
                      <a:pt x="4" y="8"/>
                      <a:pt x="2" y="12"/>
                    </a:cubicBezTo>
                    <a:cubicBezTo>
                      <a:pt x="0" y="14"/>
                      <a:pt x="4" y="16"/>
                      <a:pt x="5" y="1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48" name="Freeform 267"/>
              <p:cNvSpPr/>
              <p:nvPr/>
            </p:nvSpPr>
            <p:spPr bwMode="auto">
              <a:xfrm>
                <a:off x="3308" y="3183"/>
                <a:ext cx="20" cy="34"/>
              </a:xfrm>
              <a:custGeom>
                <a:avLst/>
                <a:gdLst>
                  <a:gd name="T0" fmla="*/ 4 w 11"/>
                  <a:gd name="T1" fmla="*/ 17 h 19"/>
                  <a:gd name="T2" fmla="*/ 11 w 11"/>
                  <a:gd name="T3" fmla="*/ 2 h 19"/>
                  <a:gd name="T4" fmla="*/ 8 w 11"/>
                  <a:gd name="T5" fmla="*/ 2 h 19"/>
                  <a:gd name="T6" fmla="*/ 1 w 11"/>
                  <a:gd name="T7" fmla="*/ 15 h 19"/>
                  <a:gd name="T8" fmla="*/ 4 w 11"/>
                  <a:gd name="T9" fmla="*/ 17 h 19"/>
                </a:gdLst>
                <a:ahLst/>
                <a:cxnLst>
                  <a:cxn ang="0">
                    <a:pos x="T0" y="T1"/>
                  </a:cxn>
                  <a:cxn ang="0">
                    <a:pos x="T2" y="T3"/>
                  </a:cxn>
                  <a:cxn ang="0">
                    <a:pos x="T4" y="T5"/>
                  </a:cxn>
                  <a:cxn ang="0">
                    <a:pos x="T6" y="T7"/>
                  </a:cxn>
                  <a:cxn ang="0">
                    <a:pos x="T8" y="T9"/>
                  </a:cxn>
                </a:cxnLst>
                <a:rect l="0" t="0" r="r" b="b"/>
                <a:pathLst>
                  <a:path w="11" h="19">
                    <a:moveTo>
                      <a:pt x="4" y="17"/>
                    </a:moveTo>
                    <a:cubicBezTo>
                      <a:pt x="7" y="13"/>
                      <a:pt x="10" y="8"/>
                      <a:pt x="11" y="2"/>
                    </a:cubicBezTo>
                    <a:cubicBezTo>
                      <a:pt x="11" y="1"/>
                      <a:pt x="8" y="0"/>
                      <a:pt x="8" y="2"/>
                    </a:cubicBezTo>
                    <a:cubicBezTo>
                      <a:pt x="5" y="6"/>
                      <a:pt x="4" y="11"/>
                      <a:pt x="1" y="15"/>
                    </a:cubicBezTo>
                    <a:cubicBezTo>
                      <a:pt x="0" y="17"/>
                      <a:pt x="3" y="19"/>
                      <a:pt x="4"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49" name="Freeform 268"/>
              <p:cNvSpPr/>
              <p:nvPr/>
            </p:nvSpPr>
            <p:spPr bwMode="auto">
              <a:xfrm>
                <a:off x="3347" y="3166"/>
                <a:ext cx="23" cy="35"/>
              </a:xfrm>
              <a:custGeom>
                <a:avLst/>
                <a:gdLst>
                  <a:gd name="T0" fmla="*/ 5 w 13"/>
                  <a:gd name="T1" fmla="*/ 18 h 20"/>
                  <a:gd name="T2" fmla="*/ 13 w 13"/>
                  <a:gd name="T3" fmla="*/ 3 h 20"/>
                  <a:gd name="T4" fmla="*/ 10 w 13"/>
                  <a:gd name="T5" fmla="*/ 2 h 20"/>
                  <a:gd name="T6" fmla="*/ 1 w 13"/>
                  <a:gd name="T7" fmla="*/ 16 h 20"/>
                  <a:gd name="T8" fmla="*/ 5 w 13"/>
                  <a:gd name="T9" fmla="*/ 18 h 20"/>
                </a:gdLst>
                <a:ahLst/>
                <a:cxnLst>
                  <a:cxn ang="0">
                    <a:pos x="T0" y="T1"/>
                  </a:cxn>
                  <a:cxn ang="0">
                    <a:pos x="T2" y="T3"/>
                  </a:cxn>
                  <a:cxn ang="0">
                    <a:pos x="T4" y="T5"/>
                  </a:cxn>
                  <a:cxn ang="0">
                    <a:pos x="T6" y="T7"/>
                  </a:cxn>
                  <a:cxn ang="0">
                    <a:pos x="T8" y="T9"/>
                  </a:cxn>
                </a:cxnLst>
                <a:rect l="0" t="0" r="r" b="b"/>
                <a:pathLst>
                  <a:path w="13" h="20">
                    <a:moveTo>
                      <a:pt x="5" y="18"/>
                    </a:moveTo>
                    <a:cubicBezTo>
                      <a:pt x="8" y="13"/>
                      <a:pt x="11" y="8"/>
                      <a:pt x="13" y="3"/>
                    </a:cubicBezTo>
                    <a:cubicBezTo>
                      <a:pt x="13" y="2"/>
                      <a:pt x="11" y="0"/>
                      <a:pt x="10" y="2"/>
                    </a:cubicBezTo>
                    <a:cubicBezTo>
                      <a:pt x="7" y="6"/>
                      <a:pt x="4" y="11"/>
                      <a:pt x="1" y="16"/>
                    </a:cubicBezTo>
                    <a:cubicBezTo>
                      <a:pt x="0" y="18"/>
                      <a:pt x="3" y="20"/>
                      <a:pt x="5"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50" name="Freeform 269"/>
              <p:cNvSpPr/>
              <p:nvPr/>
            </p:nvSpPr>
            <p:spPr bwMode="auto">
              <a:xfrm>
                <a:off x="3398" y="3157"/>
                <a:ext cx="21" cy="30"/>
              </a:xfrm>
              <a:custGeom>
                <a:avLst/>
                <a:gdLst>
                  <a:gd name="T0" fmla="*/ 5 w 12"/>
                  <a:gd name="T1" fmla="*/ 15 h 17"/>
                  <a:gd name="T2" fmla="*/ 12 w 12"/>
                  <a:gd name="T3" fmla="*/ 3 h 17"/>
                  <a:gd name="T4" fmla="*/ 9 w 12"/>
                  <a:gd name="T5" fmla="*/ 1 h 17"/>
                  <a:gd name="T6" fmla="*/ 1 w 12"/>
                  <a:gd name="T7" fmla="*/ 13 h 17"/>
                  <a:gd name="T8" fmla="*/ 5 w 12"/>
                  <a:gd name="T9" fmla="*/ 15 h 17"/>
                </a:gdLst>
                <a:ahLst/>
                <a:cxnLst>
                  <a:cxn ang="0">
                    <a:pos x="T0" y="T1"/>
                  </a:cxn>
                  <a:cxn ang="0">
                    <a:pos x="T2" y="T3"/>
                  </a:cxn>
                  <a:cxn ang="0">
                    <a:pos x="T4" y="T5"/>
                  </a:cxn>
                  <a:cxn ang="0">
                    <a:pos x="T6" y="T7"/>
                  </a:cxn>
                  <a:cxn ang="0">
                    <a:pos x="T8" y="T9"/>
                  </a:cxn>
                </a:cxnLst>
                <a:rect l="0" t="0" r="r" b="b"/>
                <a:pathLst>
                  <a:path w="12" h="17">
                    <a:moveTo>
                      <a:pt x="5" y="15"/>
                    </a:moveTo>
                    <a:cubicBezTo>
                      <a:pt x="7" y="11"/>
                      <a:pt x="10" y="7"/>
                      <a:pt x="12" y="3"/>
                    </a:cubicBezTo>
                    <a:cubicBezTo>
                      <a:pt x="12" y="1"/>
                      <a:pt x="10" y="0"/>
                      <a:pt x="9" y="1"/>
                    </a:cubicBezTo>
                    <a:cubicBezTo>
                      <a:pt x="6" y="5"/>
                      <a:pt x="3" y="9"/>
                      <a:pt x="1" y="13"/>
                    </a:cubicBezTo>
                    <a:cubicBezTo>
                      <a:pt x="0" y="16"/>
                      <a:pt x="3" y="17"/>
                      <a:pt x="5" y="1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51" name="Freeform 270"/>
              <p:cNvSpPr/>
              <p:nvPr/>
            </p:nvSpPr>
            <p:spPr bwMode="auto">
              <a:xfrm>
                <a:off x="3405" y="3123"/>
                <a:ext cx="33" cy="62"/>
              </a:xfrm>
              <a:custGeom>
                <a:avLst/>
                <a:gdLst>
                  <a:gd name="T0" fmla="*/ 3 w 19"/>
                  <a:gd name="T1" fmla="*/ 33 h 35"/>
                  <a:gd name="T2" fmla="*/ 18 w 19"/>
                  <a:gd name="T3" fmla="*/ 2 h 35"/>
                  <a:gd name="T4" fmla="*/ 15 w 19"/>
                  <a:gd name="T5" fmla="*/ 2 h 35"/>
                  <a:gd name="T6" fmla="*/ 1 w 19"/>
                  <a:gd name="T7" fmla="*/ 31 h 35"/>
                  <a:gd name="T8" fmla="*/ 3 w 19"/>
                  <a:gd name="T9" fmla="*/ 33 h 35"/>
                </a:gdLst>
                <a:ahLst/>
                <a:cxnLst>
                  <a:cxn ang="0">
                    <a:pos x="T0" y="T1"/>
                  </a:cxn>
                  <a:cxn ang="0">
                    <a:pos x="T2" y="T3"/>
                  </a:cxn>
                  <a:cxn ang="0">
                    <a:pos x="T4" y="T5"/>
                  </a:cxn>
                  <a:cxn ang="0">
                    <a:pos x="T6" y="T7"/>
                  </a:cxn>
                  <a:cxn ang="0">
                    <a:pos x="T8" y="T9"/>
                  </a:cxn>
                </a:cxnLst>
                <a:rect l="0" t="0" r="r" b="b"/>
                <a:pathLst>
                  <a:path w="19" h="35">
                    <a:moveTo>
                      <a:pt x="3" y="33"/>
                    </a:moveTo>
                    <a:cubicBezTo>
                      <a:pt x="11" y="25"/>
                      <a:pt x="18" y="14"/>
                      <a:pt x="18" y="2"/>
                    </a:cubicBezTo>
                    <a:cubicBezTo>
                      <a:pt x="19" y="0"/>
                      <a:pt x="16" y="0"/>
                      <a:pt x="15" y="2"/>
                    </a:cubicBezTo>
                    <a:cubicBezTo>
                      <a:pt x="12" y="13"/>
                      <a:pt x="8" y="22"/>
                      <a:pt x="1" y="31"/>
                    </a:cubicBezTo>
                    <a:cubicBezTo>
                      <a:pt x="0" y="33"/>
                      <a:pt x="2" y="35"/>
                      <a:pt x="3" y="3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52" name="Freeform 271"/>
              <p:cNvSpPr/>
              <p:nvPr/>
            </p:nvSpPr>
            <p:spPr bwMode="auto">
              <a:xfrm>
                <a:off x="3535" y="3079"/>
                <a:ext cx="18" cy="60"/>
              </a:xfrm>
              <a:custGeom>
                <a:avLst/>
                <a:gdLst>
                  <a:gd name="T0" fmla="*/ 4 w 10"/>
                  <a:gd name="T1" fmla="*/ 32 h 34"/>
                  <a:gd name="T2" fmla="*/ 9 w 10"/>
                  <a:gd name="T3" fmla="*/ 2 h 34"/>
                  <a:gd name="T4" fmla="*/ 5 w 10"/>
                  <a:gd name="T5" fmla="*/ 2 h 34"/>
                  <a:gd name="T6" fmla="*/ 1 w 10"/>
                  <a:gd name="T7" fmla="*/ 31 h 34"/>
                  <a:gd name="T8" fmla="*/ 4 w 10"/>
                  <a:gd name="T9" fmla="*/ 32 h 34"/>
                </a:gdLst>
                <a:ahLst/>
                <a:cxnLst>
                  <a:cxn ang="0">
                    <a:pos x="T0" y="T1"/>
                  </a:cxn>
                  <a:cxn ang="0">
                    <a:pos x="T2" y="T3"/>
                  </a:cxn>
                  <a:cxn ang="0">
                    <a:pos x="T4" y="T5"/>
                  </a:cxn>
                  <a:cxn ang="0">
                    <a:pos x="T6" y="T7"/>
                  </a:cxn>
                  <a:cxn ang="0">
                    <a:pos x="T8" y="T9"/>
                  </a:cxn>
                </a:cxnLst>
                <a:rect l="0" t="0" r="r" b="b"/>
                <a:pathLst>
                  <a:path w="10" h="34">
                    <a:moveTo>
                      <a:pt x="4" y="32"/>
                    </a:moveTo>
                    <a:cubicBezTo>
                      <a:pt x="8" y="22"/>
                      <a:pt x="10" y="12"/>
                      <a:pt x="9" y="2"/>
                    </a:cubicBezTo>
                    <a:cubicBezTo>
                      <a:pt x="8" y="0"/>
                      <a:pt x="6" y="0"/>
                      <a:pt x="5" y="2"/>
                    </a:cubicBezTo>
                    <a:cubicBezTo>
                      <a:pt x="5" y="12"/>
                      <a:pt x="4" y="21"/>
                      <a:pt x="1" y="31"/>
                    </a:cubicBezTo>
                    <a:cubicBezTo>
                      <a:pt x="0" y="33"/>
                      <a:pt x="4" y="34"/>
                      <a:pt x="4"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53" name="Freeform 272"/>
              <p:cNvSpPr/>
              <p:nvPr/>
            </p:nvSpPr>
            <p:spPr bwMode="auto">
              <a:xfrm>
                <a:off x="3584" y="3053"/>
                <a:ext cx="23" cy="53"/>
              </a:xfrm>
              <a:custGeom>
                <a:avLst/>
                <a:gdLst>
                  <a:gd name="T0" fmla="*/ 4 w 13"/>
                  <a:gd name="T1" fmla="*/ 28 h 30"/>
                  <a:gd name="T2" fmla="*/ 13 w 13"/>
                  <a:gd name="T3" fmla="*/ 2 h 30"/>
                  <a:gd name="T4" fmla="*/ 10 w 13"/>
                  <a:gd name="T5" fmla="*/ 1 h 30"/>
                  <a:gd name="T6" fmla="*/ 1 w 13"/>
                  <a:gd name="T7" fmla="*/ 27 h 30"/>
                  <a:gd name="T8" fmla="*/ 4 w 13"/>
                  <a:gd name="T9" fmla="*/ 28 h 30"/>
                </a:gdLst>
                <a:ahLst/>
                <a:cxnLst>
                  <a:cxn ang="0">
                    <a:pos x="T0" y="T1"/>
                  </a:cxn>
                  <a:cxn ang="0">
                    <a:pos x="T2" y="T3"/>
                  </a:cxn>
                  <a:cxn ang="0">
                    <a:pos x="T4" y="T5"/>
                  </a:cxn>
                  <a:cxn ang="0">
                    <a:pos x="T6" y="T7"/>
                  </a:cxn>
                  <a:cxn ang="0">
                    <a:pos x="T8" y="T9"/>
                  </a:cxn>
                </a:cxnLst>
                <a:rect l="0" t="0" r="r" b="b"/>
                <a:pathLst>
                  <a:path w="13" h="30">
                    <a:moveTo>
                      <a:pt x="4" y="28"/>
                    </a:moveTo>
                    <a:cubicBezTo>
                      <a:pt x="7" y="19"/>
                      <a:pt x="11" y="11"/>
                      <a:pt x="13" y="2"/>
                    </a:cubicBezTo>
                    <a:cubicBezTo>
                      <a:pt x="13" y="1"/>
                      <a:pt x="11" y="0"/>
                      <a:pt x="10" y="1"/>
                    </a:cubicBezTo>
                    <a:cubicBezTo>
                      <a:pt x="6" y="9"/>
                      <a:pt x="4" y="18"/>
                      <a:pt x="1" y="27"/>
                    </a:cubicBezTo>
                    <a:cubicBezTo>
                      <a:pt x="0" y="29"/>
                      <a:pt x="4" y="30"/>
                      <a:pt x="4" y="2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54" name="Freeform 273"/>
              <p:cNvSpPr/>
              <p:nvPr/>
            </p:nvSpPr>
            <p:spPr bwMode="auto">
              <a:xfrm>
                <a:off x="3648" y="3011"/>
                <a:ext cx="26" cy="68"/>
              </a:xfrm>
              <a:custGeom>
                <a:avLst/>
                <a:gdLst>
                  <a:gd name="T0" fmla="*/ 4 w 15"/>
                  <a:gd name="T1" fmla="*/ 37 h 39"/>
                  <a:gd name="T2" fmla="*/ 15 w 15"/>
                  <a:gd name="T3" fmla="*/ 2 h 39"/>
                  <a:gd name="T4" fmla="*/ 12 w 15"/>
                  <a:gd name="T5" fmla="*/ 2 h 39"/>
                  <a:gd name="T6" fmla="*/ 1 w 15"/>
                  <a:gd name="T7" fmla="*/ 36 h 39"/>
                  <a:gd name="T8" fmla="*/ 4 w 15"/>
                  <a:gd name="T9" fmla="*/ 37 h 39"/>
                </a:gdLst>
                <a:ahLst/>
                <a:cxnLst>
                  <a:cxn ang="0">
                    <a:pos x="T0" y="T1"/>
                  </a:cxn>
                  <a:cxn ang="0">
                    <a:pos x="T2" y="T3"/>
                  </a:cxn>
                  <a:cxn ang="0">
                    <a:pos x="T4" y="T5"/>
                  </a:cxn>
                  <a:cxn ang="0">
                    <a:pos x="T6" y="T7"/>
                  </a:cxn>
                  <a:cxn ang="0">
                    <a:pos x="T8" y="T9"/>
                  </a:cxn>
                </a:cxnLst>
                <a:rect l="0" t="0" r="r" b="b"/>
                <a:pathLst>
                  <a:path w="15" h="39">
                    <a:moveTo>
                      <a:pt x="4" y="37"/>
                    </a:moveTo>
                    <a:cubicBezTo>
                      <a:pt x="10" y="27"/>
                      <a:pt x="14" y="15"/>
                      <a:pt x="15" y="2"/>
                    </a:cubicBezTo>
                    <a:cubicBezTo>
                      <a:pt x="15" y="1"/>
                      <a:pt x="12" y="0"/>
                      <a:pt x="12" y="2"/>
                    </a:cubicBezTo>
                    <a:cubicBezTo>
                      <a:pt x="10" y="14"/>
                      <a:pt x="7" y="25"/>
                      <a:pt x="1" y="36"/>
                    </a:cubicBezTo>
                    <a:cubicBezTo>
                      <a:pt x="0" y="38"/>
                      <a:pt x="3" y="39"/>
                      <a:pt x="4" y="3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55" name="Freeform 274"/>
              <p:cNvSpPr/>
              <p:nvPr/>
            </p:nvSpPr>
            <p:spPr bwMode="auto">
              <a:xfrm>
                <a:off x="3723" y="2977"/>
                <a:ext cx="19" cy="58"/>
              </a:xfrm>
              <a:custGeom>
                <a:avLst/>
                <a:gdLst>
                  <a:gd name="T0" fmla="*/ 4 w 11"/>
                  <a:gd name="T1" fmla="*/ 30 h 33"/>
                  <a:gd name="T2" fmla="*/ 11 w 11"/>
                  <a:gd name="T3" fmla="*/ 3 h 33"/>
                  <a:gd name="T4" fmla="*/ 8 w 11"/>
                  <a:gd name="T5" fmla="*/ 2 h 33"/>
                  <a:gd name="T6" fmla="*/ 1 w 11"/>
                  <a:gd name="T7" fmla="*/ 29 h 33"/>
                  <a:gd name="T8" fmla="*/ 4 w 11"/>
                  <a:gd name="T9" fmla="*/ 30 h 33"/>
                </a:gdLst>
                <a:ahLst/>
                <a:cxnLst>
                  <a:cxn ang="0">
                    <a:pos x="T0" y="T1"/>
                  </a:cxn>
                  <a:cxn ang="0">
                    <a:pos x="T2" y="T3"/>
                  </a:cxn>
                  <a:cxn ang="0">
                    <a:pos x="T4" y="T5"/>
                  </a:cxn>
                  <a:cxn ang="0">
                    <a:pos x="T6" y="T7"/>
                  </a:cxn>
                  <a:cxn ang="0">
                    <a:pos x="T8" y="T9"/>
                  </a:cxn>
                </a:cxnLst>
                <a:rect l="0" t="0" r="r" b="b"/>
                <a:pathLst>
                  <a:path w="11" h="33">
                    <a:moveTo>
                      <a:pt x="4" y="30"/>
                    </a:moveTo>
                    <a:cubicBezTo>
                      <a:pt x="6" y="21"/>
                      <a:pt x="9" y="12"/>
                      <a:pt x="11" y="3"/>
                    </a:cubicBezTo>
                    <a:cubicBezTo>
                      <a:pt x="11" y="1"/>
                      <a:pt x="8" y="0"/>
                      <a:pt x="8" y="2"/>
                    </a:cubicBezTo>
                    <a:cubicBezTo>
                      <a:pt x="5" y="11"/>
                      <a:pt x="3" y="20"/>
                      <a:pt x="1" y="29"/>
                    </a:cubicBezTo>
                    <a:cubicBezTo>
                      <a:pt x="0" y="32"/>
                      <a:pt x="4" y="33"/>
                      <a:pt x="4"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56" name="Freeform 275"/>
              <p:cNvSpPr/>
              <p:nvPr/>
            </p:nvSpPr>
            <p:spPr bwMode="auto">
              <a:xfrm>
                <a:off x="3765" y="2955"/>
                <a:ext cx="23" cy="68"/>
              </a:xfrm>
              <a:custGeom>
                <a:avLst/>
                <a:gdLst>
                  <a:gd name="T0" fmla="*/ 3 w 13"/>
                  <a:gd name="T1" fmla="*/ 37 h 39"/>
                  <a:gd name="T2" fmla="*/ 12 w 13"/>
                  <a:gd name="T3" fmla="*/ 2 h 39"/>
                  <a:gd name="T4" fmla="*/ 9 w 13"/>
                  <a:gd name="T5" fmla="*/ 2 h 39"/>
                  <a:gd name="T6" fmla="*/ 0 w 13"/>
                  <a:gd name="T7" fmla="*/ 36 h 39"/>
                  <a:gd name="T8" fmla="*/ 3 w 13"/>
                  <a:gd name="T9" fmla="*/ 37 h 39"/>
                </a:gdLst>
                <a:ahLst/>
                <a:cxnLst>
                  <a:cxn ang="0">
                    <a:pos x="T0" y="T1"/>
                  </a:cxn>
                  <a:cxn ang="0">
                    <a:pos x="T2" y="T3"/>
                  </a:cxn>
                  <a:cxn ang="0">
                    <a:pos x="T4" y="T5"/>
                  </a:cxn>
                  <a:cxn ang="0">
                    <a:pos x="T6" y="T7"/>
                  </a:cxn>
                  <a:cxn ang="0">
                    <a:pos x="T8" y="T9"/>
                  </a:cxn>
                </a:cxnLst>
                <a:rect l="0" t="0" r="r" b="b"/>
                <a:pathLst>
                  <a:path w="13" h="39">
                    <a:moveTo>
                      <a:pt x="3" y="37"/>
                    </a:moveTo>
                    <a:cubicBezTo>
                      <a:pt x="9" y="27"/>
                      <a:pt x="13" y="15"/>
                      <a:pt x="12" y="2"/>
                    </a:cubicBezTo>
                    <a:cubicBezTo>
                      <a:pt x="11" y="1"/>
                      <a:pt x="9" y="0"/>
                      <a:pt x="9" y="2"/>
                    </a:cubicBezTo>
                    <a:cubicBezTo>
                      <a:pt x="8" y="14"/>
                      <a:pt x="6" y="25"/>
                      <a:pt x="0" y="36"/>
                    </a:cubicBezTo>
                    <a:cubicBezTo>
                      <a:pt x="0" y="37"/>
                      <a:pt x="2" y="39"/>
                      <a:pt x="3" y="3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57" name="Freeform 276"/>
              <p:cNvSpPr/>
              <p:nvPr/>
            </p:nvSpPr>
            <p:spPr bwMode="auto">
              <a:xfrm>
                <a:off x="3815" y="2928"/>
                <a:ext cx="21" cy="58"/>
              </a:xfrm>
              <a:custGeom>
                <a:avLst/>
                <a:gdLst>
                  <a:gd name="T0" fmla="*/ 3 w 12"/>
                  <a:gd name="T1" fmla="*/ 31 h 33"/>
                  <a:gd name="T2" fmla="*/ 11 w 12"/>
                  <a:gd name="T3" fmla="*/ 2 h 33"/>
                  <a:gd name="T4" fmla="*/ 8 w 12"/>
                  <a:gd name="T5" fmla="*/ 2 h 33"/>
                  <a:gd name="T6" fmla="*/ 1 w 12"/>
                  <a:gd name="T7" fmla="*/ 30 h 33"/>
                  <a:gd name="T8" fmla="*/ 3 w 12"/>
                  <a:gd name="T9" fmla="*/ 31 h 33"/>
                </a:gdLst>
                <a:ahLst/>
                <a:cxnLst>
                  <a:cxn ang="0">
                    <a:pos x="T0" y="T1"/>
                  </a:cxn>
                  <a:cxn ang="0">
                    <a:pos x="T2" y="T3"/>
                  </a:cxn>
                  <a:cxn ang="0">
                    <a:pos x="T4" y="T5"/>
                  </a:cxn>
                  <a:cxn ang="0">
                    <a:pos x="T6" y="T7"/>
                  </a:cxn>
                  <a:cxn ang="0">
                    <a:pos x="T8" y="T9"/>
                  </a:cxn>
                </a:cxnLst>
                <a:rect l="0" t="0" r="r" b="b"/>
                <a:pathLst>
                  <a:path w="12" h="33">
                    <a:moveTo>
                      <a:pt x="3" y="31"/>
                    </a:moveTo>
                    <a:cubicBezTo>
                      <a:pt x="10" y="23"/>
                      <a:pt x="12" y="13"/>
                      <a:pt x="11" y="2"/>
                    </a:cubicBezTo>
                    <a:cubicBezTo>
                      <a:pt x="11" y="0"/>
                      <a:pt x="8" y="0"/>
                      <a:pt x="8" y="2"/>
                    </a:cubicBezTo>
                    <a:cubicBezTo>
                      <a:pt x="8" y="12"/>
                      <a:pt x="5" y="21"/>
                      <a:pt x="1" y="30"/>
                    </a:cubicBezTo>
                    <a:cubicBezTo>
                      <a:pt x="0" y="32"/>
                      <a:pt x="2" y="33"/>
                      <a:pt x="3" y="3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58" name="Freeform 277"/>
              <p:cNvSpPr/>
              <p:nvPr/>
            </p:nvSpPr>
            <p:spPr bwMode="auto">
              <a:xfrm>
                <a:off x="3873" y="2898"/>
                <a:ext cx="15" cy="55"/>
              </a:xfrm>
              <a:custGeom>
                <a:avLst/>
                <a:gdLst>
                  <a:gd name="T0" fmla="*/ 4 w 9"/>
                  <a:gd name="T1" fmla="*/ 28 h 31"/>
                  <a:gd name="T2" fmla="*/ 8 w 9"/>
                  <a:gd name="T3" fmla="*/ 2 h 31"/>
                  <a:gd name="T4" fmla="*/ 5 w 9"/>
                  <a:gd name="T5" fmla="*/ 2 h 31"/>
                  <a:gd name="T6" fmla="*/ 1 w 9"/>
                  <a:gd name="T7" fmla="*/ 27 h 31"/>
                  <a:gd name="T8" fmla="*/ 4 w 9"/>
                  <a:gd name="T9" fmla="*/ 28 h 31"/>
                </a:gdLst>
                <a:ahLst/>
                <a:cxnLst>
                  <a:cxn ang="0">
                    <a:pos x="T0" y="T1"/>
                  </a:cxn>
                  <a:cxn ang="0">
                    <a:pos x="T2" y="T3"/>
                  </a:cxn>
                  <a:cxn ang="0">
                    <a:pos x="T4" y="T5"/>
                  </a:cxn>
                  <a:cxn ang="0">
                    <a:pos x="T6" y="T7"/>
                  </a:cxn>
                  <a:cxn ang="0">
                    <a:pos x="T8" y="T9"/>
                  </a:cxn>
                </a:cxnLst>
                <a:rect l="0" t="0" r="r" b="b"/>
                <a:pathLst>
                  <a:path w="9" h="31">
                    <a:moveTo>
                      <a:pt x="4" y="28"/>
                    </a:moveTo>
                    <a:cubicBezTo>
                      <a:pt x="7" y="20"/>
                      <a:pt x="9" y="11"/>
                      <a:pt x="8" y="2"/>
                    </a:cubicBezTo>
                    <a:cubicBezTo>
                      <a:pt x="8" y="0"/>
                      <a:pt x="5" y="0"/>
                      <a:pt x="5" y="2"/>
                    </a:cubicBezTo>
                    <a:cubicBezTo>
                      <a:pt x="4" y="11"/>
                      <a:pt x="3" y="19"/>
                      <a:pt x="1" y="27"/>
                    </a:cubicBezTo>
                    <a:cubicBezTo>
                      <a:pt x="0" y="30"/>
                      <a:pt x="3" y="31"/>
                      <a:pt x="4" y="2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59" name="Freeform 278"/>
              <p:cNvSpPr/>
              <p:nvPr/>
            </p:nvSpPr>
            <p:spPr bwMode="auto">
              <a:xfrm>
                <a:off x="3920" y="2872"/>
                <a:ext cx="11" cy="53"/>
              </a:xfrm>
              <a:custGeom>
                <a:avLst/>
                <a:gdLst>
                  <a:gd name="T0" fmla="*/ 5 w 6"/>
                  <a:gd name="T1" fmla="*/ 28 h 30"/>
                  <a:gd name="T2" fmla="*/ 5 w 6"/>
                  <a:gd name="T3" fmla="*/ 2 h 30"/>
                  <a:gd name="T4" fmla="*/ 2 w 6"/>
                  <a:gd name="T5" fmla="*/ 2 h 30"/>
                  <a:gd name="T6" fmla="*/ 2 w 6"/>
                  <a:gd name="T7" fmla="*/ 28 h 30"/>
                  <a:gd name="T8" fmla="*/ 5 w 6"/>
                  <a:gd name="T9" fmla="*/ 28 h 30"/>
                </a:gdLst>
                <a:ahLst/>
                <a:cxnLst>
                  <a:cxn ang="0">
                    <a:pos x="T0" y="T1"/>
                  </a:cxn>
                  <a:cxn ang="0">
                    <a:pos x="T2" y="T3"/>
                  </a:cxn>
                  <a:cxn ang="0">
                    <a:pos x="T4" y="T5"/>
                  </a:cxn>
                  <a:cxn ang="0">
                    <a:pos x="T6" y="T7"/>
                  </a:cxn>
                  <a:cxn ang="0">
                    <a:pos x="T8" y="T9"/>
                  </a:cxn>
                </a:cxnLst>
                <a:rect l="0" t="0" r="r" b="b"/>
                <a:pathLst>
                  <a:path w="6" h="30">
                    <a:moveTo>
                      <a:pt x="5" y="28"/>
                    </a:moveTo>
                    <a:cubicBezTo>
                      <a:pt x="5" y="20"/>
                      <a:pt x="6" y="10"/>
                      <a:pt x="5" y="2"/>
                    </a:cubicBezTo>
                    <a:cubicBezTo>
                      <a:pt x="5" y="0"/>
                      <a:pt x="2" y="0"/>
                      <a:pt x="2" y="2"/>
                    </a:cubicBezTo>
                    <a:cubicBezTo>
                      <a:pt x="0" y="10"/>
                      <a:pt x="1" y="20"/>
                      <a:pt x="2" y="28"/>
                    </a:cubicBezTo>
                    <a:cubicBezTo>
                      <a:pt x="2" y="30"/>
                      <a:pt x="5" y="30"/>
                      <a:pt x="5" y="2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60" name="Freeform 279"/>
              <p:cNvSpPr/>
              <p:nvPr/>
            </p:nvSpPr>
            <p:spPr bwMode="auto">
              <a:xfrm>
                <a:off x="2526" y="2962"/>
                <a:ext cx="18" cy="22"/>
              </a:xfrm>
              <a:custGeom>
                <a:avLst/>
                <a:gdLst>
                  <a:gd name="T0" fmla="*/ 7 w 10"/>
                  <a:gd name="T1" fmla="*/ 1 h 13"/>
                  <a:gd name="T2" fmla="*/ 0 w 10"/>
                  <a:gd name="T3" fmla="*/ 10 h 13"/>
                  <a:gd name="T4" fmla="*/ 3 w 10"/>
                  <a:gd name="T5" fmla="*/ 12 h 13"/>
                  <a:gd name="T6" fmla="*/ 8 w 10"/>
                  <a:gd name="T7" fmla="*/ 4 h 13"/>
                  <a:gd name="T8" fmla="*/ 7 w 10"/>
                  <a:gd name="T9" fmla="*/ 1 h 13"/>
                </a:gdLst>
                <a:ahLst/>
                <a:cxnLst>
                  <a:cxn ang="0">
                    <a:pos x="T0" y="T1"/>
                  </a:cxn>
                  <a:cxn ang="0">
                    <a:pos x="T2" y="T3"/>
                  </a:cxn>
                  <a:cxn ang="0">
                    <a:pos x="T4" y="T5"/>
                  </a:cxn>
                  <a:cxn ang="0">
                    <a:pos x="T6" y="T7"/>
                  </a:cxn>
                  <a:cxn ang="0">
                    <a:pos x="T8" y="T9"/>
                  </a:cxn>
                </a:cxnLst>
                <a:rect l="0" t="0" r="r" b="b"/>
                <a:pathLst>
                  <a:path w="10" h="13">
                    <a:moveTo>
                      <a:pt x="7" y="1"/>
                    </a:moveTo>
                    <a:cubicBezTo>
                      <a:pt x="3" y="3"/>
                      <a:pt x="0" y="6"/>
                      <a:pt x="0" y="10"/>
                    </a:cubicBezTo>
                    <a:cubicBezTo>
                      <a:pt x="0" y="12"/>
                      <a:pt x="2" y="13"/>
                      <a:pt x="3" y="12"/>
                    </a:cubicBezTo>
                    <a:cubicBezTo>
                      <a:pt x="5" y="9"/>
                      <a:pt x="6" y="6"/>
                      <a:pt x="8" y="4"/>
                    </a:cubicBezTo>
                    <a:cubicBezTo>
                      <a:pt x="10" y="2"/>
                      <a:pt x="8" y="0"/>
                      <a:pt x="7"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61" name="Freeform 280"/>
              <p:cNvSpPr/>
              <p:nvPr/>
            </p:nvSpPr>
            <p:spPr bwMode="auto">
              <a:xfrm>
                <a:off x="2538" y="2977"/>
                <a:ext cx="20" cy="25"/>
              </a:xfrm>
              <a:custGeom>
                <a:avLst/>
                <a:gdLst>
                  <a:gd name="T0" fmla="*/ 7 w 11"/>
                  <a:gd name="T1" fmla="*/ 2 h 14"/>
                  <a:gd name="T2" fmla="*/ 0 w 11"/>
                  <a:gd name="T3" fmla="*/ 12 h 14"/>
                  <a:gd name="T4" fmla="*/ 3 w 11"/>
                  <a:gd name="T5" fmla="*/ 13 h 14"/>
                  <a:gd name="T6" fmla="*/ 9 w 11"/>
                  <a:gd name="T7" fmla="*/ 4 h 14"/>
                  <a:gd name="T8" fmla="*/ 7 w 11"/>
                  <a:gd name="T9" fmla="*/ 2 h 14"/>
                </a:gdLst>
                <a:ahLst/>
                <a:cxnLst>
                  <a:cxn ang="0">
                    <a:pos x="T0" y="T1"/>
                  </a:cxn>
                  <a:cxn ang="0">
                    <a:pos x="T2" y="T3"/>
                  </a:cxn>
                  <a:cxn ang="0">
                    <a:pos x="T4" y="T5"/>
                  </a:cxn>
                  <a:cxn ang="0">
                    <a:pos x="T6" y="T7"/>
                  </a:cxn>
                  <a:cxn ang="0">
                    <a:pos x="T8" y="T9"/>
                  </a:cxn>
                </a:cxnLst>
                <a:rect l="0" t="0" r="r" b="b"/>
                <a:pathLst>
                  <a:path w="11" h="14">
                    <a:moveTo>
                      <a:pt x="7" y="2"/>
                    </a:moveTo>
                    <a:cubicBezTo>
                      <a:pt x="4" y="4"/>
                      <a:pt x="1" y="8"/>
                      <a:pt x="0" y="12"/>
                    </a:cubicBezTo>
                    <a:cubicBezTo>
                      <a:pt x="0" y="13"/>
                      <a:pt x="2" y="14"/>
                      <a:pt x="3" y="13"/>
                    </a:cubicBezTo>
                    <a:cubicBezTo>
                      <a:pt x="5" y="10"/>
                      <a:pt x="7" y="7"/>
                      <a:pt x="9" y="4"/>
                    </a:cubicBezTo>
                    <a:cubicBezTo>
                      <a:pt x="11" y="3"/>
                      <a:pt x="9" y="0"/>
                      <a:pt x="7"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62" name="Freeform 281"/>
              <p:cNvSpPr/>
              <p:nvPr/>
            </p:nvSpPr>
            <p:spPr bwMode="auto">
              <a:xfrm>
                <a:off x="2554" y="2990"/>
                <a:ext cx="18" cy="26"/>
              </a:xfrm>
              <a:custGeom>
                <a:avLst/>
                <a:gdLst>
                  <a:gd name="T0" fmla="*/ 6 w 10"/>
                  <a:gd name="T1" fmla="*/ 2 h 15"/>
                  <a:gd name="T2" fmla="*/ 0 w 10"/>
                  <a:gd name="T3" fmla="*/ 12 h 15"/>
                  <a:gd name="T4" fmla="*/ 2 w 10"/>
                  <a:gd name="T5" fmla="*/ 14 h 15"/>
                  <a:gd name="T6" fmla="*/ 9 w 10"/>
                  <a:gd name="T7" fmla="*/ 4 h 15"/>
                  <a:gd name="T8" fmla="*/ 6 w 10"/>
                  <a:gd name="T9" fmla="*/ 2 h 15"/>
                </a:gdLst>
                <a:ahLst/>
                <a:cxnLst>
                  <a:cxn ang="0">
                    <a:pos x="T0" y="T1"/>
                  </a:cxn>
                  <a:cxn ang="0">
                    <a:pos x="T2" y="T3"/>
                  </a:cxn>
                  <a:cxn ang="0">
                    <a:pos x="T4" y="T5"/>
                  </a:cxn>
                  <a:cxn ang="0">
                    <a:pos x="T6" y="T7"/>
                  </a:cxn>
                  <a:cxn ang="0">
                    <a:pos x="T8" y="T9"/>
                  </a:cxn>
                </a:cxnLst>
                <a:rect l="0" t="0" r="r" b="b"/>
                <a:pathLst>
                  <a:path w="10" h="15">
                    <a:moveTo>
                      <a:pt x="6" y="2"/>
                    </a:moveTo>
                    <a:cubicBezTo>
                      <a:pt x="4" y="5"/>
                      <a:pt x="2" y="9"/>
                      <a:pt x="0" y="12"/>
                    </a:cubicBezTo>
                    <a:cubicBezTo>
                      <a:pt x="0" y="13"/>
                      <a:pt x="1" y="15"/>
                      <a:pt x="2" y="14"/>
                    </a:cubicBezTo>
                    <a:cubicBezTo>
                      <a:pt x="6" y="12"/>
                      <a:pt x="8" y="8"/>
                      <a:pt x="9" y="4"/>
                    </a:cubicBezTo>
                    <a:cubicBezTo>
                      <a:pt x="10" y="2"/>
                      <a:pt x="7" y="0"/>
                      <a:pt x="6"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63" name="Freeform 282"/>
              <p:cNvSpPr/>
              <p:nvPr/>
            </p:nvSpPr>
            <p:spPr bwMode="auto">
              <a:xfrm>
                <a:off x="2561" y="3009"/>
                <a:ext cx="19" cy="26"/>
              </a:xfrm>
              <a:custGeom>
                <a:avLst/>
                <a:gdLst>
                  <a:gd name="T0" fmla="*/ 6 w 11"/>
                  <a:gd name="T1" fmla="*/ 2 h 15"/>
                  <a:gd name="T2" fmla="*/ 0 w 11"/>
                  <a:gd name="T3" fmla="*/ 13 h 15"/>
                  <a:gd name="T4" fmla="*/ 3 w 11"/>
                  <a:gd name="T5" fmla="*/ 14 h 15"/>
                  <a:gd name="T6" fmla="*/ 9 w 11"/>
                  <a:gd name="T7" fmla="*/ 4 h 15"/>
                  <a:gd name="T8" fmla="*/ 6 w 11"/>
                  <a:gd name="T9" fmla="*/ 2 h 15"/>
                </a:gdLst>
                <a:ahLst/>
                <a:cxnLst>
                  <a:cxn ang="0">
                    <a:pos x="T0" y="T1"/>
                  </a:cxn>
                  <a:cxn ang="0">
                    <a:pos x="T2" y="T3"/>
                  </a:cxn>
                  <a:cxn ang="0">
                    <a:pos x="T4" y="T5"/>
                  </a:cxn>
                  <a:cxn ang="0">
                    <a:pos x="T6" y="T7"/>
                  </a:cxn>
                  <a:cxn ang="0">
                    <a:pos x="T8" y="T9"/>
                  </a:cxn>
                </a:cxnLst>
                <a:rect l="0" t="0" r="r" b="b"/>
                <a:pathLst>
                  <a:path w="11" h="15">
                    <a:moveTo>
                      <a:pt x="6" y="2"/>
                    </a:moveTo>
                    <a:cubicBezTo>
                      <a:pt x="4" y="6"/>
                      <a:pt x="1" y="9"/>
                      <a:pt x="0" y="13"/>
                    </a:cubicBezTo>
                    <a:cubicBezTo>
                      <a:pt x="0" y="14"/>
                      <a:pt x="2" y="15"/>
                      <a:pt x="3" y="14"/>
                    </a:cubicBezTo>
                    <a:cubicBezTo>
                      <a:pt x="6" y="12"/>
                      <a:pt x="7" y="8"/>
                      <a:pt x="9" y="4"/>
                    </a:cubicBezTo>
                    <a:cubicBezTo>
                      <a:pt x="11" y="2"/>
                      <a:pt x="8" y="0"/>
                      <a:pt x="6"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64" name="Freeform 283"/>
              <p:cNvSpPr/>
              <p:nvPr/>
            </p:nvSpPr>
            <p:spPr bwMode="auto">
              <a:xfrm>
                <a:off x="2570" y="3028"/>
                <a:ext cx="21" cy="29"/>
              </a:xfrm>
              <a:custGeom>
                <a:avLst/>
                <a:gdLst>
                  <a:gd name="T0" fmla="*/ 8 w 12"/>
                  <a:gd name="T1" fmla="*/ 1 h 16"/>
                  <a:gd name="T2" fmla="*/ 4 w 12"/>
                  <a:gd name="T3" fmla="*/ 7 h 16"/>
                  <a:gd name="T4" fmla="*/ 1 w 12"/>
                  <a:gd name="T5" fmla="*/ 13 h 16"/>
                  <a:gd name="T6" fmla="*/ 3 w 12"/>
                  <a:gd name="T7" fmla="*/ 15 h 16"/>
                  <a:gd name="T8" fmla="*/ 11 w 12"/>
                  <a:gd name="T9" fmla="*/ 3 h 16"/>
                  <a:gd name="T10" fmla="*/ 8 w 12"/>
                  <a:gd name="T11" fmla="*/ 1 h 16"/>
                </a:gdLst>
                <a:ahLst/>
                <a:cxnLst>
                  <a:cxn ang="0">
                    <a:pos x="T0" y="T1"/>
                  </a:cxn>
                  <a:cxn ang="0">
                    <a:pos x="T2" y="T3"/>
                  </a:cxn>
                  <a:cxn ang="0">
                    <a:pos x="T4" y="T5"/>
                  </a:cxn>
                  <a:cxn ang="0">
                    <a:pos x="T6" y="T7"/>
                  </a:cxn>
                  <a:cxn ang="0">
                    <a:pos x="T8" y="T9"/>
                  </a:cxn>
                  <a:cxn ang="0">
                    <a:pos x="T10" y="T11"/>
                  </a:cxn>
                </a:cxnLst>
                <a:rect l="0" t="0" r="r" b="b"/>
                <a:pathLst>
                  <a:path w="12" h="16">
                    <a:moveTo>
                      <a:pt x="8" y="1"/>
                    </a:moveTo>
                    <a:cubicBezTo>
                      <a:pt x="7" y="3"/>
                      <a:pt x="5" y="5"/>
                      <a:pt x="4" y="7"/>
                    </a:cubicBezTo>
                    <a:cubicBezTo>
                      <a:pt x="3" y="9"/>
                      <a:pt x="2" y="11"/>
                      <a:pt x="1" y="13"/>
                    </a:cubicBezTo>
                    <a:cubicBezTo>
                      <a:pt x="0" y="15"/>
                      <a:pt x="2" y="16"/>
                      <a:pt x="3" y="15"/>
                    </a:cubicBezTo>
                    <a:cubicBezTo>
                      <a:pt x="7" y="12"/>
                      <a:pt x="10" y="7"/>
                      <a:pt x="11" y="3"/>
                    </a:cubicBezTo>
                    <a:cubicBezTo>
                      <a:pt x="12" y="1"/>
                      <a:pt x="9" y="0"/>
                      <a:pt x="8"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65" name="Freeform 284"/>
              <p:cNvSpPr/>
              <p:nvPr/>
            </p:nvSpPr>
            <p:spPr bwMode="auto">
              <a:xfrm>
                <a:off x="2586" y="3044"/>
                <a:ext cx="19" cy="32"/>
              </a:xfrm>
              <a:custGeom>
                <a:avLst/>
                <a:gdLst>
                  <a:gd name="T0" fmla="*/ 7 w 11"/>
                  <a:gd name="T1" fmla="*/ 2 h 18"/>
                  <a:gd name="T2" fmla="*/ 0 w 11"/>
                  <a:gd name="T3" fmla="*/ 15 h 18"/>
                  <a:gd name="T4" fmla="*/ 3 w 11"/>
                  <a:gd name="T5" fmla="*/ 17 h 18"/>
                  <a:gd name="T6" fmla="*/ 10 w 11"/>
                  <a:gd name="T7" fmla="*/ 3 h 18"/>
                  <a:gd name="T8" fmla="*/ 7 w 11"/>
                  <a:gd name="T9" fmla="*/ 2 h 18"/>
                </a:gdLst>
                <a:ahLst/>
                <a:cxnLst>
                  <a:cxn ang="0">
                    <a:pos x="T0" y="T1"/>
                  </a:cxn>
                  <a:cxn ang="0">
                    <a:pos x="T2" y="T3"/>
                  </a:cxn>
                  <a:cxn ang="0">
                    <a:pos x="T4" y="T5"/>
                  </a:cxn>
                  <a:cxn ang="0">
                    <a:pos x="T6" y="T7"/>
                  </a:cxn>
                  <a:cxn ang="0">
                    <a:pos x="T8" y="T9"/>
                  </a:cxn>
                </a:cxnLst>
                <a:rect l="0" t="0" r="r" b="b"/>
                <a:pathLst>
                  <a:path w="11" h="18">
                    <a:moveTo>
                      <a:pt x="7" y="2"/>
                    </a:moveTo>
                    <a:cubicBezTo>
                      <a:pt x="5" y="6"/>
                      <a:pt x="2" y="11"/>
                      <a:pt x="0" y="15"/>
                    </a:cubicBezTo>
                    <a:cubicBezTo>
                      <a:pt x="0" y="17"/>
                      <a:pt x="1" y="18"/>
                      <a:pt x="3" y="17"/>
                    </a:cubicBezTo>
                    <a:cubicBezTo>
                      <a:pt x="6" y="13"/>
                      <a:pt x="9" y="8"/>
                      <a:pt x="10" y="3"/>
                    </a:cubicBezTo>
                    <a:cubicBezTo>
                      <a:pt x="11" y="1"/>
                      <a:pt x="8" y="0"/>
                      <a:pt x="7"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66" name="Freeform 285"/>
              <p:cNvSpPr/>
              <p:nvPr/>
            </p:nvSpPr>
            <p:spPr bwMode="auto">
              <a:xfrm>
                <a:off x="2603" y="3064"/>
                <a:ext cx="20" cy="31"/>
              </a:xfrm>
              <a:custGeom>
                <a:avLst/>
                <a:gdLst>
                  <a:gd name="T0" fmla="*/ 7 w 11"/>
                  <a:gd name="T1" fmla="*/ 2 h 18"/>
                  <a:gd name="T2" fmla="*/ 0 w 11"/>
                  <a:gd name="T3" fmla="*/ 15 h 18"/>
                  <a:gd name="T4" fmla="*/ 3 w 11"/>
                  <a:gd name="T5" fmla="*/ 17 h 18"/>
                  <a:gd name="T6" fmla="*/ 10 w 11"/>
                  <a:gd name="T7" fmla="*/ 4 h 18"/>
                  <a:gd name="T8" fmla="*/ 7 w 11"/>
                  <a:gd name="T9" fmla="*/ 2 h 18"/>
                </a:gdLst>
                <a:ahLst/>
                <a:cxnLst>
                  <a:cxn ang="0">
                    <a:pos x="T0" y="T1"/>
                  </a:cxn>
                  <a:cxn ang="0">
                    <a:pos x="T2" y="T3"/>
                  </a:cxn>
                  <a:cxn ang="0">
                    <a:pos x="T4" y="T5"/>
                  </a:cxn>
                  <a:cxn ang="0">
                    <a:pos x="T6" y="T7"/>
                  </a:cxn>
                  <a:cxn ang="0">
                    <a:pos x="T8" y="T9"/>
                  </a:cxn>
                </a:cxnLst>
                <a:rect l="0" t="0" r="r" b="b"/>
                <a:pathLst>
                  <a:path w="11" h="18">
                    <a:moveTo>
                      <a:pt x="7" y="2"/>
                    </a:moveTo>
                    <a:cubicBezTo>
                      <a:pt x="4" y="6"/>
                      <a:pt x="1" y="11"/>
                      <a:pt x="0" y="15"/>
                    </a:cubicBezTo>
                    <a:cubicBezTo>
                      <a:pt x="0" y="17"/>
                      <a:pt x="2" y="18"/>
                      <a:pt x="3" y="17"/>
                    </a:cubicBezTo>
                    <a:cubicBezTo>
                      <a:pt x="6" y="13"/>
                      <a:pt x="8" y="8"/>
                      <a:pt x="10" y="4"/>
                    </a:cubicBezTo>
                    <a:cubicBezTo>
                      <a:pt x="11" y="2"/>
                      <a:pt x="8" y="0"/>
                      <a:pt x="7"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67" name="Freeform 286"/>
              <p:cNvSpPr/>
              <p:nvPr/>
            </p:nvSpPr>
            <p:spPr bwMode="auto">
              <a:xfrm>
                <a:off x="2624" y="3081"/>
                <a:ext cx="16" cy="25"/>
              </a:xfrm>
              <a:custGeom>
                <a:avLst/>
                <a:gdLst>
                  <a:gd name="T0" fmla="*/ 4 w 9"/>
                  <a:gd name="T1" fmla="*/ 2 h 14"/>
                  <a:gd name="T2" fmla="*/ 1 w 9"/>
                  <a:gd name="T3" fmla="*/ 13 h 14"/>
                  <a:gd name="T4" fmla="*/ 4 w 9"/>
                  <a:gd name="T5" fmla="*/ 12 h 14"/>
                  <a:gd name="T6" fmla="*/ 7 w 9"/>
                  <a:gd name="T7" fmla="*/ 5 h 14"/>
                  <a:gd name="T8" fmla="*/ 4 w 9"/>
                  <a:gd name="T9" fmla="*/ 2 h 14"/>
                </a:gdLst>
                <a:ahLst/>
                <a:cxnLst>
                  <a:cxn ang="0">
                    <a:pos x="T0" y="T1"/>
                  </a:cxn>
                  <a:cxn ang="0">
                    <a:pos x="T2" y="T3"/>
                  </a:cxn>
                  <a:cxn ang="0">
                    <a:pos x="T4" y="T5"/>
                  </a:cxn>
                  <a:cxn ang="0">
                    <a:pos x="T6" y="T7"/>
                  </a:cxn>
                  <a:cxn ang="0">
                    <a:pos x="T8" y="T9"/>
                  </a:cxn>
                </a:cxnLst>
                <a:rect l="0" t="0" r="r" b="b"/>
                <a:pathLst>
                  <a:path w="9" h="14">
                    <a:moveTo>
                      <a:pt x="4" y="2"/>
                    </a:moveTo>
                    <a:cubicBezTo>
                      <a:pt x="1" y="5"/>
                      <a:pt x="0" y="9"/>
                      <a:pt x="1" y="13"/>
                    </a:cubicBezTo>
                    <a:cubicBezTo>
                      <a:pt x="2" y="14"/>
                      <a:pt x="4" y="14"/>
                      <a:pt x="4" y="12"/>
                    </a:cubicBezTo>
                    <a:cubicBezTo>
                      <a:pt x="4" y="10"/>
                      <a:pt x="5" y="7"/>
                      <a:pt x="7" y="5"/>
                    </a:cubicBezTo>
                    <a:cubicBezTo>
                      <a:pt x="9" y="3"/>
                      <a:pt x="6" y="0"/>
                      <a:pt x="4"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68" name="Freeform 287"/>
              <p:cNvSpPr/>
              <p:nvPr/>
            </p:nvSpPr>
            <p:spPr bwMode="auto">
              <a:xfrm>
                <a:off x="2642" y="3093"/>
                <a:ext cx="9" cy="27"/>
              </a:xfrm>
              <a:custGeom>
                <a:avLst/>
                <a:gdLst>
                  <a:gd name="T0" fmla="*/ 1 w 5"/>
                  <a:gd name="T1" fmla="*/ 2 h 15"/>
                  <a:gd name="T2" fmla="*/ 1 w 5"/>
                  <a:gd name="T3" fmla="*/ 13 h 15"/>
                  <a:gd name="T4" fmla="*/ 4 w 5"/>
                  <a:gd name="T5" fmla="*/ 13 h 15"/>
                  <a:gd name="T6" fmla="*/ 5 w 5"/>
                  <a:gd name="T7" fmla="*/ 2 h 15"/>
                  <a:gd name="T8" fmla="*/ 1 w 5"/>
                  <a:gd name="T9" fmla="*/ 2 h 15"/>
                </a:gdLst>
                <a:ahLst/>
                <a:cxnLst>
                  <a:cxn ang="0">
                    <a:pos x="T0" y="T1"/>
                  </a:cxn>
                  <a:cxn ang="0">
                    <a:pos x="T2" y="T3"/>
                  </a:cxn>
                  <a:cxn ang="0">
                    <a:pos x="T4" y="T5"/>
                  </a:cxn>
                  <a:cxn ang="0">
                    <a:pos x="T6" y="T7"/>
                  </a:cxn>
                  <a:cxn ang="0">
                    <a:pos x="T8" y="T9"/>
                  </a:cxn>
                </a:cxnLst>
                <a:rect l="0" t="0" r="r" b="b"/>
                <a:pathLst>
                  <a:path w="5" h="15">
                    <a:moveTo>
                      <a:pt x="1" y="2"/>
                    </a:moveTo>
                    <a:cubicBezTo>
                      <a:pt x="1" y="6"/>
                      <a:pt x="0" y="9"/>
                      <a:pt x="1" y="13"/>
                    </a:cubicBezTo>
                    <a:cubicBezTo>
                      <a:pt x="1" y="15"/>
                      <a:pt x="3" y="15"/>
                      <a:pt x="4" y="13"/>
                    </a:cubicBezTo>
                    <a:cubicBezTo>
                      <a:pt x="5" y="10"/>
                      <a:pt x="5" y="6"/>
                      <a:pt x="5" y="2"/>
                    </a:cubicBezTo>
                    <a:cubicBezTo>
                      <a:pt x="5" y="0"/>
                      <a:pt x="2" y="0"/>
                      <a:pt x="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69" name="Freeform 288"/>
              <p:cNvSpPr/>
              <p:nvPr/>
            </p:nvSpPr>
            <p:spPr bwMode="auto">
              <a:xfrm>
                <a:off x="2658" y="3106"/>
                <a:ext cx="10" cy="26"/>
              </a:xfrm>
              <a:custGeom>
                <a:avLst/>
                <a:gdLst>
                  <a:gd name="T0" fmla="*/ 1 w 6"/>
                  <a:gd name="T1" fmla="*/ 2 h 15"/>
                  <a:gd name="T2" fmla="*/ 0 w 6"/>
                  <a:gd name="T3" fmla="*/ 12 h 15"/>
                  <a:gd name="T4" fmla="*/ 3 w 6"/>
                  <a:gd name="T5" fmla="*/ 13 h 15"/>
                  <a:gd name="T6" fmla="*/ 6 w 6"/>
                  <a:gd name="T7" fmla="*/ 2 h 15"/>
                  <a:gd name="T8" fmla="*/ 1 w 6"/>
                  <a:gd name="T9" fmla="*/ 2 h 15"/>
                </a:gdLst>
                <a:ahLst/>
                <a:cxnLst>
                  <a:cxn ang="0">
                    <a:pos x="T0" y="T1"/>
                  </a:cxn>
                  <a:cxn ang="0">
                    <a:pos x="T2" y="T3"/>
                  </a:cxn>
                  <a:cxn ang="0">
                    <a:pos x="T4" y="T5"/>
                  </a:cxn>
                  <a:cxn ang="0">
                    <a:pos x="T6" y="T7"/>
                  </a:cxn>
                  <a:cxn ang="0">
                    <a:pos x="T8" y="T9"/>
                  </a:cxn>
                </a:cxnLst>
                <a:rect l="0" t="0" r="r" b="b"/>
                <a:pathLst>
                  <a:path w="6" h="15">
                    <a:moveTo>
                      <a:pt x="1" y="2"/>
                    </a:moveTo>
                    <a:cubicBezTo>
                      <a:pt x="1" y="6"/>
                      <a:pt x="0" y="9"/>
                      <a:pt x="0" y="12"/>
                    </a:cubicBezTo>
                    <a:cubicBezTo>
                      <a:pt x="0" y="14"/>
                      <a:pt x="2" y="15"/>
                      <a:pt x="3" y="13"/>
                    </a:cubicBezTo>
                    <a:cubicBezTo>
                      <a:pt x="5" y="10"/>
                      <a:pt x="6" y="6"/>
                      <a:pt x="6" y="2"/>
                    </a:cubicBezTo>
                    <a:cubicBezTo>
                      <a:pt x="6" y="0"/>
                      <a:pt x="2" y="0"/>
                      <a:pt x="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70" name="Freeform 289"/>
              <p:cNvSpPr/>
              <p:nvPr/>
            </p:nvSpPr>
            <p:spPr bwMode="auto">
              <a:xfrm>
                <a:off x="3291" y="1020"/>
                <a:ext cx="17" cy="123"/>
              </a:xfrm>
              <a:custGeom>
                <a:avLst/>
                <a:gdLst>
                  <a:gd name="T0" fmla="*/ 10 w 10"/>
                  <a:gd name="T1" fmla="*/ 67 h 70"/>
                  <a:gd name="T2" fmla="*/ 6 w 10"/>
                  <a:gd name="T3" fmla="*/ 2 h 70"/>
                  <a:gd name="T4" fmla="*/ 4 w 10"/>
                  <a:gd name="T5" fmla="*/ 2 h 70"/>
                  <a:gd name="T6" fmla="*/ 8 w 10"/>
                  <a:gd name="T7" fmla="*/ 68 h 70"/>
                  <a:gd name="T8" fmla="*/ 10 w 10"/>
                  <a:gd name="T9" fmla="*/ 67 h 70"/>
                </a:gdLst>
                <a:ahLst/>
                <a:cxnLst>
                  <a:cxn ang="0">
                    <a:pos x="T0" y="T1"/>
                  </a:cxn>
                  <a:cxn ang="0">
                    <a:pos x="T2" y="T3"/>
                  </a:cxn>
                  <a:cxn ang="0">
                    <a:pos x="T4" y="T5"/>
                  </a:cxn>
                  <a:cxn ang="0">
                    <a:pos x="T6" y="T7"/>
                  </a:cxn>
                  <a:cxn ang="0">
                    <a:pos x="T8" y="T9"/>
                  </a:cxn>
                </a:cxnLst>
                <a:rect l="0" t="0" r="r" b="b"/>
                <a:pathLst>
                  <a:path w="10" h="70">
                    <a:moveTo>
                      <a:pt x="10" y="67"/>
                    </a:moveTo>
                    <a:cubicBezTo>
                      <a:pt x="7" y="45"/>
                      <a:pt x="6" y="24"/>
                      <a:pt x="6" y="2"/>
                    </a:cubicBezTo>
                    <a:cubicBezTo>
                      <a:pt x="6" y="1"/>
                      <a:pt x="4" y="0"/>
                      <a:pt x="4" y="2"/>
                    </a:cubicBezTo>
                    <a:cubicBezTo>
                      <a:pt x="0" y="24"/>
                      <a:pt x="2" y="47"/>
                      <a:pt x="8" y="68"/>
                    </a:cubicBezTo>
                    <a:cubicBezTo>
                      <a:pt x="8" y="70"/>
                      <a:pt x="10" y="69"/>
                      <a:pt x="10" y="6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71" name="Freeform 290"/>
              <p:cNvSpPr/>
              <p:nvPr/>
            </p:nvSpPr>
            <p:spPr bwMode="auto">
              <a:xfrm>
                <a:off x="3329" y="1045"/>
                <a:ext cx="13" cy="68"/>
              </a:xfrm>
              <a:custGeom>
                <a:avLst/>
                <a:gdLst>
                  <a:gd name="T0" fmla="*/ 7 w 7"/>
                  <a:gd name="T1" fmla="*/ 37 h 39"/>
                  <a:gd name="T2" fmla="*/ 5 w 7"/>
                  <a:gd name="T3" fmla="*/ 2 h 39"/>
                  <a:gd name="T4" fmla="*/ 3 w 7"/>
                  <a:gd name="T5" fmla="*/ 2 h 39"/>
                  <a:gd name="T6" fmla="*/ 4 w 7"/>
                  <a:gd name="T7" fmla="*/ 37 h 39"/>
                  <a:gd name="T8" fmla="*/ 7 w 7"/>
                  <a:gd name="T9" fmla="*/ 37 h 39"/>
                </a:gdLst>
                <a:ahLst/>
                <a:cxnLst>
                  <a:cxn ang="0">
                    <a:pos x="T0" y="T1"/>
                  </a:cxn>
                  <a:cxn ang="0">
                    <a:pos x="T2" y="T3"/>
                  </a:cxn>
                  <a:cxn ang="0">
                    <a:pos x="T4" y="T5"/>
                  </a:cxn>
                  <a:cxn ang="0">
                    <a:pos x="T6" y="T7"/>
                  </a:cxn>
                  <a:cxn ang="0">
                    <a:pos x="T8" y="T9"/>
                  </a:cxn>
                </a:cxnLst>
                <a:rect l="0" t="0" r="r" b="b"/>
                <a:pathLst>
                  <a:path w="7" h="39">
                    <a:moveTo>
                      <a:pt x="7" y="37"/>
                    </a:moveTo>
                    <a:cubicBezTo>
                      <a:pt x="5" y="25"/>
                      <a:pt x="6" y="14"/>
                      <a:pt x="5" y="2"/>
                    </a:cubicBezTo>
                    <a:cubicBezTo>
                      <a:pt x="5" y="1"/>
                      <a:pt x="3" y="0"/>
                      <a:pt x="3" y="2"/>
                    </a:cubicBezTo>
                    <a:cubicBezTo>
                      <a:pt x="0" y="13"/>
                      <a:pt x="2" y="26"/>
                      <a:pt x="4" y="37"/>
                    </a:cubicBezTo>
                    <a:cubicBezTo>
                      <a:pt x="4" y="39"/>
                      <a:pt x="7" y="38"/>
                      <a:pt x="7" y="3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72" name="Freeform 291"/>
              <p:cNvSpPr/>
              <p:nvPr/>
            </p:nvSpPr>
            <p:spPr bwMode="auto">
              <a:xfrm>
                <a:off x="3365" y="1036"/>
                <a:ext cx="8" cy="56"/>
              </a:xfrm>
              <a:custGeom>
                <a:avLst/>
                <a:gdLst>
                  <a:gd name="T0" fmla="*/ 5 w 5"/>
                  <a:gd name="T1" fmla="*/ 30 h 32"/>
                  <a:gd name="T2" fmla="*/ 4 w 5"/>
                  <a:gd name="T3" fmla="*/ 2 h 32"/>
                  <a:gd name="T4" fmla="*/ 1 w 5"/>
                  <a:gd name="T5" fmla="*/ 2 h 32"/>
                  <a:gd name="T6" fmla="*/ 2 w 5"/>
                  <a:gd name="T7" fmla="*/ 31 h 32"/>
                  <a:gd name="T8" fmla="*/ 5 w 5"/>
                  <a:gd name="T9" fmla="*/ 30 h 32"/>
                </a:gdLst>
                <a:ahLst/>
                <a:cxnLst>
                  <a:cxn ang="0">
                    <a:pos x="T0" y="T1"/>
                  </a:cxn>
                  <a:cxn ang="0">
                    <a:pos x="T2" y="T3"/>
                  </a:cxn>
                  <a:cxn ang="0">
                    <a:pos x="T4" y="T5"/>
                  </a:cxn>
                  <a:cxn ang="0">
                    <a:pos x="T6" y="T7"/>
                  </a:cxn>
                  <a:cxn ang="0">
                    <a:pos x="T8" y="T9"/>
                  </a:cxn>
                </a:cxnLst>
                <a:rect l="0" t="0" r="r" b="b"/>
                <a:pathLst>
                  <a:path w="5" h="32">
                    <a:moveTo>
                      <a:pt x="5" y="30"/>
                    </a:moveTo>
                    <a:cubicBezTo>
                      <a:pt x="5" y="21"/>
                      <a:pt x="5" y="11"/>
                      <a:pt x="4" y="2"/>
                    </a:cubicBezTo>
                    <a:cubicBezTo>
                      <a:pt x="3" y="0"/>
                      <a:pt x="1" y="0"/>
                      <a:pt x="1" y="2"/>
                    </a:cubicBezTo>
                    <a:cubicBezTo>
                      <a:pt x="0" y="11"/>
                      <a:pt x="1" y="21"/>
                      <a:pt x="2" y="31"/>
                    </a:cubicBezTo>
                    <a:cubicBezTo>
                      <a:pt x="3" y="32"/>
                      <a:pt x="5" y="32"/>
                      <a:pt x="5"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73" name="Freeform 292"/>
              <p:cNvSpPr/>
              <p:nvPr/>
            </p:nvSpPr>
            <p:spPr bwMode="auto">
              <a:xfrm>
                <a:off x="3398" y="1023"/>
                <a:ext cx="12" cy="50"/>
              </a:xfrm>
              <a:custGeom>
                <a:avLst/>
                <a:gdLst>
                  <a:gd name="T0" fmla="*/ 6 w 7"/>
                  <a:gd name="T1" fmla="*/ 25 h 28"/>
                  <a:gd name="T2" fmla="*/ 5 w 7"/>
                  <a:gd name="T3" fmla="*/ 2 h 28"/>
                  <a:gd name="T4" fmla="*/ 2 w 7"/>
                  <a:gd name="T5" fmla="*/ 1 h 28"/>
                  <a:gd name="T6" fmla="*/ 3 w 7"/>
                  <a:gd name="T7" fmla="*/ 26 h 28"/>
                  <a:gd name="T8" fmla="*/ 6 w 7"/>
                  <a:gd name="T9" fmla="*/ 25 h 28"/>
                </a:gdLst>
                <a:ahLst/>
                <a:cxnLst>
                  <a:cxn ang="0">
                    <a:pos x="T0" y="T1"/>
                  </a:cxn>
                  <a:cxn ang="0">
                    <a:pos x="T2" y="T3"/>
                  </a:cxn>
                  <a:cxn ang="0">
                    <a:pos x="T4" y="T5"/>
                  </a:cxn>
                  <a:cxn ang="0">
                    <a:pos x="T6" y="T7"/>
                  </a:cxn>
                  <a:cxn ang="0">
                    <a:pos x="T8" y="T9"/>
                  </a:cxn>
                </a:cxnLst>
                <a:rect l="0" t="0" r="r" b="b"/>
                <a:pathLst>
                  <a:path w="7" h="28">
                    <a:moveTo>
                      <a:pt x="6" y="25"/>
                    </a:moveTo>
                    <a:cubicBezTo>
                      <a:pt x="5" y="17"/>
                      <a:pt x="5" y="10"/>
                      <a:pt x="5" y="2"/>
                    </a:cubicBezTo>
                    <a:cubicBezTo>
                      <a:pt x="5" y="0"/>
                      <a:pt x="2" y="0"/>
                      <a:pt x="2" y="1"/>
                    </a:cubicBezTo>
                    <a:cubicBezTo>
                      <a:pt x="0" y="9"/>
                      <a:pt x="1" y="18"/>
                      <a:pt x="3" y="26"/>
                    </a:cubicBezTo>
                    <a:cubicBezTo>
                      <a:pt x="3" y="28"/>
                      <a:pt x="7" y="27"/>
                      <a:pt x="6" y="2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74" name="Freeform 293"/>
              <p:cNvSpPr/>
              <p:nvPr/>
            </p:nvSpPr>
            <p:spPr bwMode="auto">
              <a:xfrm>
                <a:off x="3430" y="1002"/>
                <a:ext cx="12" cy="53"/>
              </a:xfrm>
              <a:custGeom>
                <a:avLst/>
                <a:gdLst>
                  <a:gd name="T0" fmla="*/ 6 w 7"/>
                  <a:gd name="T1" fmla="*/ 28 h 30"/>
                  <a:gd name="T2" fmla="*/ 3 w 7"/>
                  <a:gd name="T3" fmla="*/ 2 h 30"/>
                  <a:gd name="T4" fmla="*/ 0 w 7"/>
                  <a:gd name="T5" fmla="*/ 2 h 30"/>
                  <a:gd name="T6" fmla="*/ 3 w 7"/>
                  <a:gd name="T7" fmla="*/ 28 h 30"/>
                  <a:gd name="T8" fmla="*/ 6 w 7"/>
                  <a:gd name="T9" fmla="*/ 28 h 30"/>
                </a:gdLst>
                <a:ahLst/>
                <a:cxnLst>
                  <a:cxn ang="0">
                    <a:pos x="T0" y="T1"/>
                  </a:cxn>
                  <a:cxn ang="0">
                    <a:pos x="T2" y="T3"/>
                  </a:cxn>
                  <a:cxn ang="0">
                    <a:pos x="T4" y="T5"/>
                  </a:cxn>
                  <a:cxn ang="0">
                    <a:pos x="T6" y="T7"/>
                  </a:cxn>
                  <a:cxn ang="0">
                    <a:pos x="T8" y="T9"/>
                  </a:cxn>
                </a:cxnLst>
                <a:rect l="0" t="0" r="r" b="b"/>
                <a:pathLst>
                  <a:path w="7" h="30">
                    <a:moveTo>
                      <a:pt x="6" y="28"/>
                    </a:moveTo>
                    <a:cubicBezTo>
                      <a:pt x="6" y="19"/>
                      <a:pt x="5" y="10"/>
                      <a:pt x="3" y="2"/>
                    </a:cubicBezTo>
                    <a:cubicBezTo>
                      <a:pt x="3" y="0"/>
                      <a:pt x="0" y="1"/>
                      <a:pt x="0" y="2"/>
                    </a:cubicBezTo>
                    <a:cubicBezTo>
                      <a:pt x="0" y="11"/>
                      <a:pt x="2" y="19"/>
                      <a:pt x="3" y="28"/>
                    </a:cubicBezTo>
                    <a:cubicBezTo>
                      <a:pt x="3" y="30"/>
                      <a:pt x="7" y="30"/>
                      <a:pt x="6" y="2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75" name="Freeform 294"/>
              <p:cNvSpPr/>
              <p:nvPr/>
            </p:nvSpPr>
            <p:spPr bwMode="auto">
              <a:xfrm>
                <a:off x="3463" y="990"/>
                <a:ext cx="11" cy="49"/>
              </a:xfrm>
              <a:custGeom>
                <a:avLst/>
                <a:gdLst>
                  <a:gd name="T0" fmla="*/ 5 w 6"/>
                  <a:gd name="T1" fmla="*/ 25 h 28"/>
                  <a:gd name="T2" fmla="*/ 3 w 6"/>
                  <a:gd name="T3" fmla="*/ 2 h 28"/>
                  <a:gd name="T4" fmla="*/ 0 w 6"/>
                  <a:gd name="T5" fmla="*/ 2 h 28"/>
                  <a:gd name="T6" fmla="*/ 1 w 6"/>
                  <a:gd name="T7" fmla="*/ 25 h 28"/>
                  <a:gd name="T8" fmla="*/ 5 w 6"/>
                  <a:gd name="T9" fmla="*/ 25 h 28"/>
                </a:gdLst>
                <a:ahLst/>
                <a:cxnLst>
                  <a:cxn ang="0">
                    <a:pos x="T0" y="T1"/>
                  </a:cxn>
                  <a:cxn ang="0">
                    <a:pos x="T2" y="T3"/>
                  </a:cxn>
                  <a:cxn ang="0">
                    <a:pos x="T4" y="T5"/>
                  </a:cxn>
                  <a:cxn ang="0">
                    <a:pos x="T6" y="T7"/>
                  </a:cxn>
                  <a:cxn ang="0">
                    <a:pos x="T8" y="T9"/>
                  </a:cxn>
                </a:cxnLst>
                <a:rect l="0" t="0" r="r" b="b"/>
                <a:pathLst>
                  <a:path w="6" h="28">
                    <a:moveTo>
                      <a:pt x="5" y="25"/>
                    </a:moveTo>
                    <a:cubicBezTo>
                      <a:pt x="5" y="17"/>
                      <a:pt x="4" y="9"/>
                      <a:pt x="3" y="2"/>
                    </a:cubicBezTo>
                    <a:cubicBezTo>
                      <a:pt x="3" y="0"/>
                      <a:pt x="0" y="1"/>
                      <a:pt x="0" y="2"/>
                    </a:cubicBezTo>
                    <a:cubicBezTo>
                      <a:pt x="0" y="10"/>
                      <a:pt x="1" y="17"/>
                      <a:pt x="1" y="25"/>
                    </a:cubicBezTo>
                    <a:cubicBezTo>
                      <a:pt x="1" y="28"/>
                      <a:pt x="6" y="28"/>
                      <a:pt x="5" y="2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76" name="Freeform 295"/>
              <p:cNvSpPr/>
              <p:nvPr/>
            </p:nvSpPr>
            <p:spPr bwMode="auto">
              <a:xfrm>
                <a:off x="3250" y="1027"/>
                <a:ext cx="25" cy="79"/>
              </a:xfrm>
              <a:custGeom>
                <a:avLst/>
                <a:gdLst>
                  <a:gd name="T0" fmla="*/ 13 w 14"/>
                  <a:gd name="T1" fmla="*/ 42 h 45"/>
                  <a:gd name="T2" fmla="*/ 5 w 14"/>
                  <a:gd name="T3" fmla="*/ 3 h 45"/>
                  <a:gd name="T4" fmla="*/ 2 w 14"/>
                  <a:gd name="T5" fmla="*/ 2 h 45"/>
                  <a:gd name="T6" fmla="*/ 10 w 14"/>
                  <a:gd name="T7" fmla="*/ 44 h 45"/>
                  <a:gd name="T8" fmla="*/ 13 w 14"/>
                  <a:gd name="T9" fmla="*/ 42 h 45"/>
                </a:gdLst>
                <a:ahLst/>
                <a:cxnLst>
                  <a:cxn ang="0">
                    <a:pos x="T0" y="T1"/>
                  </a:cxn>
                  <a:cxn ang="0">
                    <a:pos x="T2" y="T3"/>
                  </a:cxn>
                  <a:cxn ang="0">
                    <a:pos x="T4" y="T5"/>
                  </a:cxn>
                  <a:cxn ang="0">
                    <a:pos x="T6" y="T7"/>
                  </a:cxn>
                  <a:cxn ang="0">
                    <a:pos x="T8" y="T9"/>
                  </a:cxn>
                </a:cxnLst>
                <a:rect l="0" t="0" r="r" b="b"/>
                <a:pathLst>
                  <a:path w="14" h="45">
                    <a:moveTo>
                      <a:pt x="13" y="42"/>
                    </a:moveTo>
                    <a:cubicBezTo>
                      <a:pt x="8" y="29"/>
                      <a:pt x="6" y="16"/>
                      <a:pt x="5" y="3"/>
                    </a:cubicBezTo>
                    <a:cubicBezTo>
                      <a:pt x="5" y="1"/>
                      <a:pt x="3" y="0"/>
                      <a:pt x="2" y="2"/>
                    </a:cubicBezTo>
                    <a:cubicBezTo>
                      <a:pt x="0" y="16"/>
                      <a:pt x="4" y="31"/>
                      <a:pt x="10" y="44"/>
                    </a:cubicBezTo>
                    <a:cubicBezTo>
                      <a:pt x="10" y="45"/>
                      <a:pt x="14" y="44"/>
                      <a:pt x="13" y="4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77" name="Freeform 296"/>
              <p:cNvSpPr/>
              <p:nvPr/>
            </p:nvSpPr>
            <p:spPr bwMode="auto">
              <a:xfrm>
                <a:off x="3212" y="1020"/>
                <a:ext cx="26" cy="62"/>
              </a:xfrm>
              <a:custGeom>
                <a:avLst/>
                <a:gdLst>
                  <a:gd name="T0" fmla="*/ 14 w 15"/>
                  <a:gd name="T1" fmla="*/ 32 h 35"/>
                  <a:gd name="T2" fmla="*/ 6 w 15"/>
                  <a:gd name="T3" fmla="*/ 2 h 35"/>
                  <a:gd name="T4" fmla="*/ 3 w 15"/>
                  <a:gd name="T5" fmla="*/ 2 h 35"/>
                  <a:gd name="T6" fmla="*/ 12 w 15"/>
                  <a:gd name="T7" fmla="*/ 34 h 35"/>
                  <a:gd name="T8" fmla="*/ 14 w 15"/>
                  <a:gd name="T9" fmla="*/ 32 h 35"/>
                </a:gdLst>
                <a:ahLst/>
                <a:cxnLst>
                  <a:cxn ang="0">
                    <a:pos x="T0" y="T1"/>
                  </a:cxn>
                  <a:cxn ang="0">
                    <a:pos x="T2" y="T3"/>
                  </a:cxn>
                  <a:cxn ang="0">
                    <a:pos x="T4" y="T5"/>
                  </a:cxn>
                  <a:cxn ang="0">
                    <a:pos x="T6" y="T7"/>
                  </a:cxn>
                  <a:cxn ang="0">
                    <a:pos x="T8" y="T9"/>
                  </a:cxn>
                </a:cxnLst>
                <a:rect l="0" t="0" r="r" b="b"/>
                <a:pathLst>
                  <a:path w="15" h="35">
                    <a:moveTo>
                      <a:pt x="14" y="32"/>
                    </a:moveTo>
                    <a:cubicBezTo>
                      <a:pt x="9" y="22"/>
                      <a:pt x="6" y="14"/>
                      <a:pt x="6" y="2"/>
                    </a:cubicBezTo>
                    <a:cubicBezTo>
                      <a:pt x="6" y="1"/>
                      <a:pt x="3" y="0"/>
                      <a:pt x="3" y="2"/>
                    </a:cubicBezTo>
                    <a:cubicBezTo>
                      <a:pt x="0" y="13"/>
                      <a:pt x="4" y="26"/>
                      <a:pt x="12" y="34"/>
                    </a:cubicBezTo>
                    <a:cubicBezTo>
                      <a:pt x="13" y="35"/>
                      <a:pt x="15" y="34"/>
                      <a:pt x="14"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78" name="Freeform 297"/>
              <p:cNvSpPr/>
              <p:nvPr/>
            </p:nvSpPr>
            <p:spPr bwMode="auto">
              <a:xfrm>
                <a:off x="3157" y="1029"/>
                <a:ext cx="55" cy="37"/>
              </a:xfrm>
              <a:custGeom>
                <a:avLst/>
                <a:gdLst>
                  <a:gd name="T0" fmla="*/ 30 w 31"/>
                  <a:gd name="T1" fmla="*/ 18 h 21"/>
                  <a:gd name="T2" fmla="*/ 3 w 31"/>
                  <a:gd name="T3" fmla="*/ 1 h 21"/>
                  <a:gd name="T4" fmla="*/ 2 w 31"/>
                  <a:gd name="T5" fmla="*/ 3 h 21"/>
                  <a:gd name="T6" fmla="*/ 28 w 31"/>
                  <a:gd name="T7" fmla="*/ 20 h 21"/>
                  <a:gd name="T8" fmla="*/ 30 w 31"/>
                  <a:gd name="T9" fmla="*/ 18 h 21"/>
                </a:gdLst>
                <a:ahLst/>
                <a:cxnLst>
                  <a:cxn ang="0">
                    <a:pos x="T0" y="T1"/>
                  </a:cxn>
                  <a:cxn ang="0">
                    <a:pos x="T2" y="T3"/>
                  </a:cxn>
                  <a:cxn ang="0">
                    <a:pos x="T4" y="T5"/>
                  </a:cxn>
                  <a:cxn ang="0">
                    <a:pos x="T6" y="T7"/>
                  </a:cxn>
                  <a:cxn ang="0">
                    <a:pos x="T8" y="T9"/>
                  </a:cxn>
                </a:cxnLst>
                <a:rect l="0" t="0" r="r" b="b"/>
                <a:pathLst>
                  <a:path w="31" h="21">
                    <a:moveTo>
                      <a:pt x="30" y="18"/>
                    </a:moveTo>
                    <a:cubicBezTo>
                      <a:pt x="23" y="10"/>
                      <a:pt x="13" y="3"/>
                      <a:pt x="3" y="1"/>
                    </a:cubicBezTo>
                    <a:cubicBezTo>
                      <a:pt x="1" y="0"/>
                      <a:pt x="0" y="2"/>
                      <a:pt x="2" y="3"/>
                    </a:cubicBezTo>
                    <a:cubicBezTo>
                      <a:pt x="11" y="9"/>
                      <a:pt x="20" y="13"/>
                      <a:pt x="28" y="20"/>
                    </a:cubicBezTo>
                    <a:cubicBezTo>
                      <a:pt x="29" y="21"/>
                      <a:pt x="31" y="19"/>
                      <a:pt x="30"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79" name="Freeform 298"/>
              <p:cNvSpPr/>
              <p:nvPr/>
            </p:nvSpPr>
            <p:spPr bwMode="auto">
              <a:xfrm>
                <a:off x="2927" y="1284"/>
                <a:ext cx="53" cy="121"/>
              </a:xfrm>
              <a:custGeom>
                <a:avLst/>
                <a:gdLst>
                  <a:gd name="T0" fmla="*/ 3 w 30"/>
                  <a:gd name="T1" fmla="*/ 67 h 69"/>
                  <a:gd name="T2" fmla="*/ 29 w 30"/>
                  <a:gd name="T3" fmla="*/ 4 h 69"/>
                  <a:gd name="T4" fmla="*/ 27 w 30"/>
                  <a:gd name="T5" fmla="*/ 2 h 69"/>
                  <a:gd name="T6" fmla="*/ 0 w 30"/>
                  <a:gd name="T7" fmla="*/ 67 h 69"/>
                  <a:gd name="T8" fmla="*/ 3 w 30"/>
                  <a:gd name="T9" fmla="*/ 67 h 69"/>
                </a:gdLst>
                <a:ahLst/>
                <a:cxnLst>
                  <a:cxn ang="0">
                    <a:pos x="T0" y="T1"/>
                  </a:cxn>
                  <a:cxn ang="0">
                    <a:pos x="T2" y="T3"/>
                  </a:cxn>
                  <a:cxn ang="0">
                    <a:pos x="T4" y="T5"/>
                  </a:cxn>
                  <a:cxn ang="0">
                    <a:pos x="T6" y="T7"/>
                  </a:cxn>
                  <a:cxn ang="0">
                    <a:pos x="T8" y="T9"/>
                  </a:cxn>
                </a:cxnLst>
                <a:rect l="0" t="0" r="r" b="b"/>
                <a:pathLst>
                  <a:path w="30" h="69">
                    <a:moveTo>
                      <a:pt x="3" y="67"/>
                    </a:moveTo>
                    <a:cubicBezTo>
                      <a:pt x="8" y="44"/>
                      <a:pt x="17" y="24"/>
                      <a:pt x="29" y="4"/>
                    </a:cubicBezTo>
                    <a:cubicBezTo>
                      <a:pt x="30" y="2"/>
                      <a:pt x="28" y="0"/>
                      <a:pt x="27" y="2"/>
                    </a:cubicBezTo>
                    <a:cubicBezTo>
                      <a:pt x="12" y="20"/>
                      <a:pt x="3" y="44"/>
                      <a:pt x="0" y="67"/>
                    </a:cubicBezTo>
                    <a:cubicBezTo>
                      <a:pt x="0" y="68"/>
                      <a:pt x="3" y="69"/>
                      <a:pt x="3" y="6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80" name="Freeform 299"/>
              <p:cNvSpPr/>
              <p:nvPr/>
            </p:nvSpPr>
            <p:spPr bwMode="auto">
              <a:xfrm>
                <a:off x="2918" y="1275"/>
                <a:ext cx="40" cy="100"/>
              </a:xfrm>
              <a:custGeom>
                <a:avLst/>
                <a:gdLst>
                  <a:gd name="T0" fmla="*/ 3 w 23"/>
                  <a:gd name="T1" fmla="*/ 55 h 57"/>
                  <a:gd name="T2" fmla="*/ 22 w 23"/>
                  <a:gd name="T3" fmla="*/ 3 h 57"/>
                  <a:gd name="T4" fmla="*/ 19 w 23"/>
                  <a:gd name="T5" fmla="*/ 1 h 57"/>
                  <a:gd name="T6" fmla="*/ 0 w 23"/>
                  <a:gd name="T7" fmla="*/ 55 h 57"/>
                  <a:gd name="T8" fmla="*/ 3 w 23"/>
                  <a:gd name="T9" fmla="*/ 55 h 57"/>
                </a:gdLst>
                <a:ahLst/>
                <a:cxnLst>
                  <a:cxn ang="0">
                    <a:pos x="T0" y="T1"/>
                  </a:cxn>
                  <a:cxn ang="0">
                    <a:pos x="T2" y="T3"/>
                  </a:cxn>
                  <a:cxn ang="0">
                    <a:pos x="T4" y="T5"/>
                  </a:cxn>
                  <a:cxn ang="0">
                    <a:pos x="T6" y="T7"/>
                  </a:cxn>
                  <a:cxn ang="0">
                    <a:pos x="T8" y="T9"/>
                  </a:cxn>
                </a:cxnLst>
                <a:rect l="0" t="0" r="r" b="b"/>
                <a:pathLst>
                  <a:path w="23" h="57">
                    <a:moveTo>
                      <a:pt x="3" y="55"/>
                    </a:moveTo>
                    <a:cubicBezTo>
                      <a:pt x="6" y="36"/>
                      <a:pt x="13" y="20"/>
                      <a:pt x="22" y="3"/>
                    </a:cubicBezTo>
                    <a:cubicBezTo>
                      <a:pt x="23" y="2"/>
                      <a:pt x="21" y="0"/>
                      <a:pt x="19" y="1"/>
                    </a:cubicBezTo>
                    <a:cubicBezTo>
                      <a:pt x="7" y="16"/>
                      <a:pt x="2" y="36"/>
                      <a:pt x="0" y="55"/>
                    </a:cubicBezTo>
                    <a:cubicBezTo>
                      <a:pt x="0" y="56"/>
                      <a:pt x="3" y="57"/>
                      <a:pt x="3" y="5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81" name="Freeform 300"/>
              <p:cNvSpPr/>
              <p:nvPr/>
            </p:nvSpPr>
            <p:spPr bwMode="auto">
              <a:xfrm>
                <a:off x="2916" y="1245"/>
                <a:ext cx="34" cy="48"/>
              </a:xfrm>
              <a:custGeom>
                <a:avLst/>
                <a:gdLst>
                  <a:gd name="T0" fmla="*/ 4 w 19"/>
                  <a:gd name="T1" fmla="*/ 26 h 27"/>
                  <a:gd name="T2" fmla="*/ 18 w 19"/>
                  <a:gd name="T3" fmla="*/ 2 h 27"/>
                  <a:gd name="T4" fmla="*/ 16 w 19"/>
                  <a:gd name="T5" fmla="*/ 1 h 27"/>
                  <a:gd name="T6" fmla="*/ 1 w 19"/>
                  <a:gd name="T7" fmla="*/ 24 h 27"/>
                  <a:gd name="T8" fmla="*/ 4 w 19"/>
                  <a:gd name="T9" fmla="*/ 26 h 27"/>
                </a:gdLst>
                <a:ahLst/>
                <a:cxnLst>
                  <a:cxn ang="0">
                    <a:pos x="T0" y="T1"/>
                  </a:cxn>
                  <a:cxn ang="0">
                    <a:pos x="T2" y="T3"/>
                  </a:cxn>
                  <a:cxn ang="0">
                    <a:pos x="T4" y="T5"/>
                  </a:cxn>
                  <a:cxn ang="0">
                    <a:pos x="T6" y="T7"/>
                  </a:cxn>
                  <a:cxn ang="0">
                    <a:pos x="T8" y="T9"/>
                  </a:cxn>
                </a:cxnLst>
                <a:rect l="0" t="0" r="r" b="b"/>
                <a:pathLst>
                  <a:path w="19" h="27">
                    <a:moveTo>
                      <a:pt x="4" y="26"/>
                    </a:moveTo>
                    <a:cubicBezTo>
                      <a:pt x="9" y="18"/>
                      <a:pt x="15" y="11"/>
                      <a:pt x="18" y="2"/>
                    </a:cubicBezTo>
                    <a:cubicBezTo>
                      <a:pt x="19" y="1"/>
                      <a:pt x="17" y="0"/>
                      <a:pt x="16" y="1"/>
                    </a:cubicBezTo>
                    <a:cubicBezTo>
                      <a:pt x="10" y="8"/>
                      <a:pt x="6" y="16"/>
                      <a:pt x="1" y="24"/>
                    </a:cubicBezTo>
                    <a:cubicBezTo>
                      <a:pt x="0" y="26"/>
                      <a:pt x="3" y="27"/>
                      <a:pt x="4" y="2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82" name="Freeform 301"/>
              <p:cNvSpPr/>
              <p:nvPr/>
            </p:nvSpPr>
            <p:spPr bwMode="auto">
              <a:xfrm>
                <a:off x="2955" y="1329"/>
                <a:ext cx="32" cy="69"/>
              </a:xfrm>
              <a:custGeom>
                <a:avLst/>
                <a:gdLst>
                  <a:gd name="T0" fmla="*/ 4 w 18"/>
                  <a:gd name="T1" fmla="*/ 37 h 39"/>
                  <a:gd name="T2" fmla="*/ 18 w 18"/>
                  <a:gd name="T3" fmla="*/ 3 h 39"/>
                  <a:gd name="T4" fmla="*/ 15 w 18"/>
                  <a:gd name="T5" fmla="*/ 2 h 39"/>
                  <a:gd name="T6" fmla="*/ 0 w 18"/>
                  <a:gd name="T7" fmla="*/ 36 h 39"/>
                  <a:gd name="T8" fmla="*/ 4 w 18"/>
                  <a:gd name="T9" fmla="*/ 37 h 39"/>
                </a:gdLst>
                <a:ahLst/>
                <a:cxnLst>
                  <a:cxn ang="0">
                    <a:pos x="T0" y="T1"/>
                  </a:cxn>
                  <a:cxn ang="0">
                    <a:pos x="T2" y="T3"/>
                  </a:cxn>
                  <a:cxn ang="0">
                    <a:pos x="T4" y="T5"/>
                  </a:cxn>
                  <a:cxn ang="0">
                    <a:pos x="T6" y="T7"/>
                  </a:cxn>
                  <a:cxn ang="0">
                    <a:pos x="T8" y="T9"/>
                  </a:cxn>
                </a:cxnLst>
                <a:rect l="0" t="0" r="r" b="b"/>
                <a:pathLst>
                  <a:path w="18" h="39">
                    <a:moveTo>
                      <a:pt x="4" y="37"/>
                    </a:moveTo>
                    <a:cubicBezTo>
                      <a:pt x="6" y="25"/>
                      <a:pt x="12" y="15"/>
                      <a:pt x="18" y="3"/>
                    </a:cubicBezTo>
                    <a:cubicBezTo>
                      <a:pt x="18" y="2"/>
                      <a:pt x="17" y="0"/>
                      <a:pt x="15" y="2"/>
                    </a:cubicBezTo>
                    <a:cubicBezTo>
                      <a:pt x="7" y="11"/>
                      <a:pt x="2" y="24"/>
                      <a:pt x="0" y="36"/>
                    </a:cubicBezTo>
                    <a:cubicBezTo>
                      <a:pt x="0" y="38"/>
                      <a:pt x="3" y="39"/>
                      <a:pt x="4" y="3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83" name="Freeform 302"/>
              <p:cNvSpPr/>
              <p:nvPr/>
            </p:nvSpPr>
            <p:spPr bwMode="auto">
              <a:xfrm>
                <a:off x="2976" y="1368"/>
                <a:ext cx="25" cy="32"/>
              </a:xfrm>
              <a:custGeom>
                <a:avLst/>
                <a:gdLst>
                  <a:gd name="T0" fmla="*/ 4 w 14"/>
                  <a:gd name="T1" fmla="*/ 17 h 18"/>
                  <a:gd name="T2" fmla="*/ 13 w 14"/>
                  <a:gd name="T3" fmla="*/ 3 h 18"/>
                  <a:gd name="T4" fmla="*/ 10 w 14"/>
                  <a:gd name="T5" fmla="*/ 1 h 18"/>
                  <a:gd name="T6" fmla="*/ 1 w 14"/>
                  <a:gd name="T7" fmla="*/ 15 h 18"/>
                  <a:gd name="T8" fmla="*/ 4 w 14"/>
                  <a:gd name="T9" fmla="*/ 17 h 18"/>
                </a:gdLst>
                <a:ahLst/>
                <a:cxnLst>
                  <a:cxn ang="0">
                    <a:pos x="T0" y="T1"/>
                  </a:cxn>
                  <a:cxn ang="0">
                    <a:pos x="T2" y="T3"/>
                  </a:cxn>
                  <a:cxn ang="0">
                    <a:pos x="T4" y="T5"/>
                  </a:cxn>
                  <a:cxn ang="0">
                    <a:pos x="T6" y="T7"/>
                  </a:cxn>
                  <a:cxn ang="0">
                    <a:pos x="T8" y="T9"/>
                  </a:cxn>
                </a:cxnLst>
                <a:rect l="0" t="0" r="r" b="b"/>
                <a:pathLst>
                  <a:path w="14" h="18">
                    <a:moveTo>
                      <a:pt x="4" y="17"/>
                    </a:moveTo>
                    <a:cubicBezTo>
                      <a:pt x="7" y="12"/>
                      <a:pt x="10" y="7"/>
                      <a:pt x="13" y="3"/>
                    </a:cubicBezTo>
                    <a:cubicBezTo>
                      <a:pt x="14" y="1"/>
                      <a:pt x="12" y="0"/>
                      <a:pt x="10" y="1"/>
                    </a:cubicBezTo>
                    <a:cubicBezTo>
                      <a:pt x="6" y="5"/>
                      <a:pt x="3" y="10"/>
                      <a:pt x="1" y="15"/>
                    </a:cubicBezTo>
                    <a:cubicBezTo>
                      <a:pt x="0" y="17"/>
                      <a:pt x="3" y="18"/>
                      <a:pt x="4"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84" name="Freeform 303"/>
              <p:cNvSpPr/>
              <p:nvPr/>
            </p:nvSpPr>
            <p:spPr bwMode="auto">
              <a:xfrm>
                <a:off x="3424" y="1447"/>
                <a:ext cx="71" cy="39"/>
              </a:xfrm>
              <a:custGeom>
                <a:avLst/>
                <a:gdLst>
                  <a:gd name="T0" fmla="*/ 5 w 40"/>
                  <a:gd name="T1" fmla="*/ 20 h 22"/>
                  <a:gd name="T2" fmla="*/ 20 w 40"/>
                  <a:gd name="T3" fmla="*/ 10 h 22"/>
                  <a:gd name="T4" fmla="*/ 38 w 40"/>
                  <a:gd name="T5" fmla="*/ 4 h 22"/>
                  <a:gd name="T6" fmla="*/ 38 w 40"/>
                  <a:gd name="T7" fmla="*/ 1 h 22"/>
                  <a:gd name="T8" fmla="*/ 2 w 40"/>
                  <a:gd name="T9" fmla="*/ 18 h 22"/>
                  <a:gd name="T10" fmla="*/ 5 w 40"/>
                  <a:gd name="T11" fmla="*/ 20 h 22"/>
                </a:gdLst>
                <a:ahLst/>
                <a:cxnLst>
                  <a:cxn ang="0">
                    <a:pos x="T0" y="T1"/>
                  </a:cxn>
                  <a:cxn ang="0">
                    <a:pos x="T2" y="T3"/>
                  </a:cxn>
                  <a:cxn ang="0">
                    <a:pos x="T4" y="T5"/>
                  </a:cxn>
                  <a:cxn ang="0">
                    <a:pos x="T6" y="T7"/>
                  </a:cxn>
                  <a:cxn ang="0">
                    <a:pos x="T8" y="T9"/>
                  </a:cxn>
                  <a:cxn ang="0">
                    <a:pos x="T10" y="T11"/>
                  </a:cxn>
                </a:cxnLst>
                <a:rect l="0" t="0" r="r" b="b"/>
                <a:pathLst>
                  <a:path w="40" h="22">
                    <a:moveTo>
                      <a:pt x="5" y="20"/>
                    </a:moveTo>
                    <a:cubicBezTo>
                      <a:pt x="9" y="16"/>
                      <a:pt x="15" y="13"/>
                      <a:pt x="20" y="10"/>
                    </a:cubicBezTo>
                    <a:cubicBezTo>
                      <a:pt x="26" y="7"/>
                      <a:pt x="32" y="6"/>
                      <a:pt x="38" y="4"/>
                    </a:cubicBezTo>
                    <a:cubicBezTo>
                      <a:pt x="40" y="4"/>
                      <a:pt x="40" y="1"/>
                      <a:pt x="38" y="1"/>
                    </a:cubicBezTo>
                    <a:cubicBezTo>
                      <a:pt x="25" y="0"/>
                      <a:pt x="11" y="9"/>
                      <a:pt x="2" y="18"/>
                    </a:cubicBezTo>
                    <a:cubicBezTo>
                      <a:pt x="0" y="19"/>
                      <a:pt x="3" y="22"/>
                      <a:pt x="5"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85" name="Freeform 304"/>
              <p:cNvSpPr/>
              <p:nvPr/>
            </p:nvSpPr>
            <p:spPr bwMode="auto">
              <a:xfrm>
                <a:off x="3428" y="1426"/>
                <a:ext cx="60" cy="35"/>
              </a:xfrm>
              <a:custGeom>
                <a:avLst/>
                <a:gdLst>
                  <a:gd name="T0" fmla="*/ 4 w 34"/>
                  <a:gd name="T1" fmla="*/ 18 h 20"/>
                  <a:gd name="T2" fmla="*/ 32 w 34"/>
                  <a:gd name="T3" fmla="*/ 3 h 20"/>
                  <a:gd name="T4" fmla="*/ 32 w 34"/>
                  <a:gd name="T5" fmla="*/ 0 h 20"/>
                  <a:gd name="T6" fmla="*/ 2 w 34"/>
                  <a:gd name="T7" fmla="*/ 16 h 20"/>
                  <a:gd name="T8" fmla="*/ 4 w 34"/>
                  <a:gd name="T9" fmla="*/ 18 h 20"/>
                </a:gdLst>
                <a:ahLst/>
                <a:cxnLst>
                  <a:cxn ang="0">
                    <a:pos x="T0" y="T1"/>
                  </a:cxn>
                  <a:cxn ang="0">
                    <a:pos x="T2" y="T3"/>
                  </a:cxn>
                  <a:cxn ang="0">
                    <a:pos x="T4" y="T5"/>
                  </a:cxn>
                  <a:cxn ang="0">
                    <a:pos x="T6" y="T7"/>
                  </a:cxn>
                  <a:cxn ang="0">
                    <a:pos x="T8" y="T9"/>
                  </a:cxn>
                </a:cxnLst>
                <a:rect l="0" t="0" r="r" b="b"/>
                <a:pathLst>
                  <a:path w="34" h="20">
                    <a:moveTo>
                      <a:pt x="4" y="18"/>
                    </a:moveTo>
                    <a:cubicBezTo>
                      <a:pt x="12" y="11"/>
                      <a:pt x="22" y="7"/>
                      <a:pt x="32" y="3"/>
                    </a:cubicBezTo>
                    <a:cubicBezTo>
                      <a:pt x="34" y="3"/>
                      <a:pt x="33" y="0"/>
                      <a:pt x="32" y="0"/>
                    </a:cubicBezTo>
                    <a:cubicBezTo>
                      <a:pt x="20" y="1"/>
                      <a:pt x="10" y="7"/>
                      <a:pt x="2" y="16"/>
                    </a:cubicBezTo>
                    <a:cubicBezTo>
                      <a:pt x="0" y="17"/>
                      <a:pt x="3" y="20"/>
                      <a:pt x="4"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86" name="Freeform 305"/>
              <p:cNvSpPr/>
              <p:nvPr/>
            </p:nvSpPr>
            <p:spPr bwMode="auto">
              <a:xfrm>
                <a:off x="3433" y="1398"/>
                <a:ext cx="42" cy="28"/>
              </a:xfrm>
              <a:custGeom>
                <a:avLst/>
                <a:gdLst>
                  <a:gd name="T0" fmla="*/ 5 w 24"/>
                  <a:gd name="T1" fmla="*/ 15 h 16"/>
                  <a:gd name="T2" fmla="*/ 13 w 24"/>
                  <a:gd name="T3" fmla="*/ 8 h 16"/>
                  <a:gd name="T4" fmla="*/ 22 w 24"/>
                  <a:gd name="T5" fmla="*/ 3 h 16"/>
                  <a:gd name="T6" fmla="*/ 21 w 24"/>
                  <a:gd name="T7" fmla="*/ 0 h 16"/>
                  <a:gd name="T8" fmla="*/ 2 w 24"/>
                  <a:gd name="T9" fmla="*/ 12 h 16"/>
                  <a:gd name="T10" fmla="*/ 5 w 24"/>
                  <a:gd name="T11" fmla="*/ 15 h 16"/>
                </a:gdLst>
                <a:ahLst/>
                <a:cxnLst>
                  <a:cxn ang="0">
                    <a:pos x="T0" y="T1"/>
                  </a:cxn>
                  <a:cxn ang="0">
                    <a:pos x="T2" y="T3"/>
                  </a:cxn>
                  <a:cxn ang="0">
                    <a:pos x="T4" y="T5"/>
                  </a:cxn>
                  <a:cxn ang="0">
                    <a:pos x="T6" y="T7"/>
                  </a:cxn>
                  <a:cxn ang="0">
                    <a:pos x="T8" y="T9"/>
                  </a:cxn>
                  <a:cxn ang="0">
                    <a:pos x="T10" y="T11"/>
                  </a:cxn>
                </a:cxnLst>
                <a:rect l="0" t="0" r="r" b="b"/>
                <a:pathLst>
                  <a:path w="24" h="16">
                    <a:moveTo>
                      <a:pt x="5" y="15"/>
                    </a:moveTo>
                    <a:cubicBezTo>
                      <a:pt x="7" y="12"/>
                      <a:pt x="10" y="10"/>
                      <a:pt x="13" y="8"/>
                    </a:cubicBezTo>
                    <a:cubicBezTo>
                      <a:pt x="16" y="6"/>
                      <a:pt x="20" y="5"/>
                      <a:pt x="22" y="3"/>
                    </a:cubicBezTo>
                    <a:cubicBezTo>
                      <a:pt x="24" y="2"/>
                      <a:pt x="23" y="0"/>
                      <a:pt x="21" y="0"/>
                    </a:cubicBezTo>
                    <a:cubicBezTo>
                      <a:pt x="14" y="1"/>
                      <a:pt x="7" y="7"/>
                      <a:pt x="2" y="12"/>
                    </a:cubicBezTo>
                    <a:cubicBezTo>
                      <a:pt x="0" y="14"/>
                      <a:pt x="3" y="16"/>
                      <a:pt x="5" y="1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87" name="Freeform 306"/>
              <p:cNvSpPr/>
              <p:nvPr/>
            </p:nvSpPr>
            <p:spPr bwMode="auto">
              <a:xfrm>
                <a:off x="3428" y="1382"/>
                <a:ext cx="26" cy="23"/>
              </a:xfrm>
              <a:custGeom>
                <a:avLst/>
                <a:gdLst>
                  <a:gd name="T0" fmla="*/ 4 w 15"/>
                  <a:gd name="T1" fmla="*/ 12 h 13"/>
                  <a:gd name="T2" fmla="*/ 14 w 15"/>
                  <a:gd name="T3" fmla="*/ 3 h 13"/>
                  <a:gd name="T4" fmla="*/ 12 w 15"/>
                  <a:gd name="T5" fmla="*/ 1 h 13"/>
                  <a:gd name="T6" fmla="*/ 2 w 15"/>
                  <a:gd name="T7" fmla="*/ 9 h 13"/>
                  <a:gd name="T8" fmla="*/ 4 w 15"/>
                  <a:gd name="T9" fmla="*/ 12 h 13"/>
                </a:gdLst>
                <a:ahLst/>
                <a:cxnLst>
                  <a:cxn ang="0">
                    <a:pos x="T0" y="T1"/>
                  </a:cxn>
                  <a:cxn ang="0">
                    <a:pos x="T2" y="T3"/>
                  </a:cxn>
                  <a:cxn ang="0">
                    <a:pos x="T4" y="T5"/>
                  </a:cxn>
                  <a:cxn ang="0">
                    <a:pos x="T6" y="T7"/>
                  </a:cxn>
                  <a:cxn ang="0">
                    <a:pos x="T8" y="T9"/>
                  </a:cxn>
                </a:cxnLst>
                <a:rect l="0" t="0" r="r" b="b"/>
                <a:pathLst>
                  <a:path w="15" h="13">
                    <a:moveTo>
                      <a:pt x="4" y="12"/>
                    </a:moveTo>
                    <a:cubicBezTo>
                      <a:pt x="7" y="9"/>
                      <a:pt x="11" y="7"/>
                      <a:pt x="14" y="3"/>
                    </a:cubicBezTo>
                    <a:cubicBezTo>
                      <a:pt x="15" y="2"/>
                      <a:pt x="14" y="0"/>
                      <a:pt x="12" y="1"/>
                    </a:cubicBezTo>
                    <a:cubicBezTo>
                      <a:pt x="8" y="3"/>
                      <a:pt x="5" y="6"/>
                      <a:pt x="2" y="9"/>
                    </a:cubicBezTo>
                    <a:cubicBezTo>
                      <a:pt x="0" y="11"/>
                      <a:pt x="2" y="13"/>
                      <a:pt x="4" y="1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88" name="Freeform 307"/>
              <p:cNvSpPr/>
              <p:nvPr/>
            </p:nvSpPr>
            <p:spPr bwMode="auto">
              <a:xfrm>
                <a:off x="3408" y="1370"/>
                <a:ext cx="20" cy="23"/>
              </a:xfrm>
              <a:custGeom>
                <a:avLst/>
                <a:gdLst>
                  <a:gd name="T0" fmla="*/ 4 w 11"/>
                  <a:gd name="T1" fmla="*/ 11 h 13"/>
                  <a:gd name="T2" fmla="*/ 10 w 11"/>
                  <a:gd name="T3" fmla="*/ 3 h 13"/>
                  <a:gd name="T4" fmla="*/ 7 w 11"/>
                  <a:gd name="T5" fmla="*/ 1 h 13"/>
                  <a:gd name="T6" fmla="*/ 1 w 11"/>
                  <a:gd name="T7" fmla="*/ 8 h 13"/>
                  <a:gd name="T8" fmla="*/ 4 w 11"/>
                  <a:gd name="T9" fmla="*/ 11 h 13"/>
                </a:gdLst>
                <a:ahLst/>
                <a:cxnLst>
                  <a:cxn ang="0">
                    <a:pos x="T0" y="T1"/>
                  </a:cxn>
                  <a:cxn ang="0">
                    <a:pos x="T2" y="T3"/>
                  </a:cxn>
                  <a:cxn ang="0">
                    <a:pos x="T4" y="T5"/>
                  </a:cxn>
                  <a:cxn ang="0">
                    <a:pos x="T6" y="T7"/>
                  </a:cxn>
                  <a:cxn ang="0">
                    <a:pos x="T8" y="T9"/>
                  </a:cxn>
                </a:cxnLst>
                <a:rect l="0" t="0" r="r" b="b"/>
                <a:pathLst>
                  <a:path w="11" h="13">
                    <a:moveTo>
                      <a:pt x="4" y="11"/>
                    </a:moveTo>
                    <a:cubicBezTo>
                      <a:pt x="6" y="8"/>
                      <a:pt x="8" y="6"/>
                      <a:pt x="10" y="3"/>
                    </a:cubicBezTo>
                    <a:cubicBezTo>
                      <a:pt x="11" y="1"/>
                      <a:pt x="9" y="0"/>
                      <a:pt x="7" y="1"/>
                    </a:cubicBezTo>
                    <a:cubicBezTo>
                      <a:pt x="5" y="3"/>
                      <a:pt x="3" y="6"/>
                      <a:pt x="1" y="8"/>
                    </a:cubicBezTo>
                    <a:cubicBezTo>
                      <a:pt x="0" y="10"/>
                      <a:pt x="3" y="13"/>
                      <a:pt x="4"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89" name="Freeform 308"/>
              <p:cNvSpPr/>
              <p:nvPr/>
            </p:nvSpPr>
            <p:spPr bwMode="auto">
              <a:xfrm>
                <a:off x="3331" y="1268"/>
                <a:ext cx="41" cy="67"/>
              </a:xfrm>
              <a:custGeom>
                <a:avLst/>
                <a:gdLst>
                  <a:gd name="T0" fmla="*/ 4 w 23"/>
                  <a:gd name="T1" fmla="*/ 36 h 38"/>
                  <a:gd name="T2" fmla="*/ 22 w 23"/>
                  <a:gd name="T3" fmla="*/ 3 h 38"/>
                  <a:gd name="T4" fmla="*/ 21 w 23"/>
                  <a:gd name="T5" fmla="*/ 1 h 38"/>
                  <a:gd name="T6" fmla="*/ 1 w 23"/>
                  <a:gd name="T7" fmla="*/ 36 h 38"/>
                  <a:gd name="T8" fmla="*/ 4 w 23"/>
                  <a:gd name="T9" fmla="*/ 36 h 38"/>
                </a:gdLst>
                <a:ahLst/>
                <a:cxnLst>
                  <a:cxn ang="0">
                    <a:pos x="T0" y="T1"/>
                  </a:cxn>
                  <a:cxn ang="0">
                    <a:pos x="T2" y="T3"/>
                  </a:cxn>
                  <a:cxn ang="0">
                    <a:pos x="T4" y="T5"/>
                  </a:cxn>
                  <a:cxn ang="0">
                    <a:pos x="T6" y="T7"/>
                  </a:cxn>
                  <a:cxn ang="0">
                    <a:pos x="T8" y="T9"/>
                  </a:cxn>
                </a:cxnLst>
                <a:rect l="0" t="0" r="r" b="b"/>
                <a:pathLst>
                  <a:path w="23" h="38">
                    <a:moveTo>
                      <a:pt x="4" y="36"/>
                    </a:moveTo>
                    <a:cubicBezTo>
                      <a:pt x="7" y="23"/>
                      <a:pt x="13" y="13"/>
                      <a:pt x="22" y="3"/>
                    </a:cubicBezTo>
                    <a:cubicBezTo>
                      <a:pt x="23" y="2"/>
                      <a:pt x="22" y="0"/>
                      <a:pt x="21" y="1"/>
                    </a:cubicBezTo>
                    <a:cubicBezTo>
                      <a:pt x="9" y="9"/>
                      <a:pt x="2" y="22"/>
                      <a:pt x="1" y="36"/>
                    </a:cubicBezTo>
                    <a:cubicBezTo>
                      <a:pt x="0" y="38"/>
                      <a:pt x="4" y="38"/>
                      <a:pt x="4" y="3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90" name="Freeform 309"/>
              <p:cNvSpPr/>
              <p:nvPr/>
            </p:nvSpPr>
            <p:spPr bwMode="auto">
              <a:xfrm>
                <a:off x="3328" y="1252"/>
                <a:ext cx="26" cy="58"/>
              </a:xfrm>
              <a:custGeom>
                <a:avLst/>
                <a:gdLst>
                  <a:gd name="T0" fmla="*/ 3 w 15"/>
                  <a:gd name="T1" fmla="*/ 31 h 33"/>
                  <a:gd name="T2" fmla="*/ 14 w 15"/>
                  <a:gd name="T3" fmla="*/ 3 h 33"/>
                  <a:gd name="T4" fmla="*/ 12 w 15"/>
                  <a:gd name="T5" fmla="*/ 1 h 33"/>
                  <a:gd name="T6" fmla="*/ 0 w 15"/>
                  <a:gd name="T7" fmla="*/ 31 h 33"/>
                  <a:gd name="T8" fmla="*/ 3 w 15"/>
                  <a:gd name="T9" fmla="*/ 31 h 33"/>
                </a:gdLst>
                <a:ahLst/>
                <a:cxnLst>
                  <a:cxn ang="0">
                    <a:pos x="T0" y="T1"/>
                  </a:cxn>
                  <a:cxn ang="0">
                    <a:pos x="T2" y="T3"/>
                  </a:cxn>
                  <a:cxn ang="0">
                    <a:pos x="T4" y="T5"/>
                  </a:cxn>
                  <a:cxn ang="0">
                    <a:pos x="T6" y="T7"/>
                  </a:cxn>
                  <a:cxn ang="0">
                    <a:pos x="T8" y="T9"/>
                  </a:cxn>
                </a:cxnLst>
                <a:rect l="0" t="0" r="r" b="b"/>
                <a:pathLst>
                  <a:path w="15" h="33">
                    <a:moveTo>
                      <a:pt x="3" y="31"/>
                    </a:moveTo>
                    <a:cubicBezTo>
                      <a:pt x="5" y="21"/>
                      <a:pt x="9" y="12"/>
                      <a:pt x="14" y="3"/>
                    </a:cubicBezTo>
                    <a:cubicBezTo>
                      <a:pt x="15" y="2"/>
                      <a:pt x="13" y="0"/>
                      <a:pt x="12" y="1"/>
                    </a:cubicBezTo>
                    <a:cubicBezTo>
                      <a:pt x="5" y="10"/>
                      <a:pt x="2" y="20"/>
                      <a:pt x="0" y="31"/>
                    </a:cubicBezTo>
                    <a:cubicBezTo>
                      <a:pt x="0" y="32"/>
                      <a:pt x="3" y="33"/>
                      <a:pt x="3" y="3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91" name="Freeform 310"/>
              <p:cNvSpPr/>
              <p:nvPr/>
            </p:nvSpPr>
            <p:spPr bwMode="auto">
              <a:xfrm>
                <a:off x="3326" y="1213"/>
                <a:ext cx="30" cy="48"/>
              </a:xfrm>
              <a:custGeom>
                <a:avLst/>
                <a:gdLst>
                  <a:gd name="T0" fmla="*/ 4 w 17"/>
                  <a:gd name="T1" fmla="*/ 25 h 27"/>
                  <a:gd name="T2" fmla="*/ 16 w 17"/>
                  <a:gd name="T3" fmla="*/ 3 h 27"/>
                  <a:gd name="T4" fmla="*/ 14 w 17"/>
                  <a:gd name="T5" fmla="*/ 1 h 27"/>
                  <a:gd name="T6" fmla="*/ 1 w 17"/>
                  <a:gd name="T7" fmla="*/ 24 h 27"/>
                  <a:gd name="T8" fmla="*/ 4 w 17"/>
                  <a:gd name="T9" fmla="*/ 25 h 27"/>
                </a:gdLst>
                <a:ahLst/>
                <a:cxnLst>
                  <a:cxn ang="0">
                    <a:pos x="T0" y="T1"/>
                  </a:cxn>
                  <a:cxn ang="0">
                    <a:pos x="T2" y="T3"/>
                  </a:cxn>
                  <a:cxn ang="0">
                    <a:pos x="T4" y="T5"/>
                  </a:cxn>
                  <a:cxn ang="0">
                    <a:pos x="T6" y="T7"/>
                  </a:cxn>
                  <a:cxn ang="0">
                    <a:pos x="T8" y="T9"/>
                  </a:cxn>
                </a:cxnLst>
                <a:rect l="0" t="0" r="r" b="b"/>
                <a:pathLst>
                  <a:path w="17" h="27">
                    <a:moveTo>
                      <a:pt x="4" y="25"/>
                    </a:moveTo>
                    <a:cubicBezTo>
                      <a:pt x="7" y="17"/>
                      <a:pt x="12" y="10"/>
                      <a:pt x="16" y="3"/>
                    </a:cubicBezTo>
                    <a:cubicBezTo>
                      <a:pt x="17" y="1"/>
                      <a:pt x="15" y="0"/>
                      <a:pt x="14" y="1"/>
                    </a:cubicBezTo>
                    <a:cubicBezTo>
                      <a:pt x="7" y="7"/>
                      <a:pt x="3" y="16"/>
                      <a:pt x="1" y="24"/>
                    </a:cubicBezTo>
                    <a:cubicBezTo>
                      <a:pt x="0" y="26"/>
                      <a:pt x="3" y="27"/>
                      <a:pt x="4" y="2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92" name="Freeform 311"/>
              <p:cNvSpPr/>
              <p:nvPr/>
            </p:nvSpPr>
            <p:spPr bwMode="auto">
              <a:xfrm>
                <a:off x="3324" y="1185"/>
                <a:ext cx="21" cy="37"/>
              </a:xfrm>
              <a:custGeom>
                <a:avLst/>
                <a:gdLst>
                  <a:gd name="T0" fmla="*/ 4 w 12"/>
                  <a:gd name="T1" fmla="*/ 19 h 21"/>
                  <a:gd name="T2" fmla="*/ 11 w 12"/>
                  <a:gd name="T3" fmla="*/ 3 h 21"/>
                  <a:gd name="T4" fmla="*/ 9 w 12"/>
                  <a:gd name="T5" fmla="*/ 1 h 21"/>
                  <a:gd name="T6" fmla="*/ 1 w 12"/>
                  <a:gd name="T7" fmla="*/ 19 h 21"/>
                  <a:gd name="T8" fmla="*/ 4 w 12"/>
                  <a:gd name="T9" fmla="*/ 19 h 21"/>
                </a:gdLst>
                <a:ahLst/>
                <a:cxnLst>
                  <a:cxn ang="0">
                    <a:pos x="T0" y="T1"/>
                  </a:cxn>
                  <a:cxn ang="0">
                    <a:pos x="T2" y="T3"/>
                  </a:cxn>
                  <a:cxn ang="0">
                    <a:pos x="T4" y="T5"/>
                  </a:cxn>
                  <a:cxn ang="0">
                    <a:pos x="T6" y="T7"/>
                  </a:cxn>
                  <a:cxn ang="0">
                    <a:pos x="T8" y="T9"/>
                  </a:cxn>
                </a:cxnLst>
                <a:rect l="0" t="0" r="r" b="b"/>
                <a:pathLst>
                  <a:path w="12" h="21">
                    <a:moveTo>
                      <a:pt x="4" y="19"/>
                    </a:moveTo>
                    <a:cubicBezTo>
                      <a:pt x="4" y="13"/>
                      <a:pt x="7" y="8"/>
                      <a:pt x="11" y="3"/>
                    </a:cubicBezTo>
                    <a:cubicBezTo>
                      <a:pt x="12" y="2"/>
                      <a:pt x="10" y="0"/>
                      <a:pt x="9" y="1"/>
                    </a:cubicBezTo>
                    <a:cubicBezTo>
                      <a:pt x="3" y="5"/>
                      <a:pt x="0" y="12"/>
                      <a:pt x="1" y="19"/>
                    </a:cubicBezTo>
                    <a:cubicBezTo>
                      <a:pt x="1" y="21"/>
                      <a:pt x="4" y="21"/>
                      <a:pt x="4" y="1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93" name="Freeform 312"/>
              <p:cNvSpPr/>
              <p:nvPr/>
            </p:nvSpPr>
            <p:spPr bwMode="auto">
              <a:xfrm>
                <a:off x="3312" y="1157"/>
                <a:ext cx="28" cy="35"/>
              </a:xfrm>
              <a:custGeom>
                <a:avLst/>
                <a:gdLst>
                  <a:gd name="T0" fmla="*/ 4 w 16"/>
                  <a:gd name="T1" fmla="*/ 18 h 20"/>
                  <a:gd name="T2" fmla="*/ 15 w 16"/>
                  <a:gd name="T3" fmla="*/ 3 h 20"/>
                  <a:gd name="T4" fmla="*/ 13 w 16"/>
                  <a:gd name="T5" fmla="*/ 1 h 20"/>
                  <a:gd name="T6" fmla="*/ 1 w 16"/>
                  <a:gd name="T7" fmla="*/ 16 h 20"/>
                  <a:gd name="T8" fmla="*/ 4 w 16"/>
                  <a:gd name="T9" fmla="*/ 18 h 20"/>
                </a:gdLst>
                <a:ahLst/>
                <a:cxnLst>
                  <a:cxn ang="0">
                    <a:pos x="T0" y="T1"/>
                  </a:cxn>
                  <a:cxn ang="0">
                    <a:pos x="T2" y="T3"/>
                  </a:cxn>
                  <a:cxn ang="0">
                    <a:pos x="T4" y="T5"/>
                  </a:cxn>
                  <a:cxn ang="0">
                    <a:pos x="T6" y="T7"/>
                  </a:cxn>
                  <a:cxn ang="0">
                    <a:pos x="T8" y="T9"/>
                  </a:cxn>
                </a:cxnLst>
                <a:rect l="0" t="0" r="r" b="b"/>
                <a:pathLst>
                  <a:path w="16" h="20">
                    <a:moveTo>
                      <a:pt x="4" y="18"/>
                    </a:moveTo>
                    <a:cubicBezTo>
                      <a:pt x="7" y="12"/>
                      <a:pt x="11" y="8"/>
                      <a:pt x="15" y="3"/>
                    </a:cubicBezTo>
                    <a:cubicBezTo>
                      <a:pt x="16" y="2"/>
                      <a:pt x="14" y="0"/>
                      <a:pt x="13" y="1"/>
                    </a:cubicBezTo>
                    <a:cubicBezTo>
                      <a:pt x="8" y="5"/>
                      <a:pt x="4" y="10"/>
                      <a:pt x="1" y="16"/>
                    </a:cubicBezTo>
                    <a:cubicBezTo>
                      <a:pt x="0" y="18"/>
                      <a:pt x="3" y="20"/>
                      <a:pt x="4"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94" name="Freeform 313"/>
              <p:cNvSpPr/>
              <p:nvPr/>
            </p:nvSpPr>
            <p:spPr bwMode="auto">
              <a:xfrm>
                <a:off x="3356" y="1294"/>
                <a:ext cx="37" cy="55"/>
              </a:xfrm>
              <a:custGeom>
                <a:avLst/>
                <a:gdLst>
                  <a:gd name="T0" fmla="*/ 4 w 21"/>
                  <a:gd name="T1" fmla="*/ 29 h 31"/>
                  <a:gd name="T2" fmla="*/ 10 w 21"/>
                  <a:gd name="T3" fmla="*/ 16 h 31"/>
                  <a:gd name="T4" fmla="*/ 20 w 21"/>
                  <a:gd name="T5" fmla="*/ 4 h 31"/>
                  <a:gd name="T6" fmla="*/ 18 w 21"/>
                  <a:gd name="T7" fmla="*/ 1 h 31"/>
                  <a:gd name="T8" fmla="*/ 1 w 21"/>
                  <a:gd name="T9" fmla="*/ 28 h 31"/>
                  <a:gd name="T10" fmla="*/ 4 w 21"/>
                  <a:gd name="T11" fmla="*/ 29 h 31"/>
                </a:gdLst>
                <a:ahLst/>
                <a:cxnLst>
                  <a:cxn ang="0">
                    <a:pos x="T0" y="T1"/>
                  </a:cxn>
                  <a:cxn ang="0">
                    <a:pos x="T2" y="T3"/>
                  </a:cxn>
                  <a:cxn ang="0">
                    <a:pos x="T4" y="T5"/>
                  </a:cxn>
                  <a:cxn ang="0">
                    <a:pos x="T6" y="T7"/>
                  </a:cxn>
                  <a:cxn ang="0">
                    <a:pos x="T8" y="T9"/>
                  </a:cxn>
                  <a:cxn ang="0">
                    <a:pos x="T10" y="T11"/>
                  </a:cxn>
                </a:cxnLst>
                <a:rect l="0" t="0" r="r" b="b"/>
                <a:pathLst>
                  <a:path w="21" h="31">
                    <a:moveTo>
                      <a:pt x="4" y="29"/>
                    </a:moveTo>
                    <a:cubicBezTo>
                      <a:pt x="6" y="24"/>
                      <a:pt x="8" y="20"/>
                      <a:pt x="10" y="16"/>
                    </a:cubicBezTo>
                    <a:cubicBezTo>
                      <a:pt x="13" y="12"/>
                      <a:pt x="17" y="8"/>
                      <a:pt x="20" y="4"/>
                    </a:cubicBezTo>
                    <a:cubicBezTo>
                      <a:pt x="21" y="2"/>
                      <a:pt x="19" y="0"/>
                      <a:pt x="18" y="1"/>
                    </a:cubicBezTo>
                    <a:cubicBezTo>
                      <a:pt x="10" y="7"/>
                      <a:pt x="3" y="18"/>
                      <a:pt x="1" y="28"/>
                    </a:cubicBezTo>
                    <a:cubicBezTo>
                      <a:pt x="0" y="29"/>
                      <a:pt x="3" y="31"/>
                      <a:pt x="4" y="2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95" name="Freeform 314"/>
              <p:cNvSpPr/>
              <p:nvPr/>
            </p:nvSpPr>
            <p:spPr bwMode="auto">
              <a:xfrm>
                <a:off x="3389" y="1322"/>
                <a:ext cx="32" cy="55"/>
              </a:xfrm>
              <a:custGeom>
                <a:avLst/>
                <a:gdLst>
                  <a:gd name="T0" fmla="*/ 4 w 18"/>
                  <a:gd name="T1" fmla="*/ 30 h 31"/>
                  <a:gd name="T2" fmla="*/ 16 w 18"/>
                  <a:gd name="T3" fmla="*/ 3 h 31"/>
                  <a:gd name="T4" fmla="*/ 14 w 18"/>
                  <a:gd name="T5" fmla="*/ 1 h 31"/>
                  <a:gd name="T6" fmla="*/ 0 w 18"/>
                  <a:gd name="T7" fmla="*/ 29 h 31"/>
                  <a:gd name="T8" fmla="*/ 4 w 18"/>
                  <a:gd name="T9" fmla="*/ 30 h 31"/>
                </a:gdLst>
                <a:ahLst/>
                <a:cxnLst>
                  <a:cxn ang="0">
                    <a:pos x="T0" y="T1"/>
                  </a:cxn>
                  <a:cxn ang="0">
                    <a:pos x="T2" y="T3"/>
                  </a:cxn>
                  <a:cxn ang="0">
                    <a:pos x="T4" y="T5"/>
                  </a:cxn>
                  <a:cxn ang="0">
                    <a:pos x="T6" y="T7"/>
                  </a:cxn>
                  <a:cxn ang="0">
                    <a:pos x="T8" y="T9"/>
                  </a:cxn>
                </a:cxnLst>
                <a:rect l="0" t="0" r="r" b="b"/>
                <a:pathLst>
                  <a:path w="18" h="31">
                    <a:moveTo>
                      <a:pt x="4" y="30"/>
                    </a:moveTo>
                    <a:cubicBezTo>
                      <a:pt x="6" y="20"/>
                      <a:pt x="10" y="11"/>
                      <a:pt x="16" y="3"/>
                    </a:cubicBezTo>
                    <a:cubicBezTo>
                      <a:pt x="18" y="2"/>
                      <a:pt x="16" y="0"/>
                      <a:pt x="14" y="1"/>
                    </a:cubicBezTo>
                    <a:cubicBezTo>
                      <a:pt x="6" y="8"/>
                      <a:pt x="2" y="19"/>
                      <a:pt x="0" y="29"/>
                    </a:cubicBezTo>
                    <a:cubicBezTo>
                      <a:pt x="0" y="31"/>
                      <a:pt x="3" y="31"/>
                      <a:pt x="4"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96" name="Freeform 315"/>
              <p:cNvSpPr/>
              <p:nvPr/>
            </p:nvSpPr>
            <p:spPr bwMode="auto">
              <a:xfrm>
                <a:off x="2598" y="930"/>
                <a:ext cx="48" cy="83"/>
              </a:xfrm>
              <a:custGeom>
                <a:avLst/>
                <a:gdLst>
                  <a:gd name="T0" fmla="*/ 3 w 27"/>
                  <a:gd name="T1" fmla="*/ 45 h 47"/>
                  <a:gd name="T2" fmla="*/ 26 w 27"/>
                  <a:gd name="T3" fmla="*/ 3 h 47"/>
                  <a:gd name="T4" fmla="*/ 24 w 27"/>
                  <a:gd name="T5" fmla="*/ 1 h 47"/>
                  <a:gd name="T6" fmla="*/ 0 w 27"/>
                  <a:gd name="T7" fmla="*/ 45 h 47"/>
                  <a:gd name="T8" fmla="*/ 3 w 27"/>
                  <a:gd name="T9" fmla="*/ 45 h 47"/>
                </a:gdLst>
                <a:ahLst/>
                <a:cxnLst>
                  <a:cxn ang="0">
                    <a:pos x="T0" y="T1"/>
                  </a:cxn>
                  <a:cxn ang="0">
                    <a:pos x="T2" y="T3"/>
                  </a:cxn>
                  <a:cxn ang="0">
                    <a:pos x="T4" y="T5"/>
                  </a:cxn>
                  <a:cxn ang="0">
                    <a:pos x="T6" y="T7"/>
                  </a:cxn>
                  <a:cxn ang="0">
                    <a:pos x="T8" y="T9"/>
                  </a:cxn>
                </a:cxnLst>
                <a:rect l="0" t="0" r="r" b="b"/>
                <a:pathLst>
                  <a:path w="27" h="47">
                    <a:moveTo>
                      <a:pt x="3" y="45"/>
                    </a:moveTo>
                    <a:cubicBezTo>
                      <a:pt x="7" y="28"/>
                      <a:pt x="15" y="16"/>
                      <a:pt x="26" y="3"/>
                    </a:cubicBezTo>
                    <a:cubicBezTo>
                      <a:pt x="27" y="2"/>
                      <a:pt x="26" y="0"/>
                      <a:pt x="24" y="1"/>
                    </a:cubicBezTo>
                    <a:cubicBezTo>
                      <a:pt x="10" y="11"/>
                      <a:pt x="2" y="28"/>
                      <a:pt x="0" y="45"/>
                    </a:cubicBezTo>
                    <a:cubicBezTo>
                      <a:pt x="0" y="46"/>
                      <a:pt x="3" y="47"/>
                      <a:pt x="3" y="4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97" name="Freeform 316"/>
              <p:cNvSpPr/>
              <p:nvPr/>
            </p:nvSpPr>
            <p:spPr bwMode="auto">
              <a:xfrm>
                <a:off x="2614" y="943"/>
                <a:ext cx="60" cy="98"/>
              </a:xfrm>
              <a:custGeom>
                <a:avLst/>
                <a:gdLst>
                  <a:gd name="T0" fmla="*/ 4 w 34"/>
                  <a:gd name="T1" fmla="*/ 54 h 56"/>
                  <a:gd name="T2" fmla="*/ 32 w 34"/>
                  <a:gd name="T3" fmla="*/ 3 h 56"/>
                  <a:gd name="T4" fmla="*/ 30 w 34"/>
                  <a:gd name="T5" fmla="*/ 1 h 56"/>
                  <a:gd name="T6" fmla="*/ 1 w 34"/>
                  <a:gd name="T7" fmla="*/ 53 h 56"/>
                  <a:gd name="T8" fmla="*/ 4 w 34"/>
                  <a:gd name="T9" fmla="*/ 54 h 56"/>
                </a:gdLst>
                <a:ahLst/>
                <a:cxnLst>
                  <a:cxn ang="0">
                    <a:pos x="T0" y="T1"/>
                  </a:cxn>
                  <a:cxn ang="0">
                    <a:pos x="T2" y="T3"/>
                  </a:cxn>
                  <a:cxn ang="0">
                    <a:pos x="T4" y="T5"/>
                  </a:cxn>
                  <a:cxn ang="0">
                    <a:pos x="T6" y="T7"/>
                  </a:cxn>
                  <a:cxn ang="0">
                    <a:pos x="T8" y="T9"/>
                  </a:cxn>
                </a:cxnLst>
                <a:rect l="0" t="0" r="r" b="b"/>
                <a:pathLst>
                  <a:path w="34" h="56">
                    <a:moveTo>
                      <a:pt x="4" y="54"/>
                    </a:moveTo>
                    <a:cubicBezTo>
                      <a:pt x="9" y="34"/>
                      <a:pt x="19" y="19"/>
                      <a:pt x="32" y="3"/>
                    </a:cubicBezTo>
                    <a:cubicBezTo>
                      <a:pt x="34" y="2"/>
                      <a:pt x="32" y="0"/>
                      <a:pt x="30" y="1"/>
                    </a:cubicBezTo>
                    <a:cubicBezTo>
                      <a:pt x="15" y="14"/>
                      <a:pt x="4" y="33"/>
                      <a:pt x="1" y="53"/>
                    </a:cubicBezTo>
                    <a:cubicBezTo>
                      <a:pt x="0" y="55"/>
                      <a:pt x="3" y="56"/>
                      <a:pt x="4" y="5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98" name="Freeform 317"/>
              <p:cNvSpPr/>
              <p:nvPr/>
            </p:nvSpPr>
            <p:spPr bwMode="auto">
              <a:xfrm>
                <a:off x="2626" y="1002"/>
                <a:ext cx="44" cy="71"/>
              </a:xfrm>
              <a:custGeom>
                <a:avLst/>
                <a:gdLst>
                  <a:gd name="T0" fmla="*/ 4 w 25"/>
                  <a:gd name="T1" fmla="*/ 38 h 40"/>
                  <a:gd name="T2" fmla="*/ 24 w 25"/>
                  <a:gd name="T3" fmla="*/ 3 h 40"/>
                  <a:gd name="T4" fmla="*/ 22 w 25"/>
                  <a:gd name="T5" fmla="*/ 1 h 40"/>
                  <a:gd name="T6" fmla="*/ 1 w 25"/>
                  <a:gd name="T7" fmla="*/ 37 h 40"/>
                  <a:gd name="T8" fmla="*/ 4 w 25"/>
                  <a:gd name="T9" fmla="*/ 38 h 40"/>
                </a:gdLst>
                <a:ahLst/>
                <a:cxnLst>
                  <a:cxn ang="0">
                    <a:pos x="T0" y="T1"/>
                  </a:cxn>
                  <a:cxn ang="0">
                    <a:pos x="T2" y="T3"/>
                  </a:cxn>
                  <a:cxn ang="0">
                    <a:pos x="T4" y="T5"/>
                  </a:cxn>
                  <a:cxn ang="0">
                    <a:pos x="T6" y="T7"/>
                  </a:cxn>
                  <a:cxn ang="0">
                    <a:pos x="T8" y="T9"/>
                  </a:cxn>
                </a:cxnLst>
                <a:rect l="0" t="0" r="r" b="b"/>
                <a:pathLst>
                  <a:path w="25" h="40">
                    <a:moveTo>
                      <a:pt x="4" y="38"/>
                    </a:moveTo>
                    <a:cubicBezTo>
                      <a:pt x="9" y="25"/>
                      <a:pt x="16" y="14"/>
                      <a:pt x="24" y="3"/>
                    </a:cubicBezTo>
                    <a:cubicBezTo>
                      <a:pt x="25" y="2"/>
                      <a:pt x="23" y="0"/>
                      <a:pt x="22" y="1"/>
                    </a:cubicBezTo>
                    <a:cubicBezTo>
                      <a:pt x="11" y="10"/>
                      <a:pt x="4" y="24"/>
                      <a:pt x="1" y="37"/>
                    </a:cubicBezTo>
                    <a:cubicBezTo>
                      <a:pt x="0" y="39"/>
                      <a:pt x="3" y="40"/>
                      <a:pt x="4" y="3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99" name="Freeform 318"/>
              <p:cNvSpPr/>
              <p:nvPr/>
            </p:nvSpPr>
            <p:spPr bwMode="auto">
              <a:xfrm>
                <a:off x="2633" y="1039"/>
                <a:ext cx="42" cy="69"/>
              </a:xfrm>
              <a:custGeom>
                <a:avLst/>
                <a:gdLst>
                  <a:gd name="T0" fmla="*/ 3 w 24"/>
                  <a:gd name="T1" fmla="*/ 37 h 39"/>
                  <a:gd name="T2" fmla="*/ 23 w 24"/>
                  <a:gd name="T3" fmla="*/ 3 h 39"/>
                  <a:gd name="T4" fmla="*/ 20 w 24"/>
                  <a:gd name="T5" fmla="*/ 1 h 39"/>
                  <a:gd name="T6" fmla="*/ 0 w 24"/>
                  <a:gd name="T7" fmla="*/ 36 h 39"/>
                  <a:gd name="T8" fmla="*/ 3 w 24"/>
                  <a:gd name="T9" fmla="*/ 37 h 39"/>
                </a:gdLst>
                <a:ahLst/>
                <a:cxnLst>
                  <a:cxn ang="0">
                    <a:pos x="T0" y="T1"/>
                  </a:cxn>
                  <a:cxn ang="0">
                    <a:pos x="T2" y="T3"/>
                  </a:cxn>
                  <a:cxn ang="0">
                    <a:pos x="T4" y="T5"/>
                  </a:cxn>
                  <a:cxn ang="0">
                    <a:pos x="T6" y="T7"/>
                  </a:cxn>
                  <a:cxn ang="0">
                    <a:pos x="T8" y="T9"/>
                  </a:cxn>
                </a:cxnLst>
                <a:rect l="0" t="0" r="r" b="b"/>
                <a:pathLst>
                  <a:path w="24" h="39">
                    <a:moveTo>
                      <a:pt x="3" y="37"/>
                    </a:moveTo>
                    <a:cubicBezTo>
                      <a:pt x="8" y="24"/>
                      <a:pt x="15" y="14"/>
                      <a:pt x="23" y="3"/>
                    </a:cubicBezTo>
                    <a:cubicBezTo>
                      <a:pt x="24" y="2"/>
                      <a:pt x="22" y="0"/>
                      <a:pt x="20" y="1"/>
                    </a:cubicBezTo>
                    <a:cubicBezTo>
                      <a:pt x="10" y="10"/>
                      <a:pt x="3" y="23"/>
                      <a:pt x="0" y="36"/>
                    </a:cubicBezTo>
                    <a:cubicBezTo>
                      <a:pt x="0" y="38"/>
                      <a:pt x="2" y="39"/>
                      <a:pt x="3" y="3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00" name="Freeform 319"/>
              <p:cNvSpPr/>
              <p:nvPr/>
            </p:nvSpPr>
            <p:spPr bwMode="auto">
              <a:xfrm>
                <a:off x="2637" y="1092"/>
                <a:ext cx="33" cy="53"/>
              </a:xfrm>
              <a:custGeom>
                <a:avLst/>
                <a:gdLst>
                  <a:gd name="T0" fmla="*/ 3 w 19"/>
                  <a:gd name="T1" fmla="*/ 28 h 30"/>
                  <a:gd name="T2" fmla="*/ 10 w 19"/>
                  <a:gd name="T3" fmla="*/ 15 h 30"/>
                  <a:gd name="T4" fmla="*/ 18 w 19"/>
                  <a:gd name="T5" fmla="*/ 3 h 30"/>
                  <a:gd name="T6" fmla="*/ 16 w 19"/>
                  <a:gd name="T7" fmla="*/ 1 h 30"/>
                  <a:gd name="T8" fmla="*/ 0 w 19"/>
                  <a:gd name="T9" fmla="*/ 27 h 30"/>
                  <a:gd name="T10" fmla="*/ 3 w 19"/>
                  <a:gd name="T11" fmla="*/ 28 h 30"/>
                </a:gdLst>
                <a:ahLst/>
                <a:cxnLst>
                  <a:cxn ang="0">
                    <a:pos x="T0" y="T1"/>
                  </a:cxn>
                  <a:cxn ang="0">
                    <a:pos x="T2" y="T3"/>
                  </a:cxn>
                  <a:cxn ang="0">
                    <a:pos x="T4" y="T5"/>
                  </a:cxn>
                  <a:cxn ang="0">
                    <a:pos x="T6" y="T7"/>
                  </a:cxn>
                  <a:cxn ang="0">
                    <a:pos x="T8" y="T9"/>
                  </a:cxn>
                  <a:cxn ang="0">
                    <a:pos x="T10" y="T11"/>
                  </a:cxn>
                </a:cxnLst>
                <a:rect l="0" t="0" r="r" b="b"/>
                <a:pathLst>
                  <a:path w="19" h="30">
                    <a:moveTo>
                      <a:pt x="3" y="28"/>
                    </a:moveTo>
                    <a:cubicBezTo>
                      <a:pt x="5" y="24"/>
                      <a:pt x="7" y="20"/>
                      <a:pt x="10" y="15"/>
                    </a:cubicBezTo>
                    <a:cubicBezTo>
                      <a:pt x="12" y="11"/>
                      <a:pt x="15" y="7"/>
                      <a:pt x="18" y="3"/>
                    </a:cubicBezTo>
                    <a:cubicBezTo>
                      <a:pt x="19" y="2"/>
                      <a:pt x="17" y="0"/>
                      <a:pt x="16" y="1"/>
                    </a:cubicBezTo>
                    <a:cubicBezTo>
                      <a:pt x="8" y="8"/>
                      <a:pt x="2" y="18"/>
                      <a:pt x="0" y="27"/>
                    </a:cubicBezTo>
                    <a:cubicBezTo>
                      <a:pt x="0" y="29"/>
                      <a:pt x="2" y="30"/>
                      <a:pt x="3" y="2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01" name="Freeform 320"/>
              <p:cNvSpPr/>
              <p:nvPr/>
            </p:nvSpPr>
            <p:spPr bwMode="auto">
              <a:xfrm>
                <a:off x="2637" y="1127"/>
                <a:ext cx="35" cy="42"/>
              </a:xfrm>
              <a:custGeom>
                <a:avLst/>
                <a:gdLst>
                  <a:gd name="T0" fmla="*/ 4 w 20"/>
                  <a:gd name="T1" fmla="*/ 23 h 24"/>
                  <a:gd name="T2" fmla="*/ 11 w 20"/>
                  <a:gd name="T3" fmla="*/ 12 h 24"/>
                  <a:gd name="T4" fmla="*/ 19 w 20"/>
                  <a:gd name="T5" fmla="*/ 3 h 24"/>
                  <a:gd name="T6" fmla="*/ 17 w 20"/>
                  <a:gd name="T7" fmla="*/ 1 h 24"/>
                  <a:gd name="T8" fmla="*/ 1 w 20"/>
                  <a:gd name="T9" fmla="*/ 22 h 24"/>
                  <a:gd name="T10" fmla="*/ 4 w 20"/>
                  <a:gd name="T11" fmla="*/ 23 h 24"/>
                </a:gdLst>
                <a:ahLst/>
                <a:cxnLst>
                  <a:cxn ang="0">
                    <a:pos x="T0" y="T1"/>
                  </a:cxn>
                  <a:cxn ang="0">
                    <a:pos x="T2" y="T3"/>
                  </a:cxn>
                  <a:cxn ang="0">
                    <a:pos x="T4" y="T5"/>
                  </a:cxn>
                  <a:cxn ang="0">
                    <a:pos x="T6" y="T7"/>
                  </a:cxn>
                  <a:cxn ang="0">
                    <a:pos x="T8" y="T9"/>
                  </a:cxn>
                  <a:cxn ang="0">
                    <a:pos x="T10" y="T11"/>
                  </a:cxn>
                </a:cxnLst>
                <a:rect l="0" t="0" r="r" b="b"/>
                <a:pathLst>
                  <a:path w="20" h="24">
                    <a:moveTo>
                      <a:pt x="4" y="23"/>
                    </a:moveTo>
                    <a:cubicBezTo>
                      <a:pt x="6" y="19"/>
                      <a:pt x="8" y="15"/>
                      <a:pt x="11" y="12"/>
                    </a:cubicBezTo>
                    <a:cubicBezTo>
                      <a:pt x="14" y="9"/>
                      <a:pt x="17" y="6"/>
                      <a:pt x="19" y="3"/>
                    </a:cubicBezTo>
                    <a:cubicBezTo>
                      <a:pt x="20" y="1"/>
                      <a:pt x="18" y="0"/>
                      <a:pt x="17" y="1"/>
                    </a:cubicBezTo>
                    <a:cubicBezTo>
                      <a:pt x="9" y="4"/>
                      <a:pt x="3" y="14"/>
                      <a:pt x="1" y="22"/>
                    </a:cubicBezTo>
                    <a:cubicBezTo>
                      <a:pt x="0" y="23"/>
                      <a:pt x="3" y="24"/>
                      <a:pt x="4" y="2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02" name="Freeform 321"/>
              <p:cNvSpPr/>
              <p:nvPr/>
            </p:nvSpPr>
            <p:spPr bwMode="auto">
              <a:xfrm>
                <a:off x="2624" y="1169"/>
                <a:ext cx="30" cy="34"/>
              </a:xfrm>
              <a:custGeom>
                <a:avLst/>
                <a:gdLst>
                  <a:gd name="T0" fmla="*/ 3 w 17"/>
                  <a:gd name="T1" fmla="*/ 18 h 19"/>
                  <a:gd name="T2" fmla="*/ 16 w 17"/>
                  <a:gd name="T3" fmla="*/ 3 h 19"/>
                  <a:gd name="T4" fmla="*/ 14 w 17"/>
                  <a:gd name="T5" fmla="*/ 1 h 19"/>
                  <a:gd name="T6" fmla="*/ 1 w 17"/>
                  <a:gd name="T7" fmla="*/ 16 h 19"/>
                  <a:gd name="T8" fmla="*/ 3 w 17"/>
                  <a:gd name="T9" fmla="*/ 18 h 19"/>
                </a:gdLst>
                <a:ahLst/>
                <a:cxnLst>
                  <a:cxn ang="0">
                    <a:pos x="T0" y="T1"/>
                  </a:cxn>
                  <a:cxn ang="0">
                    <a:pos x="T2" y="T3"/>
                  </a:cxn>
                  <a:cxn ang="0">
                    <a:pos x="T4" y="T5"/>
                  </a:cxn>
                  <a:cxn ang="0">
                    <a:pos x="T6" y="T7"/>
                  </a:cxn>
                  <a:cxn ang="0">
                    <a:pos x="T8" y="T9"/>
                  </a:cxn>
                </a:cxnLst>
                <a:rect l="0" t="0" r="r" b="b"/>
                <a:pathLst>
                  <a:path w="17" h="19">
                    <a:moveTo>
                      <a:pt x="3" y="18"/>
                    </a:moveTo>
                    <a:cubicBezTo>
                      <a:pt x="8" y="13"/>
                      <a:pt x="13" y="9"/>
                      <a:pt x="16" y="3"/>
                    </a:cubicBezTo>
                    <a:cubicBezTo>
                      <a:pt x="17" y="2"/>
                      <a:pt x="15" y="0"/>
                      <a:pt x="14" y="1"/>
                    </a:cubicBezTo>
                    <a:cubicBezTo>
                      <a:pt x="9" y="5"/>
                      <a:pt x="5" y="11"/>
                      <a:pt x="1" y="16"/>
                    </a:cubicBezTo>
                    <a:cubicBezTo>
                      <a:pt x="0" y="17"/>
                      <a:pt x="2" y="19"/>
                      <a:pt x="3"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03" name="Freeform 322"/>
              <p:cNvSpPr/>
              <p:nvPr/>
            </p:nvSpPr>
            <p:spPr bwMode="auto">
              <a:xfrm>
                <a:off x="2352" y="1192"/>
                <a:ext cx="67" cy="104"/>
              </a:xfrm>
              <a:custGeom>
                <a:avLst/>
                <a:gdLst>
                  <a:gd name="T0" fmla="*/ 4 w 38"/>
                  <a:gd name="T1" fmla="*/ 57 h 59"/>
                  <a:gd name="T2" fmla="*/ 37 w 38"/>
                  <a:gd name="T3" fmla="*/ 3 h 59"/>
                  <a:gd name="T4" fmla="*/ 35 w 38"/>
                  <a:gd name="T5" fmla="*/ 1 h 59"/>
                  <a:gd name="T6" fmla="*/ 1 w 38"/>
                  <a:gd name="T7" fmla="*/ 56 h 59"/>
                  <a:gd name="T8" fmla="*/ 4 w 38"/>
                  <a:gd name="T9" fmla="*/ 57 h 59"/>
                </a:gdLst>
                <a:ahLst/>
                <a:cxnLst>
                  <a:cxn ang="0">
                    <a:pos x="T0" y="T1"/>
                  </a:cxn>
                  <a:cxn ang="0">
                    <a:pos x="T2" y="T3"/>
                  </a:cxn>
                  <a:cxn ang="0">
                    <a:pos x="T4" y="T5"/>
                  </a:cxn>
                  <a:cxn ang="0">
                    <a:pos x="T6" y="T7"/>
                  </a:cxn>
                  <a:cxn ang="0">
                    <a:pos x="T8" y="T9"/>
                  </a:cxn>
                </a:cxnLst>
                <a:rect l="0" t="0" r="r" b="b"/>
                <a:pathLst>
                  <a:path w="38" h="59">
                    <a:moveTo>
                      <a:pt x="4" y="57"/>
                    </a:moveTo>
                    <a:cubicBezTo>
                      <a:pt x="12" y="37"/>
                      <a:pt x="26" y="21"/>
                      <a:pt x="37" y="3"/>
                    </a:cubicBezTo>
                    <a:cubicBezTo>
                      <a:pt x="38" y="2"/>
                      <a:pt x="36" y="0"/>
                      <a:pt x="35" y="1"/>
                    </a:cubicBezTo>
                    <a:cubicBezTo>
                      <a:pt x="20" y="16"/>
                      <a:pt x="7" y="36"/>
                      <a:pt x="1" y="56"/>
                    </a:cubicBezTo>
                    <a:cubicBezTo>
                      <a:pt x="0" y="58"/>
                      <a:pt x="3" y="59"/>
                      <a:pt x="4" y="5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04" name="Freeform 323"/>
              <p:cNvSpPr/>
              <p:nvPr/>
            </p:nvSpPr>
            <p:spPr bwMode="auto">
              <a:xfrm>
                <a:off x="2334" y="1219"/>
                <a:ext cx="37" cy="58"/>
              </a:xfrm>
              <a:custGeom>
                <a:avLst/>
                <a:gdLst>
                  <a:gd name="T0" fmla="*/ 3 w 21"/>
                  <a:gd name="T1" fmla="*/ 31 h 33"/>
                  <a:gd name="T2" fmla="*/ 11 w 21"/>
                  <a:gd name="T3" fmla="*/ 16 h 33"/>
                  <a:gd name="T4" fmla="*/ 20 w 21"/>
                  <a:gd name="T5" fmla="*/ 3 h 33"/>
                  <a:gd name="T6" fmla="*/ 18 w 21"/>
                  <a:gd name="T7" fmla="*/ 1 h 33"/>
                  <a:gd name="T8" fmla="*/ 0 w 21"/>
                  <a:gd name="T9" fmla="*/ 29 h 33"/>
                  <a:gd name="T10" fmla="*/ 3 w 21"/>
                  <a:gd name="T11" fmla="*/ 31 h 33"/>
                </a:gdLst>
                <a:ahLst/>
                <a:cxnLst>
                  <a:cxn ang="0">
                    <a:pos x="T0" y="T1"/>
                  </a:cxn>
                  <a:cxn ang="0">
                    <a:pos x="T2" y="T3"/>
                  </a:cxn>
                  <a:cxn ang="0">
                    <a:pos x="T4" y="T5"/>
                  </a:cxn>
                  <a:cxn ang="0">
                    <a:pos x="T6" y="T7"/>
                  </a:cxn>
                  <a:cxn ang="0">
                    <a:pos x="T8" y="T9"/>
                  </a:cxn>
                  <a:cxn ang="0">
                    <a:pos x="T10" y="T11"/>
                  </a:cxn>
                </a:cxnLst>
                <a:rect l="0" t="0" r="r" b="b"/>
                <a:pathLst>
                  <a:path w="21" h="33">
                    <a:moveTo>
                      <a:pt x="3" y="31"/>
                    </a:moveTo>
                    <a:cubicBezTo>
                      <a:pt x="6" y="26"/>
                      <a:pt x="8" y="21"/>
                      <a:pt x="11" y="16"/>
                    </a:cubicBezTo>
                    <a:cubicBezTo>
                      <a:pt x="13" y="11"/>
                      <a:pt x="17" y="7"/>
                      <a:pt x="20" y="3"/>
                    </a:cubicBezTo>
                    <a:cubicBezTo>
                      <a:pt x="21" y="2"/>
                      <a:pt x="19" y="0"/>
                      <a:pt x="18" y="1"/>
                    </a:cubicBezTo>
                    <a:cubicBezTo>
                      <a:pt x="9" y="7"/>
                      <a:pt x="2" y="19"/>
                      <a:pt x="0" y="29"/>
                    </a:cubicBezTo>
                    <a:cubicBezTo>
                      <a:pt x="0" y="31"/>
                      <a:pt x="3" y="33"/>
                      <a:pt x="3" y="3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05" name="Freeform 324"/>
              <p:cNvSpPr/>
              <p:nvPr/>
            </p:nvSpPr>
            <p:spPr bwMode="auto">
              <a:xfrm>
                <a:off x="2310" y="1231"/>
                <a:ext cx="23" cy="37"/>
              </a:xfrm>
              <a:custGeom>
                <a:avLst/>
                <a:gdLst>
                  <a:gd name="T0" fmla="*/ 3 w 13"/>
                  <a:gd name="T1" fmla="*/ 19 h 21"/>
                  <a:gd name="T2" fmla="*/ 13 w 13"/>
                  <a:gd name="T3" fmla="*/ 2 h 21"/>
                  <a:gd name="T4" fmla="*/ 10 w 13"/>
                  <a:gd name="T5" fmla="*/ 1 h 21"/>
                  <a:gd name="T6" fmla="*/ 0 w 13"/>
                  <a:gd name="T7" fmla="*/ 18 h 21"/>
                  <a:gd name="T8" fmla="*/ 3 w 13"/>
                  <a:gd name="T9" fmla="*/ 19 h 21"/>
                </a:gdLst>
                <a:ahLst/>
                <a:cxnLst>
                  <a:cxn ang="0">
                    <a:pos x="T0" y="T1"/>
                  </a:cxn>
                  <a:cxn ang="0">
                    <a:pos x="T2" y="T3"/>
                  </a:cxn>
                  <a:cxn ang="0">
                    <a:pos x="T4" y="T5"/>
                  </a:cxn>
                  <a:cxn ang="0">
                    <a:pos x="T6" y="T7"/>
                  </a:cxn>
                  <a:cxn ang="0">
                    <a:pos x="T8" y="T9"/>
                  </a:cxn>
                </a:cxnLst>
                <a:rect l="0" t="0" r="r" b="b"/>
                <a:pathLst>
                  <a:path w="13" h="21">
                    <a:moveTo>
                      <a:pt x="3" y="19"/>
                    </a:moveTo>
                    <a:cubicBezTo>
                      <a:pt x="7" y="15"/>
                      <a:pt x="11" y="8"/>
                      <a:pt x="13" y="2"/>
                    </a:cubicBezTo>
                    <a:cubicBezTo>
                      <a:pt x="13" y="1"/>
                      <a:pt x="11" y="0"/>
                      <a:pt x="10" y="1"/>
                    </a:cubicBezTo>
                    <a:cubicBezTo>
                      <a:pt x="6" y="6"/>
                      <a:pt x="2" y="12"/>
                      <a:pt x="0" y="18"/>
                    </a:cubicBezTo>
                    <a:cubicBezTo>
                      <a:pt x="0" y="19"/>
                      <a:pt x="2" y="21"/>
                      <a:pt x="3" y="1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06" name="Freeform 325"/>
              <p:cNvSpPr/>
              <p:nvPr/>
            </p:nvSpPr>
            <p:spPr bwMode="auto">
              <a:xfrm>
                <a:off x="2285" y="1224"/>
                <a:ext cx="18" cy="32"/>
              </a:xfrm>
              <a:custGeom>
                <a:avLst/>
                <a:gdLst>
                  <a:gd name="T0" fmla="*/ 3 w 10"/>
                  <a:gd name="T1" fmla="*/ 16 h 18"/>
                  <a:gd name="T2" fmla="*/ 10 w 10"/>
                  <a:gd name="T3" fmla="*/ 4 h 18"/>
                  <a:gd name="T4" fmla="*/ 7 w 10"/>
                  <a:gd name="T5" fmla="*/ 2 h 18"/>
                  <a:gd name="T6" fmla="*/ 0 w 10"/>
                  <a:gd name="T7" fmla="*/ 15 h 18"/>
                  <a:gd name="T8" fmla="*/ 3 w 10"/>
                  <a:gd name="T9" fmla="*/ 16 h 18"/>
                </a:gdLst>
                <a:ahLst/>
                <a:cxnLst>
                  <a:cxn ang="0">
                    <a:pos x="T0" y="T1"/>
                  </a:cxn>
                  <a:cxn ang="0">
                    <a:pos x="T2" y="T3"/>
                  </a:cxn>
                  <a:cxn ang="0">
                    <a:pos x="T4" y="T5"/>
                  </a:cxn>
                  <a:cxn ang="0">
                    <a:pos x="T6" y="T7"/>
                  </a:cxn>
                  <a:cxn ang="0">
                    <a:pos x="T8" y="T9"/>
                  </a:cxn>
                </a:cxnLst>
                <a:rect l="0" t="0" r="r" b="b"/>
                <a:pathLst>
                  <a:path w="10" h="18">
                    <a:moveTo>
                      <a:pt x="3" y="16"/>
                    </a:moveTo>
                    <a:cubicBezTo>
                      <a:pt x="5" y="12"/>
                      <a:pt x="8" y="8"/>
                      <a:pt x="10" y="4"/>
                    </a:cubicBezTo>
                    <a:cubicBezTo>
                      <a:pt x="10" y="2"/>
                      <a:pt x="8" y="0"/>
                      <a:pt x="7" y="2"/>
                    </a:cubicBezTo>
                    <a:cubicBezTo>
                      <a:pt x="3" y="5"/>
                      <a:pt x="1" y="10"/>
                      <a:pt x="0" y="15"/>
                    </a:cubicBezTo>
                    <a:cubicBezTo>
                      <a:pt x="0" y="17"/>
                      <a:pt x="2" y="18"/>
                      <a:pt x="3"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07" name="Freeform 326"/>
              <p:cNvSpPr/>
              <p:nvPr/>
            </p:nvSpPr>
            <p:spPr bwMode="auto">
              <a:xfrm>
                <a:off x="2366" y="1240"/>
                <a:ext cx="47" cy="74"/>
              </a:xfrm>
              <a:custGeom>
                <a:avLst/>
                <a:gdLst>
                  <a:gd name="T0" fmla="*/ 4 w 27"/>
                  <a:gd name="T1" fmla="*/ 40 h 42"/>
                  <a:gd name="T2" fmla="*/ 26 w 27"/>
                  <a:gd name="T3" fmla="*/ 3 h 42"/>
                  <a:gd name="T4" fmla="*/ 24 w 27"/>
                  <a:gd name="T5" fmla="*/ 2 h 42"/>
                  <a:gd name="T6" fmla="*/ 1 w 27"/>
                  <a:gd name="T7" fmla="*/ 38 h 42"/>
                  <a:gd name="T8" fmla="*/ 4 w 27"/>
                  <a:gd name="T9" fmla="*/ 40 h 42"/>
                </a:gdLst>
                <a:ahLst/>
                <a:cxnLst>
                  <a:cxn ang="0">
                    <a:pos x="T0" y="T1"/>
                  </a:cxn>
                  <a:cxn ang="0">
                    <a:pos x="T2" y="T3"/>
                  </a:cxn>
                  <a:cxn ang="0">
                    <a:pos x="T4" y="T5"/>
                  </a:cxn>
                  <a:cxn ang="0">
                    <a:pos x="T6" y="T7"/>
                  </a:cxn>
                  <a:cxn ang="0">
                    <a:pos x="T8" y="T9"/>
                  </a:cxn>
                </a:cxnLst>
                <a:rect l="0" t="0" r="r" b="b"/>
                <a:pathLst>
                  <a:path w="27" h="42">
                    <a:moveTo>
                      <a:pt x="4" y="40"/>
                    </a:moveTo>
                    <a:cubicBezTo>
                      <a:pt x="12" y="29"/>
                      <a:pt x="21" y="16"/>
                      <a:pt x="26" y="3"/>
                    </a:cubicBezTo>
                    <a:cubicBezTo>
                      <a:pt x="27" y="2"/>
                      <a:pt x="25" y="0"/>
                      <a:pt x="24" y="2"/>
                    </a:cubicBezTo>
                    <a:cubicBezTo>
                      <a:pt x="15" y="12"/>
                      <a:pt x="8" y="26"/>
                      <a:pt x="1" y="38"/>
                    </a:cubicBezTo>
                    <a:cubicBezTo>
                      <a:pt x="0" y="40"/>
                      <a:pt x="3" y="42"/>
                      <a:pt x="4" y="4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08" name="Freeform 327"/>
              <p:cNvSpPr/>
              <p:nvPr/>
            </p:nvSpPr>
            <p:spPr bwMode="auto">
              <a:xfrm>
                <a:off x="2380" y="1300"/>
                <a:ext cx="28" cy="33"/>
              </a:xfrm>
              <a:custGeom>
                <a:avLst/>
                <a:gdLst>
                  <a:gd name="T0" fmla="*/ 4 w 16"/>
                  <a:gd name="T1" fmla="*/ 18 h 19"/>
                  <a:gd name="T2" fmla="*/ 15 w 16"/>
                  <a:gd name="T3" fmla="*/ 3 h 19"/>
                  <a:gd name="T4" fmla="*/ 12 w 16"/>
                  <a:gd name="T5" fmla="*/ 1 h 19"/>
                  <a:gd name="T6" fmla="*/ 1 w 16"/>
                  <a:gd name="T7" fmla="*/ 16 h 19"/>
                  <a:gd name="T8" fmla="*/ 4 w 16"/>
                  <a:gd name="T9" fmla="*/ 18 h 19"/>
                </a:gdLst>
                <a:ahLst/>
                <a:cxnLst>
                  <a:cxn ang="0">
                    <a:pos x="T0" y="T1"/>
                  </a:cxn>
                  <a:cxn ang="0">
                    <a:pos x="T2" y="T3"/>
                  </a:cxn>
                  <a:cxn ang="0">
                    <a:pos x="T4" y="T5"/>
                  </a:cxn>
                  <a:cxn ang="0">
                    <a:pos x="T6" y="T7"/>
                  </a:cxn>
                  <a:cxn ang="0">
                    <a:pos x="T8" y="T9"/>
                  </a:cxn>
                </a:cxnLst>
                <a:rect l="0" t="0" r="r" b="b"/>
                <a:pathLst>
                  <a:path w="16" h="19">
                    <a:moveTo>
                      <a:pt x="4" y="18"/>
                    </a:moveTo>
                    <a:cubicBezTo>
                      <a:pt x="7" y="13"/>
                      <a:pt x="12" y="9"/>
                      <a:pt x="15" y="3"/>
                    </a:cubicBezTo>
                    <a:cubicBezTo>
                      <a:pt x="16" y="1"/>
                      <a:pt x="14" y="0"/>
                      <a:pt x="12" y="1"/>
                    </a:cubicBezTo>
                    <a:cubicBezTo>
                      <a:pt x="8" y="5"/>
                      <a:pt x="4" y="11"/>
                      <a:pt x="1" y="16"/>
                    </a:cubicBezTo>
                    <a:cubicBezTo>
                      <a:pt x="0" y="17"/>
                      <a:pt x="2" y="19"/>
                      <a:pt x="4"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09" name="Freeform 328"/>
              <p:cNvSpPr/>
              <p:nvPr/>
            </p:nvSpPr>
            <p:spPr bwMode="auto">
              <a:xfrm>
                <a:off x="2389" y="1322"/>
                <a:ext cx="24" cy="32"/>
              </a:xfrm>
              <a:custGeom>
                <a:avLst/>
                <a:gdLst>
                  <a:gd name="T0" fmla="*/ 4 w 14"/>
                  <a:gd name="T1" fmla="*/ 16 h 18"/>
                  <a:gd name="T2" fmla="*/ 9 w 14"/>
                  <a:gd name="T3" fmla="*/ 10 h 18"/>
                  <a:gd name="T4" fmla="*/ 14 w 14"/>
                  <a:gd name="T5" fmla="*/ 3 h 18"/>
                  <a:gd name="T6" fmla="*/ 11 w 14"/>
                  <a:gd name="T7" fmla="*/ 1 h 18"/>
                  <a:gd name="T8" fmla="*/ 6 w 14"/>
                  <a:gd name="T9" fmla="*/ 7 h 18"/>
                  <a:gd name="T10" fmla="*/ 1 w 14"/>
                  <a:gd name="T11" fmla="*/ 14 h 18"/>
                  <a:gd name="T12" fmla="*/ 4 w 14"/>
                  <a:gd name="T13" fmla="*/ 16 h 18"/>
                </a:gdLst>
                <a:ahLst/>
                <a:cxnLst>
                  <a:cxn ang="0">
                    <a:pos x="T0" y="T1"/>
                  </a:cxn>
                  <a:cxn ang="0">
                    <a:pos x="T2" y="T3"/>
                  </a:cxn>
                  <a:cxn ang="0">
                    <a:pos x="T4" y="T5"/>
                  </a:cxn>
                  <a:cxn ang="0">
                    <a:pos x="T6" y="T7"/>
                  </a:cxn>
                  <a:cxn ang="0">
                    <a:pos x="T8" y="T9"/>
                  </a:cxn>
                  <a:cxn ang="0">
                    <a:pos x="T10" y="T11"/>
                  </a:cxn>
                  <a:cxn ang="0">
                    <a:pos x="T12" y="T13"/>
                  </a:cxn>
                </a:cxnLst>
                <a:rect l="0" t="0" r="r" b="b"/>
                <a:pathLst>
                  <a:path w="14" h="18">
                    <a:moveTo>
                      <a:pt x="4" y="16"/>
                    </a:moveTo>
                    <a:cubicBezTo>
                      <a:pt x="6" y="14"/>
                      <a:pt x="8" y="12"/>
                      <a:pt x="9" y="10"/>
                    </a:cubicBezTo>
                    <a:cubicBezTo>
                      <a:pt x="11" y="8"/>
                      <a:pt x="13" y="6"/>
                      <a:pt x="14" y="3"/>
                    </a:cubicBezTo>
                    <a:cubicBezTo>
                      <a:pt x="14" y="1"/>
                      <a:pt x="12" y="0"/>
                      <a:pt x="11" y="1"/>
                    </a:cubicBezTo>
                    <a:cubicBezTo>
                      <a:pt x="9" y="3"/>
                      <a:pt x="7" y="5"/>
                      <a:pt x="6" y="7"/>
                    </a:cubicBezTo>
                    <a:cubicBezTo>
                      <a:pt x="4" y="9"/>
                      <a:pt x="3" y="12"/>
                      <a:pt x="1" y="14"/>
                    </a:cubicBezTo>
                    <a:cubicBezTo>
                      <a:pt x="0" y="16"/>
                      <a:pt x="3" y="18"/>
                      <a:pt x="4"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10" name="Freeform 329"/>
              <p:cNvSpPr/>
              <p:nvPr/>
            </p:nvSpPr>
            <p:spPr bwMode="auto">
              <a:xfrm>
                <a:off x="2412" y="1347"/>
                <a:ext cx="23" cy="39"/>
              </a:xfrm>
              <a:custGeom>
                <a:avLst/>
                <a:gdLst>
                  <a:gd name="T0" fmla="*/ 4 w 13"/>
                  <a:gd name="T1" fmla="*/ 20 h 22"/>
                  <a:gd name="T2" fmla="*/ 12 w 13"/>
                  <a:gd name="T3" fmla="*/ 3 h 22"/>
                  <a:gd name="T4" fmla="*/ 10 w 13"/>
                  <a:gd name="T5" fmla="*/ 1 h 22"/>
                  <a:gd name="T6" fmla="*/ 1 w 13"/>
                  <a:gd name="T7" fmla="*/ 19 h 22"/>
                  <a:gd name="T8" fmla="*/ 4 w 13"/>
                  <a:gd name="T9" fmla="*/ 20 h 22"/>
                </a:gdLst>
                <a:ahLst/>
                <a:cxnLst>
                  <a:cxn ang="0">
                    <a:pos x="T0" y="T1"/>
                  </a:cxn>
                  <a:cxn ang="0">
                    <a:pos x="T2" y="T3"/>
                  </a:cxn>
                  <a:cxn ang="0">
                    <a:pos x="T4" y="T5"/>
                  </a:cxn>
                  <a:cxn ang="0">
                    <a:pos x="T6" y="T7"/>
                  </a:cxn>
                  <a:cxn ang="0">
                    <a:pos x="T8" y="T9"/>
                  </a:cxn>
                </a:cxnLst>
                <a:rect l="0" t="0" r="r" b="b"/>
                <a:pathLst>
                  <a:path w="13" h="22">
                    <a:moveTo>
                      <a:pt x="4" y="20"/>
                    </a:moveTo>
                    <a:cubicBezTo>
                      <a:pt x="6" y="14"/>
                      <a:pt x="9" y="9"/>
                      <a:pt x="12" y="3"/>
                    </a:cubicBezTo>
                    <a:cubicBezTo>
                      <a:pt x="13" y="2"/>
                      <a:pt x="11" y="0"/>
                      <a:pt x="10" y="1"/>
                    </a:cubicBezTo>
                    <a:cubicBezTo>
                      <a:pt x="5" y="6"/>
                      <a:pt x="2" y="12"/>
                      <a:pt x="1" y="19"/>
                    </a:cubicBezTo>
                    <a:cubicBezTo>
                      <a:pt x="0" y="21"/>
                      <a:pt x="3" y="22"/>
                      <a:pt x="4"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11" name="Freeform 330"/>
              <p:cNvSpPr/>
              <p:nvPr/>
            </p:nvSpPr>
            <p:spPr bwMode="auto">
              <a:xfrm>
                <a:off x="2435" y="1377"/>
                <a:ext cx="15" cy="25"/>
              </a:xfrm>
              <a:custGeom>
                <a:avLst/>
                <a:gdLst>
                  <a:gd name="T0" fmla="*/ 4 w 9"/>
                  <a:gd name="T1" fmla="*/ 12 h 14"/>
                  <a:gd name="T2" fmla="*/ 8 w 9"/>
                  <a:gd name="T3" fmla="*/ 4 h 14"/>
                  <a:gd name="T4" fmla="*/ 6 w 9"/>
                  <a:gd name="T5" fmla="*/ 2 h 14"/>
                  <a:gd name="T6" fmla="*/ 1 w 9"/>
                  <a:gd name="T7" fmla="*/ 11 h 14"/>
                  <a:gd name="T8" fmla="*/ 4 w 9"/>
                  <a:gd name="T9" fmla="*/ 12 h 14"/>
                </a:gdLst>
                <a:ahLst/>
                <a:cxnLst>
                  <a:cxn ang="0">
                    <a:pos x="T0" y="T1"/>
                  </a:cxn>
                  <a:cxn ang="0">
                    <a:pos x="T2" y="T3"/>
                  </a:cxn>
                  <a:cxn ang="0">
                    <a:pos x="T4" y="T5"/>
                  </a:cxn>
                  <a:cxn ang="0">
                    <a:pos x="T6" y="T7"/>
                  </a:cxn>
                  <a:cxn ang="0">
                    <a:pos x="T8" y="T9"/>
                  </a:cxn>
                </a:cxnLst>
                <a:rect l="0" t="0" r="r" b="b"/>
                <a:pathLst>
                  <a:path w="9" h="14">
                    <a:moveTo>
                      <a:pt x="4" y="12"/>
                    </a:moveTo>
                    <a:cubicBezTo>
                      <a:pt x="5" y="9"/>
                      <a:pt x="6" y="6"/>
                      <a:pt x="8" y="4"/>
                    </a:cubicBezTo>
                    <a:cubicBezTo>
                      <a:pt x="9" y="2"/>
                      <a:pt x="7" y="0"/>
                      <a:pt x="6" y="2"/>
                    </a:cubicBezTo>
                    <a:cubicBezTo>
                      <a:pt x="3" y="4"/>
                      <a:pt x="1" y="7"/>
                      <a:pt x="1" y="11"/>
                    </a:cubicBezTo>
                    <a:cubicBezTo>
                      <a:pt x="0" y="13"/>
                      <a:pt x="4" y="14"/>
                      <a:pt x="4" y="1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12" name="Freeform 331"/>
              <p:cNvSpPr/>
              <p:nvPr/>
            </p:nvSpPr>
            <p:spPr bwMode="auto">
              <a:xfrm>
                <a:off x="2630" y="1328"/>
                <a:ext cx="121" cy="72"/>
              </a:xfrm>
              <a:custGeom>
                <a:avLst/>
                <a:gdLst>
                  <a:gd name="T0" fmla="*/ 2 w 69"/>
                  <a:gd name="T1" fmla="*/ 33 h 41"/>
                  <a:gd name="T2" fmla="*/ 68 w 69"/>
                  <a:gd name="T3" fmla="*/ 3 h 41"/>
                  <a:gd name="T4" fmla="*/ 65 w 69"/>
                  <a:gd name="T5" fmla="*/ 1 h 41"/>
                  <a:gd name="T6" fmla="*/ 3 w 69"/>
                  <a:gd name="T7" fmla="*/ 30 h 41"/>
                  <a:gd name="T8" fmla="*/ 2 w 69"/>
                  <a:gd name="T9" fmla="*/ 33 h 41"/>
                </a:gdLst>
                <a:ahLst/>
                <a:cxnLst>
                  <a:cxn ang="0">
                    <a:pos x="T0" y="T1"/>
                  </a:cxn>
                  <a:cxn ang="0">
                    <a:pos x="T2" y="T3"/>
                  </a:cxn>
                  <a:cxn ang="0">
                    <a:pos x="T4" y="T5"/>
                  </a:cxn>
                  <a:cxn ang="0">
                    <a:pos x="T6" y="T7"/>
                  </a:cxn>
                  <a:cxn ang="0">
                    <a:pos x="T8" y="T9"/>
                  </a:cxn>
                </a:cxnLst>
                <a:rect l="0" t="0" r="r" b="b"/>
                <a:pathLst>
                  <a:path w="69" h="41">
                    <a:moveTo>
                      <a:pt x="2" y="33"/>
                    </a:moveTo>
                    <a:cubicBezTo>
                      <a:pt x="27" y="41"/>
                      <a:pt x="58" y="27"/>
                      <a:pt x="68" y="3"/>
                    </a:cubicBezTo>
                    <a:cubicBezTo>
                      <a:pt x="69" y="1"/>
                      <a:pt x="66" y="0"/>
                      <a:pt x="65" y="1"/>
                    </a:cubicBezTo>
                    <a:cubicBezTo>
                      <a:pt x="50" y="23"/>
                      <a:pt x="29" y="34"/>
                      <a:pt x="3" y="30"/>
                    </a:cubicBezTo>
                    <a:cubicBezTo>
                      <a:pt x="1" y="29"/>
                      <a:pt x="0" y="32"/>
                      <a:pt x="2" y="3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13" name="Freeform 332"/>
              <p:cNvSpPr/>
              <p:nvPr/>
            </p:nvSpPr>
            <p:spPr bwMode="auto">
              <a:xfrm>
                <a:off x="2670" y="1298"/>
                <a:ext cx="85" cy="75"/>
              </a:xfrm>
              <a:custGeom>
                <a:avLst/>
                <a:gdLst>
                  <a:gd name="T0" fmla="*/ 3 w 48"/>
                  <a:gd name="T1" fmla="*/ 42 h 43"/>
                  <a:gd name="T2" fmla="*/ 47 w 48"/>
                  <a:gd name="T3" fmla="*/ 3 h 43"/>
                  <a:gd name="T4" fmla="*/ 44 w 48"/>
                  <a:gd name="T5" fmla="*/ 2 h 43"/>
                  <a:gd name="T6" fmla="*/ 25 w 48"/>
                  <a:gd name="T7" fmla="*/ 21 h 43"/>
                  <a:gd name="T8" fmla="*/ 1 w 48"/>
                  <a:gd name="T9" fmla="*/ 39 h 43"/>
                  <a:gd name="T10" fmla="*/ 3 w 48"/>
                  <a:gd name="T11" fmla="*/ 42 h 43"/>
                </a:gdLst>
                <a:ahLst/>
                <a:cxnLst>
                  <a:cxn ang="0">
                    <a:pos x="T0" y="T1"/>
                  </a:cxn>
                  <a:cxn ang="0">
                    <a:pos x="T2" y="T3"/>
                  </a:cxn>
                  <a:cxn ang="0">
                    <a:pos x="T4" y="T5"/>
                  </a:cxn>
                  <a:cxn ang="0">
                    <a:pos x="T6" y="T7"/>
                  </a:cxn>
                  <a:cxn ang="0">
                    <a:pos x="T8" y="T9"/>
                  </a:cxn>
                  <a:cxn ang="0">
                    <a:pos x="T10" y="T11"/>
                  </a:cxn>
                </a:cxnLst>
                <a:rect l="0" t="0" r="r" b="b"/>
                <a:pathLst>
                  <a:path w="48" h="43">
                    <a:moveTo>
                      <a:pt x="3" y="42"/>
                    </a:moveTo>
                    <a:cubicBezTo>
                      <a:pt x="20" y="34"/>
                      <a:pt x="37" y="20"/>
                      <a:pt x="47" y="3"/>
                    </a:cubicBezTo>
                    <a:cubicBezTo>
                      <a:pt x="48" y="2"/>
                      <a:pt x="46" y="0"/>
                      <a:pt x="44" y="2"/>
                    </a:cubicBezTo>
                    <a:cubicBezTo>
                      <a:pt x="38" y="8"/>
                      <a:pt x="32" y="15"/>
                      <a:pt x="25" y="21"/>
                    </a:cubicBezTo>
                    <a:cubicBezTo>
                      <a:pt x="18" y="28"/>
                      <a:pt x="10" y="33"/>
                      <a:pt x="1" y="39"/>
                    </a:cubicBezTo>
                    <a:cubicBezTo>
                      <a:pt x="0" y="40"/>
                      <a:pt x="1" y="43"/>
                      <a:pt x="3" y="4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14" name="Freeform 333"/>
              <p:cNvSpPr/>
              <p:nvPr/>
            </p:nvSpPr>
            <p:spPr bwMode="auto">
              <a:xfrm>
                <a:off x="2695" y="1300"/>
                <a:ext cx="31" cy="47"/>
              </a:xfrm>
              <a:custGeom>
                <a:avLst/>
                <a:gdLst>
                  <a:gd name="T0" fmla="*/ 4 w 18"/>
                  <a:gd name="T1" fmla="*/ 25 h 27"/>
                  <a:gd name="T2" fmla="*/ 18 w 18"/>
                  <a:gd name="T3" fmla="*/ 3 h 27"/>
                  <a:gd name="T4" fmla="*/ 15 w 18"/>
                  <a:gd name="T5" fmla="*/ 1 h 27"/>
                  <a:gd name="T6" fmla="*/ 1 w 18"/>
                  <a:gd name="T7" fmla="*/ 23 h 27"/>
                  <a:gd name="T8" fmla="*/ 4 w 18"/>
                  <a:gd name="T9" fmla="*/ 25 h 27"/>
                </a:gdLst>
                <a:ahLst/>
                <a:cxnLst>
                  <a:cxn ang="0">
                    <a:pos x="T0" y="T1"/>
                  </a:cxn>
                  <a:cxn ang="0">
                    <a:pos x="T2" y="T3"/>
                  </a:cxn>
                  <a:cxn ang="0">
                    <a:pos x="T4" y="T5"/>
                  </a:cxn>
                  <a:cxn ang="0">
                    <a:pos x="T6" y="T7"/>
                  </a:cxn>
                  <a:cxn ang="0">
                    <a:pos x="T8" y="T9"/>
                  </a:cxn>
                </a:cxnLst>
                <a:rect l="0" t="0" r="r" b="b"/>
                <a:pathLst>
                  <a:path w="18" h="27">
                    <a:moveTo>
                      <a:pt x="4" y="25"/>
                    </a:moveTo>
                    <a:cubicBezTo>
                      <a:pt x="9" y="18"/>
                      <a:pt x="14" y="11"/>
                      <a:pt x="18" y="3"/>
                    </a:cubicBezTo>
                    <a:cubicBezTo>
                      <a:pt x="18" y="2"/>
                      <a:pt x="16" y="0"/>
                      <a:pt x="15" y="1"/>
                    </a:cubicBezTo>
                    <a:cubicBezTo>
                      <a:pt x="10" y="8"/>
                      <a:pt x="6" y="16"/>
                      <a:pt x="1" y="23"/>
                    </a:cubicBezTo>
                    <a:cubicBezTo>
                      <a:pt x="0" y="25"/>
                      <a:pt x="3" y="27"/>
                      <a:pt x="4" y="2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15" name="Freeform 334"/>
              <p:cNvSpPr/>
              <p:nvPr/>
            </p:nvSpPr>
            <p:spPr bwMode="auto">
              <a:xfrm>
                <a:off x="2046" y="1345"/>
                <a:ext cx="42" cy="51"/>
              </a:xfrm>
              <a:custGeom>
                <a:avLst/>
                <a:gdLst>
                  <a:gd name="T0" fmla="*/ 4 w 24"/>
                  <a:gd name="T1" fmla="*/ 28 h 29"/>
                  <a:gd name="T2" fmla="*/ 24 w 24"/>
                  <a:gd name="T3" fmla="*/ 3 h 29"/>
                  <a:gd name="T4" fmla="*/ 21 w 24"/>
                  <a:gd name="T5" fmla="*/ 1 h 29"/>
                  <a:gd name="T6" fmla="*/ 13 w 24"/>
                  <a:gd name="T7" fmla="*/ 14 h 29"/>
                  <a:gd name="T8" fmla="*/ 2 w 24"/>
                  <a:gd name="T9" fmla="*/ 25 h 29"/>
                  <a:gd name="T10" fmla="*/ 4 w 24"/>
                  <a:gd name="T11" fmla="*/ 28 h 29"/>
                </a:gdLst>
                <a:ahLst/>
                <a:cxnLst>
                  <a:cxn ang="0">
                    <a:pos x="T0" y="T1"/>
                  </a:cxn>
                  <a:cxn ang="0">
                    <a:pos x="T2" y="T3"/>
                  </a:cxn>
                  <a:cxn ang="0">
                    <a:pos x="T4" y="T5"/>
                  </a:cxn>
                  <a:cxn ang="0">
                    <a:pos x="T6" y="T7"/>
                  </a:cxn>
                  <a:cxn ang="0">
                    <a:pos x="T8" y="T9"/>
                  </a:cxn>
                  <a:cxn ang="0">
                    <a:pos x="T10" y="T11"/>
                  </a:cxn>
                </a:cxnLst>
                <a:rect l="0" t="0" r="r" b="b"/>
                <a:pathLst>
                  <a:path w="24" h="29">
                    <a:moveTo>
                      <a:pt x="4" y="28"/>
                    </a:moveTo>
                    <a:cubicBezTo>
                      <a:pt x="13" y="23"/>
                      <a:pt x="22" y="13"/>
                      <a:pt x="24" y="3"/>
                    </a:cubicBezTo>
                    <a:cubicBezTo>
                      <a:pt x="24" y="1"/>
                      <a:pt x="22" y="0"/>
                      <a:pt x="21" y="1"/>
                    </a:cubicBezTo>
                    <a:cubicBezTo>
                      <a:pt x="18" y="6"/>
                      <a:pt x="16" y="10"/>
                      <a:pt x="13" y="14"/>
                    </a:cubicBezTo>
                    <a:cubicBezTo>
                      <a:pt x="10" y="18"/>
                      <a:pt x="6" y="22"/>
                      <a:pt x="2" y="25"/>
                    </a:cubicBezTo>
                    <a:cubicBezTo>
                      <a:pt x="0" y="26"/>
                      <a:pt x="2" y="29"/>
                      <a:pt x="4" y="2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16" name="Freeform 335"/>
              <p:cNvSpPr/>
              <p:nvPr/>
            </p:nvSpPr>
            <p:spPr bwMode="auto">
              <a:xfrm>
                <a:off x="2085" y="1344"/>
                <a:ext cx="35" cy="45"/>
              </a:xfrm>
              <a:custGeom>
                <a:avLst/>
                <a:gdLst>
                  <a:gd name="T0" fmla="*/ 4 w 20"/>
                  <a:gd name="T1" fmla="*/ 24 h 26"/>
                  <a:gd name="T2" fmla="*/ 20 w 20"/>
                  <a:gd name="T3" fmla="*/ 2 h 26"/>
                  <a:gd name="T4" fmla="*/ 17 w 20"/>
                  <a:gd name="T5" fmla="*/ 1 h 26"/>
                  <a:gd name="T6" fmla="*/ 1 w 20"/>
                  <a:gd name="T7" fmla="*/ 22 h 26"/>
                  <a:gd name="T8" fmla="*/ 4 w 20"/>
                  <a:gd name="T9" fmla="*/ 24 h 26"/>
                </a:gdLst>
                <a:ahLst/>
                <a:cxnLst>
                  <a:cxn ang="0">
                    <a:pos x="T0" y="T1"/>
                  </a:cxn>
                  <a:cxn ang="0">
                    <a:pos x="T2" y="T3"/>
                  </a:cxn>
                  <a:cxn ang="0">
                    <a:pos x="T4" y="T5"/>
                  </a:cxn>
                  <a:cxn ang="0">
                    <a:pos x="T6" y="T7"/>
                  </a:cxn>
                  <a:cxn ang="0">
                    <a:pos x="T8" y="T9"/>
                  </a:cxn>
                </a:cxnLst>
                <a:rect l="0" t="0" r="r" b="b"/>
                <a:pathLst>
                  <a:path w="20" h="26">
                    <a:moveTo>
                      <a:pt x="4" y="24"/>
                    </a:moveTo>
                    <a:cubicBezTo>
                      <a:pt x="10" y="18"/>
                      <a:pt x="16" y="10"/>
                      <a:pt x="20" y="2"/>
                    </a:cubicBezTo>
                    <a:cubicBezTo>
                      <a:pt x="20" y="0"/>
                      <a:pt x="18" y="0"/>
                      <a:pt x="17" y="1"/>
                    </a:cubicBezTo>
                    <a:cubicBezTo>
                      <a:pt x="12" y="8"/>
                      <a:pt x="7" y="15"/>
                      <a:pt x="1" y="22"/>
                    </a:cubicBezTo>
                    <a:cubicBezTo>
                      <a:pt x="0" y="23"/>
                      <a:pt x="2" y="26"/>
                      <a:pt x="4" y="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17" name="Freeform 336"/>
              <p:cNvSpPr/>
              <p:nvPr/>
            </p:nvSpPr>
            <p:spPr bwMode="auto">
              <a:xfrm>
                <a:off x="2111" y="1345"/>
                <a:ext cx="32" cy="51"/>
              </a:xfrm>
              <a:custGeom>
                <a:avLst/>
                <a:gdLst>
                  <a:gd name="T0" fmla="*/ 4 w 18"/>
                  <a:gd name="T1" fmla="*/ 27 h 29"/>
                  <a:gd name="T2" fmla="*/ 17 w 18"/>
                  <a:gd name="T3" fmla="*/ 2 h 29"/>
                  <a:gd name="T4" fmla="*/ 14 w 18"/>
                  <a:gd name="T5" fmla="*/ 1 h 29"/>
                  <a:gd name="T6" fmla="*/ 1 w 18"/>
                  <a:gd name="T7" fmla="*/ 26 h 29"/>
                  <a:gd name="T8" fmla="*/ 4 w 18"/>
                  <a:gd name="T9" fmla="*/ 27 h 29"/>
                </a:gdLst>
                <a:ahLst/>
                <a:cxnLst>
                  <a:cxn ang="0">
                    <a:pos x="T0" y="T1"/>
                  </a:cxn>
                  <a:cxn ang="0">
                    <a:pos x="T2" y="T3"/>
                  </a:cxn>
                  <a:cxn ang="0">
                    <a:pos x="T4" y="T5"/>
                  </a:cxn>
                  <a:cxn ang="0">
                    <a:pos x="T6" y="T7"/>
                  </a:cxn>
                  <a:cxn ang="0">
                    <a:pos x="T8" y="T9"/>
                  </a:cxn>
                </a:cxnLst>
                <a:rect l="0" t="0" r="r" b="b"/>
                <a:pathLst>
                  <a:path w="18" h="29">
                    <a:moveTo>
                      <a:pt x="4" y="27"/>
                    </a:moveTo>
                    <a:cubicBezTo>
                      <a:pt x="8" y="19"/>
                      <a:pt x="14" y="11"/>
                      <a:pt x="17" y="2"/>
                    </a:cubicBezTo>
                    <a:cubicBezTo>
                      <a:pt x="18" y="1"/>
                      <a:pt x="15" y="0"/>
                      <a:pt x="14" y="1"/>
                    </a:cubicBezTo>
                    <a:cubicBezTo>
                      <a:pt x="9" y="9"/>
                      <a:pt x="5" y="17"/>
                      <a:pt x="1" y="26"/>
                    </a:cubicBezTo>
                    <a:cubicBezTo>
                      <a:pt x="0" y="28"/>
                      <a:pt x="3" y="29"/>
                      <a:pt x="4" y="2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18" name="Freeform 337"/>
              <p:cNvSpPr/>
              <p:nvPr/>
            </p:nvSpPr>
            <p:spPr bwMode="auto">
              <a:xfrm>
                <a:off x="2148" y="1356"/>
                <a:ext cx="23" cy="47"/>
              </a:xfrm>
              <a:custGeom>
                <a:avLst/>
                <a:gdLst>
                  <a:gd name="T0" fmla="*/ 4 w 13"/>
                  <a:gd name="T1" fmla="*/ 25 h 27"/>
                  <a:gd name="T2" fmla="*/ 13 w 13"/>
                  <a:gd name="T3" fmla="*/ 2 h 27"/>
                  <a:gd name="T4" fmla="*/ 9 w 13"/>
                  <a:gd name="T5" fmla="*/ 1 h 27"/>
                  <a:gd name="T6" fmla="*/ 1 w 13"/>
                  <a:gd name="T7" fmla="*/ 24 h 27"/>
                  <a:gd name="T8" fmla="*/ 4 w 13"/>
                  <a:gd name="T9" fmla="*/ 25 h 27"/>
                </a:gdLst>
                <a:ahLst/>
                <a:cxnLst>
                  <a:cxn ang="0">
                    <a:pos x="T0" y="T1"/>
                  </a:cxn>
                  <a:cxn ang="0">
                    <a:pos x="T2" y="T3"/>
                  </a:cxn>
                  <a:cxn ang="0">
                    <a:pos x="T4" y="T5"/>
                  </a:cxn>
                  <a:cxn ang="0">
                    <a:pos x="T6" y="T7"/>
                  </a:cxn>
                  <a:cxn ang="0">
                    <a:pos x="T8" y="T9"/>
                  </a:cxn>
                </a:cxnLst>
                <a:rect l="0" t="0" r="r" b="b"/>
                <a:pathLst>
                  <a:path w="13" h="27">
                    <a:moveTo>
                      <a:pt x="4" y="25"/>
                    </a:moveTo>
                    <a:cubicBezTo>
                      <a:pt x="8" y="18"/>
                      <a:pt x="12" y="10"/>
                      <a:pt x="13" y="2"/>
                    </a:cubicBezTo>
                    <a:cubicBezTo>
                      <a:pt x="13" y="0"/>
                      <a:pt x="10" y="0"/>
                      <a:pt x="9" y="1"/>
                    </a:cubicBezTo>
                    <a:cubicBezTo>
                      <a:pt x="6" y="9"/>
                      <a:pt x="4" y="16"/>
                      <a:pt x="1" y="24"/>
                    </a:cubicBezTo>
                    <a:cubicBezTo>
                      <a:pt x="0" y="26"/>
                      <a:pt x="2" y="27"/>
                      <a:pt x="4" y="2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19" name="Freeform 338"/>
              <p:cNvSpPr/>
              <p:nvPr/>
            </p:nvSpPr>
            <p:spPr bwMode="auto">
              <a:xfrm>
                <a:off x="1468" y="1829"/>
                <a:ext cx="95" cy="114"/>
              </a:xfrm>
              <a:custGeom>
                <a:avLst/>
                <a:gdLst>
                  <a:gd name="T0" fmla="*/ 53 w 54"/>
                  <a:gd name="T1" fmla="*/ 61 h 65"/>
                  <a:gd name="T2" fmla="*/ 3 w 54"/>
                  <a:gd name="T3" fmla="*/ 2 h 65"/>
                  <a:gd name="T4" fmla="*/ 0 w 54"/>
                  <a:gd name="T5" fmla="*/ 3 h 65"/>
                  <a:gd name="T6" fmla="*/ 51 w 54"/>
                  <a:gd name="T7" fmla="*/ 64 h 65"/>
                  <a:gd name="T8" fmla="*/ 53 w 54"/>
                  <a:gd name="T9" fmla="*/ 61 h 65"/>
                </a:gdLst>
                <a:ahLst/>
                <a:cxnLst>
                  <a:cxn ang="0">
                    <a:pos x="T0" y="T1"/>
                  </a:cxn>
                  <a:cxn ang="0">
                    <a:pos x="T2" y="T3"/>
                  </a:cxn>
                  <a:cxn ang="0">
                    <a:pos x="T4" y="T5"/>
                  </a:cxn>
                  <a:cxn ang="0">
                    <a:pos x="T6" y="T7"/>
                  </a:cxn>
                  <a:cxn ang="0">
                    <a:pos x="T8" y="T9"/>
                  </a:cxn>
                </a:cxnLst>
                <a:rect l="0" t="0" r="r" b="b"/>
                <a:pathLst>
                  <a:path w="54" h="65">
                    <a:moveTo>
                      <a:pt x="53" y="61"/>
                    </a:moveTo>
                    <a:cubicBezTo>
                      <a:pt x="33" y="43"/>
                      <a:pt x="18" y="24"/>
                      <a:pt x="3" y="2"/>
                    </a:cubicBezTo>
                    <a:cubicBezTo>
                      <a:pt x="2" y="0"/>
                      <a:pt x="0" y="1"/>
                      <a:pt x="0" y="3"/>
                    </a:cubicBezTo>
                    <a:cubicBezTo>
                      <a:pt x="10" y="27"/>
                      <a:pt x="29" y="49"/>
                      <a:pt x="51" y="64"/>
                    </a:cubicBezTo>
                    <a:cubicBezTo>
                      <a:pt x="52" y="65"/>
                      <a:pt x="54" y="62"/>
                      <a:pt x="53" y="6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20" name="Freeform 339"/>
              <p:cNvSpPr/>
              <p:nvPr/>
            </p:nvSpPr>
            <p:spPr bwMode="auto">
              <a:xfrm>
                <a:off x="1498" y="1822"/>
                <a:ext cx="63" cy="77"/>
              </a:xfrm>
              <a:custGeom>
                <a:avLst/>
                <a:gdLst>
                  <a:gd name="T0" fmla="*/ 34 w 36"/>
                  <a:gd name="T1" fmla="*/ 40 h 44"/>
                  <a:gd name="T2" fmla="*/ 3 w 36"/>
                  <a:gd name="T3" fmla="*/ 2 h 44"/>
                  <a:gd name="T4" fmla="*/ 0 w 36"/>
                  <a:gd name="T5" fmla="*/ 3 h 44"/>
                  <a:gd name="T6" fmla="*/ 32 w 36"/>
                  <a:gd name="T7" fmla="*/ 43 h 44"/>
                  <a:gd name="T8" fmla="*/ 34 w 36"/>
                  <a:gd name="T9" fmla="*/ 40 h 44"/>
                </a:gdLst>
                <a:ahLst/>
                <a:cxnLst>
                  <a:cxn ang="0">
                    <a:pos x="T0" y="T1"/>
                  </a:cxn>
                  <a:cxn ang="0">
                    <a:pos x="T2" y="T3"/>
                  </a:cxn>
                  <a:cxn ang="0">
                    <a:pos x="T4" y="T5"/>
                  </a:cxn>
                  <a:cxn ang="0">
                    <a:pos x="T6" y="T7"/>
                  </a:cxn>
                  <a:cxn ang="0">
                    <a:pos x="T8" y="T9"/>
                  </a:cxn>
                </a:cxnLst>
                <a:rect l="0" t="0" r="r" b="b"/>
                <a:pathLst>
                  <a:path w="36" h="44">
                    <a:moveTo>
                      <a:pt x="34" y="40"/>
                    </a:moveTo>
                    <a:cubicBezTo>
                      <a:pt x="21" y="29"/>
                      <a:pt x="12" y="17"/>
                      <a:pt x="3" y="2"/>
                    </a:cubicBezTo>
                    <a:cubicBezTo>
                      <a:pt x="2" y="0"/>
                      <a:pt x="0" y="1"/>
                      <a:pt x="0" y="3"/>
                    </a:cubicBezTo>
                    <a:cubicBezTo>
                      <a:pt x="5" y="19"/>
                      <a:pt x="18" y="34"/>
                      <a:pt x="32" y="43"/>
                    </a:cubicBezTo>
                    <a:cubicBezTo>
                      <a:pt x="34" y="44"/>
                      <a:pt x="36" y="42"/>
                      <a:pt x="34" y="4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21" name="Freeform 340"/>
              <p:cNvSpPr/>
              <p:nvPr/>
            </p:nvSpPr>
            <p:spPr bwMode="auto">
              <a:xfrm>
                <a:off x="1513" y="1790"/>
                <a:ext cx="50" cy="72"/>
              </a:xfrm>
              <a:custGeom>
                <a:avLst/>
                <a:gdLst>
                  <a:gd name="T0" fmla="*/ 27 w 28"/>
                  <a:gd name="T1" fmla="*/ 37 h 41"/>
                  <a:gd name="T2" fmla="*/ 4 w 28"/>
                  <a:gd name="T3" fmla="*/ 1 h 41"/>
                  <a:gd name="T4" fmla="*/ 1 w 28"/>
                  <a:gd name="T5" fmla="*/ 3 h 41"/>
                  <a:gd name="T6" fmla="*/ 24 w 28"/>
                  <a:gd name="T7" fmla="*/ 39 h 41"/>
                  <a:gd name="T8" fmla="*/ 27 w 28"/>
                  <a:gd name="T9" fmla="*/ 37 h 41"/>
                </a:gdLst>
                <a:ahLst/>
                <a:cxnLst>
                  <a:cxn ang="0">
                    <a:pos x="T0" y="T1"/>
                  </a:cxn>
                  <a:cxn ang="0">
                    <a:pos x="T2" y="T3"/>
                  </a:cxn>
                  <a:cxn ang="0">
                    <a:pos x="T4" y="T5"/>
                  </a:cxn>
                  <a:cxn ang="0">
                    <a:pos x="T6" y="T7"/>
                  </a:cxn>
                  <a:cxn ang="0">
                    <a:pos x="T8" y="T9"/>
                  </a:cxn>
                </a:cxnLst>
                <a:rect l="0" t="0" r="r" b="b"/>
                <a:pathLst>
                  <a:path w="28" h="41">
                    <a:moveTo>
                      <a:pt x="27" y="37"/>
                    </a:moveTo>
                    <a:cubicBezTo>
                      <a:pt x="19" y="26"/>
                      <a:pt x="11" y="13"/>
                      <a:pt x="4" y="1"/>
                    </a:cubicBezTo>
                    <a:cubicBezTo>
                      <a:pt x="3" y="0"/>
                      <a:pt x="0" y="1"/>
                      <a:pt x="1" y="3"/>
                    </a:cubicBezTo>
                    <a:cubicBezTo>
                      <a:pt x="7" y="16"/>
                      <a:pt x="15" y="28"/>
                      <a:pt x="24" y="39"/>
                    </a:cubicBezTo>
                    <a:cubicBezTo>
                      <a:pt x="25" y="41"/>
                      <a:pt x="28" y="39"/>
                      <a:pt x="27" y="3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22" name="Freeform 341"/>
              <p:cNvSpPr/>
              <p:nvPr/>
            </p:nvSpPr>
            <p:spPr bwMode="auto">
              <a:xfrm>
                <a:off x="1527" y="1759"/>
                <a:ext cx="36" cy="47"/>
              </a:xfrm>
              <a:custGeom>
                <a:avLst/>
                <a:gdLst>
                  <a:gd name="T0" fmla="*/ 19 w 20"/>
                  <a:gd name="T1" fmla="*/ 23 h 27"/>
                  <a:gd name="T2" fmla="*/ 3 w 20"/>
                  <a:gd name="T3" fmla="*/ 1 h 27"/>
                  <a:gd name="T4" fmla="*/ 0 w 20"/>
                  <a:gd name="T5" fmla="*/ 2 h 27"/>
                  <a:gd name="T6" fmla="*/ 17 w 20"/>
                  <a:gd name="T7" fmla="*/ 26 h 27"/>
                  <a:gd name="T8" fmla="*/ 19 w 20"/>
                  <a:gd name="T9" fmla="*/ 23 h 27"/>
                </a:gdLst>
                <a:ahLst/>
                <a:cxnLst>
                  <a:cxn ang="0">
                    <a:pos x="T0" y="T1"/>
                  </a:cxn>
                  <a:cxn ang="0">
                    <a:pos x="T2" y="T3"/>
                  </a:cxn>
                  <a:cxn ang="0">
                    <a:pos x="T4" y="T5"/>
                  </a:cxn>
                  <a:cxn ang="0">
                    <a:pos x="T6" y="T7"/>
                  </a:cxn>
                  <a:cxn ang="0">
                    <a:pos x="T8" y="T9"/>
                  </a:cxn>
                </a:cxnLst>
                <a:rect l="0" t="0" r="r" b="b"/>
                <a:pathLst>
                  <a:path w="20" h="27">
                    <a:moveTo>
                      <a:pt x="19" y="23"/>
                    </a:moveTo>
                    <a:cubicBezTo>
                      <a:pt x="11" y="18"/>
                      <a:pt x="6" y="10"/>
                      <a:pt x="3" y="1"/>
                    </a:cubicBezTo>
                    <a:cubicBezTo>
                      <a:pt x="3" y="0"/>
                      <a:pt x="0" y="0"/>
                      <a:pt x="0" y="2"/>
                    </a:cubicBezTo>
                    <a:cubicBezTo>
                      <a:pt x="1" y="12"/>
                      <a:pt x="8" y="22"/>
                      <a:pt x="17" y="26"/>
                    </a:cubicBezTo>
                    <a:cubicBezTo>
                      <a:pt x="19" y="27"/>
                      <a:pt x="20" y="24"/>
                      <a:pt x="19" y="2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23" name="Freeform 342"/>
              <p:cNvSpPr/>
              <p:nvPr/>
            </p:nvSpPr>
            <p:spPr bwMode="auto">
              <a:xfrm>
                <a:off x="1543" y="1730"/>
                <a:ext cx="28" cy="36"/>
              </a:xfrm>
              <a:custGeom>
                <a:avLst/>
                <a:gdLst>
                  <a:gd name="T0" fmla="*/ 14 w 16"/>
                  <a:gd name="T1" fmla="*/ 16 h 20"/>
                  <a:gd name="T2" fmla="*/ 3 w 16"/>
                  <a:gd name="T3" fmla="*/ 1 h 20"/>
                  <a:gd name="T4" fmla="*/ 0 w 16"/>
                  <a:gd name="T5" fmla="*/ 2 h 20"/>
                  <a:gd name="T6" fmla="*/ 13 w 16"/>
                  <a:gd name="T7" fmla="*/ 19 h 20"/>
                  <a:gd name="T8" fmla="*/ 14 w 16"/>
                  <a:gd name="T9" fmla="*/ 16 h 20"/>
                </a:gdLst>
                <a:ahLst/>
                <a:cxnLst>
                  <a:cxn ang="0">
                    <a:pos x="T0" y="T1"/>
                  </a:cxn>
                  <a:cxn ang="0">
                    <a:pos x="T2" y="T3"/>
                  </a:cxn>
                  <a:cxn ang="0">
                    <a:pos x="T4" y="T5"/>
                  </a:cxn>
                  <a:cxn ang="0">
                    <a:pos x="T6" y="T7"/>
                  </a:cxn>
                  <a:cxn ang="0">
                    <a:pos x="T8" y="T9"/>
                  </a:cxn>
                </a:cxnLst>
                <a:rect l="0" t="0" r="r" b="b"/>
                <a:pathLst>
                  <a:path w="16" h="20">
                    <a:moveTo>
                      <a:pt x="14" y="16"/>
                    </a:moveTo>
                    <a:cubicBezTo>
                      <a:pt x="9" y="12"/>
                      <a:pt x="6" y="7"/>
                      <a:pt x="3" y="1"/>
                    </a:cubicBezTo>
                    <a:cubicBezTo>
                      <a:pt x="2" y="0"/>
                      <a:pt x="0" y="1"/>
                      <a:pt x="0" y="2"/>
                    </a:cubicBezTo>
                    <a:cubicBezTo>
                      <a:pt x="1" y="9"/>
                      <a:pt x="7" y="15"/>
                      <a:pt x="13" y="19"/>
                    </a:cubicBezTo>
                    <a:cubicBezTo>
                      <a:pt x="15" y="20"/>
                      <a:pt x="16" y="17"/>
                      <a:pt x="14"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24" name="Freeform 343"/>
              <p:cNvSpPr/>
              <p:nvPr/>
            </p:nvSpPr>
            <p:spPr bwMode="auto">
              <a:xfrm>
                <a:off x="1554" y="1692"/>
                <a:ext cx="33" cy="42"/>
              </a:xfrm>
              <a:custGeom>
                <a:avLst/>
                <a:gdLst>
                  <a:gd name="T0" fmla="*/ 17 w 19"/>
                  <a:gd name="T1" fmla="*/ 20 h 24"/>
                  <a:gd name="T2" fmla="*/ 3 w 19"/>
                  <a:gd name="T3" fmla="*/ 2 h 24"/>
                  <a:gd name="T4" fmla="*/ 1 w 19"/>
                  <a:gd name="T5" fmla="*/ 3 h 24"/>
                  <a:gd name="T6" fmla="*/ 14 w 19"/>
                  <a:gd name="T7" fmla="*/ 23 h 24"/>
                  <a:gd name="T8" fmla="*/ 17 w 19"/>
                  <a:gd name="T9" fmla="*/ 20 h 24"/>
                </a:gdLst>
                <a:ahLst/>
                <a:cxnLst>
                  <a:cxn ang="0">
                    <a:pos x="T0" y="T1"/>
                  </a:cxn>
                  <a:cxn ang="0">
                    <a:pos x="T2" y="T3"/>
                  </a:cxn>
                  <a:cxn ang="0">
                    <a:pos x="T4" y="T5"/>
                  </a:cxn>
                  <a:cxn ang="0">
                    <a:pos x="T6" y="T7"/>
                  </a:cxn>
                  <a:cxn ang="0">
                    <a:pos x="T8" y="T9"/>
                  </a:cxn>
                </a:cxnLst>
                <a:rect l="0" t="0" r="r" b="b"/>
                <a:pathLst>
                  <a:path w="19" h="24">
                    <a:moveTo>
                      <a:pt x="17" y="20"/>
                    </a:moveTo>
                    <a:cubicBezTo>
                      <a:pt x="12" y="15"/>
                      <a:pt x="7" y="8"/>
                      <a:pt x="3" y="2"/>
                    </a:cubicBezTo>
                    <a:cubicBezTo>
                      <a:pt x="2" y="0"/>
                      <a:pt x="0" y="1"/>
                      <a:pt x="1" y="3"/>
                    </a:cubicBezTo>
                    <a:cubicBezTo>
                      <a:pt x="3" y="11"/>
                      <a:pt x="8" y="18"/>
                      <a:pt x="14" y="23"/>
                    </a:cubicBezTo>
                    <a:cubicBezTo>
                      <a:pt x="16" y="24"/>
                      <a:pt x="19" y="22"/>
                      <a:pt x="17"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25" name="Freeform 344"/>
              <p:cNvSpPr/>
              <p:nvPr/>
            </p:nvSpPr>
            <p:spPr bwMode="auto">
              <a:xfrm>
                <a:off x="1577" y="1667"/>
                <a:ext cx="35" cy="49"/>
              </a:xfrm>
              <a:custGeom>
                <a:avLst/>
                <a:gdLst>
                  <a:gd name="T0" fmla="*/ 18 w 20"/>
                  <a:gd name="T1" fmla="*/ 24 h 28"/>
                  <a:gd name="T2" fmla="*/ 3 w 20"/>
                  <a:gd name="T3" fmla="*/ 2 h 28"/>
                  <a:gd name="T4" fmla="*/ 0 w 20"/>
                  <a:gd name="T5" fmla="*/ 3 h 28"/>
                  <a:gd name="T6" fmla="*/ 16 w 20"/>
                  <a:gd name="T7" fmla="*/ 26 h 28"/>
                  <a:gd name="T8" fmla="*/ 18 w 20"/>
                  <a:gd name="T9" fmla="*/ 24 h 28"/>
                </a:gdLst>
                <a:ahLst/>
                <a:cxnLst>
                  <a:cxn ang="0">
                    <a:pos x="T0" y="T1"/>
                  </a:cxn>
                  <a:cxn ang="0">
                    <a:pos x="T2" y="T3"/>
                  </a:cxn>
                  <a:cxn ang="0">
                    <a:pos x="T4" y="T5"/>
                  </a:cxn>
                  <a:cxn ang="0">
                    <a:pos x="T6" y="T7"/>
                  </a:cxn>
                  <a:cxn ang="0">
                    <a:pos x="T8" y="T9"/>
                  </a:cxn>
                </a:cxnLst>
                <a:rect l="0" t="0" r="r" b="b"/>
                <a:pathLst>
                  <a:path w="20" h="28">
                    <a:moveTo>
                      <a:pt x="18" y="24"/>
                    </a:moveTo>
                    <a:cubicBezTo>
                      <a:pt x="12" y="17"/>
                      <a:pt x="7" y="10"/>
                      <a:pt x="3" y="2"/>
                    </a:cubicBezTo>
                    <a:cubicBezTo>
                      <a:pt x="2" y="0"/>
                      <a:pt x="0" y="1"/>
                      <a:pt x="0" y="3"/>
                    </a:cubicBezTo>
                    <a:cubicBezTo>
                      <a:pt x="3" y="12"/>
                      <a:pt x="9" y="20"/>
                      <a:pt x="16" y="26"/>
                    </a:cubicBezTo>
                    <a:cubicBezTo>
                      <a:pt x="18" y="28"/>
                      <a:pt x="20" y="25"/>
                      <a:pt x="18" y="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26" name="Freeform 345"/>
              <p:cNvSpPr/>
              <p:nvPr/>
            </p:nvSpPr>
            <p:spPr bwMode="auto">
              <a:xfrm>
                <a:off x="1441" y="1862"/>
                <a:ext cx="55" cy="67"/>
              </a:xfrm>
              <a:custGeom>
                <a:avLst/>
                <a:gdLst>
                  <a:gd name="T0" fmla="*/ 30 w 31"/>
                  <a:gd name="T1" fmla="*/ 34 h 38"/>
                  <a:gd name="T2" fmla="*/ 3 w 31"/>
                  <a:gd name="T3" fmla="*/ 1 h 38"/>
                  <a:gd name="T4" fmla="*/ 1 w 31"/>
                  <a:gd name="T5" fmla="*/ 3 h 38"/>
                  <a:gd name="T6" fmla="*/ 27 w 31"/>
                  <a:gd name="T7" fmla="*/ 37 h 38"/>
                  <a:gd name="T8" fmla="*/ 30 w 31"/>
                  <a:gd name="T9" fmla="*/ 34 h 38"/>
                </a:gdLst>
                <a:ahLst/>
                <a:cxnLst>
                  <a:cxn ang="0">
                    <a:pos x="T0" y="T1"/>
                  </a:cxn>
                  <a:cxn ang="0">
                    <a:pos x="T2" y="T3"/>
                  </a:cxn>
                  <a:cxn ang="0">
                    <a:pos x="T4" y="T5"/>
                  </a:cxn>
                  <a:cxn ang="0">
                    <a:pos x="T6" y="T7"/>
                  </a:cxn>
                  <a:cxn ang="0">
                    <a:pos x="T8" y="T9"/>
                  </a:cxn>
                </a:cxnLst>
                <a:rect l="0" t="0" r="r" b="b"/>
                <a:pathLst>
                  <a:path w="31" h="38">
                    <a:moveTo>
                      <a:pt x="30" y="34"/>
                    </a:moveTo>
                    <a:cubicBezTo>
                      <a:pt x="20" y="24"/>
                      <a:pt x="12" y="13"/>
                      <a:pt x="3" y="1"/>
                    </a:cubicBezTo>
                    <a:cubicBezTo>
                      <a:pt x="2" y="0"/>
                      <a:pt x="0" y="1"/>
                      <a:pt x="1" y="3"/>
                    </a:cubicBezTo>
                    <a:cubicBezTo>
                      <a:pt x="7" y="16"/>
                      <a:pt x="16" y="28"/>
                      <a:pt x="27" y="37"/>
                    </a:cubicBezTo>
                    <a:cubicBezTo>
                      <a:pt x="29" y="38"/>
                      <a:pt x="31" y="36"/>
                      <a:pt x="30" y="3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27" name="Freeform 346"/>
              <p:cNvSpPr/>
              <p:nvPr/>
            </p:nvSpPr>
            <p:spPr bwMode="auto">
              <a:xfrm>
                <a:off x="1420" y="1891"/>
                <a:ext cx="37" cy="38"/>
              </a:xfrm>
              <a:custGeom>
                <a:avLst/>
                <a:gdLst>
                  <a:gd name="T0" fmla="*/ 19 w 21"/>
                  <a:gd name="T1" fmla="*/ 17 h 22"/>
                  <a:gd name="T2" fmla="*/ 3 w 21"/>
                  <a:gd name="T3" fmla="*/ 1 h 22"/>
                  <a:gd name="T4" fmla="*/ 1 w 21"/>
                  <a:gd name="T5" fmla="*/ 2 h 22"/>
                  <a:gd name="T6" fmla="*/ 17 w 21"/>
                  <a:gd name="T7" fmla="*/ 20 h 22"/>
                  <a:gd name="T8" fmla="*/ 19 w 21"/>
                  <a:gd name="T9" fmla="*/ 17 h 22"/>
                </a:gdLst>
                <a:ahLst/>
                <a:cxnLst>
                  <a:cxn ang="0">
                    <a:pos x="T0" y="T1"/>
                  </a:cxn>
                  <a:cxn ang="0">
                    <a:pos x="T2" y="T3"/>
                  </a:cxn>
                  <a:cxn ang="0">
                    <a:pos x="T4" y="T5"/>
                  </a:cxn>
                  <a:cxn ang="0">
                    <a:pos x="T6" y="T7"/>
                  </a:cxn>
                  <a:cxn ang="0">
                    <a:pos x="T8" y="T9"/>
                  </a:cxn>
                </a:cxnLst>
                <a:rect l="0" t="0" r="r" b="b"/>
                <a:pathLst>
                  <a:path w="21" h="22">
                    <a:moveTo>
                      <a:pt x="19" y="17"/>
                    </a:moveTo>
                    <a:cubicBezTo>
                      <a:pt x="13" y="13"/>
                      <a:pt x="8" y="7"/>
                      <a:pt x="3" y="1"/>
                    </a:cubicBezTo>
                    <a:cubicBezTo>
                      <a:pt x="3" y="0"/>
                      <a:pt x="0" y="1"/>
                      <a:pt x="1" y="2"/>
                    </a:cubicBezTo>
                    <a:cubicBezTo>
                      <a:pt x="4" y="10"/>
                      <a:pt x="10" y="16"/>
                      <a:pt x="17" y="20"/>
                    </a:cubicBezTo>
                    <a:cubicBezTo>
                      <a:pt x="19" y="22"/>
                      <a:pt x="21" y="18"/>
                      <a:pt x="19"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28" name="Freeform 347"/>
              <p:cNvSpPr/>
              <p:nvPr/>
            </p:nvSpPr>
            <p:spPr bwMode="auto">
              <a:xfrm>
                <a:off x="1484" y="2346"/>
                <a:ext cx="36" cy="12"/>
              </a:xfrm>
              <a:custGeom>
                <a:avLst/>
                <a:gdLst>
                  <a:gd name="T0" fmla="*/ 19 w 21"/>
                  <a:gd name="T1" fmla="*/ 3 h 7"/>
                  <a:gd name="T2" fmla="*/ 2 w 21"/>
                  <a:gd name="T3" fmla="*/ 0 h 7"/>
                  <a:gd name="T4" fmla="*/ 2 w 21"/>
                  <a:gd name="T5" fmla="*/ 3 h 7"/>
                  <a:gd name="T6" fmla="*/ 19 w 21"/>
                  <a:gd name="T7" fmla="*/ 7 h 7"/>
                  <a:gd name="T8" fmla="*/ 19 w 21"/>
                  <a:gd name="T9" fmla="*/ 3 h 7"/>
                </a:gdLst>
                <a:ahLst/>
                <a:cxnLst>
                  <a:cxn ang="0">
                    <a:pos x="T0" y="T1"/>
                  </a:cxn>
                  <a:cxn ang="0">
                    <a:pos x="T2" y="T3"/>
                  </a:cxn>
                  <a:cxn ang="0">
                    <a:pos x="T4" y="T5"/>
                  </a:cxn>
                  <a:cxn ang="0">
                    <a:pos x="T6" y="T7"/>
                  </a:cxn>
                  <a:cxn ang="0">
                    <a:pos x="T8" y="T9"/>
                  </a:cxn>
                </a:cxnLst>
                <a:rect l="0" t="0" r="r" b="b"/>
                <a:pathLst>
                  <a:path w="21" h="7">
                    <a:moveTo>
                      <a:pt x="19" y="3"/>
                    </a:moveTo>
                    <a:cubicBezTo>
                      <a:pt x="14" y="1"/>
                      <a:pt x="8" y="1"/>
                      <a:pt x="2" y="0"/>
                    </a:cubicBezTo>
                    <a:cubicBezTo>
                      <a:pt x="0" y="0"/>
                      <a:pt x="0" y="2"/>
                      <a:pt x="2" y="3"/>
                    </a:cubicBezTo>
                    <a:cubicBezTo>
                      <a:pt x="7" y="4"/>
                      <a:pt x="13" y="6"/>
                      <a:pt x="19" y="7"/>
                    </a:cubicBezTo>
                    <a:cubicBezTo>
                      <a:pt x="21" y="7"/>
                      <a:pt x="21" y="4"/>
                      <a:pt x="19"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29" name="Freeform 348"/>
              <p:cNvSpPr/>
              <p:nvPr/>
            </p:nvSpPr>
            <p:spPr bwMode="auto">
              <a:xfrm>
                <a:off x="1489" y="2318"/>
                <a:ext cx="47" cy="16"/>
              </a:xfrm>
              <a:custGeom>
                <a:avLst/>
                <a:gdLst>
                  <a:gd name="T0" fmla="*/ 25 w 27"/>
                  <a:gd name="T1" fmla="*/ 5 h 9"/>
                  <a:gd name="T2" fmla="*/ 2 w 27"/>
                  <a:gd name="T3" fmla="*/ 0 h 9"/>
                  <a:gd name="T4" fmla="*/ 2 w 27"/>
                  <a:gd name="T5" fmla="*/ 3 h 9"/>
                  <a:gd name="T6" fmla="*/ 24 w 27"/>
                  <a:gd name="T7" fmla="*/ 8 h 9"/>
                  <a:gd name="T8" fmla="*/ 25 w 27"/>
                  <a:gd name="T9" fmla="*/ 5 h 9"/>
                </a:gdLst>
                <a:ahLst/>
                <a:cxnLst>
                  <a:cxn ang="0">
                    <a:pos x="T0" y="T1"/>
                  </a:cxn>
                  <a:cxn ang="0">
                    <a:pos x="T2" y="T3"/>
                  </a:cxn>
                  <a:cxn ang="0">
                    <a:pos x="T4" y="T5"/>
                  </a:cxn>
                  <a:cxn ang="0">
                    <a:pos x="T6" y="T7"/>
                  </a:cxn>
                  <a:cxn ang="0">
                    <a:pos x="T8" y="T9"/>
                  </a:cxn>
                </a:cxnLst>
                <a:rect l="0" t="0" r="r" b="b"/>
                <a:pathLst>
                  <a:path w="27" h="9">
                    <a:moveTo>
                      <a:pt x="25" y="5"/>
                    </a:moveTo>
                    <a:cubicBezTo>
                      <a:pt x="17" y="3"/>
                      <a:pt x="10" y="1"/>
                      <a:pt x="2" y="0"/>
                    </a:cubicBezTo>
                    <a:cubicBezTo>
                      <a:pt x="0" y="0"/>
                      <a:pt x="0" y="2"/>
                      <a:pt x="2" y="3"/>
                    </a:cubicBezTo>
                    <a:cubicBezTo>
                      <a:pt x="9" y="6"/>
                      <a:pt x="17" y="7"/>
                      <a:pt x="24" y="8"/>
                    </a:cubicBezTo>
                    <a:cubicBezTo>
                      <a:pt x="26" y="9"/>
                      <a:pt x="27" y="6"/>
                      <a:pt x="25"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30" name="Freeform 349"/>
              <p:cNvSpPr/>
              <p:nvPr/>
            </p:nvSpPr>
            <p:spPr bwMode="auto">
              <a:xfrm>
                <a:off x="1492" y="2274"/>
                <a:ext cx="69" cy="28"/>
              </a:xfrm>
              <a:custGeom>
                <a:avLst/>
                <a:gdLst>
                  <a:gd name="T0" fmla="*/ 37 w 39"/>
                  <a:gd name="T1" fmla="*/ 13 h 16"/>
                  <a:gd name="T2" fmla="*/ 3 w 39"/>
                  <a:gd name="T3" fmla="*/ 0 h 16"/>
                  <a:gd name="T4" fmla="*/ 2 w 39"/>
                  <a:gd name="T5" fmla="*/ 3 h 16"/>
                  <a:gd name="T6" fmla="*/ 36 w 39"/>
                  <a:gd name="T7" fmla="*/ 16 h 16"/>
                  <a:gd name="T8" fmla="*/ 37 w 39"/>
                  <a:gd name="T9" fmla="*/ 13 h 16"/>
                </a:gdLst>
                <a:ahLst/>
                <a:cxnLst>
                  <a:cxn ang="0">
                    <a:pos x="T0" y="T1"/>
                  </a:cxn>
                  <a:cxn ang="0">
                    <a:pos x="T2" y="T3"/>
                  </a:cxn>
                  <a:cxn ang="0">
                    <a:pos x="T4" y="T5"/>
                  </a:cxn>
                  <a:cxn ang="0">
                    <a:pos x="T6" y="T7"/>
                  </a:cxn>
                  <a:cxn ang="0">
                    <a:pos x="T8" y="T9"/>
                  </a:cxn>
                </a:cxnLst>
                <a:rect l="0" t="0" r="r" b="b"/>
                <a:pathLst>
                  <a:path w="39" h="16">
                    <a:moveTo>
                      <a:pt x="37" y="13"/>
                    </a:moveTo>
                    <a:cubicBezTo>
                      <a:pt x="26" y="8"/>
                      <a:pt x="15" y="2"/>
                      <a:pt x="3" y="0"/>
                    </a:cubicBezTo>
                    <a:cubicBezTo>
                      <a:pt x="1" y="0"/>
                      <a:pt x="0" y="2"/>
                      <a:pt x="2" y="3"/>
                    </a:cubicBezTo>
                    <a:cubicBezTo>
                      <a:pt x="12" y="9"/>
                      <a:pt x="25" y="12"/>
                      <a:pt x="36" y="16"/>
                    </a:cubicBezTo>
                    <a:cubicBezTo>
                      <a:pt x="38" y="16"/>
                      <a:pt x="39" y="14"/>
                      <a:pt x="37" y="1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31" name="Freeform 350"/>
              <p:cNvSpPr/>
              <p:nvPr/>
            </p:nvSpPr>
            <p:spPr bwMode="auto">
              <a:xfrm>
                <a:off x="1494" y="2233"/>
                <a:ext cx="88" cy="39"/>
              </a:xfrm>
              <a:custGeom>
                <a:avLst/>
                <a:gdLst>
                  <a:gd name="T0" fmla="*/ 48 w 50"/>
                  <a:gd name="T1" fmla="*/ 18 h 22"/>
                  <a:gd name="T2" fmla="*/ 4 w 50"/>
                  <a:gd name="T3" fmla="*/ 1 h 22"/>
                  <a:gd name="T4" fmla="*/ 2 w 50"/>
                  <a:gd name="T5" fmla="*/ 3 h 22"/>
                  <a:gd name="T6" fmla="*/ 47 w 50"/>
                  <a:gd name="T7" fmla="*/ 22 h 22"/>
                  <a:gd name="T8" fmla="*/ 48 w 50"/>
                  <a:gd name="T9" fmla="*/ 18 h 22"/>
                </a:gdLst>
                <a:ahLst/>
                <a:cxnLst>
                  <a:cxn ang="0">
                    <a:pos x="T0" y="T1"/>
                  </a:cxn>
                  <a:cxn ang="0">
                    <a:pos x="T2" y="T3"/>
                  </a:cxn>
                  <a:cxn ang="0">
                    <a:pos x="T4" y="T5"/>
                  </a:cxn>
                  <a:cxn ang="0">
                    <a:pos x="T6" y="T7"/>
                  </a:cxn>
                  <a:cxn ang="0">
                    <a:pos x="T8" y="T9"/>
                  </a:cxn>
                </a:cxnLst>
                <a:rect l="0" t="0" r="r" b="b"/>
                <a:pathLst>
                  <a:path w="50" h="22">
                    <a:moveTo>
                      <a:pt x="48" y="18"/>
                    </a:moveTo>
                    <a:cubicBezTo>
                      <a:pt x="32" y="14"/>
                      <a:pt x="18" y="7"/>
                      <a:pt x="4" y="1"/>
                    </a:cubicBezTo>
                    <a:cubicBezTo>
                      <a:pt x="2" y="0"/>
                      <a:pt x="0" y="2"/>
                      <a:pt x="2" y="3"/>
                    </a:cubicBezTo>
                    <a:cubicBezTo>
                      <a:pt x="14" y="14"/>
                      <a:pt x="31" y="19"/>
                      <a:pt x="47" y="22"/>
                    </a:cubicBezTo>
                    <a:cubicBezTo>
                      <a:pt x="49" y="22"/>
                      <a:pt x="50" y="19"/>
                      <a:pt x="48"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32" name="Freeform 351"/>
              <p:cNvSpPr/>
              <p:nvPr/>
            </p:nvSpPr>
            <p:spPr bwMode="auto">
              <a:xfrm>
                <a:off x="1501" y="2200"/>
                <a:ext cx="120" cy="53"/>
              </a:xfrm>
              <a:custGeom>
                <a:avLst/>
                <a:gdLst>
                  <a:gd name="T0" fmla="*/ 66 w 68"/>
                  <a:gd name="T1" fmla="*/ 21 h 30"/>
                  <a:gd name="T2" fmla="*/ 1 w 68"/>
                  <a:gd name="T3" fmla="*/ 4 h 30"/>
                  <a:gd name="T4" fmla="*/ 2 w 68"/>
                  <a:gd name="T5" fmla="*/ 6 h 30"/>
                  <a:gd name="T6" fmla="*/ 66 w 68"/>
                  <a:gd name="T7" fmla="*/ 25 h 30"/>
                  <a:gd name="T8" fmla="*/ 66 w 68"/>
                  <a:gd name="T9" fmla="*/ 21 h 30"/>
                </a:gdLst>
                <a:ahLst/>
                <a:cxnLst>
                  <a:cxn ang="0">
                    <a:pos x="T0" y="T1"/>
                  </a:cxn>
                  <a:cxn ang="0">
                    <a:pos x="T2" y="T3"/>
                  </a:cxn>
                  <a:cxn ang="0">
                    <a:pos x="T4" y="T5"/>
                  </a:cxn>
                  <a:cxn ang="0">
                    <a:pos x="T6" y="T7"/>
                  </a:cxn>
                  <a:cxn ang="0">
                    <a:pos x="T8" y="T9"/>
                  </a:cxn>
                </a:cxnLst>
                <a:rect l="0" t="0" r="r" b="b"/>
                <a:pathLst>
                  <a:path w="68" h="30">
                    <a:moveTo>
                      <a:pt x="66" y="21"/>
                    </a:moveTo>
                    <a:cubicBezTo>
                      <a:pt x="42" y="23"/>
                      <a:pt x="25" y="0"/>
                      <a:pt x="1" y="4"/>
                    </a:cubicBezTo>
                    <a:cubicBezTo>
                      <a:pt x="0" y="4"/>
                      <a:pt x="0" y="6"/>
                      <a:pt x="2" y="6"/>
                    </a:cubicBezTo>
                    <a:cubicBezTo>
                      <a:pt x="24" y="8"/>
                      <a:pt x="43" y="30"/>
                      <a:pt x="66" y="25"/>
                    </a:cubicBezTo>
                    <a:cubicBezTo>
                      <a:pt x="68" y="24"/>
                      <a:pt x="68" y="21"/>
                      <a:pt x="66" y="2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33" name="Freeform 352"/>
              <p:cNvSpPr/>
              <p:nvPr/>
            </p:nvSpPr>
            <p:spPr bwMode="auto">
              <a:xfrm>
                <a:off x="1531" y="2179"/>
                <a:ext cx="121" cy="51"/>
              </a:xfrm>
              <a:custGeom>
                <a:avLst/>
                <a:gdLst>
                  <a:gd name="T0" fmla="*/ 67 w 69"/>
                  <a:gd name="T1" fmla="*/ 26 h 29"/>
                  <a:gd name="T2" fmla="*/ 4 w 69"/>
                  <a:gd name="T3" fmla="*/ 1 h 29"/>
                  <a:gd name="T4" fmla="*/ 2 w 69"/>
                  <a:gd name="T5" fmla="*/ 4 h 29"/>
                  <a:gd name="T6" fmla="*/ 66 w 69"/>
                  <a:gd name="T7" fmla="*/ 29 h 29"/>
                  <a:gd name="T8" fmla="*/ 67 w 69"/>
                  <a:gd name="T9" fmla="*/ 26 h 29"/>
                </a:gdLst>
                <a:ahLst/>
                <a:cxnLst>
                  <a:cxn ang="0">
                    <a:pos x="T0" y="T1"/>
                  </a:cxn>
                  <a:cxn ang="0">
                    <a:pos x="T2" y="T3"/>
                  </a:cxn>
                  <a:cxn ang="0">
                    <a:pos x="T4" y="T5"/>
                  </a:cxn>
                  <a:cxn ang="0">
                    <a:pos x="T6" y="T7"/>
                  </a:cxn>
                  <a:cxn ang="0">
                    <a:pos x="T8" y="T9"/>
                  </a:cxn>
                </a:cxnLst>
                <a:rect l="0" t="0" r="r" b="b"/>
                <a:pathLst>
                  <a:path w="69" h="29">
                    <a:moveTo>
                      <a:pt x="67" y="26"/>
                    </a:moveTo>
                    <a:cubicBezTo>
                      <a:pt x="45" y="19"/>
                      <a:pt x="25" y="10"/>
                      <a:pt x="4" y="1"/>
                    </a:cubicBezTo>
                    <a:cubicBezTo>
                      <a:pt x="2" y="0"/>
                      <a:pt x="0" y="3"/>
                      <a:pt x="2" y="4"/>
                    </a:cubicBezTo>
                    <a:cubicBezTo>
                      <a:pt x="21" y="16"/>
                      <a:pt x="44" y="24"/>
                      <a:pt x="66" y="29"/>
                    </a:cubicBezTo>
                    <a:cubicBezTo>
                      <a:pt x="68" y="29"/>
                      <a:pt x="69" y="26"/>
                      <a:pt x="67" y="2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34" name="Freeform 353"/>
              <p:cNvSpPr/>
              <p:nvPr/>
            </p:nvSpPr>
            <p:spPr bwMode="auto">
              <a:xfrm>
                <a:off x="1524" y="2147"/>
                <a:ext cx="51" cy="32"/>
              </a:xfrm>
              <a:custGeom>
                <a:avLst/>
                <a:gdLst>
                  <a:gd name="T0" fmla="*/ 28 w 29"/>
                  <a:gd name="T1" fmla="*/ 15 h 18"/>
                  <a:gd name="T2" fmla="*/ 3 w 29"/>
                  <a:gd name="T3" fmla="*/ 1 h 18"/>
                  <a:gd name="T4" fmla="*/ 1 w 29"/>
                  <a:gd name="T5" fmla="*/ 3 h 18"/>
                  <a:gd name="T6" fmla="*/ 27 w 29"/>
                  <a:gd name="T7" fmla="*/ 18 h 18"/>
                  <a:gd name="T8" fmla="*/ 28 w 29"/>
                  <a:gd name="T9" fmla="*/ 15 h 18"/>
                </a:gdLst>
                <a:ahLst/>
                <a:cxnLst>
                  <a:cxn ang="0">
                    <a:pos x="T0" y="T1"/>
                  </a:cxn>
                  <a:cxn ang="0">
                    <a:pos x="T2" y="T3"/>
                  </a:cxn>
                  <a:cxn ang="0">
                    <a:pos x="T4" y="T5"/>
                  </a:cxn>
                  <a:cxn ang="0">
                    <a:pos x="T6" y="T7"/>
                  </a:cxn>
                  <a:cxn ang="0">
                    <a:pos x="T8" y="T9"/>
                  </a:cxn>
                </a:cxnLst>
                <a:rect l="0" t="0" r="r" b="b"/>
                <a:pathLst>
                  <a:path w="29" h="18">
                    <a:moveTo>
                      <a:pt x="28" y="15"/>
                    </a:moveTo>
                    <a:cubicBezTo>
                      <a:pt x="19" y="11"/>
                      <a:pt x="11" y="6"/>
                      <a:pt x="3" y="1"/>
                    </a:cubicBezTo>
                    <a:cubicBezTo>
                      <a:pt x="1" y="0"/>
                      <a:pt x="0" y="2"/>
                      <a:pt x="1" y="3"/>
                    </a:cubicBezTo>
                    <a:cubicBezTo>
                      <a:pt x="8" y="11"/>
                      <a:pt x="17" y="15"/>
                      <a:pt x="27" y="18"/>
                    </a:cubicBezTo>
                    <a:cubicBezTo>
                      <a:pt x="29" y="18"/>
                      <a:pt x="29" y="16"/>
                      <a:pt x="28" y="1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35" name="Freeform 354"/>
              <p:cNvSpPr/>
              <p:nvPr/>
            </p:nvSpPr>
            <p:spPr bwMode="auto">
              <a:xfrm>
                <a:off x="1512" y="2105"/>
                <a:ext cx="42" cy="30"/>
              </a:xfrm>
              <a:custGeom>
                <a:avLst/>
                <a:gdLst>
                  <a:gd name="T0" fmla="*/ 22 w 24"/>
                  <a:gd name="T1" fmla="*/ 13 h 17"/>
                  <a:gd name="T2" fmla="*/ 2 w 24"/>
                  <a:gd name="T3" fmla="*/ 1 h 17"/>
                  <a:gd name="T4" fmla="*/ 1 w 24"/>
                  <a:gd name="T5" fmla="*/ 3 h 17"/>
                  <a:gd name="T6" fmla="*/ 21 w 24"/>
                  <a:gd name="T7" fmla="*/ 16 h 17"/>
                  <a:gd name="T8" fmla="*/ 22 w 24"/>
                  <a:gd name="T9" fmla="*/ 13 h 17"/>
                </a:gdLst>
                <a:ahLst/>
                <a:cxnLst>
                  <a:cxn ang="0">
                    <a:pos x="T0" y="T1"/>
                  </a:cxn>
                  <a:cxn ang="0">
                    <a:pos x="T2" y="T3"/>
                  </a:cxn>
                  <a:cxn ang="0">
                    <a:pos x="T4" y="T5"/>
                  </a:cxn>
                  <a:cxn ang="0">
                    <a:pos x="T6" y="T7"/>
                  </a:cxn>
                  <a:cxn ang="0">
                    <a:pos x="T8" y="T9"/>
                  </a:cxn>
                </a:cxnLst>
                <a:rect l="0" t="0" r="r" b="b"/>
                <a:pathLst>
                  <a:path w="24" h="17">
                    <a:moveTo>
                      <a:pt x="22" y="13"/>
                    </a:moveTo>
                    <a:cubicBezTo>
                      <a:pt x="15" y="10"/>
                      <a:pt x="9" y="6"/>
                      <a:pt x="2" y="1"/>
                    </a:cubicBezTo>
                    <a:cubicBezTo>
                      <a:pt x="1" y="0"/>
                      <a:pt x="0" y="2"/>
                      <a:pt x="1" y="3"/>
                    </a:cubicBezTo>
                    <a:cubicBezTo>
                      <a:pt x="6" y="10"/>
                      <a:pt x="13" y="14"/>
                      <a:pt x="21" y="16"/>
                    </a:cubicBezTo>
                    <a:cubicBezTo>
                      <a:pt x="23" y="17"/>
                      <a:pt x="24" y="14"/>
                      <a:pt x="22" y="1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36" name="Freeform 355"/>
              <p:cNvSpPr/>
              <p:nvPr/>
            </p:nvSpPr>
            <p:spPr bwMode="auto">
              <a:xfrm>
                <a:off x="1584" y="2255"/>
                <a:ext cx="102" cy="68"/>
              </a:xfrm>
              <a:custGeom>
                <a:avLst/>
                <a:gdLst>
                  <a:gd name="T0" fmla="*/ 56 w 58"/>
                  <a:gd name="T1" fmla="*/ 0 h 39"/>
                  <a:gd name="T2" fmla="*/ 1 w 58"/>
                  <a:gd name="T3" fmla="*/ 36 h 39"/>
                  <a:gd name="T4" fmla="*/ 3 w 58"/>
                  <a:gd name="T5" fmla="*/ 37 h 39"/>
                  <a:gd name="T6" fmla="*/ 56 w 58"/>
                  <a:gd name="T7" fmla="*/ 3 h 39"/>
                  <a:gd name="T8" fmla="*/ 56 w 58"/>
                  <a:gd name="T9" fmla="*/ 0 h 39"/>
                </a:gdLst>
                <a:ahLst/>
                <a:cxnLst>
                  <a:cxn ang="0">
                    <a:pos x="T0" y="T1"/>
                  </a:cxn>
                  <a:cxn ang="0">
                    <a:pos x="T2" y="T3"/>
                  </a:cxn>
                  <a:cxn ang="0">
                    <a:pos x="T4" y="T5"/>
                  </a:cxn>
                  <a:cxn ang="0">
                    <a:pos x="T6" y="T7"/>
                  </a:cxn>
                  <a:cxn ang="0">
                    <a:pos x="T8" y="T9"/>
                  </a:cxn>
                </a:cxnLst>
                <a:rect l="0" t="0" r="r" b="b"/>
                <a:pathLst>
                  <a:path w="58" h="39">
                    <a:moveTo>
                      <a:pt x="56" y="0"/>
                    </a:moveTo>
                    <a:cubicBezTo>
                      <a:pt x="32" y="0"/>
                      <a:pt x="10" y="14"/>
                      <a:pt x="1" y="36"/>
                    </a:cubicBezTo>
                    <a:cubicBezTo>
                      <a:pt x="0" y="38"/>
                      <a:pt x="3" y="39"/>
                      <a:pt x="3" y="37"/>
                    </a:cubicBezTo>
                    <a:cubicBezTo>
                      <a:pt x="15" y="18"/>
                      <a:pt x="33" y="5"/>
                      <a:pt x="56" y="3"/>
                    </a:cubicBezTo>
                    <a:cubicBezTo>
                      <a:pt x="58" y="3"/>
                      <a:pt x="58" y="0"/>
                      <a:pt x="5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37" name="Freeform 356"/>
              <p:cNvSpPr/>
              <p:nvPr/>
            </p:nvSpPr>
            <p:spPr bwMode="auto">
              <a:xfrm>
                <a:off x="1605" y="2260"/>
                <a:ext cx="74" cy="90"/>
              </a:xfrm>
              <a:custGeom>
                <a:avLst/>
                <a:gdLst>
                  <a:gd name="T0" fmla="*/ 38 w 42"/>
                  <a:gd name="T1" fmla="*/ 1 h 51"/>
                  <a:gd name="T2" fmla="*/ 1 w 42"/>
                  <a:gd name="T3" fmla="*/ 48 h 51"/>
                  <a:gd name="T4" fmla="*/ 3 w 42"/>
                  <a:gd name="T5" fmla="*/ 50 h 51"/>
                  <a:gd name="T6" fmla="*/ 41 w 42"/>
                  <a:gd name="T7" fmla="*/ 4 h 51"/>
                  <a:gd name="T8" fmla="*/ 38 w 42"/>
                  <a:gd name="T9" fmla="*/ 1 h 51"/>
                </a:gdLst>
                <a:ahLst/>
                <a:cxnLst>
                  <a:cxn ang="0">
                    <a:pos x="T0" y="T1"/>
                  </a:cxn>
                  <a:cxn ang="0">
                    <a:pos x="T2" y="T3"/>
                  </a:cxn>
                  <a:cxn ang="0">
                    <a:pos x="T4" y="T5"/>
                  </a:cxn>
                  <a:cxn ang="0">
                    <a:pos x="T6" y="T7"/>
                  </a:cxn>
                  <a:cxn ang="0">
                    <a:pos x="T8" y="T9"/>
                  </a:cxn>
                </a:cxnLst>
                <a:rect l="0" t="0" r="r" b="b"/>
                <a:pathLst>
                  <a:path w="42" h="51">
                    <a:moveTo>
                      <a:pt x="38" y="1"/>
                    </a:moveTo>
                    <a:cubicBezTo>
                      <a:pt x="23" y="14"/>
                      <a:pt x="10" y="30"/>
                      <a:pt x="1" y="48"/>
                    </a:cubicBezTo>
                    <a:cubicBezTo>
                      <a:pt x="0" y="50"/>
                      <a:pt x="2" y="51"/>
                      <a:pt x="3" y="50"/>
                    </a:cubicBezTo>
                    <a:cubicBezTo>
                      <a:pt x="15" y="33"/>
                      <a:pt x="26" y="18"/>
                      <a:pt x="41" y="4"/>
                    </a:cubicBezTo>
                    <a:cubicBezTo>
                      <a:pt x="42" y="2"/>
                      <a:pt x="40" y="0"/>
                      <a:pt x="38"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38" name="Freeform 357"/>
              <p:cNvSpPr/>
              <p:nvPr/>
            </p:nvSpPr>
            <p:spPr bwMode="auto">
              <a:xfrm>
                <a:off x="1629" y="2302"/>
                <a:ext cx="43" cy="67"/>
              </a:xfrm>
              <a:custGeom>
                <a:avLst/>
                <a:gdLst>
                  <a:gd name="T0" fmla="*/ 20 w 24"/>
                  <a:gd name="T1" fmla="*/ 2 h 38"/>
                  <a:gd name="T2" fmla="*/ 0 w 24"/>
                  <a:gd name="T3" fmla="*/ 35 h 38"/>
                  <a:gd name="T4" fmla="*/ 3 w 24"/>
                  <a:gd name="T5" fmla="*/ 36 h 38"/>
                  <a:gd name="T6" fmla="*/ 23 w 24"/>
                  <a:gd name="T7" fmla="*/ 3 h 38"/>
                  <a:gd name="T8" fmla="*/ 20 w 24"/>
                  <a:gd name="T9" fmla="*/ 2 h 38"/>
                </a:gdLst>
                <a:ahLst/>
                <a:cxnLst>
                  <a:cxn ang="0">
                    <a:pos x="T0" y="T1"/>
                  </a:cxn>
                  <a:cxn ang="0">
                    <a:pos x="T2" y="T3"/>
                  </a:cxn>
                  <a:cxn ang="0">
                    <a:pos x="T4" y="T5"/>
                  </a:cxn>
                  <a:cxn ang="0">
                    <a:pos x="T6" y="T7"/>
                  </a:cxn>
                  <a:cxn ang="0">
                    <a:pos x="T8" y="T9"/>
                  </a:cxn>
                </a:cxnLst>
                <a:rect l="0" t="0" r="r" b="b"/>
                <a:pathLst>
                  <a:path w="24" h="38">
                    <a:moveTo>
                      <a:pt x="20" y="2"/>
                    </a:moveTo>
                    <a:cubicBezTo>
                      <a:pt x="12" y="12"/>
                      <a:pt x="5" y="23"/>
                      <a:pt x="0" y="35"/>
                    </a:cubicBezTo>
                    <a:cubicBezTo>
                      <a:pt x="0" y="37"/>
                      <a:pt x="2" y="38"/>
                      <a:pt x="3" y="36"/>
                    </a:cubicBezTo>
                    <a:cubicBezTo>
                      <a:pt x="10" y="25"/>
                      <a:pt x="16" y="14"/>
                      <a:pt x="23" y="3"/>
                    </a:cubicBezTo>
                    <a:cubicBezTo>
                      <a:pt x="24" y="1"/>
                      <a:pt x="21" y="0"/>
                      <a:pt x="20"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39" name="Freeform 358"/>
              <p:cNvSpPr/>
              <p:nvPr/>
            </p:nvSpPr>
            <p:spPr bwMode="auto">
              <a:xfrm>
                <a:off x="1659" y="2342"/>
                <a:ext cx="27" cy="43"/>
              </a:xfrm>
              <a:custGeom>
                <a:avLst/>
                <a:gdLst>
                  <a:gd name="T0" fmla="*/ 10 w 15"/>
                  <a:gd name="T1" fmla="*/ 2 h 24"/>
                  <a:gd name="T2" fmla="*/ 0 w 15"/>
                  <a:gd name="T3" fmla="*/ 22 h 24"/>
                  <a:gd name="T4" fmla="*/ 3 w 15"/>
                  <a:gd name="T5" fmla="*/ 23 h 24"/>
                  <a:gd name="T6" fmla="*/ 13 w 15"/>
                  <a:gd name="T7" fmla="*/ 5 h 24"/>
                  <a:gd name="T8" fmla="*/ 10 w 15"/>
                  <a:gd name="T9" fmla="*/ 2 h 24"/>
                </a:gdLst>
                <a:ahLst/>
                <a:cxnLst>
                  <a:cxn ang="0">
                    <a:pos x="T0" y="T1"/>
                  </a:cxn>
                  <a:cxn ang="0">
                    <a:pos x="T2" y="T3"/>
                  </a:cxn>
                  <a:cxn ang="0">
                    <a:pos x="T4" y="T5"/>
                  </a:cxn>
                  <a:cxn ang="0">
                    <a:pos x="T6" y="T7"/>
                  </a:cxn>
                  <a:cxn ang="0">
                    <a:pos x="T8" y="T9"/>
                  </a:cxn>
                </a:cxnLst>
                <a:rect l="0" t="0" r="r" b="b"/>
                <a:pathLst>
                  <a:path w="15" h="24">
                    <a:moveTo>
                      <a:pt x="10" y="2"/>
                    </a:moveTo>
                    <a:cubicBezTo>
                      <a:pt x="5" y="8"/>
                      <a:pt x="1" y="14"/>
                      <a:pt x="0" y="22"/>
                    </a:cubicBezTo>
                    <a:cubicBezTo>
                      <a:pt x="0" y="24"/>
                      <a:pt x="3" y="24"/>
                      <a:pt x="3" y="23"/>
                    </a:cubicBezTo>
                    <a:cubicBezTo>
                      <a:pt x="6" y="16"/>
                      <a:pt x="8" y="10"/>
                      <a:pt x="13" y="5"/>
                    </a:cubicBezTo>
                    <a:cubicBezTo>
                      <a:pt x="15" y="3"/>
                      <a:pt x="12" y="0"/>
                      <a:pt x="10"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40" name="Freeform 359"/>
              <p:cNvSpPr/>
              <p:nvPr/>
            </p:nvSpPr>
            <p:spPr bwMode="auto">
              <a:xfrm>
                <a:off x="1686" y="2392"/>
                <a:ext cx="16" cy="31"/>
              </a:xfrm>
              <a:custGeom>
                <a:avLst/>
                <a:gdLst>
                  <a:gd name="T0" fmla="*/ 5 w 9"/>
                  <a:gd name="T1" fmla="*/ 2 h 18"/>
                  <a:gd name="T2" fmla="*/ 1 w 9"/>
                  <a:gd name="T3" fmla="*/ 15 h 18"/>
                  <a:gd name="T4" fmla="*/ 4 w 9"/>
                  <a:gd name="T5" fmla="*/ 16 h 18"/>
                  <a:gd name="T6" fmla="*/ 8 w 9"/>
                  <a:gd name="T7" fmla="*/ 3 h 18"/>
                  <a:gd name="T8" fmla="*/ 5 w 9"/>
                  <a:gd name="T9" fmla="*/ 2 h 18"/>
                </a:gdLst>
                <a:ahLst/>
                <a:cxnLst>
                  <a:cxn ang="0">
                    <a:pos x="T0" y="T1"/>
                  </a:cxn>
                  <a:cxn ang="0">
                    <a:pos x="T2" y="T3"/>
                  </a:cxn>
                  <a:cxn ang="0">
                    <a:pos x="T4" y="T5"/>
                  </a:cxn>
                  <a:cxn ang="0">
                    <a:pos x="T6" y="T7"/>
                  </a:cxn>
                  <a:cxn ang="0">
                    <a:pos x="T8" y="T9"/>
                  </a:cxn>
                </a:cxnLst>
                <a:rect l="0" t="0" r="r" b="b"/>
                <a:pathLst>
                  <a:path w="9" h="18">
                    <a:moveTo>
                      <a:pt x="5" y="2"/>
                    </a:moveTo>
                    <a:cubicBezTo>
                      <a:pt x="3" y="6"/>
                      <a:pt x="1" y="11"/>
                      <a:pt x="1" y="15"/>
                    </a:cubicBezTo>
                    <a:cubicBezTo>
                      <a:pt x="0" y="17"/>
                      <a:pt x="3" y="18"/>
                      <a:pt x="4" y="16"/>
                    </a:cubicBezTo>
                    <a:cubicBezTo>
                      <a:pt x="6" y="12"/>
                      <a:pt x="7" y="7"/>
                      <a:pt x="8" y="3"/>
                    </a:cubicBezTo>
                    <a:cubicBezTo>
                      <a:pt x="9" y="1"/>
                      <a:pt x="6" y="0"/>
                      <a:pt x="5"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41" name="Freeform 360"/>
              <p:cNvSpPr/>
              <p:nvPr/>
            </p:nvSpPr>
            <p:spPr bwMode="auto">
              <a:xfrm>
                <a:off x="1510" y="2401"/>
                <a:ext cx="49" cy="38"/>
              </a:xfrm>
              <a:custGeom>
                <a:avLst/>
                <a:gdLst>
                  <a:gd name="T0" fmla="*/ 24 w 28"/>
                  <a:gd name="T1" fmla="*/ 2 h 22"/>
                  <a:gd name="T2" fmla="*/ 2 w 28"/>
                  <a:gd name="T3" fmla="*/ 19 h 22"/>
                  <a:gd name="T4" fmla="*/ 3 w 28"/>
                  <a:gd name="T5" fmla="*/ 22 h 22"/>
                  <a:gd name="T6" fmla="*/ 26 w 28"/>
                  <a:gd name="T7" fmla="*/ 4 h 22"/>
                  <a:gd name="T8" fmla="*/ 24 w 28"/>
                  <a:gd name="T9" fmla="*/ 2 h 22"/>
                </a:gdLst>
                <a:ahLst/>
                <a:cxnLst>
                  <a:cxn ang="0">
                    <a:pos x="T0" y="T1"/>
                  </a:cxn>
                  <a:cxn ang="0">
                    <a:pos x="T2" y="T3"/>
                  </a:cxn>
                  <a:cxn ang="0">
                    <a:pos x="T4" y="T5"/>
                  </a:cxn>
                  <a:cxn ang="0">
                    <a:pos x="T6" y="T7"/>
                  </a:cxn>
                  <a:cxn ang="0">
                    <a:pos x="T8" y="T9"/>
                  </a:cxn>
                </a:cxnLst>
                <a:rect l="0" t="0" r="r" b="b"/>
                <a:pathLst>
                  <a:path w="28" h="22">
                    <a:moveTo>
                      <a:pt x="24" y="2"/>
                    </a:moveTo>
                    <a:cubicBezTo>
                      <a:pt x="17" y="8"/>
                      <a:pt x="10" y="14"/>
                      <a:pt x="2" y="19"/>
                    </a:cubicBezTo>
                    <a:cubicBezTo>
                      <a:pt x="0" y="20"/>
                      <a:pt x="1" y="22"/>
                      <a:pt x="3" y="22"/>
                    </a:cubicBezTo>
                    <a:cubicBezTo>
                      <a:pt x="12" y="18"/>
                      <a:pt x="20" y="12"/>
                      <a:pt x="26" y="4"/>
                    </a:cubicBezTo>
                    <a:cubicBezTo>
                      <a:pt x="28" y="2"/>
                      <a:pt x="25" y="0"/>
                      <a:pt x="24"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42" name="Freeform 361"/>
              <p:cNvSpPr/>
              <p:nvPr/>
            </p:nvSpPr>
            <p:spPr bwMode="auto">
              <a:xfrm>
                <a:off x="1492" y="2432"/>
                <a:ext cx="67" cy="44"/>
              </a:xfrm>
              <a:custGeom>
                <a:avLst/>
                <a:gdLst>
                  <a:gd name="T0" fmla="*/ 34 w 38"/>
                  <a:gd name="T1" fmla="*/ 1 h 25"/>
                  <a:gd name="T2" fmla="*/ 2 w 38"/>
                  <a:gd name="T3" fmla="*/ 22 h 25"/>
                  <a:gd name="T4" fmla="*/ 3 w 38"/>
                  <a:gd name="T5" fmla="*/ 25 h 25"/>
                  <a:gd name="T6" fmla="*/ 37 w 38"/>
                  <a:gd name="T7" fmla="*/ 4 h 25"/>
                  <a:gd name="T8" fmla="*/ 34 w 38"/>
                  <a:gd name="T9" fmla="*/ 1 h 25"/>
                </a:gdLst>
                <a:ahLst/>
                <a:cxnLst>
                  <a:cxn ang="0">
                    <a:pos x="T0" y="T1"/>
                  </a:cxn>
                  <a:cxn ang="0">
                    <a:pos x="T2" y="T3"/>
                  </a:cxn>
                  <a:cxn ang="0">
                    <a:pos x="T4" y="T5"/>
                  </a:cxn>
                  <a:cxn ang="0">
                    <a:pos x="T6" y="T7"/>
                  </a:cxn>
                  <a:cxn ang="0">
                    <a:pos x="T8" y="T9"/>
                  </a:cxn>
                </a:cxnLst>
                <a:rect l="0" t="0" r="r" b="b"/>
                <a:pathLst>
                  <a:path w="38" h="25">
                    <a:moveTo>
                      <a:pt x="34" y="1"/>
                    </a:moveTo>
                    <a:cubicBezTo>
                      <a:pt x="24" y="8"/>
                      <a:pt x="12" y="15"/>
                      <a:pt x="2" y="22"/>
                    </a:cubicBezTo>
                    <a:cubicBezTo>
                      <a:pt x="0" y="23"/>
                      <a:pt x="1" y="25"/>
                      <a:pt x="3" y="25"/>
                    </a:cubicBezTo>
                    <a:cubicBezTo>
                      <a:pt x="15" y="21"/>
                      <a:pt x="28" y="13"/>
                      <a:pt x="37" y="4"/>
                    </a:cubicBezTo>
                    <a:cubicBezTo>
                      <a:pt x="38" y="2"/>
                      <a:pt x="36" y="0"/>
                      <a:pt x="34"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43" name="Freeform 362"/>
              <p:cNvSpPr/>
              <p:nvPr/>
            </p:nvSpPr>
            <p:spPr bwMode="auto">
              <a:xfrm>
                <a:off x="1536" y="2457"/>
                <a:ext cx="32" cy="26"/>
              </a:xfrm>
              <a:custGeom>
                <a:avLst/>
                <a:gdLst>
                  <a:gd name="T0" fmla="*/ 14 w 18"/>
                  <a:gd name="T1" fmla="*/ 1 h 15"/>
                  <a:gd name="T2" fmla="*/ 1 w 18"/>
                  <a:gd name="T3" fmla="*/ 11 h 15"/>
                  <a:gd name="T4" fmla="*/ 3 w 18"/>
                  <a:gd name="T5" fmla="*/ 14 h 15"/>
                  <a:gd name="T6" fmla="*/ 16 w 18"/>
                  <a:gd name="T7" fmla="*/ 4 h 15"/>
                  <a:gd name="T8" fmla="*/ 14 w 18"/>
                  <a:gd name="T9" fmla="*/ 1 h 15"/>
                </a:gdLst>
                <a:ahLst/>
                <a:cxnLst>
                  <a:cxn ang="0">
                    <a:pos x="T0" y="T1"/>
                  </a:cxn>
                  <a:cxn ang="0">
                    <a:pos x="T2" y="T3"/>
                  </a:cxn>
                  <a:cxn ang="0">
                    <a:pos x="T4" y="T5"/>
                  </a:cxn>
                  <a:cxn ang="0">
                    <a:pos x="T6" y="T7"/>
                  </a:cxn>
                  <a:cxn ang="0">
                    <a:pos x="T8" y="T9"/>
                  </a:cxn>
                </a:cxnLst>
                <a:rect l="0" t="0" r="r" b="b"/>
                <a:pathLst>
                  <a:path w="18" h="15">
                    <a:moveTo>
                      <a:pt x="14" y="1"/>
                    </a:moveTo>
                    <a:cubicBezTo>
                      <a:pt x="9" y="4"/>
                      <a:pt x="4" y="7"/>
                      <a:pt x="1" y="11"/>
                    </a:cubicBezTo>
                    <a:cubicBezTo>
                      <a:pt x="0" y="13"/>
                      <a:pt x="1" y="15"/>
                      <a:pt x="3" y="14"/>
                    </a:cubicBezTo>
                    <a:cubicBezTo>
                      <a:pt x="8" y="12"/>
                      <a:pt x="12" y="8"/>
                      <a:pt x="16" y="4"/>
                    </a:cubicBezTo>
                    <a:cubicBezTo>
                      <a:pt x="18" y="3"/>
                      <a:pt x="16" y="0"/>
                      <a:pt x="14"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44" name="Freeform 363"/>
              <p:cNvSpPr/>
              <p:nvPr/>
            </p:nvSpPr>
            <p:spPr bwMode="auto">
              <a:xfrm>
                <a:off x="1554" y="2476"/>
                <a:ext cx="26" cy="28"/>
              </a:xfrm>
              <a:custGeom>
                <a:avLst/>
                <a:gdLst>
                  <a:gd name="T0" fmla="*/ 11 w 15"/>
                  <a:gd name="T1" fmla="*/ 1 h 16"/>
                  <a:gd name="T2" fmla="*/ 0 w 15"/>
                  <a:gd name="T3" fmla="*/ 14 h 16"/>
                  <a:gd name="T4" fmla="*/ 3 w 15"/>
                  <a:gd name="T5" fmla="*/ 15 h 16"/>
                  <a:gd name="T6" fmla="*/ 8 w 15"/>
                  <a:gd name="T7" fmla="*/ 10 h 16"/>
                  <a:gd name="T8" fmla="*/ 13 w 15"/>
                  <a:gd name="T9" fmla="*/ 4 h 16"/>
                  <a:gd name="T10" fmla="*/ 11 w 15"/>
                  <a:gd name="T11" fmla="*/ 1 h 16"/>
                </a:gdLst>
                <a:ahLst/>
                <a:cxnLst>
                  <a:cxn ang="0">
                    <a:pos x="T0" y="T1"/>
                  </a:cxn>
                  <a:cxn ang="0">
                    <a:pos x="T2" y="T3"/>
                  </a:cxn>
                  <a:cxn ang="0">
                    <a:pos x="T4" y="T5"/>
                  </a:cxn>
                  <a:cxn ang="0">
                    <a:pos x="T6" y="T7"/>
                  </a:cxn>
                  <a:cxn ang="0">
                    <a:pos x="T8" y="T9"/>
                  </a:cxn>
                  <a:cxn ang="0">
                    <a:pos x="T10" y="T11"/>
                  </a:cxn>
                </a:cxnLst>
                <a:rect l="0" t="0" r="r" b="b"/>
                <a:pathLst>
                  <a:path w="15" h="16">
                    <a:moveTo>
                      <a:pt x="11" y="1"/>
                    </a:moveTo>
                    <a:cubicBezTo>
                      <a:pt x="7" y="5"/>
                      <a:pt x="2" y="9"/>
                      <a:pt x="0" y="14"/>
                    </a:cubicBezTo>
                    <a:cubicBezTo>
                      <a:pt x="0" y="15"/>
                      <a:pt x="2" y="16"/>
                      <a:pt x="3" y="15"/>
                    </a:cubicBezTo>
                    <a:cubicBezTo>
                      <a:pt x="5" y="14"/>
                      <a:pt x="6" y="12"/>
                      <a:pt x="8" y="10"/>
                    </a:cubicBezTo>
                    <a:cubicBezTo>
                      <a:pt x="9" y="8"/>
                      <a:pt x="11" y="6"/>
                      <a:pt x="13" y="4"/>
                    </a:cubicBezTo>
                    <a:cubicBezTo>
                      <a:pt x="15" y="3"/>
                      <a:pt x="13" y="0"/>
                      <a:pt x="11"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45" name="Freeform 364"/>
              <p:cNvSpPr/>
              <p:nvPr/>
            </p:nvSpPr>
            <p:spPr bwMode="auto">
              <a:xfrm>
                <a:off x="1561" y="2495"/>
                <a:ext cx="24" cy="25"/>
              </a:xfrm>
              <a:custGeom>
                <a:avLst/>
                <a:gdLst>
                  <a:gd name="T0" fmla="*/ 9 w 14"/>
                  <a:gd name="T1" fmla="*/ 2 h 14"/>
                  <a:gd name="T2" fmla="*/ 1 w 14"/>
                  <a:gd name="T3" fmla="*/ 11 h 14"/>
                  <a:gd name="T4" fmla="*/ 3 w 14"/>
                  <a:gd name="T5" fmla="*/ 13 h 14"/>
                  <a:gd name="T6" fmla="*/ 12 w 14"/>
                  <a:gd name="T7" fmla="*/ 5 h 14"/>
                  <a:gd name="T8" fmla="*/ 9 w 14"/>
                  <a:gd name="T9" fmla="*/ 2 h 14"/>
                </a:gdLst>
                <a:ahLst/>
                <a:cxnLst>
                  <a:cxn ang="0">
                    <a:pos x="T0" y="T1"/>
                  </a:cxn>
                  <a:cxn ang="0">
                    <a:pos x="T2" y="T3"/>
                  </a:cxn>
                  <a:cxn ang="0">
                    <a:pos x="T4" y="T5"/>
                  </a:cxn>
                  <a:cxn ang="0">
                    <a:pos x="T6" y="T7"/>
                  </a:cxn>
                  <a:cxn ang="0">
                    <a:pos x="T8" y="T9"/>
                  </a:cxn>
                </a:cxnLst>
                <a:rect l="0" t="0" r="r" b="b"/>
                <a:pathLst>
                  <a:path w="14" h="14">
                    <a:moveTo>
                      <a:pt x="9" y="2"/>
                    </a:moveTo>
                    <a:cubicBezTo>
                      <a:pt x="6" y="5"/>
                      <a:pt x="3" y="8"/>
                      <a:pt x="1" y="11"/>
                    </a:cubicBezTo>
                    <a:cubicBezTo>
                      <a:pt x="0" y="13"/>
                      <a:pt x="2" y="14"/>
                      <a:pt x="3" y="13"/>
                    </a:cubicBezTo>
                    <a:cubicBezTo>
                      <a:pt x="6" y="10"/>
                      <a:pt x="9" y="7"/>
                      <a:pt x="12" y="5"/>
                    </a:cubicBezTo>
                    <a:cubicBezTo>
                      <a:pt x="14" y="3"/>
                      <a:pt x="11" y="0"/>
                      <a:pt x="9"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46" name="Freeform 365"/>
              <p:cNvSpPr/>
              <p:nvPr/>
            </p:nvSpPr>
            <p:spPr bwMode="auto">
              <a:xfrm>
                <a:off x="2007" y="2369"/>
                <a:ext cx="4" cy="3"/>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2" y="2"/>
                      <a:pt x="2" y="0"/>
                      <a:pt x="1" y="0"/>
                    </a:cubicBezTo>
                    <a:cubicBezTo>
                      <a:pt x="0" y="0"/>
                      <a:pt x="0" y="2"/>
                      <a:pt x="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47" name="Freeform 366"/>
              <p:cNvSpPr/>
              <p:nvPr/>
            </p:nvSpPr>
            <p:spPr bwMode="auto">
              <a:xfrm>
                <a:off x="1997" y="2360"/>
                <a:ext cx="98" cy="79"/>
              </a:xfrm>
              <a:custGeom>
                <a:avLst/>
                <a:gdLst>
                  <a:gd name="T0" fmla="*/ 2 w 56"/>
                  <a:gd name="T1" fmla="*/ 4 h 45"/>
                  <a:gd name="T2" fmla="*/ 53 w 56"/>
                  <a:gd name="T3" fmla="*/ 44 h 45"/>
                  <a:gd name="T4" fmla="*/ 54 w 56"/>
                  <a:gd name="T5" fmla="*/ 42 h 45"/>
                  <a:gd name="T6" fmla="*/ 5 w 56"/>
                  <a:gd name="T7" fmla="*/ 2 h 45"/>
                  <a:gd name="T8" fmla="*/ 2 w 56"/>
                  <a:gd name="T9" fmla="*/ 4 h 45"/>
                </a:gdLst>
                <a:ahLst/>
                <a:cxnLst>
                  <a:cxn ang="0">
                    <a:pos x="T0" y="T1"/>
                  </a:cxn>
                  <a:cxn ang="0">
                    <a:pos x="T2" y="T3"/>
                  </a:cxn>
                  <a:cxn ang="0">
                    <a:pos x="T4" y="T5"/>
                  </a:cxn>
                  <a:cxn ang="0">
                    <a:pos x="T6" y="T7"/>
                  </a:cxn>
                  <a:cxn ang="0">
                    <a:pos x="T8" y="T9"/>
                  </a:cxn>
                </a:cxnLst>
                <a:rect l="0" t="0" r="r" b="b"/>
                <a:pathLst>
                  <a:path w="56" h="45">
                    <a:moveTo>
                      <a:pt x="2" y="4"/>
                    </a:moveTo>
                    <a:cubicBezTo>
                      <a:pt x="14" y="21"/>
                      <a:pt x="33" y="37"/>
                      <a:pt x="53" y="44"/>
                    </a:cubicBezTo>
                    <a:cubicBezTo>
                      <a:pt x="55" y="45"/>
                      <a:pt x="56" y="42"/>
                      <a:pt x="54" y="42"/>
                    </a:cubicBezTo>
                    <a:cubicBezTo>
                      <a:pt x="36" y="29"/>
                      <a:pt x="20" y="18"/>
                      <a:pt x="5" y="2"/>
                    </a:cubicBezTo>
                    <a:cubicBezTo>
                      <a:pt x="3" y="0"/>
                      <a:pt x="0" y="2"/>
                      <a:pt x="2"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48" name="Freeform 367"/>
              <p:cNvSpPr/>
              <p:nvPr/>
            </p:nvSpPr>
            <p:spPr bwMode="auto">
              <a:xfrm>
                <a:off x="2030" y="2367"/>
                <a:ext cx="88" cy="56"/>
              </a:xfrm>
              <a:custGeom>
                <a:avLst/>
                <a:gdLst>
                  <a:gd name="T0" fmla="*/ 2 w 50"/>
                  <a:gd name="T1" fmla="*/ 4 h 32"/>
                  <a:gd name="T2" fmla="*/ 47 w 50"/>
                  <a:gd name="T3" fmla="*/ 32 h 32"/>
                  <a:gd name="T4" fmla="*/ 48 w 50"/>
                  <a:gd name="T5" fmla="*/ 28 h 32"/>
                  <a:gd name="T6" fmla="*/ 3 w 50"/>
                  <a:gd name="T7" fmla="*/ 0 h 32"/>
                  <a:gd name="T8" fmla="*/ 2 w 50"/>
                  <a:gd name="T9" fmla="*/ 4 h 32"/>
                </a:gdLst>
                <a:ahLst/>
                <a:cxnLst>
                  <a:cxn ang="0">
                    <a:pos x="T0" y="T1"/>
                  </a:cxn>
                  <a:cxn ang="0">
                    <a:pos x="T2" y="T3"/>
                  </a:cxn>
                  <a:cxn ang="0">
                    <a:pos x="T4" y="T5"/>
                  </a:cxn>
                  <a:cxn ang="0">
                    <a:pos x="T6" y="T7"/>
                  </a:cxn>
                  <a:cxn ang="0">
                    <a:pos x="T8" y="T9"/>
                  </a:cxn>
                </a:cxnLst>
                <a:rect l="0" t="0" r="r" b="b"/>
                <a:pathLst>
                  <a:path w="50" h="32">
                    <a:moveTo>
                      <a:pt x="2" y="4"/>
                    </a:moveTo>
                    <a:cubicBezTo>
                      <a:pt x="18" y="10"/>
                      <a:pt x="29" y="29"/>
                      <a:pt x="47" y="32"/>
                    </a:cubicBezTo>
                    <a:cubicBezTo>
                      <a:pt x="49" y="32"/>
                      <a:pt x="50" y="29"/>
                      <a:pt x="48" y="28"/>
                    </a:cubicBezTo>
                    <a:cubicBezTo>
                      <a:pt x="31" y="22"/>
                      <a:pt x="20" y="4"/>
                      <a:pt x="3" y="0"/>
                    </a:cubicBezTo>
                    <a:cubicBezTo>
                      <a:pt x="0" y="0"/>
                      <a:pt x="0" y="3"/>
                      <a:pt x="2"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49" name="Freeform 368"/>
              <p:cNvSpPr/>
              <p:nvPr/>
            </p:nvSpPr>
            <p:spPr bwMode="auto">
              <a:xfrm>
                <a:off x="2088" y="2371"/>
                <a:ext cx="37" cy="35"/>
              </a:xfrm>
              <a:custGeom>
                <a:avLst/>
                <a:gdLst>
                  <a:gd name="T0" fmla="*/ 1 w 21"/>
                  <a:gd name="T1" fmla="*/ 4 h 20"/>
                  <a:gd name="T2" fmla="*/ 18 w 21"/>
                  <a:gd name="T3" fmla="*/ 19 h 20"/>
                  <a:gd name="T4" fmla="*/ 20 w 21"/>
                  <a:gd name="T5" fmla="*/ 16 h 20"/>
                  <a:gd name="T6" fmla="*/ 3 w 21"/>
                  <a:gd name="T7" fmla="*/ 1 h 20"/>
                  <a:gd name="T8" fmla="*/ 1 w 21"/>
                  <a:gd name="T9" fmla="*/ 4 h 20"/>
                </a:gdLst>
                <a:ahLst/>
                <a:cxnLst>
                  <a:cxn ang="0">
                    <a:pos x="T0" y="T1"/>
                  </a:cxn>
                  <a:cxn ang="0">
                    <a:pos x="T2" y="T3"/>
                  </a:cxn>
                  <a:cxn ang="0">
                    <a:pos x="T4" y="T5"/>
                  </a:cxn>
                  <a:cxn ang="0">
                    <a:pos x="T6" y="T7"/>
                  </a:cxn>
                  <a:cxn ang="0">
                    <a:pos x="T8" y="T9"/>
                  </a:cxn>
                </a:cxnLst>
                <a:rect l="0" t="0" r="r" b="b"/>
                <a:pathLst>
                  <a:path w="21" h="20">
                    <a:moveTo>
                      <a:pt x="1" y="4"/>
                    </a:moveTo>
                    <a:cubicBezTo>
                      <a:pt x="6" y="9"/>
                      <a:pt x="12" y="15"/>
                      <a:pt x="18" y="19"/>
                    </a:cubicBezTo>
                    <a:cubicBezTo>
                      <a:pt x="20" y="20"/>
                      <a:pt x="21" y="17"/>
                      <a:pt x="20" y="16"/>
                    </a:cubicBezTo>
                    <a:cubicBezTo>
                      <a:pt x="15" y="11"/>
                      <a:pt x="9" y="6"/>
                      <a:pt x="3" y="1"/>
                    </a:cubicBezTo>
                    <a:cubicBezTo>
                      <a:pt x="2" y="0"/>
                      <a:pt x="0" y="3"/>
                      <a:pt x="1"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50" name="Freeform 369"/>
              <p:cNvSpPr/>
              <p:nvPr/>
            </p:nvSpPr>
            <p:spPr bwMode="auto">
              <a:xfrm>
                <a:off x="2009" y="2406"/>
                <a:ext cx="44" cy="42"/>
              </a:xfrm>
              <a:custGeom>
                <a:avLst/>
                <a:gdLst>
                  <a:gd name="T0" fmla="*/ 1 w 25"/>
                  <a:gd name="T1" fmla="*/ 5 h 24"/>
                  <a:gd name="T2" fmla="*/ 22 w 25"/>
                  <a:gd name="T3" fmla="*/ 23 h 24"/>
                  <a:gd name="T4" fmla="*/ 24 w 25"/>
                  <a:gd name="T5" fmla="*/ 21 h 24"/>
                  <a:gd name="T6" fmla="*/ 4 w 25"/>
                  <a:gd name="T7" fmla="*/ 2 h 24"/>
                  <a:gd name="T8" fmla="*/ 1 w 25"/>
                  <a:gd name="T9" fmla="*/ 5 h 24"/>
                </a:gdLst>
                <a:ahLst/>
                <a:cxnLst>
                  <a:cxn ang="0">
                    <a:pos x="T0" y="T1"/>
                  </a:cxn>
                  <a:cxn ang="0">
                    <a:pos x="T2" y="T3"/>
                  </a:cxn>
                  <a:cxn ang="0">
                    <a:pos x="T4" y="T5"/>
                  </a:cxn>
                  <a:cxn ang="0">
                    <a:pos x="T6" y="T7"/>
                  </a:cxn>
                  <a:cxn ang="0">
                    <a:pos x="T8" y="T9"/>
                  </a:cxn>
                </a:cxnLst>
                <a:rect l="0" t="0" r="r" b="b"/>
                <a:pathLst>
                  <a:path w="25" h="24">
                    <a:moveTo>
                      <a:pt x="1" y="5"/>
                    </a:moveTo>
                    <a:cubicBezTo>
                      <a:pt x="8" y="11"/>
                      <a:pt x="14" y="18"/>
                      <a:pt x="22" y="23"/>
                    </a:cubicBezTo>
                    <a:cubicBezTo>
                      <a:pt x="24" y="24"/>
                      <a:pt x="25" y="22"/>
                      <a:pt x="24" y="21"/>
                    </a:cubicBezTo>
                    <a:cubicBezTo>
                      <a:pt x="18" y="14"/>
                      <a:pt x="11" y="8"/>
                      <a:pt x="4" y="2"/>
                    </a:cubicBezTo>
                    <a:cubicBezTo>
                      <a:pt x="2" y="0"/>
                      <a:pt x="0" y="3"/>
                      <a:pt x="1"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51" name="Freeform 370"/>
              <p:cNvSpPr/>
              <p:nvPr/>
            </p:nvSpPr>
            <p:spPr bwMode="auto">
              <a:xfrm>
                <a:off x="1833" y="2098"/>
                <a:ext cx="58" cy="97"/>
              </a:xfrm>
              <a:custGeom>
                <a:avLst/>
                <a:gdLst>
                  <a:gd name="T0" fmla="*/ 3 w 33"/>
                  <a:gd name="T1" fmla="*/ 53 h 55"/>
                  <a:gd name="T2" fmla="*/ 32 w 33"/>
                  <a:gd name="T3" fmla="*/ 3 h 55"/>
                  <a:gd name="T4" fmla="*/ 30 w 33"/>
                  <a:gd name="T5" fmla="*/ 1 h 55"/>
                  <a:gd name="T6" fmla="*/ 0 w 33"/>
                  <a:gd name="T7" fmla="*/ 53 h 55"/>
                  <a:gd name="T8" fmla="*/ 3 w 33"/>
                  <a:gd name="T9" fmla="*/ 53 h 55"/>
                </a:gdLst>
                <a:ahLst/>
                <a:cxnLst>
                  <a:cxn ang="0">
                    <a:pos x="T0" y="T1"/>
                  </a:cxn>
                  <a:cxn ang="0">
                    <a:pos x="T2" y="T3"/>
                  </a:cxn>
                  <a:cxn ang="0">
                    <a:pos x="T4" y="T5"/>
                  </a:cxn>
                  <a:cxn ang="0">
                    <a:pos x="T6" y="T7"/>
                  </a:cxn>
                  <a:cxn ang="0">
                    <a:pos x="T8" y="T9"/>
                  </a:cxn>
                </a:cxnLst>
                <a:rect l="0" t="0" r="r" b="b"/>
                <a:pathLst>
                  <a:path w="33" h="55">
                    <a:moveTo>
                      <a:pt x="3" y="53"/>
                    </a:moveTo>
                    <a:cubicBezTo>
                      <a:pt x="10" y="34"/>
                      <a:pt x="19" y="19"/>
                      <a:pt x="32" y="3"/>
                    </a:cubicBezTo>
                    <a:cubicBezTo>
                      <a:pt x="33" y="2"/>
                      <a:pt x="31" y="0"/>
                      <a:pt x="30" y="1"/>
                    </a:cubicBezTo>
                    <a:cubicBezTo>
                      <a:pt x="15" y="14"/>
                      <a:pt x="4" y="33"/>
                      <a:pt x="0" y="53"/>
                    </a:cubicBezTo>
                    <a:cubicBezTo>
                      <a:pt x="0" y="55"/>
                      <a:pt x="2" y="55"/>
                      <a:pt x="3" y="5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52" name="Freeform 371"/>
              <p:cNvSpPr/>
              <p:nvPr/>
            </p:nvSpPr>
            <p:spPr bwMode="auto">
              <a:xfrm>
                <a:off x="1865" y="2137"/>
                <a:ext cx="40" cy="65"/>
              </a:xfrm>
              <a:custGeom>
                <a:avLst/>
                <a:gdLst>
                  <a:gd name="T0" fmla="*/ 3 w 23"/>
                  <a:gd name="T1" fmla="*/ 36 h 37"/>
                  <a:gd name="T2" fmla="*/ 10 w 23"/>
                  <a:gd name="T3" fmla="*/ 19 h 37"/>
                  <a:gd name="T4" fmla="*/ 22 w 23"/>
                  <a:gd name="T5" fmla="*/ 4 h 37"/>
                  <a:gd name="T6" fmla="*/ 20 w 23"/>
                  <a:gd name="T7" fmla="*/ 1 h 37"/>
                  <a:gd name="T8" fmla="*/ 0 w 23"/>
                  <a:gd name="T9" fmla="*/ 35 h 37"/>
                  <a:gd name="T10" fmla="*/ 3 w 23"/>
                  <a:gd name="T11" fmla="*/ 36 h 37"/>
                </a:gdLst>
                <a:ahLst/>
                <a:cxnLst>
                  <a:cxn ang="0">
                    <a:pos x="T0" y="T1"/>
                  </a:cxn>
                  <a:cxn ang="0">
                    <a:pos x="T2" y="T3"/>
                  </a:cxn>
                  <a:cxn ang="0">
                    <a:pos x="T4" y="T5"/>
                  </a:cxn>
                  <a:cxn ang="0">
                    <a:pos x="T6" y="T7"/>
                  </a:cxn>
                  <a:cxn ang="0">
                    <a:pos x="T8" y="T9"/>
                  </a:cxn>
                  <a:cxn ang="0">
                    <a:pos x="T10" y="T11"/>
                  </a:cxn>
                </a:cxnLst>
                <a:rect l="0" t="0" r="r" b="b"/>
                <a:pathLst>
                  <a:path w="23" h="37">
                    <a:moveTo>
                      <a:pt x="3" y="36"/>
                    </a:moveTo>
                    <a:cubicBezTo>
                      <a:pt x="6" y="30"/>
                      <a:pt x="7" y="25"/>
                      <a:pt x="10" y="19"/>
                    </a:cubicBezTo>
                    <a:cubicBezTo>
                      <a:pt x="14" y="14"/>
                      <a:pt x="18" y="9"/>
                      <a:pt x="22" y="4"/>
                    </a:cubicBezTo>
                    <a:cubicBezTo>
                      <a:pt x="23" y="2"/>
                      <a:pt x="22" y="0"/>
                      <a:pt x="20" y="1"/>
                    </a:cubicBezTo>
                    <a:cubicBezTo>
                      <a:pt x="10" y="9"/>
                      <a:pt x="1" y="23"/>
                      <a:pt x="0" y="35"/>
                    </a:cubicBezTo>
                    <a:cubicBezTo>
                      <a:pt x="0" y="37"/>
                      <a:pt x="2" y="37"/>
                      <a:pt x="3" y="3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53" name="Freeform 372"/>
              <p:cNvSpPr/>
              <p:nvPr/>
            </p:nvSpPr>
            <p:spPr bwMode="auto">
              <a:xfrm>
                <a:off x="1893" y="2175"/>
                <a:ext cx="19" cy="34"/>
              </a:xfrm>
              <a:custGeom>
                <a:avLst/>
                <a:gdLst>
                  <a:gd name="T0" fmla="*/ 4 w 11"/>
                  <a:gd name="T1" fmla="*/ 17 h 19"/>
                  <a:gd name="T2" fmla="*/ 11 w 11"/>
                  <a:gd name="T3" fmla="*/ 3 h 19"/>
                  <a:gd name="T4" fmla="*/ 8 w 11"/>
                  <a:gd name="T5" fmla="*/ 1 h 19"/>
                  <a:gd name="T6" fmla="*/ 0 w 11"/>
                  <a:gd name="T7" fmla="*/ 16 h 19"/>
                  <a:gd name="T8" fmla="*/ 4 w 11"/>
                  <a:gd name="T9" fmla="*/ 17 h 19"/>
                </a:gdLst>
                <a:ahLst/>
                <a:cxnLst>
                  <a:cxn ang="0">
                    <a:pos x="T0" y="T1"/>
                  </a:cxn>
                  <a:cxn ang="0">
                    <a:pos x="T2" y="T3"/>
                  </a:cxn>
                  <a:cxn ang="0">
                    <a:pos x="T4" y="T5"/>
                  </a:cxn>
                  <a:cxn ang="0">
                    <a:pos x="T6" y="T7"/>
                  </a:cxn>
                  <a:cxn ang="0">
                    <a:pos x="T8" y="T9"/>
                  </a:cxn>
                </a:cxnLst>
                <a:rect l="0" t="0" r="r" b="b"/>
                <a:pathLst>
                  <a:path w="11" h="19">
                    <a:moveTo>
                      <a:pt x="4" y="17"/>
                    </a:moveTo>
                    <a:cubicBezTo>
                      <a:pt x="5" y="12"/>
                      <a:pt x="8" y="7"/>
                      <a:pt x="11" y="3"/>
                    </a:cubicBezTo>
                    <a:cubicBezTo>
                      <a:pt x="11" y="1"/>
                      <a:pt x="9" y="0"/>
                      <a:pt x="8" y="1"/>
                    </a:cubicBezTo>
                    <a:cubicBezTo>
                      <a:pt x="4" y="5"/>
                      <a:pt x="1" y="10"/>
                      <a:pt x="0" y="16"/>
                    </a:cubicBezTo>
                    <a:cubicBezTo>
                      <a:pt x="0" y="18"/>
                      <a:pt x="3" y="19"/>
                      <a:pt x="4"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54" name="Freeform 373"/>
              <p:cNvSpPr/>
              <p:nvPr/>
            </p:nvSpPr>
            <p:spPr bwMode="auto">
              <a:xfrm>
                <a:off x="1904" y="2191"/>
                <a:ext cx="28" cy="32"/>
              </a:xfrm>
              <a:custGeom>
                <a:avLst/>
                <a:gdLst>
                  <a:gd name="T0" fmla="*/ 4 w 16"/>
                  <a:gd name="T1" fmla="*/ 17 h 18"/>
                  <a:gd name="T2" fmla="*/ 16 w 16"/>
                  <a:gd name="T3" fmla="*/ 4 h 18"/>
                  <a:gd name="T4" fmla="*/ 14 w 16"/>
                  <a:gd name="T5" fmla="*/ 1 h 18"/>
                  <a:gd name="T6" fmla="*/ 2 w 16"/>
                  <a:gd name="T7" fmla="*/ 14 h 18"/>
                  <a:gd name="T8" fmla="*/ 4 w 16"/>
                  <a:gd name="T9" fmla="*/ 17 h 18"/>
                </a:gdLst>
                <a:ahLst/>
                <a:cxnLst>
                  <a:cxn ang="0">
                    <a:pos x="T0" y="T1"/>
                  </a:cxn>
                  <a:cxn ang="0">
                    <a:pos x="T2" y="T3"/>
                  </a:cxn>
                  <a:cxn ang="0">
                    <a:pos x="T4" y="T5"/>
                  </a:cxn>
                  <a:cxn ang="0">
                    <a:pos x="T6" y="T7"/>
                  </a:cxn>
                  <a:cxn ang="0">
                    <a:pos x="T8" y="T9"/>
                  </a:cxn>
                </a:cxnLst>
                <a:rect l="0" t="0" r="r" b="b"/>
                <a:pathLst>
                  <a:path w="16" h="18">
                    <a:moveTo>
                      <a:pt x="4" y="17"/>
                    </a:moveTo>
                    <a:cubicBezTo>
                      <a:pt x="8" y="13"/>
                      <a:pt x="13" y="8"/>
                      <a:pt x="16" y="4"/>
                    </a:cubicBezTo>
                    <a:cubicBezTo>
                      <a:pt x="16" y="2"/>
                      <a:pt x="15" y="0"/>
                      <a:pt x="14" y="1"/>
                    </a:cubicBezTo>
                    <a:cubicBezTo>
                      <a:pt x="9" y="5"/>
                      <a:pt x="5" y="10"/>
                      <a:pt x="2" y="14"/>
                    </a:cubicBezTo>
                    <a:cubicBezTo>
                      <a:pt x="0" y="16"/>
                      <a:pt x="3" y="18"/>
                      <a:pt x="4"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55" name="Freeform 374"/>
              <p:cNvSpPr/>
              <p:nvPr/>
            </p:nvSpPr>
            <p:spPr bwMode="auto">
              <a:xfrm>
                <a:off x="1842" y="2073"/>
                <a:ext cx="32" cy="46"/>
              </a:xfrm>
              <a:custGeom>
                <a:avLst/>
                <a:gdLst>
                  <a:gd name="T0" fmla="*/ 4 w 18"/>
                  <a:gd name="T1" fmla="*/ 24 h 26"/>
                  <a:gd name="T2" fmla="*/ 17 w 18"/>
                  <a:gd name="T3" fmla="*/ 2 h 26"/>
                  <a:gd name="T4" fmla="*/ 15 w 18"/>
                  <a:gd name="T5" fmla="*/ 1 h 26"/>
                  <a:gd name="T6" fmla="*/ 1 w 18"/>
                  <a:gd name="T7" fmla="*/ 22 h 26"/>
                  <a:gd name="T8" fmla="*/ 4 w 18"/>
                  <a:gd name="T9" fmla="*/ 24 h 26"/>
                </a:gdLst>
                <a:ahLst/>
                <a:cxnLst>
                  <a:cxn ang="0">
                    <a:pos x="T0" y="T1"/>
                  </a:cxn>
                  <a:cxn ang="0">
                    <a:pos x="T2" y="T3"/>
                  </a:cxn>
                  <a:cxn ang="0">
                    <a:pos x="T4" y="T5"/>
                  </a:cxn>
                  <a:cxn ang="0">
                    <a:pos x="T6" y="T7"/>
                  </a:cxn>
                  <a:cxn ang="0">
                    <a:pos x="T8" y="T9"/>
                  </a:cxn>
                </a:cxnLst>
                <a:rect l="0" t="0" r="r" b="b"/>
                <a:pathLst>
                  <a:path w="18" h="26">
                    <a:moveTo>
                      <a:pt x="4" y="24"/>
                    </a:moveTo>
                    <a:cubicBezTo>
                      <a:pt x="7" y="16"/>
                      <a:pt x="12" y="9"/>
                      <a:pt x="17" y="2"/>
                    </a:cubicBezTo>
                    <a:cubicBezTo>
                      <a:pt x="18" y="1"/>
                      <a:pt x="16" y="0"/>
                      <a:pt x="15" y="1"/>
                    </a:cubicBezTo>
                    <a:cubicBezTo>
                      <a:pt x="9" y="7"/>
                      <a:pt x="4" y="14"/>
                      <a:pt x="1" y="22"/>
                    </a:cubicBezTo>
                    <a:cubicBezTo>
                      <a:pt x="0" y="24"/>
                      <a:pt x="3" y="26"/>
                      <a:pt x="4" y="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56" name="Freeform 375"/>
              <p:cNvSpPr/>
              <p:nvPr/>
            </p:nvSpPr>
            <p:spPr bwMode="auto">
              <a:xfrm>
                <a:off x="1828" y="2044"/>
                <a:ext cx="18" cy="35"/>
              </a:xfrm>
              <a:custGeom>
                <a:avLst/>
                <a:gdLst>
                  <a:gd name="T0" fmla="*/ 4 w 10"/>
                  <a:gd name="T1" fmla="*/ 17 h 20"/>
                  <a:gd name="T2" fmla="*/ 9 w 10"/>
                  <a:gd name="T3" fmla="*/ 2 h 20"/>
                  <a:gd name="T4" fmla="*/ 7 w 10"/>
                  <a:gd name="T5" fmla="*/ 1 h 20"/>
                  <a:gd name="T6" fmla="*/ 0 w 10"/>
                  <a:gd name="T7" fmla="*/ 17 h 20"/>
                  <a:gd name="T8" fmla="*/ 4 w 10"/>
                  <a:gd name="T9" fmla="*/ 17 h 20"/>
                </a:gdLst>
                <a:ahLst/>
                <a:cxnLst>
                  <a:cxn ang="0">
                    <a:pos x="T0" y="T1"/>
                  </a:cxn>
                  <a:cxn ang="0">
                    <a:pos x="T2" y="T3"/>
                  </a:cxn>
                  <a:cxn ang="0">
                    <a:pos x="T4" y="T5"/>
                  </a:cxn>
                  <a:cxn ang="0">
                    <a:pos x="T6" y="T7"/>
                  </a:cxn>
                  <a:cxn ang="0">
                    <a:pos x="T8" y="T9"/>
                  </a:cxn>
                </a:cxnLst>
                <a:rect l="0" t="0" r="r" b="b"/>
                <a:pathLst>
                  <a:path w="10" h="20">
                    <a:moveTo>
                      <a:pt x="4" y="17"/>
                    </a:moveTo>
                    <a:cubicBezTo>
                      <a:pt x="4" y="11"/>
                      <a:pt x="6" y="7"/>
                      <a:pt x="9" y="2"/>
                    </a:cubicBezTo>
                    <a:cubicBezTo>
                      <a:pt x="10" y="1"/>
                      <a:pt x="8" y="0"/>
                      <a:pt x="7" y="1"/>
                    </a:cubicBezTo>
                    <a:cubicBezTo>
                      <a:pt x="2" y="5"/>
                      <a:pt x="0" y="11"/>
                      <a:pt x="0" y="17"/>
                    </a:cubicBezTo>
                    <a:cubicBezTo>
                      <a:pt x="0" y="20"/>
                      <a:pt x="4" y="20"/>
                      <a:pt x="4"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57" name="Freeform 376"/>
              <p:cNvSpPr/>
              <p:nvPr/>
            </p:nvSpPr>
            <p:spPr bwMode="auto">
              <a:xfrm>
                <a:off x="1814" y="1991"/>
                <a:ext cx="25" cy="38"/>
              </a:xfrm>
              <a:custGeom>
                <a:avLst/>
                <a:gdLst>
                  <a:gd name="T0" fmla="*/ 4 w 14"/>
                  <a:gd name="T1" fmla="*/ 19 h 22"/>
                  <a:gd name="T2" fmla="*/ 13 w 14"/>
                  <a:gd name="T3" fmla="*/ 3 h 22"/>
                  <a:gd name="T4" fmla="*/ 11 w 14"/>
                  <a:gd name="T5" fmla="*/ 1 h 22"/>
                  <a:gd name="T6" fmla="*/ 1 w 14"/>
                  <a:gd name="T7" fmla="*/ 18 h 22"/>
                  <a:gd name="T8" fmla="*/ 4 w 14"/>
                  <a:gd name="T9" fmla="*/ 19 h 22"/>
                </a:gdLst>
                <a:ahLst/>
                <a:cxnLst>
                  <a:cxn ang="0">
                    <a:pos x="T0" y="T1"/>
                  </a:cxn>
                  <a:cxn ang="0">
                    <a:pos x="T2" y="T3"/>
                  </a:cxn>
                  <a:cxn ang="0">
                    <a:pos x="T4" y="T5"/>
                  </a:cxn>
                  <a:cxn ang="0">
                    <a:pos x="T6" y="T7"/>
                  </a:cxn>
                  <a:cxn ang="0">
                    <a:pos x="T8" y="T9"/>
                  </a:cxn>
                </a:cxnLst>
                <a:rect l="0" t="0" r="r" b="b"/>
                <a:pathLst>
                  <a:path w="14" h="22">
                    <a:moveTo>
                      <a:pt x="4" y="19"/>
                    </a:moveTo>
                    <a:cubicBezTo>
                      <a:pt x="6" y="13"/>
                      <a:pt x="9" y="8"/>
                      <a:pt x="13" y="3"/>
                    </a:cubicBezTo>
                    <a:cubicBezTo>
                      <a:pt x="14" y="1"/>
                      <a:pt x="12" y="0"/>
                      <a:pt x="11" y="1"/>
                    </a:cubicBezTo>
                    <a:cubicBezTo>
                      <a:pt x="6" y="6"/>
                      <a:pt x="3" y="12"/>
                      <a:pt x="1" y="18"/>
                    </a:cubicBezTo>
                    <a:cubicBezTo>
                      <a:pt x="0" y="21"/>
                      <a:pt x="4" y="22"/>
                      <a:pt x="4" y="1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58" name="Freeform 377"/>
              <p:cNvSpPr/>
              <p:nvPr/>
            </p:nvSpPr>
            <p:spPr bwMode="auto">
              <a:xfrm>
                <a:off x="1796" y="1938"/>
                <a:ext cx="48" cy="58"/>
              </a:xfrm>
              <a:custGeom>
                <a:avLst/>
                <a:gdLst>
                  <a:gd name="T0" fmla="*/ 4 w 27"/>
                  <a:gd name="T1" fmla="*/ 31 h 33"/>
                  <a:gd name="T2" fmla="*/ 26 w 27"/>
                  <a:gd name="T3" fmla="*/ 3 h 33"/>
                  <a:gd name="T4" fmla="*/ 24 w 27"/>
                  <a:gd name="T5" fmla="*/ 1 h 33"/>
                  <a:gd name="T6" fmla="*/ 1 w 27"/>
                  <a:gd name="T7" fmla="*/ 29 h 33"/>
                  <a:gd name="T8" fmla="*/ 4 w 27"/>
                  <a:gd name="T9" fmla="*/ 31 h 33"/>
                </a:gdLst>
                <a:ahLst/>
                <a:cxnLst>
                  <a:cxn ang="0">
                    <a:pos x="T0" y="T1"/>
                  </a:cxn>
                  <a:cxn ang="0">
                    <a:pos x="T2" y="T3"/>
                  </a:cxn>
                  <a:cxn ang="0">
                    <a:pos x="T4" y="T5"/>
                  </a:cxn>
                  <a:cxn ang="0">
                    <a:pos x="T6" y="T7"/>
                  </a:cxn>
                  <a:cxn ang="0">
                    <a:pos x="T8" y="T9"/>
                  </a:cxn>
                </a:cxnLst>
                <a:rect l="0" t="0" r="r" b="b"/>
                <a:pathLst>
                  <a:path w="27" h="33">
                    <a:moveTo>
                      <a:pt x="4" y="31"/>
                    </a:moveTo>
                    <a:cubicBezTo>
                      <a:pt x="10" y="21"/>
                      <a:pt x="17" y="12"/>
                      <a:pt x="26" y="3"/>
                    </a:cubicBezTo>
                    <a:cubicBezTo>
                      <a:pt x="27" y="2"/>
                      <a:pt x="25" y="0"/>
                      <a:pt x="24" y="1"/>
                    </a:cubicBezTo>
                    <a:cubicBezTo>
                      <a:pt x="14" y="9"/>
                      <a:pt x="6" y="18"/>
                      <a:pt x="1" y="29"/>
                    </a:cubicBezTo>
                    <a:cubicBezTo>
                      <a:pt x="0" y="31"/>
                      <a:pt x="3" y="33"/>
                      <a:pt x="4" y="3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59" name="Freeform 378"/>
              <p:cNvSpPr/>
              <p:nvPr/>
            </p:nvSpPr>
            <p:spPr bwMode="auto">
              <a:xfrm>
                <a:off x="1927" y="2211"/>
                <a:ext cx="26" cy="28"/>
              </a:xfrm>
              <a:custGeom>
                <a:avLst/>
                <a:gdLst>
                  <a:gd name="T0" fmla="*/ 4 w 15"/>
                  <a:gd name="T1" fmla="*/ 14 h 16"/>
                  <a:gd name="T2" fmla="*/ 14 w 15"/>
                  <a:gd name="T3" fmla="*/ 2 h 16"/>
                  <a:gd name="T4" fmla="*/ 12 w 15"/>
                  <a:gd name="T5" fmla="*/ 1 h 16"/>
                  <a:gd name="T6" fmla="*/ 1 w 15"/>
                  <a:gd name="T7" fmla="*/ 12 h 16"/>
                  <a:gd name="T8" fmla="*/ 4 w 15"/>
                  <a:gd name="T9" fmla="*/ 14 h 16"/>
                </a:gdLst>
                <a:ahLst/>
                <a:cxnLst>
                  <a:cxn ang="0">
                    <a:pos x="T0" y="T1"/>
                  </a:cxn>
                  <a:cxn ang="0">
                    <a:pos x="T2" y="T3"/>
                  </a:cxn>
                  <a:cxn ang="0">
                    <a:pos x="T4" y="T5"/>
                  </a:cxn>
                  <a:cxn ang="0">
                    <a:pos x="T6" y="T7"/>
                  </a:cxn>
                  <a:cxn ang="0">
                    <a:pos x="T8" y="T9"/>
                  </a:cxn>
                </a:cxnLst>
                <a:rect l="0" t="0" r="r" b="b"/>
                <a:pathLst>
                  <a:path w="15" h="16">
                    <a:moveTo>
                      <a:pt x="4" y="14"/>
                    </a:moveTo>
                    <a:cubicBezTo>
                      <a:pt x="8" y="11"/>
                      <a:pt x="11" y="7"/>
                      <a:pt x="14" y="2"/>
                    </a:cubicBezTo>
                    <a:cubicBezTo>
                      <a:pt x="15" y="1"/>
                      <a:pt x="13" y="0"/>
                      <a:pt x="12" y="1"/>
                    </a:cubicBezTo>
                    <a:cubicBezTo>
                      <a:pt x="8" y="4"/>
                      <a:pt x="5" y="8"/>
                      <a:pt x="1" y="12"/>
                    </a:cubicBezTo>
                    <a:cubicBezTo>
                      <a:pt x="0" y="14"/>
                      <a:pt x="3" y="16"/>
                      <a:pt x="4" y="1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60" name="Freeform 379"/>
              <p:cNvSpPr/>
              <p:nvPr/>
            </p:nvSpPr>
            <p:spPr bwMode="auto">
              <a:xfrm>
                <a:off x="1999" y="2325"/>
                <a:ext cx="17" cy="28"/>
              </a:xfrm>
              <a:custGeom>
                <a:avLst/>
                <a:gdLst>
                  <a:gd name="T0" fmla="*/ 3 w 10"/>
                  <a:gd name="T1" fmla="*/ 14 h 16"/>
                  <a:gd name="T2" fmla="*/ 9 w 10"/>
                  <a:gd name="T3" fmla="*/ 3 h 16"/>
                  <a:gd name="T4" fmla="*/ 7 w 10"/>
                  <a:gd name="T5" fmla="*/ 1 h 16"/>
                  <a:gd name="T6" fmla="*/ 0 w 10"/>
                  <a:gd name="T7" fmla="*/ 13 h 16"/>
                  <a:gd name="T8" fmla="*/ 3 w 10"/>
                  <a:gd name="T9" fmla="*/ 14 h 16"/>
                </a:gdLst>
                <a:ahLst/>
                <a:cxnLst>
                  <a:cxn ang="0">
                    <a:pos x="T0" y="T1"/>
                  </a:cxn>
                  <a:cxn ang="0">
                    <a:pos x="T2" y="T3"/>
                  </a:cxn>
                  <a:cxn ang="0">
                    <a:pos x="T4" y="T5"/>
                  </a:cxn>
                  <a:cxn ang="0">
                    <a:pos x="T6" y="T7"/>
                  </a:cxn>
                  <a:cxn ang="0">
                    <a:pos x="T8" y="T9"/>
                  </a:cxn>
                </a:cxnLst>
                <a:rect l="0" t="0" r="r" b="b"/>
                <a:pathLst>
                  <a:path w="10" h="16">
                    <a:moveTo>
                      <a:pt x="3" y="14"/>
                    </a:moveTo>
                    <a:cubicBezTo>
                      <a:pt x="5" y="11"/>
                      <a:pt x="7" y="7"/>
                      <a:pt x="9" y="3"/>
                    </a:cubicBezTo>
                    <a:cubicBezTo>
                      <a:pt x="10" y="1"/>
                      <a:pt x="8" y="0"/>
                      <a:pt x="7" y="1"/>
                    </a:cubicBezTo>
                    <a:cubicBezTo>
                      <a:pt x="3" y="4"/>
                      <a:pt x="1" y="9"/>
                      <a:pt x="0" y="13"/>
                    </a:cubicBezTo>
                    <a:cubicBezTo>
                      <a:pt x="0" y="15"/>
                      <a:pt x="2" y="16"/>
                      <a:pt x="3" y="1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61" name="Freeform 380"/>
              <p:cNvSpPr/>
              <p:nvPr/>
            </p:nvSpPr>
            <p:spPr bwMode="auto">
              <a:xfrm>
                <a:off x="1983" y="2297"/>
                <a:ext cx="17" cy="31"/>
              </a:xfrm>
              <a:custGeom>
                <a:avLst/>
                <a:gdLst>
                  <a:gd name="T0" fmla="*/ 3 w 10"/>
                  <a:gd name="T1" fmla="*/ 16 h 18"/>
                  <a:gd name="T2" fmla="*/ 7 w 10"/>
                  <a:gd name="T3" fmla="*/ 10 h 18"/>
                  <a:gd name="T4" fmla="*/ 10 w 10"/>
                  <a:gd name="T5" fmla="*/ 3 h 18"/>
                  <a:gd name="T6" fmla="*/ 7 w 10"/>
                  <a:gd name="T7" fmla="*/ 2 h 18"/>
                  <a:gd name="T8" fmla="*/ 0 w 10"/>
                  <a:gd name="T9" fmla="*/ 14 h 18"/>
                  <a:gd name="T10" fmla="*/ 3 w 10"/>
                  <a:gd name="T11" fmla="*/ 16 h 18"/>
                </a:gdLst>
                <a:ahLst/>
                <a:cxnLst>
                  <a:cxn ang="0">
                    <a:pos x="T0" y="T1"/>
                  </a:cxn>
                  <a:cxn ang="0">
                    <a:pos x="T2" y="T3"/>
                  </a:cxn>
                  <a:cxn ang="0">
                    <a:pos x="T4" y="T5"/>
                  </a:cxn>
                  <a:cxn ang="0">
                    <a:pos x="T6" y="T7"/>
                  </a:cxn>
                  <a:cxn ang="0">
                    <a:pos x="T8" y="T9"/>
                  </a:cxn>
                  <a:cxn ang="0">
                    <a:pos x="T10" y="T11"/>
                  </a:cxn>
                </a:cxnLst>
                <a:rect l="0" t="0" r="r" b="b"/>
                <a:pathLst>
                  <a:path w="10" h="18">
                    <a:moveTo>
                      <a:pt x="3" y="16"/>
                    </a:moveTo>
                    <a:cubicBezTo>
                      <a:pt x="5" y="14"/>
                      <a:pt x="6" y="12"/>
                      <a:pt x="7" y="10"/>
                    </a:cubicBezTo>
                    <a:cubicBezTo>
                      <a:pt x="8" y="8"/>
                      <a:pt x="9" y="5"/>
                      <a:pt x="10" y="3"/>
                    </a:cubicBezTo>
                    <a:cubicBezTo>
                      <a:pt x="10" y="2"/>
                      <a:pt x="8" y="0"/>
                      <a:pt x="7" y="2"/>
                    </a:cubicBezTo>
                    <a:cubicBezTo>
                      <a:pt x="4" y="5"/>
                      <a:pt x="2" y="10"/>
                      <a:pt x="0" y="14"/>
                    </a:cubicBezTo>
                    <a:cubicBezTo>
                      <a:pt x="0" y="16"/>
                      <a:pt x="2" y="18"/>
                      <a:pt x="3"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62" name="Freeform 381"/>
              <p:cNvSpPr/>
              <p:nvPr/>
            </p:nvSpPr>
            <p:spPr bwMode="auto">
              <a:xfrm>
                <a:off x="1963" y="2258"/>
                <a:ext cx="20" cy="28"/>
              </a:xfrm>
              <a:custGeom>
                <a:avLst/>
                <a:gdLst>
                  <a:gd name="T0" fmla="*/ 5 w 11"/>
                  <a:gd name="T1" fmla="*/ 14 h 16"/>
                  <a:gd name="T2" fmla="*/ 11 w 11"/>
                  <a:gd name="T3" fmla="*/ 3 h 16"/>
                  <a:gd name="T4" fmla="*/ 8 w 11"/>
                  <a:gd name="T5" fmla="*/ 1 h 16"/>
                  <a:gd name="T6" fmla="*/ 1 w 11"/>
                  <a:gd name="T7" fmla="*/ 12 h 16"/>
                  <a:gd name="T8" fmla="*/ 5 w 11"/>
                  <a:gd name="T9" fmla="*/ 14 h 16"/>
                </a:gdLst>
                <a:ahLst/>
                <a:cxnLst>
                  <a:cxn ang="0">
                    <a:pos x="T0" y="T1"/>
                  </a:cxn>
                  <a:cxn ang="0">
                    <a:pos x="T2" y="T3"/>
                  </a:cxn>
                  <a:cxn ang="0">
                    <a:pos x="T4" y="T5"/>
                  </a:cxn>
                  <a:cxn ang="0">
                    <a:pos x="T6" y="T7"/>
                  </a:cxn>
                  <a:cxn ang="0">
                    <a:pos x="T8" y="T9"/>
                  </a:cxn>
                </a:cxnLst>
                <a:rect l="0" t="0" r="r" b="b"/>
                <a:pathLst>
                  <a:path w="11" h="16">
                    <a:moveTo>
                      <a:pt x="5" y="14"/>
                    </a:moveTo>
                    <a:cubicBezTo>
                      <a:pt x="7" y="10"/>
                      <a:pt x="10" y="7"/>
                      <a:pt x="11" y="3"/>
                    </a:cubicBezTo>
                    <a:cubicBezTo>
                      <a:pt x="11" y="1"/>
                      <a:pt x="9" y="0"/>
                      <a:pt x="8" y="1"/>
                    </a:cubicBezTo>
                    <a:cubicBezTo>
                      <a:pt x="5" y="4"/>
                      <a:pt x="3" y="8"/>
                      <a:pt x="1" y="12"/>
                    </a:cubicBezTo>
                    <a:cubicBezTo>
                      <a:pt x="0" y="14"/>
                      <a:pt x="3" y="16"/>
                      <a:pt x="5" y="1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63" name="Freeform 382"/>
              <p:cNvSpPr/>
              <p:nvPr/>
            </p:nvSpPr>
            <p:spPr bwMode="auto">
              <a:xfrm>
                <a:off x="1948" y="2242"/>
                <a:ext cx="17" cy="20"/>
              </a:xfrm>
              <a:custGeom>
                <a:avLst/>
                <a:gdLst>
                  <a:gd name="T0" fmla="*/ 4 w 10"/>
                  <a:gd name="T1" fmla="*/ 9 h 11"/>
                  <a:gd name="T2" fmla="*/ 9 w 10"/>
                  <a:gd name="T3" fmla="*/ 3 h 11"/>
                  <a:gd name="T4" fmla="*/ 7 w 10"/>
                  <a:gd name="T5" fmla="*/ 1 h 11"/>
                  <a:gd name="T6" fmla="*/ 1 w 10"/>
                  <a:gd name="T7" fmla="*/ 7 h 11"/>
                  <a:gd name="T8" fmla="*/ 4 w 10"/>
                  <a:gd name="T9" fmla="*/ 9 h 11"/>
                </a:gdLst>
                <a:ahLst/>
                <a:cxnLst>
                  <a:cxn ang="0">
                    <a:pos x="T0" y="T1"/>
                  </a:cxn>
                  <a:cxn ang="0">
                    <a:pos x="T2" y="T3"/>
                  </a:cxn>
                  <a:cxn ang="0">
                    <a:pos x="T4" y="T5"/>
                  </a:cxn>
                  <a:cxn ang="0">
                    <a:pos x="T6" y="T7"/>
                  </a:cxn>
                  <a:cxn ang="0">
                    <a:pos x="T8" y="T9"/>
                  </a:cxn>
                </a:cxnLst>
                <a:rect l="0" t="0" r="r" b="b"/>
                <a:pathLst>
                  <a:path w="10" h="11">
                    <a:moveTo>
                      <a:pt x="4" y="9"/>
                    </a:moveTo>
                    <a:cubicBezTo>
                      <a:pt x="6" y="7"/>
                      <a:pt x="7" y="5"/>
                      <a:pt x="9" y="3"/>
                    </a:cubicBezTo>
                    <a:cubicBezTo>
                      <a:pt x="10" y="2"/>
                      <a:pt x="9" y="0"/>
                      <a:pt x="7" y="1"/>
                    </a:cubicBezTo>
                    <a:cubicBezTo>
                      <a:pt x="5" y="3"/>
                      <a:pt x="3" y="5"/>
                      <a:pt x="1" y="7"/>
                    </a:cubicBezTo>
                    <a:cubicBezTo>
                      <a:pt x="0" y="8"/>
                      <a:pt x="2" y="11"/>
                      <a:pt x="4" y="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64" name="Freeform 383"/>
              <p:cNvSpPr/>
              <p:nvPr/>
            </p:nvSpPr>
            <p:spPr bwMode="auto">
              <a:xfrm>
                <a:off x="2215" y="2518"/>
                <a:ext cx="79" cy="57"/>
              </a:xfrm>
              <a:custGeom>
                <a:avLst/>
                <a:gdLst>
                  <a:gd name="T0" fmla="*/ 41 w 45"/>
                  <a:gd name="T1" fmla="*/ 2 h 32"/>
                  <a:gd name="T2" fmla="*/ 2 w 45"/>
                  <a:gd name="T3" fmla="*/ 29 h 32"/>
                  <a:gd name="T4" fmla="*/ 3 w 45"/>
                  <a:gd name="T5" fmla="*/ 31 h 32"/>
                  <a:gd name="T6" fmla="*/ 43 w 45"/>
                  <a:gd name="T7" fmla="*/ 4 h 32"/>
                  <a:gd name="T8" fmla="*/ 41 w 45"/>
                  <a:gd name="T9" fmla="*/ 2 h 32"/>
                </a:gdLst>
                <a:ahLst/>
                <a:cxnLst>
                  <a:cxn ang="0">
                    <a:pos x="T0" y="T1"/>
                  </a:cxn>
                  <a:cxn ang="0">
                    <a:pos x="T2" y="T3"/>
                  </a:cxn>
                  <a:cxn ang="0">
                    <a:pos x="T4" y="T5"/>
                  </a:cxn>
                  <a:cxn ang="0">
                    <a:pos x="T6" y="T7"/>
                  </a:cxn>
                  <a:cxn ang="0">
                    <a:pos x="T8" y="T9"/>
                  </a:cxn>
                </a:cxnLst>
                <a:rect l="0" t="0" r="r" b="b"/>
                <a:pathLst>
                  <a:path w="45" h="32">
                    <a:moveTo>
                      <a:pt x="41" y="2"/>
                    </a:moveTo>
                    <a:cubicBezTo>
                      <a:pt x="28" y="12"/>
                      <a:pt x="16" y="21"/>
                      <a:pt x="2" y="29"/>
                    </a:cubicBezTo>
                    <a:cubicBezTo>
                      <a:pt x="0" y="29"/>
                      <a:pt x="1" y="32"/>
                      <a:pt x="3" y="31"/>
                    </a:cubicBezTo>
                    <a:cubicBezTo>
                      <a:pt x="18" y="25"/>
                      <a:pt x="32" y="16"/>
                      <a:pt x="43" y="4"/>
                    </a:cubicBezTo>
                    <a:cubicBezTo>
                      <a:pt x="45" y="2"/>
                      <a:pt x="43" y="0"/>
                      <a:pt x="4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65" name="Freeform 384"/>
              <p:cNvSpPr/>
              <p:nvPr/>
            </p:nvSpPr>
            <p:spPr bwMode="auto">
              <a:xfrm>
                <a:off x="2261" y="2532"/>
                <a:ext cx="43" cy="32"/>
              </a:xfrm>
              <a:custGeom>
                <a:avLst/>
                <a:gdLst>
                  <a:gd name="T0" fmla="*/ 22 w 25"/>
                  <a:gd name="T1" fmla="*/ 0 h 18"/>
                  <a:gd name="T2" fmla="*/ 12 w 25"/>
                  <a:gd name="T3" fmla="*/ 8 h 18"/>
                  <a:gd name="T4" fmla="*/ 1 w 25"/>
                  <a:gd name="T5" fmla="*/ 15 h 18"/>
                  <a:gd name="T6" fmla="*/ 2 w 25"/>
                  <a:gd name="T7" fmla="*/ 17 h 18"/>
                  <a:gd name="T8" fmla="*/ 24 w 25"/>
                  <a:gd name="T9" fmla="*/ 3 h 18"/>
                  <a:gd name="T10" fmla="*/ 22 w 25"/>
                  <a:gd name="T11" fmla="*/ 0 h 18"/>
                </a:gdLst>
                <a:ahLst/>
                <a:cxnLst>
                  <a:cxn ang="0">
                    <a:pos x="T0" y="T1"/>
                  </a:cxn>
                  <a:cxn ang="0">
                    <a:pos x="T2" y="T3"/>
                  </a:cxn>
                  <a:cxn ang="0">
                    <a:pos x="T4" y="T5"/>
                  </a:cxn>
                  <a:cxn ang="0">
                    <a:pos x="T6" y="T7"/>
                  </a:cxn>
                  <a:cxn ang="0">
                    <a:pos x="T8" y="T9"/>
                  </a:cxn>
                  <a:cxn ang="0">
                    <a:pos x="T10" y="T11"/>
                  </a:cxn>
                </a:cxnLst>
                <a:rect l="0" t="0" r="r" b="b"/>
                <a:pathLst>
                  <a:path w="25" h="18">
                    <a:moveTo>
                      <a:pt x="22" y="0"/>
                    </a:moveTo>
                    <a:cubicBezTo>
                      <a:pt x="19" y="2"/>
                      <a:pt x="15" y="5"/>
                      <a:pt x="12" y="8"/>
                    </a:cubicBezTo>
                    <a:cubicBezTo>
                      <a:pt x="8" y="10"/>
                      <a:pt x="5" y="12"/>
                      <a:pt x="1" y="15"/>
                    </a:cubicBezTo>
                    <a:cubicBezTo>
                      <a:pt x="0" y="15"/>
                      <a:pt x="1" y="18"/>
                      <a:pt x="2" y="17"/>
                    </a:cubicBezTo>
                    <a:cubicBezTo>
                      <a:pt x="10" y="15"/>
                      <a:pt x="20" y="10"/>
                      <a:pt x="24" y="3"/>
                    </a:cubicBezTo>
                    <a:cubicBezTo>
                      <a:pt x="25" y="1"/>
                      <a:pt x="24" y="0"/>
                      <a:pt x="2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66" name="Freeform 385"/>
              <p:cNvSpPr/>
              <p:nvPr/>
            </p:nvSpPr>
            <p:spPr bwMode="auto">
              <a:xfrm>
                <a:off x="2287" y="2545"/>
                <a:ext cx="30" cy="28"/>
              </a:xfrm>
              <a:custGeom>
                <a:avLst/>
                <a:gdLst>
                  <a:gd name="T0" fmla="*/ 13 w 17"/>
                  <a:gd name="T1" fmla="*/ 1 h 16"/>
                  <a:gd name="T2" fmla="*/ 2 w 17"/>
                  <a:gd name="T3" fmla="*/ 13 h 16"/>
                  <a:gd name="T4" fmla="*/ 3 w 17"/>
                  <a:gd name="T5" fmla="*/ 15 h 16"/>
                  <a:gd name="T6" fmla="*/ 16 w 17"/>
                  <a:gd name="T7" fmla="*/ 3 h 16"/>
                  <a:gd name="T8" fmla="*/ 13 w 17"/>
                  <a:gd name="T9" fmla="*/ 1 h 16"/>
                </a:gdLst>
                <a:ahLst/>
                <a:cxnLst>
                  <a:cxn ang="0">
                    <a:pos x="T0" y="T1"/>
                  </a:cxn>
                  <a:cxn ang="0">
                    <a:pos x="T2" y="T3"/>
                  </a:cxn>
                  <a:cxn ang="0">
                    <a:pos x="T4" y="T5"/>
                  </a:cxn>
                  <a:cxn ang="0">
                    <a:pos x="T6" y="T7"/>
                  </a:cxn>
                  <a:cxn ang="0">
                    <a:pos x="T8" y="T9"/>
                  </a:cxn>
                </a:cxnLst>
                <a:rect l="0" t="0" r="r" b="b"/>
                <a:pathLst>
                  <a:path w="17" h="16">
                    <a:moveTo>
                      <a:pt x="13" y="1"/>
                    </a:moveTo>
                    <a:cubicBezTo>
                      <a:pt x="10" y="6"/>
                      <a:pt x="6" y="9"/>
                      <a:pt x="2" y="13"/>
                    </a:cubicBezTo>
                    <a:cubicBezTo>
                      <a:pt x="0" y="14"/>
                      <a:pt x="2" y="16"/>
                      <a:pt x="3" y="15"/>
                    </a:cubicBezTo>
                    <a:cubicBezTo>
                      <a:pt x="9" y="12"/>
                      <a:pt x="13" y="8"/>
                      <a:pt x="16" y="3"/>
                    </a:cubicBezTo>
                    <a:cubicBezTo>
                      <a:pt x="17" y="1"/>
                      <a:pt x="14" y="0"/>
                      <a:pt x="13"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67" name="Freeform 386"/>
              <p:cNvSpPr/>
              <p:nvPr/>
            </p:nvSpPr>
            <p:spPr bwMode="auto">
              <a:xfrm>
                <a:off x="2206" y="2499"/>
                <a:ext cx="84" cy="19"/>
              </a:xfrm>
              <a:custGeom>
                <a:avLst/>
                <a:gdLst>
                  <a:gd name="T0" fmla="*/ 46 w 48"/>
                  <a:gd name="T1" fmla="*/ 0 h 11"/>
                  <a:gd name="T2" fmla="*/ 2 w 48"/>
                  <a:gd name="T3" fmla="*/ 4 h 11"/>
                  <a:gd name="T4" fmla="*/ 2 w 48"/>
                  <a:gd name="T5" fmla="*/ 6 h 11"/>
                  <a:gd name="T6" fmla="*/ 47 w 48"/>
                  <a:gd name="T7" fmla="*/ 3 h 11"/>
                  <a:gd name="T8" fmla="*/ 46 w 48"/>
                  <a:gd name="T9" fmla="*/ 0 h 11"/>
                </a:gdLst>
                <a:ahLst/>
                <a:cxnLst>
                  <a:cxn ang="0">
                    <a:pos x="T0" y="T1"/>
                  </a:cxn>
                  <a:cxn ang="0">
                    <a:pos x="T2" y="T3"/>
                  </a:cxn>
                  <a:cxn ang="0">
                    <a:pos x="T4" y="T5"/>
                  </a:cxn>
                  <a:cxn ang="0">
                    <a:pos x="T6" y="T7"/>
                  </a:cxn>
                  <a:cxn ang="0">
                    <a:pos x="T8" y="T9"/>
                  </a:cxn>
                </a:cxnLst>
                <a:rect l="0" t="0" r="r" b="b"/>
                <a:pathLst>
                  <a:path w="48" h="11">
                    <a:moveTo>
                      <a:pt x="46" y="0"/>
                    </a:moveTo>
                    <a:cubicBezTo>
                      <a:pt x="31" y="5"/>
                      <a:pt x="17" y="6"/>
                      <a:pt x="2" y="4"/>
                    </a:cubicBezTo>
                    <a:cubicBezTo>
                      <a:pt x="0" y="3"/>
                      <a:pt x="0" y="6"/>
                      <a:pt x="2" y="6"/>
                    </a:cubicBezTo>
                    <a:cubicBezTo>
                      <a:pt x="16" y="11"/>
                      <a:pt x="33" y="10"/>
                      <a:pt x="47" y="3"/>
                    </a:cubicBezTo>
                    <a:cubicBezTo>
                      <a:pt x="48" y="2"/>
                      <a:pt x="47" y="0"/>
                      <a:pt x="4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68" name="Freeform 387"/>
              <p:cNvSpPr/>
              <p:nvPr/>
            </p:nvSpPr>
            <p:spPr bwMode="auto">
              <a:xfrm>
                <a:off x="2371" y="2293"/>
                <a:ext cx="39" cy="104"/>
              </a:xfrm>
              <a:custGeom>
                <a:avLst/>
                <a:gdLst>
                  <a:gd name="T0" fmla="*/ 8 w 22"/>
                  <a:gd name="T1" fmla="*/ 57 h 59"/>
                  <a:gd name="T2" fmla="*/ 22 w 22"/>
                  <a:gd name="T3" fmla="*/ 3 h 59"/>
                  <a:gd name="T4" fmla="*/ 19 w 22"/>
                  <a:gd name="T5" fmla="*/ 1 h 59"/>
                  <a:gd name="T6" fmla="*/ 5 w 22"/>
                  <a:gd name="T7" fmla="*/ 58 h 59"/>
                  <a:gd name="T8" fmla="*/ 8 w 22"/>
                  <a:gd name="T9" fmla="*/ 57 h 59"/>
                </a:gdLst>
                <a:ahLst/>
                <a:cxnLst>
                  <a:cxn ang="0">
                    <a:pos x="T0" y="T1"/>
                  </a:cxn>
                  <a:cxn ang="0">
                    <a:pos x="T2" y="T3"/>
                  </a:cxn>
                  <a:cxn ang="0">
                    <a:pos x="T4" y="T5"/>
                  </a:cxn>
                  <a:cxn ang="0">
                    <a:pos x="T6" y="T7"/>
                  </a:cxn>
                  <a:cxn ang="0">
                    <a:pos x="T8" y="T9"/>
                  </a:cxn>
                </a:cxnLst>
                <a:rect l="0" t="0" r="r" b="b"/>
                <a:pathLst>
                  <a:path w="22" h="59">
                    <a:moveTo>
                      <a:pt x="8" y="57"/>
                    </a:moveTo>
                    <a:cubicBezTo>
                      <a:pt x="7" y="36"/>
                      <a:pt x="11" y="21"/>
                      <a:pt x="22" y="3"/>
                    </a:cubicBezTo>
                    <a:cubicBezTo>
                      <a:pt x="22" y="1"/>
                      <a:pt x="20" y="0"/>
                      <a:pt x="19" y="1"/>
                    </a:cubicBezTo>
                    <a:cubicBezTo>
                      <a:pt x="6" y="15"/>
                      <a:pt x="0" y="39"/>
                      <a:pt x="5" y="58"/>
                    </a:cubicBezTo>
                    <a:cubicBezTo>
                      <a:pt x="6" y="59"/>
                      <a:pt x="8" y="59"/>
                      <a:pt x="8" y="5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69" name="Freeform 388"/>
              <p:cNvSpPr/>
              <p:nvPr/>
            </p:nvSpPr>
            <p:spPr bwMode="auto">
              <a:xfrm>
                <a:off x="2366" y="2295"/>
                <a:ext cx="16" cy="83"/>
              </a:xfrm>
              <a:custGeom>
                <a:avLst/>
                <a:gdLst>
                  <a:gd name="T0" fmla="*/ 5 w 9"/>
                  <a:gd name="T1" fmla="*/ 45 h 47"/>
                  <a:gd name="T2" fmla="*/ 8 w 9"/>
                  <a:gd name="T3" fmla="*/ 2 h 47"/>
                  <a:gd name="T4" fmla="*/ 6 w 9"/>
                  <a:gd name="T5" fmla="*/ 1 h 47"/>
                  <a:gd name="T6" fmla="*/ 2 w 9"/>
                  <a:gd name="T7" fmla="*/ 45 h 47"/>
                  <a:gd name="T8" fmla="*/ 5 w 9"/>
                  <a:gd name="T9" fmla="*/ 45 h 47"/>
                </a:gdLst>
                <a:ahLst/>
                <a:cxnLst>
                  <a:cxn ang="0">
                    <a:pos x="T0" y="T1"/>
                  </a:cxn>
                  <a:cxn ang="0">
                    <a:pos x="T2" y="T3"/>
                  </a:cxn>
                  <a:cxn ang="0">
                    <a:pos x="T4" y="T5"/>
                  </a:cxn>
                  <a:cxn ang="0">
                    <a:pos x="T6" y="T7"/>
                  </a:cxn>
                  <a:cxn ang="0">
                    <a:pos x="T8" y="T9"/>
                  </a:cxn>
                </a:cxnLst>
                <a:rect l="0" t="0" r="r" b="b"/>
                <a:pathLst>
                  <a:path w="9" h="47">
                    <a:moveTo>
                      <a:pt x="5" y="45"/>
                    </a:moveTo>
                    <a:cubicBezTo>
                      <a:pt x="4" y="30"/>
                      <a:pt x="7" y="17"/>
                      <a:pt x="8" y="2"/>
                    </a:cubicBezTo>
                    <a:cubicBezTo>
                      <a:pt x="9" y="1"/>
                      <a:pt x="6" y="0"/>
                      <a:pt x="6" y="1"/>
                    </a:cubicBezTo>
                    <a:cubicBezTo>
                      <a:pt x="0" y="15"/>
                      <a:pt x="0" y="31"/>
                      <a:pt x="2" y="45"/>
                    </a:cubicBezTo>
                    <a:cubicBezTo>
                      <a:pt x="2" y="47"/>
                      <a:pt x="5" y="46"/>
                      <a:pt x="5" y="4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70" name="Freeform 389"/>
              <p:cNvSpPr/>
              <p:nvPr/>
            </p:nvSpPr>
            <p:spPr bwMode="auto">
              <a:xfrm>
                <a:off x="2340" y="2288"/>
                <a:ext cx="23" cy="72"/>
              </a:xfrm>
              <a:custGeom>
                <a:avLst/>
                <a:gdLst>
                  <a:gd name="T0" fmla="*/ 13 w 13"/>
                  <a:gd name="T1" fmla="*/ 38 h 41"/>
                  <a:gd name="T2" fmla="*/ 4 w 13"/>
                  <a:gd name="T3" fmla="*/ 2 h 41"/>
                  <a:gd name="T4" fmla="*/ 1 w 13"/>
                  <a:gd name="T5" fmla="*/ 2 h 41"/>
                  <a:gd name="T6" fmla="*/ 10 w 13"/>
                  <a:gd name="T7" fmla="*/ 39 h 41"/>
                  <a:gd name="T8" fmla="*/ 13 w 13"/>
                  <a:gd name="T9" fmla="*/ 38 h 41"/>
                </a:gdLst>
                <a:ahLst/>
                <a:cxnLst>
                  <a:cxn ang="0">
                    <a:pos x="T0" y="T1"/>
                  </a:cxn>
                  <a:cxn ang="0">
                    <a:pos x="T2" y="T3"/>
                  </a:cxn>
                  <a:cxn ang="0">
                    <a:pos x="T4" y="T5"/>
                  </a:cxn>
                  <a:cxn ang="0">
                    <a:pos x="T6" y="T7"/>
                  </a:cxn>
                  <a:cxn ang="0">
                    <a:pos x="T8" y="T9"/>
                  </a:cxn>
                </a:cxnLst>
                <a:rect l="0" t="0" r="r" b="b"/>
                <a:pathLst>
                  <a:path w="13" h="41">
                    <a:moveTo>
                      <a:pt x="13" y="38"/>
                    </a:moveTo>
                    <a:cubicBezTo>
                      <a:pt x="11" y="26"/>
                      <a:pt x="8" y="13"/>
                      <a:pt x="4" y="2"/>
                    </a:cubicBezTo>
                    <a:cubicBezTo>
                      <a:pt x="3" y="0"/>
                      <a:pt x="0" y="1"/>
                      <a:pt x="1" y="2"/>
                    </a:cubicBezTo>
                    <a:cubicBezTo>
                      <a:pt x="3" y="15"/>
                      <a:pt x="7" y="27"/>
                      <a:pt x="10" y="39"/>
                    </a:cubicBezTo>
                    <a:cubicBezTo>
                      <a:pt x="11" y="41"/>
                      <a:pt x="13" y="40"/>
                      <a:pt x="13" y="3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71" name="Freeform 390"/>
              <p:cNvSpPr/>
              <p:nvPr/>
            </p:nvSpPr>
            <p:spPr bwMode="auto">
              <a:xfrm>
                <a:off x="2310" y="2330"/>
                <a:ext cx="68" cy="65"/>
              </a:xfrm>
              <a:custGeom>
                <a:avLst/>
                <a:gdLst>
                  <a:gd name="T0" fmla="*/ 38 w 39"/>
                  <a:gd name="T1" fmla="*/ 33 h 37"/>
                  <a:gd name="T2" fmla="*/ 3 w 39"/>
                  <a:gd name="T3" fmla="*/ 1 h 37"/>
                  <a:gd name="T4" fmla="*/ 0 w 39"/>
                  <a:gd name="T5" fmla="*/ 3 h 37"/>
                  <a:gd name="T6" fmla="*/ 36 w 39"/>
                  <a:gd name="T7" fmla="*/ 36 h 37"/>
                  <a:gd name="T8" fmla="*/ 38 w 39"/>
                  <a:gd name="T9" fmla="*/ 33 h 37"/>
                </a:gdLst>
                <a:ahLst/>
                <a:cxnLst>
                  <a:cxn ang="0">
                    <a:pos x="T0" y="T1"/>
                  </a:cxn>
                  <a:cxn ang="0">
                    <a:pos x="T2" y="T3"/>
                  </a:cxn>
                  <a:cxn ang="0">
                    <a:pos x="T4" y="T5"/>
                  </a:cxn>
                  <a:cxn ang="0">
                    <a:pos x="T6" y="T7"/>
                  </a:cxn>
                  <a:cxn ang="0">
                    <a:pos x="T8" y="T9"/>
                  </a:cxn>
                </a:cxnLst>
                <a:rect l="0" t="0" r="r" b="b"/>
                <a:pathLst>
                  <a:path w="39" h="37">
                    <a:moveTo>
                      <a:pt x="38" y="33"/>
                    </a:moveTo>
                    <a:cubicBezTo>
                      <a:pt x="24" y="24"/>
                      <a:pt x="11" y="17"/>
                      <a:pt x="3" y="1"/>
                    </a:cubicBezTo>
                    <a:cubicBezTo>
                      <a:pt x="2" y="0"/>
                      <a:pt x="0" y="1"/>
                      <a:pt x="0" y="3"/>
                    </a:cubicBezTo>
                    <a:cubicBezTo>
                      <a:pt x="4" y="19"/>
                      <a:pt x="21" y="30"/>
                      <a:pt x="36" y="36"/>
                    </a:cubicBezTo>
                    <a:cubicBezTo>
                      <a:pt x="38" y="37"/>
                      <a:pt x="39" y="35"/>
                      <a:pt x="38" y="3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72" name="Freeform 391"/>
              <p:cNvSpPr/>
              <p:nvPr/>
            </p:nvSpPr>
            <p:spPr bwMode="auto">
              <a:xfrm>
                <a:off x="2338" y="2386"/>
                <a:ext cx="63" cy="39"/>
              </a:xfrm>
              <a:custGeom>
                <a:avLst/>
                <a:gdLst>
                  <a:gd name="T0" fmla="*/ 34 w 36"/>
                  <a:gd name="T1" fmla="*/ 19 h 22"/>
                  <a:gd name="T2" fmla="*/ 3 w 36"/>
                  <a:gd name="T3" fmla="*/ 2 h 22"/>
                  <a:gd name="T4" fmla="*/ 1 w 36"/>
                  <a:gd name="T5" fmla="*/ 3 h 22"/>
                  <a:gd name="T6" fmla="*/ 33 w 36"/>
                  <a:gd name="T7" fmla="*/ 22 h 22"/>
                  <a:gd name="T8" fmla="*/ 34 w 36"/>
                  <a:gd name="T9" fmla="*/ 19 h 22"/>
                </a:gdLst>
                <a:ahLst/>
                <a:cxnLst>
                  <a:cxn ang="0">
                    <a:pos x="T0" y="T1"/>
                  </a:cxn>
                  <a:cxn ang="0">
                    <a:pos x="T2" y="T3"/>
                  </a:cxn>
                  <a:cxn ang="0">
                    <a:pos x="T4" y="T5"/>
                  </a:cxn>
                  <a:cxn ang="0">
                    <a:pos x="T6" y="T7"/>
                  </a:cxn>
                  <a:cxn ang="0">
                    <a:pos x="T8" y="T9"/>
                  </a:cxn>
                </a:cxnLst>
                <a:rect l="0" t="0" r="r" b="b"/>
                <a:pathLst>
                  <a:path w="36" h="22">
                    <a:moveTo>
                      <a:pt x="34" y="19"/>
                    </a:moveTo>
                    <a:cubicBezTo>
                      <a:pt x="22" y="16"/>
                      <a:pt x="12" y="11"/>
                      <a:pt x="3" y="2"/>
                    </a:cubicBezTo>
                    <a:cubicBezTo>
                      <a:pt x="2" y="0"/>
                      <a:pt x="0" y="2"/>
                      <a:pt x="1" y="3"/>
                    </a:cubicBezTo>
                    <a:cubicBezTo>
                      <a:pt x="8" y="14"/>
                      <a:pt x="20" y="22"/>
                      <a:pt x="33" y="22"/>
                    </a:cubicBezTo>
                    <a:cubicBezTo>
                      <a:pt x="35" y="22"/>
                      <a:pt x="36" y="19"/>
                      <a:pt x="34" y="1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73" name="Freeform 392"/>
              <p:cNvSpPr/>
              <p:nvPr/>
            </p:nvSpPr>
            <p:spPr bwMode="auto">
              <a:xfrm>
                <a:off x="2363" y="2425"/>
                <a:ext cx="47" cy="16"/>
              </a:xfrm>
              <a:custGeom>
                <a:avLst/>
                <a:gdLst>
                  <a:gd name="T0" fmla="*/ 25 w 27"/>
                  <a:gd name="T1" fmla="*/ 5 h 9"/>
                  <a:gd name="T2" fmla="*/ 3 w 27"/>
                  <a:gd name="T3" fmla="*/ 0 h 9"/>
                  <a:gd name="T4" fmla="*/ 2 w 27"/>
                  <a:gd name="T5" fmla="*/ 3 h 9"/>
                  <a:gd name="T6" fmla="*/ 25 w 27"/>
                  <a:gd name="T7" fmla="*/ 8 h 9"/>
                  <a:gd name="T8" fmla="*/ 25 w 27"/>
                  <a:gd name="T9" fmla="*/ 5 h 9"/>
                </a:gdLst>
                <a:ahLst/>
                <a:cxnLst>
                  <a:cxn ang="0">
                    <a:pos x="T0" y="T1"/>
                  </a:cxn>
                  <a:cxn ang="0">
                    <a:pos x="T2" y="T3"/>
                  </a:cxn>
                  <a:cxn ang="0">
                    <a:pos x="T4" y="T5"/>
                  </a:cxn>
                  <a:cxn ang="0">
                    <a:pos x="T6" y="T7"/>
                  </a:cxn>
                  <a:cxn ang="0">
                    <a:pos x="T8" y="T9"/>
                  </a:cxn>
                </a:cxnLst>
                <a:rect l="0" t="0" r="r" b="b"/>
                <a:pathLst>
                  <a:path w="27" h="9">
                    <a:moveTo>
                      <a:pt x="25" y="5"/>
                    </a:moveTo>
                    <a:cubicBezTo>
                      <a:pt x="17" y="4"/>
                      <a:pt x="10" y="2"/>
                      <a:pt x="3" y="0"/>
                    </a:cubicBezTo>
                    <a:cubicBezTo>
                      <a:pt x="1" y="0"/>
                      <a:pt x="0" y="2"/>
                      <a:pt x="2" y="3"/>
                    </a:cubicBezTo>
                    <a:cubicBezTo>
                      <a:pt x="9" y="7"/>
                      <a:pt x="17" y="9"/>
                      <a:pt x="25" y="8"/>
                    </a:cubicBezTo>
                    <a:cubicBezTo>
                      <a:pt x="27" y="8"/>
                      <a:pt x="27" y="5"/>
                      <a:pt x="25"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74" name="Freeform 393"/>
              <p:cNvSpPr/>
              <p:nvPr/>
            </p:nvSpPr>
            <p:spPr bwMode="auto">
              <a:xfrm>
                <a:off x="2452" y="2105"/>
                <a:ext cx="78" cy="18"/>
              </a:xfrm>
              <a:custGeom>
                <a:avLst/>
                <a:gdLst>
                  <a:gd name="T0" fmla="*/ 3 w 44"/>
                  <a:gd name="T1" fmla="*/ 10 h 10"/>
                  <a:gd name="T2" fmla="*/ 43 w 44"/>
                  <a:gd name="T3" fmla="*/ 3 h 10"/>
                  <a:gd name="T4" fmla="*/ 42 w 44"/>
                  <a:gd name="T5" fmla="*/ 0 h 10"/>
                  <a:gd name="T6" fmla="*/ 2 w 44"/>
                  <a:gd name="T7" fmla="*/ 7 h 10"/>
                  <a:gd name="T8" fmla="*/ 3 w 44"/>
                  <a:gd name="T9" fmla="*/ 10 h 10"/>
                </a:gdLst>
                <a:ahLst/>
                <a:cxnLst>
                  <a:cxn ang="0">
                    <a:pos x="T0" y="T1"/>
                  </a:cxn>
                  <a:cxn ang="0">
                    <a:pos x="T2" y="T3"/>
                  </a:cxn>
                  <a:cxn ang="0">
                    <a:pos x="T4" y="T5"/>
                  </a:cxn>
                  <a:cxn ang="0">
                    <a:pos x="T6" y="T7"/>
                  </a:cxn>
                  <a:cxn ang="0">
                    <a:pos x="T8" y="T9"/>
                  </a:cxn>
                </a:cxnLst>
                <a:rect l="0" t="0" r="r" b="b"/>
                <a:pathLst>
                  <a:path w="44" h="10">
                    <a:moveTo>
                      <a:pt x="3" y="10"/>
                    </a:moveTo>
                    <a:cubicBezTo>
                      <a:pt x="16" y="9"/>
                      <a:pt x="30" y="7"/>
                      <a:pt x="43" y="3"/>
                    </a:cubicBezTo>
                    <a:cubicBezTo>
                      <a:pt x="44" y="3"/>
                      <a:pt x="44" y="0"/>
                      <a:pt x="42" y="0"/>
                    </a:cubicBezTo>
                    <a:cubicBezTo>
                      <a:pt x="29" y="2"/>
                      <a:pt x="15" y="4"/>
                      <a:pt x="2" y="7"/>
                    </a:cubicBezTo>
                    <a:cubicBezTo>
                      <a:pt x="0" y="7"/>
                      <a:pt x="1" y="10"/>
                      <a:pt x="3" y="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75" name="Freeform 394"/>
              <p:cNvSpPr/>
              <p:nvPr/>
            </p:nvSpPr>
            <p:spPr bwMode="auto">
              <a:xfrm>
                <a:off x="2433" y="2087"/>
                <a:ext cx="56" cy="20"/>
              </a:xfrm>
              <a:custGeom>
                <a:avLst/>
                <a:gdLst>
                  <a:gd name="T0" fmla="*/ 2 w 32"/>
                  <a:gd name="T1" fmla="*/ 9 h 11"/>
                  <a:gd name="T2" fmla="*/ 30 w 32"/>
                  <a:gd name="T3" fmla="*/ 3 h 11"/>
                  <a:gd name="T4" fmla="*/ 28 w 32"/>
                  <a:gd name="T5" fmla="*/ 1 h 11"/>
                  <a:gd name="T6" fmla="*/ 3 w 32"/>
                  <a:gd name="T7" fmla="*/ 6 h 11"/>
                  <a:gd name="T8" fmla="*/ 2 w 32"/>
                  <a:gd name="T9" fmla="*/ 9 h 11"/>
                </a:gdLst>
                <a:ahLst/>
                <a:cxnLst>
                  <a:cxn ang="0">
                    <a:pos x="T0" y="T1"/>
                  </a:cxn>
                  <a:cxn ang="0">
                    <a:pos x="T2" y="T3"/>
                  </a:cxn>
                  <a:cxn ang="0">
                    <a:pos x="T4" y="T5"/>
                  </a:cxn>
                  <a:cxn ang="0">
                    <a:pos x="T6" y="T7"/>
                  </a:cxn>
                  <a:cxn ang="0">
                    <a:pos x="T8" y="T9"/>
                  </a:cxn>
                </a:cxnLst>
                <a:rect l="0" t="0" r="r" b="b"/>
                <a:pathLst>
                  <a:path w="32" h="11">
                    <a:moveTo>
                      <a:pt x="2" y="9"/>
                    </a:moveTo>
                    <a:cubicBezTo>
                      <a:pt x="12" y="11"/>
                      <a:pt x="22" y="10"/>
                      <a:pt x="30" y="3"/>
                    </a:cubicBezTo>
                    <a:cubicBezTo>
                      <a:pt x="32" y="2"/>
                      <a:pt x="30" y="0"/>
                      <a:pt x="28" y="1"/>
                    </a:cubicBezTo>
                    <a:cubicBezTo>
                      <a:pt x="20" y="5"/>
                      <a:pt x="12" y="7"/>
                      <a:pt x="3" y="6"/>
                    </a:cubicBezTo>
                    <a:cubicBezTo>
                      <a:pt x="1" y="6"/>
                      <a:pt x="0" y="9"/>
                      <a:pt x="2" y="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76" name="Freeform 395"/>
              <p:cNvSpPr/>
              <p:nvPr/>
            </p:nvSpPr>
            <p:spPr bwMode="auto">
              <a:xfrm>
                <a:off x="2415" y="2063"/>
                <a:ext cx="41" cy="17"/>
              </a:xfrm>
              <a:custGeom>
                <a:avLst/>
                <a:gdLst>
                  <a:gd name="T0" fmla="*/ 2 w 23"/>
                  <a:gd name="T1" fmla="*/ 9 h 10"/>
                  <a:gd name="T2" fmla="*/ 22 w 23"/>
                  <a:gd name="T3" fmla="*/ 3 h 10"/>
                  <a:gd name="T4" fmla="*/ 20 w 23"/>
                  <a:gd name="T5" fmla="*/ 1 h 10"/>
                  <a:gd name="T6" fmla="*/ 2 w 23"/>
                  <a:gd name="T7" fmla="*/ 6 h 10"/>
                  <a:gd name="T8" fmla="*/ 2 w 23"/>
                  <a:gd name="T9" fmla="*/ 9 h 10"/>
                </a:gdLst>
                <a:ahLst/>
                <a:cxnLst>
                  <a:cxn ang="0">
                    <a:pos x="T0" y="T1"/>
                  </a:cxn>
                  <a:cxn ang="0">
                    <a:pos x="T2" y="T3"/>
                  </a:cxn>
                  <a:cxn ang="0">
                    <a:pos x="T4" y="T5"/>
                  </a:cxn>
                  <a:cxn ang="0">
                    <a:pos x="T6" y="T7"/>
                  </a:cxn>
                  <a:cxn ang="0">
                    <a:pos x="T8" y="T9"/>
                  </a:cxn>
                </a:cxnLst>
                <a:rect l="0" t="0" r="r" b="b"/>
                <a:pathLst>
                  <a:path w="23" h="10">
                    <a:moveTo>
                      <a:pt x="2" y="9"/>
                    </a:moveTo>
                    <a:cubicBezTo>
                      <a:pt x="9" y="10"/>
                      <a:pt x="17" y="9"/>
                      <a:pt x="22" y="3"/>
                    </a:cubicBezTo>
                    <a:cubicBezTo>
                      <a:pt x="23" y="2"/>
                      <a:pt x="21" y="0"/>
                      <a:pt x="20" y="1"/>
                    </a:cubicBezTo>
                    <a:cubicBezTo>
                      <a:pt x="14" y="4"/>
                      <a:pt x="9" y="6"/>
                      <a:pt x="2" y="6"/>
                    </a:cubicBezTo>
                    <a:cubicBezTo>
                      <a:pt x="0" y="6"/>
                      <a:pt x="0" y="9"/>
                      <a:pt x="2" y="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77" name="Freeform 396"/>
              <p:cNvSpPr/>
              <p:nvPr/>
            </p:nvSpPr>
            <p:spPr bwMode="auto">
              <a:xfrm>
                <a:off x="2410" y="2044"/>
                <a:ext cx="40" cy="10"/>
              </a:xfrm>
              <a:custGeom>
                <a:avLst/>
                <a:gdLst>
                  <a:gd name="T0" fmla="*/ 2 w 23"/>
                  <a:gd name="T1" fmla="*/ 5 h 6"/>
                  <a:gd name="T2" fmla="*/ 21 w 23"/>
                  <a:gd name="T3" fmla="*/ 5 h 6"/>
                  <a:gd name="T4" fmla="*/ 21 w 23"/>
                  <a:gd name="T5" fmla="*/ 1 h 6"/>
                  <a:gd name="T6" fmla="*/ 2 w 23"/>
                  <a:gd name="T7" fmla="*/ 1 h 6"/>
                  <a:gd name="T8" fmla="*/ 2 w 23"/>
                  <a:gd name="T9" fmla="*/ 5 h 6"/>
                </a:gdLst>
                <a:ahLst/>
                <a:cxnLst>
                  <a:cxn ang="0">
                    <a:pos x="T0" y="T1"/>
                  </a:cxn>
                  <a:cxn ang="0">
                    <a:pos x="T2" y="T3"/>
                  </a:cxn>
                  <a:cxn ang="0">
                    <a:pos x="T4" y="T5"/>
                  </a:cxn>
                  <a:cxn ang="0">
                    <a:pos x="T6" y="T7"/>
                  </a:cxn>
                  <a:cxn ang="0">
                    <a:pos x="T8" y="T9"/>
                  </a:cxn>
                </a:cxnLst>
                <a:rect l="0" t="0" r="r" b="b"/>
                <a:pathLst>
                  <a:path w="23" h="6">
                    <a:moveTo>
                      <a:pt x="2" y="5"/>
                    </a:moveTo>
                    <a:cubicBezTo>
                      <a:pt x="9" y="5"/>
                      <a:pt x="15" y="6"/>
                      <a:pt x="21" y="5"/>
                    </a:cubicBezTo>
                    <a:cubicBezTo>
                      <a:pt x="23" y="4"/>
                      <a:pt x="23" y="2"/>
                      <a:pt x="21" y="1"/>
                    </a:cubicBezTo>
                    <a:cubicBezTo>
                      <a:pt x="15" y="0"/>
                      <a:pt x="9" y="1"/>
                      <a:pt x="2" y="1"/>
                    </a:cubicBezTo>
                    <a:cubicBezTo>
                      <a:pt x="0" y="1"/>
                      <a:pt x="0" y="5"/>
                      <a:pt x="2"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78" name="Freeform 397"/>
              <p:cNvSpPr/>
              <p:nvPr/>
            </p:nvSpPr>
            <p:spPr bwMode="auto">
              <a:xfrm>
                <a:off x="2450" y="2128"/>
                <a:ext cx="25" cy="14"/>
              </a:xfrm>
              <a:custGeom>
                <a:avLst/>
                <a:gdLst>
                  <a:gd name="T0" fmla="*/ 2 w 14"/>
                  <a:gd name="T1" fmla="*/ 4 h 8"/>
                  <a:gd name="T2" fmla="*/ 11 w 14"/>
                  <a:gd name="T3" fmla="*/ 8 h 8"/>
                  <a:gd name="T4" fmla="*/ 13 w 14"/>
                  <a:gd name="T5" fmla="*/ 5 h 8"/>
                  <a:gd name="T6" fmla="*/ 4 w 14"/>
                  <a:gd name="T7" fmla="*/ 1 h 8"/>
                  <a:gd name="T8" fmla="*/ 2 w 14"/>
                  <a:gd name="T9" fmla="*/ 4 h 8"/>
                </a:gdLst>
                <a:ahLst/>
                <a:cxnLst>
                  <a:cxn ang="0">
                    <a:pos x="T0" y="T1"/>
                  </a:cxn>
                  <a:cxn ang="0">
                    <a:pos x="T2" y="T3"/>
                  </a:cxn>
                  <a:cxn ang="0">
                    <a:pos x="T4" y="T5"/>
                  </a:cxn>
                  <a:cxn ang="0">
                    <a:pos x="T6" y="T7"/>
                  </a:cxn>
                  <a:cxn ang="0">
                    <a:pos x="T8" y="T9"/>
                  </a:cxn>
                </a:cxnLst>
                <a:rect l="0" t="0" r="r" b="b"/>
                <a:pathLst>
                  <a:path w="14" h="8">
                    <a:moveTo>
                      <a:pt x="2" y="4"/>
                    </a:moveTo>
                    <a:cubicBezTo>
                      <a:pt x="5" y="5"/>
                      <a:pt x="8" y="7"/>
                      <a:pt x="11" y="8"/>
                    </a:cubicBezTo>
                    <a:cubicBezTo>
                      <a:pt x="13" y="8"/>
                      <a:pt x="14" y="6"/>
                      <a:pt x="13" y="5"/>
                    </a:cubicBezTo>
                    <a:cubicBezTo>
                      <a:pt x="11" y="3"/>
                      <a:pt x="7" y="2"/>
                      <a:pt x="4" y="1"/>
                    </a:cubicBezTo>
                    <a:cubicBezTo>
                      <a:pt x="2" y="0"/>
                      <a:pt x="0" y="3"/>
                      <a:pt x="2"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79" name="Freeform 398"/>
              <p:cNvSpPr/>
              <p:nvPr/>
            </p:nvSpPr>
            <p:spPr bwMode="auto">
              <a:xfrm>
                <a:off x="2435" y="2149"/>
                <a:ext cx="33" cy="12"/>
              </a:xfrm>
              <a:custGeom>
                <a:avLst/>
                <a:gdLst>
                  <a:gd name="T0" fmla="*/ 2 w 19"/>
                  <a:gd name="T1" fmla="*/ 4 h 7"/>
                  <a:gd name="T2" fmla="*/ 17 w 19"/>
                  <a:gd name="T3" fmla="*/ 7 h 7"/>
                  <a:gd name="T4" fmla="*/ 17 w 19"/>
                  <a:gd name="T5" fmla="*/ 4 h 7"/>
                  <a:gd name="T6" fmla="*/ 3 w 19"/>
                  <a:gd name="T7" fmla="*/ 1 h 7"/>
                  <a:gd name="T8" fmla="*/ 2 w 19"/>
                  <a:gd name="T9" fmla="*/ 4 h 7"/>
                </a:gdLst>
                <a:ahLst/>
                <a:cxnLst>
                  <a:cxn ang="0">
                    <a:pos x="T0" y="T1"/>
                  </a:cxn>
                  <a:cxn ang="0">
                    <a:pos x="T2" y="T3"/>
                  </a:cxn>
                  <a:cxn ang="0">
                    <a:pos x="T4" y="T5"/>
                  </a:cxn>
                  <a:cxn ang="0">
                    <a:pos x="T6" y="T7"/>
                  </a:cxn>
                  <a:cxn ang="0">
                    <a:pos x="T8" y="T9"/>
                  </a:cxn>
                </a:cxnLst>
                <a:rect l="0" t="0" r="r" b="b"/>
                <a:pathLst>
                  <a:path w="19" h="7">
                    <a:moveTo>
                      <a:pt x="2" y="4"/>
                    </a:moveTo>
                    <a:cubicBezTo>
                      <a:pt x="7" y="5"/>
                      <a:pt x="12" y="7"/>
                      <a:pt x="17" y="7"/>
                    </a:cubicBezTo>
                    <a:cubicBezTo>
                      <a:pt x="18" y="7"/>
                      <a:pt x="19" y="5"/>
                      <a:pt x="17" y="4"/>
                    </a:cubicBezTo>
                    <a:cubicBezTo>
                      <a:pt x="13" y="2"/>
                      <a:pt x="8" y="2"/>
                      <a:pt x="3" y="1"/>
                    </a:cubicBezTo>
                    <a:cubicBezTo>
                      <a:pt x="1" y="0"/>
                      <a:pt x="0" y="4"/>
                      <a:pt x="2"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80" name="Freeform 399"/>
              <p:cNvSpPr/>
              <p:nvPr/>
            </p:nvSpPr>
            <p:spPr bwMode="auto">
              <a:xfrm>
                <a:off x="1853" y="1759"/>
                <a:ext cx="38" cy="72"/>
              </a:xfrm>
              <a:custGeom>
                <a:avLst/>
                <a:gdLst>
                  <a:gd name="T0" fmla="*/ 21 w 22"/>
                  <a:gd name="T1" fmla="*/ 37 h 41"/>
                  <a:gd name="T2" fmla="*/ 9 w 22"/>
                  <a:gd name="T3" fmla="*/ 19 h 41"/>
                  <a:gd name="T4" fmla="*/ 6 w 22"/>
                  <a:gd name="T5" fmla="*/ 1 h 41"/>
                  <a:gd name="T6" fmla="*/ 3 w 22"/>
                  <a:gd name="T7" fmla="*/ 1 h 41"/>
                  <a:gd name="T8" fmla="*/ 18 w 22"/>
                  <a:gd name="T9" fmla="*/ 39 h 41"/>
                  <a:gd name="T10" fmla="*/ 21 w 22"/>
                  <a:gd name="T11" fmla="*/ 37 h 41"/>
                </a:gdLst>
                <a:ahLst/>
                <a:cxnLst>
                  <a:cxn ang="0">
                    <a:pos x="T0" y="T1"/>
                  </a:cxn>
                  <a:cxn ang="0">
                    <a:pos x="T2" y="T3"/>
                  </a:cxn>
                  <a:cxn ang="0">
                    <a:pos x="T4" y="T5"/>
                  </a:cxn>
                  <a:cxn ang="0">
                    <a:pos x="T6" y="T7"/>
                  </a:cxn>
                  <a:cxn ang="0">
                    <a:pos x="T8" y="T9"/>
                  </a:cxn>
                  <a:cxn ang="0">
                    <a:pos x="T10" y="T11"/>
                  </a:cxn>
                </a:cxnLst>
                <a:rect l="0" t="0" r="r" b="b"/>
                <a:pathLst>
                  <a:path w="22" h="41">
                    <a:moveTo>
                      <a:pt x="21" y="37"/>
                    </a:moveTo>
                    <a:cubicBezTo>
                      <a:pt x="16" y="32"/>
                      <a:pt x="12" y="26"/>
                      <a:pt x="9" y="19"/>
                    </a:cubicBezTo>
                    <a:cubicBezTo>
                      <a:pt x="7" y="13"/>
                      <a:pt x="7" y="7"/>
                      <a:pt x="6" y="1"/>
                    </a:cubicBezTo>
                    <a:cubicBezTo>
                      <a:pt x="5" y="0"/>
                      <a:pt x="3" y="0"/>
                      <a:pt x="3" y="1"/>
                    </a:cubicBezTo>
                    <a:cubicBezTo>
                      <a:pt x="0" y="15"/>
                      <a:pt x="8" y="31"/>
                      <a:pt x="18" y="39"/>
                    </a:cubicBezTo>
                    <a:cubicBezTo>
                      <a:pt x="20" y="41"/>
                      <a:pt x="22" y="39"/>
                      <a:pt x="21" y="3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81" name="Freeform 400"/>
              <p:cNvSpPr/>
              <p:nvPr/>
            </p:nvSpPr>
            <p:spPr bwMode="auto">
              <a:xfrm>
                <a:off x="1881" y="1781"/>
                <a:ext cx="24" cy="48"/>
              </a:xfrm>
              <a:custGeom>
                <a:avLst/>
                <a:gdLst>
                  <a:gd name="T0" fmla="*/ 13 w 14"/>
                  <a:gd name="T1" fmla="*/ 23 h 27"/>
                  <a:gd name="T2" fmla="*/ 7 w 14"/>
                  <a:gd name="T3" fmla="*/ 1 h 27"/>
                  <a:gd name="T4" fmla="*/ 4 w 14"/>
                  <a:gd name="T5" fmla="*/ 1 h 27"/>
                  <a:gd name="T6" fmla="*/ 10 w 14"/>
                  <a:gd name="T7" fmla="*/ 26 h 27"/>
                  <a:gd name="T8" fmla="*/ 13 w 14"/>
                  <a:gd name="T9" fmla="*/ 23 h 27"/>
                </a:gdLst>
                <a:ahLst/>
                <a:cxnLst>
                  <a:cxn ang="0">
                    <a:pos x="T0" y="T1"/>
                  </a:cxn>
                  <a:cxn ang="0">
                    <a:pos x="T2" y="T3"/>
                  </a:cxn>
                  <a:cxn ang="0">
                    <a:pos x="T4" y="T5"/>
                  </a:cxn>
                  <a:cxn ang="0">
                    <a:pos x="T6" y="T7"/>
                  </a:cxn>
                  <a:cxn ang="0">
                    <a:pos x="T8" y="T9"/>
                  </a:cxn>
                </a:cxnLst>
                <a:rect l="0" t="0" r="r" b="b"/>
                <a:pathLst>
                  <a:path w="14" h="27">
                    <a:moveTo>
                      <a:pt x="13" y="23"/>
                    </a:moveTo>
                    <a:cubicBezTo>
                      <a:pt x="7" y="17"/>
                      <a:pt x="6" y="10"/>
                      <a:pt x="7" y="1"/>
                    </a:cubicBezTo>
                    <a:cubicBezTo>
                      <a:pt x="7" y="0"/>
                      <a:pt x="4" y="0"/>
                      <a:pt x="4" y="1"/>
                    </a:cubicBezTo>
                    <a:cubicBezTo>
                      <a:pt x="0" y="10"/>
                      <a:pt x="4" y="19"/>
                      <a:pt x="10" y="26"/>
                    </a:cubicBezTo>
                    <a:cubicBezTo>
                      <a:pt x="12" y="27"/>
                      <a:pt x="14" y="25"/>
                      <a:pt x="13" y="2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82" name="Freeform 401"/>
              <p:cNvSpPr/>
              <p:nvPr/>
            </p:nvSpPr>
            <p:spPr bwMode="auto">
              <a:xfrm>
                <a:off x="1905" y="1773"/>
                <a:ext cx="18" cy="40"/>
              </a:xfrm>
              <a:custGeom>
                <a:avLst/>
                <a:gdLst>
                  <a:gd name="T0" fmla="*/ 9 w 10"/>
                  <a:gd name="T1" fmla="*/ 20 h 23"/>
                  <a:gd name="T2" fmla="*/ 5 w 10"/>
                  <a:gd name="T3" fmla="*/ 2 h 23"/>
                  <a:gd name="T4" fmla="*/ 3 w 10"/>
                  <a:gd name="T5" fmla="*/ 1 h 23"/>
                  <a:gd name="T6" fmla="*/ 6 w 10"/>
                  <a:gd name="T7" fmla="*/ 22 h 23"/>
                  <a:gd name="T8" fmla="*/ 9 w 10"/>
                  <a:gd name="T9" fmla="*/ 20 h 23"/>
                </a:gdLst>
                <a:ahLst/>
                <a:cxnLst>
                  <a:cxn ang="0">
                    <a:pos x="T0" y="T1"/>
                  </a:cxn>
                  <a:cxn ang="0">
                    <a:pos x="T2" y="T3"/>
                  </a:cxn>
                  <a:cxn ang="0">
                    <a:pos x="T4" y="T5"/>
                  </a:cxn>
                  <a:cxn ang="0">
                    <a:pos x="T6" y="T7"/>
                  </a:cxn>
                  <a:cxn ang="0">
                    <a:pos x="T8" y="T9"/>
                  </a:cxn>
                </a:cxnLst>
                <a:rect l="0" t="0" r="r" b="b"/>
                <a:pathLst>
                  <a:path w="10" h="23">
                    <a:moveTo>
                      <a:pt x="9" y="20"/>
                    </a:moveTo>
                    <a:cubicBezTo>
                      <a:pt x="5" y="14"/>
                      <a:pt x="5" y="9"/>
                      <a:pt x="5" y="2"/>
                    </a:cubicBezTo>
                    <a:cubicBezTo>
                      <a:pt x="5" y="1"/>
                      <a:pt x="3" y="0"/>
                      <a:pt x="3" y="1"/>
                    </a:cubicBezTo>
                    <a:cubicBezTo>
                      <a:pt x="0" y="9"/>
                      <a:pt x="2" y="16"/>
                      <a:pt x="6" y="22"/>
                    </a:cubicBezTo>
                    <a:cubicBezTo>
                      <a:pt x="8" y="23"/>
                      <a:pt x="10" y="21"/>
                      <a:pt x="9"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83" name="Freeform 402"/>
              <p:cNvSpPr/>
              <p:nvPr/>
            </p:nvSpPr>
            <p:spPr bwMode="auto">
              <a:xfrm>
                <a:off x="1756" y="1903"/>
                <a:ext cx="39" cy="75"/>
              </a:xfrm>
              <a:custGeom>
                <a:avLst/>
                <a:gdLst>
                  <a:gd name="T0" fmla="*/ 21 w 22"/>
                  <a:gd name="T1" fmla="*/ 40 h 43"/>
                  <a:gd name="T2" fmla="*/ 3 w 22"/>
                  <a:gd name="T3" fmla="*/ 1 h 43"/>
                  <a:gd name="T4" fmla="*/ 1 w 22"/>
                  <a:gd name="T5" fmla="*/ 3 h 43"/>
                  <a:gd name="T6" fmla="*/ 17 w 22"/>
                  <a:gd name="T7" fmla="*/ 40 h 43"/>
                  <a:gd name="T8" fmla="*/ 21 w 22"/>
                  <a:gd name="T9" fmla="*/ 40 h 43"/>
                </a:gdLst>
                <a:ahLst/>
                <a:cxnLst>
                  <a:cxn ang="0">
                    <a:pos x="T0" y="T1"/>
                  </a:cxn>
                  <a:cxn ang="0">
                    <a:pos x="T2" y="T3"/>
                  </a:cxn>
                  <a:cxn ang="0">
                    <a:pos x="T4" y="T5"/>
                  </a:cxn>
                  <a:cxn ang="0">
                    <a:pos x="T6" y="T7"/>
                  </a:cxn>
                  <a:cxn ang="0">
                    <a:pos x="T8" y="T9"/>
                  </a:cxn>
                </a:cxnLst>
                <a:rect l="0" t="0" r="r" b="b"/>
                <a:pathLst>
                  <a:path w="22" h="43">
                    <a:moveTo>
                      <a:pt x="21" y="40"/>
                    </a:moveTo>
                    <a:cubicBezTo>
                      <a:pt x="22" y="26"/>
                      <a:pt x="15" y="10"/>
                      <a:pt x="3" y="1"/>
                    </a:cubicBezTo>
                    <a:cubicBezTo>
                      <a:pt x="2" y="0"/>
                      <a:pt x="0" y="1"/>
                      <a:pt x="1" y="3"/>
                    </a:cubicBezTo>
                    <a:cubicBezTo>
                      <a:pt x="11" y="14"/>
                      <a:pt x="16" y="25"/>
                      <a:pt x="17" y="40"/>
                    </a:cubicBezTo>
                    <a:cubicBezTo>
                      <a:pt x="17" y="43"/>
                      <a:pt x="21" y="43"/>
                      <a:pt x="21" y="4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84" name="Freeform 403"/>
              <p:cNvSpPr/>
              <p:nvPr/>
            </p:nvSpPr>
            <p:spPr bwMode="auto">
              <a:xfrm>
                <a:off x="1779" y="1880"/>
                <a:ext cx="28" cy="63"/>
              </a:xfrm>
              <a:custGeom>
                <a:avLst/>
                <a:gdLst>
                  <a:gd name="T0" fmla="*/ 16 w 16"/>
                  <a:gd name="T1" fmla="*/ 33 h 36"/>
                  <a:gd name="T2" fmla="*/ 3 w 16"/>
                  <a:gd name="T3" fmla="*/ 1 h 36"/>
                  <a:gd name="T4" fmla="*/ 0 w 16"/>
                  <a:gd name="T5" fmla="*/ 3 h 36"/>
                  <a:gd name="T6" fmla="*/ 9 w 16"/>
                  <a:gd name="T7" fmla="*/ 17 h 36"/>
                  <a:gd name="T8" fmla="*/ 13 w 16"/>
                  <a:gd name="T9" fmla="*/ 34 h 36"/>
                  <a:gd name="T10" fmla="*/ 16 w 16"/>
                  <a:gd name="T11" fmla="*/ 33 h 36"/>
                </a:gdLst>
                <a:ahLst/>
                <a:cxnLst>
                  <a:cxn ang="0">
                    <a:pos x="T0" y="T1"/>
                  </a:cxn>
                  <a:cxn ang="0">
                    <a:pos x="T2" y="T3"/>
                  </a:cxn>
                  <a:cxn ang="0">
                    <a:pos x="T4" y="T5"/>
                  </a:cxn>
                  <a:cxn ang="0">
                    <a:pos x="T6" y="T7"/>
                  </a:cxn>
                  <a:cxn ang="0">
                    <a:pos x="T8" y="T9"/>
                  </a:cxn>
                  <a:cxn ang="0">
                    <a:pos x="T10" y="T11"/>
                  </a:cxn>
                </a:cxnLst>
                <a:rect l="0" t="0" r="r" b="b"/>
                <a:pathLst>
                  <a:path w="16" h="36">
                    <a:moveTo>
                      <a:pt x="16" y="33"/>
                    </a:moveTo>
                    <a:cubicBezTo>
                      <a:pt x="15" y="22"/>
                      <a:pt x="12" y="9"/>
                      <a:pt x="3" y="1"/>
                    </a:cubicBezTo>
                    <a:cubicBezTo>
                      <a:pt x="2" y="0"/>
                      <a:pt x="0" y="1"/>
                      <a:pt x="0" y="3"/>
                    </a:cubicBezTo>
                    <a:cubicBezTo>
                      <a:pt x="3" y="8"/>
                      <a:pt x="6" y="12"/>
                      <a:pt x="9" y="17"/>
                    </a:cubicBezTo>
                    <a:cubicBezTo>
                      <a:pt x="11" y="22"/>
                      <a:pt x="12" y="28"/>
                      <a:pt x="13" y="34"/>
                    </a:cubicBezTo>
                    <a:cubicBezTo>
                      <a:pt x="14" y="36"/>
                      <a:pt x="16" y="35"/>
                      <a:pt x="16" y="3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85" name="Freeform 404"/>
              <p:cNvSpPr/>
              <p:nvPr/>
            </p:nvSpPr>
            <p:spPr bwMode="auto">
              <a:xfrm>
                <a:off x="1798" y="1857"/>
                <a:ext cx="21" cy="60"/>
              </a:xfrm>
              <a:custGeom>
                <a:avLst/>
                <a:gdLst>
                  <a:gd name="T0" fmla="*/ 11 w 12"/>
                  <a:gd name="T1" fmla="*/ 32 h 34"/>
                  <a:gd name="T2" fmla="*/ 3 w 12"/>
                  <a:gd name="T3" fmla="*/ 2 h 34"/>
                  <a:gd name="T4" fmla="*/ 1 w 12"/>
                  <a:gd name="T5" fmla="*/ 3 h 34"/>
                  <a:gd name="T6" fmla="*/ 8 w 12"/>
                  <a:gd name="T7" fmla="*/ 32 h 34"/>
                  <a:gd name="T8" fmla="*/ 11 w 12"/>
                  <a:gd name="T9" fmla="*/ 32 h 34"/>
                </a:gdLst>
                <a:ahLst/>
                <a:cxnLst>
                  <a:cxn ang="0">
                    <a:pos x="T0" y="T1"/>
                  </a:cxn>
                  <a:cxn ang="0">
                    <a:pos x="T2" y="T3"/>
                  </a:cxn>
                  <a:cxn ang="0">
                    <a:pos x="T4" y="T5"/>
                  </a:cxn>
                  <a:cxn ang="0">
                    <a:pos x="T6" y="T7"/>
                  </a:cxn>
                  <a:cxn ang="0">
                    <a:pos x="T8" y="T9"/>
                  </a:cxn>
                </a:cxnLst>
                <a:rect l="0" t="0" r="r" b="b"/>
                <a:pathLst>
                  <a:path w="12" h="34">
                    <a:moveTo>
                      <a:pt x="11" y="32"/>
                    </a:moveTo>
                    <a:cubicBezTo>
                      <a:pt x="12" y="22"/>
                      <a:pt x="9" y="11"/>
                      <a:pt x="3" y="2"/>
                    </a:cubicBezTo>
                    <a:cubicBezTo>
                      <a:pt x="2" y="0"/>
                      <a:pt x="0" y="2"/>
                      <a:pt x="1" y="3"/>
                    </a:cubicBezTo>
                    <a:cubicBezTo>
                      <a:pt x="5" y="13"/>
                      <a:pt x="8" y="22"/>
                      <a:pt x="8" y="32"/>
                    </a:cubicBezTo>
                    <a:cubicBezTo>
                      <a:pt x="8" y="34"/>
                      <a:pt x="11" y="34"/>
                      <a:pt x="11"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86" name="Freeform 405"/>
              <p:cNvSpPr/>
              <p:nvPr/>
            </p:nvSpPr>
            <p:spPr bwMode="auto">
              <a:xfrm>
                <a:off x="1805" y="1834"/>
                <a:ext cx="30" cy="55"/>
              </a:xfrm>
              <a:custGeom>
                <a:avLst/>
                <a:gdLst>
                  <a:gd name="T0" fmla="*/ 17 w 17"/>
                  <a:gd name="T1" fmla="*/ 28 h 31"/>
                  <a:gd name="T2" fmla="*/ 4 w 17"/>
                  <a:gd name="T3" fmla="*/ 1 h 31"/>
                  <a:gd name="T4" fmla="*/ 1 w 17"/>
                  <a:gd name="T5" fmla="*/ 3 h 31"/>
                  <a:gd name="T6" fmla="*/ 13 w 17"/>
                  <a:gd name="T7" fmla="*/ 29 h 31"/>
                  <a:gd name="T8" fmla="*/ 17 w 17"/>
                  <a:gd name="T9" fmla="*/ 28 h 31"/>
                </a:gdLst>
                <a:ahLst/>
                <a:cxnLst>
                  <a:cxn ang="0">
                    <a:pos x="T0" y="T1"/>
                  </a:cxn>
                  <a:cxn ang="0">
                    <a:pos x="T2" y="T3"/>
                  </a:cxn>
                  <a:cxn ang="0">
                    <a:pos x="T4" y="T5"/>
                  </a:cxn>
                  <a:cxn ang="0">
                    <a:pos x="T6" y="T7"/>
                  </a:cxn>
                  <a:cxn ang="0">
                    <a:pos x="T8" y="T9"/>
                  </a:cxn>
                </a:cxnLst>
                <a:rect l="0" t="0" r="r" b="b"/>
                <a:pathLst>
                  <a:path w="17" h="31">
                    <a:moveTo>
                      <a:pt x="17" y="28"/>
                    </a:moveTo>
                    <a:cubicBezTo>
                      <a:pt x="14" y="18"/>
                      <a:pt x="11" y="8"/>
                      <a:pt x="4" y="1"/>
                    </a:cubicBezTo>
                    <a:cubicBezTo>
                      <a:pt x="2" y="0"/>
                      <a:pt x="0" y="2"/>
                      <a:pt x="1" y="3"/>
                    </a:cubicBezTo>
                    <a:cubicBezTo>
                      <a:pt x="6" y="12"/>
                      <a:pt x="11" y="19"/>
                      <a:pt x="13" y="29"/>
                    </a:cubicBezTo>
                    <a:cubicBezTo>
                      <a:pt x="14" y="31"/>
                      <a:pt x="17" y="30"/>
                      <a:pt x="17" y="2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grpSp>
        <p:grpSp>
          <p:nvGrpSpPr>
            <p:cNvPr id="73" name="Group 607"/>
            <p:cNvGrpSpPr/>
            <p:nvPr/>
          </p:nvGrpSpPr>
          <p:grpSpPr bwMode="auto">
            <a:xfrm>
              <a:off x="1612" y="874"/>
              <a:ext cx="2865" cy="2228"/>
              <a:chOff x="1612" y="874"/>
              <a:chExt cx="2865" cy="2228"/>
            </a:xfrm>
            <a:grpFill/>
          </p:grpSpPr>
          <p:sp>
            <p:nvSpPr>
              <p:cNvPr id="487" name="Freeform 407"/>
              <p:cNvSpPr/>
              <p:nvPr/>
            </p:nvSpPr>
            <p:spPr bwMode="auto">
              <a:xfrm>
                <a:off x="1819" y="1820"/>
                <a:ext cx="42" cy="51"/>
              </a:xfrm>
              <a:custGeom>
                <a:avLst/>
                <a:gdLst>
                  <a:gd name="T0" fmla="*/ 23 w 24"/>
                  <a:gd name="T1" fmla="*/ 25 h 29"/>
                  <a:gd name="T2" fmla="*/ 4 w 24"/>
                  <a:gd name="T3" fmla="*/ 1 h 29"/>
                  <a:gd name="T4" fmla="*/ 2 w 24"/>
                  <a:gd name="T5" fmla="*/ 3 h 29"/>
                  <a:gd name="T6" fmla="*/ 20 w 24"/>
                  <a:gd name="T7" fmla="*/ 27 h 29"/>
                  <a:gd name="T8" fmla="*/ 23 w 24"/>
                  <a:gd name="T9" fmla="*/ 25 h 29"/>
                </a:gdLst>
                <a:ahLst/>
                <a:cxnLst>
                  <a:cxn ang="0">
                    <a:pos x="T0" y="T1"/>
                  </a:cxn>
                  <a:cxn ang="0">
                    <a:pos x="T2" y="T3"/>
                  </a:cxn>
                  <a:cxn ang="0">
                    <a:pos x="T4" y="T5"/>
                  </a:cxn>
                  <a:cxn ang="0">
                    <a:pos x="T6" y="T7"/>
                  </a:cxn>
                  <a:cxn ang="0">
                    <a:pos x="T8" y="T9"/>
                  </a:cxn>
                </a:cxnLst>
                <a:rect l="0" t="0" r="r" b="b"/>
                <a:pathLst>
                  <a:path w="24" h="29">
                    <a:moveTo>
                      <a:pt x="23" y="25"/>
                    </a:moveTo>
                    <a:cubicBezTo>
                      <a:pt x="19" y="16"/>
                      <a:pt x="12" y="7"/>
                      <a:pt x="4" y="1"/>
                    </a:cubicBezTo>
                    <a:cubicBezTo>
                      <a:pt x="2" y="0"/>
                      <a:pt x="0" y="2"/>
                      <a:pt x="2" y="3"/>
                    </a:cubicBezTo>
                    <a:cubicBezTo>
                      <a:pt x="9" y="11"/>
                      <a:pt x="15" y="18"/>
                      <a:pt x="20" y="27"/>
                    </a:cubicBezTo>
                    <a:cubicBezTo>
                      <a:pt x="21" y="29"/>
                      <a:pt x="24" y="27"/>
                      <a:pt x="23" y="2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88" name="Freeform 408"/>
              <p:cNvSpPr/>
              <p:nvPr/>
            </p:nvSpPr>
            <p:spPr bwMode="auto">
              <a:xfrm>
                <a:off x="1717" y="1646"/>
                <a:ext cx="64" cy="58"/>
              </a:xfrm>
              <a:custGeom>
                <a:avLst/>
                <a:gdLst>
                  <a:gd name="T0" fmla="*/ 2 w 36"/>
                  <a:gd name="T1" fmla="*/ 32 h 33"/>
                  <a:gd name="T2" fmla="*/ 16 w 36"/>
                  <a:gd name="T3" fmla="*/ 16 h 33"/>
                  <a:gd name="T4" fmla="*/ 35 w 36"/>
                  <a:gd name="T5" fmla="*/ 3 h 33"/>
                  <a:gd name="T6" fmla="*/ 34 w 36"/>
                  <a:gd name="T7" fmla="*/ 1 h 33"/>
                  <a:gd name="T8" fmla="*/ 14 w 36"/>
                  <a:gd name="T9" fmla="*/ 12 h 33"/>
                  <a:gd name="T10" fmla="*/ 0 w 36"/>
                  <a:gd name="T11" fmla="*/ 31 h 33"/>
                  <a:gd name="T12" fmla="*/ 2 w 36"/>
                  <a:gd name="T13" fmla="*/ 32 h 33"/>
                </a:gdLst>
                <a:ahLst/>
                <a:cxnLst>
                  <a:cxn ang="0">
                    <a:pos x="T0" y="T1"/>
                  </a:cxn>
                  <a:cxn ang="0">
                    <a:pos x="T2" y="T3"/>
                  </a:cxn>
                  <a:cxn ang="0">
                    <a:pos x="T4" y="T5"/>
                  </a:cxn>
                  <a:cxn ang="0">
                    <a:pos x="T6" y="T7"/>
                  </a:cxn>
                  <a:cxn ang="0">
                    <a:pos x="T8" y="T9"/>
                  </a:cxn>
                  <a:cxn ang="0">
                    <a:pos x="T10" y="T11"/>
                  </a:cxn>
                  <a:cxn ang="0">
                    <a:pos x="T12" y="T13"/>
                  </a:cxn>
                </a:cxnLst>
                <a:rect l="0" t="0" r="r" b="b"/>
                <a:pathLst>
                  <a:path w="36" h="33">
                    <a:moveTo>
                      <a:pt x="2" y="32"/>
                    </a:moveTo>
                    <a:cubicBezTo>
                      <a:pt x="7" y="27"/>
                      <a:pt x="11" y="21"/>
                      <a:pt x="16" y="16"/>
                    </a:cubicBezTo>
                    <a:cubicBezTo>
                      <a:pt x="22" y="11"/>
                      <a:pt x="28" y="7"/>
                      <a:pt x="35" y="3"/>
                    </a:cubicBezTo>
                    <a:cubicBezTo>
                      <a:pt x="36" y="3"/>
                      <a:pt x="35" y="0"/>
                      <a:pt x="34" y="1"/>
                    </a:cubicBezTo>
                    <a:cubicBezTo>
                      <a:pt x="26" y="4"/>
                      <a:pt x="20" y="7"/>
                      <a:pt x="14" y="12"/>
                    </a:cubicBezTo>
                    <a:cubicBezTo>
                      <a:pt x="9" y="17"/>
                      <a:pt x="2" y="24"/>
                      <a:pt x="0" y="31"/>
                    </a:cubicBezTo>
                    <a:cubicBezTo>
                      <a:pt x="0" y="32"/>
                      <a:pt x="1" y="33"/>
                      <a:pt x="2"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89" name="Freeform 409"/>
              <p:cNvSpPr/>
              <p:nvPr/>
            </p:nvSpPr>
            <p:spPr bwMode="auto">
              <a:xfrm>
                <a:off x="1738" y="1599"/>
                <a:ext cx="53" cy="49"/>
              </a:xfrm>
              <a:custGeom>
                <a:avLst/>
                <a:gdLst>
                  <a:gd name="T0" fmla="*/ 5 w 30"/>
                  <a:gd name="T1" fmla="*/ 26 h 28"/>
                  <a:gd name="T2" fmla="*/ 28 w 30"/>
                  <a:gd name="T3" fmla="*/ 3 h 28"/>
                  <a:gd name="T4" fmla="*/ 27 w 30"/>
                  <a:gd name="T5" fmla="*/ 0 h 28"/>
                  <a:gd name="T6" fmla="*/ 2 w 30"/>
                  <a:gd name="T7" fmla="*/ 25 h 28"/>
                  <a:gd name="T8" fmla="*/ 5 w 30"/>
                  <a:gd name="T9" fmla="*/ 26 h 28"/>
                </a:gdLst>
                <a:ahLst/>
                <a:cxnLst>
                  <a:cxn ang="0">
                    <a:pos x="T0" y="T1"/>
                  </a:cxn>
                  <a:cxn ang="0">
                    <a:pos x="T2" y="T3"/>
                  </a:cxn>
                  <a:cxn ang="0">
                    <a:pos x="T4" y="T5"/>
                  </a:cxn>
                  <a:cxn ang="0">
                    <a:pos x="T6" y="T7"/>
                  </a:cxn>
                  <a:cxn ang="0">
                    <a:pos x="T8" y="T9"/>
                  </a:cxn>
                </a:cxnLst>
                <a:rect l="0" t="0" r="r" b="b"/>
                <a:pathLst>
                  <a:path w="30" h="28">
                    <a:moveTo>
                      <a:pt x="5" y="26"/>
                    </a:moveTo>
                    <a:cubicBezTo>
                      <a:pt x="11" y="17"/>
                      <a:pt x="20" y="10"/>
                      <a:pt x="28" y="3"/>
                    </a:cubicBezTo>
                    <a:cubicBezTo>
                      <a:pt x="30" y="1"/>
                      <a:pt x="28" y="0"/>
                      <a:pt x="27" y="0"/>
                    </a:cubicBezTo>
                    <a:cubicBezTo>
                      <a:pt x="16" y="5"/>
                      <a:pt x="8" y="15"/>
                      <a:pt x="2" y="25"/>
                    </a:cubicBezTo>
                    <a:cubicBezTo>
                      <a:pt x="0" y="27"/>
                      <a:pt x="3" y="28"/>
                      <a:pt x="5" y="2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90" name="Freeform 410"/>
              <p:cNvSpPr/>
              <p:nvPr/>
            </p:nvSpPr>
            <p:spPr bwMode="auto">
              <a:xfrm>
                <a:off x="1772" y="1555"/>
                <a:ext cx="44" cy="38"/>
              </a:xfrm>
              <a:custGeom>
                <a:avLst/>
                <a:gdLst>
                  <a:gd name="T0" fmla="*/ 4 w 25"/>
                  <a:gd name="T1" fmla="*/ 20 h 22"/>
                  <a:gd name="T2" fmla="*/ 23 w 25"/>
                  <a:gd name="T3" fmla="*/ 4 h 22"/>
                  <a:gd name="T4" fmla="*/ 22 w 25"/>
                  <a:gd name="T5" fmla="*/ 1 h 22"/>
                  <a:gd name="T6" fmla="*/ 1 w 25"/>
                  <a:gd name="T7" fmla="*/ 19 h 22"/>
                  <a:gd name="T8" fmla="*/ 4 w 25"/>
                  <a:gd name="T9" fmla="*/ 20 h 22"/>
                </a:gdLst>
                <a:ahLst/>
                <a:cxnLst>
                  <a:cxn ang="0">
                    <a:pos x="T0" y="T1"/>
                  </a:cxn>
                  <a:cxn ang="0">
                    <a:pos x="T2" y="T3"/>
                  </a:cxn>
                  <a:cxn ang="0">
                    <a:pos x="T4" y="T5"/>
                  </a:cxn>
                  <a:cxn ang="0">
                    <a:pos x="T6" y="T7"/>
                  </a:cxn>
                  <a:cxn ang="0">
                    <a:pos x="T8" y="T9"/>
                  </a:cxn>
                </a:cxnLst>
                <a:rect l="0" t="0" r="r" b="b"/>
                <a:pathLst>
                  <a:path w="25" h="22">
                    <a:moveTo>
                      <a:pt x="4" y="20"/>
                    </a:moveTo>
                    <a:cubicBezTo>
                      <a:pt x="9" y="13"/>
                      <a:pt x="16" y="8"/>
                      <a:pt x="23" y="4"/>
                    </a:cubicBezTo>
                    <a:cubicBezTo>
                      <a:pt x="25" y="3"/>
                      <a:pt x="24" y="0"/>
                      <a:pt x="22" y="1"/>
                    </a:cubicBezTo>
                    <a:cubicBezTo>
                      <a:pt x="14" y="4"/>
                      <a:pt x="7" y="11"/>
                      <a:pt x="1" y="19"/>
                    </a:cubicBezTo>
                    <a:cubicBezTo>
                      <a:pt x="0" y="21"/>
                      <a:pt x="3" y="22"/>
                      <a:pt x="4"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91" name="Freeform 411"/>
              <p:cNvSpPr/>
              <p:nvPr/>
            </p:nvSpPr>
            <p:spPr bwMode="auto">
              <a:xfrm>
                <a:off x="1800" y="1504"/>
                <a:ext cx="46" cy="37"/>
              </a:xfrm>
              <a:custGeom>
                <a:avLst/>
                <a:gdLst>
                  <a:gd name="T0" fmla="*/ 3 w 26"/>
                  <a:gd name="T1" fmla="*/ 20 h 21"/>
                  <a:gd name="T2" fmla="*/ 24 w 26"/>
                  <a:gd name="T3" fmla="*/ 3 h 21"/>
                  <a:gd name="T4" fmla="*/ 23 w 26"/>
                  <a:gd name="T5" fmla="*/ 0 h 21"/>
                  <a:gd name="T6" fmla="*/ 1 w 26"/>
                  <a:gd name="T7" fmla="*/ 18 h 21"/>
                  <a:gd name="T8" fmla="*/ 3 w 26"/>
                  <a:gd name="T9" fmla="*/ 20 h 21"/>
                </a:gdLst>
                <a:ahLst/>
                <a:cxnLst>
                  <a:cxn ang="0">
                    <a:pos x="T0" y="T1"/>
                  </a:cxn>
                  <a:cxn ang="0">
                    <a:pos x="T2" y="T3"/>
                  </a:cxn>
                  <a:cxn ang="0">
                    <a:pos x="T4" y="T5"/>
                  </a:cxn>
                  <a:cxn ang="0">
                    <a:pos x="T6" y="T7"/>
                  </a:cxn>
                  <a:cxn ang="0">
                    <a:pos x="T8" y="T9"/>
                  </a:cxn>
                </a:cxnLst>
                <a:rect l="0" t="0" r="r" b="b"/>
                <a:pathLst>
                  <a:path w="26" h="21">
                    <a:moveTo>
                      <a:pt x="3" y="20"/>
                    </a:moveTo>
                    <a:cubicBezTo>
                      <a:pt x="9" y="12"/>
                      <a:pt x="16" y="7"/>
                      <a:pt x="24" y="3"/>
                    </a:cubicBezTo>
                    <a:cubicBezTo>
                      <a:pt x="26" y="2"/>
                      <a:pt x="25" y="0"/>
                      <a:pt x="23" y="0"/>
                    </a:cubicBezTo>
                    <a:cubicBezTo>
                      <a:pt x="14" y="3"/>
                      <a:pt x="6" y="10"/>
                      <a:pt x="1" y="18"/>
                    </a:cubicBezTo>
                    <a:cubicBezTo>
                      <a:pt x="0" y="19"/>
                      <a:pt x="2" y="21"/>
                      <a:pt x="3"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92" name="Freeform 412"/>
              <p:cNvSpPr/>
              <p:nvPr/>
            </p:nvSpPr>
            <p:spPr bwMode="auto">
              <a:xfrm>
                <a:off x="1839" y="1461"/>
                <a:ext cx="42" cy="27"/>
              </a:xfrm>
              <a:custGeom>
                <a:avLst/>
                <a:gdLst>
                  <a:gd name="T0" fmla="*/ 3 w 24"/>
                  <a:gd name="T1" fmla="*/ 14 h 15"/>
                  <a:gd name="T2" fmla="*/ 22 w 24"/>
                  <a:gd name="T3" fmla="*/ 3 h 15"/>
                  <a:gd name="T4" fmla="*/ 21 w 24"/>
                  <a:gd name="T5" fmla="*/ 0 h 15"/>
                  <a:gd name="T6" fmla="*/ 1 w 24"/>
                  <a:gd name="T7" fmla="*/ 12 h 15"/>
                  <a:gd name="T8" fmla="*/ 3 w 24"/>
                  <a:gd name="T9" fmla="*/ 14 h 15"/>
                </a:gdLst>
                <a:ahLst/>
                <a:cxnLst>
                  <a:cxn ang="0">
                    <a:pos x="T0" y="T1"/>
                  </a:cxn>
                  <a:cxn ang="0">
                    <a:pos x="T2" y="T3"/>
                  </a:cxn>
                  <a:cxn ang="0">
                    <a:pos x="T4" y="T5"/>
                  </a:cxn>
                  <a:cxn ang="0">
                    <a:pos x="T6" y="T7"/>
                  </a:cxn>
                  <a:cxn ang="0">
                    <a:pos x="T8" y="T9"/>
                  </a:cxn>
                </a:cxnLst>
                <a:rect l="0" t="0" r="r" b="b"/>
                <a:pathLst>
                  <a:path w="24" h="15">
                    <a:moveTo>
                      <a:pt x="3" y="14"/>
                    </a:moveTo>
                    <a:cubicBezTo>
                      <a:pt x="9" y="10"/>
                      <a:pt x="16" y="6"/>
                      <a:pt x="22" y="3"/>
                    </a:cubicBezTo>
                    <a:cubicBezTo>
                      <a:pt x="24" y="2"/>
                      <a:pt x="23" y="0"/>
                      <a:pt x="21" y="0"/>
                    </a:cubicBezTo>
                    <a:cubicBezTo>
                      <a:pt x="14" y="3"/>
                      <a:pt x="7" y="7"/>
                      <a:pt x="1" y="12"/>
                    </a:cubicBezTo>
                    <a:cubicBezTo>
                      <a:pt x="0" y="13"/>
                      <a:pt x="1" y="15"/>
                      <a:pt x="3" y="1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93" name="Freeform 413"/>
              <p:cNvSpPr/>
              <p:nvPr/>
            </p:nvSpPr>
            <p:spPr bwMode="auto">
              <a:xfrm>
                <a:off x="1621" y="1618"/>
                <a:ext cx="47" cy="97"/>
              </a:xfrm>
              <a:custGeom>
                <a:avLst/>
                <a:gdLst>
                  <a:gd name="T0" fmla="*/ 3 w 27"/>
                  <a:gd name="T1" fmla="*/ 54 h 55"/>
                  <a:gd name="T2" fmla="*/ 27 w 27"/>
                  <a:gd name="T3" fmla="*/ 3 h 55"/>
                  <a:gd name="T4" fmla="*/ 24 w 27"/>
                  <a:gd name="T5" fmla="*/ 2 h 55"/>
                  <a:gd name="T6" fmla="*/ 0 w 27"/>
                  <a:gd name="T7" fmla="*/ 52 h 55"/>
                  <a:gd name="T8" fmla="*/ 3 w 27"/>
                  <a:gd name="T9" fmla="*/ 54 h 55"/>
                </a:gdLst>
                <a:ahLst/>
                <a:cxnLst>
                  <a:cxn ang="0">
                    <a:pos x="T0" y="T1"/>
                  </a:cxn>
                  <a:cxn ang="0">
                    <a:pos x="T2" y="T3"/>
                  </a:cxn>
                  <a:cxn ang="0">
                    <a:pos x="T4" y="T5"/>
                  </a:cxn>
                  <a:cxn ang="0">
                    <a:pos x="T6" y="T7"/>
                  </a:cxn>
                  <a:cxn ang="0">
                    <a:pos x="T8" y="T9"/>
                  </a:cxn>
                </a:cxnLst>
                <a:rect l="0" t="0" r="r" b="b"/>
                <a:pathLst>
                  <a:path w="27" h="55">
                    <a:moveTo>
                      <a:pt x="3" y="54"/>
                    </a:moveTo>
                    <a:cubicBezTo>
                      <a:pt x="15" y="40"/>
                      <a:pt x="24" y="21"/>
                      <a:pt x="27" y="3"/>
                    </a:cubicBezTo>
                    <a:cubicBezTo>
                      <a:pt x="27" y="1"/>
                      <a:pt x="25" y="0"/>
                      <a:pt x="24" y="2"/>
                    </a:cubicBezTo>
                    <a:cubicBezTo>
                      <a:pt x="18" y="20"/>
                      <a:pt x="11" y="36"/>
                      <a:pt x="0" y="52"/>
                    </a:cubicBezTo>
                    <a:cubicBezTo>
                      <a:pt x="0" y="53"/>
                      <a:pt x="2" y="55"/>
                      <a:pt x="3" y="5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94" name="Freeform 414"/>
              <p:cNvSpPr/>
              <p:nvPr/>
            </p:nvSpPr>
            <p:spPr bwMode="auto">
              <a:xfrm>
                <a:off x="1614" y="1593"/>
                <a:ext cx="47" cy="79"/>
              </a:xfrm>
              <a:custGeom>
                <a:avLst/>
                <a:gdLst>
                  <a:gd name="T0" fmla="*/ 4 w 27"/>
                  <a:gd name="T1" fmla="*/ 43 h 45"/>
                  <a:gd name="T2" fmla="*/ 26 w 27"/>
                  <a:gd name="T3" fmla="*/ 3 h 45"/>
                  <a:gd name="T4" fmla="*/ 24 w 27"/>
                  <a:gd name="T5" fmla="*/ 1 h 45"/>
                  <a:gd name="T6" fmla="*/ 1 w 27"/>
                  <a:gd name="T7" fmla="*/ 42 h 45"/>
                  <a:gd name="T8" fmla="*/ 4 w 27"/>
                  <a:gd name="T9" fmla="*/ 43 h 45"/>
                </a:gdLst>
                <a:ahLst/>
                <a:cxnLst>
                  <a:cxn ang="0">
                    <a:pos x="T0" y="T1"/>
                  </a:cxn>
                  <a:cxn ang="0">
                    <a:pos x="T2" y="T3"/>
                  </a:cxn>
                  <a:cxn ang="0">
                    <a:pos x="T4" y="T5"/>
                  </a:cxn>
                  <a:cxn ang="0">
                    <a:pos x="T6" y="T7"/>
                  </a:cxn>
                  <a:cxn ang="0">
                    <a:pos x="T8" y="T9"/>
                  </a:cxn>
                </a:cxnLst>
                <a:rect l="0" t="0" r="r" b="b"/>
                <a:pathLst>
                  <a:path w="27" h="45">
                    <a:moveTo>
                      <a:pt x="4" y="43"/>
                    </a:moveTo>
                    <a:cubicBezTo>
                      <a:pt x="10" y="29"/>
                      <a:pt x="19" y="16"/>
                      <a:pt x="26" y="3"/>
                    </a:cubicBezTo>
                    <a:cubicBezTo>
                      <a:pt x="27" y="1"/>
                      <a:pt x="25" y="0"/>
                      <a:pt x="24" y="1"/>
                    </a:cubicBezTo>
                    <a:cubicBezTo>
                      <a:pt x="13" y="12"/>
                      <a:pt x="6" y="28"/>
                      <a:pt x="1" y="42"/>
                    </a:cubicBezTo>
                    <a:cubicBezTo>
                      <a:pt x="0" y="44"/>
                      <a:pt x="3" y="45"/>
                      <a:pt x="4" y="4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95" name="Freeform 415"/>
              <p:cNvSpPr/>
              <p:nvPr/>
            </p:nvSpPr>
            <p:spPr bwMode="auto">
              <a:xfrm>
                <a:off x="1614" y="1555"/>
                <a:ext cx="40" cy="61"/>
              </a:xfrm>
              <a:custGeom>
                <a:avLst/>
                <a:gdLst>
                  <a:gd name="T0" fmla="*/ 4 w 23"/>
                  <a:gd name="T1" fmla="*/ 33 h 35"/>
                  <a:gd name="T2" fmla="*/ 22 w 23"/>
                  <a:gd name="T3" fmla="*/ 3 h 35"/>
                  <a:gd name="T4" fmla="*/ 20 w 23"/>
                  <a:gd name="T5" fmla="*/ 2 h 35"/>
                  <a:gd name="T6" fmla="*/ 1 w 23"/>
                  <a:gd name="T7" fmla="*/ 31 h 35"/>
                  <a:gd name="T8" fmla="*/ 4 w 23"/>
                  <a:gd name="T9" fmla="*/ 33 h 35"/>
                </a:gdLst>
                <a:ahLst/>
                <a:cxnLst>
                  <a:cxn ang="0">
                    <a:pos x="T0" y="T1"/>
                  </a:cxn>
                  <a:cxn ang="0">
                    <a:pos x="T2" y="T3"/>
                  </a:cxn>
                  <a:cxn ang="0">
                    <a:pos x="T4" y="T5"/>
                  </a:cxn>
                  <a:cxn ang="0">
                    <a:pos x="T6" y="T7"/>
                  </a:cxn>
                  <a:cxn ang="0">
                    <a:pos x="T8" y="T9"/>
                  </a:cxn>
                </a:cxnLst>
                <a:rect l="0" t="0" r="r" b="b"/>
                <a:pathLst>
                  <a:path w="23" h="35">
                    <a:moveTo>
                      <a:pt x="4" y="33"/>
                    </a:moveTo>
                    <a:cubicBezTo>
                      <a:pt x="10" y="23"/>
                      <a:pt x="16" y="13"/>
                      <a:pt x="22" y="3"/>
                    </a:cubicBezTo>
                    <a:cubicBezTo>
                      <a:pt x="23" y="2"/>
                      <a:pt x="21" y="0"/>
                      <a:pt x="20" y="2"/>
                    </a:cubicBezTo>
                    <a:cubicBezTo>
                      <a:pt x="12" y="10"/>
                      <a:pt x="6" y="21"/>
                      <a:pt x="1" y="31"/>
                    </a:cubicBezTo>
                    <a:cubicBezTo>
                      <a:pt x="0" y="33"/>
                      <a:pt x="3" y="35"/>
                      <a:pt x="4" y="3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96" name="Freeform 416"/>
              <p:cNvSpPr/>
              <p:nvPr/>
            </p:nvSpPr>
            <p:spPr bwMode="auto">
              <a:xfrm>
                <a:off x="1612" y="1511"/>
                <a:ext cx="47" cy="58"/>
              </a:xfrm>
              <a:custGeom>
                <a:avLst/>
                <a:gdLst>
                  <a:gd name="T0" fmla="*/ 4 w 27"/>
                  <a:gd name="T1" fmla="*/ 31 h 33"/>
                  <a:gd name="T2" fmla="*/ 26 w 27"/>
                  <a:gd name="T3" fmla="*/ 3 h 33"/>
                  <a:gd name="T4" fmla="*/ 23 w 27"/>
                  <a:gd name="T5" fmla="*/ 1 h 33"/>
                  <a:gd name="T6" fmla="*/ 1 w 27"/>
                  <a:gd name="T7" fmla="*/ 29 h 33"/>
                  <a:gd name="T8" fmla="*/ 4 w 27"/>
                  <a:gd name="T9" fmla="*/ 31 h 33"/>
                </a:gdLst>
                <a:ahLst/>
                <a:cxnLst>
                  <a:cxn ang="0">
                    <a:pos x="T0" y="T1"/>
                  </a:cxn>
                  <a:cxn ang="0">
                    <a:pos x="T2" y="T3"/>
                  </a:cxn>
                  <a:cxn ang="0">
                    <a:pos x="T4" y="T5"/>
                  </a:cxn>
                  <a:cxn ang="0">
                    <a:pos x="T6" y="T7"/>
                  </a:cxn>
                  <a:cxn ang="0">
                    <a:pos x="T8" y="T9"/>
                  </a:cxn>
                </a:cxnLst>
                <a:rect l="0" t="0" r="r" b="b"/>
                <a:pathLst>
                  <a:path w="27" h="33">
                    <a:moveTo>
                      <a:pt x="4" y="31"/>
                    </a:moveTo>
                    <a:cubicBezTo>
                      <a:pt x="11" y="21"/>
                      <a:pt x="18" y="12"/>
                      <a:pt x="26" y="3"/>
                    </a:cubicBezTo>
                    <a:cubicBezTo>
                      <a:pt x="27" y="1"/>
                      <a:pt x="25" y="0"/>
                      <a:pt x="23" y="1"/>
                    </a:cubicBezTo>
                    <a:cubicBezTo>
                      <a:pt x="15" y="9"/>
                      <a:pt x="7" y="19"/>
                      <a:pt x="1" y="29"/>
                    </a:cubicBezTo>
                    <a:cubicBezTo>
                      <a:pt x="0" y="31"/>
                      <a:pt x="3" y="33"/>
                      <a:pt x="4" y="3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97" name="Freeform 417"/>
              <p:cNvSpPr/>
              <p:nvPr/>
            </p:nvSpPr>
            <p:spPr bwMode="auto">
              <a:xfrm>
                <a:off x="1798" y="1352"/>
                <a:ext cx="37" cy="64"/>
              </a:xfrm>
              <a:custGeom>
                <a:avLst/>
                <a:gdLst>
                  <a:gd name="T0" fmla="*/ 3 w 21"/>
                  <a:gd name="T1" fmla="*/ 34 h 36"/>
                  <a:gd name="T2" fmla="*/ 20 w 21"/>
                  <a:gd name="T3" fmla="*/ 3 h 36"/>
                  <a:gd name="T4" fmla="*/ 18 w 21"/>
                  <a:gd name="T5" fmla="*/ 1 h 36"/>
                  <a:gd name="T6" fmla="*/ 0 w 21"/>
                  <a:gd name="T7" fmla="*/ 33 h 36"/>
                  <a:gd name="T8" fmla="*/ 3 w 21"/>
                  <a:gd name="T9" fmla="*/ 34 h 36"/>
                </a:gdLst>
                <a:ahLst/>
                <a:cxnLst>
                  <a:cxn ang="0">
                    <a:pos x="T0" y="T1"/>
                  </a:cxn>
                  <a:cxn ang="0">
                    <a:pos x="T2" y="T3"/>
                  </a:cxn>
                  <a:cxn ang="0">
                    <a:pos x="T4" y="T5"/>
                  </a:cxn>
                  <a:cxn ang="0">
                    <a:pos x="T6" y="T7"/>
                  </a:cxn>
                  <a:cxn ang="0">
                    <a:pos x="T8" y="T9"/>
                  </a:cxn>
                </a:cxnLst>
                <a:rect l="0" t="0" r="r" b="b"/>
                <a:pathLst>
                  <a:path w="21" h="36">
                    <a:moveTo>
                      <a:pt x="3" y="34"/>
                    </a:moveTo>
                    <a:cubicBezTo>
                      <a:pt x="7" y="22"/>
                      <a:pt x="12" y="13"/>
                      <a:pt x="20" y="3"/>
                    </a:cubicBezTo>
                    <a:cubicBezTo>
                      <a:pt x="21" y="2"/>
                      <a:pt x="20" y="0"/>
                      <a:pt x="18" y="1"/>
                    </a:cubicBezTo>
                    <a:cubicBezTo>
                      <a:pt x="9" y="9"/>
                      <a:pt x="2" y="21"/>
                      <a:pt x="0" y="33"/>
                    </a:cubicBezTo>
                    <a:cubicBezTo>
                      <a:pt x="0" y="35"/>
                      <a:pt x="3" y="36"/>
                      <a:pt x="3" y="3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98" name="Freeform 418"/>
              <p:cNvSpPr/>
              <p:nvPr/>
            </p:nvSpPr>
            <p:spPr bwMode="auto">
              <a:xfrm>
                <a:off x="1786" y="1335"/>
                <a:ext cx="32" cy="54"/>
              </a:xfrm>
              <a:custGeom>
                <a:avLst/>
                <a:gdLst>
                  <a:gd name="T0" fmla="*/ 4 w 18"/>
                  <a:gd name="T1" fmla="*/ 28 h 31"/>
                  <a:gd name="T2" fmla="*/ 17 w 18"/>
                  <a:gd name="T3" fmla="*/ 3 h 31"/>
                  <a:gd name="T4" fmla="*/ 15 w 18"/>
                  <a:gd name="T5" fmla="*/ 1 h 31"/>
                  <a:gd name="T6" fmla="*/ 0 w 18"/>
                  <a:gd name="T7" fmla="*/ 27 h 31"/>
                  <a:gd name="T8" fmla="*/ 4 w 18"/>
                  <a:gd name="T9" fmla="*/ 28 h 31"/>
                </a:gdLst>
                <a:ahLst/>
                <a:cxnLst>
                  <a:cxn ang="0">
                    <a:pos x="T0" y="T1"/>
                  </a:cxn>
                  <a:cxn ang="0">
                    <a:pos x="T2" y="T3"/>
                  </a:cxn>
                  <a:cxn ang="0">
                    <a:pos x="T4" y="T5"/>
                  </a:cxn>
                  <a:cxn ang="0">
                    <a:pos x="T6" y="T7"/>
                  </a:cxn>
                  <a:cxn ang="0">
                    <a:pos x="T8" y="T9"/>
                  </a:cxn>
                </a:cxnLst>
                <a:rect l="0" t="0" r="r" b="b"/>
                <a:pathLst>
                  <a:path w="18" h="31">
                    <a:moveTo>
                      <a:pt x="4" y="28"/>
                    </a:moveTo>
                    <a:cubicBezTo>
                      <a:pt x="7" y="19"/>
                      <a:pt x="12" y="11"/>
                      <a:pt x="17" y="3"/>
                    </a:cubicBezTo>
                    <a:cubicBezTo>
                      <a:pt x="18" y="2"/>
                      <a:pt x="16" y="0"/>
                      <a:pt x="15" y="1"/>
                    </a:cubicBezTo>
                    <a:cubicBezTo>
                      <a:pt x="7" y="8"/>
                      <a:pt x="3" y="18"/>
                      <a:pt x="0" y="27"/>
                    </a:cubicBezTo>
                    <a:cubicBezTo>
                      <a:pt x="0" y="30"/>
                      <a:pt x="3" y="31"/>
                      <a:pt x="4" y="2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99" name="Freeform 419"/>
              <p:cNvSpPr/>
              <p:nvPr/>
            </p:nvSpPr>
            <p:spPr bwMode="auto">
              <a:xfrm>
                <a:off x="1978" y="1249"/>
                <a:ext cx="38" cy="14"/>
              </a:xfrm>
              <a:custGeom>
                <a:avLst/>
                <a:gdLst>
                  <a:gd name="T0" fmla="*/ 20 w 22"/>
                  <a:gd name="T1" fmla="*/ 3 h 8"/>
                  <a:gd name="T2" fmla="*/ 1 w 22"/>
                  <a:gd name="T3" fmla="*/ 5 h 8"/>
                  <a:gd name="T4" fmla="*/ 3 w 22"/>
                  <a:gd name="T5" fmla="*/ 7 h 8"/>
                  <a:gd name="T6" fmla="*/ 19 w 22"/>
                  <a:gd name="T7" fmla="*/ 6 h 8"/>
                  <a:gd name="T8" fmla="*/ 20 w 22"/>
                  <a:gd name="T9" fmla="*/ 3 h 8"/>
                </a:gdLst>
                <a:ahLst/>
                <a:cxnLst>
                  <a:cxn ang="0">
                    <a:pos x="T0" y="T1"/>
                  </a:cxn>
                  <a:cxn ang="0">
                    <a:pos x="T2" y="T3"/>
                  </a:cxn>
                  <a:cxn ang="0">
                    <a:pos x="T4" y="T5"/>
                  </a:cxn>
                  <a:cxn ang="0">
                    <a:pos x="T6" y="T7"/>
                  </a:cxn>
                  <a:cxn ang="0">
                    <a:pos x="T8" y="T9"/>
                  </a:cxn>
                </a:cxnLst>
                <a:rect l="0" t="0" r="r" b="b"/>
                <a:pathLst>
                  <a:path w="22" h="8">
                    <a:moveTo>
                      <a:pt x="20" y="3"/>
                    </a:moveTo>
                    <a:cubicBezTo>
                      <a:pt x="14" y="1"/>
                      <a:pt x="6" y="0"/>
                      <a:pt x="1" y="5"/>
                    </a:cubicBezTo>
                    <a:cubicBezTo>
                      <a:pt x="0" y="6"/>
                      <a:pt x="1" y="8"/>
                      <a:pt x="3" y="7"/>
                    </a:cubicBezTo>
                    <a:cubicBezTo>
                      <a:pt x="8" y="6"/>
                      <a:pt x="13" y="5"/>
                      <a:pt x="19" y="6"/>
                    </a:cubicBezTo>
                    <a:cubicBezTo>
                      <a:pt x="21" y="7"/>
                      <a:pt x="22" y="4"/>
                      <a:pt x="20"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00" name="Freeform 420"/>
              <p:cNvSpPr/>
              <p:nvPr/>
            </p:nvSpPr>
            <p:spPr bwMode="auto">
              <a:xfrm>
                <a:off x="1976" y="1222"/>
                <a:ext cx="40" cy="21"/>
              </a:xfrm>
              <a:custGeom>
                <a:avLst/>
                <a:gdLst>
                  <a:gd name="T0" fmla="*/ 21 w 23"/>
                  <a:gd name="T1" fmla="*/ 3 h 12"/>
                  <a:gd name="T2" fmla="*/ 1 w 23"/>
                  <a:gd name="T3" fmla="*/ 9 h 12"/>
                  <a:gd name="T4" fmla="*/ 3 w 23"/>
                  <a:gd name="T5" fmla="*/ 11 h 12"/>
                  <a:gd name="T6" fmla="*/ 20 w 23"/>
                  <a:gd name="T7" fmla="*/ 6 h 12"/>
                  <a:gd name="T8" fmla="*/ 21 w 23"/>
                  <a:gd name="T9" fmla="*/ 3 h 12"/>
                </a:gdLst>
                <a:ahLst/>
                <a:cxnLst>
                  <a:cxn ang="0">
                    <a:pos x="T0" y="T1"/>
                  </a:cxn>
                  <a:cxn ang="0">
                    <a:pos x="T2" y="T3"/>
                  </a:cxn>
                  <a:cxn ang="0">
                    <a:pos x="T4" y="T5"/>
                  </a:cxn>
                  <a:cxn ang="0">
                    <a:pos x="T6" y="T7"/>
                  </a:cxn>
                  <a:cxn ang="0">
                    <a:pos x="T8" y="T9"/>
                  </a:cxn>
                </a:cxnLst>
                <a:rect l="0" t="0" r="r" b="b"/>
                <a:pathLst>
                  <a:path w="23" h="12">
                    <a:moveTo>
                      <a:pt x="21" y="3"/>
                    </a:moveTo>
                    <a:cubicBezTo>
                      <a:pt x="14" y="0"/>
                      <a:pt x="4" y="2"/>
                      <a:pt x="1" y="9"/>
                    </a:cubicBezTo>
                    <a:cubicBezTo>
                      <a:pt x="0" y="10"/>
                      <a:pt x="2" y="12"/>
                      <a:pt x="3" y="11"/>
                    </a:cubicBezTo>
                    <a:cubicBezTo>
                      <a:pt x="8" y="6"/>
                      <a:pt x="13" y="4"/>
                      <a:pt x="20" y="6"/>
                    </a:cubicBezTo>
                    <a:cubicBezTo>
                      <a:pt x="22" y="6"/>
                      <a:pt x="23" y="3"/>
                      <a:pt x="21"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01" name="Freeform 421"/>
              <p:cNvSpPr/>
              <p:nvPr/>
            </p:nvSpPr>
            <p:spPr bwMode="auto">
              <a:xfrm>
                <a:off x="1995" y="1205"/>
                <a:ext cx="30" cy="12"/>
              </a:xfrm>
              <a:custGeom>
                <a:avLst/>
                <a:gdLst>
                  <a:gd name="T0" fmla="*/ 13 w 17"/>
                  <a:gd name="T1" fmla="*/ 0 h 7"/>
                  <a:gd name="T2" fmla="*/ 1 w 17"/>
                  <a:gd name="T3" fmla="*/ 4 h 7"/>
                  <a:gd name="T4" fmla="*/ 2 w 17"/>
                  <a:gd name="T5" fmla="*/ 7 h 7"/>
                  <a:gd name="T6" fmla="*/ 14 w 17"/>
                  <a:gd name="T7" fmla="*/ 4 h 7"/>
                  <a:gd name="T8" fmla="*/ 13 w 17"/>
                  <a:gd name="T9" fmla="*/ 0 h 7"/>
                </a:gdLst>
                <a:ahLst/>
                <a:cxnLst>
                  <a:cxn ang="0">
                    <a:pos x="T0" y="T1"/>
                  </a:cxn>
                  <a:cxn ang="0">
                    <a:pos x="T2" y="T3"/>
                  </a:cxn>
                  <a:cxn ang="0">
                    <a:pos x="T4" y="T5"/>
                  </a:cxn>
                  <a:cxn ang="0">
                    <a:pos x="T6" y="T7"/>
                  </a:cxn>
                  <a:cxn ang="0">
                    <a:pos x="T8" y="T9"/>
                  </a:cxn>
                </a:cxnLst>
                <a:rect l="0" t="0" r="r" b="b"/>
                <a:pathLst>
                  <a:path w="17" h="7">
                    <a:moveTo>
                      <a:pt x="13" y="0"/>
                    </a:moveTo>
                    <a:cubicBezTo>
                      <a:pt x="9" y="1"/>
                      <a:pt x="5" y="2"/>
                      <a:pt x="1" y="4"/>
                    </a:cubicBezTo>
                    <a:cubicBezTo>
                      <a:pt x="0" y="4"/>
                      <a:pt x="1" y="7"/>
                      <a:pt x="2" y="7"/>
                    </a:cubicBezTo>
                    <a:cubicBezTo>
                      <a:pt x="6" y="6"/>
                      <a:pt x="10" y="5"/>
                      <a:pt x="14" y="4"/>
                    </a:cubicBezTo>
                    <a:cubicBezTo>
                      <a:pt x="17" y="3"/>
                      <a:pt x="15" y="0"/>
                      <a:pt x="1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02" name="Freeform 422"/>
              <p:cNvSpPr/>
              <p:nvPr/>
            </p:nvSpPr>
            <p:spPr bwMode="auto">
              <a:xfrm>
                <a:off x="2410" y="1002"/>
                <a:ext cx="42" cy="57"/>
              </a:xfrm>
              <a:custGeom>
                <a:avLst/>
                <a:gdLst>
                  <a:gd name="T0" fmla="*/ 4 w 24"/>
                  <a:gd name="T1" fmla="*/ 30 h 32"/>
                  <a:gd name="T2" fmla="*/ 23 w 24"/>
                  <a:gd name="T3" fmla="*/ 3 h 32"/>
                  <a:gd name="T4" fmla="*/ 21 w 24"/>
                  <a:gd name="T5" fmla="*/ 1 h 32"/>
                  <a:gd name="T6" fmla="*/ 1 w 24"/>
                  <a:gd name="T7" fmla="*/ 29 h 32"/>
                  <a:gd name="T8" fmla="*/ 4 w 24"/>
                  <a:gd name="T9" fmla="*/ 30 h 32"/>
                </a:gdLst>
                <a:ahLst/>
                <a:cxnLst>
                  <a:cxn ang="0">
                    <a:pos x="T0" y="T1"/>
                  </a:cxn>
                  <a:cxn ang="0">
                    <a:pos x="T2" y="T3"/>
                  </a:cxn>
                  <a:cxn ang="0">
                    <a:pos x="T4" y="T5"/>
                  </a:cxn>
                  <a:cxn ang="0">
                    <a:pos x="T6" y="T7"/>
                  </a:cxn>
                  <a:cxn ang="0">
                    <a:pos x="T8" y="T9"/>
                  </a:cxn>
                </a:cxnLst>
                <a:rect l="0" t="0" r="r" b="b"/>
                <a:pathLst>
                  <a:path w="24" h="32">
                    <a:moveTo>
                      <a:pt x="4" y="30"/>
                    </a:moveTo>
                    <a:cubicBezTo>
                      <a:pt x="10" y="21"/>
                      <a:pt x="16" y="12"/>
                      <a:pt x="23" y="3"/>
                    </a:cubicBezTo>
                    <a:cubicBezTo>
                      <a:pt x="24" y="2"/>
                      <a:pt x="23" y="0"/>
                      <a:pt x="21" y="1"/>
                    </a:cubicBezTo>
                    <a:cubicBezTo>
                      <a:pt x="13" y="8"/>
                      <a:pt x="5" y="19"/>
                      <a:pt x="1" y="29"/>
                    </a:cubicBezTo>
                    <a:cubicBezTo>
                      <a:pt x="0" y="30"/>
                      <a:pt x="3" y="32"/>
                      <a:pt x="4"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03" name="Freeform 423"/>
              <p:cNvSpPr/>
              <p:nvPr/>
            </p:nvSpPr>
            <p:spPr bwMode="auto">
              <a:xfrm>
                <a:off x="2392" y="1009"/>
                <a:ext cx="34" cy="48"/>
              </a:xfrm>
              <a:custGeom>
                <a:avLst/>
                <a:gdLst>
                  <a:gd name="T0" fmla="*/ 3 w 19"/>
                  <a:gd name="T1" fmla="*/ 25 h 27"/>
                  <a:gd name="T2" fmla="*/ 18 w 19"/>
                  <a:gd name="T3" fmla="*/ 4 h 27"/>
                  <a:gd name="T4" fmla="*/ 16 w 19"/>
                  <a:gd name="T5" fmla="*/ 2 h 27"/>
                  <a:gd name="T6" fmla="*/ 1 w 19"/>
                  <a:gd name="T7" fmla="*/ 23 h 27"/>
                  <a:gd name="T8" fmla="*/ 3 w 19"/>
                  <a:gd name="T9" fmla="*/ 25 h 27"/>
                </a:gdLst>
                <a:ahLst/>
                <a:cxnLst>
                  <a:cxn ang="0">
                    <a:pos x="T0" y="T1"/>
                  </a:cxn>
                  <a:cxn ang="0">
                    <a:pos x="T2" y="T3"/>
                  </a:cxn>
                  <a:cxn ang="0">
                    <a:pos x="T4" y="T5"/>
                  </a:cxn>
                  <a:cxn ang="0">
                    <a:pos x="T6" y="T7"/>
                  </a:cxn>
                  <a:cxn ang="0">
                    <a:pos x="T8" y="T9"/>
                  </a:cxn>
                </a:cxnLst>
                <a:rect l="0" t="0" r="r" b="b"/>
                <a:pathLst>
                  <a:path w="19" h="27">
                    <a:moveTo>
                      <a:pt x="3" y="25"/>
                    </a:moveTo>
                    <a:cubicBezTo>
                      <a:pt x="7" y="17"/>
                      <a:pt x="12" y="10"/>
                      <a:pt x="18" y="4"/>
                    </a:cubicBezTo>
                    <a:cubicBezTo>
                      <a:pt x="19" y="2"/>
                      <a:pt x="17" y="0"/>
                      <a:pt x="16" y="2"/>
                    </a:cubicBezTo>
                    <a:cubicBezTo>
                      <a:pt x="9" y="7"/>
                      <a:pt x="4" y="15"/>
                      <a:pt x="1" y="23"/>
                    </a:cubicBezTo>
                    <a:cubicBezTo>
                      <a:pt x="0" y="25"/>
                      <a:pt x="3" y="27"/>
                      <a:pt x="3" y="2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04" name="Freeform 424"/>
              <p:cNvSpPr/>
              <p:nvPr/>
            </p:nvSpPr>
            <p:spPr bwMode="auto">
              <a:xfrm>
                <a:off x="2424" y="1032"/>
                <a:ext cx="32" cy="34"/>
              </a:xfrm>
              <a:custGeom>
                <a:avLst/>
                <a:gdLst>
                  <a:gd name="T0" fmla="*/ 4 w 18"/>
                  <a:gd name="T1" fmla="*/ 18 h 19"/>
                  <a:gd name="T2" fmla="*/ 17 w 18"/>
                  <a:gd name="T3" fmla="*/ 3 h 19"/>
                  <a:gd name="T4" fmla="*/ 14 w 18"/>
                  <a:gd name="T5" fmla="*/ 1 h 19"/>
                  <a:gd name="T6" fmla="*/ 2 w 18"/>
                  <a:gd name="T7" fmla="*/ 15 h 19"/>
                  <a:gd name="T8" fmla="*/ 4 w 18"/>
                  <a:gd name="T9" fmla="*/ 18 h 19"/>
                </a:gdLst>
                <a:ahLst/>
                <a:cxnLst>
                  <a:cxn ang="0">
                    <a:pos x="T0" y="T1"/>
                  </a:cxn>
                  <a:cxn ang="0">
                    <a:pos x="T2" y="T3"/>
                  </a:cxn>
                  <a:cxn ang="0">
                    <a:pos x="T4" y="T5"/>
                  </a:cxn>
                  <a:cxn ang="0">
                    <a:pos x="T6" y="T7"/>
                  </a:cxn>
                  <a:cxn ang="0">
                    <a:pos x="T8" y="T9"/>
                  </a:cxn>
                </a:cxnLst>
                <a:rect l="0" t="0" r="r" b="b"/>
                <a:pathLst>
                  <a:path w="18" h="19">
                    <a:moveTo>
                      <a:pt x="4" y="18"/>
                    </a:moveTo>
                    <a:cubicBezTo>
                      <a:pt x="8" y="13"/>
                      <a:pt x="13" y="8"/>
                      <a:pt x="17" y="3"/>
                    </a:cubicBezTo>
                    <a:cubicBezTo>
                      <a:pt x="18" y="1"/>
                      <a:pt x="16" y="0"/>
                      <a:pt x="14" y="1"/>
                    </a:cubicBezTo>
                    <a:cubicBezTo>
                      <a:pt x="10" y="5"/>
                      <a:pt x="6" y="11"/>
                      <a:pt x="2" y="15"/>
                    </a:cubicBezTo>
                    <a:cubicBezTo>
                      <a:pt x="0" y="17"/>
                      <a:pt x="2" y="19"/>
                      <a:pt x="4"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05" name="Freeform 425"/>
              <p:cNvSpPr/>
              <p:nvPr/>
            </p:nvSpPr>
            <p:spPr bwMode="auto">
              <a:xfrm>
                <a:off x="2440" y="1066"/>
                <a:ext cx="23" cy="26"/>
              </a:xfrm>
              <a:custGeom>
                <a:avLst/>
                <a:gdLst>
                  <a:gd name="T0" fmla="*/ 4 w 13"/>
                  <a:gd name="T1" fmla="*/ 13 h 15"/>
                  <a:gd name="T2" fmla="*/ 12 w 13"/>
                  <a:gd name="T3" fmla="*/ 3 h 15"/>
                  <a:gd name="T4" fmla="*/ 11 w 13"/>
                  <a:gd name="T5" fmla="*/ 0 h 15"/>
                  <a:gd name="T6" fmla="*/ 1 w 13"/>
                  <a:gd name="T7" fmla="*/ 13 h 15"/>
                  <a:gd name="T8" fmla="*/ 4 w 13"/>
                  <a:gd name="T9" fmla="*/ 13 h 15"/>
                </a:gdLst>
                <a:ahLst/>
                <a:cxnLst>
                  <a:cxn ang="0">
                    <a:pos x="T0" y="T1"/>
                  </a:cxn>
                  <a:cxn ang="0">
                    <a:pos x="T2" y="T3"/>
                  </a:cxn>
                  <a:cxn ang="0">
                    <a:pos x="T4" y="T5"/>
                  </a:cxn>
                  <a:cxn ang="0">
                    <a:pos x="T6" y="T7"/>
                  </a:cxn>
                  <a:cxn ang="0">
                    <a:pos x="T8" y="T9"/>
                  </a:cxn>
                </a:cxnLst>
                <a:rect l="0" t="0" r="r" b="b"/>
                <a:pathLst>
                  <a:path w="13" h="15">
                    <a:moveTo>
                      <a:pt x="4" y="13"/>
                    </a:moveTo>
                    <a:cubicBezTo>
                      <a:pt x="4" y="8"/>
                      <a:pt x="7" y="5"/>
                      <a:pt x="12" y="3"/>
                    </a:cubicBezTo>
                    <a:cubicBezTo>
                      <a:pt x="13" y="2"/>
                      <a:pt x="12" y="0"/>
                      <a:pt x="11" y="0"/>
                    </a:cubicBezTo>
                    <a:cubicBezTo>
                      <a:pt x="4" y="1"/>
                      <a:pt x="0" y="7"/>
                      <a:pt x="1" y="13"/>
                    </a:cubicBezTo>
                    <a:cubicBezTo>
                      <a:pt x="1" y="15"/>
                      <a:pt x="4" y="15"/>
                      <a:pt x="4" y="1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06" name="Freeform 426"/>
              <p:cNvSpPr/>
              <p:nvPr/>
            </p:nvSpPr>
            <p:spPr bwMode="auto">
              <a:xfrm>
                <a:off x="2445" y="1090"/>
                <a:ext cx="23" cy="27"/>
              </a:xfrm>
              <a:custGeom>
                <a:avLst/>
                <a:gdLst>
                  <a:gd name="T0" fmla="*/ 4 w 13"/>
                  <a:gd name="T1" fmla="*/ 12 h 15"/>
                  <a:gd name="T2" fmla="*/ 11 w 13"/>
                  <a:gd name="T3" fmla="*/ 3 h 15"/>
                  <a:gd name="T4" fmla="*/ 10 w 13"/>
                  <a:gd name="T5" fmla="*/ 1 h 15"/>
                  <a:gd name="T6" fmla="*/ 1 w 13"/>
                  <a:gd name="T7" fmla="*/ 12 h 15"/>
                  <a:gd name="T8" fmla="*/ 4 w 13"/>
                  <a:gd name="T9" fmla="*/ 12 h 15"/>
                </a:gdLst>
                <a:ahLst/>
                <a:cxnLst>
                  <a:cxn ang="0">
                    <a:pos x="T0" y="T1"/>
                  </a:cxn>
                  <a:cxn ang="0">
                    <a:pos x="T2" y="T3"/>
                  </a:cxn>
                  <a:cxn ang="0">
                    <a:pos x="T4" y="T5"/>
                  </a:cxn>
                  <a:cxn ang="0">
                    <a:pos x="T6" y="T7"/>
                  </a:cxn>
                  <a:cxn ang="0">
                    <a:pos x="T8" y="T9"/>
                  </a:cxn>
                </a:cxnLst>
                <a:rect l="0" t="0" r="r" b="b"/>
                <a:pathLst>
                  <a:path w="13" h="15">
                    <a:moveTo>
                      <a:pt x="4" y="12"/>
                    </a:moveTo>
                    <a:cubicBezTo>
                      <a:pt x="5" y="8"/>
                      <a:pt x="8" y="6"/>
                      <a:pt x="11" y="3"/>
                    </a:cubicBezTo>
                    <a:cubicBezTo>
                      <a:pt x="13" y="2"/>
                      <a:pt x="12" y="0"/>
                      <a:pt x="10" y="1"/>
                    </a:cubicBezTo>
                    <a:cubicBezTo>
                      <a:pt x="5" y="2"/>
                      <a:pt x="2" y="7"/>
                      <a:pt x="1" y="12"/>
                    </a:cubicBezTo>
                    <a:cubicBezTo>
                      <a:pt x="0" y="14"/>
                      <a:pt x="3" y="15"/>
                      <a:pt x="4" y="1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07" name="Freeform 427"/>
              <p:cNvSpPr/>
              <p:nvPr/>
            </p:nvSpPr>
            <p:spPr bwMode="auto">
              <a:xfrm>
                <a:off x="2338" y="1553"/>
                <a:ext cx="65" cy="72"/>
              </a:xfrm>
              <a:custGeom>
                <a:avLst/>
                <a:gdLst>
                  <a:gd name="T0" fmla="*/ 3 w 37"/>
                  <a:gd name="T1" fmla="*/ 40 h 41"/>
                  <a:gd name="T2" fmla="*/ 18 w 37"/>
                  <a:gd name="T3" fmla="*/ 19 h 41"/>
                  <a:gd name="T4" fmla="*/ 36 w 37"/>
                  <a:gd name="T5" fmla="*/ 3 h 41"/>
                  <a:gd name="T6" fmla="*/ 34 w 37"/>
                  <a:gd name="T7" fmla="*/ 1 h 41"/>
                  <a:gd name="T8" fmla="*/ 0 w 37"/>
                  <a:gd name="T9" fmla="*/ 38 h 41"/>
                  <a:gd name="T10" fmla="*/ 3 w 37"/>
                  <a:gd name="T11" fmla="*/ 40 h 41"/>
                </a:gdLst>
                <a:ahLst/>
                <a:cxnLst>
                  <a:cxn ang="0">
                    <a:pos x="T0" y="T1"/>
                  </a:cxn>
                  <a:cxn ang="0">
                    <a:pos x="T2" y="T3"/>
                  </a:cxn>
                  <a:cxn ang="0">
                    <a:pos x="T4" y="T5"/>
                  </a:cxn>
                  <a:cxn ang="0">
                    <a:pos x="T6" y="T7"/>
                  </a:cxn>
                  <a:cxn ang="0">
                    <a:pos x="T8" y="T9"/>
                  </a:cxn>
                  <a:cxn ang="0">
                    <a:pos x="T10" y="T11"/>
                  </a:cxn>
                </a:cxnLst>
                <a:rect l="0" t="0" r="r" b="b"/>
                <a:pathLst>
                  <a:path w="37" h="41">
                    <a:moveTo>
                      <a:pt x="3" y="40"/>
                    </a:moveTo>
                    <a:cubicBezTo>
                      <a:pt x="8" y="32"/>
                      <a:pt x="12" y="25"/>
                      <a:pt x="18" y="19"/>
                    </a:cubicBezTo>
                    <a:cubicBezTo>
                      <a:pt x="23" y="13"/>
                      <a:pt x="30" y="8"/>
                      <a:pt x="36" y="3"/>
                    </a:cubicBezTo>
                    <a:cubicBezTo>
                      <a:pt x="37" y="2"/>
                      <a:pt x="35" y="0"/>
                      <a:pt x="34" y="1"/>
                    </a:cubicBezTo>
                    <a:cubicBezTo>
                      <a:pt x="19" y="7"/>
                      <a:pt x="6" y="24"/>
                      <a:pt x="0" y="38"/>
                    </a:cubicBezTo>
                    <a:cubicBezTo>
                      <a:pt x="0" y="40"/>
                      <a:pt x="2" y="41"/>
                      <a:pt x="3" y="4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08" name="Freeform 428"/>
              <p:cNvSpPr/>
              <p:nvPr/>
            </p:nvSpPr>
            <p:spPr bwMode="auto">
              <a:xfrm>
                <a:off x="2345" y="1590"/>
                <a:ext cx="51" cy="53"/>
              </a:xfrm>
              <a:custGeom>
                <a:avLst/>
                <a:gdLst>
                  <a:gd name="T0" fmla="*/ 4 w 29"/>
                  <a:gd name="T1" fmla="*/ 29 h 30"/>
                  <a:gd name="T2" fmla="*/ 28 w 29"/>
                  <a:gd name="T3" fmla="*/ 3 h 30"/>
                  <a:gd name="T4" fmla="*/ 26 w 29"/>
                  <a:gd name="T5" fmla="*/ 1 h 30"/>
                  <a:gd name="T6" fmla="*/ 1 w 29"/>
                  <a:gd name="T7" fmla="*/ 27 h 30"/>
                  <a:gd name="T8" fmla="*/ 4 w 29"/>
                  <a:gd name="T9" fmla="*/ 29 h 30"/>
                </a:gdLst>
                <a:ahLst/>
                <a:cxnLst>
                  <a:cxn ang="0">
                    <a:pos x="T0" y="T1"/>
                  </a:cxn>
                  <a:cxn ang="0">
                    <a:pos x="T2" y="T3"/>
                  </a:cxn>
                  <a:cxn ang="0">
                    <a:pos x="T4" y="T5"/>
                  </a:cxn>
                  <a:cxn ang="0">
                    <a:pos x="T6" y="T7"/>
                  </a:cxn>
                  <a:cxn ang="0">
                    <a:pos x="T8" y="T9"/>
                  </a:cxn>
                </a:cxnLst>
                <a:rect l="0" t="0" r="r" b="b"/>
                <a:pathLst>
                  <a:path w="29" h="30">
                    <a:moveTo>
                      <a:pt x="4" y="29"/>
                    </a:moveTo>
                    <a:cubicBezTo>
                      <a:pt x="10" y="18"/>
                      <a:pt x="18" y="11"/>
                      <a:pt x="28" y="3"/>
                    </a:cubicBezTo>
                    <a:cubicBezTo>
                      <a:pt x="29" y="2"/>
                      <a:pt x="27" y="0"/>
                      <a:pt x="26" y="1"/>
                    </a:cubicBezTo>
                    <a:cubicBezTo>
                      <a:pt x="15" y="7"/>
                      <a:pt x="7" y="17"/>
                      <a:pt x="1" y="27"/>
                    </a:cubicBezTo>
                    <a:cubicBezTo>
                      <a:pt x="0" y="29"/>
                      <a:pt x="3" y="30"/>
                      <a:pt x="4" y="2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09" name="Freeform 429"/>
              <p:cNvSpPr/>
              <p:nvPr/>
            </p:nvSpPr>
            <p:spPr bwMode="auto">
              <a:xfrm>
                <a:off x="2363" y="1611"/>
                <a:ext cx="38" cy="46"/>
              </a:xfrm>
              <a:custGeom>
                <a:avLst/>
                <a:gdLst>
                  <a:gd name="T0" fmla="*/ 3 w 22"/>
                  <a:gd name="T1" fmla="*/ 25 h 26"/>
                  <a:gd name="T2" fmla="*/ 21 w 22"/>
                  <a:gd name="T3" fmla="*/ 3 h 26"/>
                  <a:gd name="T4" fmla="*/ 19 w 22"/>
                  <a:gd name="T5" fmla="*/ 1 h 26"/>
                  <a:gd name="T6" fmla="*/ 0 w 22"/>
                  <a:gd name="T7" fmla="*/ 24 h 26"/>
                  <a:gd name="T8" fmla="*/ 3 w 22"/>
                  <a:gd name="T9" fmla="*/ 25 h 26"/>
                </a:gdLst>
                <a:ahLst/>
                <a:cxnLst>
                  <a:cxn ang="0">
                    <a:pos x="T0" y="T1"/>
                  </a:cxn>
                  <a:cxn ang="0">
                    <a:pos x="T2" y="T3"/>
                  </a:cxn>
                  <a:cxn ang="0">
                    <a:pos x="T4" y="T5"/>
                  </a:cxn>
                  <a:cxn ang="0">
                    <a:pos x="T6" y="T7"/>
                  </a:cxn>
                  <a:cxn ang="0">
                    <a:pos x="T8" y="T9"/>
                  </a:cxn>
                </a:cxnLst>
                <a:rect l="0" t="0" r="r" b="b"/>
                <a:pathLst>
                  <a:path w="22" h="26">
                    <a:moveTo>
                      <a:pt x="3" y="25"/>
                    </a:moveTo>
                    <a:cubicBezTo>
                      <a:pt x="7" y="16"/>
                      <a:pt x="13" y="9"/>
                      <a:pt x="21" y="3"/>
                    </a:cubicBezTo>
                    <a:cubicBezTo>
                      <a:pt x="22" y="2"/>
                      <a:pt x="20" y="0"/>
                      <a:pt x="19" y="1"/>
                    </a:cubicBezTo>
                    <a:cubicBezTo>
                      <a:pt x="10" y="5"/>
                      <a:pt x="3" y="14"/>
                      <a:pt x="0" y="24"/>
                    </a:cubicBezTo>
                    <a:cubicBezTo>
                      <a:pt x="0" y="26"/>
                      <a:pt x="3" y="26"/>
                      <a:pt x="3" y="2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10" name="Freeform 430"/>
              <p:cNvSpPr/>
              <p:nvPr/>
            </p:nvSpPr>
            <p:spPr bwMode="auto">
              <a:xfrm>
                <a:off x="2371" y="1641"/>
                <a:ext cx="37" cy="42"/>
              </a:xfrm>
              <a:custGeom>
                <a:avLst/>
                <a:gdLst>
                  <a:gd name="T0" fmla="*/ 4 w 21"/>
                  <a:gd name="T1" fmla="*/ 23 h 24"/>
                  <a:gd name="T2" fmla="*/ 11 w 21"/>
                  <a:gd name="T3" fmla="*/ 11 h 24"/>
                  <a:gd name="T4" fmla="*/ 20 w 21"/>
                  <a:gd name="T5" fmla="*/ 3 h 24"/>
                  <a:gd name="T6" fmla="*/ 18 w 21"/>
                  <a:gd name="T7" fmla="*/ 1 h 24"/>
                  <a:gd name="T8" fmla="*/ 1 w 21"/>
                  <a:gd name="T9" fmla="*/ 21 h 24"/>
                  <a:gd name="T10" fmla="*/ 4 w 21"/>
                  <a:gd name="T11" fmla="*/ 23 h 24"/>
                </a:gdLst>
                <a:ahLst/>
                <a:cxnLst>
                  <a:cxn ang="0">
                    <a:pos x="T0" y="T1"/>
                  </a:cxn>
                  <a:cxn ang="0">
                    <a:pos x="T2" y="T3"/>
                  </a:cxn>
                  <a:cxn ang="0">
                    <a:pos x="T4" y="T5"/>
                  </a:cxn>
                  <a:cxn ang="0">
                    <a:pos x="T6" y="T7"/>
                  </a:cxn>
                  <a:cxn ang="0">
                    <a:pos x="T8" y="T9"/>
                  </a:cxn>
                  <a:cxn ang="0">
                    <a:pos x="T10" y="T11"/>
                  </a:cxn>
                </a:cxnLst>
                <a:rect l="0" t="0" r="r" b="b"/>
                <a:pathLst>
                  <a:path w="21" h="24">
                    <a:moveTo>
                      <a:pt x="4" y="23"/>
                    </a:moveTo>
                    <a:cubicBezTo>
                      <a:pt x="6" y="19"/>
                      <a:pt x="8" y="15"/>
                      <a:pt x="11" y="11"/>
                    </a:cubicBezTo>
                    <a:cubicBezTo>
                      <a:pt x="14" y="8"/>
                      <a:pt x="17" y="6"/>
                      <a:pt x="20" y="3"/>
                    </a:cubicBezTo>
                    <a:cubicBezTo>
                      <a:pt x="21" y="2"/>
                      <a:pt x="19" y="0"/>
                      <a:pt x="18" y="1"/>
                    </a:cubicBezTo>
                    <a:cubicBezTo>
                      <a:pt x="10" y="4"/>
                      <a:pt x="4" y="13"/>
                      <a:pt x="1" y="21"/>
                    </a:cubicBezTo>
                    <a:cubicBezTo>
                      <a:pt x="0" y="23"/>
                      <a:pt x="3" y="24"/>
                      <a:pt x="4" y="2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11" name="Freeform 431"/>
              <p:cNvSpPr/>
              <p:nvPr/>
            </p:nvSpPr>
            <p:spPr bwMode="auto">
              <a:xfrm>
                <a:off x="2389" y="1665"/>
                <a:ext cx="30" cy="36"/>
              </a:xfrm>
              <a:custGeom>
                <a:avLst/>
                <a:gdLst>
                  <a:gd name="T0" fmla="*/ 4 w 17"/>
                  <a:gd name="T1" fmla="*/ 18 h 20"/>
                  <a:gd name="T2" fmla="*/ 15 w 17"/>
                  <a:gd name="T3" fmla="*/ 3 h 20"/>
                  <a:gd name="T4" fmla="*/ 14 w 17"/>
                  <a:gd name="T5" fmla="*/ 1 h 20"/>
                  <a:gd name="T6" fmla="*/ 1 w 17"/>
                  <a:gd name="T7" fmla="*/ 17 h 20"/>
                  <a:gd name="T8" fmla="*/ 4 w 17"/>
                  <a:gd name="T9" fmla="*/ 18 h 20"/>
                </a:gdLst>
                <a:ahLst/>
                <a:cxnLst>
                  <a:cxn ang="0">
                    <a:pos x="T0" y="T1"/>
                  </a:cxn>
                  <a:cxn ang="0">
                    <a:pos x="T2" y="T3"/>
                  </a:cxn>
                  <a:cxn ang="0">
                    <a:pos x="T4" y="T5"/>
                  </a:cxn>
                  <a:cxn ang="0">
                    <a:pos x="T6" y="T7"/>
                  </a:cxn>
                  <a:cxn ang="0">
                    <a:pos x="T8" y="T9"/>
                  </a:cxn>
                </a:cxnLst>
                <a:rect l="0" t="0" r="r" b="b"/>
                <a:pathLst>
                  <a:path w="17" h="20">
                    <a:moveTo>
                      <a:pt x="4" y="18"/>
                    </a:moveTo>
                    <a:cubicBezTo>
                      <a:pt x="7" y="12"/>
                      <a:pt x="11" y="8"/>
                      <a:pt x="15" y="3"/>
                    </a:cubicBezTo>
                    <a:cubicBezTo>
                      <a:pt x="17" y="2"/>
                      <a:pt x="15" y="0"/>
                      <a:pt x="14" y="1"/>
                    </a:cubicBezTo>
                    <a:cubicBezTo>
                      <a:pt x="7" y="4"/>
                      <a:pt x="3" y="11"/>
                      <a:pt x="1" y="17"/>
                    </a:cubicBezTo>
                    <a:cubicBezTo>
                      <a:pt x="0" y="19"/>
                      <a:pt x="3" y="20"/>
                      <a:pt x="4"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12" name="Freeform 432"/>
              <p:cNvSpPr/>
              <p:nvPr/>
            </p:nvSpPr>
            <p:spPr bwMode="auto">
              <a:xfrm>
                <a:off x="2410" y="1692"/>
                <a:ext cx="23" cy="28"/>
              </a:xfrm>
              <a:custGeom>
                <a:avLst/>
                <a:gdLst>
                  <a:gd name="T0" fmla="*/ 4 w 13"/>
                  <a:gd name="T1" fmla="*/ 14 h 16"/>
                  <a:gd name="T2" fmla="*/ 12 w 13"/>
                  <a:gd name="T3" fmla="*/ 3 h 16"/>
                  <a:gd name="T4" fmla="*/ 10 w 13"/>
                  <a:gd name="T5" fmla="*/ 1 h 16"/>
                  <a:gd name="T6" fmla="*/ 1 w 13"/>
                  <a:gd name="T7" fmla="*/ 11 h 16"/>
                  <a:gd name="T8" fmla="*/ 4 w 13"/>
                  <a:gd name="T9" fmla="*/ 14 h 16"/>
                </a:gdLst>
                <a:ahLst/>
                <a:cxnLst>
                  <a:cxn ang="0">
                    <a:pos x="T0" y="T1"/>
                  </a:cxn>
                  <a:cxn ang="0">
                    <a:pos x="T2" y="T3"/>
                  </a:cxn>
                  <a:cxn ang="0">
                    <a:pos x="T4" y="T5"/>
                  </a:cxn>
                  <a:cxn ang="0">
                    <a:pos x="T6" y="T7"/>
                  </a:cxn>
                  <a:cxn ang="0">
                    <a:pos x="T8" y="T9"/>
                  </a:cxn>
                </a:cxnLst>
                <a:rect l="0" t="0" r="r" b="b"/>
                <a:pathLst>
                  <a:path w="13" h="16">
                    <a:moveTo>
                      <a:pt x="4" y="14"/>
                    </a:moveTo>
                    <a:cubicBezTo>
                      <a:pt x="6" y="10"/>
                      <a:pt x="10" y="7"/>
                      <a:pt x="12" y="3"/>
                    </a:cubicBezTo>
                    <a:cubicBezTo>
                      <a:pt x="13" y="2"/>
                      <a:pt x="11" y="0"/>
                      <a:pt x="10" y="1"/>
                    </a:cubicBezTo>
                    <a:cubicBezTo>
                      <a:pt x="6" y="4"/>
                      <a:pt x="4" y="8"/>
                      <a:pt x="1" y="11"/>
                    </a:cubicBezTo>
                    <a:cubicBezTo>
                      <a:pt x="0" y="13"/>
                      <a:pt x="2" y="16"/>
                      <a:pt x="4" y="1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13" name="Freeform 433"/>
              <p:cNvSpPr/>
              <p:nvPr/>
            </p:nvSpPr>
            <p:spPr bwMode="auto">
              <a:xfrm>
                <a:off x="2370" y="1511"/>
                <a:ext cx="51" cy="42"/>
              </a:xfrm>
              <a:custGeom>
                <a:avLst/>
                <a:gdLst>
                  <a:gd name="T0" fmla="*/ 3 w 29"/>
                  <a:gd name="T1" fmla="*/ 23 h 24"/>
                  <a:gd name="T2" fmla="*/ 28 w 29"/>
                  <a:gd name="T3" fmla="*/ 3 h 24"/>
                  <a:gd name="T4" fmla="*/ 26 w 29"/>
                  <a:gd name="T5" fmla="*/ 1 h 24"/>
                  <a:gd name="T6" fmla="*/ 1 w 29"/>
                  <a:gd name="T7" fmla="*/ 21 h 24"/>
                  <a:gd name="T8" fmla="*/ 3 w 29"/>
                  <a:gd name="T9" fmla="*/ 23 h 24"/>
                </a:gdLst>
                <a:ahLst/>
                <a:cxnLst>
                  <a:cxn ang="0">
                    <a:pos x="T0" y="T1"/>
                  </a:cxn>
                  <a:cxn ang="0">
                    <a:pos x="T2" y="T3"/>
                  </a:cxn>
                  <a:cxn ang="0">
                    <a:pos x="T4" y="T5"/>
                  </a:cxn>
                  <a:cxn ang="0">
                    <a:pos x="T6" y="T7"/>
                  </a:cxn>
                  <a:cxn ang="0">
                    <a:pos x="T8" y="T9"/>
                  </a:cxn>
                </a:cxnLst>
                <a:rect l="0" t="0" r="r" b="b"/>
                <a:pathLst>
                  <a:path w="29" h="24">
                    <a:moveTo>
                      <a:pt x="3" y="23"/>
                    </a:moveTo>
                    <a:cubicBezTo>
                      <a:pt x="11" y="15"/>
                      <a:pt x="20" y="10"/>
                      <a:pt x="28" y="3"/>
                    </a:cubicBezTo>
                    <a:cubicBezTo>
                      <a:pt x="29" y="2"/>
                      <a:pt x="28" y="0"/>
                      <a:pt x="26" y="1"/>
                    </a:cubicBezTo>
                    <a:cubicBezTo>
                      <a:pt x="17" y="5"/>
                      <a:pt x="8" y="13"/>
                      <a:pt x="1" y="21"/>
                    </a:cubicBezTo>
                    <a:cubicBezTo>
                      <a:pt x="0" y="22"/>
                      <a:pt x="2" y="24"/>
                      <a:pt x="3" y="2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14" name="Freeform 434"/>
              <p:cNvSpPr/>
              <p:nvPr/>
            </p:nvSpPr>
            <p:spPr bwMode="auto">
              <a:xfrm>
                <a:off x="2389" y="1470"/>
                <a:ext cx="44" cy="30"/>
              </a:xfrm>
              <a:custGeom>
                <a:avLst/>
                <a:gdLst>
                  <a:gd name="T0" fmla="*/ 4 w 25"/>
                  <a:gd name="T1" fmla="*/ 16 h 17"/>
                  <a:gd name="T2" fmla="*/ 24 w 25"/>
                  <a:gd name="T3" fmla="*/ 3 h 17"/>
                  <a:gd name="T4" fmla="*/ 22 w 25"/>
                  <a:gd name="T5" fmla="*/ 1 h 17"/>
                  <a:gd name="T6" fmla="*/ 2 w 25"/>
                  <a:gd name="T7" fmla="*/ 13 h 17"/>
                  <a:gd name="T8" fmla="*/ 4 w 25"/>
                  <a:gd name="T9" fmla="*/ 16 h 17"/>
                </a:gdLst>
                <a:ahLst/>
                <a:cxnLst>
                  <a:cxn ang="0">
                    <a:pos x="T0" y="T1"/>
                  </a:cxn>
                  <a:cxn ang="0">
                    <a:pos x="T2" y="T3"/>
                  </a:cxn>
                  <a:cxn ang="0">
                    <a:pos x="T4" y="T5"/>
                  </a:cxn>
                  <a:cxn ang="0">
                    <a:pos x="T6" y="T7"/>
                  </a:cxn>
                  <a:cxn ang="0">
                    <a:pos x="T8" y="T9"/>
                  </a:cxn>
                </a:cxnLst>
                <a:rect l="0" t="0" r="r" b="b"/>
                <a:pathLst>
                  <a:path w="25" h="17">
                    <a:moveTo>
                      <a:pt x="4" y="16"/>
                    </a:moveTo>
                    <a:cubicBezTo>
                      <a:pt x="11" y="12"/>
                      <a:pt x="17" y="8"/>
                      <a:pt x="24" y="3"/>
                    </a:cubicBezTo>
                    <a:cubicBezTo>
                      <a:pt x="25" y="2"/>
                      <a:pt x="23" y="0"/>
                      <a:pt x="22" y="1"/>
                    </a:cubicBezTo>
                    <a:cubicBezTo>
                      <a:pt x="15" y="4"/>
                      <a:pt x="8" y="9"/>
                      <a:pt x="2" y="13"/>
                    </a:cubicBezTo>
                    <a:cubicBezTo>
                      <a:pt x="0" y="14"/>
                      <a:pt x="2" y="17"/>
                      <a:pt x="4"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15" name="Freeform 435"/>
              <p:cNvSpPr/>
              <p:nvPr/>
            </p:nvSpPr>
            <p:spPr bwMode="auto">
              <a:xfrm>
                <a:off x="2406" y="1440"/>
                <a:ext cx="39" cy="25"/>
              </a:xfrm>
              <a:custGeom>
                <a:avLst/>
                <a:gdLst>
                  <a:gd name="T0" fmla="*/ 4 w 22"/>
                  <a:gd name="T1" fmla="*/ 13 h 14"/>
                  <a:gd name="T2" fmla="*/ 21 w 22"/>
                  <a:gd name="T3" fmla="*/ 3 h 14"/>
                  <a:gd name="T4" fmla="*/ 20 w 22"/>
                  <a:gd name="T5" fmla="*/ 1 h 14"/>
                  <a:gd name="T6" fmla="*/ 2 w 22"/>
                  <a:gd name="T7" fmla="*/ 11 h 14"/>
                  <a:gd name="T8" fmla="*/ 4 w 22"/>
                  <a:gd name="T9" fmla="*/ 13 h 14"/>
                </a:gdLst>
                <a:ahLst/>
                <a:cxnLst>
                  <a:cxn ang="0">
                    <a:pos x="T0" y="T1"/>
                  </a:cxn>
                  <a:cxn ang="0">
                    <a:pos x="T2" y="T3"/>
                  </a:cxn>
                  <a:cxn ang="0">
                    <a:pos x="T4" y="T5"/>
                  </a:cxn>
                  <a:cxn ang="0">
                    <a:pos x="T6" y="T7"/>
                  </a:cxn>
                  <a:cxn ang="0">
                    <a:pos x="T8" y="T9"/>
                  </a:cxn>
                </a:cxnLst>
                <a:rect l="0" t="0" r="r" b="b"/>
                <a:pathLst>
                  <a:path w="22" h="14">
                    <a:moveTo>
                      <a:pt x="4" y="13"/>
                    </a:moveTo>
                    <a:cubicBezTo>
                      <a:pt x="9" y="9"/>
                      <a:pt x="15" y="6"/>
                      <a:pt x="21" y="3"/>
                    </a:cubicBezTo>
                    <a:cubicBezTo>
                      <a:pt x="22" y="3"/>
                      <a:pt x="21" y="0"/>
                      <a:pt x="20" y="1"/>
                    </a:cubicBezTo>
                    <a:cubicBezTo>
                      <a:pt x="13" y="3"/>
                      <a:pt x="7" y="6"/>
                      <a:pt x="2" y="11"/>
                    </a:cubicBezTo>
                    <a:cubicBezTo>
                      <a:pt x="0" y="12"/>
                      <a:pt x="2" y="14"/>
                      <a:pt x="4" y="1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16" name="Freeform 436"/>
              <p:cNvSpPr/>
              <p:nvPr/>
            </p:nvSpPr>
            <p:spPr bwMode="auto">
              <a:xfrm>
                <a:off x="2436" y="1423"/>
                <a:ext cx="6" cy="3"/>
              </a:xfrm>
              <a:custGeom>
                <a:avLst/>
                <a:gdLst>
                  <a:gd name="T0" fmla="*/ 1 w 3"/>
                  <a:gd name="T1" fmla="*/ 2 h 2"/>
                  <a:gd name="T2" fmla="*/ 1 w 3"/>
                  <a:gd name="T3" fmla="*/ 0 h 2"/>
                  <a:gd name="T4" fmla="*/ 1 w 3"/>
                  <a:gd name="T5" fmla="*/ 2 h 2"/>
                </a:gdLst>
                <a:ahLst/>
                <a:cxnLst>
                  <a:cxn ang="0">
                    <a:pos x="T0" y="T1"/>
                  </a:cxn>
                  <a:cxn ang="0">
                    <a:pos x="T2" y="T3"/>
                  </a:cxn>
                  <a:cxn ang="0">
                    <a:pos x="T4" y="T5"/>
                  </a:cxn>
                </a:cxnLst>
                <a:rect l="0" t="0" r="r" b="b"/>
                <a:pathLst>
                  <a:path w="3" h="2">
                    <a:moveTo>
                      <a:pt x="1" y="2"/>
                    </a:moveTo>
                    <a:cubicBezTo>
                      <a:pt x="3" y="2"/>
                      <a:pt x="3" y="0"/>
                      <a:pt x="1" y="0"/>
                    </a:cubicBezTo>
                    <a:cubicBezTo>
                      <a:pt x="0" y="0"/>
                      <a:pt x="0" y="2"/>
                      <a:pt x="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17" name="Freeform 437"/>
              <p:cNvSpPr/>
              <p:nvPr/>
            </p:nvSpPr>
            <p:spPr bwMode="auto">
              <a:xfrm>
                <a:off x="1976" y="1579"/>
                <a:ext cx="56" cy="81"/>
              </a:xfrm>
              <a:custGeom>
                <a:avLst/>
                <a:gdLst>
                  <a:gd name="T0" fmla="*/ 30 w 32"/>
                  <a:gd name="T1" fmla="*/ 3 h 46"/>
                  <a:gd name="T2" fmla="*/ 2 w 32"/>
                  <a:gd name="T3" fmla="*/ 44 h 46"/>
                  <a:gd name="T4" fmla="*/ 5 w 32"/>
                  <a:gd name="T5" fmla="*/ 44 h 46"/>
                  <a:gd name="T6" fmla="*/ 30 w 32"/>
                  <a:gd name="T7" fmla="*/ 6 h 46"/>
                  <a:gd name="T8" fmla="*/ 30 w 32"/>
                  <a:gd name="T9" fmla="*/ 3 h 46"/>
                </a:gdLst>
                <a:ahLst/>
                <a:cxnLst>
                  <a:cxn ang="0">
                    <a:pos x="T0" y="T1"/>
                  </a:cxn>
                  <a:cxn ang="0">
                    <a:pos x="T2" y="T3"/>
                  </a:cxn>
                  <a:cxn ang="0">
                    <a:pos x="T4" y="T5"/>
                  </a:cxn>
                  <a:cxn ang="0">
                    <a:pos x="T6" y="T7"/>
                  </a:cxn>
                  <a:cxn ang="0">
                    <a:pos x="T8" y="T9"/>
                  </a:cxn>
                </a:cxnLst>
                <a:rect l="0" t="0" r="r" b="b"/>
                <a:pathLst>
                  <a:path w="32" h="46">
                    <a:moveTo>
                      <a:pt x="30" y="3"/>
                    </a:moveTo>
                    <a:cubicBezTo>
                      <a:pt x="8" y="0"/>
                      <a:pt x="0" y="26"/>
                      <a:pt x="2" y="44"/>
                    </a:cubicBezTo>
                    <a:cubicBezTo>
                      <a:pt x="2" y="46"/>
                      <a:pt x="5" y="46"/>
                      <a:pt x="5" y="44"/>
                    </a:cubicBezTo>
                    <a:cubicBezTo>
                      <a:pt x="6" y="28"/>
                      <a:pt x="9" y="4"/>
                      <a:pt x="30" y="6"/>
                    </a:cubicBezTo>
                    <a:cubicBezTo>
                      <a:pt x="32" y="6"/>
                      <a:pt x="32" y="3"/>
                      <a:pt x="30"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18" name="Freeform 438"/>
              <p:cNvSpPr/>
              <p:nvPr/>
            </p:nvSpPr>
            <p:spPr bwMode="auto">
              <a:xfrm>
                <a:off x="2006" y="1597"/>
                <a:ext cx="31" cy="35"/>
              </a:xfrm>
              <a:custGeom>
                <a:avLst/>
                <a:gdLst>
                  <a:gd name="T0" fmla="*/ 16 w 18"/>
                  <a:gd name="T1" fmla="*/ 1 h 20"/>
                  <a:gd name="T2" fmla="*/ 4 w 18"/>
                  <a:gd name="T3" fmla="*/ 19 h 20"/>
                  <a:gd name="T4" fmla="*/ 7 w 18"/>
                  <a:gd name="T5" fmla="*/ 18 h 20"/>
                  <a:gd name="T6" fmla="*/ 16 w 18"/>
                  <a:gd name="T7" fmla="*/ 4 h 20"/>
                  <a:gd name="T8" fmla="*/ 16 w 18"/>
                  <a:gd name="T9" fmla="*/ 1 h 20"/>
                </a:gdLst>
                <a:ahLst/>
                <a:cxnLst>
                  <a:cxn ang="0">
                    <a:pos x="T0" y="T1"/>
                  </a:cxn>
                  <a:cxn ang="0">
                    <a:pos x="T2" y="T3"/>
                  </a:cxn>
                  <a:cxn ang="0">
                    <a:pos x="T4" y="T5"/>
                  </a:cxn>
                  <a:cxn ang="0">
                    <a:pos x="T6" y="T7"/>
                  </a:cxn>
                  <a:cxn ang="0">
                    <a:pos x="T8" y="T9"/>
                  </a:cxn>
                </a:cxnLst>
                <a:rect l="0" t="0" r="r" b="b"/>
                <a:pathLst>
                  <a:path w="18" h="20">
                    <a:moveTo>
                      <a:pt x="16" y="1"/>
                    </a:moveTo>
                    <a:cubicBezTo>
                      <a:pt x="7" y="0"/>
                      <a:pt x="0" y="10"/>
                      <a:pt x="4" y="19"/>
                    </a:cubicBezTo>
                    <a:cubicBezTo>
                      <a:pt x="5" y="20"/>
                      <a:pt x="7" y="19"/>
                      <a:pt x="7" y="18"/>
                    </a:cubicBezTo>
                    <a:cubicBezTo>
                      <a:pt x="5" y="12"/>
                      <a:pt x="10" y="4"/>
                      <a:pt x="16" y="4"/>
                    </a:cubicBezTo>
                    <a:cubicBezTo>
                      <a:pt x="18" y="4"/>
                      <a:pt x="18" y="1"/>
                      <a:pt x="16"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19" name="Freeform 439"/>
              <p:cNvSpPr/>
              <p:nvPr/>
            </p:nvSpPr>
            <p:spPr bwMode="auto">
              <a:xfrm>
                <a:off x="2039" y="1613"/>
                <a:ext cx="19" cy="24"/>
              </a:xfrm>
              <a:custGeom>
                <a:avLst/>
                <a:gdLst>
                  <a:gd name="T0" fmla="*/ 8 w 11"/>
                  <a:gd name="T1" fmla="*/ 1 h 14"/>
                  <a:gd name="T2" fmla="*/ 0 w 11"/>
                  <a:gd name="T3" fmla="*/ 12 h 14"/>
                  <a:gd name="T4" fmla="*/ 3 w 11"/>
                  <a:gd name="T5" fmla="*/ 13 h 14"/>
                  <a:gd name="T6" fmla="*/ 10 w 11"/>
                  <a:gd name="T7" fmla="*/ 3 h 14"/>
                  <a:gd name="T8" fmla="*/ 8 w 11"/>
                  <a:gd name="T9" fmla="*/ 1 h 14"/>
                </a:gdLst>
                <a:ahLst/>
                <a:cxnLst>
                  <a:cxn ang="0">
                    <a:pos x="T0" y="T1"/>
                  </a:cxn>
                  <a:cxn ang="0">
                    <a:pos x="T2" y="T3"/>
                  </a:cxn>
                  <a:cxn ang="0">
                    <a:pos x="T4" y="T5"/>
                  </a:cxn>
                  <a:cxn ang="0">
                    <a:pos x="T6" y="T7"/>
                  </a:cxn>
                  <a:cxn ang="0">
                    <a:pos x="T8" y="T9"/>
                  </a:cxn>
                </a:cxnLst>
                <a:rect l="0" t="0" r="r" b="b"/>
                <a:pathLst>
                  <a:path w="11" h="14">
                    <a:moveTo>
                      <a:pt x="8" y="1"/>
                    </a:moveTo>
                    <a:cubicBezTo>
                      <a:pt x="4" y="4"/>
                      <a:pt x="1" y="7"/>
                      <a:pt x="0" y="12"/>
                    </a:cubicBezTo>
                    <a:cubicBezTo>
                      <a:pt x="0" y="13"/>
                      <a:pt x="2" y="14"/>
                      <a:pt x="3" y="13"/>
                    </a:cubicBezTo>
                    <a:cubicBezTo>
                      <a:pt x="5" y="9"/>
                      <a:pt x="7" y="6"/>
                      <a:pt x="10" y="3"/>
                    </a:cubicBezTo>
                    <a:cubicBezTo>
                      <a:pt x="11" y="2"/>
                      <a:pt x="9" y="0"/>
                      <a:pt x="8"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20" name="Freeform 440"/>
              <p:cNvSpPr/>
              <p:nvPr/>
            </p:nvSpPr>
            <p:spPr bwMode="auto">
              <a:xfrm>
                <a:off x="2065" y="1614"/>
                <a:ext cx="20" cy="23"/>
              </a:xfrm>
              <a:custGeom>
                <a:avLst/>
                <a:gdLst>
                  <a:gd name="T0" fmla="*/ 7 w 11"/>
                  <a:gd name="T1" fmla="*/ 1 h 13"/>
                  <a:gd name="T2" fmla="*/ 1 w 11"/>
                  <a:gd name="T3" fmla="*/ 11 h 13"/>
                  <a:gd name="T4" fmla="*/ 4 w 11"/>
                  <a:gd name="T5" fmla="*/ 11 h 13"/>
                  <a:gd name="T6" fmla="*/ 9 w 11"/>
                  <a:gd name="T7" fmla="*/ 4 h 13"/>
                  <a:gd name="T8" fmla="*/ 7 w 11"/>
                  <a:gd name="T9" fmla="*/ 1 h 13"/>
                </a:gdLst>
                <a:ahLst/>
                <a:cxnLst>
                  <a:cxn ang="0">
                    <a:pos x="T0" y="T1"/>
                  </a:cxn>
                  <a:cxn ang="0">
                    <a:pos x="T2" y="T3"/>
                  </a:cxn>
                  <a:cxn ang="0">
                    <a:pos x="T4" y="T5"/>
                  </a:cxn>
                  <a:cxn ang="0">
                    <a:pos x="T6" y="T7"/>
                  </a:cxn>
                  <a:cxn ang="0">
                    <a:pos x="T8" y="T9"/>
                  </a:cxn>
                </a:cxnLst>
                <a:rect l="0" t="0" r="r" b="b"/>
                <a:pathLst>
                  <a:path w="11" h="13">
                    <a:moveTo>
                      <a:pt x="7" y="1"/>
                    </a:moveTo>
                    <a:cubicBezTo>
                      <a:pt x="3" y="3"/>
                      <a:pt x="0" y="7"/>
                      <a:pt x="1" y="11"/>
                    </a:cubicBezTo>
                    <a:cubicBezTo>
                      <a:pt x="1" y="13"/>
                      <a:pt x="3" y="13"/>
                      <a:pt x="4" y="11"/>
                    </a:cubicBezTo>
                    <a:cubicBezTo>
                      <a:pt x="5" y="8"/>
                      <a:pt x="6" y="6"/>
                      <a:pt x="9" y="4"/>
                    </a:cubicBezTo>
                    <a:cubicBezTo>
                      <a:pt x="11" y="3"/>
                      <a:pt x="9" y="0"/>
                      <a:pt x="7"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21" name="Freeform 441"/>
              <p:cNvSpPr/>
              <p:nvPr/>
            </p:nvSpPr>
            <p:spPr bwMode="auto">
              <a:xfrm>
                <a:off x="2143" y="2024"/>
                <a:ext cx="42" cy="97"/>
              </a:xfrm>
              <a:custGeom>
                <a:avLst/>
                <a:gdLst>
                  <a:gd name="T0" fmla="*/ 4 w 24"/>
                  <a:gd name="T1" fmla="*/ 53 h 55"/>
                  <a:gd name="T2" fmla="*/ 23 w 24"/>
                  <a:gd name="T3" fmla="*/ 3 h 55"/>
                  <a:gd name="T4" fmla="*/ 20 w 24"/>
                  <a:gd name="T5" fmla="*/ 2 h 55"/>
                  <a:gd name="T6" fmla="*/ 0 w 24"/>
                  <a:gd name="T7" fmla="*/ 52 h 55"/>
                  <a:gd name="T8" fmla="*/ 4 w 24"/>
                  <a:gd name="T9" fmla="*/ 53 h 55"/>
                </a:gdLst>
                <a:ahLst/>
                <a:cxnLst>
                  <a:cxn ang="0">
                    <a:pos x="T0" y="T1"/>
                  </a:cxn>
                  <a:cxn ang="0">
                    <a:pos x="T2" y="T3"/>
                  </a:cxn>
                  <a:cxn ang="0">
                    <a:pos x="T4" y="T5"/>
                  </a:cxn>
                  <a:cxn ang="0">
                    <a:pos x="T6" y="T7"/>
                  </a:cxn>
                  <a:cxn ang="0">
                    <a:pos x="T8" y="T9"/>
                  </a:cxn>
                </a:cxnLst>
                <a:rect l="0" t="0" r="r" b="b"/>
                <a:pathLst>
                  <a:path w="24" h="55">
                    <a:moveTo>
                      <a:pt x="4" y="53"/>
                    </a:moveTo>
                    <a:cubicBezTo>
                      <a:pt x="7" y="35"/>
                      <a:pt x="14" y="19"/>
                      <a:pt x="23" y="3"/>
                    </a:cubicBezTo>
                    <a:cubicBezTo>
                      <a:pt x="24" y="1"/>
                      <a:pt x="22" y="0"/>
                      <a:pt x="20" y="2"/>
                    </a:cubicBezTo>
                    <a:cubicBezTo>
                      <a:pt x="9" y="16"/>
                      <a:pt x="2" y="34"/>
                      <a:pt x="0" y="52"/>
                    </a:cubicBezTo>
                    <a:cubicBezTo>
                      <a:pt x="0" y="54"/>
                      <a:pt x="3" y="55"/>
                      <a:pt x="4" y="5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22" name="Freeform 442"/>
              <p:cNvSpPr/>
              <p:nvPr/>
            </p:nvSpPr>
            <p:spPr bwMode="auto">
              <a:xfrm>
                <a:off x="2118" y="2031"/>
                <a:ext cx="23" cy="55"/>
              </a:xfrm>
              <a:custGeom>
                <a:avLst/>
                <a:gdLst>
                  <a:gd name="T0" fmla="*/ 3 w 13"/>
                  <a:gd name="T1" fmla="*/ 29 h 31"/>
                  <a:gd name="T2" fmla="*/ 12 w 13"/>
                  <a:gd name="T3" fmla="*/ 2 h 31"/>
                  <a:gd name="T4" fmla="*/ 10 w 13"/>
                  <a:gd name="T5" fmla="*/ 1 h 31"/>
                  <a:gd name="T6" fmla="*/ 0 w 13"/>
                  <a:gd name="T7" fmla="*/ 28 h 31"/>
                  <a:gd name="T8" fmla="*/ 3 w 13"/>
                  <a:gd name="T9" fmla="*/ 29 h 31"/>
                </a:gdLst>
                <a:ahLst/>
                <a:cxnLst>
                  <a:cxn ang="0">
                    <a:pos x="T0" y="T1"/>
                  </a:cxn>
                  <a:cxn ang="0">
                    <a:pos x="T2" y="T3"/>
                  </a:cxn>
                  <a:cxn ang="0">
                    <a:pos x="T4" y="T5"/>
                  </a:cxn>
                  <a:cxn ang="0">
                    <a:pos x="T6" y="T7"/>
                  </a:cxn>
                  <a:cxn ang="0">
                    <a:pos x="T8" y="T9"/>
                  </a:cxn>
                </a:cxnLst>
                <a:rect l="0" t="0" r="r" b="b"/>
                <a:pathLst>
                  <a:path w="13" h="31">
                    <a:moveTo>
                      <a:pt x="3" y="29"/>
                    </a:moveTo>
                    <a:cubicBezTo>
                      <a:pt x="6" y="20"/>
                      <a:pt x="9" y="11"/>
                      <a:pt x="12" y="2"/>
                    </a:cubicBezTo>
                    <a:cubicBezTo>
                      <a:pt x="13" y="0"/>
                      <a:pt x="11" y="0"/>
                      <a:pt x="10" y="1"/>
                    </a:cubicBezTo>
                    <a:cubicBezTo>
                      <a:pt x="4" y="8"/>
                      <a:pt x="1" y="19"/>
                      <a:pt x="0" y="28"/>
                    </a:cubicBezTo>
                    <a:cubicBezTo>
                      <a:pt x="0" y="30"/>
                      <a:pt x="3" y="31"/>
                      <a:pt x="3" y="2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23" name="Freeform 443"/>
              <p:cNvSpPr/>
              <p:nvPr/>
            </p:nvSpPr>
            <p:spPr bwMode="auto">
              <a:xfrm>
                <a:off x="2092" y="2017"/>
                <a:ext cx="14" cy="41"/>
              </a:xfrm>
              <a:custGeom>
                <a:avLst/>
                <a:gdLst>
                  <a:gd name="T0" fmla="*/ 6 w 8"/>
                  <a:gd name="T1" fmla="*/ 20 h 23"/>
                  <a:gd name="T2" fmla="*/ 7 w 8"/>
                  <a:gd name="T3" fmla="*/ 3 h 23"/>
                  <a:gd name="T4" fmla="*/ 5 w 8"/>
                  <a:gd name="T5" fmla="*/ 1 h 23"/>
                  <a:gd name="T6" fmla="*/ 3 w 8"/>
                  <a:gd name="T7" fmla="*/ 22 h 23"/>
                  <a:gd name="T8" fmla="*/ 6 w 8"/>
                  <a:gd name="T9" fmla="*/ 20 h 23"/>
                </a:gdLst>
                <a:ahLst/>
                <a:cxnLst>
                  <a:cxn ang="0">
                    <a:pos x="T0" y="T1"/>
                  </a:cxn>
                  <a:cxn ang="0">
                    <a:pos x="T2" y="T3"/>
                  </a:cxn>
                  <a:cxn ang="0">
                    <a:pos x="T4" y="T5"/>
                  </a:cxn>
                  <a:cxn ang="0">
                    <a:pos x="T6" y="T7"/>
                  </a:cxn>
                  <a:cxn ang="0">
                    <a:pos x="T8" y="T9"/>
                  </a:cxn>
                </a:cxnLst>
                <a:rect l="0" t="0" r="r" b="b"/>
                <a:pathLst>
                  <a:path w="8" h="23">
                    <a:moveTo>
                      <a:pt x="6" y="20"/>
                    </a:moveTo>
                    <a:cubicBezTo>
                      <a:pt x="4" y="14"/>
                      <a:pt x="5" y="9"/>
                      <a:pt x="7" y="3"/>
                    </a:cubicBezTo>
                    <a:cubicBezTo>
                      <a:pt x="8" y="1"/>
                      <a:pt x="5" y="0"/>
                      <a:pt x="5" y="1"/>
                    </a:cubicBezTo>
                    <a:cubicBezTo>
                      <a:pt x="0" y="7"/>
                      <a:pt x="0" y="15"/>
                      <a:pt x="3" y="22"/>
                    </a:cubicBezTo>
                    <a:cubicBezTo>
                      <a:pt x="4" y="23"/>
                      <a:pt x="7" y="22"/>
                      <a:pt x="6"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24" name="Freeform 444"/>
              <p:cNvSpPr/>
              <p:nvPr/>
            </p:nvSpPr>
            <p:spPr bwMode="auto">
              <a:xfrm>
                <a:off x="2072" y="1980"/>
                <a:ext cx="16" cy="46"/>
              </a:xfrm>
              <a:custGeom>
                <a:avLst/>
                <a:gdLst>
                  <a:gd name="T0" fmla="*/ 4 w 9"/>
                  <a:gd name="T1" fmla="*/ 24 h 26"/>
                  <a:gd name="T2" fmla="*/ 8 w 9"/>
                  <a:gd name="T3" fmla="*/ 3 h 26"/>
                  <a:gd name="T4" fmla="*/ 6 w 9"/>
                  <a:gd name="T5" fmla="*/ 2 h 26"/>
                  <a:gd name="T6" fmla="*/ 0 w 9"/>
                  <a:gd name="T7" fmla="*/ 23 h 26"/>
                  <a:gd name="T8" fmla="*/ 4 w 9"/>
                  <a:gd name="T9" fmla="*/ 24 h 26"/>
                </a:gdLst>
                <a:ahLst/>
                <a:cxnLst>
                  <a:cxn ang="0">
                    <a:pos x="T0" y="T1"/>
                  </a:cxn>
                  <a:cxn ang="0">
                    <a:pos x="T2" y="T3"/>
                  </a:cxn>
                  <a:cxn ang="0">
                    <a:pos x="T4" y="T5"/>
                  </a:cxn>
                  <a:cxn ang="0">
                    <a:pos x="T6" y="T7"/>
                  </a:cxn>
                  <a:cxn ang="0">
                    <a:pos x="T8" y="T9"/>
                  </a:cxn>
                </a:cxnLst>
                <a:rect l="0" t="0" r="r" b="b"/>
                <a:pathLst>
                  <a:path w="9" h="26">
                    <a:moveTo>
                      <a:pt x="4" y="24"/>
                    </a:moveTo>
                    <a:cubicBezTo>
                      <a:pt x="5" y="17"/>
                      <a:pt x="6" y="10"/>
                      <a:pt x="8" y="3"/>
                    </a:cubicBezTo>
                    <a:cubicBezTo>
                      <a:pt x="9" y="1"/>
                      <a:pt x="7" y="0"/>
                      <a:pt x="6" y="2"/>
                    </a:cubicBezTo>
                    <a:cubicBezTo>
                      <a:pt x="2" y="8"/>
                      <a:pt x="0" y="16"/>
                      <a:pt x="0" y="23"/>
                    </a:cubicBezTo>
                    <a:cubicBezTo>
                      <a:pt x="0" y="25"/>
                      <a:pt x="3" y="26"/>
                      <a:pt x="4" y="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25" name="Freeform 445"/>
              <p:cNvSpPr/>
              <p:nvPr/>
            </p:nvSpPr>
            <p:spPr bwMode="auto">
              <a:xfrm>
                <a:off x="2048" y="1945"/>
                <a:ext cx="17" cy="40"/>
              </a:xfrm>
              <a:custGeom>
                <a:avLst/>
                <a:gdLst>
                  <a:gd name="T0" fmla="*/ 4 w 10"/>
                  <a:gd name="T1" fmla="*/ 21 h 23"/>
                  <a:gd name="T2" fmla="*/ 9 w 10"/>
                  <a:gd name="T3" fmla="*/ 3 h 23"/>
                  <a:gd name="T4" fmla="*/ 7 w 10"/>
                  <a:gd name="T5" fmla="*/ 1 h 23"/>
                  <a:gd name="T6" fmla="*/ 0 w 10"/>
                  <a:gd name="T7" fmla="*/ 21 h 23"/>
                  <a:gd name="T8" fmla="*/ 4 w 10"/>
                  <a:gd name="T9" fmla="*/ 21 h 23"/>
                </a:gdLst>
                <a:ahLst/>
                <a:cxnLst>
                  <a:cxn ang="0">
                    <a:pos x="T0" y="T1"/>
                  </a:cxn>
                  <a:cxn ang="0">
                    <a:pos x="T2" y="T3"/>
                  </a:cxn>
                  <a:cxn ang="0">
                    <a:pos x="T4" y="T5"/>
                  </a:cxn>
                  <a:cxn ang="0">
                    <a:pos x="T6" y="T7"/>
                  </a:cxn>
                  <a:cxn ang="0">
                    <a:pos x="T8" y="T9"/>
                  </a:cxn>
                </a:cxnLst>
                <a:rect l="0" t="0" r="r" b="b"/>
                <a:pathLst>
                  <a:path w="10" h="23">
                    <a:moveTo>
                      <a:pt x="4" y="21"/>
                    </a:moveTo>
                    <a:cubicBezTo>
                      <a:pt x="5" y="15"/>
                      <a:pt x="7" y="9"/>
                      <a:pt x="9" y="3"/>
                    </a:cubicBezTo>
                    <a:cubicBezTo>
                      <a:pt x="10" y="1"/>
                      <a:pt x="8" y="0"/>
                      <a:pt x="7" y="1"/>
                    </a:cubicBezTo>
                    <a:cubicBezTo>
                      <a:pt x="3" y="7"/>
                      <a:pt x="1" y="14"/>
                      <a:pt x="0" y="21"/>
                    </a:cubicBezTo>
                    <a:cubicBezTo>
                      <a:pt x="0" y="23"/>
                      <a:pt x="3" y="23"/>
                      <a:pt x="4" y="2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26" name="Freeform 446"/>
              <p:cNvSpPr/>
              <p:nvPr/>
            </p:nvSpPr>
            <p:spPr bwMode="auto">
              <a:xfrm>
                <a:off x="2032" y="1903"/>
                <a:ext cx="21" cy="35"/>
              </a:xfrm>
              <a:custGeom>
                <a:avLst/>
                <a:gdLst>
                  <a:gd name="T0" fmla="*/ 4 w 12"/>
                  <a:gd name="T1" fmla="*/ 18 h 20"/>
                  <a:gd name="T2" fmla="*/ 11 w 12"/>
                  <a:gd name="T3" fmla="*/ 3 h 20"/>
                  <a:gd name="T4" fmla="*/ 9 w 12"/>
                  <a:gd name="T5" fmla="*/ 1 h 20"/>
                  <a:gd name="T6" fmla="*/ 1 w 12"/>
                  <a:gd name="T7" fmla="*/ 17 h 20"/>
                  <a:gd name="T8" fmla="*/ 4 w 12"/>
                  <a:gd name="T9" fmla="*/ 18 h 20"/>
                </a:gdLst>
                <a:ahLst/>
                <a:cxnLst>
                  <a:cxn ang="0">
                    <a:pos x="T0" y="T1"/>
                  </a:cxn>
                  <a:cxn ang="0">
                    <a:pos x="T2" y="T3"/>
                  </a:cxn>
                  <a:cxn ang="0">
                    <a:pos x="T4" y="T5"/>
                  </a:cxn>
                  <a:cxn ang="0">
                    <a:pos x="T6" y="T7"/>
                  </a:cxn>
                  <a:cxn ang="0">
                    <a:pos x="T8" y="T9"/>
                  </a:cxn>
                </a:cxnLst>
                <a:rect l="0" t="0" r="r" b="b"/>
                <a:pathLst>
                  <a:path w="12" h="20">
                    <a:moveTo>
                      <a:pt x="4" y="18"/>
                    </a:moveTo>
                    <a:cubicBezTo>
                      <a:pt x="6" y="13"/>
                      <a:pt x="8" y="8"/>
                      <a:pt x="11" y="3"/>
                    </a:cubicBezTo>
                    <a:cubicBezTo>
                      <a:pt x="12" y="1"/>
                      <a:pt x="10" y="0"/>
                      <a:pt x="9" y="1"/>
                    </a:cubicBezTo>
                    <a:cubicBezTo>
                      <a:pt x="5" y="6"/>
                      <a:pt x="2" y="11"/>
                      <a:pt x="1" y="17"/>
                    </a:cubicBezTo>
                    <a:cubicBezTo>
                      <a:pt x="0" y="19"/>
                      <a:pt x="4" y="20"/>
                      <a:pt x="4"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27" name="Freeform 447"/>
              <p:cNvSpPr/>
              <p:nvPr/>
            </p:nvSpPr>
            <p:spPr bwMode="auto">
              <a:xfrm>
                <a:off x="2162" y="2100"/>
                <a:ext cx="28" cy="70"/>
              </a:xfrm>
              <a:custGeom>
                <a:avLst/>
                <a:gdLst>
                  <a:gd name="T0" fmla="*/ 3 w 16"/>
                  <a:gd name="T1" fmla="*/ 38 h 40"/>
                  <a:gd name="T2" fmla="*/ 15 w 16"/>
                  <a:gd name="T3" fmla="*/ 3 h 40"/>
                  <a:gd name="T4" fmla="*/ 12 w 16"/>
                  <a:gd name="T5" fmla="*/ 1 h 40"/>
                  <a:gd name="T6" fmla="*/ 0 w 16"/>
                  <a:gd name="T7" fmla="*/ 38 h 40"/>
                  <a:gd name="T8" fmla="*/ 3 w 16"/>
                  <a:gd name="T9" fmla="*/ 38 h 40"/>
                </a:gdLst>
                <a:ahLst/>
                <a:cxnLst>
                  <a:cxn ang="0">
                    <a:pos x="T0" y="T1"/>
                  </a:cxn>
                  <a:cxn ang="0">
                    <a:pos x="T2" y="T3"/>
                  </a:cxn>
                  <a:cxn ang="0">
                    <a:pos x="T4" y="T5"/>
                  </a:cxn>
                  <a:cxn ang="0">
                    <a:pos x="T6" y="T7"/>
                  </a:cxn>
                  <a:cxn ang="0">
                    <a:pos x="T8" y="T9"/>
                  </a:cxn>
                </a:cxnLst>
                <a:rect l="0" t="0" r="r" b="b"/>
                <a:pathLst>
                  <a:path w="16" h="40">
                    <a:moveTo>
                      <a:pt x="3" y="38"/>
                    </a:moveTo>
                    <a:cubicBezTo>
                      <a:pt x="5" y="25"/>
                      <a:pt x="9" y="14"/>
                      <a:pt x="15" y="3"/>
                    </a:cubicBezTo>
                    <a:cubicBezTo>
                      <a:pt x="16" y="1"/>
                      <a:pt x="13" y="0"/>
                      <a:pt x="12" y="1"/>
                    </a:cubicBezTo>
                    <a:cubicBezTo>
                      <a:pt x="5" y="12"/>
                      <a:pt x="1" y="25"/>
                      <a:pt x="0" y="38"/>
                    </a:cubicBezTo>
                    <a:cubicBezTo>
                      <a:pt x="0" y="40"/>
                      <a:pt x="3" y="40"/>
                      <a:pt x="3" y="3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28" name="Freeform 448"/>
              <p:cNvSpPr/>
              <p:nvPr/>
            </p:nvSpPr>
            <p:spPr bwMode="auto">
              <a:xfrm>
                <a:off x="2173" y="2170"/>
                <a:ext cx="19" cy="60"/>
              </a:xfrm>
              <a:custGeom>
                <a:avLst/>
                <a:gdLst>
                  <a:gd name="T0" fmla="*/ 6 w 11"/>
                  <a:gd name="T1" fmla="*/ 32 h 34"/>
                  <a:gd name="T2" fmla="*/ 11 w 11"/>
                  <a:gd name="T3" fmla="*/ 3 h 34"/>
                  <a:gd name="T4" fmla="*/ 8 w 11"/>
                  <a:gd name="T5" fmla="*/ 1 h 34"/>
                  <a:gd name="T6" fmla="*/ 2 w 11"/>
                  <a:gd name="T7" fmla="*/ 32 h 34"/>
                  <a:gd name="T8" fmla="*/ 6 w 11"/>
                  <a:gd name="T9" fmla="*/ 32 h 34"/>
                </a:gdLst>
                <a:ahLst/>
                <a:cxnLst>
                  <a:cxn ang="0">
                    <a:pos x="T0" y="T1"/>
                  </a:cxn>
                  <a:cxn ang="0">
                    <a:pos x="T2" y="T3"/>
                  </a:cxn>
                  <a:cxn ang="0">
                    <a:pos x="T4" y="T5"/>
                  </a:cxn>
                  <a:cxn ang="0">
                    <a:pos x="T6" y="T7"/>
                  </a:cxn>
                  <a:cxn ang="0">
                    <a:pos x="T8" y="T9"/>
                  </a:cxn>
                </a:cxnLst>
                <a:rect l="0" t="0" r="r" b="b"/>
                <a:pathLst>
                  <a:path w="11" h="34">
                    <a:moveTo>
                      <a:pt x="6" y="32"/>
                    </a:moveTo>
                    <a:cubicBezTo>
                      <a:pt x="4" y="22"/>
                      <a:pt x="6" y="12"/>
                      <a:pt x="11" y="3"/>
                    </a:cubicBezTo>
                    <a:cubicBezTo>
                      <a:pt x="11" y="1"/>
                      <a:pt x="9" y="0"/>
                      <a:pt x="8" y="1"/>
                    </a:cubicBezTo>
                    <a:cubicBezTo>
                      <a:pt x="2" y="11"/>
                      <a:pt x="0" y="22"/>
                      <a:pt x="2" y="32"/>
                    </a:cubicBezTo>
                    <a:cubicBezTo>
                      <a:pt x="3" y="34"/>
                      <a:pt x="6" y="34"/>
                      <a:pt x="6"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29" name="Freeform 449"/>
              <p:cNvSpPr/>
              <p:nvPr/>
            </p:nvSpPr>
            <p:spPr bwMode="auto">
              <a:xfrm>
                <a:off x="2185" y="2226"/>
                <a:ext cx="18" cy="43"/>
              </a:xfrm>
              <a:custGeom>
                <a:avLst/>
                <a:gdLst>
                  <a:gd name="T0" fmla="*/ 4 w 10"/>
                  <a:gd name="T1" fmla="*/ 22 h 24"/>
                  <a:gd name="T2" fmla="*/ 9 w 10"/>
                  <a:gd name="T3" fmla="*/ 3 h 24"/>
                  <a:gd name="T4" fmla="*/ 7 w 10"/>
                  <a:gd name="T5" fmla="*/ 2 h 24"/>
                  <a:gd name="T6" fmla="*/ 0 w 10"/>
                  <a:gd name="T7" fmla="*/ 21 h 24"/>
                  <a:gd name="T8" fmla="*/ 4 w 10"/>
                  <a:gd name="T9" fmla="*/ 22 h 24"/>
                </a:gdLst>
                <a:ahLst/>
                <a:cxnLst>
                  <a:cxn ang="0">
                    <a:pos x="T0" y="T1"/>
                  </a:cxn>
                  <a:cxn ang="0">
                    <a:pos x="T2" y="T3"/>
                  </a:cxn>
                  <a:cxn ang="0">
                    <a:pos x="T4" y="T5"/>
                  </a:cxn>
                  <a:cxn ang="0">
                    <a:pos x="T6" y="T7"/>
                  </a:cxn>
                  <a:cxn ang="0">
                    <a:pos x="T8" y="T9"/>
                  </a:cxn>
                </a:cxnLst>
                <a:rect l="0" t="0" r="r" b="b"/>
                <a:pathLst>
                  <a:path w="10" h="24">
                    <a:moveTo>
                      <a:pt x="4" y="22"/>
                    </a:moveTo>
                    <a:cubicBezTo>
                      <a:pt x="6" y="16"/>
                      <a:pt x="8" y="9"/>
                      <a:pt x="9" y="3"/>
                    </a:cubicBezTo>
                    <a:cubicBezTo>
                      <a:pt x="10" y="2"/>
                      <a:pt x="7" y="0"/>
                      <a:pt x="7" y="2"/>
                    </a:cubicBezTo>
                    <a:cubicBezTo>
                      <a:pt x="4" y="8"/>
                      <a:pt x="2" y="14"/>
                      <a:pt x="0" y="21"/>
                    </a:cubicBezTo>
                    <a:cubicBezTo>
                      <a:pt x="0" y="23"/>
                      <a:pt x="3" y="24"/>
                      <a:pt x="4" y="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30" name="Freeform 450"/>
              <p:cNvSpPr/>
              <p:nvPr/>
            </p:nvSpPr>
            <p:spPr bwMode="auto">
              <a:xfrm>
                <a:off x="3145" y="1790"/>
                <a:ext cx="12" cy="85"/>
              </a:xfrm>
              <a:custGeom>
                <a:avLst/>
                <a:gdLst>
                  <a:gd name="T0" fmla="*/ 7 w 7"/>
                  <a:gd name="T1" fmla="*/ 46 h 48"/>
                  <a:gd name="T2" fmla="*/ 6 w 7"/>
                  <a:gd name="T3" fmla="*/ 24 h 48"/>
                  <a:gd name="T4" fmla="*/ 6 w 7"/>
                  <a:gd name="T5" fmla="*/ 2 h 48"/>
                  <a:gd name="T6" fmla="*/ 3 w 7"/>
                  <a:gd name="T7" fmla="*/ 2 h 48"/>
                  <a:gd name="T8" fmla="*/ 5 w 7"/>
                  <a:gd name="T9" fmla="*/ 47 h 48"/>
                  <a:gd name="T10" fmla="*/ 7 w 7"/>
                  <a:gd name="T11" fmla="*/ 46 h 48"/>
                </a:gdLst>
                <a:ahLst/>
                <a:cxnLst>
                  <a:cxn ang="0">
                    <a:pos x="T0" y="T1"/>
                  </a:cxn>
                  <a:cxn ang="0">
                    <a:pos x="T2" y="T3"/>
                  </a:cxn>
                  <a:cxn ang="0">
                    <a:pos x="T4" y="T5"/>
                  </a:cxn>
                  <a:cxn ang="0">
                    <a:pos x="T6" y="T7"/>
                  </a:cxn>
                  <a:cxn ang="0">
                    <a:pos x="T8" y="T9"/>
                  </a:cxn>
                  <a:cxn ang="0">
                    <a:pos x="T10" y="T11"/>
                  </a:cxn>
                </a:cxnLst>
                <a:rect l="0" t="0" r="r" b="b"/>
                <a:pathLst>
                  <a:path w="7" h="48">
                    <a:moveTo>
                      <a:pt x="7" y="46"/>
                    </a:moveTo>
                    <a:cubicBezTo>
                      <a:pt x="7" y="39"/>
                      <a:pt x="6" y="32"/>
                      <a:pt x="6" y="24"/>
                    </a:cubicBezTo>
                    <a:cubicBezTo>
                      <a:pt x="5" y="17"/>
                      <a:pt x="6" y="9"/>
                      <a:pt x="6" y="2"/>
                    </a:cubicBezTo>
                    <a:cubicBezTo>
                      <a:pt x="6" y="0"/>
                      <a:pt x="3" y="0"/>
                      <a:pt x="3" y="2"/>
                    </a:cubicBezTo>
                    <a:cubicBezTo>
                      <a:pt x="0" y="16"/>
                      <a:pt x="0" y="33"/>
                      <a:pt x="5" y="47"/>
                    </a:cubicBezTo>
                    <a:cubicBezTo>
                      <a:pt x="5" y="48"/>
                      <a:pt x="7" y="48"/>
                      <a:pt x="7" y="4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31" name="Freeform 451"/>
              <p:cNvSpPr/>
              <p:nvPr/>
            </p:nvSpPr>
            <p:spPr bwMode="auto">
              <a:xfrm>
                <a:off x="3117" y="1750"/>
                <a:ext cx="8" cy="77"/>
              </a:xfrm>
              <a:custGeom>
                <a:avLst/>
                <a:gdLst>
                  <a:gd name="T0" fmla="*/ 4 w 5"/>
                  <a:gd name="T1" fmla="*/ 42 h 44"/>
                  <a:gd name="T2" fmla="*/ 4 w 5"/>
                  <a:gd name="T3" fmla="*/ 2 h 44"/>
                  <a:gd name="T4" fmla="*/ 1 w 5"/>
                  <a:gd name="T5" fmla="*/ 2 h 44"/>
                  <a:gd name="T6" fmla="*/ 1 w 5"/>
                  <a:gd name="T7" fmla="*/ 42 h 44"/>
                  <a:gd name="T8" fmla="*/ 4 w 5"/>
                  <a:gd name="T9" fmla="*/ 42 h 44"/>
                </a:gdLst>
                <a:ahLst/>
                <a:cxnLst>
                  <a:cxn ang="0">
                    <a:pos x="T0" y="T1"/>
                  </a:cxn>
                  <a:cxn ang="0">
                    <a:pos x="T2" y="T3"/>
                  </a:cxn>
                  <a:cxn ang="0">
                    <a:pos x="T4" y="T5"/>
                  </a:cxn>
                  <a:cxn ang="0">
                    <a:pos x="T6" y="T7"/>
                  </a:cxn>
                  <a:cxn ang="0">
                    <a:pos x="T8" y="T9"/>
                  </a:cxn>
                </a:cxnLst>
                <a:rect l="0" t="0" r="r" b="b"/>
                <a:pathLst>
                  <a:path w="5" h="44">
                    <a:moveTo>
                      <a:pt x="4" y="42"/>
                    </a:moveTo>
                    <a:cubicBezTo>
                      <a:pt x="5" y="29"/>
                      <a:pt x="5" y="15"/>
                      <a:pt x="4" y="2"/>
                    </a:cubicBezTo>
                    <a:cubicBezTo>
                      <a:pt x="4" y="0"/>
                      <a:pt x="1" y="0"/>
                      <a:pt x="1" y="2"/>
                    </a:cubicBezTo>
                    <a:cubicBezTo>
                      <a:pt x="0" y="15"/>
                      <a:pt x="0" y="29"/>
                      <a:pt x="1" y="42"/>
                    </a:cubicBezTo>
                    <a:cubicBezTo>
                      <a:pt x="1" y="44"/>
                      <a:pt x="4" y="44"/>
                      <a:pt x="4" y="4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32" name="Freeform 452"/>
              <p:cNvSpPr/>
              <p:nvPr/>
            </p:nvSpPr>
            <p:spPr bwMode="auto">
              <a:xfrm>
                <a:off x="3083" y="1743"/>
                <a:ext cx="11" cy="51"/>
              </a:xfrm>
              <a:custGeom>
                <a:avLst/>
                <a:gdLst>
                  <a:gd name="T0" fmla="*/ 6 w 6"/>
                  <a:gd name="T1" fmla="*/ 26 h 29"/>
                  <a:gd name="T2" fmla="*/ 5 w 6"/>
                  <a:gd name="T3" fmla="*/ 2 h 29"/>
                  <a:gd name="T4" fmla="*/ 2 w 6"/>
                  <a:gd name="T5" fmla="*/ 2 h 29"/>
                  <a:gd name="T6" fmla="*/ 2 w 6"/>
                  <a:gd name="T7" fmla="*/ 27 h 29"/>
                  <a:gd name="T8" fmla="*/ 6 w 6"/>
                  <a:gd name="T9" fmla="*/ 26 h 29"/>
                </a:gdLst>
                <a:ahLst/>
                <a:cxnLst>
                  <a:cxn ang="0">
                    <a:pos x="T0" y="T1"/>
                  </a:cxn>
                  <a:cxn ang="0">
                    <a:pos x="T2" y="T3"/>
                  </a:cxn>
                  <a:cxn ang="0">
                    <a:pos x="T4" y="T5"/>
                  </a:cxn>
                  <a:cxn ang="0">
                    <a:pos x="T6" y="T7"/>
                  </a:cxn>
                  <a:cxn ang="0">
                    <a:pos x="T8" y="T9"/>
                  </a:cxn>
                </a:cxnLst>
                <a:rect l="0" t="0" r="r" b="b"/>
                <a:pathLst>
                  <a:path w="6" h="29">
                    <a:moveTo>
                      <a:pt x="6" y="26"/>
                    </a:moveTo>
                    <a:cubicBezTo>
                      <a:pt x="5" y="18"/>
                      <a:pt x="5" y="10"/>
                      <a:pt x="5" y="2"/>
                    </a:cubicBezTo>
                    <a:cubicBezTo>
                      <a:pt x="5" y="0"/>
                      <a:pt x="2" y="0"/>
                      <a:pt x="2" y="2"/>
                    </a:cubicBezTo>
                    <a:cubicBezTo>
                      <a:pt x="0" y="10"/>
                      <a:pt x="1" y="19"/>
                      <a:pt x="2" y="27"/>
                    </a:cubicBezTo>
                    <a:cubicBezTo>
                      <a:pt x="3" y="29"/>
                      <a:pt x="6" y="28"/>
                      <a:pt x="6" y="2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33" name="Freeform 453"/>
              <p:cNvSpPr/>
              <p:nvPr/>
            </p:nvSpPr>
            <p:spPr bwMode="auto">
              <a:xfrm>
                <a:off x="3057" y="1697"/>
                <a:ext cx="9" cy="63"/>
              </a:xfrm>
              <a:custGeom>
                <a:avLst/>
                <a:gdLst>
                  <a:gd name="T0" fmla="*/ 5 w 5"/>
                  <a:gd name="T1" fmla="*/ 34 h 36"/>
                  <a:gd name="T2" fmla="*/ 4 w 5"/>
                  <a:gd name="T3" fmla="*/ 2 h 36"/>
                  <a:gd name="T4" fmla="*/ 1 w 5"/>
                  <a:gd name="T5" fmla="*/ 2 h 36"/>
                  <a:gd name="T6" fmla="*/ 1 w 5"/>
                  <a:gd name="T7" fmla="*/ 34 h 36"/>
                  <a:gd name="T8" fmla="*/ 5 w 5"/>
                  <a:gd name="T9" fmla="*/ 34 h 36"/>
                </a:gdLst>
                <a:ahLst/>
                <a:cxnLst>
                  <a:cxn ang="0">
                    <a:pos x="T0" y="T1"/>
                  </a:cxn>
                  <a:cxn ang="0">
                    <a:pos x="T2" y="T3"/>
                  </a:cxn>
                  <a:cxn ang="0">
                    <a:pos x="T4" y="T5"/>
                  </a:cxn>
                  <a:cxn ang="0">
                    <a:pos x="T6" y="T7"/>
                  </a:cxn>
                  <a:cxn ang="0">
                    <a:pos x="T8" y="T9"/>
                  </a:cxn>
                </a:cxnLst>
                <a:rect l="0" t="0" r="r" b="b"/>
                <a:pathLst>
                  <a:path w="5" h="36">
                    <a:moveTo>
                      <a:pt x="5" y="34"/>
                    </a:moveTo>
                    <a:cubicBezTo>
                      <a:pt x="4" y="23"/>
                      <a:pt x="5" y="13"/>
                      <a:pt x="4" y="2"/>
                    </a:cubicBezTo>
                    <a:cubicBezTo>
                      <a:pt x="4" y="1"/>
                      <a:pt x="1" y="0"/>
                      <a:pt x="1" y="2"/>
                    </a:cubicBezTo>
                    <a:cubicBezTo>
                      <a:pt x="0" y="13"/>
                      <a:pt x="0" y="24"/>
                      <a:pt x="1" y="34"/>
                    </a:cubicBezTo>
                    <a:cubicBezTo>
                      <a:pt x="2" y="36"/>
                      <a:pt x="5" y="36"/>
                      <a:pt x="5" y="3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34" name="Freeform 454"/>
              <p:cNvSpPr/>
              <p:nvPr/>
            </p:nvSpPr>
            <p:spPr bwMode="auto">
              <a:xfrm>
                <a:off x="3247" y="1848"/>
                <a:ext cx="24" cy="72"/>
              </a:xfrm>
              <a:custGeom>
                <a:avLst/>
                <a:gdLst>
                  <a:gd name="T0" fmla="*/ 4 w 14"/>
                  <a:gd name="T1" fmla="*/ 40 h 41"/>
                  <a:gd name="T2" fmla="*/ 12 w 14"/>
                  <a:gd name="T3" fmla="*/ 2 h 41"/>
                  <a:gd name="T4" fmla="*/ 10 w 14"/>
                  <a:gd name="T5" fmla="*/ 2 h 41"/>
                  <a:gd name="T6" fmla="*/ 1 w 14"/>
                  <a:gd name="T7" fmla="*/ 38 h 41"/>
                  <a:gd name="T8" fmla="*/ 4 w 14"/>
                  <a:gd name="T9" fmla="*/ 40 h 41"/>
                </a:gdLst>
                <a:ahLst/>
                <a:cxnLst>
                  <a:cxn ang="0">
                    <a:pos x="T0" y="T1"/>
                  </a:cxn>
                  <a:cxn ang="0">
                    <a:pos x="T2" y="T3"/>
                  </a:cxn>
                  <a:cxn ang="0">
                    <a:pos x="T4" y="T5"/>
                  </a:cxn>
                  <a:cxn ang="0">
                    <a:pos x="T6" y="T7"/>
                  </a:cxn>
                  <a:cxn ang="0">
                    <a:pos x="T8" y="T9"/>
                  </a:cxn>
                </a:cxnLst>
                <a:rect l="0" t="0" r="r" b="b"/>
                <a:pathLst>
                  <a:path w="14" h="41">
                    <a:moveTo>
                      <a:pt x="4" y="40"/>
                    </a:moveTo>
                    <a:cubicBezTo>
                      <a:pt x="10" y="28"/>
                      <a:pt x="14" y="15"/>
                      <a:pt x="12" y="2"/>
                    </a:cubicBezTo>
                    <a:cubicBezTo>
                      <a:pt x="12" y="0"/>
                      <a:pt x="10" y="0"/>
                      <a:pt x="10" y="2"/>
                    </a:cubicBezTo>
                    <a:cubicBezTo>
                      <a:pt x="8" y="14"/>
                      <a:pt x="7" y="26"/>
                      <a:pt x="1" y="38"/>
                    </a:cubicBezTo>
                    <a:cubicBezTo>
                      <a:pt x="0" y="40"/>
                      <a:pt x="3" y="41"/>
                      <a:pt x="4" y="4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35" name="Freeform 455"/>
              <p:cNvSpPr/>
              <p:nvPr/>
            </p:nvSpPr>
            <p:spPr bwMode="auto">
              <a:xfrm>
                <a:off x="3292" y="1820"/>
                <a:ext cx="25" cy="83"/>
              </a:xfrm>
              <a:custGeom>
                <a:avLst/>
                <a:gdLst>
                  <a:gd name="T0" fmla="*/ 4 w 14"/>
                  <a:gd name="T1" fmla="*/ 46 h 47"/>
                  <a:gd name="T2" fmla="*/ 8 w 14"/>
                  <a:gd name="T3" fmla="*/ 1 h 47"/>
                  <a:gd name="T4" fmla="*/ 5 w 14"/>
                  <a:gd name="T5" fmla="*/ 2 h 47"/>
                  <a:gd name="T6" fmla="*/ 1 w 14"/>
                  <a:gd name="T7" fmla="*/ 44 h 47"/>
                  <a:gd name="T8" fmla="*/ 4 w 14"/>
                  <a:gd name="T9" fmla="*/ 46 h 47"/>
                </a:gdLst>
                <a:ahLst/>
                <a:cxnLst>
                  <a:cxn ang="0">
                    <a:pos x="T0" y="T1"/>
                  </a:cxn>
                  <a:cxn ang="0">
                    <a:pos x="T2" y="T3"/>
                  </a:cxn>
                  <a:cxn ang="0">
                    <a:pos x="T4" y="T5"/>
                  </a:cxn>
                  <a:cxn ang="0">
                    <a:pos x="T6" y="T7"/>
                  </a:cxn>
                  <a:cxn ang="0">
                    <a:pos x="T8" y="T9"/>
                  </a:cxn>
                </a:cxnLst>
                <a:rect l="0" t="0" r="r" b="b"/>
                <a:pathLst>
                  <a:path w="14" h="47">
                    <a:moveTo>
                      <a:pt x="4" y="46"/>
                    </a:moveTo>
                    <a:cubicBezTo>
                      <a:pt x="12" y="33"/>
                      <a:pt x="14" y="16"/>
                      <a:pt x="8" y="1"/>
                    </a:cubicBezTo>
                    <a:cubicBezTo>
                      <a:pt x="7" y="0"/>
                      <a:pt x="5" y="1"/>
                      <a:pt x="5" y="2"/>
                    </a:cubicBezTo>
                    <a:cubicBezTo>
                      <a:pt x="8" y="17"/>
                      <a:pt x="8" y="31"/>
                      <a:pt x="1" y="44"/>
                    </a:cubicBezTo>
                    <a:cubicBezTo>
                      <a:pt x="0" y="46"/>
                      <a:pt x="3" y="47"/>
                      <a:pt x="4" y="4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36" name="Freeform 456"/>
              <p:cNvSpPr/>
              <p:nvPr/>
            </p:nvSpPr>
            <p:spPr bwMode="auto">
              <a:xfrm>
                <a:off x="3333" y="1797"/>
                <a:ext cx="26" cy="85"/>
              </a:xfrm>
              <a:custGeom>
                <a:avLst/>
                <a:gdLst>
                  <a:gd name="T0" fmla="*/ 4 w 15"/>
                  <a:gd name="T1" fmla="*/ 46 h 48"/>
                  <a:gd name="T2" fmla="*/ 12 w 15"/>
                  <a:gd name="T3" fmla="*/ 2 h 48"/>
                  <a:gd name="T4" fmla="*/ 9 w 15"/>
                  <a:gd name="T5" fmla="*/ 2 h 48"/>
                  <a:gd name="T6" fmla="*/ 1 w 15"/>
                  <a:gd name="T7" fmla="*/ 44 h 48"/>
                  <a:gd name="T8" fmla="*/ 4 w 15"/>
                  <a:gd name="T9" fmla="*/ 46 h 48"/>
                </a:gdLst>
                <a:ahLst/>
                <a:cxnLst>
                  <a:cxn ang="0">
                    <a:pos x="T0" y="T1"/>
                  </a:cxn>
                  <a:cxn ang="0">
                    <a:pos x="T2" y="T3"/>
                  </a:cxn>
                  <a:cxn ang="0">
                    <a:pos x="T4" y="T5"/>
                  </a:cxn>
                  <a:cxn ang="0">
                    <a:pos x="T6" y="T7"/>
                  </a:cxn>
                  <a:cxn ang="0">
                    <a:pos x="T8" y="T9"/>
                  </a:cxn>
                </a:cxnLst>
                <a:rect l="0" t="0" r="r" b="b"/>
                <a:pathLst>
                  <a:path w="15" h="48">
                    <a:moveTo>
                      <a:pt x="4" y="46"/>
                    </a:moveTo>
                    <a:cubicBezTo>
                      <a:pt x="11" y="33"/>
                      <a:pt x="15" y="17"/>
                      <a:pt x="12" y="2"/>
                    </a:cubicBezTo>
                    <a:cubicBezTo>
                      <a:pt x="11" y="0"/>
                      <a:pt x="9" y="1"/>
                      <a:pt x="9" y="2"/>
                    </a:cubicBezTo>
                    <a:cubicBezTo>
                      <a:pt x="8" y="17"/>
                      <a:pt x="7" y="31"/>
                      <a:pt x="1" y="44"/>
                    </a:cubicBezTo>
                    <a:cubicBezTo>
                      <a:pt x="0" y="46"/>
                      <a:pt x="3" y="48"/>
                      <a:pt x="4" y="4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37" name="Freeform 457"/>
              <p:cNvSpPr/>
              <p:nvPr/>
            </p:nvSpPr>
            <p:spPr bwMode="auto">
              <a:xfrm>
                <a:off x="3386" y="1750"/>
                <a:ext cx="14" cy="93"/>
              </a:xfrm>
              <a:custGeom>
                <a:avLst/>
                <a:gdLst>
                  <a:gd name="T0" fmla="*/ 4 w 8"/>
                  <a:gd name="T1" fmla="*/ 51 h 53"/>
                  <a:gd name="T2" fmla="*/ 4 w 8"/>
                  <a:gd name="T3" fmla="*/ 2 h 53"/>
                  <a:gd name="T4" fmla="*/ 1 w 8"/>
                  <a:gd name="T5" fmla="*/ 2 h 53"/>
                  <a:gd name="T6" fmla="*/ 0 w 8"/>
                  <a:gd name="T7" fmla="*/ 50 h 53"/>
                  <a:gd name="T8" fmla="*/ 4 w 8"/>
                  <a:gd name="T9" fmla="*/ 51 h 53"/>
                </a:gdLst>
                <a:ahLst/>
                <a:cxnLst>
                  <a:cxn ang="0">
                    <a:pos x="T0" y="T1"/>
                  </a:cxn>
                  <a:cxn ang="0">
                    <a:pos x="T2" y="T3"/>
                  </a:cxn>
                  <a:cxn ang="0">
                    <a:pos x="T4" y="T5"/>
                  </a:cxn>
                  <a:cxn ang="0">
                    <a:pos x="T6" y="T7"/>
                  </a:cxn>
                  <a:cxn ang="0">
                    <a:pos x="T8" y="T9"/>
                  </a:cxn>
                </a:cxnLst>
                <a:rect l="0" t="0" r="r" b="b"/>
                <a:pathLst>
                  <a:path w="8" h="53">
                    <a:moveTo>
                      <a:pt x="4" y="51"/>
                    </a:moveTo>
                    <a:cubicBezTo>
                      <a:pt x="7" y="35"/>
                      <a:pt x="8" y="18"/>
                      <a:pt x="4" y="2"/>
                    </a:cubicBezTo>
                    <a:cubicBezTo>
                      <a:pt x="4" y="0"/>
                      <a:pt x="1" y="1"/>
                      <a:pt x="1" y="2"/>
                    </a:cubicBezTo>
                    <a:cubicBezTo>
                      <a:pt x="3" y="19"/>
                      <a:pt x="3" y="34"/>
                      <a:pt x="0" y="50"/>
                    </a:cubicBezTo>
                    <a:cubicBezTo>
                      <a:pt x="0" y="52"/>
                      <a:pt x="3" y="53"/>
                      <a:pt x="4" y="5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38" name="Freeform 458"/>
              <p:cNvSpPr/>
              <p:nvPr/>
            </p:nvSpPr>
            <p:spPr bwMode="auto">
              <a:xfrm>
                <a:off x="3426" y="1760"/>
                <a:ext cx="11" cy="64"/>
              </a:xfrm>
              <a:custGeom>
                <a:avLst/>
                <a:gdLst>
                  <a:gd name="T0" fmla="*/ 5 w 6"/>
                  <a:gd name="T1" fmla="*/ 33 h 36"/>
                  <a:gd name="T2" fmla="*/ 4 w 6"/>
                  <a:gd name="T3" fmla="*/ 2 h 36"/>
                  <a:gd name="T4" fmla="*/ 1 w 6"/>
                  <a:gd name="T5" fmla="*/ 2 h 36"/>
                  <a:gd name="T6" fmla="*/ 1 w 6"/>
                  <a:gd name="T7" fmla="*/ 33 h 36"/>
                  <a:gd name="T8" fmla="*/ 5 w 6"/>
                  <a:gd name="T9" fmla="*/ 33 h 36"/>
                </a:gdLst>
                <a:ahLst/>
                <a:cxnLst>
                  <a:cxn ang="0">
                    <a:pos x="T0" y="T1"/>
                  </a:cxn>
                  <a:cxn ang="0">
                    <a:pos x="T2" y="T3"/>
                  </a:cxn>
                  <a:cxn ang="0">
                    <a:pos x="T4" y="T5"/>
                  </a:cxn>
                  <a:cxn ang="0">
                    <a:pos x="T6" y="T7"/>
                  </a:cxn>
                  <a:cxn ang="0">
                    <a:pos x="T8" y="T9"/>
                  </a:cxn>
                </a:cxnLst>
                <a:rect l="0" t="0" r="r" b="b"/>
                <a:pathLst>
                  <a:path w="6" h="36">
                    <a:moveTo>
                      <a:pt x="5" y="33"/>
                    </a:moveTo>
                    <a:cubicBezTo>
                      <a:pt x="5" y="23"/>
                      <a:pt x="6" y="12"/>
                      <a:pt x="4" y="2"/>
                    </a:cubicBezTo>
                    <a:cubicBezTo>
                      <a:pt x="4" y="0"/>
                      <a:pt x="1" y="0"/>
                      <a:pt x="1" y="2"/>
                    </a:cubicBezTo>
                    <a:cubicBezTo>
                      <a:pt x="0" y="12"/>
                      <a:pt x="0" y="23"/>
                      <a:pt x="1" y="33"/>
                    </a:cubicBezTo>
                    <a:cubicBezTo>
                      <a:pt x="1" y="36"/>
                      <a:pt x="4" y="36"/>
                      <a:pt x="5" y="3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39" name="Freeform 459"/>
              <p:cNvSpPr/>
              <p:nvPr/>
            </p:nvSpPr>
            <p:spPr bwMode="auto">
              <a:xfrm>
                <a:off x="3463" y="1720"/>
                <a:ext cx="21" cy="81"/>
              </a:xfrm>
              <a:custGeom>
                <a:avLst/>
                <a:gdLst>
                  <a:gd name="T0" fmla="*/ 4 w 12"/>
                  <a:gd name="T1" fmla="*/ 45 h 46"/>
                  <a:gd name="T2" fmla="*/ 8 w 12"/>
                  <a:gd name="T3" fmla="*/ 2 h 46"/>
                  <a:gd name="T4" fmla="*/ 5 w 12"/>
                  <a:gd name="T5" fmla="*/ 2 h 46"/>
                  <a:gd name="T6" fmla="*/ 1 w 12"/>
                  <a:gd name="T7" fmla="*/ 43 h 46"/>
                  <a:gd name="T8" fmla="*/ 4 w 12"/>
                  <a:gd name="T9" fmla="*/ 45 h 46"/>
                </a:gdLst>
                <a:ahLst/>
                <a:cxnLst>
                  <a:cxn ang="0">
                    <a:pos x="T0" y="T1"/>
                  </a:cxn>
                  <a:cxn ang="0">
                    <a:pos x="T2" y="T3"/>
                  </a:cxn>
                  <a:cxn ang="0">
                    <a:pos x="T4" y="T5"/>
                  </a:cxn>
                  <a:cxn ang="0">
                    <a:pos x="T6" y="T7"/>
                  </a:cxn>
                  <a:cxn ang="0">
                    <a:pos x="T8" y="T9"/>
                  </a:cxn>
                </a:cxnLst>
                <a:rect l="0" t="0" r="r" b="b"/>
                <a:pathLst>
                  <a:path w="12" h="46">
                    <a:moveTo>
                      <a:pt x="4" y="45"/>
                    </a:moveTo>
                    <a:cubicBezTo>
                      <a:pt x="10" y="31"/>
                      <a:pt x="12" y="16"/>
                      <a:pt x="8" y="2"/>
                    </a:cubicBezTo>
                    <a:cubicBezTo>
                      <a:pt x="8" y="0"/>
                      <a:pt x="5" y="1"/>
                      <a:pt x="5" y="2"/>
                    </a:cubicBezTo>
                    <a:cubicBezTo>
                      <a:pt x="6" y="16"/>
                      <a:pt x="5" y="30"/>
                      <a:pt x="1" y="43"/>
                    </a:cubicBezTo>
                    <a:cubicBezTo>
                      <a:pt x="0" y="45"/>
                      <a:pt x="3" y="46"/>
                      <a:pt x="4" y="4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40" name="Freeform 460"/>
              <p:cNvSpPr/>
              <p:nvPr/>
            </p:nvSpPr>
            <p:spPr bwMode="auto">
              <a:xfrm>
                <a:off x="3514" y="1669"/>
                <a:ext cx="19" cy="98"/>
              </a:xfrm>
              <a:custGeom>
                <a:avLst/>
                <a:gdLst>
                  <a:gd name="T0" fmla="*/ 4 w 11"/>
                  <a:gd name="T1" fmla="*/ 54 h 56"/>
                  <a:gd name="T2" fmla="*/ 3 w 11"/>
                  <a:gd name="T3" fmla="*/ 2 h 56"/>
                  <a:gd name="T4" fmla="*/ 0 w 11"/>
                  <a:gd name="T5" fmla="*/ 3 h 56"/>
                  <a:gd name="T6" fmla="*/ 1 w 11"/>
                  <a:gd name="T7" fmla="*/ 54 h 56"/>
                  <a:gd name="T8" fmla="*/ 4 w 11"/>
                  <a:gd name="T9" fmla="*/ 54 h 56"/>
                </a:gdLst>
                <a:ahLst/>
                <a:cxnLst>
                  <a:cxn ang="0">
                    <a:pos x="T0" y="T1"/>
                  </a:cxn>
                  <a:cxn ang="0">
                    <a:pos x="T2" y="T3"/>
                  </a:cxn>
                  <a:cxn ang="0">
                    <a:pos x="T4" y="T5"/>
                  </a:cxn>
                  <a:cxn ang="0">
                    <a:pos x="T6" y="T7"/>
                  </a:cxn>
                  <a:cxn ang="0">
                    <a:pos x="T8" y="T9"/>
                  </a:cxn>
                </a:cxnLst>
                <a:rect l="0" t="0" r="r" b="b"/>
                <a:pathLst>
                  <a:path w="11" h="56">
                    <a:moveTo>
                      <a:pt x="4" y="54"/>
                    </a:moveTo>
                    <a:cubicBezTo>
                      <a:pt x="11" y="37"/>
                      <a:pt x="11" y="19"/>
                      <a:pt x="3" y="2"/>
                    </a:cubicBezTo>
                    <a:cubicBezTo>
                      <a:pt x="2" y="0"/>
                      <a:pt x="0" y="1"/>
                      <a:pt x="0" y="3"/>
                    </a:cubicBezTo>
                    <a:cubicBezTo>
                      <a:pt x="6" y="20"/>
                      <a:pt x="6" y="37"/>
                      <a:pt x="1" y="54"/>
                    </a:cubicBezTo>
                    <a:cubicBezTo>
                      <a:pt x="1" y="56"/>
                      <a:pt x="4" y="56"/>
                      <a:pt x="4" y="5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41" name="Freeform 461"/>
              <p:cNvSpPr/>
              <p:nvPr/>
            </p:nvSpPr>
            <p:spPr bwMode="auto">
              <a:xfrm>
                <a:off x="3581" y="1660"/>
                <a:ext cx="9" cy="63"/>
              </a:xfrm>
              <a:custGeom>
                <a:avLst/>
                <a:gdLst>
                  <a:gd name="T0" fmla="*/ 5 w 5"/>
                  <a:gd name="T1" fmla="*/ 33 h 36"/>
                  <a:gd name="T2" fmla="*/ 4 w 5"/>
                  <a:gd name="T3" fmla="*/ 2 h 36"/>
                  <a:gd name="T4" fmla="*/ 1 w 5"/>
                  <a:gd name="T5" fmla="*/ 2 h 36"/>
                  <a:gd name="T6" fmla="*/ 1 w 5"/>
                  <a:gd name="T7" fmla="*/ 33 h 36"/>
                  <a:gd name="T8" fmla="*/ 5 w 5"/>
                  <a:gd name="T9" fmla="*/ 33 h 36"/>
                </a:gdLst>
                <a:ahLst/>
                <a:cxnLst>
                  <a:cxn ang="0">
                    <a:pos x="T0" y="T1"/>
                  </a:cxn>
                  <a:cxn ang="0">
                    <a:pos x="T2" y="T3"/>
                  </a:cxn>
                  <a:cxn ang="0">
                    <a:pos x="T4" y="T5"/>
                  </a:cxn>
                  <a:cxn ang="0">
                    <a:pos x="T6" y="T7"/>
                  </a:cxn>
                  <a:cxn ang="0">
                    <a:pos x="T8" y="T9"/>
                  </a:cxn>
                </a:cxnLst>
                <a:rect l="0" t="0" r="r" b="b"/>
                <a:pathLst>
                  <a:path w="5" h="36">
                    <a:moveTo>
                      <a:pt x="5" y="33"/>
                    </a:moveTo>
                    <a:cubicBezTo>
                      <a:pt x="5" y="23"/>
                      <a:pt x="5" y="12"/>
                      <a:pt x="4" y="2"/>
                    </a:cubicBezTo>
                    <a:cubicBezTo>
                      <a:pt x="4" y="0"/>
                      <a:pt x="2" y="0"/>
                      <a:pt x="1" y="2"/>
                    </a:cubicBezTo>
                    <a:cubicBezTo>
                      <a:pt x="0" y="12"/>
                      <a:pt x="0" y="23"/>
                      <a:pt x="1" y="33"/>
                    </a:cubicBezTo>
                    <a:cubicBezTo>
                      <a:pt x="1" y="36"/>
                      <a:pt x="5" y="36"/>
                      <a:pt x="5" y="3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42" name="Freeform 462"/>
              <p:cNvSpPr/>
              <p:nvPr/>
            </p:nvSpPr>
            <p:spPr bwMode="auto">
              <a:xfrm>
                <a:off x="3616" y="1632"/>
                <a:ext cx="12" cy="58"/>
              </a:xfrm>
              <a:custGeom>
                <a:avLst/>
                <a:gdLst>
                  <a:gd name="T0" fmla="*/ 4 w 7"/>
                  <a:gd name="T1" fmla="*/ 31 h 33"/>
                  <a:gd name="T2" fmla="*/ 6 w 7"/>
                  <a:gd name="T3" fmla="*/ 2 h 33"/>
                  <a:gd name="T4" fmla="*/ 3 w 7"/>
                  <a:gd name="T5" fmla="*/ 2 h 33"/>
                  <a:gd name="T6" fmla="*/ 1 w 7"/>
                  <a:gd name="T7" fmla="*/ 31 h 33"/>
                  <a:gd name="T8" fmla="*/ 4 w 7"/>
                  <a:gd name="T9" fmla="*/ 31 h 33"/>
                </a:gdLst>
                <a:ahLst/>
                <a:cxnLst>
                  <a:cxn ang="0">
                    <a:pos x="T0" y="T1"/>
                  </a:cxn>
                  <a:cxn ang="0">
                    <a:pos x="T2" y="T3"/>
                  </a:cxn>
                  <a:cxn ang="0">
                    <a:pos x="T4" y="T5"/>
                  </a:cxn>
                  <a:cxn ang="0">
                    <a:pos x="T6" y="T7"/>
                  </a:cxn>
                  <a:cxn ang="0">
                    <a:pos x="T8" y="T9"/>
                  </a:cxn>
                </a:cxnLst>
                <a:rect l="0" t="0" r="r" b="b"/>
                <a:pathLst>
                  <a:path w="7" h="33">
                    <a:moveTo>
                      <a:pt x="4" y="31"/>
                    </a:moveTo>
                    <a:cubicBezTo>
                      <a:pt x="6" y="22"/>
                      <a:pt x="7" y="12"/>
                      <a:pt x="6" y="2"/>
                    </a:cubicBezTo>
                    <a:cubicBezTo>
                      <a:pt x="6" y="0"/>
                      <a:pt x="3" y="0"/>
                      <a:pt x="3" y="2"/>
                    </a:cubicBezTo>
                    <a:cubicBezTo>
                      <a:pt x="2" y="12"/>
                      <a:pt x="2" y="21"/>
                      <a:pt x="1" y="31"/>
                    </a:cubicBezTo>
                    <a:cubicBezTo>
                      <a:pt x="0" y="33"/>
                      <a:pt x="4" y="33"/>
                      <a:pt x="4" y="3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43" name="Freeform 463"/>
              <p:cNvSpPr/>
              <p:nvPr/>
            </p:nvSpPr>
            <p:spPr bwMode="auto">
              <a:xfrm>
                <a:off x="3551" y="1694"/>
                <a:ext cx="14" cy="49"/>
              </a:xfrm>
              <a:custGeom>
                <a:avLst/>
                <a:gdLst>
                  <a:gd name="T0" fmla="*/ 5 w 8"/>
                  <a:gd name="T1" fmla="*/ 26 h 28"/>
                  <a:gd name="T2" fmla="*/ 7 w 8"/>
                  <a:gd name="T3" fmla="*/ 3 h 28"/>
                  <a:gd name="T4" fmla="*/ 4 w 8"/>
                  <a:gd name="T5" fmla="*/ 2 h 28"/>
                  <a:gd name="T6" fmla="*/ 1 w 8"/>
                  <a:gd name="T7" fmla="*/ 26 h 28"/>
                  <a:gd name="T8" fmla="*/ 5 w 8"/>
                  <a:gd name="T9" fmla="*/ 26 h 28"/>
                </a:gdLst>
                <a:ahLst/>
                <a:cxnLst>
                  <a:cxn ang="0">
                    <a:pos x="T0" y="T1"/>
                  </a:cxn>
                  <a:cxn ang="0">
                    <a:pos x="T2" y="T3"/>
                  </a:cxn>
                  <a:cxn ang="0">
                    <a:pos x="T4" y="T5"/>
                  </a:cxn>
                  <a:cxn ang="0">
                    <a:pos x="T6" y="T7"/>
                  </a:cxn>
                  <a:cxn ang="0">
                    <a:pos x="T8" y="T9"/>
                  </a:cxn>
                </a:cxnLst>
                <a:rect l="0" t="0" r="r" b="b"/>
                <a:pathLst>
                  <a:path w="8" h="28">
                    <a:moveTo>
                      <a:pt x="5" y="26"/>
                    </a:moveTo>
                    <a:cubicBezTo>
                      <a:pt x="4" y="18"/>
                      <a:pt x="5" y="11"/>
                      <a:pt x="7" y="3"/>
                    </a:cubicBezTo>
                    <a:cubicBezTo>
                      <a:pt x="8" y="2"/>
                      <a:pt x="5" y="0"/>
                      <a:pt x="4" y="2"/>
                    </a:cubicBezTo>
                    <a:cubicBezTo>
                      <a:pt x="0" y="9"/>
                      <a:pt x="0" y="18"/>
                      <a:pt x="1" y="26"/>
                    </a:cubicBezTo>
                    <a:cubicBezTo>
                      <a:pt x="2" y="28"/>
                      <a:pt x="5" y="28"/>
                      <a:pt x="5" y="2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44" name="Freeform 464"/>
              <p:cNvSpPr/>
              <p:nvPr/>
            </p:nvSpPr>
            <p:spPr bwMode="auto">
              <a:xfrm>
                <a:off x="3658" y="1593"/>
                <a:ext cx="16" cy="58"/>
              </a:xfrm>
              <a:custGeom>
                <a:avLst/>
                <a:gdLst>
                  <a:gd name="T0" fmla="*/ 6 w 9"/>
                  <a:gd name="T1" fmla="*/ 31 h 33"/>
                  <a:gd name="T2" fmla="*/ 3 w 9"/>
                  <a:gd name="T3" fmla="*/ 1 h 33"/>
                  <a:gd name="T4" fmla="*/ 0 w 9"/>
                  <a:gd name="T5" fmla="*/ 2 h 33"/>
                  <a:gd name="T6" fmla="*/ 3 w 9"/>
                  <a:gd name="T7" fmla="*/ 30 h 33"/>
                  <a:gd name="T8" fmla="*/ 6 w 9"/>
                  <a:gd name="T9" fmla="*/ 31 h 33"/>
                </a:gdLst>
                <a:ahLst/>
                <a:cxnLst>
                  <a:cxn ang="0">
                    <a:pos x="T0" y="T1"/>
                  </a:cxn>
                  <a:cxn ang="0">
                    <a:pos x="T2" y="T3"/>
                  </a:cxn>
                  <a:cxn ang="0">
                    <a:pos x="T4" y="T5"/>
                  </a:cxn>
                  <a:cxn ang="0">
                    <a:pos x="T6" y="T7"/>
                  </a:cxn>
                  <a:cxn ang="0">
                    <a:pos x="T8" y="T9"/>
                  </a:cxn>
                </a:cxnLst>
                <a:rect l="0" t="0" r="r" b="b"/>
                <a:pathLst>
                  <a:path w="9" h="33">
                    <a:moveTo>
                      <a:pt x="6" y="31"/>
                    </a:moveTo>
                    <a:cubicBezTo>
                      <a:pt x="9" y="21"/>
                      <a:pt x="8" y="10"/>
                      <a:pt x="3" y="1"/>
                    </a:cubicBezTo>
                    <a:cubicBezTo>
                      <a:pt x="2" y="0"/>
                      <a:pt x="0" y="0"/>
                      <a:pt x="0" y="2"/>
                    </a:cubicBezTo>
                    <a:cubicBezTo>
                      <a:pt x="4" y="11"/>
                      <a:pt x="5" y="20"/>
                      <a:pt x="3" y="30"/>
                    </a:cubicBezTo>
                    <a:cubicBezTo>
                      <a:pt x="2" y="32"/>
                      <a:pt x="5" y="33"/>
                      <a:pt x="6" y="3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45" name="Freeform 465"/>
              <p:cNvSpPr/>
              <p:nvPr/>
            </p:nvSpPr>
            <p:spPr bwMode="auto">
              <a:xfrm>
                <a:off x="3695" y="1212"/>
                <a:ext cx="25" cy="95"/>
              </a:xfrm>
              <a:custGeom>
                <a:avLst/>
                <a:gdLst>
                  <a:gd name="T0" fmla="*/ 3 w 14"/>
                  <a:gd name="T1" fmla="*/ 52 h 54"/>
                  <a:gd name="T2" fmla="*/ 11 w 14"/>
                  <a:gd name="T3" fmla="*/ 2 h 54"/>
                  <a:gd name="T4" fmla="*/ 8 w 14"/>
                  <a:gd name="T5" fmla="*/ 3 h 54"/>
                  <a:gd name="T6" fmla="*/ 0 w 14"/>
                  <a:gd name="T7" fmla="*/ 51 h 54"/>
                  <a:gd name="T8" fmla="*/ 3 w 14"/>
                  <a:gd name="T9" fmla="*/ 52 h 54"/>
                </a:gdLst>
                <a:ahLst/>
                <a:cxnLst>
                  <a:cxn ang="0">
                    <a:pos x="T0" y="T1"/>
                  </a:cxn>
                  <a:cxn ang="0">
                    <a:pos x="T2" y="T3"/>
                  </a:cxn>
                  <a:cxn ang="0">
                    <a:pos x="T4" y="T5"/>
                  </a:cxn>
                  <a:cxn ang="0">
                    <a:pos x="T6" y="T7"/>
                  </a:cxn>
                  <a:cxn ang="0">
                    <a:pos x="T8" y="T9"/>
                  </a:cxn>
                </a:cxnLst>
                <a:rect l="0" t="0" r="r" b="b"/>
                <a:pathLst>
                  <a:path w="14" h="54">
                    <a:moveTo>
                      <a:pt x="3" y="52"/>
                    </a:moveTo>
                    <a:cubicBezTo>
                      <a:pt x="11" y="37"/>
                      <a:pt x="14" y="19"/>
                      <a:pt x="11" y="2"/>
                    </a:cubicBezTo>
                    <a:cubicBezTo>
                      <a:pt x="11" y="0"/>
                      <a:pt x="8" y="1"/>
                      <a:pt x="8" y="3"/>
                    </a:cubicBezTo>
                    <a:cubicBezTo>
                      <a:pt x="8" y="20"/>
                      <a:pt x="6" y="35"/>
                      <a:pt x="0" y="51"/>
                    </a:cubicBezTo>
                    <a:cubicBezTo>
                      <a:pt x="0" y="52"/>
                      <a:pt x="2" y="54"/>
                      <a:pt x="3" y="5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46" name="Freeform 466"/>
              <p:cNvSpPr/>
              <p:nvPr/>
            </p:nvSpPr>
            <p:spPr bwMode="auto">
              <a:xfrm>
                <a:off x="3672" y="1203"/>
                <a:ext cx="9" cy="58"/>
              </a:xfrm>
              <a:custGeom>
                <a:avLst/>
                <a:gdLst>
                  <a:gd name="T0" fmla="*/ 4 w 5"/>
                  <a:gd name="T1" fmla="*/ 30 h 33"/>
                  <a:gd name="T2" fmla="*/ 5 w 5"/>
                  <a:gd name="T3" fmla="*/ 2 h 33"/>
                  <a:gd name="T4" fmla="*/ 2 w 5"/>
                  <a:gd name="T5" fmla="*/ 2 h 33"/>
                  <a:gd name="T6" fmla="*/ 0 w 5"/>
                  <a:gd name="T7" fmla="*/ 30 h 33"/>
                  <a:gd name="T8" fmla="*/ 4 w 5"/>
                  <a:gd name="T9" fmla="*/ 30 h 33"/>
                </a:gdLst>
                <a:ahLst/>
                <a:cxnLst>
                  <a:cxn ang="0">
                    <a:pos x="T0" y="T1"/>
                  </a:cxn>
                  <a:cxn ang="0">
                    <a:pos x="T2" y="T3"/>
                  </a:cxn>
                  <a:cxn ang="0">
                    <a:pos x="T4" y="T5"/>
                  </a:cxn>
                  <a:cxn ang="0">
                    <a:pos x="T6" y="T7"/>
                  </a:cxn>
                  <a:cxn ang="0">
                    <a:pos x="T8" y="T9"/>
                  </a:cxn>
                </a:cxnLst>
                <a:rect l="0" t="0" r="r" b="b"/>
                <a:pathLst>
                  <a:path w="5" h="33">
                    <a:moveTo>
                      <a:pt x="4" y="30"/>
                    </a:moveTo>
                    <a:cubicBezTo>
                      <a:pt x="5" y="21"/>
                      <a:pt x="5" y="11"/>
                      <a:pt x="5" y="2"/>
                    </a:cubicBezTo>
                    <a:cubicBezTo>
                      <a:pt x="5" y="0"/>
                      <a:pt x="2" y="0"/>
                      <a:pt x="2" y="2"/>
                    </a:cubicBezTo>
                    <a:cubicBezTo>
                      <a:pt x="1" y="11"/>
                      <a:pt x="0" y="21"/>
                      <a:pt x="0" y="30"/>
                    </a:cubicBezTo>
                    <a:cubicBezTo>
                      <a:pt x="0" y="33"/>
                      <a:pt x="3" y="33"/>
                      <a:pt x="4"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47" name="Freeform 467"/>
              <p:cNvSpPr/>
              <p:nvPr/>
            </p:nvSpPr>
            <p:spPr bwMode="auto">
              <a:xfrm>
                <a:off x="3642" y="1187"/>
                <a:ext cx="13" cy="53"/>
              </a:xfrm>
              <a:custGeom>
                <a:avLst/>
                <a:gdLst>
                  <a:gd name="T0" fmla="*/ 7 w 7"/>
                  <a:gd name="T1" fmla="*/ 28 h 30"/>
                  <a:gd name="T2" fmla="*/ 4 w 7"/>
                  <a:gd name="T3" fmla="*/ 2 h 30"/>
                  <a:gd name="T4" fmla="*/ 1 w 7"/>
                  <a:gd name="T5" fmla="*/ 2 h 30"/>
                  <a:gd name="T6" fmla="*/ 4 w 7"/>
                  <a:gd name="T7" fmla="*/ 28 h 30"/>
                  <a:gd name="T8" fmla="*/ 7 w 7"/>
                  <a:gd name="T9" fmla="*/ 28 h 30"/>
                </a:gdLst>
                <a:ahLst/>
                <a:cxnLst>
                  <a:cxn ang="0">
                    <a:pos x="T0" y="T1"/>
                  </a:cxn>
                  <a:cxn ang="0">
                    <a:pos x="T2" y="T3"/>
                  </a:cxn>
                  <a:cxn ang="0">
                    <a:pos x="T4" y="T5"/>
                  </a:cxn>
                  <a:cxn ang="0">
                    <a:pos x="T6" y="T7"/>
                  </a:cxn>
                  <a:cxn ang="0">
                    <a:pos x="T8" y="T9"/>
                  </a:cxn>
                </a:cxnLst>
                <a:rect l="0" t="0" r="r" b="b"/>
                <a:pathLst>
                  <a:path w="7" h="30">
                    <a:moveTo>
                      <a:pt x="7" y="28"/>
                    </a:moveTo>
                    <a:cubicBezTo>
                      <a:pt x="6" y="19"/>
                      <a:pt x="6" y="10"/>
                      <a:pt x="4" y="2"/>
                    </a:cubicBezTo>
                    <a:cubicBezTo>
                      <a:pt x="3" y="0"/>
                      <a:pt x="1" y="1"/>
                      <a:pt x="1" y="2"/>
                    </a:cubicBezTo>
                    <a:cubicBezTo>
                      <a:pt x="0" y="11"/>
                      <a:pt x="2" y="20"/>
                      <a:pt x="4" y="28"/>
                    </a:cubicBezTo>
                    <a:cubicBezTo>
                      <a:pt x="4" y="30"/>
                      <a:pt x="7" y="30"/>
                      <a:pt x="7" y="2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48" name="Freeform 468"/>
              <p:cNvSpPr/>
              <p:nvPr/>
            </p:nvSpPr>
            <p:spPr bwMode="auto">
              <a:xfrm>
                <a:off x="3611" y="1184"/>
                <a:ext cx="8" cy="38"/>
              </a:xfrm>
              <a:custGeom>
                <a:avLst/>
                <a:gdLst>
                  <a:gd name="T0" fmla="*/ 5 w 5"/>
                  <a:gd name="T1" fmla="*/ 20 h 22"/>
                  <a:gd name="T2" fmla="*/ 3 w 5"/>
                  <a:gd name="T3" fmla="*/ 1 h 22"/>
                  <a:gd name="T4" fmla="*/ 0 w 5"/>
                  <a:gd name="T5" fmla="*/ 2 h 22"/>
                  <a:gd name="T6" fmla="*/ 1 w 5"/>
                  <a:gd name="T7" fmla="*/ 20 h 22"/>
                  <a:gd name="T8" fmla="*/ 5 w 5"/>
                  <a:gd name="T9" fmla="*/ 20 h 22"/>
                </a:gdLst>
                <a:ahLst/>
                <a:cxnLst>
                  <a:cxn ang="0">
                    <a:pos x="T0" y="T1"/>
                  </a:cxn>
                  <a:cxn ang="0">
                    <a:pos x="T2" y="T3"/>
                  </a:cxn>
                  <a:cxn ang="0">
                    <a:pos x="T4" y="T5"/>
                  </a:cxn>
                  <a:cxn ang="0">
                    <a:pos x="T6" y="T7"/>
                  </a:cxn>
                  <a:cxn ang="0">
                    <a:pos x="T8" y="T9"/>
                  </a:cxn>
                </a:cxnLst>
                <a:rect l="0" t="0" r="r" b="b"/>
                <a:pathLst>
                  <a:path w="5" h="22">
                    <a:moveTo>
                      <a:pt x="5" y="20"/>
                    </a:moveTo>
                    <a:cubicBezTo>
                      <a:pt x="5" y="14"/>
                      <a:pt x="5" y="7"/>
                      <a:pt x="3" y="1"/>
                    </a:cubicBezTo>
                    <a:cubicBezTo>
                      <a:pt x="2" y="0"/>
                      <a:pt x="0" y="0"/>
                      <a:pt x="0" y="2"/>
                    </a:cubicBezTo>
                    <a:cubicBezTo>
                      <a:pt x="1" y="8"/>
                      <a:pt x="1" y="14"/>
                      <a:pt x="1" y="20"/>
                    </a:cubicBezTo>
                    <a:cubicBezTo>
                      <a:pt x="1" y="22"/>
                      <a:pt x="5" y="22"/>
                      <a:pt x="5"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49" name="Freeform 469"/>
              <p:cNvSpPr/>
              <p:nvPr/>
            </p:nvSpPr>
            <p:spPr bwMode="auto">
              <a:xfrm>
                <a:off x="3699" y="1268"/>
                <a:ext cx="45" cy="81"/>
              </a:xfrm>
              <a:custGeom>
                <a:avLst/>
                <a:gdLst>
                  <a:gd name="T0" fmla="*/ 4 w 26"/>
                  <a:gd name="T1" fmla="*/ 44 h 46"/>
                  <a:gd name="T2" fmla="*/ 26 w 26"/>
                  <a:gd name="T3" fmla="*/ 2 h 46"/>
                  <a:gd name="T4" fmla="*/ 23 w 26"/>
                  <a:gd name="T5" fmla="*/ 2 h 46"/>
                  <a:gd name="T6" fmla="*/ 1 w 26"/>
                  <a:gd name="T7" fmla="*/ 42 h 46"/>
                  <a:gd name="T8" fmla="*/ 4 w 26"/>
                  <a:gd name="T9" fmla="*/ 44 h 46"/>
                </a:gdLst>
                <a:ahLst/>
                <a:cxnLst>
                  <a:cxn ang="0">
                    <a:pos x="T0" y="T1"/>
                  </a:cxn>
                  <a:cxn ang="0">
                    <a:pos x="T2" y="T3"/>
                  </a:cxn>
                  <a:cxn ang="0">
                    <a:pos x="T4" y="T5"/>
                  </a:cxn>
                  <a:cxn ang="0">
                    <a:pos x="T6" y="T7"/>
                  </a:cxn>
                  <a:cxn ang="0">
                    <a:pos x="T8" y="T9"/>
                  </a:cxn>
                </a:cxnLst>
                <a:rect l="0" t="0" r="r" b="b"/>
                <a:pathLst>
                  <a:path w="26" h="46">
                    <a:moveTo>
                      <a:pt x="4" y="44"/>
                    </a:moveTo>
                    <a:cubicBezTo>
                      <a:pt x="14" y="32"/>
                      <a:pt x="23" y="18"/>
                      <a:pt x="26" y="2"/>
                    </a:cubicBezTo>
                    <a:cubicBezTo>
                      <a:pt x="26" y="1"/>
                      <a:pt x="23" y="0"/>
                      <a:pt x="23" y="2"/>
                    </a:cubicBezTo>
                    <a:cubicBezTo>
                      <a:pt x="18" y="16"/>
                      <a:pt x="11" y="30"/>
                      <a:pt x="1" y="42"/>
                    </a:cubicBezTo>
                    <a:cubicBezTo>
                      <a:pt x="0" y="43"/>
                      <a:pt x="2" y="46"/>
                      <a:pt x="4" y="4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50" name="Freeform 470"/>
              <p:cNvSpPr/>
              <p:nvPr/>
            </p:nvSpPr>
            <p:spPr bwMode="auto">
              <a:xfrm>
                <a:off x="3706" y="1329"/>
                <a:ext cx="44" cy="66"/>
              </a:xfrm>
              <a:custGeom>
                <a:avLst/>
                <a:gdLst>
                  <a:gd name="T0" fmla="*/ 4 w 25"/>
                  <a:gd name="T1" fmla="*/ 35 h 37"/>
                  <a:gd name="T2" fmla="*/ 25 w 25"/>
                  <a:gd name="T3" fmla="*/ 3 h 37"/>
                  <a:gd name="T4" fmla="*/ 22 w 25"/>
                  <a:gd name="T5" fmla="*/ 2 h 37"/>
                  <a:gd name="T6" fmla="*/ 2 w 25"/>
                  <a:gd name="T7" fmla="*/ 32 h 37"/>
                  <a:gd name="T8" fmla="*/ 4 w 25"/>
                  <a:gd name="T9" fmla="*/ 35 h 37"/>
                </a:gdLst>
                <a:ahLst/>
                <a:cxnLst>
                  <a:cxn ang="0">
                    <a:pos x="T0" y="T1"/>
                  </a:cxn>
                  <a:cxn ang="0">
                    <a:pos x="T2" y="T3"/>
                  </a:cxn>
                  <a:cxn ang="0">
                    <a:pos x="T4" y="T5"/>
                  </a:cxn>
                  <a:cxn ang="0">
                    <a:pos x="T6" y="T7"/>
                  </a:cxn>
                  <a:cxn ang="0">
                    <a:pos x="T8" y="T9"/>
                  </a:cxn>
                </a:cxnLst>
                <a:rect l="0" t="0" r="r" b="b"/>
                <a:pathLst>
                  <a:path w="25" h="37">
                    <a:moveTo>
                      <a:pt x="4" y="35"/>
                    </a:moveTo>
                    <a:cubicBezTo>
                      <a:pt x="14" y="27"/>
                      <a:pt x="22" y="16"/>
                      <a:pt x="25" y="3"/>
                    </a:cubicBezTo>
                    <a:cubicBezTo>
                      <a:pt x="25" y="1"/>
                      <a:pt x="22" y="0"/>
                      <a:pt x="22" y="2"/>
                    </a:cubicBezTo>
                    <a:cubicBezTo>
                      <a:pt x="17" y="14"/>
                      <a:pt x="11" y="24"/>
                      <a:pt x="2" y="32"/>
                    </a:cubicBezTo>
                    <a:cubicBezTo>
                      <a:pt x="0" y="34"/>
                      <a:pt x="2" y="37"/>
                      <a:pt x="4" y="3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51" name="Freeform 471"/>
              <p:cNvSpPr/>
              <p:nvPr/>
            </p:nvSpPr>
            <p:spPr bwMode="auto">
              <a:xfrm>
                <a:off x="3706" y="1384"/>
                <a:ext cx="38" cy="53"/>
              </a:xfrm>
              <a:custGeom>
                <a:avLst/>
                <a:gdLst>
                  <a:gd name="T0" fmla="*/ 4 w 22"/>
                  <a:gd name="T1" fmla="*/ 28 h 30"/>
                  <a:gd name="T2" fmla="*/ 21 w 22"/>
                  <a:gd name="T3" fmla="*/ 3 h 30"/>
                  <a:gd name="T4" fmla="*/ 18 w 22"/>
                  <a:gd name="T5" fmla="*/ 2 h 30"/>
                  <a:gd name="T6" fmla="*/ 2 w 22"/>
                  <a:gd name="T7" fmla="*/ 26 h 30"/>
                  <a:gd name="T8" fmla="*/ 4 w 22"/>
                  <a:gd name="T9" fmla="*/ 28 h 30"/>
                </a:gdLst>
                <a:ahLst/>
                <a:cxnLst>
                  <a:cxn ang="0">
                    <a:pos x="T0" y="T1"/>
                  </a:cxn>
                  <a:cxn ang="0">
                    <a:pos x="T2" y="T3"/>
                  </a:cxn>
                  <a:cxn ang="0">
                    <a:pos x="T4" y="T5"/>
                  </a:cxn>
                  <a:cxn ang="0">
                    <a:pos x="T6" y="T7"/>
                  </a:cxn>
                  <a:cxn ang="0">
                    <a:pos x="T8" y="T9"/>
                  </a:cxn>
                </a:cxnLst>
                <a:rect l="0" t="0" r="r" b="b"/>
                <a:pathLst>
                  <a:path w="22" h="30">
                    <a:moveTo>
                      <a:pt x="4" y="28"/>
                    </a:moveTo>
                    <a:cubicBezTo>
                      <a:pt x="12" y="21"/>
                      <a:pt x="17" y="12"/>
                      <a:pt x="21" y="3"/>
                    </a:cubicBezTo>
                    <a:cubicBezTo>
                      <a:pt x="22" y="1"/>
                      <a:pt x="19" y="0"/>
                      <a:pt x="18" y="2"/>
                    </a:cubicBezTo>
                    <a:cubicBezTo>
                      <a:pt x="13" y="10"/>
                      <a:pt x="8" y="18"/>
                      <a:pt x="2" y="26"/>
                    </a:cubicBezTo>
                    <a:cubicBezTo>
                      <a:pt x="0" y="27"/>
                      <a:pt x="3" y="30"/>
                      <a:pt x="4" y="2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52" name="Freeform 472"/>
              <p:cNvSpPr/>
              <p:nvPr/>
            </p:nvSpPr>
            <p:spPr bwMode="auto">
              <a:xfrm>
                <a:off x="3721" y="1423"/>
                <a:ext cx="34" cy="49"/>
              </a:xfrm>
              <a:custGeom>
                <a:avLst/>
                <a:gdLst>
                  <a:gd name="T0" fmla="*/ 4 w 19"/>
                  <a:gd name="T1" fmla="*/ 26 h 28"/>
                  <a:gd name="T2" fmla="*/ 18 w 19"/>
                  <a:gd name="T3" fmla="*/ 3 h 28"/>
                  <a:gd name="T4" fmla="*/ 15 w 19"/>
                  <a:gd name="T5" fmla="*/ 1 h 28"/>
                  <a:gd name="T6" fmla="*/ 1 w 19"/>
                  <a:gd name="T7" fmla="*/ 24 h 28"/>
                  <a:gd name="T8" fmla="*/ 4 w 19"/>
                  <a:gd name="T9" fmla="*/ 26 h 28"/>
                </a:gdLst>
                <a:ahLst/>
                <a:cxnLst>
                  <a:cxn ang="0">
                    <a:pos x="T0" y="T1"/>
                  </a:cxn>
                  <a:cxn ang="0">
                    <a:pos x="T2" y="T3"/>
                  </a:cxn>
                  <a:cxn ang="0">
                    <a:pos x="T4" y="T5"/>
                  </a:cxn>
                  <a:cxn ang="0">
                    <a:pos x="T6" y="T7"/>
                  </a:cxn>
                  <a:cxn ang="0">
                    <a:pos x="T8" y="T9"/>
                  </a:cxn>
                </a:cxnLst>
                <a:rect l="0" t="0" r="r" b="b"/>
                <a:pathLst>
                  <a:path w="19" h="28">
                    <a:moveTo>
                      <a:pt x="4" y="26"/>
                    </a:moveTo>
                    <a:cubicBezTo>
                      <a:pt x="8" y="18"/>
                      <a:pt x="13" y="10"/>
                      <a:pt x="18" y="3"/>
                    </a:cubicBezTo>
                    <a:cubicBezTo>
                      <a:pt x="19" y="1"/>
                      <a:pt x="17" y="0"/>
                      <a:pt x="15" y="1"/>
                    </a:cubicBezTo>
                    <a:cubicBezTo>
                      <a:pt x="9" y="8"/>
                      <a:pt x="5" y="16"/>
                      <a:pt x="1" y="24"/>
                    </a:cubicBezTo>
                    <a:cubicBezTo>
                      <a:pt x="0" y="26"/>
                      <a:pt x="3" y="28"/>
                      <a:pt x="4" y="2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53" name="Freeform 473"/>
              <p:cNvSpPr/>
              <p:nvPr/>
            </p:nvSpPr>
            <p:spPr bwMode="auto">
              <a:xfrm>
                <a:off x="3734" y="1460"/>
                <a:ext cx="37" cy="45"/>
              </a:xfrm>
              <a:custGeom>
                <a:avLst/>
                <a:gdLst>
                  <a:gd name="T0" fmla="*/ 3 w 21"/>
                  <a:gd name="T1" fmla="*/ 25 h 26"/>
                  <a:gd name="T2" fmla="*/ 21 w 21"/>
                  <a:gd name="T3" fmla="*/ 3 h 26"/>
                  <a:gd name="T4" fmla="*/ 18 w 21"/>
                  <a:gd name="T5" fmla="*/ 2 h 26"/>
                  <a:gd name="T6" fmla="*/ 2 w 21"/>
                  <a:gd name="T7" fmla="*/ 22 h 26"/>
                  <a:gd name="T8" fmla="*/ 3 w 21"/>
                  <a:gd name="T9" fmla="*/ 25 h 26"/>
                </a:gdLst>
                <a:ahLst/>
                <a:cxnLst>
                  <a:cxn ang="0">
                    <a:pos x="T0" y="T1"/>
                  </a:cxn>
                  <a:cxn ang="0">
                    <a:pos x="T2" y="T3"/>
                  </a:cxn>
                  <a:cxn ang="0">
                    <a:pos x="T4" y="T5"/>
                  </a:cxn>
                  <a:cxn ang="0">
                    <a:pos x="T6" y="T7"/>
                  </a:cxn>
                  <a:cxn ang="0">
                    <a:pos x="T8" y="T9"/>
                  </a:cxn>
                </a:cxnLst>
                <a:rect l="0" t="0" r="r" b="b"/>
                <a:pathLst>
                  <a:path w="21" h="26">
                    <a:moveTo>
                      <a:pt x="3" y="25"/>
                    </a:moveTo>
                    <a:cubicBezTo>
                      <a:pt x="12" y="21"/>
                      <a:pt x="19" y="12"/>
                      <a:pt x="21" y="3"/>
                    </a:cubicBezTo>
                    <a:cubicBezTo>
                      <a:pt x="21" y="1"/>
                      <a:pt x="19" y="0"/>
                      <a:pt x="18" y="2"/>
                    </a:cubicBezTo>
                    <a:cubicBezTo>
                      <a:pt x="14" y="10"/>
                      <a:pt x="9" y="17"/>
                      <a:pt x="2" y="22"/>
                    </a:cubicBezTo>
                    <a:cubicBezTo>
                      <a:pt x="0" y="23"/>
                      <a:pt x="1" y="26"/>
                      <a:pt x="3" y="2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54" name="Freeform 474"/>
              <p:cNvSpPr/>
              <p:nvPr/>
            </p:nvSpPr>
            <p:spPr bwMode="auto">
              <a:xfrm>
                <a:off x="3758" y="1481"/>
                <a:ext cx="32" cy="58"/>
              </a:xfrm>
              <a:custGeom>
                <a:avLst/>
                <a:gdLst>
                  <a:gd name="T0" fmla="*/ 4 w 18"/>
                  <a:gd name="T1" fmla="*/ 31 h 33"/>
                  <a:gd name="T2" fmla="*/ 17 w 18"/>
                  <a:gd name="T3" fmla="*/ 4 h 33"/>
                  <a:gd name="T4" fmla="*/ 14 w 18"/>
                  <a:gd name="T5" fmla="*/ 2 h 33"/>
                  <a:gd name="T6" fmla="*/ 1 w 18"/>
                  <a:gd name="T7" fmla="*/ 30 h 33"/>
                  <a:gd name="T8" fmla="*/ 4 w 18"/>
                  <a:gd name="T9" fmla="*/ 31 h 33"/>
                </a:gdLst>
                <a:ahLst/>
                <a:cxnLst>
                  <a:cxn ang="0">
                    <a:pos x="T0" y="T1"/>
                  </a:cxn>
                  <a:cxn ang="0">
                    <a:pos x="T2" y="T3"/>
                  </a:cxn>
                  <a:cxn ang="0">
                    <a:pos x="T4" y="T5"/>
                  </a:cxn>
                  <a:cxn ang="0">
                    <a:pos x="T6" y="T7"/>
                  </a:cxn>
                  <a:cxn ang="0">
                    <a:pos x="T8" y="T9"/>
                  </a:cxn>
                </a:cxnLst>
                <a:rect l="0" t="0" r="r" b="b"/>
                <a:pathLst>
                  <a:path w="18" h="33">
                    <a:moveTo>
                      <a:pt x="4" y="31"/>
                    </a:moveTo>
                    <a:cubicBezTo>
                      <a:pt x="8" y="21"/>
                      <a:pt x="13" y="13"/>
                      <a:pt x="17" y="4"/>
                    </a:cubicBezTo>
                    <a:cubicBezTo>
                      <a:pt x="18" y="2"/>
                      <a:pt x="16" y="0"/>
                      <a:pt x="14" y="2"/>
                    </a:cubicBezTo>
                    <a:cubicBezTo>
                      <a:pt x="7" y="10"/>
                      <a:pt x="3" y="20"/>
                      <a:pt x="1" y="30"/>
                    </a:cubicBezTo>
                    <a:cubicBezTo>
                      <a:pt x="0" y="32"/>
                      <a:pt x="3" y="33"/>
                      <a:pt x="4" y="3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55" name="Freeform 475"/>
              <p:cNvSpPr/>
              <p:nvPr/>
            </p:nvSpPr>
            <p:spPr bwMode="auto">
              <a:xfrm>
                <a:off x="3783" y="1511"/>
                <a:ext cx="26" cy="52"/>
              </a:xfrm>
              <a:custGeom>
                <a:avLst/>
                <a:gdLst>
                  <a:gd name="T0" fmla="*/ 3 w 15"/>
                  <a:gd name="T1" fmla="*/ 27 h 30"/>
                  <a:gd name="T2" fmla="*/ 14 w 15"/>
                  <a:gd name="T3" fmla="*/ 3 h 30"/>
                  <a:gd name="T4" fmla="*/ 12 w 15"/>
                  <a:gd name="T5" fmla="*/ 1 h 30"/>
                  <a:gd name="T6" fmla="*/ 0 w 15"/>
                  <a:gd name="T7" fmla="*/ 27 h 30"/>
                  <a:gd name="T8" fmla="*/ 3 w 15"/>
                  <a:gd name="T9" fmla="*/ 27 h 30"/>
                </a:gdLst>
                <a:ahLst/>
                <a:cxnLst>
                  <a:cxn ang="0">
                    <a:pos x="T0" y="T1"/>
                  </a:cxn>
                  <a:cxn ang="0">
                    <a:pos x="T2" y="T3"/>
                  </a:cxn>
                  <a:cxn ang="0">
                    <a:pos x="T4" y="T5"/>
                  </a:cxn>
                  <a:cxn ang="0">
                    <a:pos x="T6" y="T7"/>
                  </a:cxn>
                  <a:cxn ang="0">
                    <a:pos x="T8" y="T9"/>
                  </a:cxn>
                </a:cxnLst>
                <a:rect l="0" t="0" r="r" b="b"/>
                <a:pathLst>
                  <a:path w="15" h="30">
                    <a:moveTo>
                      <a:pt x="3" y="27"/>
                    </a:moveTo>
                    <a:cubicBezTo>
                      <a:pt x="4" y="18"/>
                      <a:pt x="9" y="10"/>
                      <a:pt x="14" y="3"/>
                    </a:cubicBezTo>
                    <a:cubicBezTo>
                      <a:pt x="15" y="1"/>
                      <a:pt x="13" y="0"/>
                      <a:pt x="12" y="1"/>
                    </a:cubicBezTo>
                    <a:cubicBezTo>
                      <a:pt x="4" y="7"/>
                      <a:pt x="0" y="17"/>
                      <a:pt x="0" y="27"/>
                    </a:cubicBezTo>
                    <a:cubicBezTo>
                      <a:pt x="0" y="30"/>
                      <a:pt x="3" y="30"/>
                      <a:pt x="3" y="2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56" name="Freeform 476"/>
              <p:cNvSpPr/>
              <p:nvPr/>
            </p:nvSpPr>
            <p:spPr bwMode="auto">
              <a:xfrm>
                <a:off x="3818" y="1516"/>
                <a:ext cx="21" cy="51"/>
              </a:xfrm>
              <a:custGeom>
                <a:avLst/>
                <a:gdLst>
                  <a:gd name="T0" fmla="*/ 5 w 12"/>
                  <a:gd name="T1" fmla="*/ 26 h 29"/>
                  <a:gd name="T2" fmla="*/ 11 w 12"/>
                  <a:gd name="T3" fmla="*/ 4 h 29"/>
                  <a:gd name="T4" fmla="*/ 9 w 12"/>
                  <a:gd name="T5" fmla="*/ 2 h 29"/>
                  <a:gd name="T6" fmla="*/ 1 w 12"/>
                  <a:gd name="T7" fmla="*/ 26 h 29"/>
                  <a:gd name="T8" fmla="*/ 5 w 12"/>
                  <a:gd name="T9" fmla="*/ 26 h 29"/>
                </a:gdLst>
                <a:ahLst/>
                <a:cxnLst>
                  <a:cxn ang="0">
                    <a:pos x="T0" y="T1"/>
                  </a:cxn>
                  <a:cxn ang="0">
                    <a:pos x="T2" y="T3"/>
                  </a:cxn>
                  <a:cxn ang="0">
                    <a:pos x="T4" y="T5"/>
                  </a:cxn>
                  <a:cxn ang="0">
                    <a:pos x="T6" y="T7"/>
                  </a:cxn>
                  <a:cxn ang="0">
                    <a:pos x="T8" y="T9"/>
                  </a:cxn>
                </a:cxnLst>
                <a:rect l="0" t="0" r="r" b="b"/>
                <a:pathLst>
                  <a:path w="12" h="29">
                    <a:moveTo>
                      <a:pt x="5" y="26"/>
                    </a:moveTo>
                    <a:cubicBezTo>
                      <a:pt x="5" y="18"/>
                      <a:pt x="7" y="11"/>
                      <a:pt x="11" y="4"/>
                    </a:cubicBezTo>
                    <a:cubicBezTo>
                      <a:pt x="12" y="2"/>
                      <a:pt x="10" y="0"/>
                      <a:pt x="9" y="2"/>
                    </a:cubicBezTo>
                    <a:cubicBezTo>
                      <a:pt x="3" y="8"/>
                      <a:pt x="0" y="18"/>
                      <a:pt x="1" y="26"/>
                    </a:cubicBezTo>
                    <a:cubicBezTo>
                      <a:pt x="1" y="29"/>
                      <a:pt x="5" y="28"/>
                      <a:pt x="5" y="2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57" name="Freeform 477"/>
              <p:cNvSpPr/>
              <p:nvPr/>
            </p:nvSpPr>
            <p:spPr bwMode="auto">
              <a:xfrm>
                <a:off x="3855" y="1516"/>
                <a:ext cx="21" cy="49"/>
              </a:xfrm>
              <a:custGeom>
                <a:avLst/>
                <a:gdLst>
                  <a:gd name="T0" fmla="*/ 3 w 12"/>
                  <a:gd name="T1" fmla="*/ 26 h 28"/>
                  <a:gd name="T2" fmla="*/ 11 w 12"/>
                  <a:gd name="T3" fmla="*/ 4 h 28"/>
                  <a:gd name="T4" fmla="*/ 9 w 12"/>
                  <a:gd name="T5" fmla="*/ 2 h 28"/>
                  <a:gd name="T6" fmla="*/ 0 w 12"/>
                  <a:gd name="T7" fmla="*/ 26 h 28"/>
                  <a:gd name="T8" fmla="*/ 3 w 12"/>
                  <a:gd name="T9" fmla="*/ 26 h 28"/>
                </a:gdLst>
                <a:ahLst/>
                <a:cxnLst>
                  <a:cxn ang="0">
                    <a:pos x="T0" y="T1"/>
                  </a:cxn>
                  <a:cxn ang="0">
                    <a:pos x="T2" y="T3"/>
                  </a:cxn>
                  <a:cxn ang="0">
                    <a:pos x="T4" y="T5"/>
                  </a:cxn>
                  <a:cxn ang="0">
                    <a:pos x="T6" y="T7"/>
                  </a:cxn>
                  <a:cxn ang="0">
                    <a:pos x="T8" y="T9"/>
                  </a:cxn>
                </a:cxnLst>
                <a:rect l="0" t="0" r="r" b="b"/>
                <a:pathLst>
                  <a:path w="12" h="28">
                    <a:moveTo>
                      <a:pt x="3" y="26"/>
                    </a:moveTo>
                    <a:cubicBezTo>
                      <a:pt x="5" y="18"/>
                      <a:pt x="8" y="11"/>
                      <a:pt x="11" y="4"/>
                    </a:cubicBezTo>
                    <a:cubicBezTo>
                      <a:pt x="12" y="2"/>
                      <a:pt x="10" y="0"/>
                      <a:pt x="9" y="2"/>
                    </a:cubicBezTo>
                    <a:cubicBezTo>
                      <a:pt x="3" y="9"/>
                      <a:pt x="0" y="17"/>
                      <a:pt x="0" y="26"/>
                    </a:cubicBezTo>
                    <a:cubicBezTo>
                      <a:pt x="0" y="28"/>
                      <a:pt x="3" y="28"/>
                      <a:pt x="3" y="2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58" name="Freeform 478"/>
              <p:cNvSpPr/>
              <p:nvPr/>
            </p:nvSpPr>
            <p:spPr bwMode="auto">
              <a:xfrm>
                <a:off x="3895" y="1526"/>
                <a:ext cx="25" cy="43"/>
              </a:xfrm>
              <a:custGeom>
                <a:avLst/>
                <a:gdLst>
                  <a:gd name="T0" fmla="*/ 4 w 14"/>
                  <a:gd name="T1" fmla="*/ 22 h 24"/>
                  <a:gd name="T2" fmla="*/ 14 w 14"/>
                  <a:gd name="T3" fmla="*/ 3 h 24"/>
                  <a:gd name="T4" fmla="*/ 11 w 14"/>
                  <a:gd name="T5" fmla="*/ 2 h 24"/>
                  <a:gd name="T6" fmla="*/ 1 w 14"/>
                  <a:gd name="T7" fmla="*/ 20 h 24"/>
                  <a:gd name="T8" fmla="*/ 4 w 14"/>
                  <a:gd name="T9" fmla="*/ 22 h 24"/>
                </a:gdLst>
                <a:ahLst/>
                <a:cxnLst>
                  <a:cxn ang="0">
                    <a:pos x="T0" y="T1"/>
                  </a:cxn>
                  <a:cxn ang="0">
                    <a:pos x="T2" y="T3"/>
                  </a:cxn>
                  <a:cxn ang="0">
                    <a:pos x="T4" y="T5"/>
                  </a:cxn>
                  <a:cxn ang="0">
                    <a:pos x="T6" y="T7"/>
                  </a:cxn>
                  <a:cxn ang="0">
                    <a:pos x="T8" y="T9"/>
                  </a:cxn>
                </a:cxnLst>
                <a:rect l="0" t="0" r="r" b="b"/>
                <a:pathLst>
                  <a:path w="14" h="24">
                    <a:moveTo>
                      <a:pt x="4" y="22"/>
                    </a:moveTo>
                    <a:cubicBezTo>
                      <a:pt x="8" y="16"/>
                      <a:pt x="11" y="9"/>
                      <a:pt x="14" y="3"/>
                    </a:cubicBezTo>
                    <a:cubicBezTo>
                      <a:pt x="14" y="1"/>
                      <a:pt x="12" y="0"/>
                      <a:pt x="11" y="2"/>
                    </a:cubicBezTo>
                    <a:cubicBezTo>
                      <a:pt x="7" y="7"/>
                      <a:pt x="4" y="14"/>
                      <a:pt x="1" y="20"/>
                    </a:cubicBezTo>
                    <a:cubicBezTo>
                      <a:pt x="0" y="22"/>
                      <a:pt x="3" y="24"/>
                      <a:pt x="4" y="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59" name="Freeform 479"/>
              <p:cNvSpPr/>
              <p:nvPr/>
            </p:nvSpPr>
            <p:spPr bwMode="auto">
              <a:xfrm>
                <a:off x="3924" y="1526"/>
                <a:ext cx="28" cy="43"/>
              </a:xfrm>
              <a:custGeom>
                <a:avLst/>
                <a:gdLst>
                  <a:gd name="T0" fmla="*/ 4 w 16"/>
                  <a:gd name="T1" fmla="*/ 22 h 24"/>
                  <a:gd name="T2" fmla="*/ 15 w 16"/>
                  <a:gd name="T3" fmla="*/ 3 h 24"/>
                  <a:gd name="T4" fmla="*/ 13 w 16"/>
                  <a:gd name="T5" fmla="*/ 1 h 24"/>
                  <a:gd name="T6" fmla="*/ 1 w 16"/>
                  <a:gd name="T7" fmla="*/ 21 h 24"/>
                  <a:gd name="T8" fmla="*/ 4 w 16"/>
                  <a:gd name="T9" fmla="*/ 22 h 24"/>
                </a:gdLst>
                <a:ahLst/>
                <a:cxnLst>
                  <a:cxn ang="0">
                    <a:pos x="T0" y="T1"/>
                  </a:cxn>
                  <a:cxn ang="0">
                    <a:pos x="T2" y="T3"/>
                  </a:cxn>
                  <a:cxn ang="0">
                    <a:pos x="T4" y="T5"/>
                  </a:cxn>
                  <a:cxn ang="0">
                    <a:pos x="T6" y="T7"/>
                  </a:cxn>
                  <a:cxn ang="0">
                    <a:pos x="T8" y="T9"/>
                  </a:cxn>
                </a:cxnLst>
                <a:rect l="0" t="0" r="r" b="b"/>
                <a:pathLst>
                  <a:path w="16" h="24">
                    <a:moveTo>
                      <a:pt x="4" y="22"/>
                    </a:moveTo>
                    <a:cubicBezTo>
                      <a:pt x="8" y="16"/>
                      <a:pt x="11" y="10"/>
                      <a:pt x="15" y="3"/>
                    </a:cubicBezTo>
                    <a:cubicBezTo>
                      <a:pt x="16" y="2"/>
                      <a:pt x="14" y="0"/>
                      <a:pt x="13" y="1"/>
                    </a:cubicBezTo>
                    <a:cubicBezTo>
                      <a:pt x="7" y="7"/>
                      <a:pt x="3" y="14"/>
                      <a:pt x="1" y="21"/>
                    </a:cubicBezTo>
                    <a:cubicBezTo>
                      <a:pt x="0" y="23"/>
                      <a:pt x="3" y="24"/>
                      <a:pt x="4" y="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60" name="Freeform 480"/>
              <p:cNvSpPr/>
              <p:nvPr/>
            </p:nvSpPr>
            <p:spPr bwMode="auto">
              <a:xfrm>
                <a:off x="2962" y="2107"/>
                <a:ext cx="69" cy="17"/>
              </a:xfrm>
              <a:custGeom>
                <a:avLst/>
                <a:gdLst>
                  <a:gd name="T0" fmla="*/ 3 w 39"/>
                  <a:gd name="T1" fmla="*/ 7 h 10"/>
                  <a:gd name="T2" fmla="*/ 36 w 39"/>
                  <a:gd name="T3" fmla="*/ 10 h 10"/>
                  <a:gd name="T4" fmla="*/ 37 w 39"/>
                  <a:gd name="T5" fmla="*/ 7 h 10"/>
                  <a:gd name="T6" fmla="*/ 2 w 39"/>
                  <a:gd name="T7" fmla="*/ 4 h 10"/>
                  <a:gd name="T8" fmla="*/ 3 w 39"/>
                  <a:gd name="T9" fmla="*/ 7 h 10"/>
                </a:gdLst>
                <a:ahLst/>
                <a:cxnLst>
                  <a:cxn ang="0">
                    <a:pos x="T0" y="T1"/>
                  </a:cxn>
                  <a:cxn ang="0">
                    <a:pos x="T2" y="T3"/>
                  </a:cxn>
                  <a:cxn ang="0">
                    <a:pos x="T4" y="T5"/>
                  </a:cxn>
                  <a:cxn ang="0">
                    <a:pos x="T6" y="T7"/>
                  </a:cxn>
                  <a:cxn ang="0">
                    <a:pos x="T8" y="T9"/>
                  </a:cxn>
                </a:cxnLst>
                <a:rect l="0" t="0" r="r" b="b"/>
                <a:pathLst>
                  <a:path w="39" h="10">
                    <a:moveTo>
                      <a:pt x="3" y="7"/>
                    </a:moveTo>
                    <a:cubicBezTo>
                      <a:pt x="15" y="4"/>
                      <a:pt x="25" y="6"/>
                      <a:pt x="36" y="10"/>
                    </a:cubicBezTo>
                    <a:cubicBezTo>
                      <a:pt x="38" y="10"/>
                      <a:pt x="39" y="8"/>
                      <a:pt x="37" y="7"/>
                    </a:cubicBezTo>
                    <a:cubicBezTo>
                      <a:pt x="27" y="0"/>
                      <a:pt x="13" y="0"/>
                      <a:pt x="2" y="4"/>
                    </a:cubicBezTo>
                    <a:cubicBezTo>
                      <a:pt x="0" y="4"/>
                      <a:pt x="1" y="8"/>
                      <a:pt x="3"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61" name="Freeform 481"/>
              <p:cNvSpPr/>
              <p:nvPr/>
            </p:nvSpPr>
            <p:spPr bwMode="auto">
              <a:xfrm>
                <a:off x="2983" y="2080"/>
                <a:ext cx="67" cy="22"/>
              </a:xfrm>
              <a:custGeom>
                <a:avLst/>
                <a:gdLst>
                  <a:gd name="T0" fmla="*/ 3 w 38"/>
                  <a:gd name="T1" fmla="*/ 12 h 12"/>
                  <a:gd name="T2" fmla="*/ 36 w 38"/>
                  <a:gd name="T3" fmla="*/ 5 h 12"/>
                  <a:gd name="T4" fmla="*/ 36 w 38"/>
                  <a:gd name="T5" fmla="*/ 2 h 12"/>
                  <a:gd name="T6" fmla="*/ 2 w 38"/>
                  <a:gd name="T7" fmla="*/ 9 h 12"/>
                  <a:gd name="T8" fmla="*/ 3 w 38"/>
                  <a:gd name="T9" fmla="*/ 12 h 12"/>
                </a:gdLst>
                <a:ahLst/>
                <a:cxnLst>
                  <a:cxn ang="0">
                    <a:pos x="T0" y="T1"/>
                  </a:cxn>
                  <a:cxn ang="0">
                    <a:pos x="T2" y="T3"/>
                  </a:cxn>
                  <a:cxn ang="0">
                    <a:pos x="T4" y="T5"/>
                  </a:cxn>
                  <a:cxn ang="0">
                    <a:pos x="T6" y="T7"/>
                  </a:cxn>
                  <a:cxn ang="0">
                    <a:pos x="T8" y="T9"/>
                  </a:cxn>
                </a:cxnLst>
                <a:rect l="0" t="0" r="r" b="b"/>
                <a:pathLst>
                  <a:path w="38" h="12">
                    <a:moveTo>
                      <a:pt x="3" y="12"/>
                    </a:moveTo>
                    <a:cubicBezTo>
                      <a:pt x="14" y="7"/>
                      <a:pt x="25" y="6"/>
                      <a:pt x="36" y="5"/>
                    </a:cubicBezTo>
                    <a:cubicBezTo>
                      <a:pt x="38" y="5"/>
                      <a:pt x="38" y="2"/>
                      <a:pt x="36" y="2"/>
                    </a:cubicBezTo>
                    <a:cubicBezTo>
                      <a:pt x="25" y="0"/>
                      <a:pt x="12" y="3"/>
                      <a:pt x="2" y="9"/>
                    </a:cubicBezTo>
                    <a:cubicBezTo>
                      <a:pt x="0" y="9"/>
                      <a:pt x="2" y="12"/>
                      <a:pt x="3" y="1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62" name="Freeform 482"/>
              <p:cNvSpPr/>
              <p:nvPr/>
            </p:nvSpPr>
            <p:spPr bwMode="auto">
              <a:xfrm>
                <a:off x="3016" y="2054"/>
                <a:ext cx="74" cy="16"/>
              </a:xfrm>
              <a:custGeom>
                <a:avLst/>
                <a:gdLst>
                  <a:gd name="T0" fmla="*/ 3 w 42"/>
                  <a:gd name="T1" fmla="*/ 8 h 9"/>
                  <a:gd name="T2" fmla="*/ 40 w 42"/>
                  <a:gd name="T3" fmla="*/ 6 h 9"/>
                  <a:gd name="T4" fmla="*/ 40 w 42"/>
                  <a:gd name="T5" fmla="*/ 3 h 9"/>
                  <a:gd name="T6" fmla="*/ 2 w 42"/>
                  <a:gd name="T7" fmla="*/ 5 h 9"/>
                  <a:gd name="T8" fmla="*/ 3 w 42"/>
                  <a:gd name="T9" fmla="*/ 8 h 9"/>
                </a:gdLst>
                <a:ahLst/>
                <a:cxnLst>
                  <a:cxn ang="0">
                    <a:pos x="T0" y="T1"/>
                  </a:cxn>
                  <a:cxn ang="0">
                    <a:pos x="T2" y="T3"/>
                  </a:cxn>
                  <a:cxn ang="0">
                    <a:pos x="T4" y="T5"/>
                  </a:cxn>
                  <a:cxn ang="0">
                    <a:pos x="T6" y="T7"/>
                  </a:cxn>
                  <a:cxn ang="0">
                    <a:pos x="T8" y="T9"/>
                  </a:cxn>
                </a:cxnLst>
                <a:rect l="0" t="0" r="r" b="b"/>
                <a:pathLst>
                  <a:path w="42" h="9">
                    <a:moveTo>
                      <a:pt x="3" y="8"/>
                    </a:moveTo>
                    <a:cubicBezTo>
                      <a:pt x="15" y="6"/>
                      <a:pt x="27" y="6"/>
                      <a:pt x="40" y="6"/>
                    </a:cubicBezTo>
                    <a:cubicBezTo>
                      <a:pt x="41" y="6"/>
                      <a:pt x="42" y="3"/>
                      <a:pt x="40" y="3"/>
                    </a:cubicBezTo>
                    <a:cubicBezTo>
                      <a:pt x="28" y="0"/>
                      <a:pt x="14" y="2"/>
                      <a:pt x="2" y="5"/>
                    </a:cubicBezTo>
                    <a:cubicBezTo>
                      <a:pt x="0" y="5"/>
                      <a:pt x="1" y="9"/>
                      <a:pt x="3"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63" name="Freeform 483"/>
              <p:cNvSpPr/>
              <p:nvPr/>
            </p:nvSpPr>
            <p:spPr bwMode="auto">
              <a:xfrm>
                <a:off x="3059" y="2014"/>
                <a:ext cx="81" cy="24"/>
              </a:xfrm>
              <a:custGeom>
                <a:avLst/>
                <a:gdLst>
                  <a:gd name="T0" fmla="*/ 4 w 46"/>
                  <a:gd name="T1" fmla="*/ 13 h 14"/>
                  <a:gd name="T2" fmla="*/ 44 w 46"/>
                  <a:gd name="T3" fmla="*/ 7 h 14"/>
                  <a:gd name="T4" fmla="*/ 45 w 46"/>
                  <a:gd name="T5" fmla="*/ 4 h 14"/>
                  <a:gd name="T6" fmla="*/ 2 w 46"/>
                  <a:gd name="T7" fmla="*/ 10 h 14"/>
                  <a:gd name="T8" fmla="*/ 4 w 46"/>
                  <a:gd name="T9" fmla="*/ 13 h 14"/>
                </a:gdLst>
                <a:ahLst/>
                <a:cxnLst>
                  <a:cxn ang="0">
                    <a:pos x="T0" y="T1"/>
                  </a:cxn>
                  <a:cxn ang="0">
                    <a:pos x="T2" y="T3"/>
                  </a:cxn>
                  <a:cxn ang="0">
                    <a:pos x="T4" y="T5"/>
                  </a:cxn>
                  <a:cxn ang="0">
                    <a:pos x="T6" y="T7"/>
                  </a:cxn>
                  <a:cxn ang="0">
                    <a:pos x="T8" y="T9"/>
                  </a:cxn>
                </a:cxnLst>
                <a:rect l="0" t="0" r="r" b="b"/>
                <a:pathLst>
                  <a:path w="46" h="14">
                    <a:moveTo>
                      <a:pt x="4" y="13"/>
                    </a:moveTo>
                    <a:cubicBezTo>
                      <a:pt x="17" y="6"/>
                      <a:pt x="30" y="6"/>
                      <a:pt x="44" y="7"/>
                    </a:cubicBezTo>
                    <a:cubicBezTo>
                      <a:pt x="46" y="7"/>
                      <a:pt x="46" y="5"/>
                      <a:pt x="45" y="4"/>
                    </a:cubicBezTo>
                    <a:cubicBezTo>
                      <a:pt x="30" y="0"/>
                      <a:pt x="15" y="3"/>
                      <a:pt x="2" y="10"/>
                    </a:cubicBezTo>
                    <a:cubicBezTo>
                      <a:pt x="0" y="11"/>
                      <a:pt x="1" y="14"/>
                      <a:pt x="4" y="1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64" name="Freeform 484"/>
              <p:cNvSpPr/>
              <p:nvPr/>
            </p:nvSpPr>
            <p:spPr bwMode="auto">
              <a:xfrm>
                <a:off x="3103" y="1987"/>
                <a:ext cx="59" cy="14"/>
              </a:xfrm>
              <a:custGeom>
                <a:avLst/>
                <a:gdLst>
                  <a:gd name="T0" fmla="*/ 4 w 34"/>
                  <a:gd name="T1" fmla="*/ 8 h 8"/>
                  <a:gd name="T2" fmla="*/ 32 w 34"/>
                  <a:gd name="T3" fmla="*/ 7 h 8"/>
                  <a:gd name="T4" fmla="*/ 32 w 34"/>
                  <a:gd name="T5" fmla="*/ 3 h 8"/>
                  <a:gd name="T6" fmla="*/ 3 w 34"/>
                  <a:gd name="T7" fmla="*/ 4 h 8"/>
                  <a:gd name="T8" fmla="*/ 4 w 34"/>
                  <a:gd name="T9" fmla="*/ 8 h 8"/>
                </a:gdLst>
                <a:ahLst/>
                <a:cxnLst>
                  <a:cxn ang="0">
                    <a:pos x="T0" y="T1"/>
                  </a:cxn>
                  <a:cxn ang="0">
                    <a:pos x="T2" y="T3"/>
                  </a:cxn>
                  <a:cxn ang="0">
                    <a:pos x="T4" y="T5"/>
                  </a:cxn>
                  <a:cxn ang="0">
                    <a:pos x="T6" y="T7"/>
                  </a:cxn>
                  <a:cxn ang="0">
                    <a:pos x="T8" y="T9"/>
                  </a:cxn>
                </a:cxnLst>
                <a:rect l="0" t="0" r="r" b="b"/>
                <a:pathLst>
                  <a:path w="34" h="8">
                    <a:moveTo>
                      <a:pt x="4" y="8"/>
                    </a:moveTo>
                    <a:cubicBezTo>
                      <a:pt x="13" y="5"/>
                      <a:pt x="22" y="5"/>
                      <a:pt x="32" y="7"/>
                    </a:cubicBezTo>
                    <a:cubicBezTo>
                      <a:pt x="34" y="7"/>
                      <a:pt x="34" y="4"/>
                      <a:pt x="32" y="3"/>
                    </a:cubicBezTo>
                    <a:cubicBezTo>
                      <a:pt x="23" y="0"/>
                      <a:pt x="12" y="1"/>
                      <a:pt x="3" y="4"/>
                    </a:cubicBezTo>
                    <a:cubicBezTo>
                      <a:pt x="0" y="5"/>
                      <a:pt x="1" y="8"/>
                      <a:pt x="4"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65" name="Freeform 485"/>
              <p:cNvSpPr/>
              <p:nvPr/>
            </p:nvSpPr>
            <p:spPr bwMode="auto">
              <a:xfrm>
                <a:off x="2491" y="2668"/>
                <a:ext cx="107" cy="46"/>
              </a:xfrm>
              <a:custGeom>
                <a:avLst/>
                <a:gdLst>
                  <a:gd name="T0" fmla="*/ 59 w 61"/>
                  <a:gd name="T1" fmla="*/ 5 h 26"/>
                  <a:gd name="T2" fmla="*/ 1 w 61"/>
                  <a:gd name="T3" fmla="*/ 22 h 26"/>
                  <a:gd name="T4" fmla="*/ 3 w 61"/>
                  <a:gd name="T5" fmla="*/ 25 h 26"/>
                  <a:gd name="T6" fmla="*/ 59 w 61"/>
                  <a:gd name="T7" fmla="*/ 8 h 26"/>
                  <a:gd name="T8" fmla="*/ 59 w 61"/>
                  <a:gd name="T9" fmla="*/ 5 h 26"/>
                </a:gdLst>
                <a:ahLst/>
                <a:cxnLst>
                  <a:cxn ang="0">
                    <a:pos x="T0" y="T1"/>
                  </a:cxn>
                  <a:cxn ang="0">
                    <a:pos x="T2" y="T3"/>
                  </a:cxn>
                  <a:cxn ang="0">
                    <a:pos x="T4" y="T5"/>
                  </a:cxn>
                  <a:cxn ang="0">
                    <a:pos x="T6" y="T7"/>
                  </a:cxn>
                  <a:cxn ang="0">
                    <a:pos x="T8" y="T9"/>
                  </a:cxn>
                </a:cxnLst>
                <a:rect l="0" t="0" r="r" b="b"/>
                <a:pathLst>
                  <a:path w="61" h="26">
                    <a:moveTo>
                      <a:pt x="59" y="5"/>
                    </a:moveTo>
                    <a:cubicBezTo>
                      <a:pt x="38" y="0"/>
                      <a:pt x="16" y="7"/>
                      <a:pt x="1" y="22"/>
                    </a:cubicBezTo>
                    <a:cubicBezTo>
                      <a:pt x="0" y="24"/>
                      <a:pt x="2" y="26"/>
                      <a:pt x="3" y="25"/>
                    </a:cubicBezTo>
                    <a:cubicBezTo>
                      <a:pt x="20" y="12"/>
                      <a:pt x="38" y="6"/>
                      <a:pt x="59" y="8"/>
                    </a:cubicBezTo>
                    <a:cubicBezTo>
                      <a:pt x="60" y="8"/>
                      <a:pt x="61" y="5"/>
                      <a:pt x="59"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66" name="Freeform 486"/>
              <p:cNvSpPr/>
              <p:nvPr/>
            </p:nvSpPr>
            <p:spPr bwMode="auto">
              <a:xfrm>
                <a:off x="2515" y="2696"/>
                <a:ext cx="65" cy="32"/>
              </a:xfrm>
              <a:custGeom>
                <a:avLst/>
                <a:gdLst>
                  <a:gd name="T0" fmla="*/ 35 w 37"/>
                  <a:gd name="T1" fmla="*/ 0 h 18"/>
                  <a:gd name="T2" fmla="*/ 1 w 37"/>
                  <a:gd name="T3" fmla="*/ 15 h 18"/>
                  <a:gd name="T4" fmla="*/ 3 w 37"/>
                  <a:gd name="T5" fmla="*/ 17 h 18"/>
                  <a:gd name="T6" fmla="*/ 35 w 37"/>
                  <a:gd name="T7" fmla="*/ 3 h 18"/>
                  <a:gd name="T8" fmla="*/ 35 w 37"/>
                  <a:gd name="T9" fmla="*/ 0 h 18"/>
                </a:gdLst>
                <a:ahLst/>
                <a:cxnLst>
                  <a:cxn ang="0">
                    <a:pos x="T0" y="T1"/>
                  </a:cxn>
                  <a:cxn ang="0">
                    <a:pos x="T2" y="T3"/>
                  </a:cxn>
                  <a:cxn ang="0">
                    <a:pos x="T4" y="T5"/>
                  </a:cxn>
                  <a:cxn ang="0">
                    <a:pos x="T6" y="T7"/>
                  </a:cxn>
                  <a:cxn ang="0">
                    <a:pos x="T8" y="T9"/>
                  </a:cxn>
                </a:cxnLst>
                <a:rect l="0" t="0" r="r" b="b"/>
                <a:pathLst>
                  <a:path w="37" h="18">
                    <a:moveTo>
                      <a:pt x="35" y="0"/>
                    </a:moveTo>
                    <a:cubicBezTo>
                      <a:pt x="22" y="0"/>
                      <a:pt x="10" y="5"/>
                      <a:pt x="1" y="15"/>
                    </a:cubicBezTo>
                    <a:cubicBezTo>
                      <a:pt x="0" y="16"/>
                      <a:pt x="1" y="18"/>
                      <a:pt x="3" y="17"/>
                    </a:cubicBezTo>
                    <a:cubicBezTo>
                      <a:pt x="13" y="10"/>
                      <a:pt x="23" y="5"/>
                      <a:pt x="35" y="3"/>
                    </a:cubicBezTo>
                    <a:cubicBezTo>
                      <a:pt x="37" y="3"/>
                      <a:pt x="37" y="0"/>
                      <a:pt x="3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67" name="Freeform 487"/>
              <p:cNvSpPr/>
              <p:nvPr/>
            </p:nvSpPr>
            <p:spPr bwMode="auto">
              <a:xfrm>
                <a:off x="2510" y="2728"/>
                <a:ext cx="41" cy="24"/>
              </a:xfrm>
              <a:custGeom>
                <a:avLst/>
                <a:gdLst>
                  <a:gd name="T0" fmla="*/ 20 w 23"/>
                  <a:gd name="T1" fmla="*/ 0 h 14"/>
                  <a:gd name="T2" fmla="*/ 1 w 23"/>
                  <a:gd name="T3" fmla="*/ 11 h 14"/>
                  <a:gd name="T4" fmla="*/ 3 w 23"/>
                  <a:gd name="T5" fmla="*/ 13 h 14"/>
                  <a:gd name="T6" fmla="*/ 21 w 23"/>
                  <a:gd name="T7" fmla="*/ 4 h 14"/>
                  <a:gd name="T8" fmla="*/ 20 w 23"/>
                  <a:gd name="T9" fmla="*/ 0 h 14"/>
                </a:gdLst>
                <a:ahLst/>
                <a:cxnLst>
                  <a:cxn ang="0">
                    <a:pos x="T0" y="T1"/>
                  </a:cxn>
                  <a:cxn ang="0">
                    <a:pos x="T2" y="T3"/>
                  </a:cxn>
                  <a:cxn ang="0">
                    <a:pos x="T4" y="T5"/>
                  </a:cxn>
                  <a:cxn ang="0">
                    <a:pos x="T6" y="T7"/>
                  </a:cxn>
                  <a:cxn ang="0">
                    <a:pos x="T8" y="T9"/>
                  </a:cxn>
                </a:cxnLst>
                <a:rect l="0" t="0" r="r" b="b"/>
                <a:pathLst>
                  <a:path w="23" h="14">
                    <a:moveTo>
                      <a:pt x="20" y="0"/>
                    </a:moveTo>
                    <a:cubicBezTo>
                      <a:pt x="13" y="3"/>
                      <a:pt x="7" y="6"/>
                      <a:pt x="1" y="11"/>
                    </a:cubicBezTo>
                    <a:cubicBezTo>
                      <a:pt x="0" y="12"/>
                      <a:pt x="1" y="14"/>
                      <a:pt x="3" y="13"/>
                    </a:cubicBezTo>
                    <a:cubicBezTo>
                      <a:pt x="9" y="9"/>
                      <a:pt x="15" y="6"/>
                      <a:pt x="21" y="4"/>
                    </a:cubicBezTo>
                    <a:cubicBezTo>
                      <a:pt x="23" y="3"/>
                      <a:pt x="22" y="0"/>
                      <a:pt x="2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68" name="Freeform 488"/>
              <p:cNvSpPr/>
              <p:nvPr/>
            </p:nvSpPr>
            <p:spPr bwMode="auto">
              <a:xfrm>
                <a:off x="2507" y="2751"/>
                <a:ext cx="42" cy="31"/>
              </a:xfrm>
              <a:custGeom>
                <a:avLst/>
                <a:gdLst>
                  <a:gd name="T0" fmla="*/ 21 w 24"/>
                  <a:gd name="T1" fmla="*/ 1 h 18"/>
                  <a:gd name="T2" fmla="*/ 1 w 24"/>
                  <a:gd name="T3" fmla="*/ 15 h 18"/>
                  <a:gd name="T4" fmla="*/ 3 w 24"/>
                  <a:gd name="T5" fmla="*/ 17 h 18"/>
                  <a:gd name="T6" fmla="*/ 22 w 24"/>
                  <a:gd name="T7" fmla="*/ 4 h 18"/>
                  <a:gd name="T8" fmla="*/ 21 w 24"/>
                  <a:gd name="T9" fmla="*/ 1 h 18"/>
                </a:gdLst>
                <a:ahLst/>
                <a:cxnLst>
                  <a:cxn ang="0">
                    <a:pos x="T0" y="T1"/>
                  </a:cxn>
                  <a:cxn ang="0">
                    <a:pos x="T2" y="T3"/>
                  </a:cxn>
                  <a:cxn ang="0">
                    <a:pos x="T4" y="T5"/>
                  </a:cxn>
                  <a:cxn ang="0">
                    <a:pos x="T6" y="T7"/>
                  </a:cxn>
                  <a:cxn ang="0">
                    <a:pos x="T8" y="T9"/>
                  </a:cxn>
                </a:cxnLst>
                <a:rect l="0" t="0" r="r" b="b"/>
                <a:pathLst>
                  <a:path w="24" h="18">
                    <a:moveTo>
                      <a:pt x="21" y="1"/>
                    </a:moveTo>
                    <a:cubicBezTo>
                      <a:pt x="13" y="3"/>
                      <a:pt x="5" y="8"/>
                      <a:pt x="1" y="15"/>
                    </a:cubicBezTo>
                    <a:cubicBezTo>
                      <a:pt x="0" y="17"/>
                      <a:pt x="2" y="18"/>
                      <a:pt x="3" y="17"/>
                    </a:cubicBezTo>
                    <a:cubicBezTo>
                      <a:pt x="9" y="12"/>
                      <a:pt x="14" y="7"/>
                      <a:pt x="22" y="4"/>
                    </a:cubicBezTo>
                    <a:cubicBezTo>
                      <a:pt x="24" y="4"/>
                      <a:pt x="23" y="0"/>
                      <a:pt x="21"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69" name="Freeform 489"/>
              <p:cNvSpPr/>
              <p:nvPr/>
            </p:nvSpPr>
            <p:spPr bwMode="auto">
              <a:xfrm>
                <a:off x="2512" y="2650"/>
                <a:ext cx="76" cy="18"/>
              </a:xfrm>
              <a:custGeom>
                <a:avLst/>
                <a:gdLst>
                  <a:gd name="T0" fmla="*/ 41 w 43"/>
                  <a:gd name="T1" fmla="*/ 0 h 10"/>
                  <a:gd name="T2" fmla="*/ 2 w 43"/>
                  <a:gd name="T3" fmla="*/ 7 h 10"/>
                  <a:gd name="T4" fmla="*/ 3 w 43"/>
                  <a:gd name="T5" fmla="*/ 10 h 10"/>
                  <a:gd name="T6" fmla="*/ 41 w 43"/>
                  <a:gd name="T7" fmla="*/ 4 h 10"/>
                  <a:gd name="T8" fmla="*/ 41 w 43"/>
                  <a:gd name="T9" fmla="*/ 0 h 10"/>
                </a:gdLst>
                <a:ahLst/>
                <a:cxnLst>
                  <a:cxn ang="0">
                    <a:pos x="T0" y="T1"/>
                  </a:cxn>
                  <a:cxn ang="0">
                    <a:pos x="T2" y="T3"/>
                  </a:cxn>
                  <a:cxn ang="0">
                    <a:pos x="T4" y="T5"/>
                  </a:cxn>
                  <a:cxn ang="0">
                    <a:pos x="T6" y="T7"/>
                  </a:cxn>
                  <a:cxn ang="0">
                    <a:pos x="T8" y="T9"/>
                  </a:cxn>
                </a:cxnLst>
                <a:rect l="0" t="0" r="r" b="b"/>
                <a:pathLst>
                  <a:path w="43" h="10">
                    <a:moveTo>
                      <a:pt x="41" y="0"/>
                    </a:moveTo>
                    <a:cubicBezTo>
                      <a:pt x="28" y="1"/>
                      <a:pt x="15" y="3"/>
                      <a:pt x="2" y="7"/>
                    </a:cubicBezTo>
                    <a:cubicBezTo>
                      <a:pt x="0" y="8"/>
                      <a:pt x="1" y="10"/>
                      <a:pt x="3" y="10"/>
                    </a:cubicBezTo>
                    <a:cubicBezTo>
                      <a:pt x="16" y="8"/>
                      <a:pt x="28" y="5"/>
                      <a:pt x="41" y="4"/>
                    </a:cubicBezTo>
                    <a:cubicBezTo>
                      <a:pt x="43" y="4"/>
                      <a:pt x="43" y="0"/>
                      <a:pt x="4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70" name="Freeform 490"/>
              <p:cNvSpPr/>
              <p:nvPr/>
            </p:nvSpPr>
            <p:spPr bwMode="auto">
              <a:xfrm>
                <a:off x="2500" y="2620"/>
                <a:ext cx="61" cy="20"/>
              </a:xfrm>
              <a:custGeom>
                <a:avLst/>
                <a:gdLst>
                  <a:gd name="T0" fmla="*/ 33 w 35"/>
                  <a:gd name="T1" fmla="*/ 2 h 11"/>
                  <a:gd name="T2" fmla="*/ 2 w 35"/>
                  <a:gd name="T3" fmla="*/ 7 h 11"/>
                  <a:gd name="T4" fmla="*/ 3 w 35"/>
                  <a:gd name="T5" fmla="*/ 10 h 11"/>
                  <a:gd name="T6" fmla="*/ 32 w 35"/>
                  <a:gd name="T7" fmla="*/ 5 h 11"/>
                  <a:gd name="T8" fmla="*/ 33 w 35"/>
                  <a:gd name="T9" fmla="*/ 2 h 11"/>
                </a:gdLst>
                <a:ahLst/>
                <a:cxnLst>
                  <a:cxn ang="0">
                    <a:pos x="T0" y="T1"/>
                  </a:cxn>
                  <a:cxn ang="0">
                    <a:pos x="T2" y="T3"/>
                  </a:cxn>
                  <a:cxn ang="0">
                    <a:pos x="T4" y="T5"/>
                  </a:cxn>
                  <a:cxn ang="0">
                    <a:pos x="T6" y="T7"/>
                  </a:cxn>
                  <a:cxn ang="0">
                    <a:pos x="T8" y="T9"/>
                  </a:cxn>
                </a:cxnLst>
                <a:rect l="0" t="0" r="r" b="b"/>
                <a:pathLst>
                  <a:path w="35" h="11">
                    <a:moveTo>
                      <a:pt x="33" y="2"/>
                    </a:moveTo>
                    <a:cubicBezTo>
                      <a:pt x="22" y="0"/>
                      <a:pt x="11" y="1"/>
                      <a:pt x="2" y="7"/>
                    </a:cubicBezTo>
                    <a:cubicBezTo>
                      <a:pt x="0" y="8"/>
                      <a:pt x="1" y="11"/>
                      <a:pt x="3" y="10"/>
                    </a:cubicBezTo>
                    <a:cubicBezTo>
                      <a:pt x="13" y="7"/>
                      <a:pt x="22" y="4"/>
                      <a:pt x="32" y="5"/>
                    </a:cubicBezTo>
                    <a:cubicBezTo>
                      <a:pt x="34" y="5"/>
                      <a:pt x="35" y="2"/>
                      <a:pt x="33"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71" name="Freeform 491"/>
              <p:cNvSpPr/>
              <p:nvPr/>
            </p:nvSpPr>
            <p:spPr bwMode="auto">
              <a:xfrm>
                <a:off x="2482" y="2599"/>
                <a:ext cx="46" cy="13"/>
              </a:xfrm>
              <a:custGeom>
                <a:avLst/>
                <a:gdLst>
                  <a:gd name="T0" fmla="*/ 24 w 26"/>
                  <a:gd name="T1" fmla="*/ 1 h 7"/>
                  <a:gd name="T2" fmla="*/ 2 w 26"/>
                  <a:gd name="T3" fmla="*/ 4 h 7"/>
                  <a:gd name="T4" fmla="*/ 3 w 26"/>
                  <a:gd name="T5" fmla="*/ 7 h 7"/>
                  <a:gd name="T6" fmla="*/ 24 w 26"/>
                  <a:gd name="T7" fmla="*/ 4 h 7"/>
                  <a:gd name="T8" fmla="*/ 24 w 26"/>
                  <a:gd name="T9" fmla="*/ 1 h 7"/>
                </a:gdLst>
                <a:ahLst/>
                <a:cxnLst>
                  <a:cxn ang="0">
                    <a:pos x="T0" y="T1"/>
                  </a:cxn>
                  <a:cxn ang="0">
                    <a:pos x="T2" y="T3"/>
                  </a:cxn>
                  <a:cxn ang="0">
                    <a:pos x="T4" y="T5"/>
                  </a:cxn>
                  <a:cxn ang="0">
                    <a:pos x="T6" y="T7"/>
                  </a:cxn>
                  <a:cxn ang="0">
                    <a:pos x="T8" y="T9"/>
                  </a:cxn>
                </a:cxnLst>
                <a:rect l="0" t="0" r="r" b="b"/>
                <a:pathLst>
                  <a:path w="26" h="7">
                    <a:moveTo>
                      <a:pt x="24" y="1"/>
                    </a:moveTo>
                    <a:cubicBezTo>
                      <a:pt x="17" y="0"/>
                      <a:pt x="8" y="1"/>
                      <a:pt x="2" y="4"/>
                    </a:cubicBezTo>
                    <a:cubicBezTo>
                      <a:pt x="0" y="5"/>
                      <a:pt x="1" y="7"/>
                      <a:pt x="3" y="7"/>
                    </a:cubicBezTo>
                    <a:cubicBezTo>
                      <a:pt x="10" y="7"/>
                      <a:pt x="17" y="5"/>
                      <a:pt x="24" y="4"/>
                    </a:cubicBezTo>
                    <a:cubicBezTo>
                      <a:pt x="26" y="4"/>
                      <a:pt x="26" y="1"/>
                      <a:pt x="24"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72" name="Freeform 492"/>
              <p:cNvSpPr/>
              <p:nvPr/>
            </p:nvSpPr>
            <p:spPr bwMode="auto">
              <a:xfrm>
                <a:off x="2486" y="2564"/>
                <a:ext cx="29" cy="16"/>
              </a:xfrm>
              <a:custGeom>
                <a:avLst/>
                <a:gdLst>
                  <a:gd name="T0" fmla="*/ 14 w 17"/>
                  <a:gd name="T1" fmla="*/ 1 h 9"/>
                  <a:gd name="T2" fmla="*/ 1 w 17"/>
                  <a:gd name="T3" fmla="*/ 5 h 9"/>
                  <a:gd name="T4" fmla="*/ 2 w 17"/>
                  <a:gd name="T5" fmla="*/ 8 h 9"/>
                  <a:gd name="T6" fmla="*/ 15 w 17"/>
                  <a:gd name="T7" fmla="*/ 4 h 9"/>
                  <a:gd name="T8" fmla="*/ 14 w 17"/>
                  <a:gd name="T9" fmla="*/ 1 h 9"/>
                </a:gdLst>
                <a:ahLst/>
                <a:cxnLst>
                  <a:cxn ang="0">
                    <a:pos x="T0" y="T1"/>
                  </a:cxn>
                  <a:cxn ang="0">
                    <a:pos x="T2" y="T3"/>
                  </a:cxn>
                  <a:cxn ang="0">
                    <a:pos x="T4" y="T5"/>
                  </a:cxn>
                  <a:cxn ang="0">
                    <a:pos x="T6" y="T7"/>
                  </a:cxn>
                  <a:cxn ang="0">
                    <a:pos x="T8" y="T9"/>
                  </a:cxn>
                </a:cxnLst>
                <a:rect l="0" t="0" r="r" b="b"/>
                <a:pathLst>
                  <a:path w="17" h="9">
                    <a:moveTo>
                      <a:pt x="14" y="1"/>
                    </a:moveTo>
                    <a:cubicBezTo>
                      <a:pt x="10" y="2"/>
                      <a:pt x="5" y="3"/>
                      <a:pt x="1" y="5"/>
                    </a:cubicBezTo>
                    <a:cubicBezTo>
                      <a:pt x="0" y="6"/>
                      <a:pt x="0" y="9"/>
                      <a:pt x="2" y="8"/>
                    </a:cubicBezTo>
                    <a:cubicBezTo>
                      <a:pt x="6" y="8"/>
                      <a:pt x="11" y="6"/>
                      <a:pt x="15" y="4"/>
                    </a:cubicBezTo>
                    <a:cubicBezTo>
                      <a:pt x="17" y="3"/>
                      <a:pt x="16" y="0"/>
                      <a:pt x="14"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73" name="Freeform 493"/>
              <p:cNvSpPr/>
              <p:nvPr/>
            </p:nvSpPr>
            <p:spPr bwMode="auto">
              <a:xfrm>
                <a:off x="2802" y="948"/>
                <a:ext cx="83" cy="53"/>
              </a:xfrm>
              <a:custGeom>
                <a:avLst/>
                <a:gdLst>
                  <a:gd name="T0" fmla="*/ 2 w 47"/>
                  <a:gd name="T1" fmla="*/ 28 h 30"/>
                  <a:gd name="T2" fmla="*/ 45 w 47"/>
                  <a:gd name="T3" fmla="*/ 2 h 30"/>
                  <a:gd name="T4" fmla="*/ 42 w 47"/>
                  <a:gd name="T5" fmla="*/ 2 h 30"/>
                  <a:gd name="T6" fmla="*/ 2 w 47"/>
                  <a:gd name="T7" fmla="*/ 25 h 30"/>
                  <a:gd name="T8" fmla="*/ 2 w 47"/>
                  <a:gd name="T9" fmla="*/ 28 h 30"/>
                </a:gdLst>
                <a:ahLst/>
                <a:cxnLst>
                  <a:cxn ang="0">
                    <a:pos x="T0" y="T1"/>
                  </a:cxn>
                  <a:cxn ang="0">
                    <a:pos x="T2" y="T3"/>
                  </a:cxn>
                  <a:cxn ang="0">
                    <a:pos x="T4" y="T5"/>
                  </a:cxn>
                  <a:cxn ang="0">
                    <a:pos x="T6" y="T7"/>
                  </a:cxn>
                  <a:cxn ang="0">
                    <a:pos x="T8" y="T9"/>
                  </a:cxn>
                </a:cxnLst>
                <a:rect l="0" t="0" r="r" b="b"/>
                <a:pathLst>
                  <a:path w="47" h="30">
                    <a:moveTo>
                      <a:pt x="2" y="28"/>
                    </a:moveTo>
                    <a:cubicBezTo>
                      <a:pt x="17" y="30"/>
                      <a:pt x="47" y="22"/>
                      <a:pt x="45" y="2"/>
                    </a:cubicBezTo>
                    <a:cubicBezTo>
                      <a:pt x="45" y="0"/>
                      <a:pt x="43" y="0"/>
                      <a:pt x="42" y="2"/>
                    </a:cubicBezTo>
                    <a:cubicBezTo>
                      <a:pt x="41" y="20"/>
                      <a:pt x="16" y="24"/>
                      <a:pt x="2" y="25"/>
                    </a:cubicBezTo>
                    <a:cubicBezTo>
                      <a:pt x="0" y="25"/>
                      <a:pt x="0" y="27"/>
                      <a:pt x="2" y="2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74" name="Freeform 494"/>
              <p:cNvSpPr/>
              <p:nvPr/>
            </p:nvSpPr>
            <p:spPr bwMode="auto">
              <a:xfrm>
                <a:off x="2104" y="1074"/>
                <a:ext cx="86" cy="16"/>
              </a:xfrm>
              <a:custGeom>
                <a:avLst/>
                <a:gdLst>
                  <a:gd name="T0" fmla="*/ 2 w 49"/>
                  <a:gd name="T1" fmla="*/ 9 h 9"/>
                  <a:gd name="T2" fmla="*/ 46 w 49"/>
                  <a:gd name="T3" fmla="*/ 7 h 9"/>
                  <a:gd name="T4" fmla="*/ 47 w 49"/>
                  <a:gd name="T5" fmla="*/ 5 h 9"/>
                  <a:gd name="T6" fmla="*/ 2 w 49"/>
                  <a:gd name="T7" fmla="*/ 6 h 9"/>
                  <a:gd name="T8" fmla="*/ 2 w 49"/>
                  <a:gd name="T9" fmla="*/ 9 h 9"/>
                </a:gdLst>
                <a:ahLst/>
                <a:cxnLst>
                  <a:cxn ang="0">
                    <a:pos x="T0" y="T1"/>
                  </a:cxn>
                  <a:cxn ang="0">
                    <a:pos x="T2" y="T3"/>
                  </a:cxn>
                  <a:cxn ang="0">
                    <a:pos x="T4" y="T5"/>
                  </a:cxn>
                  <a:cxn ang="0">
                    <a:pos x="T6" y="T7"/>
                  </a:cxn>
                  <a:cxn ang="0">
                    <a:pos x="T8" y="T9"/>
                  </a:cxn>
                </a:cxnLst>
                <a:rect l="0" t="0" r="r" b="b"/>
                <a:pathLst>
                  <a:path w="49" h="9">
                    <a:moveTo>
                      <a:pt x="2" y="9"/>
                    </a:moveTo>
                    <a:cubicBezTo>
                      <a:pt x="17" y="5"/>
                      <a:pt x="31" y="5"/>
                      <a:pt x="46" y="7"/>
                    </a:cubicBezTo>
                    <a:cubicBezTo>
                      <a:pt x="48" y="8"/>
                      <a:pt x="49" y="5"/>
                      <a:pt x="47" y="5"/>
                    </a:cubicBezTo>
                    <a:cubicBezTo>
                      <a:pt x="32" y="0"/>
                      <a:pt x="16" y="1"/>
                      <a:pt x="2" y="6"/>
                    </a:cubicBezTo>
                    <a:cubicBezTo>
                      <a:pt x="0" y="6"/>
                      <a:pt x="1" y="9"/>
                      <a:pt x="2" y="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75" name="Freeform 495"/>
              <p:cNvSpPr/>
              <p:nvPr/>
            </p:nvSpPr>
            <p:spPr bwMode="auto">
              <a:xfrm>
                <a:off x="3757" y="1066"/>
                <a:ext cx="33" cy="45"/>
              </a:xfrm>
              <a:custGeom>
                <a:avLst/>
                <a:gdLst>
                  <a:gd name="T0" fmla="*/ 18 w 19"/>
                  <a:gd name="T1" fmla="*/ 23 h 26"/>
                  <a:gd name="T2" fmla="*/ 3 w 19"/>
                  <a:gd name="T3" fmla="*/ 1 h 26"/>
                  <a:gd name="T4" fmla="*/ 1 w 19"/>
                  <a:gd name="T5" fmla="*/ 3 h 26"/>
                  <a:gd name="T6" fmla="*/ 16 w 19"/>
                  <a:gd name="T7" fmla="*/ 25 h 26"/>
                  <a:gd name="T8" fmla="*/ 18 w 19"/>
                  <a:gd name="T9" fmla="*/ 23 h 26"/>
                </a:gdLst>
                <a:ahLst/>
                <a:cxnLst>
                  <a:cxn ang="0">
                    <a:pos x="T0" y="T1"/>
                  </a:cxn>
                  <a:cxn ang="0">
                    <a:pos x="T2" y="T3"/>
                  </a:cxn>
                  <a:cxn ang="0">
                    <a:pos x="T4" y="T5"/>
                  </a:cxn>
                  <a:cxn ang="0">
                    <a:pos x="T6" y="T7"/>
                  </a:cxn>
                  <a:cxn ang="0">
                    <a:pos x="T8" y="T9"/>
                  </a:cxn>
                </a:cxnLst>
                <a:rect l="0" t="0" r="r" b="b"/>
                <a:pathLst>
                  <a:path w="19" h="26">
                    <a:moveTo>
                      <a:pt x="18" y="23"/>
                    </a:moveTo>
                    <a:cubicBezTo>
                      <a:pt x="14" y="15"/>
                      <a:pt x="9" y="8"/>
                      <a:pt x="3" y="1"/>
                    </a:cubicBezTo>
                    <a:cubicBezTo>
                      <a:pt x="2" y="0"/>
                      <a:pt x="0" y="1"/>
                      <a:pt x="1" y="3"/>
                    </a:cubicBezTo>
                    <a:cubicBezTo>
                      <a:pt x="5" y="11"/>
                      <a:pt x="10" y="18"/>
                      <a:pt x="16" y="25"/>
                    </a:cubicBezTo>
                    <a:cubicBezTo>
                      <a:pt x="17" y="26"/>
                      <a:pt x="19" y="24"/>
                      <a:pt x="18" y="2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76" name="Freeform 496"/>
              <p:cNvSpPr/>
              <p:nvPr/>
            </p:nvSpPr>
            <p:spPr bwMode="auto">
              <a:xfrm>
                <a:off x="3779" y="1046"/>
                <a:ext cx="32" cy="46"/>
              </a:xfrm>
              <a:custGeom>
                <a:avLst/>
                <a:gdLst>
                  <a:gd name="T0" fmla="*/ 16 w 18"/>
                  <a:gd name="T1" fmla="*/ 23 h 26"/>
                  <a:gd name="T2" fmla="*/ 3 w 18"/>
                  <a:gd name="T3" fmla="*/ 1 h 26"/>
                  <a:gd name="T4" fmla="*/ 1 w 18"/>
                  <a:gd name="T5" fmla="*/ 2 h 26"/>
                  <a:gd name="T6" fmla="*/ 13 w 18"/>
                  <a:gd name="T7" fmla="*/ 24 h 26"/>
                  <a:gd name="T8" fmla="*/ 16 w 18"/>
                  <a:gd name="T9" fmla="*/ 23 h 26"/>
                </a:gdLst>
                <a:ahLst/>
                <a:cxnLst>
                  <a:cxn ang="0">
                    <a:pos x="T0" y="T1"/>
                  </a:cxn>
                  <a:cxn ang="0">
                    <a:pos x="T2" y="T3"/>
                  </a:cxn>
                  <a:cxn ang="0">
                    <a:pos x="T4" y="T5"/>
                  </a:cxn>
                  <a:cxn ang="0">
                    <a:pos x="T6" y="T7"/>
                  </a:cxn>
                  <a:cxn ang="0">
                    <a:pos x="T8" y="T9"/>
                  </a:cxn>
                </a:cxnLst>
                <a:rect l="0" t="0" r="r" b="b"/>
                <a:pathLst>
                  <a:path w="18" h="26">
                    <a:moveTo>
                      <a:pt x="16" y="23"/>
                    </a:moveTo>
                    <a:cubicBezTo>
                      <a:pt x="12" y="15"/>
                      <a:pt x="9" y="8"/>
                      <a:pt x="3" y="1"/>
                    </a:cubicBezTo>
                    <a:cubicBezTo>
                      <a:pt x="3" y="0"/>
                      <a:pt x="0" y="1"/>
                      <a:pt x="1" y="2"/>
                    </a:cubicBezTo>
                    <a:cubicBezTo>
                      <a:pt x="4" y="10"/>
                      <a:pt x="9" y="17"/>
                      <a:pt x="13" y="24"/>
                    </a:cubicBezTo>
                    <a:cubicBezTo>
                      <a:pt x="15" y="26"/>
                      <a:pt x="18" y="25"/>
                      <a:pt x="16" y="2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77" name="Freeform 497"/>
              <p:cNvSpPr/>
              <p:nvPr/>
            </p:nvSpPr>
            <p:spPr bwMode="auto">
              <a:xfrm>
                <a:off x="3825" y="1050"/>
                <a:ext cx="23" cy="39"/>
              </a:xfrm>
              <a:custGeom>
                <a:avLst/>
                <a:gdLst>
                  <a:gd name="T0" fmla="*/ 11 w 13"/>
                  <a:gd name="T1" fmla="*/ 18 h 22"/>
                  <a:gd name="T2" fmla="*/ 6 w 13"/>
                  <a:gd name="T3" fmla="*/ 10 h 22"/>
                  <a:gd name="T4" fmla="*/ 3 w 13"/>
                  <a:gd name="T5" fmla="*/ 2 h 22"/>
                  <a:gd name="T6" fmla="*/ 0 w 13"/>
                  <a:gd name="T7" fmla="*/ 2 h 22"/>
                  <a:gd name="T8" fmla="*/ 9 w 13"/>
                  <a:gd name="T9" fmla="*/ 21 h 22"/>
                  <a:gd name="T10" fmla="*/ 11 w 13"/>
                  <a:gd name="T11" fmla="*/ 18 h 22"/>
                </a:gdLst>
                <a:ahLst/>
                <a:cxnLst>
                  <a:cxn ang="0">
                    <a:pos x="T0" y="T1"/>
                  </a:cxn>
                  <a:cxn ang="0">
                    <a:pos x="T2" y="T3"/>
                  </a:cxn>
                  <a:cxn ang="0">
                    <a:pos x="T4" y="T5"/>
                  </a:cxn>
                  <a:cxn ang="0">
                    <a:pos x="T6" y="T7"/>
                  </a:cxn>
                  <a:cxn ang="0">
                    <a:pos x="T8" y="T9"/>
                  </a:cxn>
                  <a:cxn ang="0">
                    <a:pos x="T10" y="T11"/>
                  </a:cxn>
                </a:cxnLst>
                <a:rect l="0" t="0" r="r" b="b"/>
                <a:pathLst>
                  <a:path w="13" h="22">
                    <a:moveTo>
                      <a:pt x="11" y="18"/>
                    </a:moveTo>
                    <a:cubicBezTo>
                      <a:pt x="9" y="16"/>
                      <a:pt x="8" y="13"/>
                      <a:pt x="6" y="10"/>
                    </a:cubicBezTo>
                    <a:cubicBezTo>
                      <a:pt x="5" y="8"/>
                      <a:pt x="4" y="5"/>
                      <a:pt x="3" y="2"/>
                    </a:cubicBezTo>
                    <a:cubicBezTo>
                      <a:pt x="3" y="0"/>
                      <a:pt x="0" y="0"/>
                      <a:pt x="0" y="2"/>
                    </a:cubicBezTo>
                    <a:cubicBezTo>
                      <a:pt x="1" y="9"/>
                      <a:pt x="5" y="16"/>
                      <a:pt x="9" y="21"/>
                    </a:cubicBezTo>
                    <a:cubicBezTo>
                      <a:pt x="10" y="22"/>
                      <a:pt x="13" y="20"/>
                      <a:pt x="11"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78" name="Freeform 498"/>
              <p:cNvSpPr/>
              <p:nvPr/>
            </p:nvSpPr>
            <p:spPr bwMode="auto">
              <a:xfrm>
                <a:off x="3860" y="1036"/>
                <a:ext cx="18" cy="51"/>
              </a:xfrm>
              <a:custGeom>
                <a:avLst/>
                <a:gdLst>
                  <a:gd name="T0" fmla="*/ 9 w 10"/>
                  <a:gd name="T1" fmla="*/ 24 h 29"/>
                  <a:gd name="T2" fmla="*/ 3 w 10"/>
                  <a:gd name="T3" fmla="*/ 1 h 29"/>
                  <a:gd name="T4" fmla="*/ 0 w 10"/>
                  <a:gd name="T5" fmla="*/ 2 h 29"/>
                  <a:gd name="T6" fmla="*/ 6 w 10"/>
                  <a:gd name="T7" fmla="*/ 26 h 29"/>
                  <a:gd name="T8" fmla="*/ 9 w 10"/>
                  <a:gd name="T9" fmla="*/ 24 h 29"/>
                </a:gdLst>
                <a:ahLst/>
                <a:cxnLst>
                  <a:cxn ang="0">
                    <a:pos x="T0" y="T1"/>
                  </a:cxn>
                  <a:cxn ang="0">
                    <a:pos x="T2" y="T3"/>
                  </a:cxn>
                  <a:cxn ang="0">
                    <a:pos x="T4" y="T5"/>
                  </a:cxn>
                  <a:cxn ang="0">
                    <a:pos x="T6" y="T7"/>
                  </a:cxn>
                  <a:cxn ang="0">
                    <a:pos x="T8" y="T9"/>
                  </a:cxn>
                </a:cxnLst>
                <a:rect l="0" t="0" r="r" b="b"/>
                <a:pathLst>
                  <a:path w="10" h="29">
                    <a:moveTo>
                      <a:pt x="9" y="24"/>
                    </a:moveTo>
                    <a:cubicBezTo>
                      <a:pt x="6" y="17"/>
                      <a:pt x="4" y="9"/>
                      <a:pt x="3" y="1"/>
                    </a:cubicBezTo>
                    <a:cubicBezTo>
                      <a:pt x="2" y="0"/>
                      <a:pt x="0" y="0"/>
                      <a:pt x="0" y="2"/>
                    </a:cubicBezTo>
                    <a:cubicBezTo>
                      <a:pt x="0" y="10"/>
                      <a:pt x="2" y="18"/>
                      <a:pt x="6" y="26"/>
                    </a:cubicBezTo>
                    <a:cubicBezTo>
                      <a:pt x="7" y="29"/>
                      <a:pt x="10" y="27"/>
                      <a:pt x="9" y="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79" name="Freeform 499"/>
              <p:cNvSpPr/>
              <p:nvPr/>
            </p:nvSpPr>
            <p:spPr bwMode="auto">
              <a:xfrm>
                <a:off x="4001" y="941"/>
                <a:ext cx="42" cy="68"/>
              </a:xfrm>
              <a:custGeom>
                <a:avLst/>
                <a:gdLst>
                  <a:gd name="T0" fmla="*/ 3 w 24"/>
                  <a:gd name="T1" fmla="*/ 37 h 39"/>
                  <a:gd name="T2" fmla="*/ 22 w 24"/>
                  <a:gd name="T3" fmla="*/ 4 h 39"/>
                  <a:gd name="T4" fmla="*/ 20 w 24"/>
                  <a:gd name="T5" fmla="*/ 1 h 39"/>
                  <a:gd name="T6" fmla="*/ 0 w 24"/>
                  <a:gd name="T7" fmla="*/ 37 h 39"/>
                  <a:gd name="T8" fmla="*/ 3 w 24"/>
                  <a:gd name="T9" fmla="*/ 37 h 39"/>
                </a:gdLst>
                <a:ahLst/>
                <a:cxnLst>
                  <a:cxn ang="0">
                    <a:pos x="T0" y="T1"/>
                  </a:cxn>
                  <a:cxn ang="0">
                    <a:pos x="T2" y="T3"/>
                  </a:cxn>
                  <a:cxn ang="0">
                    <a:pos x="T4" y="T5"/>
                  </a:cxn>
                  <a:cxn ang="0">
                    <a:pos x="T6" y="T7"/>
                  </a:cxn>
                  <a:cxn ang="0">
                    <a:pos x="T8" y="T9"/>
                  </a:cxn>
                </a:cxnLst>
                <a:rect l="0" t="0" r="r" b="b"/>
                <a:pathLst>
                  <a:path w="24" h="39">
                    <a:moveTo>
                      <a:pt x="3" y="37"/>
                    </a:moveTo>
                    <a:cubicBezTo>
                      <a:pt x="5" y="23"/>
                      <a:pt x="12" y="13"/>
                      <a:pt x="22" y="4"/>
                    </a:cubicBezTo>
                    <a:cubicBezTo>
                      <a:pt x="24" y="2"/>
                      <a:pt x="22" y="0"/>
                      <a:pt x="20" y="1"/>
                    </a:cubicBezTo>
                    <a:cubicBezTo>
                      <a:pt x="8" y="9"/>
                      <a:pt x="1" y="22"/>
                      <a:pt x="0" y="37"/>
                    </a:cubicBezTo>
                    <a:cubicBezTo>
                      <a:pt x="0" y="38"/>
                      <a:pt x="3" y="39"/>
                      <a:pt x="3" y="3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80" name="Freeform 500"/>
              <p:cNvSpPr/>
              <p:nvPr/>
            </p:nvSpPr>
            <p:spPr bwMode="auto">
              <a:xfrm>
                <a:off x="3978" y="913"/>
                <a:ext cx="35" cy="81"/>
              </a:xfrm>
              <a:custGeom>
                <a:avLst/>
                <a:gdLst>
                  <a:gd name="T0" fmla="*/ 3 w 20"/>
                  <a:gd name="T1" fmla="*/ 44 h 46"/>
                  <a:gd name="T2" fmla="*/ 19 w 20"/>
                  <a:gd name="T3" fmla="*/ 3 h 46"/>
                  <a:gd name="T4" fmla="*/ 17 w 20"/>
                  <a:gd name="T5" fmla="*/ 1 h 46"/>
                  <a:gd name="T6" fmla="*/ 0 w 20"/>
                  <a:gd name="T7" fmla="*/ 44 h 46"/>
                  <a:gd name="T8" fmla="*/ 3 w 20"/>
                  <a:gd name="T9" fmla="*/ 44 h 46"/>
                </a:gdLst>
                <a:ahLst/>
                <a:cxnLst>
                  <a:cxn ang="0">
                    <a:pos x="T0" y="T1"/>
                  </a:cxn>
                  <a:cxn ang="0">
                    <a:pos x="T2" y="T3"/>
                  </a:cxn>
                  <a:cxn ang="0">
                    <a:pos x="T4" y="T5"/>
                  </a:cxn>
                  <a:cxn ang="0">
                    <a:pos x="T6" y="T7"/>
                  </a:cxn>
                  <a:cxn ang="0">
                    <a:pos x="T8" y="T9"/>
                  </a:cxn>
                </a:cxnLst>
                <a:rect l="0" t="0" r="r" b="b"/>
                <a:pathLst>
                  <a:path w="20" h="46">
                    <a:moveTo>
                      <a:pt x="3" y="44"/>
                    </a:moveTo>
                    <a:cubicBezTo>
                      <a:pt x="5" y="29"/>
                      <a:pt x="11" y="16"/>
                      <a:pt x="19" y="3"/>
                    </a:cubicBezTo>
                    <a:cubicBezTo>
                      <a:pt x="20" y="1"/>
                      <a:pt x="18" y="0"/>
                      <a:pt x="17" y="1"/>
                    </a:cubicBezTo>
                    <a:cubicBezTo>
                      <a:pt x="7" y="13"/>
                      <a:pt x="1" y="28"/>
                      <a:pt x="0" y="44"/>
                    </a:cubicBezTo>
                    <a:cubicBezTo>
                      <a:pt x="0" y="46"/>
                      <a:pt x="3" y="46"/>
                      <a:pt x="3" y="4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81" name="Freeform 501"/>
              <p:cNvSpPr/>
              <p:nvPr/>
            </p:nvSpPr>
            <p:spPr bwMode="auto">
              <a:xfrm>
                <a:off x="3969" y="874"/>
                <a:ext cx="51" cy="63"/>
              </a:xfrm>
              <a:custGeom>
                <a:avLst/>
                <a:gdLst>
                  <a:gd name="T0" fmla="*/ 3 w 29"/>
                  <a:gd name="T1" fmla="*/ 35 h 36"/>
                  <a:gd name="T2" fmla="*/ 28 w 29"/>
                  <a:gd name="T3" fmla="*/ 3 h 36"/>
                  <a:gd name="T4" fmla="*/ 26 w 29"/>
                  <a:gd name="T5" fmla="*/ 1 h 36"/>
                  <a:gd name="T6" fmla="*/ 1 w 29"/>
                  <a:gd name="T7" fmla="*/ 33 h 36"/>
                  <a:gd name="T8" fmla="*/ 3 w 29"/>
                  <a:gd name="T9" fmla="*/ 35 h 36"/>
                </a:gdLst>
                <a:ahLst/>
                <a:cxnLst>
                  <a:cxn ang="0">
                    <a:pos x="T0" y="T1"/>
                  </a:cxn>
                  <a:cxn ang="0">
                    <a:pos x="T2" y="T3"/>
                  </a:cxn>
                  <a:cxn ang="0">
                    <a:pos x="T4" y="T5"/>
                  </a:cxn>
                  <a:cxn ang="0">
                    <a:pos x="T6" y="T7"/>
                  </a:cxn>
                  <a:cxn ang="0">
                    <a:pos x="T8" y="T9"/>
                  </a:cxn>
                </a:cxnLst>
                <a:rect l="0" t="0" r="r" b="b"/>
                <a:pathLst>
                  <a:path w="29" h="36">
                    <a:moveTo>
                      <a:pt x="3" y="35"/>
                    </a:moveTo>
                    <a:cubicBezTo>
                      <a:pt x="9" y="22"/>
                      <a:pt x="17" y="12"/>
                      <a:pt x="28" y="3"/>
                    </a:cubicBezTo>
                    <a:cubicBezTo>
                      <a:pt x="29" y="2"/>
                      <a:pt x="27" y="0"/>
                      <a:pt x="26" y="1"/>
                    </a:cubicBezTo>
                    <a:cubicBezTo>
                      <a:pt x="14" y="8"/>
                      <a:pt x="5" y="20"/>
                      <a:pt x="1" y="33"/>
                    </a:cubicBezTo>
                    <a:cubicBezTo>
                      <a:pt x="0" y="35"/>
                      <a:pt x="3" y="36"/>
                      <a:pt x="3" y="3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82" name="Freeform 502"/>
              <p:cNvSpPr/>
              <p:nvPr/>
            </p:nvSpPr>
            <p:spPr bwMode="auto">
              <a:xfrm>
                <a:off x="4029" y="957"/>
                <a:ext cx="39" cy="52"/>
              </a:xfrm>
              <a:custGeom>
                <a:avLst/>
                <a:gdLst>
                  <a:gd name="T0" fmla="*/ 4 w 22"/>
                  <a:gd name="T1" fmla="*/ 28 h 30"/>
                  <a:gd name="T2" fmla="*/ 21 w 22"/>
                  <a:gd name="T3" fmla="*/ 3 h 30"/>
                  <a:gd name="T4" fmla="*/ 19 w 22"/>
                  <a:gd name="T5" fmla="*/ 1 h 30"/>
                  <a:gd name="T6" fmla="*/ 1 w 22"/>
                  <a:gd name="T7" fmla="*/ 27 h 30"/>
                  <a:gd name="T8" fmla="*/ 4 w 22"/>
                  <a:gd name="T9" fmla="*/ 28 h 30"/>
                </a:gdLst>
                <a:ahLst/>
                <a:cxnLst>
                  <a:cxn ang="0">
                    <a:pos x="T0" y="T1"/>
                  </a:cxn>
                  <a:cxn ang="0">
                    <a:pos x="T2" y="T3"/>
                  </a:cxn>
                  <a:cxn ang="0">
                    <a:pos x="T4" y="T5"/>
                  </a:cxn>
                  <a:cxn ang="0">
                    <a:pos x="T6" y="T7"/>
                  </a:cxn>
                  <a:cxn ang="0">
                    <a:pos x="T8" y="T9"/>
                  </a:cxn>
                </a:cxnLst>
                <a:rect l="0" t="0" r="r" b="b"/>
                <a:pathLst>
                  <a:path w="22" h="30">
                    <a:moveTo>
                      <a:pt x="4" y="28"/>
                    </a:moveTo>
                    <a:cubicBezTo>
                      <a:pt x="8" y="18"/>
                      <a:pt x="14" y="11"/>
                      <a:pt x="21" y="3"/>
                    </a:cubicBezTo>
                    <a:cubicBezTo>
                      <a:pt x="22" y="2"/>
                      <a:pt x="21" y="0"/>
                      <a:pt x="19" y="1"/>
                    </a:cubicBezTo>
                    <a:cubicBezTo>
                      <a:pt x="10" y="7"/>
                      <a:pt x="4" y="17"/>
                      <a:pt x="1" y="27"/>
                    </a:cubicBezTo>
                    <a:cubicBezTo>
                      <a:pt x="0" y="29"/>
                      <a:pt x="3" y="30"/>
                      <a:pt x="4" y="2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83" name="Freeform 503"/>
              <p:cNvSpPr/>
              <p:nvPr/>
            </p:nvSpPr>
            <p:spPr bwMode="auto">
              <a:xfrm>
                <a:off x="4052" y="980"/>
                <a:ext cx="35" cy="45"/>
              </a:xfrm>
              <a:custGeom>
                <a:avLst/>
                <a:gdLst>
                  <a:gd name="T0" fmla="*/ 4 w 20"/>
                  <a:gd name="T1" fmla="*/ 24 h 26"/>
                  <a:gd name="T2" fmla="*/ 19 w 20"/>
                  <a:gd name="T3" fmla="*/ 3 h 26"/>
                  <a:gd name="T4" fmla="*/ 17 w 20"/>
                  <a:gd name="T5" fmla="*/ 1 h 26"/>
                  <a:gd name="T6" fmla="*/ 1 w 20"/>
                  <a:gd name="T7" fmla="*/ 22 h 26"/>
                  <a:gd name="T8" fmla="*/ 4 w 20"/>
                  <a:gd name="T9" fmla="*/ 24 h 26"/>
                </a:gdLst>
                <a:ahLst/>
                <a:cxnLst>
                  <a:cxn ang="0">
                    <a:pos x="T0" y="T1"/>
                  </a:cxn>
                  <a:cxn ang="0">
                    <a:pos x="T2" y="T3"/>
                  </a:cxn>
                  <a:cxn ang="0">
                    <a:pos x="T4" y="T5"/>
                  </a:cxn>
                  <a:cxn ang="0">
                    <a:pos x="T6" y="T7"/>
                  </a:cxn>
                  <a:cxn ang="0">
                    <a:pos x="T8" y="T9"/>
                  </a:cxn>
                </a:cxnLst>
                <a:rect l="0" t="0" r="r" b="b"/>
                <a:pathLst>
                  <a:path w="20" h="26">
                    <a:moveTo>
                      <a:pt x="4" y="24"/>
                    </a:moveTo>
                    <a:cubicBezTo>
                      <a:pt x="9" y="17"/>
                      <a:pt x="15" y="10"/>
                      <a:pt x="19" y="3"/>
                    </a:cubicBezTo>
                    <a:cubicBezTo>
                      <a:pt x="20" y="1"/>
                      <a:pt x="18" y="0"/>
                      <a:pt x="17" y="1"/>
                    </a:cubicBezTo>
                    <a:cubicBezTo>
                      <a:pt x="11" y="7"/>
                      <a:pt x="6" y="15"/>
                      <a:pt x="1" y="22"/>
                    </a:cubicBezTo>
                    <a:cubicBezTo>
                      <a:pt x="0" y="24"/>
                      <a:pt x="3" y="26"/>
                      <a:pt x="4" y="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84" name="Freeform 504"/>
              <p:cNvSpPr/>
              <p:nvPr/>
            </p:nvSpPr>
            <p:spPr bwMode="auto">
              <a:xfrm>
                <a:off x="4075" y="1023"/>
                <a:ext cx="23" cy="36"/>
              </a:xfrm>
              <a:custGeom>
                <a:avLst/>
                <a:gdLst>
                  <a:gd name="T0" fmla="*/ 4 w 13"/>
                  <a:gd name="T1" fmla="*/ 18 h 20"/>
                  <a:gd name="T2" fmla="*/ 9 w 13"/>
                  <a:gd name="T3" fmla="*/ 10 h 20"/>
                  <a:gd name="T4" fmla="*/ 12 w 13"/>
                  <a:gd name="T5" fmla="*/ 3 h 20"/>
                  <a:gd name="T6" fmla="*/ 10 w 13"/>
                  <a:gd name="T7" fmla="*/ 1 h 20"/>
                  <a:gd name="T8" fmla="*/ 5 w 13"/>
                  <a:gd name="T9" fmla="*/ 8 h 20"/>
                  <a:gd name="T10" fmla="*/ 1 w 13"/>
                  <a:gd name="T11" fmla="*/ 16 h 20"/>
                  <a:gd name="T12" fmla="*/ 4 w 13"/>
                  <a:gd name="T13" fmla="*/ 18 h 20"/>
                </a:gdLst>
                <a:ahLst/>
                <a:cxnLst>
                  <a:cxn ang="0">
                    <a:pos x="T0" y="T1"/>
                  </a:cxn>
                  <a:cxn ang="0">
                    <a:pos x="T2" y="T3"/>
                  </a:cxn>
                  <a:cxn ang="0">
                    <a:pos x="T4" y="T5"/>
                  </a:cxn>
                  <a:cxn ang="0">
                    <a:pos x="T6" y="T7"/>
                  </a:cxn>
                  <a:cxn ang="0">
                    <a:pos x="T8" y="T9"/>
                  </a:cxn>
                  <a:cxn ang="0">
                    <a:pos x="T10" y="T11"/>
                  </a:cxn>
                  <a:cxn ang="0">
                    <a:pos x="T12" y="T13"/>
                  </a:cxn>
                </a:cxnLst>
                <a:rect l="0" t="0" r="r" b="b"/>
                <a:pathLst>
                  <a:path w="13" h="20">
                    <a:moveTo>
                      <a:pt x="4" y="18"/>
                    </a:moveTo>
                    <a:cubicBezTo>
                      <a:pt x="6" y="16"/>
                      <a:pt x="7" y="13"/>
                      <a:pt x="9" y="10"/>
                    </a:cubicBezTo>
                    <a:cubicBezTo>
                      <a:pt x="10" y="8"/>
                      <a:pt x="12" y="5"/>
                      <a:pt x="12" y="3"/>
                    </a:cubicBezTo>
                    <a:cubicBezTo>
                      <a:pt x="13" y="1"/>
                      <a:pt x="11" y="0"/>
                      <a:pt x="10" y="1"/>
                    </a:cubicBezTo>
                    <a:cubicBezTo>
                      <a:pt x="8" y="3"/>
                      <a:pt x="7" y="6"/>
                      <a:pt x="5" y="8"/>
                    </a:cubicBezTo>
                    <a:cubicBezTo>
                      <a:pt x="4" y="11"/>
                      <a:pt x="2" y="14"/>
                      <a:pt x="1" y="16"/>
                    </a:cubicBezTo>
                    <a:cubicBezTo>
                      <a:pt x="0" y="18"/>
                      <a:pt x="3" y="20"/>
                      <a:pt x="4"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85" name="Freeform 505"/>
              <p:cNvSpPr/>
              <p:nvPr/>
            </p:nvSpPr>
            <p:spPr bwMode="auto">
              <a:xfrm>
                <a:off x="4094" y="1039"/>
                <a:ext cx="26" cy="34"/>
              </a:xfrm>
              <a:custGeom>
                <a:avLst/>
                <a:gdLst>
                  <a:gd name="T0" fmla="*/ 4 w 15"/>
                  <a:gd name="T1" fmla="*/ 17 h 19"/>
                  <a:gd name="T2" fmla="*/ 14 w 15"/>
                  <a:gd name="T3" fmla="*/ 3 h 19"/>
                  <a:gd name="T4" fmla="*/ 13 w 15"/>
                  <a:gd name="T5" fmla="*/ 1 h 19"/>
                  <a:gd name="T6" fmla="*/ 1 w 15"/>
                  <a:gd name="T7" fmla="*/ 17 h 19"/>
                  <a:gd name="T8" fmla="*/ 4 w 15"/>
                  <a:gd name="T9" fmla="*/ 17 h 19"/>
                </a:gdLst>
                <a:ahLst/>
                <a:cxnLst>
                  <a:cxn ang="0">
                    <a:pos x="T0" y="T1"/>
                  </a:cxn>
                  <a:cxn ang="0">
                    <a:pos x="T2" y="T3"/>
                  </a:cxn>
                  <a:cxn ang="0">
                    <a:pos x="T4" y="T5"/>
                  </a:cxn>
                  <a:cxn ang="0">
                    <a:pos x="T6" y="T7"/>
                  </a:cxn>
                  <a:cxn ang="0">
                    <a:pos x="T8" y="T9"/>
                  </a:cxn>
                </a:cxnLst>
                <a:rect l="0" t="0" r="r" b="b"/>
                <a:pathLst>
                  <a:path w="15" h="19">
                    <a:moveTo>
                      <a:pt x="4" y="17"/>
                    </a:moveTo>
                    <a:cubicBezTo>
                      <a:pt x="5" y="11"/>
                      <a:pt x="9" y="7"/>
                      <a:pt x="14" y="3"/>
                    </a:cubicBezTo>
                    <a:cubicBezTo>
                      <a:pt x="15" y="2"/>
                      <a:pt x="14" y="0"/>
                      <a:pt x="13" y="1"/>
                    </a:cubicBezTo>
                    <a:cubicBezTo>
                      <a:pt x="6" y="3"/>
                      <a:pt x="1" y="10"/>
                      <a:pt x="1" y="17"/>
                    </a:cubicBezTo>
                    <a:cubicBezTo>
                      <a:pt x="0" y="19"/>
                      <a:pt x="4" y="19"/>
                      <a:pt x="4"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86" name="Freeform 506"/>
              <p:cNvSpPr/>
              <p:nvPr/>
            </p:nvSpPr>
            <p:spPr bwMode="auto">
              <a:xfrm>
                <a:off x="4259" y="1106"/>
                <a:ext cx="57" cy="76"/>
              </a:xfrm>
              <a:custGeom>
                <a:avLst/>
                <a:gdLst>
                  <a:gd name="T0" fmla="*/ 3 w 32"/>
                  <a:gd name="T1" fmla="*/ 41 h 43"/>
                  <a:gd name="T2" fmla="*/ 30 w 32"/>
                  <a:gd name="T3" fmla="*/ 3 h 43"/>
                  <a:gd name="T4" fmla="*/ 29 w 32"/>
                  <a:gd name="T5" fmla="*/ 0 h 43"/>
                  <a:gd name="T6" fmla="*/ 0 w 32"/>
                  <a:gd name="T7" fmla="*/ 40 h 43"/>
                  <a:gd name="T8" fmla="*/ 3 w 32"/>
                  <a:gd name="T9" fmla="*/ 41 h 43"/>
                </a:gdLst>
                <a:ahLst/>
                <a:cxnLst>
                  <a:cxn ang="0">
                    <a:pos x="T0" y="T1"/>
                  </a:cxn>
                  <a:cxn ang="0">
                    <a:pos x="T2" y="T3"/>
                  </a:cxn>
                  <a:cxn ang="0">
                    <a:pos x="T4" y="T5"/>
                  </a:cxn>
                  <a:cxn ang="0">
                    <a:pos x="T6" y="T7"/>
                  </a:cxn>
                  <a:cxn ang="0">
                    <a:pos x="T8" y="T9"/>
                  </a:cxn>
                </a:cxnLst>
                <a:rect l="0" t="0" r="r" b="b"/>
                <a:pathLst>
                  <a:path w="32" h="43">
                    <a:moveTo>
                      <a:pt x="3" y="41"/>
                    </a:moveTo>
                    <a:cubicBezTo>
                      <a:pt x="7" y="25"/>
                      <a:pt x="17" y="13"/>
                      <a:pt x="30" y="3"/>
                    </a:cubicBezTo>
                    <a:cubicBezTo>
                      <a:pt x="32" y="2"/>
                      <a:pt x="30" y="0"/>
                      <a:pt x="29" y="0"/>
                    </a:cubicBezTo>
                    <a:cubicBezTo>
                      <a:pt x="13" y="8"/>
                      <a:pt x="3" y="23"/>
                      <a:pt x="0" y="40"/>
                    </a:cubicBezTo>
                    <a:cubicBezTo>
                      <a:pt x="0" y="42"/>
                      <a:pt x="2" y="43"/>
                      <a:pt x="3" y="4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87" name="Freeform 507"/>
              <p:cNvSpPr/>
              <p:nvPr/>
            </p:nvSpPr>
            <p:spPr bwMode="auto">
              <a:xfrm>
                <a:off x="4242" y="1085"/>
                <a:ext cx="56" cy="60"/>
              </a:xfrm>
              <a:custGeom>
                <a:avLst/>
                <a:gdLst>
                  <a:gd name="T0" fmla="*/ 4 w 32"/>
                  <a:gd name="T1" fmla="*/ 32 h 34"/>
                  <a:gd name="T2" fmla="*/ 30 w 32"/>
                  <a:gd name="T3" fmla="*/ 3 h 34"/>
                  <a:gd name="T4" fmla="*/ 29 w 32"/>
                  <a:gd name="T5" fmla="*/ 0 h 34"/>
                  <a:gd name="T6" fmla="*/ 1 w 32"/>
                  <a:gd name="T7" fmla="*/ 31 h 34"/>
                  <a:gd name="T8" fmla="*/ 4 w 32"/>
                  <a:gd name="T9" fmla="*/ 32 h 34"/>
                </a:gdLst>
                <a:ahLst/>
                <a:cxnLst>
                  <a:cxn ang="0">
                    <a:pos x="T0" y="T1"/>
                  </a:cxn>
                  <a:cxn ang="0">
                    <a:pos x="T2" y="T3"/>
                  </a:cxn>
                  <a:cxn ang="0">
                    <a:pos x="T4" y="T5"/>
                  </a:cxn>
                  <a:cxn ang="0">
                    <a:pos x="T6" y="T7"/>
                  </a:cxn>
                  <a:cxn ang="0">
                    <a:pos x="T8" y="T9"/>
                  </a:cxn>
                </a:cxnLst>
                <a:rect l="0" t="0" r="r" b="b"/>
                <a:pathLst>
                  <a:path w="32" h="34">
                    <a:moveTo>
                      <a:pt x="4" y="32"/>
                    </a:moveTo>
                    <a:cubicBezTo>
                      <a:pt x="9" y="19"/>
                      <a:pt x="18" y="10"/>
                      <a:pt x="30" y="3"/>
                    </a:cubicBezTo>
                    <a:cubicBezTo>
                      <a:pt x="32" y="2"/>
                      <a:pt x="31" y="0"/>
                      <a:pt x="29" y="0"/>
                    </a:cubicBezTo>
                    <a:cubicBezTo>
                      <a:pt x="15" y="5"/>
                      <a:pt x="5" y="17"/>
                      <a:pt x="1" y="31"/>
                    </a:cubicBezTo>
                    <a:cubicBezTo>
                      <a:pt x="0" y="33"/>
                      <a:pt x="4" y="34"/>
                      <a:pt x="4"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88" name="Freeform 508"/>
              <p:cNvSpPr/>
              <p:nvPr/>
            </p:nvSpPr>
            <p:spPr bwMode="auto">
              <a:xfrm>
                <a:off x="4240" y="1050"/>
                <a:ext cx="60" cy="56"/>
              </a:xfrm>
              <a:custGeom>
                <a:avLst/>
                <a:gdLst>
                  <a:gd name="T0" fmla="*/ 3 w 34"/>
                  <a:gd name="T1" fmla="*/ 31 h 32"/>
                  <a:gd name="T2" fmla="*/ 33 w 34"/>
                  <a:gd name="T3" fmla="*/ 3 h 32"/>
                  <a:gd name="T4" fmla="*/ 32 w 34"/>
                  <a:gd name="T5" fmla="*/ 1 h 32"/>
                  <a:gd name="T6" fmla="*/ 1 w 34"/>
                  <a:gd name="T7" fmla="*/ 29 h 32"/>
                  <a:gd name="T8" fmla="*/ 3 w 34"/>
                  <a:gd name="T9" fmla="*/ 31 h 32"/>
                </a:gdLst>
                <a:ahLst/>
                <a:cxnLst>
                  <a:cxn ang="0">
                    <a:pos x="T0" y="T1"/>
                  </a:cxn>
                  <a:cxn ang="0">
                    <a:pos x="T2" y="T3"/>
                  </a:cxn>
                  <a:cxn ang="0">
                    <a:pos x="T4" y="T5"/>
                  </a:cxn>
                  <a:cxn ang="0">
                    <a:pos x="T6" y="T7"/>
                  </a:cxn>
                  <a:cxn ang="0">
                    <a:pos x="T8" y="T9"/>
                  </a:cxn>
                </a:cxnLst>
                <a:rect l="0" t="0" r="r" b="b"/>
                <a:pathLst>
                  <a:path w="34" h="32">
                    <a:moveTo>
                      <a:pt x="3" y="31"/>
                    </a:moveTo>
                    <a:cubicBezTo>
                      <a:pt x="9" y="18"/>
                      <a:pt x="20" y="9"/>
                      <a:pt x="33" y="3"/>
                    </a:cubicBezTo>
                    <a:cubicBezTo>
                      <a:pt x="34" y="3"/>
                      <a:pt x="34" y="0"/>
                      <a:pt x="32" y="1"/>
                    </a:cubicBezTo>
                    <a:cubicBezTo>
                      <a:pt x="18" y="5"/>
                      <a:pt x="7" y="15"/>
                      <a:pt x="1" y="29"/>
                    </a:cubicBezTo>
                    <a:cubicBezTo>
                      <a:pt x="0" y="31"/>
                      <a:pt x="2" y="32"/>
                      <a:pt x="3" y="3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89" name="Freeform 509"/>
              <p:cNvSpPr/>
              <p:nvPr/>
            </p:nvSpPr>
            <p:spPr bwMode="auto">
              <a:xfrm>
                <a:off x="4266" y="1154"/>
                <a:ext cx="57" cy="65"/>
              </a:xfrm>
              <a:custGeom>
                <a:avLst/>
                <a:gdLst>
                  <a:gd name="T0" fmla="*/ 3 w 32"/>
                  <a:gd name="T1" fmla="*/ 35 h 37"/>
                  <a:gd name="T2" fmla="*/ 31 w 32"/>
                  <a:gd name="T3" fmla="*/ 4 h 37"/>
                  <a:gd name="T4" fmla="*/ 29 w 32"/>
                  <a:gd name="T5" fmla="*/ 1 h 37"/>
                  <a:gd name="T6" fmla="*/ 0 w 32"/>
                  <a:gd name="T7" fmla="*/ 35 h 37"/>
                  <a:gd name="T8" fmla="*/ 3 w 32"/>
                  <a:gd name="T9" fmla="*/ 35 h 37"/>
                </a:gdLst>
                <a:ahLst/>
                <a:cxnLst>
                  <a:cxn ang="0">
                    <a:pos x="T0" y="T1"/>
                  </a:cxn>
                  <a:cxn ang="0">
                    <a:pos x="T2" y="T3"/>
                  </a:cxn>
                  <a:cxn ang="0">
                    <a:pos x="T4" y="T5"/>
                  </a:cxn>
                  <a:cxn ang="0">
                    <a:pos x="T6" y="T7"/>
                  </a:cxn>
                  <a:cxn ang="0">
                    <a:pos x="T8" y="T9"/>
                  </a:cxn>
                </a:cxnLst>
                <a:rect l="0" t="0" r="r" b="b"/>
                <a:pathLst>
                  <a:path w="32" h="37">
                    <a:moveTo>
                      <a:pt x="3" y="35"/>
                    </a:moveTo>
                    <a:cubicBezTo>
                      <a:pt x="8" y="21"/>
                      <a:pt x="17" y="11"/>
                      <a:pt x="31" y="4"/>
                    </a:cubicBezTo>
                    <a:cubicBezTo>
                      <a:pt x="32" y="3"/>
                      <a:pt x="31" y="0"/>
                      <a:pt x="29" y="1"/>
                    </a:cubicBezTo>
                    <a:cubicBezTo>
                      <a:pt x="14" y="5"/>
                      <a:pt x="2" y="20"/>
                      <a:pt x="0" y="35"/>
                    </a:cubicBezTo>
                    <a:cubicBezTo>
                      <a:pt x="0" y="37"/>
                      <a:pt x="3" y="37"/>
                      <a:pt x="3" y="3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90" name="Freeform 510"/>
              <p:cNvSpPr/>
              <p:nvPr/>
            </p:nvSpPr>
            <p:spPr bwMode="auto">
              <a:xfrm>
                <a:off x="4275" y="1203"/>
                <a:ext cx="44" cy="54"/>
              </a:xfrm>
              <a:custGeom>
                <a:avLst/>
                <a:gdLst>
                  <a:gd name="T0" fmla="*/ 4 w 25"/>
                  <a:gd name="T1" fmla="*/ 29 h 31"/>
                  <a:gd name="T2" fmla="*/ 12 w 25"/>
                  <a:gd name="T3" fmla="*/ 15 h 31"/>
                  <a:gd name="T4" fmla="*/ 24 w 25"/>
                  <a:gd name="T5" fmla="*/ 3 h 31"/>
                  <a:gd name="T6" fmla="*/ 22 w 25"/>
                  <a:gd name="T7" fmla="*/ 1 h 31"/>
                  <a:gd name="T8" fmla="*/ 0 w 25"/>
                  <a:gd name="T9" fmla="*/ 28 h 31"/>
                  <a:gd name="T10" fmla="*/ 4 w 25"/>
                  <a:gd name="T11" fmla="*/ 29 h 31"/>
                </a:gdLst>
                <a:ahLst/>
                <a:cxnLst>
                  <a:cxn ang="0">
                    <a:pos x="T0" y="T1"/>
                  </a:cxn>
                  <a:cxn ang="0">
                    <a:pos x="T2" y="T3"/>
                  </a:cxn>
                  <a:cxn ang="0">
                    <a:pos x="T4" y="T5"/>
                  </a:cxn>
                  <a:cxn ang="0">
                    <a:pos x="T6" y="T7"/>
                  </a:cxn>
                  <a:cxn ang="0">
                    <a:pos x="T8" y="T9"/>
                  </a:cxn>
                  <a:cxn ang="0">
                    <a:pos x="T10" y="T11"/>
                  </a:cxn>
                </a:cxnLst>
                <a:rect l="0" t="0" r="r" b="b"/>
                <a:pathLst>
                  <a:path w="25" h="31">
                    <a:moveTo>
                      <a:pt x="4" y="29"/>
                    </a:moveTo>
                    <a:cubicBezTo>
                      <a:pt x="6" y="24"/>
                      <a:pt x="9" y="19"/>
                      <a:pt x="12" y="15"/>
                    </a:cubicBezTo>
                    <a:cubicBezTo>
                      <a:pt x="16" y="11"/>
                      <a:pt x="20" y="7"/>
                      <a:pt x="24" y="3"/>
                    </a:cubicBezTo>
                    <a:cubicBezTo>
                      <a:pt x="25" y="2"/>
                      <a:pt x="23" y="0"/>
                      <a:pt x="22" y="1"/>
                    </a:cubicBezTo>
                    <a:cubicBezTo>
                      <a:pt x="12" y="6"/>
                      <a:pt x="4" y="18"/>
                      <a:pt x="0" y="28"/>
                    </a:cubicBezTo>
                    <a:cubicBezTo>
                      <a:pt x="0" y="30"/>
                      <a:pt x="3" y="31"/>
                      <a:pt x="4" y="2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91" name="Freeform 511"/>
              <p:cNvSpPr/>
              <p:nvPr/>
            </p:nvSpPr>
            <p:spPr bwMode="auto">
              <a:xfrm>
                <a:off x="4284" y="1257"/>
                <a:ext cx="42" cy="50"/>
              </a:xfrm>
              <a:custGeom>
                <a:avLst/>
                <a:gdLst>
                  <a:gd name="T0" fmla="*/ 4 w 24"/>
                  <a:gd name="T1" fmla="*/ 25 h 28"/>
                  <a:gd name="T2" fmla="*/ 11 w 24"/>
                  <a:gd name="T3" fmla="*/ 12 h 28"/>
                  <a:gd name="T4" fmla="*/ 23 w 24"/>
                  <a:gd name="T5" fmla="*/ 3 h 28"/>
                  <a:gd name="T6" fmla="*/ 22 w 24"/>
                  <a:gd name="T7" fmla="*/ 0 h 28"/>
                  <a:gd name="T8" fmla="*/ 1 w 24"/>
                  <a:gd name="T9" fmla="*/ 24 h 28"/>
                  <a:gd name="T10" fmla="*/ 4 w 24"/>
                  <a:gd name="T11" fmla="*/ 25 h 28"/>
                </a:gdLst>
                <a:ahLst/>
                <a:cxnLst>
                  <a:cxn ang="0">
                    <a:pos x="T0" y="T1"/>
                  </a:cxn>
                  <a:cxn ang="0">
                    <a:pos x="T2" y="T3"/>
                  </a:cxn>
                  <a:cxn ang="0">
                    <a:pos x="T4" y="T5"/>
                  </a:cxn>
                  <a:cxn ang="0">
                    <a:pos x="T6" y="T7"/>
                  </a:cxn>
                  <a:cxn ang="0">
                    <a:pos x="T8" y="T9"/>
                  </a:cxn>
                  <a:cxn ang="0">
                    <a:pos x="T10" y="T11"/>
                  </a:cxn>
                </a:cxnLst>
                <a:rect l="0" t="0" r="r" b="b"/>
                <a:pathLst>
                  <a:path w="24" h="28">
                    <a:moveTo>
                      <a:pt x="4" y="25"/>
                    </a:moveTo>
                    <a:cubicBezTo>
                      <a:pt x="6" y="20"/>
                      <a:pt x="8" y="16"/>
                      <a:pt x="11" y="12"/>
                    </a:cubicBezTo>
                    <a:cubicBezTo>
                      <a:pt x="15" y="8"/>
                      <a:pt x="19" y="6"/>
                      <a:pt x="23" y="3"/>
                    </a:cubicBezTo>
                    <a:cubicBezTo>
                      <a:pt x="24" y="2"/>
                      <a:pt x="24" y="0"/>
                      <a:pt x="22" y="0"/>
                    </a:cubicBezTo>
                    <a:cubicBezTo>
                      <a:pt x="11" y="2"/>
                      <a:pt x="3" y="14"/>
                      <a:pt x="1" y="24"/>
                    </a:cubicBezTo>
                    <a:cubicBezTo>
                      <a:pt x="0" y="27"/>
                      <a:pt x="4" y="28"/>
                      <a:pt x="4" y="2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92" name="Freeform 512"/>
              <p:cNvSpPr/>
              <p:nvPr/>
            </p:nvSpPr>
            <p:spPr bwMode="auto">
              <a:xfrm>
                <a:off x="4284" y="1312"/>
                <a:ext cx="51" cy="54"/>
              </a:xfrm>
              <a:custGeom>
                <a:avLst/>
                <a:gdLst>
                  <a:gd name="T0" fmla="*/ 4 w 29"/>
                  <a:gd name="T1" fmla="*/ 28 h 31"/>
                  <a:gd name="T2" fmla="*/ 27 w 29"/>
                  <a:gd name="T3" fmla="*/ 3 h 31"/>
                  <a:gd name="T4" fmla="*/ 26 w 29"/>
                  <a:gd name="T5" fmla="*/ 0 h 31"/>
                  <a:gd name="T6" fmla="*/ 1 w 29"/>
                  <a:gd name="T7" fmla="*/ 28 h 31"/>
                  <a:gd name="T8" fmla="*/ 4 w 29"/>
                  <a:gd name="T9" fmla="*/ 28 h 31"/>
                </a:gdLst>
                <a:ahLst/>
                <a:cxnLst>
                  <a:cxn ang="0">
                    <a:pos x="T0" y="T1"/>
                  </a:cxn>
                  <a:cxn ang="0">
                    <a:pos x="T2" y="T3"/>
                  </a:cxn>
                  <a:cxn ang="0">
                    <a:pos x="T4" y="T5"/>
                  </a:cxn>
                  <a:cxn ang="0">
                    <a:pos x="T6" y="T7"/>
                  </a:cxn>
                  <a:cxn ang="0">
                    <a:pos x="T8" y="T9"/>
                  </a:cxn>
                </a:cxnLst>
                <a:rect l="0" t="0" r="r" b="b"/>
                <a:pathLst>
                  <a:path w="29" h="31">
                    <a:moveTo>
                      <a:pt x="4" y="28"/>
                    </a:moveTo>
                    <a:cubicBezTo>
                      <a:pt x="8" y="16"/>
                      <a:pt x="16" y="9"/>
                      <a:pt x="27" y="3"/>
                    </a:cubicBezTo>
                    <a:cubicBezTo>
                      <a:pt x="29" y="2"/>
                      <a:pt x="27" y="0"/>
                      <a:pt x="26" y="0"/>
                    </a:cubicBezTo>
                    <a:cubicBezTo>
                      <a:pt x="13" y="3"/>
                      <a:pt x="4" y="15"/>
                      <a:pt x="1" y="28"/>
                    </a:cubicBezTo>
                    <a:cubicBezTo>
                      <a:pt x="0" y="30"/>
                      <a:pt x="4" y="31"/>
                      <a:pt x="4" y="2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93" name="Freeform 513"/>
              <p:cNvSpPr/>
              <p:nvPr/>
            </p:nvSpPr>
            <p:spPr bwMode="auto">
              <a:xfrm>
                <a:off x="4284" y="1354"/>
                <a:ext cx="58" cy="60"/>
              </a:xfrm>
              <a:custGeom>
                <a:avLst/>
                <a:gdLst>
                  <a:gd name="T0" fmla="*/ 3 w 33"/>
                  <a:gd name="T1" fmla="*/ 32 h 34"/>
                  <a:gd name="T2" fmla="*/ 17 w 33"/>
                  <a:gd name="T3" fmla="*/ 17 h 34"/>
                  <a:gd name="T4" fmla="*/ 32 w 33"/>
                  <a:gd name="T5" fmla="*/ 3 h 34"/>
                  <a:gd name="T6" fmla="*/ 30 w 33"/>
                  <a:gd name="T7" fmla="*/ 1 h 34"/>
                  <a:gd name="T8" fmla="*/ 1 w 33"/>
                  <a:gd name="T9" fmla="*/ 30 h 34"/>
                  <a:gd name="T10" fmla="*/ 3 w 33"/>
                  <a:gd name="T11" fmla="*/ 32 h 34"/>
                </a:gdLst>
                <a:ahLst/>
                <a:cxnLst>
                  <a:cxn ang="0">
                    <a:pos x="T0" y="T1"/>
                  </a:cxn>
                  <a:cxn ang="0">
                    <a:pos x="T2" y="T3"/>
                  </a:cxn>
                  <a:cxn ang="0">
                    <a:pos x="T4" y="T5"/>
                  </a:cxn>
                  <a:cxn ang="0">
                    <a:pos x="T6" y="T7"/>
                  </a:cxn>
                  <a:cxn ang="0">
                    <a:pos x="T8" y="T9"/>
                  </a:cxn>
                  <a:cxn ang="0">
                    <a:pos x="T10" y="T11"/>
                  </a:cxn>
                </a:cxnLst>
                <a:rect l="0" t="0" r="r" b="b"/>
                <a:pathLst>
                  <a:path w="33" h="34">
                    <a:moveTo>
                      <a:pt x="3" y="32"/>
                    </a:moveTo>
                    <a:cubicBezTo>
                      <a:pt x="8" y="27"/>
                      <a:pt x="12" y="22"/>
                      <a:pt x="17" y="17"/>
                    </a:cubicBezTo>
                    <a:cubicBezTo>
                      <a:pt x="22" y="12"/>
                      <a:pt x="27" y="8"/>
                      <a:pt x="32" y="3"/>
                    </a:cubicBezTo>
                    <a:cubicBezTo>
                      <a:pt x="33" y="2"/>
                      <a:pt x="32" y="0"/>
                      <a:pt x="30" y="1"/>
                    </a:cubicBezTo>
                    <a:cubicBezTo>
                      <a:pt x="18" y="7"/>
                      <a:pt x="8" y="19"/>
                      <a:pt x="1" y="30"/>
                    </a:cubicBezTo>
                    <a:cubicBezTo>
                      <a:pt x="0" y="32"/>
                      <a:pt x="2" y="34"/>
                      <a:pt x="3"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94" name="Freeform 514"/>
              <p:cNvSpPr/>
              <p:nvPr/>
            </p:nvSpPr>
            <p:spPr bwMode="auto">
              <a:xfrm>
                <a:off x="4287" y="1396"/>
                <a:ext cx="55" cy="55"/>
              </a:xfrm>
              <a:custGeom>
                <a:avLst/>
                <a:gdLst>
                  <a:gd name="T0" fmla="*/ 4 w 31"/>
                  <a:gd name="T1" fmla="*/ 30 h 31"/>
                  <a:gd name="T2" fmla="*/ 30 w 31"/>
                  <a:gd name="T3" fmla="*/ 3 h 31"/>
                  <a:gd name="T4" fmla="*/ 28 w 31"/>
                  <a:gd name="T5" fmla="*/ 1 h 31"/>
                  <a:gd name="T6" fmla="*/ 1 w 31"/>
                  <a:gd name="T7" fmla="*/ 28 h 31"/>
                  <a:gd name="T8" fmla="*/ 4 w 31"/>
                  <a:gd name="T9" fmla="*/ 30 h 31"/>
                </a:gdLst>
                <a:ahLst/>
                <a:cxnLst>
                  <a:cxn ang="0">
                    <a:pos x="T0" y="T1"/>
                  </a:cxn>
                  <a:cxn ang="0">
                    <a:pos x="T2" y="T3"/>
                  </a:cxn>
                  <a:cxn ang="0">
                    <a:pos x="T4" y="T5"/>
                  </a:cxn>
                  <a:cxn ang="0">
                    <a:pos x="T6" y="T7"/>
                  </a:cxn>
                  <a:cxn ang="0">
                    <a:pos x="T8" y="T9"/>
                  </a:cxn>
                </a:cxnLst>
                <a:rect l="0" t="0" r="r" b="b"/>
                <a:pathLst>
                  <a:path w="31" h="31">
                    <a:moveTo>
                      <a:pt x="4" y="30"/>
                    </a:moveTo>
                    <a:cubicBezTo>
                      <a:pt x="11" y="19"/>
                      <a:pt x="20" y="11"/>
                      <a:pt x="30" y="3"/>
                    </a:cubicBezTo>
                    <a:cubicBezTo>
                      <a:pt x="31" y="2"/>
                      <a:pt x="30" y="0"/>
                      <a:pt x="28" y="1"/>
                    </a:cubicBezTo>
                    <a:cubicBezTo>
                      <a:pt x="17" y="7"/>
                      <a:pt x="7" y="17"/>
                      <a:pt x="1" y="28"/>
                    </a:cubicBezTo>
                    <a:cubicBezTo>
                      <a:pt x="0" y="30"/>
                      <a:pt x="3" y="31"/>
                      <a:pt x="4"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95" name="Freeform 515"/>
              <p:cNvSpPr/>
              <p:nvPr/>
            </p:nvSpPr>
            <p:spPr bwMode="auto">
              <a:xfrm>
                <a:off x="4319" y="1428"/>
                <a:ext cx="42" cy="65"/>
              </a:xfrm>
              <a:custGeom>
                <a:avLst/>
                <a:gdLst>
                  <a:gd name="T0" fmla="*/ 4 w 24"/>
                  <a:gd name="T1" fmla="*/ 35 h 37"/>
                  <a:gd name="T2" fmla="*/ 23 w 24"/>
                  <a:gd name="T3" fmla="*/ 3 h 37"/>
                  <a:gd name="T4" fmla="*/ 20 w 24"/>
                  <a:gd name="T5" fmla="*/ 2 h 37"/>
                  <a:gd name="T6" fmla="*/ 0 w 24"/>
                  <a:gd name="T7" fmla="*/ 34 h 37"/>
                  <a:gd name="T8" fmla="*/ 4 w 24"/>
                  <a:gd name="T9" fmla="*/ 35 h 37"/>
                </a:gdLst>
                <a:ahLst/>
                <a:cxnLst>
                  <a:cxn ang="0">
                    <a:pos x="T0" y="T1"/>
                  </a:cxn>
                  <a:cxn ang="0">
                    <a:pos x="T2" y="T3"/>
                  </a:cxn>
                  <a:cxn ang="0">
                    <a:pos x="T4" y="T5"/>
                  </a:cxn>
                  <a:cxn ang="0">
                    <a:pos x="T6" y="T7"/>
                  </a:cxn>
                  <a:cxn ang="0">
                    <a:pos x="T8" y="T9"/>
                  </a:cxn>
                </a:cxnLst>
                <a:rect l="0" t="0" r="r" b="b"/>
                <a:pathLst>
                  <a:path w="24" h="37">
                    <a:moveTo>
                      <a:pt x="4" y="35"/>
                    </a:moveTo>
                    <a:cubicBezTo>
                      <a:pt x="9" y="24"/>
                      <a:pt x="16" y="14"/>
                      <a:pt x="23" y="3"/>
                    </a:cubicBezTo>
                    <a:cubicBezTo>
                      <a:pt x="24" y="2"/>
                      <a:pt x="22" y="0"/>
                      <a:pt x="20" y="2"/>
                    </a:cubicBezTo>
                    <a:cubicBezTo>
                      <a:pt x="11" y="10"/>
                      <a:pt x="5" y="22"/>
                      <a:pt x="0" y="34"/>
                    </a:cubicBezTo>
                    <a:cubicBezTo>
                      <a:pt x="0" y="36"/>
                      <a:pt x="3" y="37"/>
                      <a:pt x="4" y="3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96" name="Freeform 516"/>
              <p:cNvSpPr/>
              <p:nvPr/>
            </p:nvSpPr>
            <p:spPr bwMode="auto">
              <a:xfrm>
                <a:off x="4340" y="1472"/>
                <a:ext cx="39" cy="51"/>
              </a:xfrm>
              <a:custGeom>
                <a:avLst/>
                <a:gdLst>
                  <a:gd name="T0" fmla="*/ 4 w 22"/>
                  <a:gd name="T1" fmla="*/ 27 h 29"/>
                  <a:gd name="T2" fmla="*/ 21 w 22"/>
                  <a:gd name="T3" fmla="*/ 4 h 29"/>
                  <a:gd name="T4" fmla="*/ 18 w 22"/>
                  <a:gd name="T5" fmla="*/ 2 h 29"/>
                  <a:gd name="T6" fmla="*/ 1 w 22"/>
                  <a:gd name="T7" fmla="*/ 26 h 29"/>
                  <a:gd name="T8" fmla="*/ 4 w 22"/>
                  <a:gd name="T9" fmla="*/ 27 h 29"/>
                </a:gdLst>
                <a:ahLst/>
                <a:cxnLst>
                  <a:cxn ang="0">
                    <a:pos x="T0" y="T1"/>
                  </a:cxn>
                  <a:cxn ang="0">
                    <a:pos x="T2" y="T3"/>
                  </a:cxn>
                  <a:cxn ang="0">
                    <a:pos x="T4" y="T5"/>
                  </a:cxn>
                  <a:cxn ang="0">
                    <a:pos x="T6" y="T7"/>
                  </a:cxn>
                  <a:cxn ang="0">
                    <a:pos x="T8" y="T9"/>
                  </a:cxn>
                </a:cxnLst>
                <a:rect l="0" t="0" r="r" b="b"/>
                <a:pathLst>
                  <a:path w="22" h="29">
                    <a:moveTo>
                      <a:pt x="4" y="27"/>
                    </a:moveTo>
                    <a:cubicBezTo>
                      <a:pt x="10" y="20"/>
                      <a:pt x="17" y="12"/>
                      <a:pt x="21" y="4"/>
                    </a:cubicBezTo>
                    <a:cubicBezTo>
                      <a:pt x="22" y="2"/>
                      <a:pt x="20" y="0"/>
                      <a:pt x="18" y="2"/>
                    </a:cubicBezTo>
                    <a:cubicBezTo>
                      <a:pt x="12" y="9"/>
                      <a:pt x="7" y="18"/>
                      <a:pt x="1" y="26"/>
                    </a:cubicBezTo>
                    <a:cubicBezTo>
                      <a:pt x="0" y="28"/>
                      <a:pt x="3" y="29"/>
                      <a:pt x="4" y="2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97" name="Freeform 517"/>
              <p:cNvSpPr/>
              <p:nvPr/>
            </p:nvSpPr>
            <p:spPr bwMode="auto">
              <a:xfrm>
                <a:off x="4368" y="1497"/>
                <a:ext cx="23" cy="56"/>
              </a:xfrm>
              <a:custGeom>
                <a:avLst/>
                <a:gdLst>
                  <a:gd name="T0" fmla="*/ 3 w 13"/>
                  <a:gd name="T1" fmla="*/ 30 h 32"/>
                  <a:gd name="T2" fmla="*/ 12 w 13"/>
                  <a:gd name="T3" fmla="*/ 3 h 32"/>
                  <a:gd name="T4" fmla="*/ 10 w 13"/>
                  <a:gd name="T5" fmla="*/ 1 h 32"/>
                  <a:gd name="T6" fmla="*/ 0 w 13"/>
                  <a:gd name="T7" fmla="*/ 30 h 32"/>
                  <a:gd name="T8" fmla="*/ 3 w 13"/>
                  <a:gd name="T9" fmla="*/ 30 h 32"/>
                </a:gdLst>
                <a:ahLst/>
                <a:cxnLst>
                  <a:cxn ang="0">
                    <a:pos x="T0" y="T1"/>
                  </a:cxn>
                  <a:cxn ang="0">
                    <a:pos x="T2" y="T3"/>
                  </a:cxn>
                  <a:cxn ang="0">
                    <a:pos x="T4" y="T5"/>
                  </a:cxn>
                  <a:cxn ang="0">
                    <a:pos x="T6" y="T7"/>
                  </a:cxn>
                  <a:cxn ang="0">
                    <a:pos x="T8" y="T9"/>
                  </a:cxn>
                </a:cxnLst>
                <a:rect l="0" t="0" r="r" b="b"/>
                <a:pathLst>
                  <a:path w="13" h="32">
                    <a:moveTo>
                      <a:pt x="3" y="30"/>
                    </a:moveTo>
                    <a:cubicBezTo>
                      <a:pt x="4" y="20"/>
                      <a:pt x="7" y="12"/>
                      <a:pt x="12" y="3"/>
                    </a:cubicBezTo>
                    <a:cubicBezTo>
                      <a:pt x="13" y="1"/>
                      <a:pt x="11" y="0"/>
                      <a:pt x="10" y="1"/>
                    </a:cubicBezTo>
                    <a:cubicBezTo>
                      <a:pt x="3" y="9"/>
                      <a:pt x="0" y="19"/>
                      <a:pt x="0" y="30"/>
                    </a:cubicBezTo>
                    <a:cubicBezTo>
                      <a:pt x="0" y="32"/>
                      <a:pt x="3" y="32"/>
                      <a:pt x="3"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98" name="Freeform 518"/>
              <p:cNvSpPr/>
              <p:nvPr/>
            </p:nvSpPr>
            <p:spPr bwMode="auto">
              <a:xfrm>
                <a:off x="4402" y="1505"/>
                <a:ext cx="35" cy="51"/>
              </a:xfrm>
              <a:custGeom>
                <a:avLst/>
                <a:gdLst>
                  <a:gd name="T0" fmla="*/ 3 w 20"/>
                  <a:gd name="T1" fmla="*/ 27 h 29"/>
                  <a:gd name="T2" fmla="*/ 18 w 20"/>
                  <a:gd name="T3" fmla="*/ 3 h 29"/>
                  <a:gd name="T4" fmla="*/ 17 w 20"/>
                  <a:gd name="T5" fmla="*/ 0 h 29"/>
                  <a:gd name="T6" fmla="*/ 0 w 20"/>
                  <a:gd name="T7" fmla="*/ 26 h 29"/>
                  <a:gd name="T8" fmla="*/ 3 w 20"/>
                  <a:gd name="T9" fmla="*/ 27 h 29"/>
                </a:gdLst>
                <a:ahLst/>
                <a:cxnLst>
                  <a:cxn ang="0">
                    <a:pos x="T0" y="T1"/>
                  </a:cxn>
                  <a:cxn ang="0">
                    <a:pos x="T2" y="T3"/>
                  </a:cxn>
                  <a:cxn ang="0">
                    <a:pos x="T4" y="T5"/>
                  </a:cxn>
                  <a:cxn ang="0">
                    <a:pos x="T6" y="T7"/>
                  </a:cxn>
                  <a:cxn ang="0">
                    <a:pos x="T8" y="T9"/>
                  </a:cxn>
                </a:cxnLst>
                <a:rect l="0" t="0" r="r" b="b"/>
                <a:pathLst>
                  <a:path w="20" h="29">
                    <a:moveTo>
                      <a:pt x="3" y="27"/>
                    </a:moveTo>
                    <a:cubicBezTo>
                      <a:pt x="6" y="17"/>
                      <a:pt x="11" y="10"/>
                      <a:pt x="18" y="3"/>
                    </a:cubicBezTo>
                    <a:cubicBezTo>
                      <a:pt x="20" y="2"/>
                      <a:pt x="18" y="0"/>
                      <a:pt x="17" y="0"/>
                    </a:cubicBezTo>
                    <a:cubicBezTo>
                      <a:pt x="7" y="6"/>
                      <a:pt x="1" y="16"/>
                      <a:pt x="0" y="26"/>
                    </a:cubicBezTo>
                    <a:cubicBezTo>
                      <a:pt x="0" y="28"/>
                      <a:pt x="3" y="29"/>
                      <a:pt x="3" y="2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99" name="Freeform 519"/>
              <p:cNvSpPr/>
              <p:nvPr/>
            </p:nvSpPr>
            <p:spPr bwMode="auto">
              <a:xfrm>
                <a:off x="4437" y="1500"/>
                <a:ext cx="40" cy="42"/>
              </a:xfrm>
              <a:custGeom>
                <a:avLst/>
                <a:gdLst>
                  <a:gd name="T0" fmla="*/ 4 w 23"/>
                  <a:gd name="T1" fmla="*/ 22 h 24"/>
                  <a:gd name="T2" fmla="*/ 22 w 23"/>
                  <a:gd name="T3" fmla="*/ 3 h 24"/>
                  <a:gd name="T4" fmla="*/ 20 w 23"/>
                  <a:gd name="T5" fmla="*/ 1 h 24"/>
                  <a:gd name="T6" fmla="*/ 2 w 23"/>
                  <a:gd name="T7" fmla="*/ 20 h 24"/>
                  <a:gd name="T8" fmla="*/ 4 w 23"/>
                  <a:gd name="T9" fmla="*/ 22 h 24"/>
                </a:gdLst>
                <a:ahLst/>
                <a:cxnLst>
                  <a:cxn ang="0">
                    <a:pos x="T0" y="T1"/>
                  </a:cxn>
                  <a:cxn ang="0">
                    <a:pos x="T2" y="T3"/>
                  </a:cxn>
                  <a:cxn ang="0">
                    <a:pos x="T4" y="T5"/>
                  </a:cxn>
                  <a:cxn ang="0">
                    <a:pos x="T6" y="T7"/>
                  </a:cxn>
                  <a:cxn ang="0">
                    <a:pos x="T8" y="T9"/>
                  </a:cxn>
                </a:cxnLst>
                <a:rect l="0" t="0" r="r" b="b"/>
                <a:pathLst>
                  <a:path w="23" h="24">
                    <a:moveTo>
                      <a:pt x="4" y="22"/>
                    </a:moveTo>
                    <a:cubicBezTo>
                      <a:pt x="11" y="16"/>
                      <a:pt x="17" y="10"/>
                      <a:pt x="22" y="3"/>
                    </a:cubicBezTo>
                    <a:cubicBezTo>
                      <a:pt x="23" y="2"/>
                      <a:pt x="22" y="0"/>
                      <a:pt x="20" y="1"/>
                    </a:cubicBezTo>
                    <a:cubicBezTo>
                      <a:pt x="13" y="6"/>
                      <a:pt x="8" y="13"/>
                      <a:pt x="2" y="20"/>
                    </a:cubicBezTo>
                    <a:cubicBezTo>
                      <a:pt x="0" y="22"/>
                      <a:pt x="3" y="24"/>
                      <a:pt x="4" y="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00" name="Freeform 520"/>
              <p:cNvSpPr/>
              <p:nvPr/>
            </p:nvSpPr>
            <p:spPr bwMode="auto">
              <a:xfrm>
                <a:off x="4251" y="960"/>
                <a:ext cx="28" cy="83"/>
              </a:xfrm>
              <a:custGeom>
                <a:avLst/>
                <a:gdLst>
                  <a:gd name="T0" fmla="*/ 4 w 16"/>
                  <a:gd name="T1" fmla="*/ 45 h 47"/>
                  <a:gd name="T2" fmla="*/ 15 w 16"/>
                  <a:gd name="T3" fmla="*/ 3 h 47"/>
                  <a:gd name="T4" fmla="*/ 12 w 16"/>
                  <a:gd name="T5" fmla="*/ 1 h 47"/>
                  <a:gd name="T6" fmla="*/ 0 w 16"/>
                  <a:gd name="T7" fmla="*/ 45 h 47"/>
                  <a:gd name="T8" fmla="*/ 4 w 16"/>
                  <a:gd name="T9" fmla="*/ 45 h 47"/>
                </a:gdLst>
                <a:ahLst/>
                <a:cxnLst>
                  <a:cxn ang="0">
                    <a:pos x="T0" y="T1"/>
                  </a:cxn>
                  <a:cxn ang="0">
                    <a:pos x="T2" y="T3"/>
                  </a:cxn>
                  <a:cxn ang="0">
                    <a:pos x="T4" y="T5"/>
                  </a:cxn>
                  <a:cxn ang="0">
                    <a:pos x="T6" y="T7"/>
                  </a:cxn>
                  <a:cxn ang="0">
                    <a:pos x="T8" y="T9"/>
                  </a:cxn>
                </a:cxnLst>
                <a:rect l="0" t="0" r="r" b="b"/>
                <a:pathLst>
                  <a:path w="16" h="47">
                    <a:moveTo>
                      <a:pt x="4" y="45"/>
                    </a:moveTo>
                    <a:cubicBezTo>
                      <a:pt x="6" y="30"/>
                      <a:pt x="10" y="17"/>
                      <a:pt x="15" y="3"/>
                    </a:cubicBezTo>
                    <a:cubicBezTo>
                      <a:pt x="16" y="1"/>
                      <a:pt x="13" y="0"/>
                      <a:pt x="12" y="1"/>
                    </a:cubicBezTo>
                    <a:cubicBezTo>
                      <a:pt x="5" y="14"/>
                      <a:pt x="1" y="30"/>
                      <a:pt x="0" y="45"/>
                    </a:cubicBezTo>
                    <a:cubicBezTo>
                      <a:pt x="0" y="47"/>
                      <a:pt x="4" y="47"/>
                      <a:pt x="4" y="4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01" name="Freeform 521"/>
              <p:cNvSpPr/>
              <p:nvPr/>
            </p:nvSpPr>
            <p:spPr bwMode="auto">
              <a:xfrm>
                <a:off x="4222" y="967"/>
                <a:ext cx="20" cy="62"/>
              </a:xfrm>
              <a:custGeom>
                <a:avLst/>
                <a:gdLst>
                  <a:gd name="T0" fmla="*/ 8 w 11"/>
                  <a:gd name="T1" fmla="*/ 32 h 35"/>
                  <a:gd name="T2" fmla="*/ 10 w 11"/>
                  <a:gd name="T3" fmla="*/ 3 h 35"/>
                  <a:gd name="T4" fmla="*/ 7 w 11"/>
                  <a:gd name="T5" fmla="*/ 2 h 35"/>
                  <a:gd name="T6" fmla="*/ 5 w 11"/>
                  <a:gd name="T7" fmla="*/ 33 h 35"/>
                  <a:gd name="T8" fmla="*/ 8 w 11"/>
                  <a:gd name="T9" fmla="*/ 32 h 35"/>
                </a:gdLst>
                <a:ahLst/>
                <a:cxnLst>
                  <a:cxn ang="0">
                    <a:pos x="T0" y="T1"/>
                  </a:cxn>
                  <a:cxn ang="0">
                    <a:pos x="T2" y="T3"/>
                  </a:cxn>
                  <a:cxn ang="0">
                    <a:pos x="T4" y="T5"/>
                  </a:cxn>
                  <a:cxn ang="0">
                    <a:pos x="T6" y="T7"/>
                  </a:cxn>
                  <a:cxn ang="0">
                    <a:pos x="T8" y="T9"/>
                  </a:cxn>
                </a:cxnLst>
                <a:rect l="0" t="0" r="r" b="b"/>
                <a:pathLst>
                  <a:path w="11" h="35">
                    <a:moveTo>
                      <a:pt x="8" y="32"/>
                    </a:moveTo>
                    <a:cubicBezTo>
                      <a:pt x="5" y="22"/>
                      <a:pt x="5" y="13"/>
                      <a:pt x="10" y="3"/>
                    </a:cubicBezTo>
                    <a:cubicBezTo>
                      <a:pt x="11" y="2"/>
                      <a:pt x="8" y="0"/>
                      <a:pt x="7" y="2"/>
                    </a:cubicBezTo>
                    <a:cubicBezTo>
                      <a:pt x="1" y="11"/>
                      <a:pt x="0" y="23"/>
                      <a:pt x="5" y="33"/>
                    </a:cubicBezTo>
                    <a:cubicBezTo>
                      <a:pt x="6" y="35"/>
                      <a:pt x="8" y="33"/>
                      <a:pt x="8"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02" name="Freeform 522"/>
              <p:cNvSpPr/>
              <p:nvPr/>
            </p:nvSpPr>
            <p:spPr bwMode="auto">
              <a:xfrm>
                <a:off x="4272" y="987"/>
                <a:ext cx="24" cy="52"/>
              </a:xfrm>
              <a:custGeom>
                <a:avLst/>
                <a:gdLst>
                  <a:gd name="T0" fmla="*/ 4 w 14"/>
                  <a:gd name="T1" fmla="*/ 28 h 30"/>
                  <a:gd name="T2" fmla="*/ 13 w 14"/>
                  <a:gd name="T3" fmla="*/ 3 h 30"/>
                  <a:gd name="T4" fmla="*/ 11 w 14"/>
                  <a:gd name="T5" fmla="*/ 1 h 30"/>
                  <a:gd name="T6" fmla="*/ 1 w 14"/>
                  <a:gd name="T7" fmla="*/ 28 h 30"/>
                  <a:gd name="T8" fmla="*/ 4 w 14"/>
                  <a:gd name="T9" fmla="*/ 28 h 30"/>
                </a:gdLst>
                <a:ahLst/>
                <a:cxnLst>
                  <a:cxn ang="0">
                    <a:pos x="T0" y="T1"/>
                  </a:cxn>
                  <a:cxn ang="0">
                    <a:pos x="T2" y="T3"/>
                  </a:cxn>
                  <a:cxn ang="0">
                    <a:pos x="T4" y="T5"/>
                  </a:cxn>
                  <a:cxn ang="0">
                    <a:pos x="T6" y="T7"/>
                  </a:cxn>
                  <a:cxn ang="0">
                    <a:pos x="T8" y="T9"/>
                  </a:cxn>
                </a:cxnLst>
                <a:rect l="0" t="0" r="r" b="b"/>
                <a:pathLst>
                  <a:path w="14" h="30">
                    <a:moveTo>
                      <a:pt x="4" y="28"/>
                    </a:moveTo>
                    <a:cubicBezTo>
                      <a:pt x="5" y="18"/>
                      <a:pt x="9" y="11"/>
                      <a:pt x="13" y="3"/>
                    </a:cubicBezTo>
                    <a:cubicBezTo>
                      <a:pt x="14" y="1"/>
                      <a:pt x="12" y="0"/>
                      <a:pt x="11" y="1"/>
                    </a:cubicBezTo>
                    <a:cubicBezTo>
                      <a:pt x="4" y="8"/>
                      <a:pt x="1" y="18"/>
                      <a:pt x="1" y="28"/>
                    </a:cubicBezTo>
                    <a:cubicBezTo>
                      <a:pt x="0" y="30"/>
                      <a:pt x="4" y="30"/>
                      <a:pt x="4" y="2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03" name="Freeform 523"/>
              <p:cNvSpPr/>
              <p:nvPr/>
            </p:nvSpPr>
            <p:spPr bwMode="auto">
              <a:xfrm>
                <a:off x="4300" y="997"/>
                <a:ext cx="28" cy="49"/>
              </a:xfrm>
              <a:custGeom>
                <a:avLst/>
                <a:gdLst>
                  <a:gd name="T0" fmla="*/ 4 w 16"/>
                  <a:gd name="T1" fmla="*/ 26 h 28"/>
                  <a:gd name="T2" fmla="*/ 14 w 16"/>
                  <a:gd name="T3" fmla="*/ 4 h 28"/>
                  <a:gd name="T4" fmla="*/ 13 w 16"/>
                  <a:gd name="T5" fmla="*/ 1 h 28"/>
                  <a:gd name="T6" fmla="*/ 1 w 16"/>
                  <a:gd name="T7" fmla="*/ 26 h 28"/>
                  <a:gd name="T8" fmla="*/ 4 w 16"/>
                  <a:gd name="T9" fmla="*/ 26 h 28"/>
                </a:gdLst>
                <a:ahLst/>
                <a:cxnLst>
                  <a:cxn ang="0">
                    <a:pos x="T0" y="T1"/>
                  </a:cxn>
                  <a:cxn ang="0">
                    <a:pos x="T2" y="T3"/>
                  </a:cxn>
                  <a:cxn ang="0">
                    <a:pos x="T4" y="T5"/>
                  </a:cxn>
                  <a:cxn ang="0">
                    <a:pos x="T6" y="T7"/>
                  </a:cxn>
                  <a:cxn ang="0">
                    <a:pos x="T8" y="T9"/>
                  </a:cxn>
                </a:cxnLst>
                <a:rect l="0" t="0" r="r" b="b"/>
                <a:pathLst>
                  <a:path w="16" h="28">
                    <a:moveTo>
                      <a:pt x="4" y="26"/>
                    </a:moveTo>
                    <a:cubicBezTo>
                      <a:pt x="5" y="17"/>
                      <a:pt x="9" y="10"/>
                      <a:pt x="14" y="4"/>
                    </a:cubicBezTo>
                    <a:cubicBezTo>
                      <a:pt x="16" y="3"/>
                      <a:pt x="14" y="0"/>
                      <a:pt x="13" y="1"/>
                    </a:cubicBezTo>
                    <a:cubicBezTo>
                      <a:pt x="5" y="7"/>
                      <a:pt x="1" y="16"/>
                      <a:pt x="1" y="26"/>
                    </a:cubicBezTo>
                    <a:cubicBezTo>
                      <a:pt x="0" y="28"/>
                      <a:pt x="4" y="28"/>
                      <a:pt x="4" y="2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04" name="Freeform 524"/>
              <p:cNvSpPr/>
              <p:nvPr/>
            </p:nvSpPr>
            <p:spPr bwMode="auto">
              <a:xfrm>
                <a:off x="4367" y="1567"/>
                <a:ext cx="65" cy="42"/>
              </a:xfrm>
              <a:custGeom>
                <a:avLst/>
                <a:gdLst>
                  <a:gd name="T0" fmla="*/ 4 w 37"/>
                  <a:gd name="T1" fmla="*/ 22 h 24"/>
                  <a:gd name="T2" fmla="*/ 35 w 37"/>
                  <a:gd name="T3" fmla="*/ 6 h 24"/>
                  <a:gd name="T4" fmla="*/ 35 w 37"/>
                  <a:gd name="T5" fmla="*/ 3 h 24"/>
                  <a:gd name="T6" fmla="*/ 1 w 37"/>
                  <a:gd name="T7" fmla="*/ 21 h 24"/>
                  <a:gd name="T8" fmla="*/ 4 w 37"/>
                  <a:gd name="T9" fmla="*/ 22 h 24"/>
                </a:gdLst>
                <a:ahLst/>
                <a:cxnLst>
                  <a:cxn ang="0">
                    <a:pos x="T0" y="T1"/>
                  </a:cxn>
                  <a:cxn ang="0">
                    <a:pos x="T2" y="T3"/>
                  </a:cxn>
                  <a:cxn ang="0">
                    <a:pos x="T4" y="T5"/>
                  </a:cxn>
                  <a:cxn ang="0">
                    <a:pos x="T6" y="T7"/>
                  </a:cxn>
                  <a:cxn ang="0">
                    <a:pos x="T8" y="T9"/>
                  </a:cxn>
                </a:cxnLst>
                <a:rect l="0" t="0" r="r" b="b"/>
                <a:pathLst>
                  <a:path w="37" h="24">
                    <a:moveTo>
                      <a:pt x="4" y="22"/>
                    </a:moveTo>
                    <a:cubicBezTo>
                      <a:pt x="12" y="12"/>
                      <a:pt x="22" y="7"/>
                      <a:pt x="35" y="6"/>
                    </a:cubicBezTo>
                    <a:cubicBezTo>
                      <a:pt x="37" y="6"/>
                      <a:pt x="37" y="3"/>
                      <a:pt x="35" y="3"/>
                    </a:cubicBezTo>
                    <a:cubicBezTo>
                      <a:pt x="22" y="0"/>
                      <a:pt x="7" y="9"/>
                      <a:pt x="1" y="21"/>
                    </a:cubicBezTo>
                    <a:cubicBezTo>
                      <a:pt x="0" y="23"/>
                      <a:pt x="3" y="24"/>
                      <a:pt x="4" y="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05" name="Freeform 525"/>
              <p:cNvSpPr/>
              <p:nvPr/>
            </p:nvSpPr>
            <p:spPr bwMode="auto">
              <a:xfrm>
                <a:off x="4340" y="1620"/>
                <a:ext cx="48" cy="33"/>
              </a:xfrm>
              <a:custGeom>
                <a:avLst/>
                <a:gdLst>
                  <a:gd name="T0" fmla="*/ 3 w 27"/>
                  <a:gd name="T1" fmla="*/ 18 h 19"/>
                  <a:gd name="T2" fmla="*/ 25 w 27"/>
                  <a:gd name="T3" fmla="*/ 3 h 19"/>
                  <a:gd name="T4" fmla="*/ 24 w 27"/>
                  <a:gd name="T5" fmla="*/ 1 h 19"/>
                  <a:gd name="T6" fmla="*/ 2 w 27"/>
                  <a:gd name="T7" fmla="*/ 15 h 19"/>
                  <a:gd name="T8" fmla="*/ 3 w 27"/>
                  <a:gd name="T9" fmla="*/ 18 h 19"/>
                </a:gdLst>
                <a:ahLst/>
                <a:cxnLst>
                  <a:cxn ang="0">
                    <a:pos x="T0" y="T1"/>
                  </a:cxn>
                  <a:cxn ang="0">
                    <a:pos x="T2" y="T3"/>
                  </a:cxn>
                  <a:cxn ang="0">
                    <a:pos x="T4" y="T5"/>
                  </a:cxn>
                  <a:cxn ang="0">
                    <a:pos x="T6" y="T7"/>
                  </a:cxn>
                  <a:cxn ang="0">
                    <a:pos x="T8" y="T9"/>
                  </a:cxn>
                </a:cxnLst>
                <a:rect l="0" t="0" r="r" b="b"/>
                <a:pathLst>
                  <a:path w="27" h="19">
                    <a:moveTo>
                      <a:pt x="3" y="18"/>
                    </a:moveTo>
                    <a:cubicBezTo>
                      <a:pt x="11" y="14"/>
                      <a:pt x="18" y="9"/>
                      <a:pt x="25" y="3"/>
                    </a:cubicBezTo>
                    <a:cubicBezTo>
                      <a:pt x="27" y="2"/>
                      <a:pt x="25" y="0"/>
                      <a:pt x="24" y="1"/>
                    </a:cubicBezTo>
                    <a:cubicBezTo>
                      <a:pt x="16" y="5"/>
                      <a:pt x="9" y="10"/>
                      <a:pt x="2" y="15"/>
                    </a:cubicBezTo>
                    <a:cubicBezTo>
                      <a:pt x="0" y="17"/>
                      <a:pt x="2" y="19"/>
                      <a:pt x="3"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06" name="Freeform 526"/>
              <p:cNvSpPr/>
              <p:nvPr/>
            </p:nvSpPr>
            <p:spPr bwMode="auto">
              <a:xfrm>
                <a:off x="4323" y="1669"/>
                <a:ext cx="42" cy="26"/>
              </a:xfrm>
              <a:custGeom>
                <a:avLst/>
                <a:gdLst>
                  <a:gd name="T0" fmla="*/ 4 w 24"/>
                  <a:gd name="T1" fmla="*/ 14 h 15"/>
                  <a:gd name="T2" fmla="*/ 22 w 24"/>
                  <a:gd name="T3" fmla="*/ 3 h 15"/>
                  <a:gd name="T4" fmla="*/ 21 w 24"/>
                  <a:gd name="T5" fmla="*/ 0 h 15"/>
                  <a:gd name="T6" fmla="*/ 1 w 24"/>
                  <a:gd name="T7" fmla="*/ 12 h 15"/>
                  <a:gd name="T8" fmla="*/ 4 w 24"/>
                  <a:gd name="T9" fmla="*/ 14 h 15"/>
                </a:gdLst>
                <a:ahLst/>
                <a:cxnLst>
                  <a:cxn ang="0">
                    <a:pos x="T0" y="T1"/>
                  </a:cxn>
                  <a:cxn ang="0">
                    <a:pos x="T2" y="T3"/>
                  </a:cxn>
                  <a:cxn ang="0">
                    <a:pos x="T4" y="T5"/>
                  </a:cxn>
                  <a:cxn ang="0">
                    <a:pos x="T6" y="T7"/>
                  </a:cxn>
                  <a:cxn ang="0">
                    <a:pos x="T8" y="T9"/>
                  </a:cxn>
                </a:cxnLst>
                <a:rect l="0" t="0" r="r" b="b"/>
                <a:pathLst>
                  <a:path w="24" h="15">
                    <a:moveTo>
                      <a:pt x="4" y="14"/>
                    </a:moveTo>
                    <a:cubicBezTo>
                      <a:pt x="8" y="8"/>
                      <a:pt x="15" y="5"/>
                      <a:pt x="22" y="3"/>
                    </a:cubicBezTo>
                    <a:cubicBezTo>
                      <a:pt x="24" y="3"/>
                      <a:pt x="23" y="0"/>
                      <a:pt x="21" y="0"/>
                    </a:cubicBezTo>
                    <a:cubicBezTo>
                      <a:pt x="13" y="0"/>
                      <a:pt x="5" y="5"/>
                      <a:pt x="1" y="12"/>
                    </a:cubicBezTo>
                    <a:cubicBezTo>
                      <a:pt x="0" y="14"/>
                      <a:pt x="3" y="15"/>
                      <a:pt x="4" y="1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07" name="Freeform 527"/>
              <p:cNvSpPr/>
              <p:nvPr/>
            </p:nvSpPr>
            <p:spPr bwMode="auto">
              <a:xfrm>
                <a:off x="4300" y="1713"/>
                <a:ext cx="38" cy="24"/>
              </a:xfrm>
              <a:custGeom>
                <a:avLst/>
                <a:gdLst>
                  <a:gd name="T0" fmla="*/ 4 w 22"/>
                  <a:gd name="T1" fmla="*/ 12 h 14"/>
                  <a:gd name="T2" fmla="*/ 20 w 22"/>
                  <a:gd name="T3" fmla="*/ 4 h 14"/>
                  <a:gd name="T4" fmla="*/ 20 w 22"/>
                  <a:gd name="T5" fmla="*/ 1 h 14"/>
                  <a:gd name="T6" fmla="*/ 1 w 22"/>
                  <a:gd name="T7" fmla="*/ 10 h 14"/>
                  <a:gd name="T8" fmla="*/ 4 w 22"/>
                  <a:gd name="T9" fmla="*/ 12 h 14"/>
                </a:gdLst>
                <a:ahLst/>
                <a:cxnLst>
                  <a:cxn ang="0">
                    <a:pos x="T0" y="T1"/>
                  </a:cxn>
                  <a:cxn ang="0">
                    <a:pos x="T2" y="T3"/>
                  </a:cxn>
                  <a:cxn ang="0">
                    <a:pos x="T4" y="T5"/>
                  </a:cxn>
                  <a:cxn ang="0">
                    <a:pos x="T6" y="T7"/>
                  </a:cxn>
                  <a:cxn ang="0">
                    <a:pos x="T8" y="T9"/>
                  </a:cxn>
                </a:cxnLst>
                <a:rect l="0" t="0" r="r" b="b"/>
                <a:pathLst>
                  <a:path w="22" h="14">
                    <a:moveTo>
                      <a:pt x="4" y="12"/>
                    </a:moveTo>
                    <a:cubicBezTo>
                      <a:pt x="8" y="7"/>
                      <a:pt x="14" y="5"/>
                      <a:pt x="20" y="4"/>
                    </a:cubicBezTo>
                    <a:cubicBezTo>
                      <a:pt x="21" y="4"/>
                      <a:pt x="22" y="1"/>
                      <a:pt x="20" y="1"/>
                    </a:cubicBezTo>
                    <a:cubicBezTo>
                      <a:pt x="13" y="0"/>
                      <a:pt x="5" y="4"/>
                      <a:pt x="1" y="10"/>
                    </a:cubicBezTo>
                    <a:cubicBezTo>
                      <a:pt x="0" y="12"/>
                      <a:pt x="3" y="14"/>
                      <a:pt x="4" y="1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08" name="Freeform 528"/>
              <p:cNvSpPr/>
              <p:nvPr/>
            </p:nvSpPr>
            <p:spPr bwMode="auto">
              <a:xfrm>
                <a:off x="4265" y="1767"/>
                <a:ext cx="51" cy="21"/>
              </a:xfrm>
              <a:custGeom>
                <a:avLst/>
                <a:gdLst>
                  <a:gd name="T0" fmla="*/ 4 w 29"/>
                  <a:gd name="T1" fmla="*/ 11 h 12"/>
                  <a:gd name="T2" fmla="*/ 27 w 29"/>
                  <a:gd name="T3" fmla="*/ 5 h 12"/>
                  <a:gd name="T4" fmla="*/ 27 w 29"/>
                  <a:gd name="T5" fmla="*/ 2 h 12"/>
                  <a:gd name="T6" fmla="*/ 2 w 29"/>
                  <a:gd name="T7" fmla="*/ 8 h 12"/>
                  <a:gd name="T8" fmla="*/ 4 w 29"/>
                  <a:gd name="T9" fmla="*/ 11 h 12"/>
                </a:gdLst>
                <a:ahLst/>
                <a:cxnLst>
                  <a:cxn ang="0">
                    <a:pos x="T0" y="T1"/>
                  </a:cxn>
                  <a:cxn ang="0">
                    <a:pos x="T2" y="T3"/>
                  </a:cxn>
                  <a:cxn ang="0">
                    <a:pos x="T4" y="T5"/>
                  </a:cxn>
                  <a:cxn ang="0">
                    <a:pos x="T6" y="T7"/>
                  </a:cxn>
                  <a:cxn ang="0">
                    <a:pos x="T8" y="T9"/>
                  </a:cxn>
                </a:cxnLst>
                <a:rect l="0" t="0" r="r" b="b"/>
                <a:pathLst>
                  <a:path w="29" h="12">
                    <a:moveTo>
                      <a:pt x="4" y="11"/>
                    </a:moveTo>
                    <a:cubicBezTo>
                      <a:pt x="11" y="7"/>
                      <a:pt x="19" y="6"/>
                      <a:pt x="27" y="5"/>
                    </a:cubicBezTo>
                    <a:cubicBezTo>
                      <a:pt x="28" y="5"/>
                      <a:pt x="29" y="3"/>
                      <a:pt x="27" y="2"/>
                    </a:cubicBezTo>
                    <a:cubicBezTo>
                      <a:pt x="19" y="0"/>
                      <a:pt x="9" y="3"/>
                      <a:pt x="2" y="8"/>
                    </a:cubicBezTo>
                    <a:cubicBezTo>
                      <a:pt x="0" y="9"/>
                      <a:pt x="2" y="12"/>
                      <a:pt x="4"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09" name="Freeform 529"/>
              <p:cNvSpPr/>
              <p:nvPr/>
            </p:nvSpPr>
            <p:spPr bwMode="auto">
              <a:xfrm>
                <a:off x="4235" y="1803"/>
                <a:ext cx="51" cy="22"/>
              </a:xfrm>
              <a:custGeom>
                <a:avLst/>
                <a:gdLst>
                  <a:gd name="T0" fmla="*/ 4 w 29"/>
                  <a:gd name="T1" fmla="*/ 12 h 13"/>
                  <a:gd name="T2" fmla="*/ 27 w 29"/>
                  <a:gd name="T3" fmla="*/ 7 h 13"/>
                  <a:gd name="T4" fmla="*/ 27 w 29"/>
                  <a:gd name="T5" fmla="*/ 4 h 13"/>
                  <a:gd name="T6" fmla="*/ 2 w 29"/>
                  <a:gd name="T7" fmla="*/ 10 h 13"/>
                  <a:gd name="T8" fmla="*/ 4 w 29"/>
                  <a:gd name="T9" fmla="*/ 12 h 13"/>
                </a:gdLst>
                <a:ahLst/>
                <a:cxnLst>
                  <a:cxn ang="0">
                    <a:pos x="T0" y="T1"/>
                  </a:cxn>
                  <a:cxn ang="0">
                    <a:pos x="T2" y="T3"/>
                  </a:cxn>
                  <a:cxn ang="0">
                    <a:pos x="T4" y="T5"/>
                  </a:cxn>
                  <a:cxn ang="0">
                    <a:pos x="T6" y="T7"/>
                  </a:cxn>
                  <a:cxn ang="0">
                    <a:pos x="T8" y="T9"/>
                  </a:cxn>
                </a:cxnLst>
                <a:rect l="0" t="0" r="r" b="b"/>
                <a:pathLst>
                  <a:path w="29" h="13">
                    <a:moveTo>
                      <a:pt x="4" y="12"/>
                    </a:moveTo>
                    <a:cubicBezTo>
                      <a:pt x="11" y="7"/>
                      <a:pt x="18" y="7"/>
                      <a:pt x="27" y="7"/>
                    </a:cubicBezTo>
                    <a:cubicBezTo>
                      <a:pt x="28" y="7"/>
                      <a:pt x="29" y="4"/>
                      <a:pt x="27" y="4"/>
                    </a:cubicBezTo>
                    <a:cubicBezTo>
                      <a:pt x="19" y="0"/>
                      <a:pt x="8" y="4"/>
                      <a:pt x="2" y="10"/>
                    </a:cubicBezTo>
                    <a:cubicBezTo>
                      <a:pt x="0" y="11"/>
                      <a:pt x="2" y="13"/>
                      <a:pt x="4" y="1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10" name="Freeform 530"/>
              <p:cNvSpPr/>
              <p:nvPr/>
            </p:nvSpPr>
            <p:spPr bwMode="auto">
              <a:xfrm>
                <a:off x="4198" y="1843"/>
                <a:ext cx="54" cy="16"/>
              </a:xfrm>
              <a:custGeom>
                <a:avLst/>
                <a:gdLst>
                  <a:gd name="T0" fmla="*/ 3 w 31"/>
                  <a:gd name="T1" fmla="*/ 9 h 9"/>
                  <a:gd name="T2" fmla="*/ 29 w 31"/>
                  <a:gd name="T3" fmla="*/ 5 h 9"/>
                  <a:gd name="T4" fmla="*/ 29 w 31"/>
                  <a:gd name="T5" fmla="*/ 2 h 9"/>
                  <a:gd name="T6" fmla="*/ 2 w 31"/>
                  <a:gd name="T7" fmla="*/ 5 h 9"/>
                  <a:gd name="T8" fmla="*/ 3 w 31"/>
                  <a:gd name="T9" fmla="*/ 9 h 9"/>
                </a:gdLst>
                <a:ahLst/>
                <a:cxnLst>
                  <a:cxn ang="0">
                    <a:pos x="T0" y="T1"/>
                  </a:cxn>
                  <a:cxn ang="0">
                    <a:pos x="T2" y="T3"/>
                  </a:cxn>
                  <a:cxn ang="0">
                    <a:pos x="T4" y="T5"/>
                  </a:cxn>
                  <a:cxn ang="0">
                    <a:pos x="T6" y="T7"/>
                  </a:cxn>
                  <a:cxn ang="0">
                    <a:pos x="T8" y="T9"/>
                  </a:cxn>
                </a:cxnLst>
                <a:rect l="0" t="0" r="r" b="b"/>
                <a:pathLst>
                  <a:path w="31" h="9">
                    <a:moveTo>
                      <a:pt x="3" y="9"/>
                    </a:moveTo>
                    <a:cubicBezTo>
                      <a:pt x="12" y="6"/>
                      <a:pt x="20" y="6"/>
                      <a:pt x="29" y="5"/>
                    </a:cubicBezTo>
                    <a:cubicBezTo>
                      <a:pt x="30" y="5"/>
                      <a:pt x="31" y="2"/>
                      <a:pt x="29" y="2"/>
                    </a:cubicBezTo>
                    <a:cubicBezTo>
                      <a:pt x="20" y="0"/>
                      <a:pt x="10" y="2"/>
                      <a:pt x="2" y="5"/>
                    </a:cubicBezTo>
                    <a:cubicBezTo>
                      <a:pt x="0" y="6"/>
                      <a:pt x="1" y="9"/>
                      <a:pt x="3" y="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11" name="Freeform 531"/>
              <p:cNvSpPr/>
              <p:nvPr/>
            </p:nvSpPr>
            <p:spPr bwMode="auto">
              <a:xfrm>
                <a:off x="4175" y="1876"/>
                <a:ext cx="47" cy="15"/>
              </a:xfrm>
              <a:custGeom>
                <a:avLst/>
                <a:gdLst>
                  <a:gd name="T0" fmla="*/ 4 w 27"/>
                  <a:gd name="T1" fmla="*/ 7 h 8"/>
                  <a:gd name="T2" fmla="*/ 24 w 27"/>
                  <a:gd name="T3" fmla="*/ 5 h 8"/>
                  <a:gd name="T4" fmla="*/ 25 w 27"/>
                  <a:gd name="T5" fmla="*/ 2 h 8"/>
                  <a:gd name="T6" fmla="*/ 2 w 27"/>
                  <a:gd name="T7" fmla="*/ 3 h 8"/>
                  <a:gd name="T8" fmla="*/ 4 w 27"/>
                  <a:gd name="T9" fmla="*/ 7 h 8"/>
                </a:gdLst>
                <a:ahLst/>
                <a:cxnLst>
                  <a:cxn ang="0">
                    <a:pos x="T0" y="T1"/>
                  </a:cxn>
                  <a:cxn ang="0">
                    <a:pos x="T2" y="T3"/>
                  </a:cxn>
                  <a:cxn ang="0">
                    <a:pos x="T4" y="T5"/>
                  </a:cxn>
                  <a:cxn ang="0">
                    <a:pos x="T6" y="T7"/>
                  </a:cxn>
                  <a:cxn ang="0">
                    <a:pos x="T8" y="T9"/>
                  </a:cxn>
                </a:cxnLst>
                <a:rect l="0" t="0" r="r" b="b"/>
                <a:pathLst>
                  <a:path w="27" h="8">
                    <a:moveTo>
                      <a:pt x="4" y="7"/>
                    </a:moveTo>
                    <a:cubicBezTo>
                      <a:pt x="11" y="5"/>
                      <a:pt x="17" y="5"/>
                      <a:pt x="24" y="5"/>
                    </a:cubicBezTo>
                    <a:cubicBezTo>
                      <a:pt x="26" y="5"/>
                      <a:pt x="27" y="3"/>
                      <a:pt x="25" y="2"/>
                    </a:cubicBezTo>
                    <a:cubicBezTo>
                      <a:pt x="18" y="0"/>
                      <a:pt x="10" y="1"/>
                      <a:pt x="2" y="3"/>
                    </a:cubicBezTo>
                    <a:cubicBezTo>
                      <a:pt x="0" y="4"/>
                      <a:pt x="1" y="8"/>
                      <a:pt x="4"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12" name="Freeform 532"/>
              <p:cNvSpPr/>
              <p:nvPr/>
            </p:nvSpPr>
            <p:spPr bwMode="auto">
              <a:xfrm>
                <a:off x="4178" y="1898"/>
                <a:ext cx="48" cy="17"/>
              </a:xfrm>
              <a:custGeom>
                <a:avLst/>
                <a:gdLst>
                  <a:gd name="T0" fmla="*/ 4 w 27"/>
                  <a:gd name="T1" fmla="*/ 10 h 10"/>
                  <a:gd name="T2" fmla="*/ 25 w 27"/>
                  <a:gd name="T3" fmla="*/ 3 h 10"/>
                  <a:gd name="T4" fmla="*/ 24 w 27"/>
                  <a:gd name="T5" fmla="*/ 0 h 10"/>
                  <a:gd name="T6" fmla="*/ 3 w 27"/>
                  <a:gd name="T7" fmla="*/ 6 h 10"/>
                  <a:gd name="T8" fmla="*/ 4 w 27"/>
                  <a:gd name="T9" fmla="*/ 10 h 10"/>
                </a:gdLst>
                <a:ahLst/>
                <a:cxnLst>
                  <a:cxn ang="0">
                    <a:pos x="T0" y="T1"/>
                  </a:cxn>
                  <a:cxn ang="0">
                    <a:pos x="T2" y="T3"/>
                  </a:cxn>
                  <a:cxn ang="0">
                    <a:pos x="T4" y="T5"/>
                  </a:cxn>
                  <a:cxn ang="0">
                    <a:pos x="T6" y="T7"/>
                  </a:cxn>
                  <a:cxn ang="0">
                    <a:pos x="T8" y="T9"/>
                  </a:cxn>
                </a:cxnLst>
                <a:rect l="0" t="0" r="r" b="b"/>
                <a:pathLst>
                  <a:path w="27" h="10">
                    <a:moveTo>
                      <a:pt x="4" y="10"/>
                    </a:moveTo>
                    <a:cubicBezTo>
                      <a:pt x="11" y="8"/>
                      <a:pt x="18" y="6"/>
                      <a:pt x="25" y="3"/>
                    </a:cubicBezTo>
                    <a:cubicBezTo>
                      <a:pt x="27" y="2"/>
                      <a:pt x="26" y="0"/>
                      <a:pt x="24" y="0"/>
                    </a:cubicBezTo>
                    <a:cubicBezTo>
                      <a:pt x="17" y="1"/>
                      <a:pt x="10" y="4"/>
                      <a:pt x="3" y="6"/>
                    </a:cubicBezTo>
                    <a:cubicBezTo>
                      <a:pt x="0" y="7"/>
                      <a:pt x="1" y="10"/>
                      <a:pt x="4" y="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13" name="Freeform 533"/>
              <p:cNvSpPr/>
              <p:nvPr/>
            </p:nvSpPr>
            <p:spPr bwMode="auto">
              <a:xfrm>
                <a:off x="4187" y="1929"/>
                <a:ext cx="35" cy="37"/>
              </a:xfrm>
              <a:custGeom>
                <a:avLst/>
                <a:gdLst>
                  <a:gd name="T0" fmla="*/ 4 w 20"/>
                  <a:gd name="T1" fmla="*/ 19 h 21"/>
                  <a:gd name="T2" fmla="*/ 10 w 20"/>
                  <a:gd name="T3" fmla="*/ 9 h 21"/>
                  <a:gd name="T4" fmla="*/ 19 w 20"/>
                  <a:gd name="T5" fmla="*/ 3 h 21"/>
                  <a:gd name="T6" fmla="*/ 17 w 20"/>
                  <a:gd name="T7" fmla="*/ 0 h 21"/>
                  <a:gd name="T8" fmla="*/ 0 w 20"/>
                  <a:gd name="T9" fmla="*/ 18 h 21"/>
                  <a:gd name="T10" fmla="*/ 4 w 20"/>
                  <a:gd name="T11" fmla="*/ 19 h 21"/>
                </a:gdLst>
                <a:ahLst/>
                <a:cxnLst>
                  <a:cxn ang="0">
                    <a:pos x="T0" y="T1"/>
                  </a:cxn>
                  <a:cxn ang="0">
                    <a:pos x="T2" y="T3"/>
                  </a:cxn>
                  <a:cxn ang="0">
                    <a:pos x="T4" y="T5"/>
                  </a:cxn>
                  <a:cxn ang="0">
                    <a:pos x="T6" y="T7"/>
                  </a:cxn>
                  <a:cxn ang="0">
                    <a:pos x="T8" y="T9"/>
                  </a:cxn>
                  <a:cxn ang="0">
                    <a:pos x="T10" y="T11"/>
                  </a:cxn>
                </a:cxnLst>
                <a:rect l="0" t="0" r="r" b="b"/>
                <a:pathLst>
                  <a:path w="20" h="21">
                    <a:moveTo>
                      <a:pt x="4" y="19"/>
                    </a:moveTo>
                    <a:cubicBezTo>
                      <a:pt x="5" y="16"/>
                      <a:pt x="8" y="12"/>
                      <a:pt x="10" y="9"/>
                    </a:cubicBezTo>
                    <a:cubicBezTo>
                      <a:pt x="13" y="7"/>
                      <a:pt x="16" y="5"/>
                      <a:pt x="19" y="3"/>
                    </a:cubicBezTo>
                    <a:cubicBezTo>
                      <a:pt x="20" y="2"/>
                      <a:pt x="19" y="0"/>
                      <a:pt x="17" y="0"/>
                    </a:cubicBezTo>
                    <a:cubicBezTo>
                      <a:pt x="9" y="2"/>
                      <a:pt x="3" y="10"/>
                      <a:pt x="0" y="18"/>
                    </a:cubicBezTo>
                    <a:cubicBezTo>
                      <a:pt x="0" y="20"/>
                      <a:pt x="3" y="21"/>
                      <a:pt x="4" y="1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14" name="Freeform 534"/>
              <p:cNvSpPr/>
              <p:nvPr/>
            </p:nvSpPr>
            <p:spPr bwMode="auto">
              <a:xfrm>
                <a:off x="4210" y="1950"/>
                <a:ext cx="30" cy="35"/>
              </a:xfrm>
              <a:custGeom>
                <a:avLst/>
                <a:gdLst>
                  <a:gd name="T0" fmla="*/ 4 w 17"/>
                  <a:gd name="T1" fmla="*/ 17 h 20"/>
                  <a:gd name="T2" fmla="*/ 16 w 17"/>
                  <a:gd name="T3" fmla="*/ 3 h 20"/>
                  <a:gd name="T4" fmla="*/ 15 w 17"/>
                  <a:gd name="T5" fmla="*/ 0 h 20"/>
                  <a:gd name="T6" fmla="*/ 0 w 17"/>
                  <a:gd name="T7" fmla="*/ 16 h 20"/>
                  <a:gd name="T8" fmla="*/ 4 w 17"/>
                  <a:gd name="T9" fmla="*/ 17 h 20"/>
                </a:gdLst>
                <a:ahLst/>
                <a:cxnLst>
                  <a:cxn ang="0">
                    <a:pos x="T0" y="T1"/>
                  </a:cxn>
                  <a:cxn ang="0">
                    <a:pos x="T2" y="T3"/>
                  </a:cxn>
                  <a:cxn ang="0">
                    <a:pos x="T4" y="T5"/>
                  </a:cxn>
                  <a:cxn ang="0">
                    <a:pos x="T6" y="T7"/>
                  </a:cxn>
                  <a:cxn ang="0">
                    <a:pos x="T8" y="T9"/>
                  </a:cxn>
                </a:cxnLst>
                <a:rect l="0" t="0" r="r" b="b"/>
                <a:pathLst>
                  <a:path w="17" h="20">
                    <a:moveTo>
                      <a:pt x="4" y="17"/>
                    </a:moveTo>
                    <a:cubicBezTo>
                      <a:pt x="6" y="11"/>
                      <a:pt x="10" y="7"/>
                      <a:pt x="16" y="3"/>
                    </a:cubicBezTo>
                    <a:cubicBezTo>
                      <a:pt x="17" y="2"/>
                      <a:pt x="17" y="0"/>
                      <a:pt x="15" y="0"/>
                    </a:cubicBezTo>
                    <a:cubicBezTo>
                      <a:pt x="7" y="2"/>
                      <a:pt x="2" y="9"/>
                      <a:pt x="0" y="16"/>
                    </a:cubicBezTo>
                    <a:cubicBezTo>
                      <a:pt x="0" y="19"/>
                      <a:pt x="3" y="20"/>
                      <a:pt x="4"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15" name="Freeform 535"/>
              <p:cNvSpPr/>
              <p:nvPr/>
            </p:nvSpPr>
            <p:spPr bwMode="auto">
              <a:xfrm>
                <a:off x="4242" y="1968"/>
                <a:ext cx="24" cy="32"/>
              </a:xfrm>
              <a:custGeom>
                <a:avLst/>
                <a:gdLst>
                  <a:gd name="T0" fmla="*/ 4 w 14"/>
                  <a:gd name="T1" fmla="*/ 16 h 18"/>
                  <a:gd name="T2" fmla="*/ 14 w 14"/>
                  <a:gd name="T3" fmla="*/ 3 h 18"/>
                  <a:gd name="T4" fmla="*/ 11 w 14"/>
                  <a:gd name="T5" fmla="*/ 1 h 18"/>
                  <a:gd name="T6" fmla="*/ 2 w 14"/>
                  <a:gd name="T7" fmla="*/ 14 h 18"/>
                  <a:gd name="T8" fmla="*/ 4 w 14"/>
                  <a:gd name="T9" fmla="*/ 16 h 18"/>
                </a:gdLst>
                <a:ahLst/>
                <a:cxnLst>
                  <a:cxn ang="0">
                    <a:pos x="T0" y="T1"/>
                  </a:cxn>
                  <a:cxn ang="0">
                    <a:pos x="T2" y="T3"/>
                  </a:cxn>
                  <a:cxn ang="0">
                    <a:pos x="T4" y="T5"/>
                  </a:cxn>
                  <a:cxn ang="0">
                    <a:pos x="T6" y="T7"/>
                  </a:cxn>
                  <a:cxn ang="0">
                    <a:pos x="T8" y="T9"/>
                  </a:cxn>
                </a:cxnLst>
                <a:rect l="0" t="0" r="r" b="b"/>
                <a:pathLst>
                  <a:path w="14" h="18">
                    <a:moveTo>
                      <a:pt x="4" y="16"/>
                    </a:moveTo>
                    <a:cubicBezTo>
                      <a:pt x="8" y="12"/>
                      <a:pt x="11" y="8"/>
                      <a:pt x="14" y="3"/>
                    </a:cubicBezTo>
                    <a:cubicBezTo>
                      <a:pt x="14" y="2"/>
                      <a:pt x="12" y="0"/>
                      <a:pt x="11" y="1"/>
                    </a:cubicBezTo>
                    <a:cubicBezTo>
                      <a:pt x="7" y="5"/>
                      <a:pt x="4" y="10"/>
                      <a:pt x="2" y="14"/>
                    </a:cubicBezTo>
                    <a:cubicBezTo>
                      <a:pt x="0" y="16"/>
                      <a:pt x="3" y="18"/>
                      <a:pt x="4"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16" name="Freeform 536"/>
              <p:cNvSpPr/>
              <p:nvPr/>
            </p:nvSpPr>
            <p:spPr bwMode="auto">
              <a:xfrm>
                <a:off x="4094" y="1862"/>
                <a:ext cx="86" cy="18"/>
              </a:xfrm>
              <a:custGeom>
                <a:avLst/>
                <a:gdLst>
                  <a:gd name="T0" fmla="*/ 47 w 49"/>
                  <a:gd name="T1" fmla="*/ 1 h 10"/>
                  <a:gd name="T2" fmla="*/ 25 w 49"/>
                  <a:gd name="T3" fmla="*/ 3 h 10"/>
                  <a:gd name="T4" fmla="*/ 2 w 49"/>
                  <a:gd name="T5" fmla="*/ 1 h 10"/>
                  <a:gd name="T6" fmla="*/ 2 w 49"/>
                  <a:gd name="T7" fmla="*/ 4 h 10"/>
                  <a:gd name="T8" fmla="*/ 48 w 49"/>
                  <a:gd name="T9" fmla="*/ 4 h 10"/>
                  <a:gd name="T10" fmla="*/ 47 w 49"/>
                  <a:gd name="T11" fmla="*/ 1 h 10"/>
                </a:gdLst>
                <a:ahLst/>
                <a:cxnLst>
                  <a:cxn ang="0">
                    <a:pos x="T0" y="T1"/>
                  </a:cxn>
                  <a:cxn ang="0">
                    <a:pos x="T2" y="T3"/>
                  </a:cxn>
                  <a:cxn ang="0">
                    <a:pos x="T4" y="T5"/>
                  </a:cxn>
                  <a:cxn ang="0">
                    <a:pos x="T6" y="T7"/>
                  </a:cxn>
                  <a:cxn ang="0">
                    <a:pos x="T8" y="T9"/>
                  </a:cxn>
                  <a:cxn ang="0">
                    <a:pos x="T10" y="T11"/>
                  </a:cxn>
                </a:cxnLst>
                <a:rect l="0" t="0" r="r" b="b"/>
                <a:pathLst>
                  <a:path w="49" h="10">
                    <a:moveTo>
                      <a:pt x="47" y="1"/>
                    </a:moveTo>
                    <a:cubicBezTo>
                      <a:pt x="39" y="2"/>
                      <a:pt x="32" y="3"/>
                      <a:pt x="25" y="3"/>
                    </a:cubicBezTo>
                    <a:cubicBezTo>
                      <a:pt x="17" y="3"/>
                      <a:pt x="10" y="1"/>
                      <a:pt x="2" y="1"/>
                    </a:cubicBezTo>
                    <a:cubicBezTo>
                      <a:pt x="1" y="0"/>
                      <a:pt x="0" y="3"/>
                      <a:pt x="2" y="4"/>
                    </a:cubicBezTo>
                    <a:cubicBezTo>
                      <a:pt x="15" y="10"/>
                      <a:pt x="34" y="10"/>
                      <a:pt x="48" y="4"/>
                    </a:cubicBezTo>
                    <a:cubicBezTo>
                      <a:pt x="49" y="3"/>
                      <a:pt x="48" y="1"/>
                      <a:pt x="47"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17" name="Freeform 537"/>
              <p:cNvSpPr/>
              <p:nvPr/>
            </p:nvSpPr>
            <p:spPr bwMode="auto">
              <a:xfrm>
                <a:off x="4108" y="1883"/>
                <a:ext cx="58" cy="20"/>
              </a:xfrm>
              <a:custGeom>
                <a:avLst/>
                <a:gdLst>
                  <a:gd name="T0" fmla="*/ 31 w 33"/>
                  <a:gd name="T1" fmla="*/ 7 h 11"/>
                  <a:gd name="T2" fmla="*/ 17 w 33"/>
                  <a:gd name="T3" fmla="*/ 4 h 11"/>
                  <a:gd name="T4" fmla="*/ 3 w 33"/>
                  <a:gd name="T5" fmla="*/ 0 h 11"/>
                  <a:gd name="T6" fmla="*/ 2 w 33"/>
                  <a:gd name="T7" fmla="*/ 3 h 11"/>
                  <a:gd name="T8" fmla="*/ 31 w 33"/>
                  <a:gd name="T9" fmla="*/ 10 h 11"/>
                  <a:gd name="T10" fmla="*/ 31 w 33"/>
                  <a:gd name="T11" fmla="*/ 7 h 11"/>
                </a:gdLst>
                <a:ahLst/>
                <a:cxnLst>
                  <a:cxn ang="0">
                    <a:pos x="T0" y="T1"/>
                  </a:cxn>
                  <a:cxn ang="0">
                    <a:pos x="T2" y="T3"/>
                  </a:cxn>
                  <a:cxn ang="0">
                    <a:pos x="T4" y="T5"/>
                  </a:cxn>
                  <a:cxn ang="0">
                    <a:pos x="T6" y="T7"/>
                  </a:cxn>
                  <a:cxn ang="0">
                    <a:pos x="T8" y="T9"/>
                  </a:cxn>
                  <a:cxn ang="0">
                    <a:pos x="T10" y="T11"/>
                  </a:cxn>
                </a:cxnLst>
                <a:rect l="0" t="0" r="r" b="b"/>
                <a:pathLst>
                  <a:path w="33" h="11">
                    <a:moveTo>
                      <a:pt x="31" y="7"/>
                    </a:moveTo>
                    <a:cubicBezTo>
                      <a:pt x="26" y="6"/>
                      <a:pt x="22" y="5"/>
                      <a:pt x="17" y="4"/>
                    </a:cubicBezTo>
                    <a:cubicBezTo>
                      <a:pt x="12" y="3"/>
                      <a:pt x="8" y="1"/>
                      <a:pt x="3" y="0"/>
                    </a:cubicBezTo>
                    <a:cubicBezTo>
                      <a:pt x="2" y="0"/>
                      <a:pt x="0" y="2"/>
                      <a:pt x="2" y="3"/>
                    </a:cubicBezTo>
                    <a:cubicBezTo>
                      <a:pt x="9" y="9"/>
                      <a:pt x="21" y="11"/>
                      <a:pt x="31" y="10"/>
                    </a:cubicBezTo>
                    <a:cubicBezTo>
                      <a:pt x="32" y="9"/>
                      <a:pt x="33" y="7"/>
                      <a:pt x="31"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18" name="Freeform 538"/>
              <p:cNvSpPr/>
              <p:nvPr/>
            </p:nvSpPr>
            <p:spPr bwMode="auto">
              <a:xfrm>
                <a:off x="4127" y="1834"/>
                <a:ext cx="62" cy="13"/>
              </a:xfrm>
              <a:custGeom>
                <a:avLst/>
                <a:gdLst>
                  <a:gd name="T0" fmla="*/ 32 w 35"/>
                  <a:gd name="T1" fmla="*/ 2 h 7"/>
                  <a:gd name="T2" fmla="*/ 2 w 35"/>
                  <a:gd name="T3" fmla="*/ 0 h 7"/>
                  <a:gd name="T4" fmla="*/ 2 w 35"/>
                  <a:gd name="T5" fmla="*/ 4 h 7"/>
                  <a:gd name="T6" fmla="*/ 33 w 35"/>
                  <a:gd name="T7" fmla="*/ 6 h 7"/>
                  <a:gd name="T8" fmla="*/ 32 w 35"/>
                  <a:gd name="T9" fmla="*/ 2 h 7"/>
                </a:gdLst>
                <a:ahLst/>
                <a:cxnLst>
                  <a:cxn ang="0">
                    <a:pos x="T0" y="T1"/>
                  </a:cxn>
                  <a:cxn ang="0">
                    <a:pos x="T2" y="T3"/>
                  </a:cxn>
                  <a:cxn ang="0">
                    <a:pos x="T4" y="T5"/>
                  </a:cxn>
                  <a:cxn ang="0">
                    <a:pos x="T6" y="T7"/>
                  </a:cxn>
                  <a:cxn ang="0">
                    <a:pos x="T8" y="T9"/>
                  </a:cxn>
                </a:cxnLst>
                <a:rect l="0" t="0" r="r" b="b"/>
                <a:pathLst>
                  <a:path w="35" h="7">
                    <a:moveTo>
                      <a:pt x="32" y="2"/>
                    </a:moveTo>
                    <a:cubicBezTo>
                      <a:pt x="22" y="2"/>
                      <a:pt x="12" y="1"/>
                      <a:pt x="2" y="0"/>
                    </a:cubicBezTo>
                    <a:cubicBezTo>
                      <a:pt x="0" y="0"/>
                      <a:pt x="0" y="3"/>
                      <a:pt x="2" y="4"/>
                    </a:cubicBezTo>
                    <a:cubicBezTo>
                      <a:pt x="12" y="7"/>
                      <a:pt x="23" y="7"/>
                      <a:pt x="33" y="6"/>
                    </a:cubicBezTo>
                    <a:cubicBezTo>
                      <a:pt x="35" y="5"/>
                      <a:pt x="34" y="2"/>
                      <a:pt x="32"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19" name="Freeform 539"/>
              <p:cNvSpPr/>
              <p:nvPr/>
            </p:nvSpPr>
            <p:spPr bwMode="auto">
              <a:xfrm>
                <a:off x="3723" y="2035"/>
                <a:ext cx="99" cy="30"/>
              </a:xfrm>
              <a:custGeom>
                <a:avLst/>
                <a:gdLst>
                  <a:gd name="T0" fmla="*/ 53 w 56"/>
                  <a:gd name="T1" fmla="*/ 1 h 17"/>
                  <a:gd name="T2" fmla="*/ 2 w 56"/>
                  <a:gd name="T3" fmla="*/ 12 h 17"/>
                  <a:gd name="T4" fmla="*/ 2 w 56"/>
                  <a:gd name="T5" fmla="*/ 15 h 17"/>
                  <a:gd name="T6" fmla="*/ 54 w 56"/>
                  <a:gd name="T7" fmla="*/ 4 h 17"/>
                  <a:gd name="T8" fmla="*/ 53 w 56"/>
                  <a:gd name="T9" fmla="*/ 1 h 17"/>
                </a:gdLst>
                <a:ahLst/>
                <a:cxnLst>
                  <a:cxn ang="0">
                    <a:pos x="T0" y="T1"/>
                  </a:cxn>
                  <a:cxn ang="0">
                    <a:pos x="T2" y="T3"/>
                  </a:cxn>
                  <a:cxn ang="0">
                    <a:pos x="T4" y="T5"/>
                  </a:cxn>
                  <a:cxn ang="0">
                    <a:pos x="T6" y="T7"/>
                  </a:cxn>
                  <a:cxn ang="0">
                    <a:pos x="T8" y="T9"/>
                  </a:cxn>
                </a:cxnLst>
                <a:rect l="0" t="0" r="r" b="b"/>
                <a:pathLst>
                  <a:path w="56" h="17">
                    <a:moveTo>
                      <a:pt x="53" y="1"/>
                    </a:moveTo>
                    <a:cubicBezTo>
                      <a:pt x="36" y="7"/>
                      <a:pt x="20" y="11"/>
                      <a:pt x="2" y="12"/>
                    </a:cubicBezTo>
                    <a:cubicBezTo>
                      <a:pt x="0" y="12"/>
                      <a:pt x="0" y="15"/>
                      <a:pt x="2" y="15"/>
                    </a:cubicBezTo>
                    <a:cubicBezTo>
                      <a:pt x="20" y="17"/>
                      <a:pt x="38" y="13"/>
                      <a:pt x="54" y="4"/>
                    </a:cubicBezTo>
                    <a:cubicBezTo>
                      <a:pt x="56" y="3"/>
                      <a:pt x="55" y="0"/>
                      <a:pt x="53"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20" name="Freeform 540"/>
              <p:cNvSpPr/>
              <p:nvPr/>
            </p:nvSpPr>
            <p:spPr bwMode="auto">
              <a:xfrm>
                <a:off x="3769" y="2035"/>
                <a:ext cx="68" cy="58"/>
              </a:xfrm>
              <a:custGeom>
                <a:avLst/>
                <a:gdLst>
                  <a:gd name="T0" fmla="*/ 36 w 39"/>
                  <a:gd name="T1" fmla="*/ 1 h 33"/>
                  <a:gd name="T2" fmla="*/ 1 w 39"/>
                  <a:gd name="T3" fmla="*/ 29 h 33"/>
                  <a:gd name="T4" fmla="*/ 2 w 39"/>
                  <a:gd name="T5" fmla="*/ 32 h 33"/>
                  <a:gd name="T6" fmla="*/ 38 w 39"/>
                  <a:gd name="T7" fmla="*/ 3 h 33"/>
                  <a:gd name="T8" fmla="*/ 36 w 39"/>
                  <a:gd name="T9" fmla="*/ 1 h 33"/>
                </a:gdLst>
                <a:ahLst/>
                <a:cxnLst>
                  <a:cxn ang="0">
                    <a:pos x="T0" y="T1"/>
                  </a:cxn>
                  <a:cxn ang="0">
                    <a:pos x="T2" y="T3"/>
                  </a:cxn>
                  <a:cxn ang="0">
                    <a:pos x="T4" y="T5"/>
                  </a:cxn>
                  <a:cxn ang="0">
                    <a:pos x="T6" y="T7"/>
                  </a:cxn>
                  <a:cxn ang="0">
                    <a:pos x="T8" y="T9"/>
                  </a:cxn>
                </a:cxnLst>
                <a:rect l="0" t="0" r="r" b="b"/>
                <a:pathLst>
                  <a:path w="39" h="33">
                    <a:moveTo>
                      <a:pt x="36" y="1"/>
                    </a:moveTo>
                    <a:cubicBezTo>
                      <a:pt x="25" y="13"/>
                      <a:pt x="14" y="21"/>
                      <a:pt x="1" y="29"/>
                    </a:cubicBezTo>
                    <a:cubicBezTo>
                      <a:pt x="0" y="30"/>
                      <a:pt x="1" y="33"/>
                      <a:pt x="2" y="32"/>
                    </a:cubicBezTo>
                    <a:cubicBezTo>
                      <a:pt x="17" y="27"/>
                      <a:pt x="30" y="15"/>
                      <a:pt x="38" y="3"/>
                    </a:cubicBezTo>
                    <a:cubicBezTo>
                      <a:pt x="39" y="1"/>
                      <a:pt x="37" y="0"/>
                      <a:pt x="36"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21" name="Freeform 541"/>
              <p:cNvSpPr/>
              <p:nvPr/>
            </p:nvSpPr>
            <p:spPr bwMode="auto">
              <a:xfrm>
                <a:off x="3767" y="2100"/>
                <a:ext cx="48" cy="31"/>
              </a:xfrm>
              <a:custGeom>
                <a:avLst/>
                <a:gdLst>
                  <a:gd name="T0" fmla="*/ 23 w 27"/>
                  <a:gd name="T1" fmla="*/ 1 h 18"/>
                  <a:gd name="T2" fmla="*/ 2 w 27"/>
                  <a:gd name="T3" fmla="*/ 14 h 18"/>
                  <a:gd name="T4" fmla="*/ 4 w 27"/>
                  <a:gd name="T5" fmla="*/ 17 h 18"/>
                  <a:gd name="T6" fmla="*/ 25 w 27"/>
                  <a:gd name="T7" fmla="*/ 4 h 18"/>
                  <a:gd name="T8" fmla="*/ 23 w 27"/>
                  <a:gd name="T9" fmla="*/ 1 h 18"/>
                </a:gdLst>
                <a:ahLst/>
                <a:cxnLst>
                  <a:cxn ang="0">
                    <a:pos x="T0" y="T1"/>
                  </a:cxn>
                  <a:cxn ang="0">
                    <a:pos x="T2" y="T3"/>
                  </a:cxn>
                  <a:cxn ang="0">
                    <a:pos x="T4" y="T5"/>
                  </a:cxn>
                  <a:cxn ang="0">
                    <a:pos x="T6" y="T7"/>
                  </a:cxn>
                  <a:cxn ang="0">
                    <a:pos x="T8" y="T9"/>
                  </a:cxn>
                </a:cxnLst>
                <a:rect l="0" t="0" r="r" b="b"/>
                <a:pathLst>
                  <a:path w="27" h="18">
                    <a:moveTo>
                      <a:pt x="23" y="1"/>
                    </a:moveTo>
                    <a:cubicBezTo>
                      <a:pt x="16" y="5"/>
                      <a:pt x="8" y="9"/>
                      <a:pt x="2" y="14"/>
                    </a:cubicBezTo>
                    <a:cubicBezTo>
                      <a:pt x="0" y="16"/>
                      <a:pt x="2" y="18"/>
                      <a:pt x="4" y="17"/>
                    </a:cubicBezTo>
                    <a:cubicBezTo>
                      <a:pt x="11" y="14"/>
                      <a:pt x="18" y="8"/>
                      <a:pt x="25" y="4"/>
                    </a:cubicBezTo>
                    <a:cubicBezTo>
                      <a:pt x="27" y="3"/>
                      <a:pt x="25" y="0"/>
                      <a:pt x="23"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22" name="Freeform 542"/>
              <p:cNvSpPr/>
              <p:nvPr/>
            </p:nvSpPr>
            <p:spPr bwMode="auto">
              <a:xfrm>
                <a:off x="3732" y="2017"/>
                <a:ext cx="54" cy="16"/>
              </a:xfrm>
              <a:custGeom>
                <a:avLst/>
                <a:gdLst>
                  <a:gd name="T0" fmla="*/ 29 w 31"/>
                  <a:gd name="T1" fmla="*/ 0 h 9"/>
                  <a:gd name="T2" fmla="*/ 15 w 31"/>
                  <a:gd name="T3" fmla="*/ 2 h 9"/>
                  <a:gd name="T4" fmla="*/ 1 w 31"/>
                  <a:gd name="T5" fmla="*/ 6 h 9"/>
                  <a:gd name="T6" fmla="*/ 2 w 31"/>
                  <a:gd name="T7" fmla="*/ 9 h 9"/>
                  <a:gd name="T8" fmla="*/ 15 w 31"/>
                  <a:gd name="T9" fmla="*/ 7 h 9"/>
                  <a:gd name="T10" fmla="*/ 29 w 31"/>
                  <a:gd name="T11" fmla="*/ 2 h 9"/>
                  <a:gd name="T12" fmla="*/ 29 w 31"/>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31" h="9">
                    <a:moveTo>
                      <a:pt x="29" y="0"/>
                    </a:moveTo>
                    <a:cubicBezTo>
                      <a:pt x="24" y="1"/>
                      <a:pt x="19" y="1"/>
                      <a:pt x="15" y="2"/>
                    </a:cubicBezTo>
                    <a:cubicBezTo>
                      <a:pt x="10" y="3"/>
                      <a:pt x="6" y="4"/>
                      <a:pt x="1" y="6"/>
                    </a:cubicBezTo>
                    <a:cubicBezTo>
                      <a:pt x="0" y="7"/>
                      <a:pt x="0" y="9"/>
                      <a:pt x="2" y="9"/>
                    </a:cubicBezTo>
                    <a:cubicBezTo>
                      <a:pt x="6" y="9"/>
                      <a:pt x="10" y="8"/>
                      <a:pt x="15" y="7"/>
                    </a:cubicBezTo>
                    <a:cubicBezTo>
                      <a:pt x="20" y="5"/>
                      <a:pt x="24" y="3"/>
                      <a:pt x="29" y="2"/>
                    </a:cubicBezTo>
                    <a:cubicBezTo>
                      <a:pt x="31" y="2"/>
                      <a:pt x="30" y="0"/>
                      <a:pt x="2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23" name="Freeform 543"/>
              <p:cNvSpPr/>
              <p:nvPr/>
            </p:nvSpPr>
            <p:spPr bwMode="auto">
              <a:xfrm>
                <a:off x="3704" y="1987"/>
                <a:ext cx="54" cy="16"/>
              </a:xfrm>
              <a:custGeom>
                <a:avLst/>
                <a:gdLst>
                  <a:gd name="T0" fmla="*/ 28 w 31"/>
                  <a:gd name="T1" fmla="*/ 0 h 9"/>
                  <a:gd name="T2" fmla="*/ 2 w 31"/>
                  <a:gd name="T3" fmla="*/ 5 h 9"/>
                  <a:gd name="T4" fmla="*/ 3 w 31"/>
                  <a:gd name="T5" fmla="*/ 8 h 9"/>
                  <a:gd name="T6" fmla="*/ 28 w 31"/>
                  <a:gd name="T7" fmla="*/ 3 h 9"/>
                  <a:gd name="T8" fmla="*/ 28 w 31"/>
                  <a:gd name="T9" fmla="*/ 0 h 9"/>
                </a:gdLst>
                <a:ahLst/>
                <a:cxnLst>
                  <a:cxn ang="0">
                    <a:pos x="T0" y="T1"/>
                  </a:cxn>
                  <a:cxn ang="0">
                    <a:pos x="T2" y="T3"/>
                  </a:cxn>
                  <a:cxn ang="0">
                    <a:pos x="T4" y="T5"/>
                  </a:cxn>
                  <a:cxn ang="0">
                    <a:pos x="T6" y="T7"/>
                  </a:cxn>
                  <a:cxn ang="0">
                    <a:pos x="T8" y="T9"/>
                  </a:cxn>
                </a:cxnLst>
                <a:rect l="0" t="0" r="r" b="b"/>
                <a:pathLst>
                  <a:path w="31" h="9">
                    <a:moveTo>
                      <a:pt x="28" y="0"/>
                    </a:moveTo>
                    <a:cubicBezTo>
                      <a:pt x="19" y="1"/>
                      <a:pt x="10" y="2"/>
                      <a:pt x="2" y="5"/>
                    </a:cubicBezTo>
                    <a:cubicBezTo>
                      <a:pt x="0" y="6"/>
                      <a:pt x="1" y="9"/>
                      <a:pt x="3" y="8"/>
                    </a:cubicBezTo>
                    <a:cubicBezTo>
                      <a:pt x="11" y="8"/>
                      <a:pt x="20" y="5"/>
                      <a:pt x="28" y="3"/>
                    </a:cubicBezTo>
                    <a:cubicBezTo>
                      <a:pt x="31" y="3"/>
                      <a:pt x="30" y="0"/>
                      <a:pt x="2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24" name="Freeform 544"/>
              <p:cNvSpPr/>
              <p:nvPr/>
            </p:nvSpPr>
            <p:spPr bwMode="auto">
              <a:xfrm>
                <a:off x="3820" y="2045"/>
                <a:ext cx="82" cy="28"/>
              </a:xfrm>
              <a:custGeom>
                <a:avLst/>
                <a:gdLst>
                  <a:gd name="T0" fmla="*/ 2 w 47"/>
                  <a:gd name="T1" fmla="*/ 5 h 16"/>
                  <a:gd name="T2" fmla="*/ 46 w 47"/>
                  <a:gd name="T3" fmla="*/ 13 h 16"/>
                  <a:gd name="T4" fmla="*/ 45 w 47"/>
                  <a:gd name="T5" fmla="*/ 10 h 16"/>
                  <a:gd name="T6" fmla="*/ 4 w 47"/>
                  <a:gd name="T7" fmla="*/ 1 h 16"/>
                  <a:gd name="T8" fmla="*/ 2 w 47"/>
                  <a:gd name="T9" fmla="*/ 5 h 16"/>
                </a:gdLst>
                <a:ahLst/>
                <a:cxnLst>
                  <a:cxn ang="0">
                    <a:pos x="T0" y="T1"/>
                  </a:cxn>
                  <a:cxn ang="0">
                    <a:pos x="T2" y="T3"/>
                  </a:cxn>
                  <a:cxn ang="0">
                    <a:pos x="T4" y="T5"/>
                  </a:cxn>
                  <a:cxn ang="0">
                    <a:pos x="T6" y="T7"/>
                  </a:cxn>
                  <a:cxn ang="0">
                    <a:pos x="T8" y="T9"/>
                  </a:cxn>
                </a:cxnLst>
                <a:rect l="0" t="0" r="r" b="b"/>
                <a:pathLst>
                  <a:path w="47" h="16">
                    <a:moveTo>
                      <a:pt x="2" y="5"/>
                    </a:moveTo>
                    <a:cubicBezTo>
                      <a:pt x="15" y="13"/>
                      <a:pt x="31" y="16"/>
                      <a:pt x="46" y="13"/>
                    </a:cubicBezTo>
                    <a:cubicBezTo>
                      <a:pt x="47" y="13"/>
                      <a:pt x="47" y="10"/>
                      <a:pt x="45" y="10"/>
                    </a:cubicBezTo>
                    <a:cubicBezTo>
                      <a:pt x="30" y="10"/>
                      <a:pt x="17" y="8"/>
                      <a:pt x="4" y="1"/>
                    </a:cubicBezTo>
                    <a:cubicBezTo>
                      <a:pt x="2" y="0"/>
                      <a:pt x="0" y="3"/>
                      <a:pt x="2"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25" name="Freeform 545"/>
              <p:cNvSpPr/>
              <p:nvPr/>
            </p:nvSpPr>
            <p:spPr bwMode="auto">
              <a:xfrm>
                <a:off x="3816" y="2080"/>
                <a:ext cx="53" cy="30"/>
              </a:xfrm>
              <a:custGeom>
                <a:avLst/>
                <a:gdLst>
                  <a:gd name="T0" fmla="*/ 1 w 30"/>
                  <a:gd name="T1" fmla="*/ 4 h 17"/>
                  <a:gd name="T2" fmla="*/ 28 w 30"/>
                  <a:gd name="T3" fmla="*/ 17 h 17"/>
                  <a:gd name="T4" fmla="*/ 29 w 30"/>
                  <a:gd name="T5" fmla="*/ 14 h 17"/>
                  <a:gd name="T6" fmla="*/ 4 w 30"/>
                  <a:gd name="T7" fmla="*/ 2 h 17"/>
                  <a:gd name="T8" fmla="*/ 1 w 30"/>
                  <a:gd name="T9" fmla="*/ 4 h 17"/>
                </a:gdLst>
                <a:ahLst/>
                <a:cxnLst>
                  <a:cxn ang="0">
                    <a:pos x="T0" y="T1"/>
                  </a:cxn>
                  <a:cxn ang="0">
                    <a:pos x="T2" y="T3"/>
                  </a:cxn>
                  <a:cxn ang="0">
                    <a:pos x="T4" y="T5"/>
                  </a:cxn>
                  <a:cxn ang="0">
                    <a:pos x="T6" y="T7"/>
                  </a:cxn>
                  <a:cxn ang="0">
                    <a:pos x="T8" y="T9"/>
                  </a:cxn>
                </a:cxnLst>
                <a:rect l="0" t="0" r="r" b="b"/>
                <a:pathLst>
                  <a:path w="30" h="17">
                    <a:moveTo>
                      <a:pt x="1" y="4"/>
                    </a:moveTo>
                    <a:cubicBezTo>
                      <a:pt x="8" y="11"/>
                      <a:pt x="18" y="17"/>
                      <a:pt x="28" y="17"/>
                    </a:cubicBezTo>
                    <a:cubicBezTo>
                      <a:pt x="30" y="17"/>
                      <a:pt x="30" y="14"/>
                      <a:pt x="29" y="14"/>
                    </a:cubicBezTo>
                    <a:cubicBezTo>
                      <a:pt x="19" y="11"/>
                      <a:pt x="11" y="8"/>
                      <a:pt x="4" y="2"/>
                    </a:cubicBezTo>
                    <a:cubicBezTo>
                      <a:pt x="2" y="0"/>
                      <a:pt x="0" y="2"/>
                      <a:pt x="1"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26" name="Freeform 546"/>
              <p:cNvSpPr/>
              <p:nvPr/>
            </p:nvSpPr>
            <p:spPr bwMode="auto">
              <a:xfrm>
                <a:off x="3797" y="2114"/>
                <a:ext cx="44" cy="23"/>
              </a:xfrm>
              <a:custGeom>
                <a:avLst/>
                <a:gdLst>
                  <a:gd name="T0" fmla="*/ 2 w 25"/>
                  <a:gd name="T1" fmla="*/ 4 h 13"/>
                  <a:gd name="T2" fmla="*/ 22 w 25"/>
                  <a:gd name="T3" fmla="*/ 13 h 13"/>
                  <a:gd name="T4" fmla="*/ 23 w 25"/>
                  <a:gd name="T5" fmla="*/ 10 h 13"/>
                  <a:gd name="T6" fmla="*/ 4 w 25"/>
                  <a:gd name="T7" fmla="*/ 1 h 13"/>
                  <a:gd name="T8" fmla="*/ 2 w 25"/>
                  <a:gd name="T9" fmla="*/ 4 h 13"/>
                </a:gdLst>
                <a:ahLst/>
                <a:cxnLst>
                  <a:cxn ang="0">
                    <a:pos x="T0" y="T1"/>
                  </a:cxn>
                  <a:cxn ang="0">
                    <a:pos x="T2" y="T3"/>
                  </a:cxn>
                  <a:cxn ang="0">
                    <a:pos x="T4" y="T5"/>
                  </a:cxn>
                  <a:cxn ang="0">
                    <a:pos x="T6" y="T7"/>
                  </a:cxn>
                  <a:cxn ang="0">
                    <a:pos x="T8" y="T9"/>
                  </a:cxn>
                </a:cxnLst>
                <a:rect l="0" t="0" r="r" b="b"/>
                <a:pathLst>
                  <a:path w="25" h="13">
                    <a:moveTo>
                      <a:pt x="2" y="4"/>
                    </a:moveTo>
                    <a:cubicBezTo>
                      <a:pt x="8" y="8"/>
                      <a:pt x="15" y="11"/>
                      <a:pt x="22" y="13"/>
                    </a:cubicBezTo>
                    <a:cubicBezTo>
                      <a:pt x="23" y="13"/>
                      <a:pt x="25" y="11"/>
                      <a:pt x="23" y="10"/>
                    </a:cubicBezTo>
                    <a:cubicBezTo>
                      <a:pt x="17" y="7"/>
                      <a:pt x="10" y="5"/>
                      <a:pt x="4" y="1"/>
                    </a:cubicBezTo>
                    <a:cubicBezTo>
                      <a:pt x="2" y="0"/>
                      <a:pt x="0" y="3"/>
                      <a:pt x="2"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27" name="Freeform 547"/>
              <p:cNvSpPr/>
              <p:nvPr/>
            </p:nvSpPr>
            <p:spPr bwMode="auto">
              <a:xfrm>
                <a:off x="3533" y="2098"/>
                <a:ext cx="48" cy="100"/>
              </a:xfrm>
              <a:custGeom>
                <a:avLst/>
                <a:gdLst>
                  <a:gd name="T0" fmla="*/ 4 w 27"/>
                  <a:gd name="T1" fmla="*/ 55 h 57"/>
                  <a:gd name="T2" fmla="*/ 26 w 27"/>
                  <a:gd name="T3" fmla="*/ 4 h 57"/>
                  <a:gd name="T4" fmla="*/ 23 w 27"/>
                  <a:gd name="T5" fmla="*/ 2 h 57"/>
                  <a:gd name="T6" fmla="*/ 0 w 27"/>
                  <a:gd name="T7" fmla="*/ 54 h 57"/>
                  <a:gd name="T8" fmla="*/ 4 w 27"/>
                  <a:gd name="T9" fmla="*/ 55 h 57"/>
                </a:gdLst>
                <a:ahLst/>
                <a:cxnLst>
                  <a:cxn ang="0">
                    <a:pos x="T0" y="T1"/>
                  </a:cxn>
                  <a:cxn ang="0">
                    <a:pos x="T2" y="T3"/>
                  </a:cxn>
                  <a:cxn ang="0">
                    <a:pos x="T4" y="T5"/>
                  </a:cxn>
                  <a:cxn ang="0">
                    <a:pos x="T6" y="T7"/>
                  </a:cxn>
                  <a:cxn ang="0">
                    <a:pos x="T8" y="T9"/>
                  </a:cxn>
                </a:cxnLst>
                <a:rect l="0" t="0" r="r" b="b"/>
                <a:pathLst>
                  <a:path w="27" h="57">
                    <a:moveTo>
                      <a:pt x="4" y="55"/>
                    </a:moveTo>
                    <a:cubicBezTo>
                      <a:pt x="8" y="36"/>
                      <a:pt x="16" y="20"/>
                      <a:pt x="26" y="4"/>
                    </a:cubicBezTo>
                    <a:cubicBezTo>
                      <a:pt x="27" y="2"/>
                      <a:pt x="24" y="0"/>
                      <a:pt x="23" y="2"/>
                    </a:cubicBezTo>
                    <a:cubicBezTo>
                      <a:pt x="11" y="16"/>
                      <a:pt x="3" y="35"/>
                      <a:pt x="0" y="54"/>
                    </a:cubicBezTo>
                    <a:cubicBezTo>
                      <a:pt x="0" y="56"/>
                      <a:pt x="3" y="57"/>
                      <a:pt x="4" y="5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28" name="Freeform 548"/>
              <p:cNvSpPr/>
              <p:nvPr/>
            </p:nvSpPr>
            <p:spPr bwMode="auto">
              <a:xfrm>
                <a:off x="3570" y="2123"/>
                <a:ext cx="49" cy="77"/>
              </a:xfrm>
              <a:custGeom>
                <a:avLst/>
                <a:gdLst>
                  <a:gd name="T0" fmla="*/ 4 w 28"/>
                  <a:gd name="T1" fmla="*/ 43 h 44"/>
                  <a:gd name="T2" fmla="*/ 27 w 28"/>
                  <a:gd name="T3" fmla="*/ 3 h 44"/>
                  <a:gd name="T4" fmla="*/ 25 w 28"/>
                  <a:gd name="T5" fmla="*/ 1 h 44"/>
                  <a:gd name="T6" fmla="*/ 1 w 28"/>
                  <a:gd name="T7" fmla="*/ 42 h 44"/>
                  <a:gd name="T8" fmla="*/ 4 w 28"/>
                  <a:gd name="T9" fmla="*/ 43 h 44"/>
                </a:gdLst>
                <a:ahLst/>
                <a:cxnLst>
                  <a:cxn ang="0">
                    <a:pos x="T0" y="T1"/>
                  </a:cxn>
                  <a:cxn ang="0">
                    <a:pos x="T2" y="T3"/>
                  </a:cxn>
                  <a:cxn ang="0">
                    <a:pos x="T4" y="T5"/>
                  </a:cxn>
                  <a:cxn ang="0">
                    <a:pos x="T6" y="T7"/>
                  </a:cxn>
                  <a:cxn ang="0">
                    <a:pos x="T8" y="T9"/>
                  </a:cxn>
                </a:cxnLst>
                <a:rect l="0" t="0" r="r" b="b"/>
                <a:pathLst>
                  <a:path w="28" h="44">
                    <a:moveTo>
                      <a:pt x="4" y="43"/>
                    </a:moveTo>
                    <a:cubicBezTo>
                      <a:pt x="11" y="29"/>
                      <a:pt x="18" y="16"/>
                      <a:pt x="27" y="3"/>
                    </a:cubicBezTo>
                    <a:cubicBezTo>
                      <a:pt x="28" y="2"/>
                      <a:pt x="26" y="0"/>
                      <a:pt x="25" y="1"/>
                    </a:cubicBezTo>
                    <a:cubicBezTo>
                      <a:pt x="14" y="12"/>
                      <a:pt x="5" y="27"/>
                      <a:pt x="1" y="42"/>
                    </a:cubicBezTo>
                    <a:cubicBezTo>
                      <a:pt x="0" y="43"/>
                      <a:pt x="3" y="44"/>
                      <a:pt x="4" y="4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29" name="Freeform 549"/>
              <p:cNvSpPr/>
              <p:nvPr/>
            </p:nvSpPr>
            <p:spPr bwMode="auto">
              <a:xfrm>
                <a:off x="3605" y="2149"/>
                <a:ext cx="37" cy="60"/>
              </a:xfrm>
              <a:custGeom>
                <a:avLst/>
                <a:gdLst>
                  <a:gd name="T0" fmla="*/ 4 w 21"/>
                  <a:gd name="T1" fmla="*/ 32 h 34"/>
                  <a:gd name="T2" fmla="*/ 20 w 21"/>
                  <a:gd name="T3" fmla="*/ 3 h 34"/>
                  <a:gd name="T4" fmla="*/ 17 w 21"/>
                  <a:gd name="T5" fmla="*/ 1 h 34"/>
                  <a:gd name="T6" fmla="*/ 1 w 21"/>
                  <a:gd name="T7" fmla="*/ 31 h 34"/>
                  <a:gd name="T8" fmla="*/ 4 w 21"/>
                  <a:gd name="T9" fmla="*/ 32 h 34"/>
                </a:gdLst>
                <a:ahLst/>
                <a:cxnLst>
                  <a:cxn ang="0">
                    <a:pos x="T0" y="T1"/>
                  </a:cxn>
                  <a:cxn ang="0">
                    <a:pos x="T2" y="T3"/>
                  </a:cxn>
                  <a:cxn ang="0">
                    <a:pos x="T4" y="T5"/>
                  </a:cxn>
                  <a:cxn ang="0">
                    <a:pos x="T6" y="T7"/>
                  </a:cxn>
                  <a:cxn ang="0">
                    <a:pos x="T8" y="T9"/>
                  </a:cxn>
                </a:cxnLst>
                <a:rect l="0" t="0" r="r" b="b"/>
                <a:pathLst>
                  <a:path w="21" h="34">
                    <a:moveTo>
                      <a:pt x="4" y="32"/>
                    </a:moveTo>
                    <a:cubicBezTo>
                      <a:pt x="8" y="21"/>
                      <a:pt x="13" y="12"/>
                      <a:pt x="20" y="3"/>
                    </a:cubicBezTo>
                    <a:cubicBezTo>
                      <a:pt x="21" y="2"/>
                      <a:pt x="19" y="0"/>
                      <a:pt x="17" y="1"/>
                    </a:cubicBezTo>
                    <a:cubicBezTo>
                      <a:pt x="9" y="9"/>
                      <a:pt x="3" y="20"/>
                      <a:pt x="1" y="31"/>
                    </a:cubicBezTo>
                    <a:cubicBezTo>
                      <a:pt x="0" y="33"/>
                      <a:pt x="3" y="34"/>
                      <a:pt x="4"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30" name="Freeform 550"/>
              <p:cNvSpPr/>
              <p:nvPr/>
            </p:nvSpPr>
            <p:spPr bwMode="auto">
              <a:xfrm>
                <a:off x="3649" y="2172"/>
                <a:ext cx="27" cy="47"/>
              </a:xfrm>
              <a:custGeom>
                <a:avLst/>
                <a:gdLst>
                  <a:gd name="T0" fmla="*/ 3 w 15"/>
                  <a:gd name="T1" fmla="*/ 26 h 27"/>
                  <a:gd name="T2" fmla="*/ 13 w 15"/>
                  <a:gd name="T3" fmla="*/ 3 h 27"/>
                  <a:gd name="T4" fmla="*/ 11 w 15"/>
                  <a:gd name="T5" fmla="*/ 1 h 27"/>
                  <a:gd name="T6" fmla="*/ 0 w 15"/>
                  <a:gd name="T7" fmla="*/ 25 h 27"/>
                  <a:gd name="T8" fmla="*/ 3 w 15"/>
                  <a:gd name="T9" fmla="*/ 26 h 27"/>
                </a:gdLst>
                <a:ahLst/>
                <a:cxnLst>
                  <a:cxn ang="0">
                    <a:pos x="T0" y="T1"/>
                  </a:cxn>
                  <a:cxn ang="0">
                    <a:pos x="T2" y="T3"/>
                  </a:cxn>
                  <a:cxn ang="0">
                    <a:pos x="T4" y="T5"/>
                  </a:cxn>
                  <a:cxn ang="0">
                    <a:pos x="T6" y="T7"/>
                  </a:cxn>
                  <a:cxn ang="0">
                    <a:pos x="T8" y="T9"/>
                  </a:cxn>
                </a:cxnLst>
                <a:rect l="0" t="0" r="r" b="b"/>
                <a:pathLst>
                  <a:path w="15" h="27">
                    <a:moveTo>
                      <a:pt x="3" y="26"/>
                    </a:moveTo>
                    <a:cubicBezTo>
                      <a:pt x="4" y="17"/>
                      <a:pt x="8" y="10"/>
                      <a:pt x="13" y="3"/>
                    </a:cubicBezTo>
                    <a:cubicBezTo>
                      <a:pt x="15" y="1"/>
                      <a:pt x="13" y="0"/>
                      <a:pt x="11" y="1"/>
                    </a:cubicBezTo>
                    <a:cubicBezTo>
                      <a:pt x="4" y="7"/>
                      <a:pt x="0" y="16"/>
                      <a:pt x="0" y="25"/>
                    </a:cubicBezTo>
                    <a:cubicBezTo>
                      <a:pt x="0" y="27"/>
                      <a:pt x="2" y="27"/>
                      <a:pt x="3" y="2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31" name="Freeform 551"/>
              <p:cNvSpPr/>
              <p:nvPr/>
            </p:nvSpPr>
            <p:spPr bwMode="auto">
              <a:xfrm>
                <a:off x="3670" y="2186"/>
                <a:ext cx="20" cy="39"/>
              </a:xfrm>
              <a:custGeom>
                <a:avLst/>
                <a:gdLst>
                  <a:gd name="T0" fmla="*/ 4 w 11"/>
                  <a:gd name="T1" fmla="*/ 19 h 22"/>
                  <a:gd name="T2" fmla="*/ 11 w 11"/>
                  <a:gd name="T3" fmla="*/ 4 h 22"/>
                  <a:gd name="T4" fmla="*/ 8 w 11"/>
                  <a:gd name="T5" fmla="*/ 1 h 22"/>
                  <a:gd name="T6" fmla="*/ 0 w 11"/>
                  <a:gd name="T7" fmla="*/ 19 h 22"/>
                  <a:gd name="T8" fmla="*/ 4 w 11"/>
                  <a:gd name="T9" fmla="*/ 19 h 22"/>
                </a:gdLst>
                <a:ahLst/>
                <a:cxnLst>
                  <a:cxn ang="0">
                    <a:pos x="T0" y="T1"/>
                  </a:cxn>
                  <a:cxn ang="0">
                    <a:pos x="T2" y="T3"/>
                  </a:cxn>
                  <a:cxn ang="0">
                    <a:pos x="T4" y="T5"/>
                  </a:cxn>
                  <a:cxn ang="0">
                    <a:pos x="T6" y="T7"/>
                  </a:cxn>
                  <a:cxn ang="0">
                    <a:pos x="T8" y="T9"/>
                  </a:cxn>
                </a:cxnLst>
                <a:rect l="0" t="0" r="r" b="b"/>
                <a:pathLst>
                  <a:path w="11" h="22">
                    <a:moveTo>
                      <a:pt x="4" y="19"/>
                    </a:moveTo>
                    <a:cubicBezTo>
                      <a:pt x="5" y="13"/>
                      <a:pt x="7" y="8"/>
                      <a:pt x="11" y="4"/>
                    </a:cubicBezTo>
                    <a:cubicBezTo>
                      <a:pt x="11" y="2"/>
                      <a:pt x="10" y="0"/>
                      <a:pt x="8" y="1"/>
                    </a:cubicBezTo>
                    <a:cubicBezTo>
                      <a:pt x="3" y="6"/>
                      <a:pt x="0" y="12"/>
                      <a:pt x="0" y="19"/>
                    </a:cubicBezTo>
                    <a:cubicBezTo>
                      <a:pt x="0" y="22"/>
                      <a:pt x="4" y="22"/>
                      <a:pt x="4" y="1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32" name="Freeform 552"/>
              <p:cNvSpPr/>
              <p:nvPr/>
            </p:nvSpPr>
            <p:spPr bwMode="auto">
              <a:xfrm>
                <a:off x="3699" y="2186"/>
                <a:ext cx="24" cy="42"/>
              </a:xfrm>
              <a:custGeom>
                <a:avLst/>
                <a:gdLst>
                  <a:gd name="T0" fmla="*/ 5 w 14"/>
                  <a:gd name="T1" fmla="*/ 22 h 24"/>
                  <a:gd name="T2" fmla="*/ 14 w 14"/>
                  <a:gd name="T3" fmla="*/ 3 h 24"/>
                  <a:gd name="T4" fmla="*/ 11 w 14"/>
                  <a:gd name="T5" fmla="*/ 2 h 24"/>
                  <a:gd name="T6" fmla="*/ 1 w 14"/>
                  <a:gd name="T7" fmla="*/ 21 h 24"/>
                  <a:gd name="T8" fmla="*/ 5 w 14"/>
                  <a:gd name="T9" fmla="*/ 22 h 24"/>
                </a:gdLst>
                <a:ahLst/>
                <a:cxnLst>
                  <a:cxn ang="0">
                    <a:pos x="T0" y="T1"/>
                  </a:cxn>
                  <a:cxn ang="0">
                    <a:pos x="T2" y="T3"/>
                  </a:cxn>
                  <a:cxn ang="0">
                    <a:pos x="T4" y="T5"/>
                  </a:cxn>
                  <a:cxn ang="0">
                    <a:pos x="T6" y="T7"/>
                  </a:cxn>
                  <a:cxn ang="0">
                    <a:pos x="T8" y="T9"/>
                  </a:cxn>
                </a:cxnLst>
                <a:rect l="0" t="0" r="r" b="b"/>
                <a:pathLst>
                  <a:path w="14" h="24">
                    <a:moveTo>
                      <a:pt x="5" y="22"/>
                    </a:moveTo>
                    <a:cubicBezTo>
                      <a:pt x="8" y="16"/>
                      <a:pt x="12" y="10"/>
                      <a:pt x="14" y="3"/>
                    </a:cubicBezTo>
                    <a:cubicBezTo>
                      <a:pt x="14" y="1"/>
                      <a:pt x="12" y="0"/>
                      <a:pt x="11" y="2"/>
                    </a:cubicBezTo>
                    <a:cubicBezTo>
                      <a:pt x="7" y="8"/>
                      <a:pt x="4" y="14"/>
                      <a:pt x="1" y="21"/>
                    </a:cubicBezTo>
                    <a:cubicBezTo>
                      <a:pt x="0" y="23"/>
                      <a:pt x="4" y="24"/>
                      <a:pt x="5" y="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33" name="Freeform 553"/>
              <p:cNvSpPr/>
              <p:nvPr/>
            </p:nvSpPr>
            <p:spPr bwMode="auto">
              <a:xfrm>
                <a:off x="3512" y="2080"/>
                <a:ext cx="46" cy="81"/>
              </a:xfrm>
              <a:custGeom>
                <a:avLst/>
                <a:gdLst>
                  <a:gd name="T0" fmla="*/ 5 w 26"/>
                  <a:gd name="T1" fmla="*/ 44 h 46"/>
                  <a:gd name="T2" fmla="*/ 26 w 26"/>
                  <a:gd name="T3" fmla="*/ 3 h 46"/>
                  <a:gd name="T4" fmla="*/ 23 w 26"/>
                  <a:gd name="T5" fmla="*/ 2 h 46"/>
                  <a:gd name="T6" fmla="*/ 1 w 26"/>
                  <a:gd name="T7" fmla="*/ 43 h 46"/>
                  <a:gd name="T8" fmla="*/ 5 w 26"/>
                  <a:gd name="T9" fmla="*/ 44 h 46"/>
                </a:gdLst>
                <a:ahLst/>
                <a:cxnLst>
                  <a:cxn ang="0">
                    <a:pos x="T0" y="T1"/>
                  </a:cxn>
                  <a:cxn ang="0">
                    <a:pos x="T2" y="T3"/>
                  </a:cxn>
                  <a:cxn ang="0">
                    <a:pos x="T4" y="T5"/>
                  </a:cxn>
                  <a:cxn ang="0">
                    <a:pos x="T6" y="T7"/>
                  </a:cxn>
                  <a:cxn ang="0">
                    <a:pos x="T8" y="T9"/>
                  </a:cxn>
                </a:cxnLst>
                <a:rect l="0" t="0" r="r" b="b"/>
                <a:pathLst>
                  <a:path w="26" h="46">
                    <a:moveTo>
                      <a:pt x="5" y="44"/>
                    </a:moveTo>
                    <a:cubicBezTo>
                      <a:pt x="10" y="29"/>
                      <a:pt x="17" y="16"/>
                      <a:pt x="26" y="3"/>
                    </a:cubicBezTo>
                    <a:cubicBezTo>
                      <a:pt x="26" y="2"/>
                      <a:pt x="24" y="0"/>
                      <a:pt x="23" y="2"/>
                    </a:cubicBezTo>
                    <a:cubicBezTo>
                      <a:pt x="13" y="13"/>
                      <a:pt x="5" y="28"/>
                      <a:pt x="1" y="43"/>
                    </a:cubicBezTo>
                    <a:cubicBezTo>
                      <a:pt x="0" y="45"/>
                      <a:pt x="4" y="46"/>
                      <a:pt x="5" y="4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34" name="Freeform 554"/>
              <p:cNvSpPr/>
              <p:nvPr/>
            </p:nvSpPr>
            <p:spPr bwMode="auto">
              <a:xfrm>
                <a:off x="3498" y="2066"/>
                <a:ext cx="19" cy="46"/>
              </a:xfrm>
              <a:custGeom>
                <a:avLst/>
                <a:gdLst>
                  <a:gd name="T0" fmla="*/ 4 w 11"/>
                  <a:gd name="T1" fmla="*/ 24 h 26"/>
                  <a:gd name="T2" fmla="*/ 10 w 11"/>
                  <a:gd name="T3" fmla="*/ 3 h 26"/>
                  <a:gd name="T4" fmla="*/ 7 w 11"/>
                  <a:gd name="T5" fmla="*/ 1 h 26"/>
                  <a:gd name="T6" fmla="*/ 0 w 11"/>
                  <a:gd name="T7" fmla="*/ 23 h 26"/>
                  <a:gd name="T8" fmla="*/ 4 w 11"/>
                  <a:gd name="T9" fmla="*/ 24 h 26"/>
                </a:gdLst>
                <a:ahLst/>
                <a:cxnLst>
                  <a:cxn ang="0">
                    <a:pos x="T0" y="T1"/>
                  </a:cxn>
                  <a:cxn ang="0">
                    <a:pos x="T2" y="T3"/>
                  </a:cxn>
                  <a:cxn ang="0">
                    <a:pos x="T4" y="T5"/>
                  </a:cxn>
                  <a:cxn ang="0">
                    <a:pos x="T6" y="T7"/>
                  </a:cxn>
                  <a:cxn ang="0">
                    <a:pos x="T8" y="T9"/>
                  </a:cxn>
                </a:cxnLst>
                <a:rect l="0" t="0" r="r" b="b"/>
                <a:pathLst>
                  <a:path w="11" h="26">
                    <a:moveTo>
                      <a:pt x="4" y="24"/>
                    </a:moveTo>
                    <a:cubicBezTo>
                      <a:pt x="5" y="16"/>
                      <a:pt x="8" y="10"/>
                      <a:pt x="10" y="3"/>
                    </a:cubicBezTo>
                    <a:cubicBezTo>
                      <a:pt x="11" y="1"/>
                      <a:pt x="8" y="0"/>
                      <a:pt x="7" y="1"/>
                    </a:cubicBezTo>
                    <a:cubicBezTo>
                      <a:pt x="3" y="8"/>
                      <a:pt x="2" y="16"/>
                      <a:pt x="0" y="23"/>
                    </a:cubicBezTo>
                    <a:cubicBezTo>
                      <a:pt x="0" y="25"/>
                      <a:pt x="3" y="26"/>
                      <a:pt x="4" y="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35" name="Freeform 555"/>
              <p:cNvSpPr/>
              <p:nvPr/>
            </p:nvSpPr>
            <p:spPr bwMode="auto">
              <a:xfrm>
                <a:off x="3482" y="2029"/>
                <a:ext cx="35" cy="37"/>
              </a:xfrm>
              <a:custGeom>
                <a:avLst/>
                <a:gdLst>
                  <a:gd name="T0" fmla="*/ 4 w 20"/>
                  <a:gd name="T1" fmla="*/ 20 h 21"/>
                  <a:gd name="T2" fmla="*/ 18 w 20"/>
                  <a:gd name="T3" fmla="*/ 3 h 21"/>
                  <a:gd name="T4" fmla="*/ 17 w 20"/>
                  <a:gd name="T5" fmla="*/ 0 h 21"/>
                  <a:gd name="T6" fmla="*/ 1 w 20"/>
                  <a:gd name="T7" fmla="*/ 18 h 21"/>
                  <a:gd name="T8" fmla="*/ 4 w 20"/>
                  <a:gd name="T9" fmla="*/ 20 h 21"/>
                </a:gdLst>
                <a:ahLst/>
                <a:cxnLst>
                  <a:cxn ang="0">
                    <a:pos x="T0" y="T1"/>
                  </a:cxn>
                  <a:cxn ang="0">
                    <a:pos x="T2" y="T3"/>
                  </a:cxn>
                  <a:cxn ang="0">
                    <a:pos x="T4" y="T5"/>
                  </a:cxn>
                  <a:cxn ang="0">
                    <a:pos x="T6" y="T7"/>
                  </a:cxn>
                  <a:cxn ang="0">
                    <a:pos x="T8" y="T9"/>
                  </a:cxn>
                </a:cxnLst>
                <a:rect l="0" t="0" r="r" b="b"/>
                <a:pathLst>
                  <a:path w="20" h="21">
                    <a:moveTo>
                      <a:pt x="4" y="20"/>
                    </a:moveTo>
                    <a:cubicBezTo>
                      <a:pt x="7" y="13"/>
                      <a:pt x="12" y="8"/>
                      <a:pt x="18" y="3"/>
                    </a:cubicBezTo>
                    <a:cubicBezTo>
                      <a:pt x="20" y="2"/>
                      <a:pt x="19" y="0"/>
                      <a:pt x="17" y="0"/>
                    </a:cubicBezTo>
                    <a:cubicBezTo>
                      <a:pt x="9" y="4"/>
                      <a:pt x="4" y="11"/>
                      <a:pt x="1" y="18"/>
                    </a:cubicBezTo>
                    <a:cubicBezTo>
                      <a:pt x="0" y="20"/>
                      <a:pt x="3" y="21"/>
                      <a:pt x="4"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36" name="Freeform 556"/>
              <p:cNvSpPr/>
              <p:nvPr/>
            </p:nvSpPr>
            <p:spPr bwMode="auto">
              <a:xfrm>
                <a:off x="3252" y="2369"/>
                <a:ext cx="104" cy="109"/>
              </a:xfrm>
              <a:custGeom>
                <a:avLst/>
                <a:gdLst>
                  <a:gd name="T0" fmla="*/ 4 w 59"/>
                  <a:gd name="T1" fmla="*/ 60 h 62"/>
                  <a:gd name="T2" fmla="*/ 58 w 59"/>
                  <a:gd name="T3" fmla="*/ 4 h 62"/>
                  <a:gd name="T4" fmla="*/ 56 w 59"/>
                  <a:gd name="T5" fmla="*/ 1 h 62"/>
                  <a:gd name="T6" fmla="*/ 1 w 59"/>
                  <a:gd name="T7" fmla="*/ 59 h 62"/>
                  <a:gd name="T8" fmla="*/ 4 w 59"/>
                  <a:gd name="T9" fmla="*/ 60 h 62"/>
                </a:gdLst>
                <a:ahLst/>
                <a:cxnLst>
                  <a:cxn ang="0">
                    <a:pos x="T0" y="T1"/>
                  </a:cxn>
                  <a:cxn ang="0">
                    <a:pos x="T2" y="T3"/>
                  </a:cxn>
                  <a:cxn ang="0">
                    <a:pos x="T4" y="T5"/>
                  </a:cxn>
                  <a:cxn ang="0">
                    <a:pos x="T6" y="T7"/>
                  </a:cxn>
                  <a:cxn ang="0">
                    <a:pos x="T8" y="T9"/>
                  </a:cxn>
                </a:cxnLst>
                <a:rect l="0" t="0" r="r" b="b"/>
                <a:pathLst>
                  <a:path w="59" h="62">
                    <a:moveTo>
                      <a:pt x="4" y="60"/>
                    </a:moveTo>
                    <a:cubicBezTo>
                      <a:pt x="21" y="40"/>
                      <a:pt x="40" y="23"/>
                      <a:pt x="58" y="4"/>
                    </a:cubicBezTo>
                    <a:cubicBezTo>
                      <a:pt x="59" y="2"/>
                      <a:pt x="58" y="0"/>
                      <a:pt x="56" y="1"/>
                    </a:cubicBezTo>
                    <a:cubicBezTo>
                      <a:pt x="34" y="15"/>
                      <a:pt x="15" y="37"/>
                      <a:pt x="1" y="59"/>
                    </a:cubicBezTo>
                    <a:cubicBezTo>
                      <a:pt x="0" y="60"/>
                      <a:pt x="2" y="62"/>
                      <a:pt x="4" y="6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37" name="Freeform 557"/>
              <p:cNvSpPr/>
              <p:nvPr/>
            </p:nvSpPr>
            <p:spPr bwMode="auto">
              <a:xfrm>
                <a:off x="3289" y="2399"/>
                <a:ext cx="74" cy="81"/>
              </a:xfrm>
              <a:custGeom>
                <a:avLst/>
                <a:gdLst>
                  <a:gd name="T0" fmla="*/ 4 w 42"/>
                  <a:gd name="T1" fmla="*/ 44 h 46"/>
                  <a:gd name="T2" fmla="*/ 41 w 42"/>
                  <a:gd name="T3" fmla="*/ 3 h 46"/>
                  <a:gd name="T4" fmla="*/ 39 w 42"/>
                  <a:gd name="T5" fmla="*/ 1 h 46"/>
                  <a:gd name="T6" fmla="*/ 1 w 42"/>
                  <a:gd name="T7" fmla="*/ 43 h 46"/>
                  <a:gd name="T8" fmla="*/ 4 w 42"/>
                  <a:gd name="T9" fmla="*/ 44 h 46"/>
                </a:gdLst>
                <a:ahLst/>
                <a:cxnLst>
                  <a:cxn ang="0">
                    <a:pos x="T0" y="T1"/>
                  </a:cxn>
                  <a:cxn ang="0">
                    <a:pos x="T2" y="T3"/>
                  </a:cxn>
                  <a:cxn ang="0">
                    <a:pos x="T4" y="T5"/>
                  </a:cxn>
                  <a:cxn ang="0">
                    <a:pos x="T6" y="T7"/>
                  </a:cxn>
                  <a:cxn ang="0">
                    <a:pos x="T8" y="T9"/>
                  </a:cxn>
                </a:cxnLst>
                <a:rect l="0" t="0" r="r" b="b"/>
                <a:pathLst>
                  <a:path w="42" h="46">
                    <a:moveTo>
                      <a:pt x="4" y="44"/>
                    </a:moveTo>
                    <a:cubicBezTo>
                      <a:pt x="13" y="27"/>
                      <a:pt x="26" y="15"/>
                      <a:pt x="41" y="3"/>
                    </a:cubicBezTo>
                    <a:cubicBezTo>
                      <a:pt x="42" y="2"/>
                      <a:pt x="41" y="0"/>
                      <a:pt x="39" y="1"/>
                    </a:cubicBezTo>
                    <a:cubicBezTo>
                      <a:pt x="22" y="9"/>
                      <a:pt x="8" y="25"/>
                      <a:pt x="1" y="43"/>
                    </a:cubicBezTo>
                    <a:cubicBezTo>
                      <a:pt x="0" y="44"/>
                      <a:pt x="3" y="46"/>
                      <a:pt x="4" y="4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38" name="Freeform 558"/>
              <p:cNvSpPr/>
              <p:nvPr/>
            </p:nvSpPr>
            <p:spPr bwMode="auto">
              <a:xfrm>
                <a:off x="3333" y="2430"/>
                <a:ext cx="39" cy="46"/>
              </a:xfrm>
              <a:custGeom>
                <a:avLst/>
                <a:gdLst>
                  <a:gd name="T0" fmla="*/ 4 w 22"/>
                  <a:gd name="T1" fmla="*/ 24 h 26"/>
                  <a:gd name="T2" fmla="*/ 21 w 22"/>
                  <a:gd name="T3" fmla="*/ 3 h 26"/>
                  <a:gd name="T4" fmla="*/ 19 w 22"/>
                  <a:gd name="T5" fmla="*/ 1 h 26"/>
                  <a:gd name="T6" fmla="*/ 1 w 22"/>
                  <a:gd name="T7" fmla="*/ 22 h 26"/>
                  <a:gd name="T8" fmla="*/ 4 w 22"/>
                  <a:gd name="T9" fmla="*/ 24 h 26"/>
                </a:gdLst>
                <a:ahLst/>
                <a:cxnLst>
                  <a:cxn ang="0">
                    <a:pos x="T0" y="T1"/>
                  </a:cxn>
                  <a:cxn ang="0">
                    <a:pos x="T2" y="T3"/>
                  </a:cxn>
                  <a:cxn ang="0">
                    <a:pos x="T4" y="T5"/>
                  </a:cxn>
                  <a:cxn ang="0">
                    <a:pos x="T6" y="T7"/>
                  </a:cxn>
                  <a:cxn ang="0">
                    <a:pos x="T8" y="T9"/>
                  </a:cxn>
                </a:cxnLst>
                <a:rect l="0" t="0" r="r" b="b"/>
                <a:pathLst>
                  <a:path w="22" h="26">
                    <a:moveTo>
                      <a:pt x="4" y="24"/>
                    </a:moveTo>
                    <a:cubicBezTo>
                      <a:pt x="8" y="16"/>
                      <a:pt x="14" y="9"/>
                      <a:pt x="21" y="3"/>
                    </a:cubicBezTo>
                    <a:cubicBezTo>
                      <a:pt x="22" y="2"/>
                      <a:pt x="20" y="0"/>
                      <a:pt x="19" y="1"/>
                    </a:cubicBezTo>
                    <a:cubicBezTo>
                      <a:pt x="11" y="6"/>
                      <a:pt x="5" y="14"/>
                      <a:pt x="1" y="22"/>
                    </a:cubicBezTo>
                    <a:cubicBezTo>
                      <a:pt x="0" y="24"/>
                      <a:pt x="3" y="26"/>
                      <a:pt x="4" y="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39" name="Freeform 559"/>
              <p:cNvSpPr/>
              <p:nvPr/>
            </p:nvSpPr>
            <p:spPr bwMode="auto">
              <a:xfrm>
                <a:off x="3285" y="2342"/>
                <a:ext cx="69" cy="50"/>
              </a:xfrm>
              <a:custGeom>
                <a:avLst/>
                <a:gdLst>
                  <a:gd name="T0" fmla="*/ 4 w 39"/>
                  <a:gd name="T1" fmla="*/ 27 h 28"/>
                  <a:gd name="T2" fmla="*/ 37 w 39"/>
                  <a:gd name="T3" fmla="*/ 3 h 28"/>
                  <a:gd name="T4" fmla="*/ 36 w 39"/>
                  <a:gd name="T5" fmla="*/ 0 h 28"/>
                  <a:gd name="T6" fmla="*/ 1 w 39"/>
                  <a:gd name="T7" fmla="*/ 24 h 28"/>
                  <a:gd name="T8" fmla="*/ 4 w 39"/>
                  <a:gd name="T9" fmla="*/ 27 h 28"/>
                </a:gdLst>
                <a:ahLst/>
                <a:cxnLst>
                  <a:cxn ang="0">
                    <a:pos x="T0" y="T1"/>
                  </a:cxn>
                  <a:cxn ang="0">
                    <a:pos x="T2" y="T3"/>
                  </a:cxn>
                  <a:cxn ang="0">
                    <a:pos x="T4" y="T5"/>
                  </a:cxn>
                  <a:cxn ang="0">
                    <a:pos x="T6" y="T7"/>
                  </a:cxn>
                  <a:cxn ang="0">
                    <a:pos x="T8" y="T9"/>
                  </a:cxn>
                </a:cxnLst>
                <a:rect l="0" t="0" r="r" b="b"/>
                <a:pathLst>
                  <a:path w="39" h="28">
                    <a:moveTo>
                      <a:pt x="4" y="27"/>
                    </a:moveTo>
                    <a:cubicBezTo>
                      <a:pt x="15" y="18"/>
                      <a:pt x="25" y="10"/>
                      <a:pt x="37" y="3"/>
                    </a:cubicBezTo>
                    <a:cubicBezTo>
                      <a:pt x="39" y="2"/>
                      <a:pt x="37" y="0"/>
                      <a:pt x="36" y="0"/>
                    </a:cubicBezTo>
                    <a:cubicBezTo>
                      <a:pt x="23" y="6"/>
                      <a:pt x="11" y="14"/>
                      <a:pt x="1" y="24"/>
                    </a:cubicBezTo>
                    <a:cubicBezTo>
                      <a:pt x="0" y="26"/>
                      <a:pt x="2" y="28"/>
                      <a:pt x="4" y="2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40" name="Freeform 560"/>
              <p:cNvSpPr/>
              <p:nvPr/>
            </p:nvSpPr>
            <p:spPr bwMode="auto">
              <a:xfrm>
                <a:off x="4026" y="1905"/>
                <a:ext cx="86" cy="54"/>
              </a:xfrm>
              <a:custGeom>
                <a:avLst/>
                <a:gdLst>
                  <a:gd name="T0" fmla="*/ 47 w 49"/>
                  <a:gd name="T1" fmla="*/ 28 h 31"/>
                  <a:gd name="T2" fmla="*/ 18 w 49"/>
                  <a:gd name="T3" fmla="*/ 18 h 31"/>
                  <a:gd name="T4" fmla="*/ 3 w 49"/>
                  <a:gd name="T5" fmla="*/ 1 h 31"/>
                  <a:gd name="T6" fmla="*/ 1 w 49"/>
                  <a:gd name="T7" fmla="*/ 3 h 31"/>
                  <a:gd name="T8" fmla="*/ 19 w 49"/>
                  <a:gd name="T9" fmla="*/ 24 h 31"/>
                  <a:gd name="T10" fmla="*/ 47 w 49"/>
                  <a:gd name="T11" fmla="*/ 31 h 31"/>
                  <a:gd name="T12" fmla="*/ 47 w 49"/>
                  <a:gd name="T13" fmla="*/ 28 h 31"/>
                </a:gdLst>
                <a:ahLst/>
                <a:cxnLst>
                  <a:cxn ang="0">
                    <a:pos x="T0" y="T1"/>
                  </a:cxn>
                  <a:cxn ang="0">
                    <a:pos x="T2" y="T3"/>
                  </a:cxn>
                  <a:cxn ang="0">
                    <a:pos x="T4" y="T5"/>
                  </a:cxn>
                  <a:cxn ang="0">
                    <a:pos x="T6" y="T7"/>
                  </a:cxn>
                  <a:cxn ang="0">
                    <a:pos x="T8" y="T9"/>
                  </a:cxn>
                  <a:cxn ang="0">
                    <a:pos x="T10" y="T11"/>
                  </a:cxn>
                  <a:cxn ang="0">
                    <a:pos x="T12" y="T13"/>
                  </a:cxn>
                </a:cxnLst>
                <a:rect l="0" t="0" r="r" b="b"/>
                <a:pathLst>
                  <a:path w="49" h="31">
                    <a:moveTo>
                      <a:pt x="47" y="28"/>
                    </a:moveTo>
                    <a:cubicBezTo>
                      <a:pt x="36" y="27"/>
                      <a:pt x="27" y="25"/>
                      <a:pt x="18" y="18"/>
                    </a:cubicBezTo>
                    <a:cubicBezTo>
                      <a:pt x="13" y="13"/>
                      <a:pt x="8" y="7"/>
                      <a:pt x="3" y="1"/>
                    </a:cubicBezTo>
                    <a:cubicBezTo>
                      <a:pt x="2" y="0"/>
                      <a:pt x="0" y="1"/>
                      <a:pt x="1" y="3"/>
                    </a:cubicBezTo>
                    <a:cubicBezTo>
                      <a:pt x="6" y="11"/>
                      <a:pt x="11" y="18"/>
                      <a:pt x="19" y="24"/>
                    </a:cubicBezTo>
                    <a:cubicBezTo>
                      <a:pt x="27" y="30"/>
                      <a:pt x="37" y="31"/>
                      <a:pt x="47" y="31"/>
                    </a:cubicBezTo>
                    <a:cubicBezTo>
                      <a:pt x="49" y="31"/>
                      <a:pt x="49" y="29"/>
                      <a:pt x="47" y="2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41" name="Freeform 561"/>
              <p:cNvSpPr/>
              <p:nvPr/>
            </p:nvSpPr>
            <p:spPr bwMode="auto">
              <a:xfrm>
                <a:off x="3982" y="1917"/>
                <a:ext cx="86" cy="65"/>
              </a:xfrm>
              <a:custGeom>
                <a:avLst/>
                <a:gdLst>
                  <a:gd name="T0" fmla="*/ 47 w 49"/>
                  <a:gd name="T1" fmla="*/ 34 h 37"/>
                  <a:gd name="T2" fmla="*/ 4 w 49"/>
                  <a:gd name="T3" fmla="*/ 1 h 37"/>
                  <a:gd name="T4" fmla="*/ 1 w 49"/>
                  <a:gd name="T5" fmla="*/ 3 h 37"/>
                  <a:gd name="T6" fmla="*/ 46 w 49"/>
                  <a:gd name="T7" fmla="*/ 37 h 37"/>
                  <a:gd name="T8" fmla="*/ 47 w 49"/>
                  <a:gd name="T9" fmla="*/ 34 h 37"/>
                </a:gdLst>
                <a:ahLst/>
                <a:cxnLst>
                  <a:cxn ang="0">
                    <a:pos x="T0" y="T1"/>
                  </a:cxn>
                  <a:cxn ang="0">
                    <a:pos x="T2" y="T3"/>
                  </a:cxn>
                  <a:cxn ang="0">
                    <a:pos x="T4" y="T5"/>
                  </a:cxn>
                  <a:cxn ang="0">
                    <a:pos x="T6" y="T7"/>
                  </a:cxn>
                  <a:cxn ang="0">
                    <a:pos x="T8" y="T9"/>
                  </a:cxn>
                </a:cxnLst>
                <a:rect l="0" t="0" r="r" b="b"/>
                <a:pathLst>
                  <a:path w="49" h="37">
                    <a:moveTo>
                      <a:pt x="47" y="34"/>
                    </a:moveTo>
                    <a:cubicBezTo>
                      <a:pt x="30" y="26"/>
                      <a:pt x="16" y="15"/>
                      <a:pt x="4" y="1"/>
                    </a:cubicBezTo>
                    <a:cubicBezTo>
                      <a:pt x="3" y="0"/>
                      <a:pt x="0" y="2"/>
                      <a:pt x="1" y="3"/>
                    </a:cubicBezTo>
                    <a:cubicBezTo>
                      <a:pt x="12" y="19"/>
                      <a:pt x="28" y="30"/>
                      <a:pt x="46" y="37"/>
                    </a:cubicBezTo>
                    <a:cubicBezTo>
                      <a:pt x="48" y="37"/>
                      <a:pt x="49" y="34"/>
                      <a:pt x="47" y="3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42" name="Freeform 562"/>
              <p:cNvSpPr/>
              <p:nvPr/>
            </p:nvSpPr>
            <p:spPr bwMode="auto">
              <a:xfrm>
                <a:off x="4071" y="1906"/>
                <a:ext cx="69" cy="39"/>
              </a:xfrm>
              <a:custGeom>
                <a:avLst/>
                <a:gdLst>
                  <a:gd name="T0" fmla="*/ 37 w 39"/>
                  <a:gd name="T1" fmla="*/ 17 h 22"/>
                  <a:gd name="T2" fmla="*/ 4 w 39"/>
                  <a:gd name="T3" fmla="*/ 1 h 22"/>
                  <a:gd name="T4" fmla="*/ 1 w 39"/>
                  <a:gd name="T5" fmla="*/ 3 h 22"/>
                  <a:gd name="T6" fmla="*/ 37 w 39"/>
                  <a:gd name="T7" fmla="*/ 21 h 22"/>
                  <a:gd name="T8" fmla="*/ 37 w 39"/>
                  <a:gd name="T9" fmla="*/ 17 h 22"/>
                </a:gdLst>
                <a:ahLst/>
                <a:cxnLst>
                  <a:cxn ang="0">
                    <a:pos x="T0" y="T1"/>
                  </a:cxn>
                  <a:cxn ang="0">
                    <a:pos x="T2" y="T3"/>
                  </a:cxn>
                  <a:cxn ang="0">
                    <a:pos x="T4" y="T5"/>
                  </a:cxn>
                  <a:cxn ang="0">
                    <a:pos x="T6" y="T7"/>
                  </a:cxn>
                  <a:cxn ang="0">
                    <a:pos x="T8" y="T9"/>
                  </a:cxn>
                </a:cxnLst>
                <a:rect l="0" t="0" r="r" b="b"/>
                <a:pathLst>
                  <a:path w="39" h="22">
                    <a:moveTo>
                      <a:pt x="37" y="17"/>
                    </a:moveTo>
                    <a:cubicBezTo>
                      <a:pt x="23" y="15"/>
                      <a:pt x="14" y="10"/>
                      <a:pt x="4" y="1"/>
                    </a:cubicBezTo>
                    <a:cubicBezTo>
                      <a:pt x="3" y="0"/>
                      <a:pt x="0" y="2"/>
                      <a:pt x="1" y="3"/>
                    </a:cubicBezTo>
                    <a:cubicBezTo>
                      <a:pt x="9" y="15"/>
                      <a:pt x="23" y="22"/>
                      <a:pt x="37" y="21"/>
                    </a:cubicBezTo>
                    <a:cubicBezTo>
                      <a:pt x="39" y="20"/>
                      <a:pt x="39" y="17"/>
                      <a:pt x="37"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43" name="Freeform 563"/>
              <p:cNvSpPr/>
              <p:nvPr/>
            </p:nvSpPr>
            <p:spPr bwMode="auto">
              <a:xfrm>
                <a:off x="3774" y="1956"/>
                <a:ext cx="30" cy="63"/>
              </a:xfrm>
              <a:custGeom>
                <a:avLst/>
                <a:gdLst>
                  <a:gd name="T0" fmla="*/ 16 w 17"/>
                  <a:gd name="T1" fmla="*/ 33 h 36"/>
                  <a:gd name="T2" fmla="*/ 4 w 17"/>
                  <a:gd name="T3" fmla="*/ 1 h 36"/>
                  <a:gd name="T4" fmla="*/ 1 w 17"/>
                  <a:gd name="T5" fmla="*/ 2 h 36"/>
                  <a:gd name="T6" fmla="*/ 13 w 17"/>
                  <a:gd name="T7" fmla="*/ 35 h 36"/>
                  <a:gd name="T8" fmla="*/ 16 w 17"/>
                  <a:gd name="T9" fmla="*/ 33 h 36"/>
                </a:gdLst>
                <a:ahLst/>
                <a:cxnLst>
                  <a:cxn ang="0">
                    <a:pos x="T0" y="T1"/>
                  </a:cxn>
                  <a:cxn ang="0">
                    <a:pos x="T2" y="T3"/>
                  </a:cxn>
                  <a:cxn ang="0">
                    <a:pos x="T4" y="T5"/>
                  </a:cxn>
                  <a:cxn ang="0">
                    <a:pos x="T6" y="T7"/>
                  </a:cxn>
                  <a:cxn ang="0">
                    <a:pos x="T8" y="T9"/>
                  </a:cxn>
                </a:cxnLst>
                <a:rect l="0" t="0" r="r" b="b"/>
                <a:pathLst>
                  <a:path w="17" h="36">
                    <a:moveTo>
                      <a:pt x="16" y="33"/>
                    </a:moveTo>
                    <a:cubicBezTo>
                      <a:pt x="9" y="23"/>
                      <a:pt x="6" y="13"/>
                      <a:pt x="4" y="1"/>
                    </a:cubicBezTo>
                    <a:cubicBezTo>
                      <a:pt x="4" y="0"/>
                      <a:pt x="1" y="0"/>
                      <a:pt x="1" y="2"/>
                    </a:cubicBezTo>
                    <a:cubicBezTo>
                      <a:pt x="0" y="14"/>
                      <a:pt x="6" y="26"/>
                      <a:pt x="13" y="35"/>
                    </a:cubicBezTo>
                    <a:cubicBezTo>
                      <a:pt x="15" y="36"/>
                      <a:pt x="17" y="34"/>
                      <a:pt x="16" y="3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44" name="Freeform 564"/>
              <p:cNvSpPr/>
              <p:nvPr/>
            </p:nvSpPr>
            <p:spPr bwMode="auto">
              <a:xfrm>
                <a:off x="3813" y="1973"/>
                <a:ext cx="44" cy="55"/>
              </a:xfrm>
              <a:custGeom>
                <a:avLst/>
                <a:gdLst>
                  <a:gd name="T0" fmla="*/ 23 w 25"/>
                  <a:gd name="T1" fmla="*/ 27 h 31"/>
                  <a:gd name="T2" fmla="*/ 6 w 25"/>
                  <a:gd name="T3" fmla="*/ 2 h 31"/>
                  <a:gd name="T4" fmla="*/ 3 w 25"/>
                  <a:gd name="T5" fmla="*/ 1 h 31"/>
                  <a:gd name="T6" fmla="*/ 23 w 25"/>
                  <a:gd name="T7" fmla="*/ 30 h 31"/>
                  <a:gd name="T8" fmla="*/ 23 w 25"/>
                  <a:gd name="T9" fmla="*/ 27 h 31"/>
                </a:gdLst>
                <a:ahLst/>
                <a:cxnLst>
                  <a:cxn ang="0">
                    <a:pos x="T0" y="T1"/>
                  </a:cxn>
                  <a:cxn ang="0">
                    <a:pos x="T2" y="T3"/>
                  </a:cxn>
                  <a:cxn ang="0">
                    <a:pos x="T4" y="T5"/>
                  </a:cxn>
                  <a:cxn ang="0">
                    <a:pos x="T6" y="T7"/>
                  </a:cxn>
                  <a:cxn ang="0">
                    <a:pos x="T8" y="T9"/>
                  </a:cxn>
                </a:cxnLst>
                <a:rect l="0" t="0" r="r" b="b"/>
                <a:pathLst>
                  <a:path w="25" h="31">
                    <a:moveTo>
                      <a:pt x="23" y="27"/>
                    </a:moveTo>
                    <a:cubicBezTo>
                      <a:pt x="12" y="23"/>
                      <a:pt x="7" y="13"/>
                      <a:pt x="6" y="2"/>
                    </a:cubicBezTo>
                    <a:cubicBezTo>
                      <a:pt x="6" y="0"/>
                      <a:pt x="3" y="0"/>
                      <a:pt x="3" y="1"/>
                    </a:cubicBezTo>
                    <a:cubicBezTo>
                      <a:pt x="0" y="14"/>
                      <a:pt x="10" y="27"/>
                      <a:pt x="23" y="30"/>
                    </a:cubicBezTo>
                    <a:cubicBezTo>
                      <a:pt x="24" y="31"/>
                      <a:pt x="25" y="28"/>
                      <a:pt x="23" y="2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45" name="Freeform 565"/>
              <p:cNvSpPr/>
              <p:nvPr/>
            </p:nvSpPr>
            <p:spPr bwMode="auto">
              <a:xfrm>
                <a:off x="3853" y="1963"/>
                <a:ext cx="41" cy="58"/>
              </a:xfrm>
              <a:custGeom>
                <a:avLst/>
                <a:gdLst>
                  <a:gd name="T0" fmla="*/ 22 w 23"/>
                  <a:gd name="T1" fmla="*/ 29 h 33"/>
                  <a:gd name="T2" fmla="*/ 11 w 23"/>
                  <a:gd name="T3" fmla="*/ 15 h 33"/>
                  <a:gd name="T4" fmla="*/ 4 w 23"/>
                  <a:gd name="T5" fmla="*/ 1 h 33"/>
                  <a:gd name="T6" fmla="*/ 1 w 23"/>
                  <a:gd name="T7" fmla="*/ 3 h 33"/>
                  <a:gd name="T8" fmla="*/ 19 w 23"/>
                  <a:gd name="T9" fmla="*/ 31 h 33"/>
                  <a:gd name="T10" fmla="*/ 22 w 23"/>
                  <a:gd name="T11" fmla="*/ 29 h 33"/>
                </a:gdLst>
                <a:ahLst/>
                <a:cxnLst>
                  <a:cxn ang="0">
                    <a:pos x="T0" y="T1"/>
                  </a:cxn>
                  <a:cxn ang="0">
                    <a:pos x="T2" y="T3"/>
                  </a:cxn>
                  <a:cxn ang="0">
                    <a:pos x="T4" y="T5"/>
                  </a:cxn>
                  <a:cxn ang="0">
                    <a:pos x="T6" y="T7"/>
                  </a:cxn>
                  <a:cxn ang="0">
                    <a:pos x="T8" y="T9"/>
                  </a:cxn>
                  <a:cxn ang="0">
                    <a:pos x="T10" y="T11"/>
                  </a:cxn>
                </a:cxnLst>
                <a:rect l="0" t="0" r="r" b="b"/>
                <a:pathLst>
                  <a:path w="23" h="33">
                    <a:moveTo>
                      <a:pt x="22" y="29"/>
                    </a:moveTo>
                    <a:cubicBezTo>
                      <a:pt x="18" y="25"/>
                      <a:pt x="14" y="20"/>
                      <a:pt x="11" y="15"/>
                    </a:cubicBezTo>
                    <a:cubicBezTo>
                      <a:pt x="8" y="11"/>
                      <a:pt x="6" y="6"/>
                      <a:pt x="4" y="1"/>
                    </a:cubicBezTo>
                    <a:cubicBezTo>
                      <a:pt x="3" y="0"/>
                      <a:pt x="0" y="1"/>
                      <a:pt x="1" y="3"/>
                    </a:cubicBezTo>
                    <a:cubicBezTo>
                      <a:pt x="2" y="14"/>
                      <a:pt x="11" y="24"/>
                      <a:pt x="19" y="31"/>
                    </a:cubicBezTo>
                    <a:cubicBezTo>
                      <a:pt x="21" y="33"/>
                      <a:pt x="23" y="30"/>
                      <a:pt x="22" y="2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46" name="Freeform 566"/>
              <p:cNvSpPr/>
              <p:nvPr/>
            </p:nvSpPr>
            <p:spPr bwMode="auto">
              <a:xfrm>
                <a:off x="3883" y="1966"/>
                <a:ext cx="49" cy="39"/>
              </a:xfrm>
              <a:custGeom>
                <a:avLst/>
                <a:gdLst>
                  <a:gd name="T0" fmla="*/ 26 w 28"/>
                  <a:gd name="T1" fmla="*/ 18 h 22"/>
                  <a:gd name="T2" fmla="*/ 14 w 28"/>
                  <a:gd name="T3" fmla="*/ 10 h 22"/>
                  <a:gd name="T4" fmla="*/ 4 w 28"/>
                  <a:gd name="T5" fmla="*/ 1 h 22"/>
                  <a:gd name="T6" fmla="*/ 1 w 28"/>
                  <a:gd name="T7" fmla="*/ 2 h 22"/>
                  <a:gd name="T8" fmla="*/ 25 w 28"/>
                  <a:gd name="T9" fmla="*/ 21 h 22"/>
                  <a:gd name="T10" fmla="*/ 26 w 28"/>
                  <a:gd name="T11" fmla="*/ 18 h 22"/>
                </a:gdLst>
                <a:ahLst/>
                <a:cxnLst>
                  <a:cxn ang="0">
                    <a:pos x="T0" y="T1"/>
                  </a:cxn>
                  <a:cxn ang="0">
                    <a:pos x="T2" y="T3"/>
                  </a:cxn>
                  <a:cxn ang="0">
                    <a:pos x="T4" y="T5"/>
                  </a:cxn>
                  <a:cxn ang="0">
                    <a:pos x="T6" y="T7"/>
                  </a:cxn>
                  <a:cxn ang="0">
                    <a:pos x="T8" y="T9"/>
                  </a:cxn>
                  <a:cxn ang="0">
                    <a:pos x="T10" y="T11"/>
                  </a:cxn>
                </a:cxnLst>
                <a:rect l="0" t="0" r="r" b="b"/>
                <a:pathLst>
                  <a:path w="28" h="22">
                    <a:moveTo>
                      <a:pt x="26" y="18"/>
                    </a:moveTo>
                    <a:cubicBezTo>
                      <a:pt x="22" y="16"/>
                      <a:pt x="17" y="13"/>
                      <a:pt x="14" y="10"/>
                    </a:cubicBezTo>
                    <a:cubicBezTo>
                      <a:pt x="10" y="7"/>
                      <a:pt x="7" y="4"/>
                      <a:pt x="4" y="1"/>
                    </a:cubicBezTo>
                    <a:cubicBezTo>
                      <a:pt x="3" y="0"/>
                      <a:pt x="0" y="1"/>
                      <a:pt x="1" y="2"/>
                    </a:cubicBezTo>
                    <a:cubicBezTo>
                      <a:pt x="5" y="12"/>
                      <a:pt x="16" y="18"/>
                      <a:pt x="25" y="21"/>
                    </a:cubicBezTo>
                    <a:cubicBezTo>
                      <a:pt x="28" y="22"/>
                      <a:pt x="28" y="18"/>
                      <a:pt x="26"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47" name="Freeform 567"/>
              <p:cNvSpPr/>
              <p:nvPr/>
            </p:nvSpPr>
            <p:spPr bwMode="auto">
              <a:xfrm>
                <a:off x="2948" y="2561"/>
                <a:ext cx="54" cy="65"/>
              </a:xfrm>
              <a:custGeom>
                <a:avLst/>
                <a:gdLst>
                  <a:gd name="T0" fmla="*/ 0 w 31"/>
                  <a:gd name="T1" fmla="*/ 3 h 37"/>
                  <a:gd name="T2" fmla="*/ 28 w 31"/>
                  <a:gd name="T3" fmla="*/ 36 h 37"/>
                  <a:gd name="T4" fmla="*/ 30 w 31"/>
                  <a:gd name="T5" fmla="*/ 33 h 37"/>
                  <a:gd name="T6" fmla="*/ 4 w 31"/>
                  <a:gd name="T7" fmla="*/ 2 h 37"/>
                  <a:gd name="T8" fmla="*/ 0 w 31"/>
                  <a:gd name="T9" fmla="*/ 3 h 37"/>
                </a:gdLst>
                <a:ahLst/>
                <a:cxnLst>
                  <a:cxn ang="0">
                    <a:pos x="T0" y="T1"/>
                  </a:cxn>
                  <a:cxn ang="0">
                    <a:pos x="T2" y="T3"/>
                  </a:cxn>
                  <a:cxn ang="0">
                    <a:pos x="T4" y="T5"/>
                  </a:cxn>
                  <a:cxn ang="0">
                    <a:pos x="T6" y="T7"/>
                  </a:cxn>
                  <a:cxn ang="0">
                    <a:pos x="T8" y="T9"/>
                  </a:cxn>
                </a:cxnLst>
                <a:rect l="0" t="0" r="r" b="b"/>
                <a:pathLst>
                  <a:path w="31" h="37">
                    <a:moveTo>
                      <a:pt x="0" y="3"/>
                    </a:moveTo>
                    <a:cubicBezTo>
                      <a:pt x="4" y="17"/>
                      <a:pt x="14" y="31"/>
                      <a:pt x="28" y="36"/>
                    </a:cubicBezTo>
                    <a:cubicBezTo>
                      <a:pt x="30" y="37"/>
                      <a:pt x="31" y="34"/>
                      <a:pt x="30" y="33"/>
                    </a:cubicBezTo>
                    <a:cubicBezTo>
                      <a:pt x="18" y="25"/>
                      <a:pt x="9" y="16"/>
                      <a:pt x="4" y="2"/>
                    </a:cubicBezTo>
                    <a:cubicBezTo>
                      <a:pt x="3" y="0"/>
                      <a:pt x="0" y="1"/>
                      <a:pt x="0"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48" name="Freeform 568"/>
              <p:cNvSpPr/>
              <p:nvPr/>
            </p:nvSpPr>
            <p:spPr bwMode="auto">
              <a:xfrm>
                <a:off x="2929" y="2585"/>
                <a:ext cx="44" cy="58"/>
              </a:xfrm>
              <a:custGeom>
                <a:avLst/>
                <a:gdLst>
                  <a:gd name="T0" fmla="*/ 1 w 25"/>
                  <a:gd name="T1" fmla="*/ 3 h 33"/>
                  <a:gd name="T2" fmla="*/ 22 w 25"/>
                  <a:gd name="T3" fmla="*/ 32 h 33"/>
                  <a:gd name="T4" fmla="*/ 24 w 25"/>
                  <a:gd name="T5" fmla="*/ 30 h 33"/>
                  <a:gd name="T6" fmla="*/ 13 w 25"/>
                  <a:gd name="T7" fmla="*/ 16 h 33"/>
                  <a:gd name="T8" fmla="*/ 4 w 25"/>
                  <a:gd name="T9" fmla="*/ 2 h 33"/>
                  <a:gd name="T10" fmla="*/ 1 w 25"/>
                  <a:gd name="T11" fmla="*/ 3 h 33"/>
                </a:gdLst>
                <a:ahLst/>
                <a:cxnLst>
                  <a:cxn ang="0">
                    <a:pos x="T0" y="T1"/>
                  </a:cxn>
                  <a:cxn ang="0">
                    <a:pos x="T2" y="T3"/>
                  </a:cxn>
                  <a:cxn ang="0">
                    <a:pos x="T4" y="T5"/>
                  </a:cxn>
                  <a:cxn ang="0">
                    <a:pos x="T6" y="T7"/>
                  </a:cxn>
                  <a:cxn ang="0">
                    <a:pos x="T8" y="T9"/>
                  </a:cxn>
                  <a:cxn ang="0">
                    <a:pos x="T10" y="T11"/>
                  </a:cxn>
                </a:cxnLst>
                <a:rect l="0" t="0" r="r" b="b"/>
                <a:pathLst>
                  <a:path w="25" h="33">
                    <a:moveTo>
                      <a:pt x="1" y="3"/>
                    </a:moveTo>
                    <a:cubicBezTo>
                      <a:pt x="5" y="14"/>
                      <a:pt x="12" y="25"/>
                      <a:pt x="22" y="32"/>
                    </a:cubicBezTo>
                    <a:cubicBezTo>
                      <a:pt x="23" y="33"/>
                      <a:pt x="25" y="31"/>
                      <a:pt x="24" y="30"/>
                    </a:cubicBezTo>
                    <a:cubicBezTo>
                      <a:pt x="20" y="25"/>
                      <a:pt x="17" y="21"/>
                      <a:pt x="13" y="16"/>
                    </a:cubicBezTo>
                    <a:cubicBezTo>
                      <a:pt x="10" y="11"/>
                      <a:pt x="7" y="6"/>
                      <a:pt x="4" y="2"/>
                    </a:cubicBezTo>
                    <a:cubicBezTo>
                      <a:pt x="3" y="0"/>
                      <a:pt x="0" y="1"/>
                      <a:pt x="1"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49" name="Freeform 569"/>
              <p:cNvSpPr/>
              <p:nvPr/>
            </p:nvSpPr>
            <p:spPr bwMode="auto">
              <a:xfrm>
                <a:off x="2927" y="2627"/>
                <a:ext cx="38" cy="51"/>
              </a:xfrm>
              <a:custGeom>
                <a:avLst/>
                <a:gdLst>
                  <a:gd name="T0" fmla="*/ 1 w 22"/>
                  <a:gd name="T1" fmla="*/ 3 h 29"/>
                  <a:gd name="T2" fmla="*/ 19 w 22"/>
                  <a:gd name="T3" fmla="*/ 29 h 29"/>
                  <a:gd name="T4" fmla="*/ 21 w 22"/>
                  <a:gd name="T5" fmla="*/ 26 h 29"/>
                  <a:gd name="T6" fmla="*/ 11 w 22"/>
                  <a:gd name="T7" fmla="*/ 16 h 29"/>
                  <a:gd name="T8" fmla="*/ 4 w 22"/>
                  <a:gd name="T9" fmla="*/ 2 h 29"/>
                  <a:gd name="T10" fmla="*/ 1 w 22"/>
                  <a:gd name="T11" fmla="*/ 3 h 29"/>
                </a:gdLst>
                <a:ahLst/>
                <a:cxnLst>
                  <a:cxn ang="0">
                    <a:pos x="T0" y="T1"/>
                  </a:cxn>
                  <a:cxn ang="0">
                    <a:pos x="T2" y="T3"/>
                  </a:cxn>
                  <a:cxn ang="0">
                    <a:pos x="T4" y="T5"/>
                  </a:cxn>
                  <a:cxn ang="0">
                    <a:pos x="T6" y="T7"/>
                  </a:cxn>
                  <a:cxn ang="0">
                    <a:pos x="T8" y="T9"/>
                  </a:cxn>
                  <a:cxn ang="0">
                    <a:pos x="T10" y="T11"/>
                  </a:cxn>
                </a:cxnLst>
                <a:rect l="0" t="0" r="r" b="b"/>
                <a:pathLst>
                  <a:path w="22" h="29">
                    <a:moveTo>
                      <a:pt x="1" y="3"/>
                    </a:moveTo>
                    <a:cubicBezTo>
                      <a:pt x="2" y="13"/>
                      <a:pt x="9" y="25"/>
                      <a:pt x="19" y="29"/>
                    </a:cubicBezTo>
                    <a:cubicBezTo>
                      <a:pt x="21" y="29"/>
                      <a:pt x="22" y="27"/>
                      <a:pt x="21" y="26"/>
                    </a:cubicBezTo>
                    <a:cubicBezTo>
                      <a:pt x="18" y="23"/>
                      <a:pt x="14" y="20"/>
                      <a:pt x="11" y="16"/>
                    </a:cubicBezTo>
                    <a:cubicBezTo>
                      <a:pt x="7" y="12"/>
                      <a:pt x="5" y="7"/>
                      <a:pt x="4" y="2"/>
                    </a:cubicBezTo>
                    <a:cubicBezTo>
                      <a:pt x="3" y="0"/>
                      <a:pt x="0" y="1"/>
                      <a:pt x="1"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50" name="Freeform 570"/>
              <p:cNvSpPr/>
              <p:nvPr/>
            </p:nvSpPr>
            <p:spPr bwMode="auto">
              <a:xfrm>
                <a:off x="2927" y="2680"/>
                <a:ext cx="38" cy="48"/>
              </a:xfrm>
              <a:custGeom>
                <a:avLst/>
                <a:gdLst>
                  <a:gd name="T0" fmla="*/ 1 w 22"/>
                  <a:gd name="T1" fmla="*/ 3 h 27"/>
                  <a:gd name="T2" fmla="*/ 19 w 22"/>
                  <a:gd name="T3" fmla="*/ 26 h 27"/>
                  <a:gd name="T4" fmla="*/ 21 w 22"/>
                  <a:gd name="T5" fmla="*/ 24 h 27"/>
                  <a:gd name="T6" fmla="*/ 11 w 22"/>
                  <a:gd name="T7" fmla="*/ 13 h 27"/>
                  <a:gd name="T8" fmla="*/ 4 w 22"/>
                  <a:gd name="T9" fmla="*/ 1 h 27"/>
                  <a:gd name="T10" fmla="*/ 1 w 22"/>
                  <a:gd name="T11" fmla="*/ 3 h 27"/>
                </a:gdLst>
                <a:ahLst/>
                <a:cxnLst>
                  <a:cxn ang="0">
                    <a:pos x="T0" y="T1"/>
                  </a:cxn>
                  <a:cxn ang="0">
                    <a:pos x="T2" y="T3"/>
                  </a:cxn>
                  <a:cxn ang="0">
                    <a:pos x="T4" y="T5"/>
                  </a:cxn>
                  <a:cxn ang="0">
                    <a:pos x="T6" y="T7"/>
                  </a:cxn>
                  <a:cxn ang="0">
                    <a:pos x="T8" y="T9"/>
                  </a:cxn>
                  <a:cxn ang="0">
                    <a:pos x="T10" y="T11"/>
                  </a:cxn>
                </a:cxnLst>
                <a:rect l="0" t="0" r="r" b="b"/>
                <a:pathLst>
                  <a:path w="22" h="27">
                    <a:moveTo>
                      <a:pt x="1" y="3"/>
                    </a:moveTo>
                    <a:cubicBezTo>
                      <a:pt x="4" y="11"/>
                      <a:pt x="10" y="22"/>
                      <a:pt x="19" y="26"/>
                    </a:cubicBezTo>
                    <a:cubicBezTo>
                      <a:pt x="21" y="27"/>
                      <a:pt x="22" y="25"/>
                      <a:pt x="21" y="24"/>
                    </a:cubicBezTo>
                    <a:cubicBezTo>
                      <a:pt x="18" y="20"/>
                      <a:pt x="14" y="17"/>
                      <a:pt x="11" y="13"/>
                    </a:cubicBezTo>
                    <a:cubicBezTo>
                      <a:pt x="8" y="9"/>
                      <a:pt x="6" y="5"/>
                      <a:pt x="4" y="1"/>
                    </a:cubicBezTo>
                    <a:cubicBezTo>
                      <a:pt x="3" y="0"/>
                      <a:pt x="0" y="1"/>
                      <a:pt x="1"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51" name="Freeform 571"/>
              <p:cNvSpPr/>
              <p:nvPr/>
            </p:nvSpPr>
            <p:spPr bwMode="auto">
              <a:xfrm>
                <a:off x="2939" y="2731"/>
                <a:ext cx="41" cy="32"/>
              </a:xfrm>
              <a:custGeom>
                <a:avLst/>
                <a:gdLst>
                  <a:gd name="T0" fmla="*/ 2 w 23"/>
                  <a:gd name="T1" fmla="*/ 4 h 18"/>
                  <a:gd name="T2" fmla="*/ 21 w 23"/>
                  <a:gd name="T3" fmla="*/ 17 h 18"/>
                  <a:gd name="T4" fmla="*/ 22 w 23"/>
                  <a:gd name="T5" fmla="*/ 15 h 18"/>
                  <a:gd name="T6" fmla="*/ 4 w 23"/>
                  <a:gd name="T7" fmla="*/ 2 h 18"/>
                  <a:gd name="T8" fmla="*/ 2 w 23"/>
                  <a:gd name="T9" fmla="*/ 4 h 18"/>
                </a:gdLst>
                <a:ahLst/>
                <a:cxnLst>
                  <a:cxn ang="0">
                    <a:pos x="T0" y="T1"/>
                  </a:cxn>
                  <a:cxn ang="0">
                    <a:pos x="T2" y="T3"/>
                  </a:cxn>
                  <a:cxn ang="0">
                    <a:pos x="T4" y="T5"/>
                  </a:cxn>
                  <a:cxn ang="0">
                    <a:pos x="T6" y="T7"/>
                  </a:cxn>
                  <a:cxn ang="0">
                    <a:pos x="T8" y="T9"/>
                  </a:cxn>
                </a:cxnLst>
                <a:rect l="0" t="0" r="r" b="b"/>
                <a:pathLst>
                  <a:path w="23" h="18">
                    <a:moveTo>
                      <a:pt x="2" y="4"/>
                    </a:moveTo>
                    <a:cubicBezTo>
                      <a:pt x="6" y="10"/>
                      <a:pt x="13" y="15"/>
                      <a:pt x="21" y="17"/>
                    </a:cubicBezTo>
                    <a:cubicBezTo>
                      <a:pt x="22" y="18"/>
                      <a:pt x="23" y="15"/>
                      <a:pt x="22" y="15"/>
                    </a:cubicBezTo>
                    <a:cubicBezTo>
                      <a:pt x="15" y="11"/>
                      <a:pt x="9" y="7"/>
                      <a:pt x="4" y="2"/>
                    </a:cubicBezTo>
                    <a:cubicBezTo>
                      <a:pt x="2" y="0"/>
                      <a:pt x="0" y="3"/>
                      <a:pt x="2"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52" name="Freeform 572"/>
              <p:cNvSpPr/>
              <p:nvPr/>
            </p:nvSpPr>
            <p:spPr bwMode="auto">
              <a:xfrm>
                <a:off x="2976" y="2545"/>
                <a:ext cx="46" cy="47"/>
              </a:xfrm>
              <a:custGeom>
                <a:avLst/>
                <a:gdLst>
                  <a:gd name="T0" fmla="*/ 1 w 26"/>
                  <a:gd name="T1" fmla="*/ 3 h 27"/>
                  <a:gd name="T2" fmla="*/ 24 w 26"/>
                  <a:gd name="T3" fmla="*/ 27 h 27"/>
                  <a:gd name="T4" fmla="*/ 25 w 26"/>
                  <a:gd name="T5" fmla="*/ 24 h 27"/>
                  <a:gd name="T6" fmla="*/ 4 w 26"/>
                  <a:gd name="T7" fmla="*/ 1 h 27"/>
                  <a:gd name="T8" fmla="*/ 1 w 26"/>
                  <a:gd name="T9" fmla="*/ 3 h 27"/>
                </a:gdLst>
                <a:ahLst/>
                <a:cxnLst>
                  <a:cxn ang="0">
                    <a:pos x="T0" y="T1"/>
                  </a:cxn>
                  <a:cxn ang="0">
                    <a:pos x="T2" y="T3"/>
                  </a:cxn>
                  <a:cxn ang="0">
                    <a:pos x="T4" y="T5"/>
                  </a:cxn>
                  <a:cxn ang="0">
                    <a:pos x="T6" y="T7"/>
                  </a:cxn>
                  <a:cxn ang="0">
                    <a:pos x="T8" y="T9"/>
                  </a:cxn>
                </a:cxnLst>
                <a:rect l="0" t="0" r="r" b="b"/>
                <a:pathLst>
                  <a:path w="26" h="27">
                    <a:moveTo>
                      <a:pt x="1" y="3"/>
                    </a:moveTo>
                    <a:cubicBezTo>
                      <a:pt x="5" y="13"/>
                      <a:pt x="13" y="23"/>
                      <a:pt x="24" y="27"/>
                    </a:cubicBezTo>
                    <a:cubicBezTo>
                      <a:pt x="26" y="27"/>
                      <a:pt x="26" y="25"/>
                      <a:pt x="25" y="24"/>
                    </a:cubicBezTo>
                    <a:cubicBezTo>
                      <a:pt x="16" y="18"/>
                      <a:pt x="9" y="11"/>
                      <a:pt x="4" y="1"/>
                    </a:cubicBezTo>
                    <a:cubicBezTo>
                      <a:pt x="3" y="0"/>
                      <a:pt x="0" y="1"/>
                      <a:pt x="1"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53" name="Freeform 573"/>
              <p:cNvSpPr/>
              <p:nvPr/>
            </p:nvSpPr>
            <p:spPr bwMode="auto">
              <a:xfrm>
                <a:off x="3011" y="2531"/>
                <a:ext cx="34" cy="38"/>
              </a:xfrm>
              <a:custGeom>
                <a:avLst/>
                <a:gdLst>
                  <a:gd name="T0" fmla="*/ 1 w 19"/>
                  <a:gd name="T1" fmla="*/ 4 h 22"/>
                  <a:gd name="T2" fmla="*/ 16 w 19"/>
                  <a:gd name="T3" fmla="*/ 22 h 22"/>
                  <a:gd name="T4" fmla="*/ 18 w 19"/>
                  <a:gd name="T5" fmla="*/ 19 h 22"/>
                  <a:gd name="T6" fmla="*/ 4 w 19"/>
                  <a:gd name="T7" fmla="*/ 2 h 22"/>
                  <a:gd name="T8" fmla="*/ 1 w 19"/>
                  <a:gd name="T9" fmla="*/ 4 h 22"/>
                </a:gdLst>
                <a:ahLst/>
                <a:cxnLst>
                  <a:cxn ang="0">
                    <a:pos x="T0" y="T1"/>
                  </a:cxn>
                  <a:cxn ang="0">
                    <a:pos x="T2" y="T3"/>
                  </a:cxn>
                  <a:cxn ang="0">
                    <a:pos x="T4" y="T5"/>
                  </a:cxn>
                  <a:cxn ang="0">
                    <a:pos x="T6" y="T7"/>
                  </a:cxn>
                  <a:cxn ang="0">
                    <a:pos x="T8" y="T9"/>
                  </a:cxn>
                </a:cxnLst>
                <a:rect l="0" t="0" r="r" b="b"/>
                <a:pathLst>
                  <a:path w="19" h="22">
                    <a:moveTo>
                      <a:pt x="1" y="4"/>
                    </a:moveTo>
                    <a:cubicBezTo>
                      <a:pt x="3" y="11"/>
                      <a:pt x="9" y="18"/>
                      <a:pt x="16" y="22"/>
                    </a:cubicBezTo>
                    <a:cubicBezTo>
                      <a:pt x="18" y="22"/>
                      <a:pt x="19" y="21"/>
                      <a:pt x="18" y="19"/>
                    </a:cubicBezTo>
                    <a:cubicBezTo>
                      <a:pt x="12" y="14"/>
                      <a:pt x="8" y="9"/>
                      <a:pt x="4" y="2"/>
                    </a:cubicBezTo>
                    <a:cubicBezTo>
                      <a:pt x="4" y="0"/>
                      <a:pt x="0" y="2"/>
                      <a:pt x="1"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54" name="Freeform 574"/>
              <p:cNvSpPr/>
              <p:nvPr/>
            </p:nvSpPr>
            <p:spPr bwMode="auto">
              <a:xfrm>
                <a:off x="3046" y="2531"/>
                <a:ext cx="28" cy="23"/>
              </a:xfrm>
              <a:custGeom>
                <a:avLst/>
                <a:gdLst>
                  <a:gd name="T0" fmla="*/ 2 w 16"/>
                  <a:gd name="T1" fmla="*/ 5 h 13"/>
                  <a:gd name="T2" fmla="*/ 13 w 16"/>
                  <a:gd name="T3" fmla="*/ 12 h 13"/>
                  <a:gd name="T4" fmla="*/ 15 w 16"/>
                  <a:gd name="T5" fmla="*/ 10 h 13"/>
                  <a:gd name="T6" fmla="*/ 4 w 16"/>
                  <a:gd name="T7" fmla="*/ 1 h 13"/>
                  <a:gd name="T8" fmla="*/ 2 w 16"/>
                  <a:gd name="T9" fmla="*/ 5 h 13"/>
                </a:gdLst>
                <a:ahLst/>
                <a:cxnLst>
                  <a:cxn ang="0">
                    <a:pos x="T0" y="T1"/>
                  </a:cxn>
                  <a:cxn ang="0">
                    <a:pos x="T2" y="T3"/>
                  </a:cxn>
                  <a:cxn ang="0">
                    <a:pos x="T4" y="T5"/>
                  </a:cxn>
                  <a:cxn ang="0">
                    <a:pos x="T6" y="T7"/>
                  </a:cxn>
                  <a:cxn ang="0">
                    <a:pos x="T8" y="T9"/>
                  </a:cxn>
                </a:cxnLst>
                <a:rect l="0" t="0" r="r" b="b"/>
                <a:pathLst>
                  <a:path w="16" h="13">
                    <a:moveTo>
                      <a:pt x="2" y="5"/>
                    </a:moveTo>
                    <a:cubicBezTo>
                      <a:pt x="5" y="7"/>
                      <a:pt x="9" y="10"/>
                      <a:pt x="13" y="12"/>
                    </a:cubicBezTo>
                    <a:cubicBezTo>
                      <a:pt x="15" y="13"/>
                      <a:pt x="16" y="11"/>
                      <a:pt x="15" y="10"/>
                    </a:cubicBezTo>
                    <a:cubicBezTo>
                      <a:pt x="12" y="6"/>
                      <a:pt x="8" y="4"/>
                      <a:pt x="4" y="1"/>
                    </a:cubicBezTo>
                    <a:cubicBezTo>
                      <a:pt x="2" y="0"/>
                      <a:pt x="0" y="3"/>
                      <a:pt x="2"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55" name="Freeform 575"/>
              <p:cNvSpPr/>
              <p:nvPr/>
            </p:nvSpPr>
            <p:spPr bwMode="auto">
              <a:xfrm>
                <a:off x="3085" y="2522"/>
                <a:ext cx="25" cy="24"/>
              </a:xfrm>
              <a:custGeom>
                <a:avLst/>
                <a:gdLst>
                  <a:gd name="T0" fmla="*/ 1 w 14"/>
                  <a:gd name="T1" fmla="*/ 3 h 14"/>
                  <a:gd name="T2" fmla="*/ 12 w 14"/>
                  <a:gd name="T3" fmla="*/ 14 h 14"/>
                  <a:gd name="T4" fmla="*/ 13 w 14"/>
                  <a:gd name="T5" fmla="*/ 12 h 14"/>
                  <a:gd name="T6" fmla="*/ 4 w 14"/>
                  <a:gd name="T7" fmla="*/ 2 h 14"/>
                  <a:gd name="T8" fmla="*/ 1 w 14"/>
                  <a:gd name="T9" fmla="*/ 3 h 14"/>
                </a:gdLst>
                <a:ahLst/>
                <a:cxnLst>
                  <a:cxn ang="0">
                    <a:pos x="T0" y="T1"/>
                  </a:cxn>
                  <a:cxn ang="0">
                    <a:pos x="T2" y="T3"/>
                  </a:cxn>
                  <a:cxn ang="0">
                    <a:pos x="T4" y="T5"/>
                  </a:cxn>
                  <a:cxn ang="0">
                    <a:pos x="T6" y="T7"/>
                  </a:cxn>
                  <a:cxn ang="0">
                    <a:pos x="T8" y="T9"/>
                  </a:cxn>
                </a:cxnLst>
                <a:rect l="0" t="0" r="r" b="b"/>
                <a:pathLst>
                  <a:path w="14" h="14">
                    <a:moveTo>
                      <a:pt x="1" y="3"/>
                    </a:moveTo>
                    <a:cubicBezTo>
                      <a:pt x="3" y="8"/>
                      <a:pt x="7" y="12"/>
                      <a:pt x="12" y="14"/>
                    </a:cubicBezTo>
                    <a:cubicBezTo>
                      <a:pt x="13" y="14"/>
                      <a:pt x="14" y="12"/>
                      <a:pt x="13" y="12"/>
                    </a:cubicBezTo>
                    <a:cubicBezTo>
                      <a:pt x="9" y="9"/>
                      <a:pt x="6" y="6"/>
                      <a:pt x="4" y="2"/>
                    </a:cubicBezTo>
                    <a:cubicBezTo>
                      <a:pt x="2" y="0"/>
                      <a:pt x="0" y="1"/>
                      <a:pt x="1"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56" name="Freeform 576"/>
              <p:cNvSpPr/>
              <p:nvPr/>
            </p:nvSpPr>
            <p:spPr bwMode="auto">
              <a:xfrm>
                <a:off x="2763" y="2437"/>
                <a:ext cx="46" cy="51"/>
              </a:xfrm>
              <a:custGeom>
                <a:avLst/>
                <a:gdLst>
                  <a:gd name="T0" fmla="*/ 23 w 26"/>
                  <a:gd name="T1" fmla="*/ 25 h 29"/>
                  <a:gd name="T2" fmla="*/ 3 w 26"/>
                  <a:gd name="T3" fmla="*/ 2 h 29"/>
                  <a:gd name="T4" fmla="*/ 0 w 26"/>
                  <a:gd name="T5" fmla="*/ 2 h 29"/>
                  <a:gd name="T6" fmla="*/ 23 w 26"/>
                  <a:gd name="T7" fmla="*/ 28 h 29"/>
                  <a:gd name="T8" fmla="*/ 23 w 26"/>
                  <a:gd name="T9" fmla="*/ 25 h 29"/>
                </a:gdLst>
                <a:ahLst/>
                <a:cxnLst>
                  <a:cxn ang="0">
                    <a:pos x="T0" y="T1"/>
                  </a:cxn>
                  <a:cxn ang="0">
                    <a:pos x="T2" y="T3"/>
                  </a:cxn>
                  <a:cxn ang="0">
                    <a:pos x="T4" y="T5"/>
                  </a:cxn>
                  <a:cxn ang="0">
                    <a:pos x="T6" y="T7"/>
                  </a:cxn>
                  <a:cxn ang="0">
                    <a:pos x="T8" y="T9"/>
                  </a:cxn>
                </a:cxnLst>
                <a:rect l="0" t="0" r="r" b="b"/>
                <a:pathLst>
                  <a:path w="26" h="29">
                    <a:moveTo>
                      <a:pt x="23" y="25"/>
                    </a:moveTo>
                    <a:cubicBezTo>
                      <a:pt x="13" y="21"/>
                      <a:pt x="6" y="12"/>
                      <a:pt x="3" y="2"/>
                    </a:cubicBezTo>
                    <a:cubicBezTo>
                      <a:pt x="2" y="0"/>
                      <a:pt x="0" y="0"/>
                      <a:pt x="0" y="2"/>
                    </a:cubicBezTo>
                    <a:cubicBezTo>
                      <a:pt x="1" y="15"/>
                      <a:pt x="10" y="25"/>
                      <a:pt x="23" y="28"/>
                    </a:cubicBezTo>
                    <a:cubicBezTo>
                      <a:pt x="25" y="29"/>
                      <a:pt x="26" y="25"/>
                      <a:pt x="23" y="2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57" name="Freeform 577"/>
              <p:cNvSpPr/>
              <p:nvPr/>
            </p:nvSpPr>
            <p:spPr bwMode="auto">
              <a:xfrm>
                <a:off x="2728" y="2444"/>
                <a:ext cx="39" cy="48"/>
              </a:xfrm>
              <a:custGeom>
                <a:avLst/>
                <a:gdLst>
                  <a:gd name="T0" fmla="*/ 20 w 22"/>
                  <a:gd name="T1" fmla="*/ 23 h 27"/>
                  <a:gd name="T2" fmla="*/ 3 w 22"/>
                  <a:gd name="T3" fmla="*/ 2 h 27"/>
                  <a:gd name="T4" fmla="*/ 0 w 22"/>
                  <a:gd name="T5" fmla="*/ 2 h 27"/>
                  <a:gd name="T6" fmla="*/ 19 w 22"/>
                  <a:gd name="T7" fmla="*/ 27 h 27"/>
                  <a:gd name="T8" fmla="*/ 20 w 22"/>
                  <a:gd name="T9" fmla="*/ 23 h 27"/>
                </a:gdLst>
                <a:ahLst/>
                <a:cxnLst>
                  <a:cxn ang="0">
                    <a:pos x="T0" y="T1"/>
                  </a:cxn>
                  <a:cxn ang="0">
                    <a:pos x="T2" y="T3"/>
                  </a:cxn>
                  <a:cxn ang="0">
                    <a:pos x="T4" y="T5"/>
                  </a:cxn>
                  <a:cxn ang="0">
                    <a:pos x="T6" y="T7"/>
                  </a:cxn>
                  <a:cxn ang="0">
                    <a:pos x="T8" y="T9"/>
                  </a:cxn>
                </a:cxnLst>
                <a:rect l="0" t="0" r="r" b="b"/>
                <a:pathLst>
                  <a:path w="22" h="27">
                    <a:moveTo>
                      <a:pt x="20" y="23"/>
                    </a:moveTo>
                    <a:cubicBezTo>
                      <a:pt x="10" y="20"/>
                      <a:pt x="5" y="11"/>
                      <a:pt x="3" y="2"/>
                    </a:cubicBezTo>
                    <a:cubicBezTo>
                      <a:pt x="3" y="0"/>
                      <a:pt x="0" y="1"/>
                      <a:pt x="0" y="2"/>
                    </a:cubicBezTo>
                    <a:cubicBezTo>
                      <a:pt x="0" y="14"/>
                      <a:pt x="8" y="23"/>
                      <a:pt x="19" y="27"/>
                    </a:cubicBezTo>
                    <a:cubicBezTo>
                      <a:pt x="21" y="27"/>
                      <a:pt x="22" y="24"/>
                      <a:pt x="20" y="2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58" name="Freeform 578"/>
              <p:cNvSpPr/>
              <p:nvPr/>
            </p:nvSpPr>
            <p:spPr bwMode="auto">
              <a:xfrm>
                <a:off x="2797" y="2425"/>
                <a:ext cx="35" cy="62"/>
              </a:xfrm>
              <a:custGeom>
                <a:avLst/>
                <a:gdLst>
                  <a:gd name="T0" fmla="*/ 18 w 20"/>
                  <a:gd name="T1" fmla="*/ 30 h 35"/>
                  <a:gd name="T2" fmla="*/ 4 w 20"/>
                  <a:gd name="T3" fmla="*/ 2 h 35"/>
                  <a:gd name="T4" fmla="*/ 0 w 20"/>
                  <a:gd name="T5" fmla="*/ 2 h 35"/>
                  <a:gd name="T6" fmla="*/ 16 w 20"/>
                  <a:gd name="T7" fmla="*/ 33 h 35"/>
                  <a:gd name="T8" fmla="*/ 18 w 20"/>
                  <a:gd name="T9" fmla="*/ 30 h 35"/>
                </a:gdLst>
                <a:ahLst/>
                <a:cxnLst>
                  <a:cxn ang="0">
                    <a:pos x="T0" y="T1"/>
                  </a:cxn>
                  <a:cxn ang="0">
                    <a:pos x="T2" y="T3"/>
                  </a:cxn>
                  <a:cxn ang="0">
                    <a:pos x="T4" y="T5"/>
                  </a:cxn>
                  <a:cxn ang="0">
                    <a:pos x="T6" y="T7"/>
                  </a:cxn>
                  <a:cxn ang="0">
                    <a:pos x="T8" y="T9"/>
                  </a:cxn>
                </a:cxnLst>
                <a:rect l="0" t="0" r="r" b="b"/>
                <a:pathLst>
                  <a:path w="20" h="35">
                    <a:moveTo>
                      <a:pt x="18" y="30"/>
                    </a:moveTo>
                    <a:cubicBezTo>
                      <a:pt x="10" y="22"/>
                      <a:pt x="6" y="13"/>
                      <a:pt x="4" y="2"/>
                    </a:cubicBezTo>
                    <a:cubicBezTo>
                      <a:pt x="3" y="0"/>
                      <a:pt x="1" y="0"/>
                      <a:pt x="0" y="2"/>
                    </a:cubicBezTo>
                    <a:cubicBezTo>
                      <a:pt x="0" y="14"/>
                      <a:pt x="7" y="25"/>
                      <a:pt x="16" y="33"/>
                    </a:cubicBezTo>
                    <a:cubicBezTo>
                      <a:pt x="18" y="35"/>
                      <a:pt x="20" y="32"/>
                      <a:pt x="18"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59" name="Freeform 579"/>
              <p:cNvSpPr/>
              <p:nvPr/>
            </p:nvSpPr>
            <p:spPr bwMode="auto">
              <a:xfrm>
                <a:off x="2837" y="2450"/>
                <a:ext cx="28" cy="51"/>
              </a:xfrm>
              <a:custGeom>
                <a:avLst/>
                <a:gdLst>
                  <a:gd name="T0" fmla="*/ 15 w 16"/>
                  <a:gd name="T1" fmla="*/ 25 h 29"/>
                  <a:gd name="T2" fmla="*/ 4 w 16"/>
                  <a:gd name="T3" fmla="*/ 2 h 29"/>
                  <a:gd name="T4" fmla="*/ 1 w 16"/>
                  <a:gd name="T5" fmla="*/ 2 h 29"/>
                  <a:gd name="T6" fmla="*/ 12 w 16"/>
                  <a:gd name="T7" fmla="*/ 28 h 29"/>
                  <a:gd name="T8" fmla="*/ 15 w 16"/>
                  <a:gd name="T9" fmla="*/ 25 h 29"/>
                </a:gdLst>
                <a:ahLst/>
                <a:cxnLst>
                  <a:cxn ang="0">
                    <a:pos x="T0" y="T1"/>
                  </a:cxn>
                  <a:cxn ang="0">
                    <a:pos x="T2" y="T3"/>
                  </a:cxn>
                  <a:cxn ang="0">
                    <a:pos x="T4" y="T5"/>
                  </a:cxn>
                  <a:cxn ang="0">
                    <a:pos x="T6" y="T7"/>
                  </a:cxn>
                  <a:cxn ang="0">
                    <a:pos x="T8" y="T9"/>
                  </a:cxn>
                </a:cxnLst>
                <a:rect l="0" t="0" r="r" b="b"/>
                <a:pathLst>
                  <a:path w="16" h="29">
                    <a:moveTo>
                      <a:pt x="15" y="25"/>
                    </a:moveTo>
                    <a:cubicBezTo>
                      <a:pt x="9" y="18"/>
                      <a:pt x="6" y="10"/>
                      <a:pt x="4" y="2"/>
                    </a:cubicBezTo>
                    <a:cubicBezTo>
                      <a:pt x="3" y="0"/>
                      <a:pt x="1" y="1"/>
                      <a:pt x="1" y="2"/>
                    </a:cubicBezTo>
                    <a:cubicBezTo>
                      <a:pt x="0" y="12"/>
                      <a:pt x="6" y="21"/>
                      <a:pt x="12" y="28"/>
                    </a:cubicBezTo>
                    <a:cubicBezTo>
                      <a:pt x="14" y="29"/>
                      <a:pt x="16" y="27"/>
                      <a:pt x="15" y="2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60" name="Freeform 580"/>
              <p:cNvSpPr/>
              <p:nvPr/>
            </p:nvSpPr>
            <p:spPr bwMode="auto">
              <a:xfrm>
                <a:off x="2858" y="2457"/>
                <a:ext cx="28" cy="63"/>
              </a:xfrm>
              <a:custGeom>
                <a:avLst/>
                <a:gdLst>
                  <a:gd name="T0" fmla="*/ 15 w 16"/>
                  <a:gd name="T1" fmla="*/ 32 h 36"/>
                  <a:gd name="T2" fmla="*/ 6 w 16"/>
                  <a:gd name="T3" fmla="*/ 3 h 36"/>
                  <a:gd name="T4" fmla="*/ 3 w 16"/>
                  <a:gd name="T5" fmla="*/ 2 h 36"/>
                  <a:gd name="T6" fmla="*/ 12 w 16"/>
                  <a:gd name="T7" fmla="*/ 35 h 36"/>
                  <a:gd name="T8" fmla="*/ 15 w 16"/>
                  <a:gd name="T9" fmla="*/ 32 h 36"/>
                </a:gdLst>
                <a:ahLst/>
                <a:cxnLst>
                  <a:cxn ang="0">
                    <a:pos x="T0" y="T1"/>
                  </a:cxn>
                  <a:cxn ang="0">
                    <a:pos x="T2" y="T3"/>
                  </a:cxn>
                  <a:cxn ang="0">
                    <a:pos x="T4" y="T5"/>
                  </a:cxn>
                  <a:cxn ang="0">
                    <a:pos x="T6" y="T7"/>
                  </a:cxn>
                  <a:cxn ang="0">
                    <a:pos x="T8" y="T9"/>
                  </a:cxn>
                </a:cxnLst>
                <a:rect l="0" t="0" r="r" b="b"/>
                <a:pathLst>
                  <a:path w="16" h="36">
                    <a:moveTo>
                      <a:pt x="15" y="32"/>
                    </a:moveTo>
                    <a:cubicBezTo>
                      <a:pt x="9" y="23"/>
                      <a:pt x="7" y="13"/>
                      <a:pt x="6" y="3"/>
                    </a:cubicBezTo>
                    <a:cubicBezTo>
                      <a:pt x="6" y="1"/>
                      <a:pt x="3" y="0"/>
                      <a:pt x="3" y="2"/>
                    </a:cubicBezTo>
                    <a:cubicBezTo>
                      <a:pt x="0" y="14"/>
                      <a:pt x="5" y="26"/>
                      <a:pt x="12" y="35"/>
                    </a:cubicBezTo>
                    <a:cubicBezTo>
                      <a:pt x="14" y="36"/>
                      <a:pt x="16" y="34"/>
                      <a:pt x="15"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61" name="Freeform 581"/>
              <p:cNvSpPr/>
              <p:nvPr/>
            </p:nvSpPr>
            <p:spPr bwMode="auto">
              <a:xfrm>
                <a:off x="2893" y="2490"/>
                <a:ext cx="29" cy="62"/>
              </a:xfrm>
              <a:custGeom>
                <a:avLst/>
                <a:gdLst>
                  <a:gd name="T0" fmla="*/ 15 w 16"/>
                  <a:gd name="T1" fmla="*/ 31 h 35"/>
                  <a:gd name="T2" fmla="*/ 6 w 16"/>
                  <a:gd name="T3" fmla="*/ 2 h 35"/>
                  <a:gd name="T4" fmla="*/ 3 w 16"/>
                  <a:gd name="T5" fmla="*/ 2 h 35"/>
                  <a:gd name="T6" fmla="*/ 11 w 16"/>
                  <a:gd name="T7" fmla="*/ 33 h 35"/>
                  <a:gd name="T8" fmla="*/ 15 w 16"/>
                  <a:gd name="T9" fmla="*/ 31 h 35"/>
                </a:gdLst>
                <a:ahLst/>
                <a:cxnLst>
                  <a:cxn ang="0">
                    <a:pos x="T0" y="T1"/>
                  </a:cxn>
                  <a:cxn ang="0">
                    <a:pos x="T2" y="T3"/>
                  </a:cxn>
                  <a:cxn ang="0">
                    <a:pos x="T4" y="T5"/>
                  </a:cxn>
                  <a:cxn ang="0">
                    <a:pos x="T6" y="T7"/>
                  </a:cxn>
                  <a:cxn ang="0">
                    <a:pos x="T8" y="T9"/>
                  </a:cxn>
                </a:cxnLst>
                <a:rect l="0" t="0" r="r" b="b"/>
                <a:pathLst>
                  <a:path w="16" h="35">
                    <a:moveTo>
                      <a:pt x="15" y="31"/>
                    </a:moveTo>
                    <a:cubicBezTo>
                      <a:pt x="8" y="22"/>
                      <a:pt x="6" y="13"/>
                      <a:pt x="6" y="2"/>
                    </a:cubicBezTo>
                    <a:cubicBezTo>
                      <a:pt x="6" y="0"/>
                      <a:pt x="3" y="0"/>
                      <a:pt x="3" y="2"/>
                    </a:cubicBezTo>
                    <a:cubicBezTo>
                      <a:pt x="0" y="13"/>
                      <a:pt x="4" y="25"/>
                      <a:pt x="11" y="33"/>
                    </a:cubicBezTo>
                    <a:cubicBezTo>
                      <a:pt x="13" y="35"/>
                      <a:pt x="16" y="33"/>
                      <a:pt x="15" y="3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62" name="Freeform 582"/>
              <p:cNvSpPr/>
              <p:nvPr/>
            </p:nvSpPr>
            <p:spPr bwMode="auto">
              <a:xfrm>
                <a:off x="2920" y="2499"/>
                <a:ext cx="30" cy="58"/>
              </a:xfrm>
              <a:custGeom>
                <a:avLst/>
                <a:gdLst>
                  <a:gd name="T0" fmla="*/ 15 w 17"/>
                  <a:gd name="T1" fmla="*/ 29 h 33"/>
                  <a:gd name="T2" fmla="*/ 4 w 17"/>
                  <a:gd name="T3" fmla="*/ 2 h 33"/>
                  <a:gd name="T4" fmla="*/ 0 w 17"/>
                  <a:gd name="T5" fmla="*/ 3 h 33"/>
                  <a:gd name="T6" fmla="*/ 12 w 17"/>
                  <a:gd name="T7" fmla="*/ 31 h 33"/>
                  <a:gd name="T8" fmla="*/ 15 w 17"/>
                  <a:gd name="T9" fmla="*/ 29 h 33"/>
                </a:gdLst>
                <a:ahLst/>
                <a:cxnLst>
                  <a:cxn ang="0">
                    <a:pos x="T0" y="T1"/>
                  </a:cxn>
                  <a:cxn ang="0">
                    <a:pos x="T2" y="T3"/>
                  </a:cxn>
                  <a:cxn ang="0">
                    <a:pos x="T4" y="T5"/>
                  </a:cxn>
                  <a:cxn ang="0">
                    <a:pos x="T6" y="T7"/>
                  </a:cxn>
                  <a:cxn ang="0">
                    <a:pos x="T8" y="T9"/>
                  </a:cxn>
                </a:cxnLst>
                <a:rect l="0" t="0" r="r" b="b"/>
                <a:pathLst>
                  <a:path w="17" h="33">
                    <a:moveTo>
                      <a:pt x="15" y="29"/>
                    </a:moveTo>
                    <a:cubicBezTo>
                      <a:pt x="9" y="21"/>
                      <a:pt x="6" y="12"/>
                      <a:pt x="4" y="2"/>
                    </a:cubicBezTo>
                    <a:cubicBezTo>
                      <a:pt x="3" y="0"/>
                      <a:pt x="0" y="1"/>
                      <a:pt x="0" y="3"/>
                    </a:cubicBezTo>
                    <a:cubicBezTo>
                      <a:pt x="0" y="13"/>
                      <a:pt x="5" y="23"/>
                      <a:pt x="12" y="31"/>
                    </a:cubicBezTo>
                    <a:cubicBezTo>
                      <a:pt x="14" y="33"/>
                      <a:pt x="17" y="30"/>
                      <a:pt x="15" y="2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63" name="Freeform 583"/>
              <p:cNvSpPr/>
              <p:nvPr/>
            </p:nvSpPr>
            <p:spPr bwMode="auto">
              <a:xfrm>
                <a:off x="2960" y="2490"/>
                <a:ext cx="27" cy="55"/>
              </a:xfrm>
              <a:custGeom>
                <a:avLst/>
                <a:gdLst>
                  <a:gd name="T0" fmla="*/ 14 w 15"/>
                  <a:gd name="T1" fmla="*/ 26 h 31"/>
                  <a:gd name="T2" fmla="*/ 3 w 15"/>
                  <a:gd name="T3" fmla="*/ 2 h 31"/>
                  <a:gd name="T4" fmla="*/ 0 w 15"/>
                  <a:gd name="T5" fmla="*/ 2 h 31"/>
                  <a:gd name="T6" fmla="*/ 11 w 15"/>
                  <a:gd name="T7" fmla="*/ 29 h 31"/>
                  <a:gd name="T8" fmla="*/ 14 w 15"/>
                  <a:gd name="T9" fmla="*/ 26 h 31"/>
                </a:gdLst>
                <a:ahLst/>
                <a:cxnLst>
                  <a:cxn ang="0">
                    <a:pos x="T0" y="T1"/>
                  </a:cxn>
                  <a:cxn ang="0">
                    <a:pos x="T2" y="T3"/>
                  </a:cxn>
                  <a:cxn ang="0">
                    <a:pos x="T4" y="T5"/>
                  </a:cxn>
                  <a:cxn ang="0">
                    <a:pos x="T6" y="T7"/>
                  </a:cxn>
                  <a:cxn ang="0">
                    <a:pos x="T8" y="T9"/>
                  </a:cxn>
                </a:cxnLst>
                <a:rect l="0" t="0" r="r" b="b"/>
                <a:pathLst>
                  <a:path w="15" h="31">
                    <a:moveTo>
                      <a:pt x="14" y="26"/>
                    </a:moveTo>
                    <a:cubicBezTo>
                      <a:pt x="8" y="19"/>
                      <a:pt x="5" y="11"/>
                      <a:pt x="3" y="2"/>
                    </a:cubicBezTo>
                    <a:cubicBezTo>
                      <a:pt x="3" y="0"/>
                      <a:pt x="0" y="0"/>
                      <a:pt x="0" y="2"/>
                    </a:cubicBezTo>
                    <a:cubicBezTo>
                      <a:pt x="0" y="12"/>
                      <a:pt x="4" y="22"/>
                      <a:pt x="11" y="29"/>
                    </a:cubicBezTo>
                    <a:cubicBezTo>
                      <a:pt x="13" y="31"/>
                      <a:pt x="15" y="28"/>
                      <a:pt x="14" y="2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64" name="Freeform 584"/>
              <p:cNvSpPr/>
              <p:nvPr/>
            </p:nvSpPr>
            <p:spPr bwMode="auto">
              <a:xfrm>
                <a:off x="2999" y="2487"/>
                <a:ext cx="24" cy="47"/>
              </a:xfrm>
              <a:custGeom>
                <a:avLst/>
                <a:gdLst>
                  <a:gd name="T0" fmla="*/ 13 w 14"/>
                  <a:gd name="T1" fmla="*/ 23 h 27"/>
                  <a:gd name="T2" fmla="*/ 4 w 14"/>
                  <a:gd name="T3" fmla="*/ 2 h 27"/>
                  <a:gd name="T4" fmla="*/ 1 w 14"/>
                  <a:gd name="T5" fmla="*/ 3 h 27"/>
                  <a:gd name="T6" fmla="*/ 10 w 14"/>
                  <a:gd name="T7" fmla="*/ 25 h 27"/>
                  <a:gd name="T8" fmla="*/ 13 w 14"/>
                  <a:gd name="T9" fmla="*/ 23 h 27"/>
                </a:gdLst>
                <a:ahLst/>
                <a:cxnLst>
                  <a:cxn ang="0">
                    <a:pos x="T0" y="T1"/>
                  </a:cxn>
                  <a:cxn ang="0">
                    <a:pos x="T2" y="T3"/>
                  </a:cxn>
                  <a:cxn ang="0">
                    <a:pos x="T4" y="T5"/>
                  </a:cxn>
                  <a:cxn ang="0">
                    <a:pos x="T6" y="T7"/>
                  </a:cxn>
                  <a:cxn ang="0">
                    <a:pos x="T8" y="T9"/>
                  </a:cxn>
                </a:cxnLst>
                <a:rect l="0" t="0" r="r" b="b"/>
                <a:pathLst>
                  <a:path w="14" h="27">
                    <a:moveTo>
                      <a:pt x="13" y="23"/>
                    </a:moveTo>
                    <a:cubicBezTo>
                      <a:pt x="8" y="16"/>
                      <a:pt x="6" y="10"/>
                      <a:pt x="4" y="2"/>
                    </a:cubicBezTo>
                    <a:cubicBezTo>
                      <a:pt x="4" y="0"/>
                      <a:pt x="1" y="1"/>
                      <a:pt x="1" y="3"/>
                    </a:cubicBezTo>
                    <a:cubicBezTo>
                      <a:pt x="0" y="11"/>
                      <a:pt x="5" y="19"/>
                      <a:pt x="10" y="25"/>
                    </a:cubicBezTo>
                    <a:cubicBezTo>
                      <a:pt x="12" y="27"/>
                      <a:pt x="14" y="25"/>
                      <a:pt x="13" y="2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65" name="Freeform 585"/>
              <p:cNvSpPr/>
              <p:nvPr/>
            </p:nvSpPr>
            <p:spPr bwMode="auto">
              <a:xfrm>
                <a:off x="3041" y="2487"/>
                <a:ext cx="21" cy="44"/>
              </a:xfrm>
              <a:custGeom>
                <a:avLst/>
                <a:gdLst>
                  <a:gd name="T0" fmla="*/ 11 w 12"/>
                  <a:gd name="T1" fmla="*/ 21 h 25"/>
                  <a:gd name="T2" fmla="*/ 4 w 12"/>
                  <a:gd name="T3" fmla="*/ 2 h 25"/>
                  <a:gd name="T4" fmla="*/ 1 w 12"/>
                  <a:gd name="T5" fmla="*/ 2 h 25"/>
                  <a:gd name="T6" fmla="*/ 7 w 12"/>
                  <a:gd name="T7" fmla="*/ 23 h 25"/>
                  <a:gd name="T8" fmla="*/ 11 w 12"/>
                  <a:gd name="T9" fmla="*/ 21 h 25"/>
                </a:gdLst>
                <a:ahLst/>
                <a:cxnLst>
                  <a:cxn ang="0">
                    <a:pos x="T0" y="T1"/>
                  </a:cxn>
                  <a:cxn ang="0">
                    <a:pos x="T2" y="T3"/>
                  </a:cxn>
                  <a:cxn ang="0">
                    <a:pos x="T4" y="T5"/>
                  </a:cxn>
                  <a:cxn ang="0">
                    <a:pos x="T6" y="T7"/>
                  </a:cxn>
                  <a:cxn ang="0">
                    <a:pos x="T8" y="T9"/>
                  </a:cxn>
                </a:cxnLst>
                <a:rect l="0" t="0" r="r" b="b"/>
                <a:pathLst>
                  <a:path w="12" h="25">
                    <a:moveTo>
                      <a:pt x="11" y="21"/>
                    </a:moveTo>
                    <a:cubicBezTo>
                      <a:pt x="8" y="15"/>
                      <a:pt x="6" y="9"/>
                      <a:pt x="4" y="2"/>
                    </a:cubicBezTo>
                    <a:cubicBezTo>
                      <a:pt x="4" y="1"/>
                      <a:pt x="1" y="0"/>
                      <a:pt x="1" y="2"/>
                    </a:cubicBezTo>
                    <a:cubicBezTo>
                      <a:pt x="0" y="9"/>
                      <a:pt x="3" y="17"/>
                      <a:pt x="7" y="23"/>
                    </a:cubicBezTo>
                    <a:cubicBezTo>
                      <a:pt x="9" y="25"/>
                      <a:pt x="12" y="23"/>
                      <a:pt x="11" y="2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66" name="Freeform 586"/>
              <p:cNvSpPr/>
              <p:nvPr/>
            </p:nvSpPr>
            <p:spPr bwMode="auto">
              <a:xfrm>
                <a:off x="3076" y="2487"/>
                <a:ext cx="18" cy="35"/>
              </a:xfrm>
              <a:custGeom>
                <a:avLst/>
                <a:gdLst>
                  <a:gd name="T0" fmla="*/ 9 w 10"/>
                  <a:gd name="T1" fmla="*/ 16 h 20"/>
                  <a:gd name="T2" fmla="*/ 5 w 10"/>
                  <a:gd name="T3" fmla="*/ 3 h 20"/>
                  <a:gd name="T4" fmla="*/ 1 w 10"/>
                  <a:gd name="T5" fmla="*/ 2 h 20"/>
                  <a:gd name="T6" fmla="*/ 6 w 10"/>
                  <a:gd name="T7" fmla="*/ 18 h 20"/>
                  <a:gd name="T8" fmla="*/ 9 w 10"/>
                  <a:gd name="T9" fmla="*/ 16 h 20"/>
                </a:gdLst>
                <a:ahLst/>
                <a:cxnLst>
                  <a:cxn ang="0">
                    <a:pos x="T0" y="T1"/>
                  </a:cxn>
                  <a:cxn ang="0">
                    <a:pos x="T2" y="T3"/>
                  </a:cxn>
                  <a:cxn ang="0">
                    <a:pos x="T4" y="T5"/>
                  </a:cxn>
                  <a:cxn ang="0">
                    <a:pos x="T6" y="T7"/>
                  </a:cxn>
                  <a:cxn ang="0">
                    <a:pos x="T8" y="T9"/>
                  </a:cxn>
                </a:cxnLst>
                <a:rect l="0" t="0" r="r" b="b"/>
                <a:pathLst>
                  <a:path w="10" h="20">
                    <a:moveTo>
                      <a:pt x="9" y="16"/>
                    </a:moveTo>
                    <a:cubicBezTo>
                      <a:pt x="6" y="12"/>
                      <a:pt x="5" y="7"/>
                      <a:pt x="5" y="3"/>
                    </a:cubicBezTo>
                    <a:cubicBezTo>
                      <a:pt x="4" y="1"/>
                      <a:pt x="2" y="0"/>
                      <a:pt x="1" y="2"/>
                    </a:cubicBezTo>
                    <a:cubicBezTo>
                      <a:pt x="0" y="8"/>
                      <a:pt x="2" y="14"/>
                      <a:pt x="6" y="18"/>
                    </a:cubicBezTo>
                    <a:cubicBezTo>
                      <a:pt x="7" y="20"/>
                      <a:pt x="10" y="18"/>
                      <a:pt x="9"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67" name="Freeform 587"/>
              <p:cNvSpPr/>
              <p:nvPr/>
            </p:nvSpPr>
            <p:spPr bwMode="auto">
              <a:xfrm>
                <a:off x="2702" y="2935"/>
                <a:ext cx="56" cy="49"/>
              </a:xfrm>
              <a:custGeom>
                <a:avLst/>
                <a:gdLst>
                  <a:gd name="T0" fmla="*/ 1 w 32"/>
                  <a:gd name="T1" fmla="*/ 2 h 28"/>
                  <a:gd name="T2" fmla="*/ 30 w 32"/>
                  <a:gd name="T3" fmla="*/ 28 h 28"/>
                  <a:gd name="T4" fmla="*/ 30 w 32"/>
                  <a:gd name="T5" fmla="*/ 25 h 28"/>
                  <a:gd name="T6" fmla="*/ 4 w 32"/>
                  <a:gd name="T7" fmla="*/ 2 h 28"/>
                  <a:gd name="T8" fmla="*/ 1 w 32"/>
                  <a:gd name="T9" fmla="*/ 2 h 28"/>
                </a:gdLst>
                <a:ahLst/>
                <a:cxnLst>
                  <a:cxn ang="0">
                    <a:pos x="T0" y="T1"/>
                  </a:cxn>
                  <a:cxn ang="0">
                    <a:pos x="T2" y="T3"/>
                  </a:cxn>
                  <a:cxn ang="0">
                    <a:pos x="T4" y="T5"/>
                  </a:cxn>
                  <a:cxn ang="0">
                    <a:pos x="T6" y="T7"/>
                  </a:cxn>
                  <a:cxn ang="0">
                    <a:pos x="T8" y="T9"/>
                  </a:cxn>
                </a:cxnLst>
                <a:rect l="0" t="0" r="r" b="b"/>
                <a:pathLst>
                  <a:path w="32" h="28">
                    <a:moveTo>
                      <a:pt x="1" y="2"/>
                    </a:moveTo>
                    <a:cubicBezTo>
                      <a:pt x="3" y="16"/>
                      <a:pt x="16" y="28"/>
                      <a:pt x="30" y="28"/>
                    </a:cubicBezTo>
                    <a:cubicBezTo>
                      <a:pt x="31" y="28"/>
                      <a:pt x="32" y="25"/>
                      <a:pt x="30" y="25"/>
                    </a:cubicBezTo>
                    <a:cubicBezTo>
                      <a:pt x="17" y="22"/>
                      <a:pt x="8" y="14"/>
                      <a:pt x="4" y="2"/>
                    </a:cubicBezTo>
                    <a:cubicBezTo>
                      <a:pt x="3" y="0"/>
                      <a:pt x="0" y="0"/>
                      <a:pt x="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68" name="Freeform 588"/>
              <p:cNvSpPr/>
              <p:nvPr/>
            </p:nvSpPr>
            <p:spPr bwMode="auto">
              <a:xfrm>
                <a:off x="2948" y="2814"/>
                <a:ext cx="77" cy="121"/>
              </a:xfrm>
              <a:custGeom>
                <a:avLst/>
                <a:gdLst>
                  <a:gd name="T0" fmla="*/ 0 w 44"/>
                  <a:gd name="T1" fmla="*/ 3 h 69"/>
                  <a:gd name="T2" fmla="*/ 41 w 44"/>
                  <a:gd name="T3" fmla="*/ 68 h 69"/>
                  <a:gd name="T4" fmla="*/ 43 w 44"/>
                  <a:gd name="T5" fmla="*/ 65 h 69"/>
                  <a:gd name="T6" fmla="*/ 3 w 44"/>
                  <a:gd name="T7" fmla="*/ 2 h 69"/>
                  <a:gd name="T8" fmla="*/ 0 w 44"/>
                  <a:gd name="T9" fmla="*/ 3 h 69"/>
                </a:gdLst>
                <a:ahLst/>
                <a:cxnLst>
                  <a:cxn ang="0">
                    <a:pos x="T0" y="T1"/>
                  </a:cxn>
                  <a:cxn ang="0">
                    <a:pos x="T2" y="T3"/>
                  </a:cxn>
                  <a:cxn ang="0">
                    <a:pos x="T4" y="T5"/>
                  </a:cxn>
                  <a:cxn ang="0">
                    <a:pos x="T6" y="T7"/>
                  </a:cxn>
                  <a:cxn ang="0">
                    <a:pos x="T8" y="T9"/>
                  </a:cxn>
                </a:cxnLst>
                <a:rect l="0" t="0" r="r" b="b"/>
                <a:pathLst>
                  <a:path w="44" h="69">
                    <a:moveTo>
                      <a:pt x="0" y="3"/>
                    </a:moveTo>
                    <a:cubicBezTo>
                      <a:pt x="4" y="29"/>
                      <a:pt x="19" y="54"/>
                      <a:pt x="41" y="68"/>
                    </a:cubicBezTo>
                    <a:cubicBezTo>
                      <a:pt x="43" y="69"/>
                      <a:pt x="44" y="67"/>
                      <a:pt x="43" y="65"/>
                    </a:cubicBezTo>
                    <a:cubicBezTo>
                      <a:pt x="23" y="47"/>
                      <a:pt x="11" y="28"/>
                      <a:pt x="3" y="2"/>
                    </a:cubicBezTo>
                    <a:cubicBezTo>
                      <a:pt x="3" y="0"/>
                      <a:pt x="0" y="1"/>
                      <a:pt x="0"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69" name="Freeform 589"/>
              <p:cNvSpPr/>
              <p:nvPr/>
            </p:nvSpPr>
            <p:spPr bwMode="auto">
              <a:xfrm>
                <a:off x="3333" y="2896"/>
                <a:ext cx="39" cy="111"/>
              </a:xfrm>
              <a:custGeom>
                <a:avLst/>
                <a:gdLst>
                  <a:gd name="T0" fmla="*/ 1 w 22"/>
                  <a:gd name="T1" fmla="*/ 3 h 63"/>
                  <a:gd name="T2" fmla="*/ 18 w 22"/>
                  <a:gd name="T3" fmla="*/ 61 h 63"/>
                  <a:gd name="T4" fmla="*/ 21 w 22"/>
                  <a:gd name="T5" fmla="*/ 61 h 63"/>
                  <a:gd name="T6" fmla="*/ 4 w 22"/>
                  <a:gd name="T7" fmla="*/ 2 h 63"/>
                  <a:gd name="T8" fmla="*/ 1 w 22"/>
                  <a:gd name="T9" fmla="*/ 3 h 63"/>
                </a:gdLst>
                <a:ahLst/>
                <a:cxnLst>
                  <a:cxn ang="0">
                    <a:pos x="T0" y="T1"/>
                  </a:cxn>
                  <a:cxn ang="0">
                    <a:pos x="T2" y="T3"/>
                  </a:cxn>
                  <a:cxn ang="0">
                    <a:pos x="T4" y="T5"/>
                  </a:cxn>
                  <a:cxn ang="0">
                    <a:pos x="T6" y="T7"/>
                  </a:cxn>
                  <a:cxn ang="0">
                    <a:pos x="T8" y="T9"/>
                  </a:cxn>
                </a:cxnLst>
                <a:rect l="0" t="0" r="r" b="b"/>
                <a:pathLst>
                  <a:path w="22" h="63">
                    <a:moveTo>
                      <a:pt x="1" y="3"/>
                    </a:moveTo>
                    <a:cubicBezTo>
                      <a:pt x="8" y="23"/>
                      <a:pt x="13" y="41"/>
                      <a:pt x="18" y="61"/>
                    </a:cubicBezTo>
                    <a:cubicBezTo>
                      <a:pt x="19" y="63"/>
                      <a:pt x="21" y="63"/>
                      <a:pt x="21" y="61"/>
                    </a:cubicBezTo>
                    <a:cubicBezTo>
                      <a:pt x="22" y="41"/>
                      <a:pt x="14" y="19"/>
                      <a:pt x="4" y="2"/>
                    </a:cubicBezTo>
                    <a:cubicBezTo>
                      <a:pt x="3" y="0"/>
                      <a:pt x="0" y="2"/>
                      <a:pt x="1"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70" name="Freeform 590"/>
              <p:cNvSpPr/>
              <p:nvPr/>
            </p:nvSpPr>
            <p:spPr bwMode="auto">
              <a:xfrm>
                <a:off x="3314" y="2939"/>
                <a:ext cx="19" cy="70"/>
              </a:xfrm>
              <a:custGeom>
                <a:avLst/>
                <a:gdLst>
                  <a:gd name="T0" fmla="*/ 0 w 11"/>
                  <a:gd name="T1" fmla="*/ 4 h 40"/>
                  <a:gd name="T2" fmla="*/ 8 w 11"/>
                  <a:gd name="T3" fmla="*/ 39 h 40"/>
                  <a:gd name="T4" fmla="*/ 11 w 11"/>
                  <a:gd name="T5" fmla="*/ 38 h 40"/>
                  <a:gd name="T6" fmla="*/ 4 w 11"/>
                  <a:gd name="T7" fmla="*/ 3 h 40"/>
                  <a:gd name="T8" fmla="*/ 0 w 11"/>
                  <a:gd name="T9" fmla="*/ 4 h 40"/>
                </a:gdLst>
                <a:ahLst/>
                <a:cxnLst>
                  <a:cxn ang="0">
                    <a:pos x="T0" y="T1"/>
                  </a:cxn>
                  <a:cxn ang="0">
                    <a:pos x="T2" y="T3"/>
                  </a:cxn>
                  <a:cxn ang="0">
                    <a:pos x="T4" y="T5"/>
                  </a:cxn>
                  <a:cxn ang="0">
                    <a:pos x="T6" y="T7"/>
                  </a:cxn>
                  <a:cxn ang="0">
                    <a:pos x="T8" y="T9"/>
                  </a:cxn>
                </a:cxnLst>
                <a:rect l="0" t="0" r="r" b="b"/>
                <a:pathLst>
                  <a:path w="11" h="40">
                    <a:moveTo>
                      <a:pt x="0" y="4"/>
                    </a:moveTo>
                    <a:cubicBezTo>
                      <a:pt x="3" y="15"/>
                      <a:pt x="5" y="27"/>
                      <a:pt x="8" y="39"/>
                    </a:cubicBezTo>
                    <a:cubicBezTo>
                      <a:pt x="8" y="40"/>
                      <a:pt x="11" y="40"/>
                      <a:pt x="11" y="38"/>
                    </a:cubicBezTo>
                    <a:cubicBezTo>
                      <a:pt x="11" y="26"/>
                      <a:pt x="8" y="14"/>
                      <a:pt x="4" y="3"/>
                    </a:cubicBezTo>
                    <a:cubicBezTo>
                      <a:pt x="3" y="0"/>
                      <a:pt x="0" y="1"/>
                      <a:pt x="0"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71" name="Freeform 591"/>
              <p:cNvSpPr/>
              <p:nvPr/>
            </p:nvSpPr>
            <p:spPr bwMode="auto">
              <a:xfrm>
                <a:off x="3284" y="2986"/>
                <a:ext cx="12" cy="49"/>
              </a:xfrm>
              <a:custGeom>
                <a:avLst/>
                <a:gdLst>
                  <a:gd name="T0" fmla="*/ 1 w 7"/>
                  <a:gd name="T1" fmla="*/ 3 h 28"/>
                  <a:gd name="T2" fmla="*/ 4 w 7"/>
                  <a:gd name="T3" fmla="*/ 26 h 28"/>
                  <a:gd name="T4" fmla="*/ 7 w 7"/>
                  <a:gd name="T5" fmla="*/ 26 h 28"/>
                  <a:gd name="T6" fmla="*/ 4 w 7"/>
                  <a:gd name="T7" fmla="*/ 2 h 28"/>
                  <a:gd name="T8" fmla="*/ 1 w 7"/>
                  <a:gd name="T9" fmla="*/ 3 h 28"/>
                </a:gdLst>
                <a:ahLst/>
                <a:cxnLst>
                  <a:cxn ang="0">
                    <a:pos x="T0" y="T1"/>
                  </a:cxn>
                  <a:cxn ang="0">
                    <a:pos x="T2" y="T3"/>
                  </a:cxn>
                  <a:cxn ang="0">
                    <a:pos x="T4" y="T5"/>
                  </a:cxn>
                  <a:cxn ang="0">
                    <a:pos x="T6" y="T7"/>
                  </a:cxn>
                  <a:cxn ang="0">
                    <a:pos x="T8" y="T9"/>
                  </a:cxn>
                </a:cxnLst>
                <a:rect l="0" t="0" r="r" b="b"/>
                <a:pathLst>
                  <a:path w="7" h="28">
                    <a:moveTo>
                      <a:pt x="1" y="3"/>
                    </a:moveTo>
                    <a:cubicBezTo>
                      <a:pt x="2" y="10"/>
                      <a:pt x="2" y="19"/>
                      <a:pt x="4" y="26"/>
                    </a:cubicBezTo>
                    <a:cubicBezTo>
                      <a:pt x="5" y="28"/>
                      <a:pt x="7" y="27"/>
                      <a:pt x="7" y="26"/>
                    </a:cubicBezTo>
                    <a:cubicBezTo>
                      <a:pt x="7" y="18"/>
                      <a:pt x="6" y="10"/>
                      <a:pt x="4" y="2"/>
                    </a:cubicBezTo>
                    <a:cubicBezTo>
                      <a:pt x="4" y="0"/>
                      <a:pt x="0" y="1"/>
                      <a:pt x="1"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72" name="Freeform 592"/>
              <p:cNvSpPr/>
              <p:nvPr/>
            </p:nvSpPr>
            <p:spPr bwMode="auto">
              <a:xfrm>
                <a:off x="3254" y="3016"/>
                <a:ext cx="10" cy="39"/>
              </a:xfrm>
              <a:custGeom>
                <a:avLst/>
                <a:gdLst>
                  <a:gd name="T0" fmla="*/ 0 w 6"/>
                  <a:gd name="T1" fmla="*/ 3 h 22"/>
                  <a:gd name="T2" fmla="*/ 3 w 6"/>
                  <a:gd name="T3" fmla="*/ 20 h 22"/>
                  <a:gd name="T4" fmla="*/ 6 w 6"/>
                  <a:gd name="T5" fmla="*/ 20 h 22"/>
                  <a:gd name="T6" fmla="*/ 3 w 6"/>
                  <a:gd name="T7" fmla="*/ 2 h 22"/>
                  <a:gd name="T8" fmla="*/ 0 w 6"/>
                  <a:gd name="T9" fmla="*/ 3 h 22"/>
                </a:gdLst>
                <a:ahLst/>
                <a:cxnLst>
                  <a:cxn ang="0">
                    <a:pos x="T0" y="T1"/>
                  </a:cxn>
                  <a:cxn ang="0">
                    <a:pos x="T2" y="T3"/>
                  </a:cxn>
                  <a:cxn ang="0">
                    <a:pos x="T4" y="T5"/>
                  </a:cxn>
                  <a:cxn ang="0">
                    <a:pos x="T6" y="T7"/>
                  </a:cxn>
                  <a:cxn ang="0">
                    <a:pos x="T8" y="T9"/>
                  </a:cxn>
                </a:cxnLst>
                <a:rect l="0" t="0" r="r" b="b"/>
                <a:pathLst>
                  <a:path w="6" h="22">
                    <a:moveTo>
                      <a:pt x="0" y="3"/>
                    </a:moveTo>
                    <a:cubicBezTo>
                      <a:pt x="1" y="9"/>
                      <a:pt x="1" y="15"/>
                      <a:pt x="3" y="20"/>
                    </a:cubicBezTo>
                    <a:cubicBezTo>
                      <a:pt x="4" y="22"/>
                      <a:pt x="6" y="22"/>
                      <a:pt x="6" y="20"/>
                    </a:cubicBezTo>
                    <a:cubicBezTo>
                      <a:pt x="6" y="14"/>
                      <a:pt x="4" y="8"/>
                      <a:pt x="3" y="2"/>
                    </a:cubicBezTo>
                    <a:cubicBezTo>
                      <a:pt x="3" y="0"/>
                      <a:pt x="0" y="1"/>
                      <a:pt x="0"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73" name="Freeform 593"/>
              <p:cNvSpPr/>
              <p:nvPr/>
            </p:nvSpPr>
            <p:spPr bwMode="auto">
              <a:xfrm>
                <a:off x="3210" y="3041"/>
                <a:ext cx="12" cy="31"/>
              </a:xfrm>
              <a:custGeom>
                <a:avLst/>
                <a:gdLst>
                  <a:gd name="T0" fmla="*/ 1 w 7"/>
                  <a:gd name="T1" fmla="*/ 4 h 18"/>
                  <a:gd name="T2" fmla="*/ 4 w 7"/>
                  <a:gd name="T3" fmla="*/ 17 h 18"/>
                  <a:gd name="T4" fmla="*/ 7 w 7"/>
                  <a:gd name="T5" fmla="*/ 16 h 18"/>
                  <a:gd name="T6" fmla="*/ 4 w 7"/>
                  <a:gd name="T7" fmla="*/ 3 h 18"/>
                  <a:gd name="T8" fmla="*/ 1 w 7"/>
                  <a:gd name="T9" fmla="*/ 4 h 18"/>
                </a:gdLst>
                <a:ahLst/>
                <a:cxnLst>
                  <a:cxn ang="0">
                    <a:pos x="T0" y="T1"/>
                  </a:cxn>
                  <a:cxn ang="0">
                    <a:pos x="T2" y="T3"/>
                  </a:cxn>
                  <a:cxn ang="0">
                    <a:pos x="T4" y="T5"/>
                  </a:cxn>
                  <a:cxn ang="0">
                    <a:pos x="T6" y="T7"/>
                  </a:cxn>
                  <a:cxn ang="0">
                    <a:pos x="T8" y="T9"/>
                  </a:cxn>
                </a:cxnLst>
                <a:rect l="0" t="0" r="r" b="b"/>
                <a:pathLst>
                  <a:path w="7" h="18">
                    <a:moveTo>
                      <a:pt x="1" y="4"/>
                    </a:moveTo>
                    <a:cubicBezTo>
                      <a:pt x="2" y="8"/>
                      <a:pt x="2" y="13"/>
                      <a:pt x="4" y="17"/>
                    </a:cubicBezTo>
                    <a:cubicBezTo>
                      <a:pt x="5" y="18"/>
                      <a:pt x="7" y="17"/>
                      <a:pt x="7" y="16"/>
                    </a:cubicBezTo>
                    <a:cubicBezTo>
                      <a:pt x="7" y="11"/>
                      <a:pt x="5" y="7"/>
                      <a:pt x="4" y="3"/>
                    </a:cubicBezTo>
                    <a:cubicBezTo>
                      <a:pt x="3" y="0"/>
                      <a:pt x="0" y="1"/>
                      <a:pt x="1"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74" name="Freeform 594"/>
              <p:cNvSpPr/>
              <p:nvPr/>
            </p:nvSpPr>
            <p:spPr bwMode="auto">
              <a:xfrm>
                <a:off x="3155" y="3065"/>
                <a:ext cx="9" cy="35"/>
              </a:xfrm>
              <a:custGeom>
                <a:avLst/>
                <a:gdLst>
                  <a:gd name="T0" fmla="*/ 0 w 5"/>
                  <a:gd name="T1" fmla="*/ 2 h 20"/>
                  <a:gd name="T2" fmla="*/ 2 w 5"/>
                  <a:gd name="T3" fmla="*/ 18 h 20"/>
                  <a:gd name="T4" fmla="*/ 5 w 5"/>
                  <a:gd name="T5" fmla="*/ 18 h 20"/>
                  <a:gd name="T6" fmla="*/ 4 w 5"/>
                  <a:gd name="T7" fmla="*/ 2 h 20"/>
                  <a:gd name="T8" fmla="*/ 0 w 5"/>
                  <a:gd name="T9" fmla="*/ 2 h 20"/>
                </a:gdLst>
                <a:ahLst/>
                <a:cxnLst>
                  <a:cxn ang="0">
                    <a:pos x="T0" y="T1"/>
                  </a:cxn>
                  <a:cxn ang="0">
                    <a:pos x="T2" y="T3"/>
                  </a:cxn>
                  <a:cxn ang="0">
                    <a:pos x="T4" y="T5"/>
                  </a:cxn>
                  <a:cxn ang="0">
                    <a:pos x="T6" y="T7"/>
                  </a:cxn>
                  <a:cxn ang="0">
                    <a:pos x="T8" y="T9"/>
                  </a:cxn>
                </a:cxnLst>
                <a:rect l="0" t="0" r="r" b="b"/>
                <a:pathLst>
                  <a:path w="5" h="20">
                    <a:moveTo>
                      <a:pt x="0" y="2"/>
                    </a:moveTo>
                    <a:cubicBezTo>
                      <a:pt x="1" y="7"/>
                      <a:pt x="1" y="13"/>
                      <a:pt x="2" y="18"/>
                    </a:cubicBezTo>
                    <a:cubicBezTo>
                      <a:pt x="3" y="20"/>
                      <a:pt x="5" y="19"/>
                      <a:pt x="5" y="18"/>
                    </a:cubicBezTo>
                    <a:cubicBezTo>
                      <a:pt x="5" y="12"/>
                      <a:pt x="5" y="7"/>
                      <a:pt x="4" y="2"/>
                    </a:cubicBezTo>
                    <a:cubicBezTo>
                      <a:pt x="4" y="0"/>
                      <a:pt x="0" y="0"/>
                      <a:pt x="0"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75" name="Freeform 595"/>
              <p:cNvSpPr/>
              <p:nvPr/>
            </p:nvSpPr>
            <p:spPr bwMode="auto">
              <a:xfrm>
                <a:off x="3097" y="3072"/>
                <a:ext cx="13" cy="30"/>
              </a:xfrm>
              <a:custGeom>
                <a:avLst/>
                <a:gdLst>
                  <a:gd name="T0" fmla="*/ 0 w 7"/>
                  <a:gd name="T1" fmla="*/ 2 h 17"/>
                  <a:gd name="T2" fmla="*/ 4 w 7"/>
                  <a:gd name="T3" fmla="*/ 16 h 17"/>
                  <a:gd name="T4" fmla="*/ 7 w 7"/>
                  <a:gd name="T5" fmla="*/ 15 h 17"/>
                  <a:gd name="T6" fmla="*/ 4 w 7"/>
                  <a:gd name="T7" fmla="*/ 2 h 17"/>
                  <a:gd name="T8" fmla="*/ 0 w 7"/>
                  <a:gd name="T9" fmla="*/ 2 h 17"/>
                </a:gdLst>
                <a:ahLst/>
                <a:cxnLst>
                  <a:cxn ang="0">
                    <a:pos x="T0" y="T1"/>
                  </a:cxn>
                  <a:cxn ang="0">
                    <a:pos x="T2" y="T3"/>
                  </a:cxn>
                  <a:cxn ang="0">
                    <a:pos x="T4" y="T5"/>
                  </a:cxn>
                  <a:cxn ang="0">
                    <a:pos x="T6" y="T7"/>
                  </a:cxn>
                  <a:cxn ang="0">
                    <a:pos x="T8" y="T9"/>
                  </a:cxn>
                </a:cxnLst>
                <a:rect l="0" t="0" r="r" b="b"/>
                <a:pathLst>
                  <a:path w="7" h="17">
                    <a:moveTo>
                      <a:pt x="0" y="2"/>
                    </a:moveTo>
                    <a:cubicBezTo>
                      <a:pt x="0" y="7"/>
                      <a:pt x="1" y="12"/>
                      <a:pt x="4" y="16"/>
                    </a:cubicBezTo>
                    <a:cubicBezTo>
                      <a:pt x="5" y="17"/>
                      <a:pt x="7" y="16"/>
                      <a:pt x="7" y="15"/>
                    </a:cubicBezTo>
                    <a:cubicBezTo>
                      <a:pt x="5" y="10"/>
                      <a:pt x="4" y="7"/>
                      <a:pt x="4" y="2"/>
                    </a:cubicBezTo>
                    <a:cubicBezTo>
                      <a:pt x="4" y="0"/>
                      <a:pt x="0" y="0"/>
                      <a:pt x="0"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76" name="Freeform 596"/>
              <p:cNvSpPr/>
              <p:nvPr/>
            </p:nvSpPr>
            <p:spPr bwMode="auto">
              <a:xfrm>
                <a:off x="3386" y="2912"/>
                <a:ext cx="31" cy="67"/>
              </a:xfrm>
              <a:custGeom>
                <a:avLst/>
                <a:gdLst>
                  <a:gd name="T0" fmla="*/ 0 w 18"/>
                  <a:gd name="T1" fmla="*/ 3 h 38"/>
                  <a:gd name="T2" fmla="*/ 14 w 18"/>
                  <a:gd name="T3" fmla="*/ 36 h 38"/>
                  <a:gd name="T4" fmla="*/ 17 w 18"/>
                  <a:gd name="T5" fmla="*/ 35 h 38"/>
                  <a:gd name="T6" fmla="*/ 3 w 18"/>
                  <a:gd name="T7" fmla="*/ 2 h 38"/>
                  <a:gd name="T8" fmla="*/ 0 w 18"/>
                  <a:gd name="T9" fmla="*/ 3 h 38"/>
                </a:gdLst>
                <a:ahLst/>
                <a:cxnLst>
                  <a:cxn ang="0">
                    <a:pos x="T0" y="T1"/>
                  </a:cxn>
                  <a:cxn ang="0">
                    <a:pos x="T2" y="T3"/>
                  </a:cxn>
                  <a:cxn ang="0">
                    <a:pos x="T4" y="T5"/>
                  </a:cxn>
                  <a:cxn ang="0">
                    <a:pos x="T6" y="T7"/>
                  </a:cxn>
                  <a:cxn ang="0">
                    <a:pos x="T8" y="T9"/>
                  </a:cxn>
                </a:cxnLst>
                <a:rect l="0" t="0" r="r" b="b"/>
                <a:pathLst>
                  <a:path w="18" h="38">
                    <a:moveTo>
                      <a:pt x="0" y="3"/>
                    </a:moveTo>
                    <a:cubicBezTo>
                      <a:pt x="2" y="14"/>
                      <a:pt x="7" y="27"/>
                      <a:pt x="14" y="36"/>
                    </a:cubicBezTo>
                    <a:cubicBezTo>
                      <a:pt x="15" y="38"/>
                      <a:pt x="18" y="36"/>
                      <a:pt x="17" y="35"/>
                    </a:cubicBezTo>
                    <a:cubicBezTo>
                      <a:pt x="13" y="24"/>
                      <a:pt x="8" y="13"/>
                      <a:pt x="3" y="2"/>
                    </a:cubicBezTo>
                    <a:cubicBezTo>
                      <a:pt x="3" y="0"/>
                      <a:pt x="0" y="0"/>
                      <a:pt x="0"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77" name="Freeform 597"/>
              <p:cNvSpPr/>
              <p:nvPr/>
            </p:nvSpPr>
            <p:spPr bwMode="auto">
              <a:xfrm>
                <a:off x="3435" y="2918"/>
                <a:ext cx="14" cy="42"/>
              </a:xfrm>
              <a:custGeom>
                <a:avLst/>
                <a:gdLst>
                  <a:gd name="T0" fmla="*/ 0 w 8"/>
                  <a:gd name="T1" fmla="*/ 2 h 24"/>
                  <a:gd name="T2" fmla="*/ 5 w 8"/>
                  <a:gd name="T3" fmla="*/ 22 h 24"/>
                  <a:gd name="T4" fmla="*/ 8 w 8"/>
                  <a:gd name="T5" fmla="*/ 22 h 24"/>
                  <a:gd name="T6" fmla="*/ 4 w 8"/>
                  <a:gd name="T7" fmla="*/ 2 h 24"/>
                  <a:gd name="T8" fmla="*/ 0 w 8"/>
                  <a:gd name="T9" fmla="*/ 2 h 24"/>
                </a:gdLst>
                <a:ahLst/>
                <a:cxnLst>
                  <a:cxn ang="0">
                    <a:pos x="T0" y="T1"/>
                  </a:cxn>
                  <a:cxn ang="0">
                    <a:pos x="T2" y="T3"/>
                  </a:cxn>
                  <a:cxn ang="0">
                    <a:pos x="T4" y="T5"/>
                  </a:cxn>
                  <a:cxn ang="0">
                    <a:pos x="T6" y="T7"/>
                  </a:cxn>
                  <a:cxn ang="0">
                    <a:pos x="T8" y="T9"/>
                  </a:cxn>
                </a:cxnLst>
                <a:rect l="0" t="0" r="r" b="b"/>
                <a:pathLst>
                  <a:path w="8" h="24">
                    <a:moveTo>
                      <a:pt x="0" y="2"/>
                    </a:moveTo>
                    <a:cubicBezTo>
                      <a:pt x="1" y="9"/>
                      <a:pt x="2" y="16"/>
                      <a:pt x="5" y="22"/>
                    </a:cubicBezTo>
                    <a:cubicBezTo>
                      <a:pt x="5" y="24"/>
                      <a:pt x="8" y="24"/>
                      <a:pt x="8" y="22"/>
                    </a:cubicBezTo>
                    <a:cubicBezTo>
                      <a:pt x="7" y="15"/>
                      <a:pt x="6" y="8"/>
                      <a:pt x="4" y="2"/>
                    </a:cubicBezTo>
                    <a:cubicBezTo>
                      <a:pt x="3" y="0"/>
                      <a:pt x="0" y="0"/>
                      <a:pt x="0"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78" name="Freeform 598"/>
              <p:cNvSpPr/>
              <p:nvPr/>
            </p:nvSpPr>
            <p:spPr bwMode="auto">
              <a:xfrm>
                <a:off x="3474" y="2911"/>
                <a:ext cx="12" cy="31"/>
              </a:xfrm>
              <a:custGeom>
                <a:avLst/>
                <a:gdLst>
                  <a:gd name="T0" fmla="*/ 1 w 7"/>
                  <a:gd name="T1" fmla="*/ 4 h 18"/>
                  <a:gd name="T2" fmla="*/ 4 w 7"/>
                  <a:gd name="T3" fmla="*/ 17 h 18"/>
                  <a:gd name="T4" fmla="*/ 7 w 7"/>
                  <a:gd name="T5" fmla="*/ 16 h 18"/>
                  <a:gd name="T6" fmla="*/ 4 w 7"/>
                  <a:gd name="T7" fmla="*/ 3 h 18"/>
                  <a:gd name="T8" fmla="*/ 1 w 7"/>
                  <a:gd name="T9" fmla="*/ 4 h 18"/>
                </a:gdLst>
                <a:ahLst/>
                <a:cxnLst>
                  <a:cxn ang="0">
                    <a:pos x="T0" y="T1"/>
                  </a:cxn>
                  <a:cxn ang="0">
                    <a:pos x="T2" y="T3"/>
                  </a:cxn>
                  <a:cxn ang="0">
                    <a:pos x="T4" y="T5"/>
                  </a:cxn>
                  <a:cxn ang="0">
                    <a:pos x="T6" y="T7"/>
                  </a:cxn>
                  <a:cxn ang="0">
                    <a:pos x="T8" y="T9"/>
                  </a:cxn>
                </a:cxnLst>
                <a:rect l="0" t="0" r="r" b="b"/>
                <a:pathLst>
                  <a:path w="7" h="18">
                    <a:moveTo>
                      <a:pt x="1" y="4"/>
                    </a:moveTo>
                    <a:cubicBezTo>
                      <a:pt x="1" y="8"/>
                      <a:pt x="2" y="13"/>
                      <a:pt x="4" y="17"/>
                    </a:cubicBezTo>
                    <a:cubicBezTo>
                      <a:pt x="5" y="18"/>
                      <a:pt x="7" y="18"/>
                      <a:pt x="7" y="16"/>
                    </a:cubicBezTo>
                    <a:cubicBezTo>
                      <a:pt x="7" y="12"/>
                      <a:pt x="5" y="7"/>
                      <a:pt x="4" y="3"/>
                    </a:cubicBezTo>
                    <a:cubicBezTo>
                      <a:pt x="4" y="0"/>
                      <a:pt x="0" y="1"/>
                      <a:pt x="1"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79" name="Freeform 599"/>
              <p:cNvSpPr/>
              <p:nvPr/>
            </p:nvSpPr>
            <p:spPr bwMode="auto">
              <a:xfrm>
                <a:off x="3505" y="2911"/>
                <a:ext cx="21" cy="24"/>
              </a:xfrm>
              <a:custGeom>
                <a:avLst/>
                <a:gdLst>
                  <a:gd name="T0" fmla="*/ 2 w 12"/>
                  <a:gd name="T1" fmla="*/ 4 h 14"/>
                  <a:gd name="T2" fmla="*/ 10 w 12"/>
                  <a:gd name="T3" fmla="*/ 13 h 14"/>
                  <a:gd name="T4" fmla="*/ 12 w 12"/>
                  <a:gd name="T5" fmla="*/ 11 h 14"/>
                  <a:gd name="T6" fmla="*/ 5 w 12"/>
                  <a:gd name="T7" fmla="*/ 2 h 14"/>
                  <a:gd name="T8" fmla="*/ 2 w 12"/>
                  <a:gd name="T9" fmla="*/ 4 h 14"/>
                </a:gdLst>
                <a:ahLst/>
                <a:cxnLst>
                  <a:cxn ang="0">
                    <a:pos x="T0" y="T1"/>
                  </a:cxn>
                  <a:cxn ang="0">
                    <a:pos x="T2" y="T3"/>
                  </a:cxn>
                  <a:cxn ang="0">
                    <a:pos x="T4" y="T5"/>
                  </a:cxn>
                  <a:cxn ang="0">
                    <a:pos x="T6" y="T7"/>
                  </a:cxn>
                  <a:cxn ang="0">
                    <a:pos x="T8" y="T9"/>
                  </a:cxn>
                </a:cxnLst>
                <a:rect l="0" t="0" r="r" b="b"/>
                <a:pathLst>
                  <a:path w="12" h="14">
                    <a:moveTo>
                      <a:pt x="2" y="4"/>
                    </a:moveTo>
                    <a:cubicBezTo>
                      <a:pt x="4" y="7"/>
                      <a:pt x="6" y="11"/>
                      <a:pt x="10" y="13"/>
                    </a:cubicBezTo>
                    <a:cubicBezTo>
                      <a:pt x="11" y="14"/>
                      <a:pt x="12" y="12"/>
                      <a:pt x="12" y="11"/>
                    </a:cubicBezTo>
                    <a:cubicBezTo>
                      <a:pt x="10" y="7"/>
                      <a:pt x="7" y="5"/>
                      <a:pt x="5" y="2"/>
                    </a:cubicBezTo>
                    <a:cubicBezTo>
                      <a:pt x="3" y="0"/>
                      <a:pt x="0" y="2"/>
                      <a:pt x="2"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80" name="Freeform 600"/>
              <p:cNvSpPr/>
              <p:nvPr/>
            </p:nvSpPr>
            <p:spPr bwMode="auto">
              <a:xfrm>
                <a:off x="3523" y="2671"/>
                <a:ext cx="24" cy="88"/>
              </a:xfrm>
              <a:custGeom>
                <a:avLst/>
                <a:gdLst>
                  <a:gd name="T0" fmla="*/ 5 w 14"/>
                  <a:gd name="T1" fmla="*/ 48 h 50"/>
                  <a:gd name="T2" fmla="*/ 13 w 14"/>
                  <a:gd name="T3" fmla="*/ 3 h 50"/>
                  <a:gd name="T4" fmla="*/ 10 w 14"/>
                  <a:gd name="T5" fmla="*/ 2 h 50"/>
                  <a:gd name="T6" fmla="*/ 2 w 14"/>
                  <a:gd name="T7" fmla="*/ 48 h 50"/>
                  <a:gd name="T8" fmla="*/ 5 w 14"/>
                  <a:gd name="T9" fmla="*/ 48 h 50"/>
                </a:gdLst>
                <a:ahLst/>
                <a:cxnLst>
                  <a:cxn ang="0">
                    <a:pos x="T0" y="T1"/>
                  </a:cxn>
                  <a:cxn ang="0">
                    <a:pos x="T2" y="T3"/>
                  </a:cxn>
                  <a:cxn ang="0">
                    <a:pos x="T4" y="T5"/>
                  </a:cxn>
                  <a:cxn ang="0">
                    <a:pos x="T6" y="T7"/>
                  </a:cxn>
                  <a:cxn ang="0">
                    <a:pos x="T8" y="T9"/>
                  </a:cxn>
                </a:cxnLst>
                <a:rect l="0" t="0" r="r" b="b"/>
                <a:pathLst>
                  <a:path w="14" h="50">
                    <a:moveTo>
                      <a:pt x="5" y="48"/>
                    </a:moveTo>
                    <a:cubicBezTo>
                      <a:pt x="6" y="33"/>
                      <a:pt x="9" y="18"/>
                      <a:pt x="13" y="3"/>
                    </a:cubicBezTo>
                    <a:cubicBezTo>
                      <a:pt x="14" y="1"/>
                      <a:pt x="11" y="0"/>
                      <a:pt x="10" y="2"/>
                    </a:cubicBezTo>
                    <a:cubicBezTo>
                      <a:pt x="4" y="16"/>
                      <a:pt x="0" y="33"/>
                      <a:pt x="2" y="48"/>
                    </a:cubicBezTo>
                    <a:cubicBezTo>
                      <a:pt x="2" y="50"/>
                      <a:pt x="5" y="50"/>
                      <a:pt x="5" y="4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81" name="Freeform 601"/>
              <p:cNvSpPr/>
              <p:nvPr/>
            </p:nvSpPr>
            <p:spPr bwMode="auto">
              <a:xfrm>
                <a:off x="3560" y="2687"/>
                <a:ext cx="17" cy="49"/>
              </a:xfrm>
              <a:custGeom>
                <a:avLst/>
                <a:gdLst>
                  <a:gd name="T0" fmla="*/ 4 w 10"/>
                  <a:gd name="T1" fmla="*/ 26 h 28"/>
                  <a:gd name="T2" fmla="*/ 9 w 10"/>
                  <a:gd name="T3" fmla="*/ 3 h 28"/>
                  <a:gd name="T4" fmla="*/ 6 w 10"/>
                  <a:gd name="T5" fmla="*/ 1 h 28"/>
                  <a:gd name="T6" fmla="*/ 1 w 10"/>
                  <a:gd name="T7" fmla="*/ 26 h 28"/>
                  <a:gd name="T8" fmla="*/ 4 w 10"/>
                  <a:gd name="T9" fmla="*/ 26 h 28"/>
                </a:gdLst>
                <a:ahLst/>
                <a:cxnLst>
                  <a:cxn ang="0">
                    <a:pos x="T0" y="T1"/>
                  </a:cxn>
                  <a:cxn ang="0">
                    <a:pos x="T2" y="T3"/>
                  </a:cxn>
                  <a:cxn ang="0">
                    <a:pos x="T4" y="T5"/>
                  </a:cxn>
                  <a:cxn ang="0">
                    <a:pos x="T6" y="T7"/>
                  </a:cxn>
                  <a:cxn ang="0">
                    <a:pos x="T8" y="T9"/>
                  </a:cxn>
                </a:cxnLst>
                <a:rect l="0" t="0" r="r" b="b"/>
                <a:pathLst>
                  <a:path w="10" h="28">
                    <a:moveTo>
                      <a:pt x="4" y="26"/>
                    </a:moveTo>
                    <a:cubicBezTo>
                      <a:pt x="5" y="18"/>
                      <a:pt x="7" y="11"/>
                      <a:pt x="9" y="3"/>
                    </a:cubicBezTo>
                    <a:cubicBezTo>
                      <a:pt x="10" y="1"/>
                      <a:pt x="7" y="0"/>
                      <a:pt x="6" y="1"/>
                    </a:cubicBezTo>
                    <a:cubicBezTo>
                      <a:pt x="2" y="9"/>
                      <a:pt x="0" y="18"/>
                      <a:pt x="1" y="26"/>
                    </a:cubicBezTo>
                    <a:cubicBezTo>
                      <a:pt x="1" y="28"/>
                      <a:pt x="3" y="28"/>
                      <a:pt x="4" y="2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82" name="Freeform 602"/>
              <p:cNvSpPr/>
              <p:nvPr/>
            </p:nvSpPr>
            <p:spPr bwMode="auto">
              <a:xfrm>
                <a:off x="3598" y="2692"/>
                <a:ext cx="14" cy="41"/>
              </a:xfrm>
              <a:custGeom>
                <a:avLst/>
                <a:gdLst>
                  <a:gd name="T0" fmla="*/ 5 w 8"/>
                  <a:gd name="T1" fmla="*/ 21 h 23"/>
                  <a:gd name="T2" fmla="*/ 7 w 8"/>
                  <a:gd name="T3" fmla="*/ 3 h 23"/>
                  <a:gd name="T4" fmla="*/ 4 w 8"/>
                  <a:gd name="T5" fmla="*/ 1 h 23"/>
                  <a:gd name="T6" fmla="*/ 1 w 8"/>
                  <a:gd name="T7" fmla="*/ 21 h 23"/>
                  <a:gd name="T8" fmla="*/ 5 w 8"/>
                  <a:gd name="T9" fmla="*/ 21 h 23"/>
                </a:gdLst>
                <a:ahLst/>
                <a:cxnLst>
                  <a:cxn ang="0">
                    <a:pos x="T0" y="T1"/>
                  </a:cxn>
                  <a:cxn ang="0">
                    <a:pos x="T2" y="T3"/>
                  </a:cxn>
                  <a:cxn ang="0">
                    <a:pos x="T4" y="T5"/>
                  </a:cxn>
                  <a:cxn ang="0">
                    <a:pos x="T6" y="T7"/>
                  </a:cxn>
                  <a:cxn ang="0">
                    <a:pos x="T8" y="T9"/>
                  </a:cxn>
                </a:cxnLst>
                <a:rect l="0" t="0" r="r" b="b"/>
                <a:pathLst>
                  <a:path w="8" h="23">
                    <a:moveTo>
                      <a:pt x="5" y="21"/>
                    </a:moveTo>
                    <a:cubicBezTo>
                      <a:pt x="4" y="14"/>
                      <a:pt x="6" y="9"/>
                      <a:pt x="7" y="3"/>
                    </a:cubicBezTo>
                    <a:cubicBezTo>
                      <a:pt x="8" y="1"/>
                      <a:pt x="5" y="0"/>
                      <a:pt x="4" y="1"/>
                    </a:cubicBezTo>
                    <a:cubicBezTo>
                      <a:pt x="1" y="7"/>
                      <a:pt x="0" y="14"/>
                      <a:pt x="1" y="21"/>
                    </a:cubicBezTo>
                    <a:cubicBezTo>
                      <a:pt x="1" y="23"/>
                      <a:pt x="5" y="23"/>
                      <a:pt x="5" y="2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83" name="Freeform 603"/>
              <p:cNvSpPr/>
              <p:nvPr/>
            </p:nvSpPr>
            <p:spPr bwMode="auto">
              <a:xfrm>
                <a:off x="3626" y="2696"/>
                <a:ext cx="18" cy="42"/>
              </a:xfrm>
              <a:custGeom>
                <a:avLst/>
                <a:gdLst>
                  <a:gd name="T0" fmla="*/ 4 w 10"/>
                  <a:gd name="T1" fmla="*/ 21 h 24"/>
                  <a:gd name="T2" fmla="*/ 10 w 10"/>
                  <a:gd name="T3" fmla="*/ 2 h 24"/>
                  <a:gd name="T4" fmla="*/ 7 w 10"/>
                  <a:gd name="T5" fmla="*/ 1 h 24"/>
                  <a:gd name="T6" fmla="*/ 0 w 10"/>
                  <a:gd name="T7" fmla="*/ 21 h 24"/>
                  <a:gd name="T8" fmla="*/ 4 w 10"/>
                  <a:gd name="T9" fmla="*/ 21 h 24"/>
                </a:gdLst>
                <a:ahLst/>
                <a:cxnLst>
                  <a:cxn ang="0">
                    <a:pos x="T0" y="T1"/>
                  </a:cxn>
                  <a:cxn ang="0">
                    <a:pos x="T2" y="T3"/>
                  </a:cxn>
                  <a:cxn ang="0">
                    <a:pos x="T4" y="T5"/>
                  </a:cxn>
                  <a:cxn ang="0">
                    <a:pos x="T6" y="T7"/>
                  </a:cxn>
                  <a:cxn ang="0">
                    <a:pos x="T8" y="T9"/>
                  </a:cxn>
                </a:cxnLst>
                <a:rect l="0" t="0" r="r" b="b"/>
                <a:pathLst>
                  <a:path w="10" h="24">
                    <a:moveTo>
                      <a:pt x="4" y="21"/>
                    </a:moveTo>
                    <a:cubicBezTo>
                      <a:pt x="5" y="15"/>
                      <a:pt x="7" y="8"/>
                      <a:pt x="10" y="2"/>
                    </a:cubicBezTo>
                    <a:cubicBezTo>
                      <a:pt x="10" y="0"/>
                      <a:pt x="8" y="0"/>
                      <a:pt x="7" y="1"/>
                    </a:cubicBezTo>
                    <a:cubicBezTo>
                      <a:pt x="3" y="7"/>
                      <a:pt x="1" y="14"/>
                      <a:pt x="0" y="21"/>
                    </a:cubicBezTo>
                    <a:cubicBezTo>
                      <a:pt x="0" y="24"/>
                      <a:pt x="4" y="24"/>
                      <a:pt x="4" y="2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84" name="Freeform 604"/>
              <p:cNvSpPr/>
              <p:nvPr/>
            </p:nvSpPr>
            <p:spPr bwMode="auto">
              <a:xfrm>
                <a:off x="3669" y="2684"/>
                <a:ext cx="15" cy="47"/>
              </a:xfrm>
              <a:custGeom>
                <a:avLst/>
                <a:gdLst>
                  <a:gd name="T0" fmla="*/ 4 w 9"/>
                  <a:gd name="T1" fmla="*/ 25 h 27"/>
                  <a:gd name="T2" fmla="*/ 9 w 9"/>
                  <a:gd name="T3" fmla="*/ 1 h 27"/>
                  <a:gd name="T4" fmla="*/ 6 w 9"/>
                  <a:gd name="T5" fmla="*/ 1 h 27"/>
                  <a:gd name="T6" fmla="*/ 1 w 9"/>
                  <a:gd name="T7" fmla="*/ 24 h 27"/>
                  <a:gd name="T8" fmla="*/ 4 w 9"/>
                  <a:gd name="T9" fmla="*/ 25 h 27"/>
                </a:gdLst>
                <a:ahLst/>
                <a:cxnLst>
                  <a:cxn ang="0">
                    <a:pos x="T0" y="T1"/>
                  </a:cxn>
                  <a:cxn ang="0">
                    <a:pos x="T2" y="T3"/>
                  </a:cxn>
                  <a:cxn ang="0">
                    <a:pos x="T4" y="T5"/>
                  </a:cxn>
                  <a:cxn ang="0">
                    <a:pos x="T6" y="T7"/>
                  </a:cxn>
                  <a:cxn ang="0">
                    <a:pos x="T8" y="T9"/>
                  </a:cxn>
                </a:cxnLst>
                <a:rect l="0" t="0" r="r" b="b"/>
                <a:pathLst>
                  <a:path w="9" h="27">
                    <a:moveTo>
                      <a:pt x="4" y="25"/>
                    </a:moveTo>
                    <a:cubicBezTo>
                      <a:pt x="6" y="17"/>
                      <a:pt x="8" y="9"/>
                      <a:pt x="9" y="1"/>
                    </a:cubicBezTo>
                    <a:cubicBezTo>
                      <a:pt x="9" y="0"/>
                      <a:pt x="6" y="0"/>
                      <a:pt x="6" y="1"/>
                    </a:cubicBezTo>
                    <a:cubicBezTo>
                      <a:pt x="3" y="8"/>
                      <a:pt x="2" y="16"/>
                      <a:pt x="1" y="24"/>
                    </a:cubicBezTo>
                    <a:cubicBezTo>
                      <a:pt x="0" y="26"/>
                      <a:pt x="4" y="27"/>
                      <a:pt x="4" y="2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85" name="Freeform 605"/>
              <p:cNvSpPr/>
              <p:nvPr/>
            </p:nvSpPr>
            <p:spPr bwMode="auto">
              <a:xfrm>
                <a:off x="3716" y="2682"/>
                <a:ext cx="14" cy="28"/>
              </a:xfrm>
              <a:custGeom>
                <a:avLst/>
                <a:gdLst>
                  <a:gd name="T0" fmla="*/ 4 w 8"/>
                  <a:gd name="T1" fmla="*/ 14 h 16"/>
                  <a:gd name="T2" fmla="*/ 8 w 8"/>
                  <a:gd name="T3" fmla="*/ 2 h 16"/>
                  <a:gd name="T4" fmla="*/ 5 w 8"/>
                  <a:gd name="T5" fmla="*/ 1 h 16"/>
                  <a:gd name="T6" fmla="*/ 0 w 8"/>
                  <a:gd name="T7" fmla="*/ 13 h 16"/>
                  <a:gd name="T8" fmla="*/ 4 w 8"/>
                  <a:gd name="T9" fmla="*/ 14 h 16"/>
                </a:gdLst>
                <a:ahLst/>
                <a:cxnLst>
                  <a:cxn ang="0">
                    <a:pos x="T0" y="T1"/>
                  </a:cxn>
                  <a:cxn ang="0">
                    <a:pos x="T2" y="T3"/>
                  </a:cxn>
                  <a:cxn ang="0">
                    <a:pos x="T4" y="T5"/>
                  </a:cxn>
                  <a:cxn ang="0">
                    <a:pos x="T6" y="T7"/>
                  </a:cxn>
                  <a:cxn ang="0">
                    <a:pos x="T8" y="T9"/>
                  </a:cxn>
                </a:cxnLst>
                <a:rect l="0" t="0" r="r" b="b"/>
                <a:pathLst>
                  <a:path w="8" h="16">
                    <a:moveTo>
                      <a:pt x="4" y="14"/>
                    </a:moveTo>
                    <a:cubicBezTo>
                      <a:pt x="6" y="10"/>
                      <a:pt x="8" y="6"/>
                      <a:pt x="8" y="2"/>
                    </a:cubicBezTo>
                    <a:cubicBezTo>
                      <a:pt x="8" y="1"/>
                      <a:pt x="6" y="0"/>
                      <a:pt x="5" y="1"/>
                    </a:cubicBezTo>
                    <a:cubicBezTo>
                      <a:pt x="3" y="5"/>
                      <a:pt x="2" y="9"/>
                      <a:pt x="0" y="13"/>
                    </a:cubicBezTo>
                    <a:cubicBezTo>
                      <a:pt x="0" y="16"/>
                      <a:pt x="3" y="16"/>
                      <a:pt x="4" y="1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686" name="Freeform 606"/>
              <p:cNvSpPr/>
              <p:nvPr/>
            </p:nvSpPr>
            <p:spPr bwMode="auto">
              <a:xfrm>
                <a:off x="3762" y="2668"/>
                <a:ext cx="19" cy="31"/>
              </a:xfrm>
              <a:custGeom>
                <a:avLst/>
                <a:gdLst>
                  <a:gd name="T0" fmla="*/ 5 w 11"/>
                  <a:gd name="T1" fmla="*/ 16 h 18"/>
                  <a:gd name="T2" fmla="*/ 10 w 11"/>
                  <a:gd name="T3" fmla="*/ 1 h 18"/>
                  <a:gd name="T4" fmla="*/ 7 w 11"/>
                  <a:gd name="T5" fmla="*/ 1 h 18"/>
                  <a:gd name="T6" fmla="*/ 2 w 11"/>
                  <a:gd name="T7" fmla="*/ 14 h 18"/>
                  <a:gd name="T8" fmla="*/ 5 w 11"/>
                  <a:gd name="T9" fmla="*/ 16 h 18"/>
                </a:gdLst>
                <a:ahLst/>
                <a:cxnLst>
                  <a:cxn ang="0">
                    <a:pos x="T0" y="T1"/>
                  </a:cxn>
                  <a:cxn ang="0">
                    <a:pos x="T2" y="T3"/>
                  </a:cxn>
                  <a:cxn ang="0">
                    <a:pos x="T4" y="T5"/>
                  </a:cxn>
                  <a:cxn ang="0">
                    <a:pos x="T6" y="T7"/>
                  </a:cxn>
                  <a:cxn ang="0">
                    <a:pos x="T8" y="T9"/>
                  </a:cxn>
                </a:cxnLst>
                <a:rect l="0" t="0" r="r" b="b"/>
                <a:pathLst>
                  <a:path w="11" h="18">
                    <a:moveTo>
                      <a:pt x="5" y="16"/>
                    </a:moveTo>
                    <a:cubicBezTo>
                      <a:pt x="8" y="12"/>
                      <a:pt x="11" y="7"/>
                      <a:pt x="10" y="1"/>
                    </a:cubicBezTo>
                    <a:cubicBezTo>
                      <a:pt x="9" y="0"/>
                      <a:pt x="7" y="0"/>
                      <a:pt x="7" y="1"/>
                    </a:cubicBezTo>
                    <a:cubicBezTo>
                      <a:pt x="5" y="6"/>
                      <a:pt x="4" y="10"/>
                      <a:pt x="2" y="14"/>
                    </a:cubicBezTo>
                    <a:cubicBezTo>
                      <a:pt x="0" y="15"/>
                      <a:pt x="3" y="18"/>
                      <a:pt x="5"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grpSp>
        <p:grpSp>
          <p:nvGrpSpPr>
            <p:cNvPr id="74" name="Group 808"/>
            <p:cNvGrpSpPr/>
            <p:nvPr/>
          </p:nvGrpSpPr>
          <p:grpSpPr bwMode="auto">
            <a:xfrm>
              <a:off x="1322" y="566"/>
              <a:ext cx="4477" cy="2742"/>
              <a:chOff x="1322" y="566"/>
              <a:chExt cx="4477" cy="2742"/>
            </a:xfrm>
            <a:grpFill/>
          </p:grpSpPr>
          <p:sp>
            <p:nvSpPr>
              <p:cNvPr id="235" name="Freeform 608"/>
              <p:cNvSpPr/>
              <p:nvPr/>
            </p:nvSpPr>
            <p:spPr bwMode="auto">
              <a:xfrm>
                <a:off x="3484" y="2654"/>
                <a:ext cx="14" cy="49"/>
              </a:xfrm>
              <a:custGeom>
                <a:avLst/>
                <a:gdLst>
                  <a:gd name="T0" fmla="*/ 6 w 8"/>
                  <a:gd name="T1" fmla="*/ 26 h 28"/>
                  <a:gd name="T2" fmla="*/ 8 w 8"/>
                  <a:gd name="T3" fmla="*/ 3 h 28"/>
                  <a:gd name="T4" fmla="*/ 5 w 8"/>
                  <a:gd name="T5" fmla="*/ 2 h 28"/>
                  <a:gd name="T6" fmla="*/ 2 w 8"/>
                  <a:gd name="T7" fmla="*/ 26 h 28"/>
                  <a:gd name="T8" fmla="*/ 6 w 8"/>
                  <a:gd name="T9" fmla="*/ 26 h 28"/>
                </a:gdLst>
                <a:ahLst/>
                <a:cxnLst>
                  <a:cxn ang="0">
                    <a:pos x="T0" y="T1"/>
                  </a:cxn>
                  <a:cxn ang="0">
                    <a:pos x="T2" y="T3"/>
                  </a:cxn>
                  <a:cxn ang="0">
                    <a:pos x="T4" y="T5"/>
                  </a:cxn>
                  <a:cxn ang="0">
                    <a:pos x="T6" y="T7"/>
                  </a:cxn>
                  <a:cxn ang="0">
                    <a:pos x="T8" y="T9"/>
                  </a:cxn>
                </a:cxnLst>
                <a:rect l="0" t="0" r="r" b="b"/>
                <a:pathLst>
                  <a:path w="8" h="28">
                    <a:moveTo>
                      <a:pt x="6" y="26"/>
                    </a:moveTo>
                    <a:cubicBezTo>
                      <a:pt x="6" y="18"/>
                      <a:pt x="6" y="11"/>
                      <a:pt x="8" y="3"/>
                    </a:cubicBezTo>
                    <a:cubicBezTo>
                      <a:pt x="8" y="1"/>
                      <a:pt x="6" y="0"/>
                      <a:pt x="5" y="2"/>
                    </a:cubicBezTo>
                    <a:cubicBezTo>
                      <a:pt x="2" y="9"/>
                      <a:pt x="0" y="18"/>
                      <a:pt x="2" y="26"/>
                    </a:cubicBezTo>
                    <a:cubicBezTo>
                      <a:pt x="3" y="28"/>
                      <a:pt x="6" y="27"/>
                      <a:pt x="6" y="2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36" name="Freeform 609"/>
              <p:cNvSpPr/>
              <p:nvPr/>
            </p:nvSpPr>
            <p:spPr bwMode="auto">
              <a:xfrm>
                <a:off x="3437" y="2627"/>
                <a:ext cx="8" cy="39"/>
              </a:xfrm>
              <a:custGeom>
                <a:avLst/>
                <a:gdLst>
                  <a:gd name="T0" fmla="*/ 4 w 5"/>
                  <a:gd name="T1" fmla="*/ 20 h 22"/>
                  <a:gd name="T2" fmla="*/ 3 w 5"/>
                  <a:gd name="T3" fmla="*/ 2 h 22"/>
                  <a:gd name="T4" fmla="*/ 0 w 5"/>
                  <a:gd name="T5" fmla="*/ 2 h 22"/>
                  <a:gd name="T6" fmla="*/ 0 w 5"/>
                  <a:gd name="T7" fmla="*/ 19 h 22"/>
                  <a:gd name="T8" fmla="*/ 4 w 5"/>
                  <a:gd name="T9" fmla="*/ 20 h 22"/>
                </a:gdLst>
                <a:ahLst/>
                <a:cxnLst>
                  <a:cxn ang="0">
                    <a:pos x="T0" y="T1"/>
                  </a:cxn>
                  <a:cxn ang="0">
                    <a:pos x="T2" y="T3"/>
                  </a:cxn>
                  <a:cxn ang="0">
                    <a:pos x="T4" y="T5"/>
                  </a:cxn>
                  <a:cxn ang="0">
                    <a:pos x="T6" y="T7"/>
                  </a:cxn>
                  <a:cxn ang="0">
                    <a:pos x="T8" y="T9"/>
                  </a:cxn>
                </a:cxnLst>
                <a:rect l="0" t="0" r="r" b="b"/>
                <a:pathLst>
                  <a:path w="5" h="22">
                    <a:moveTo>
                      <a:pt x="4" y="20"/>
                    </a:moveTo>
                    <a:cubicBezTo>
                      <a:pt x="5" y="14"/>
                      <a:pt x="5" y="8"/>
                      <a:pt x="3" y="2"/>
                    </a:cubicBezTo>
                    <a:cubicBezTo>
                      <a:pt x="2" y="0"/>
                      <a:pt x="0" y="1"/>
                      <a:pt x="0" y="2"/>
                    </a:cubicBezTo>
                    <a:cubicBezTo>
                      <a:pt x="1" y="8"/>
                      <a:pt x="1" y="14"/>
                      <a:pt x="0" y="19"/>
                    </a:cubicBezTo>
                    <a:cubicBezTo>
                      <a:pt x="0" y="21"/>
                      <a:pt x="4" y="22"/>
                      <a:pt x="4"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37" name="Freeform 610"/>
              <p:cNvSpPr/>
              <p:nvPr/>
            </p:nvSpPr>
            <p:spPr bwMode="auto">
              <a:xfrm>
                <a:off x="3387" y="2612"/>
                <a:ext cx="13" cy="33"/>
              </a:xfrm>
              <a:custGeom>
                <a:avLst/>
                <a:gdLst>
                  <a:gd name="T0" fmla="*/ 6 w 7"/>
                  <a:gd name="T1" fmla="*/ 15 h 19"/>
                  <a:gd name="T2" fmla="*/ 6 w 7"/>
                  <a:gd name="T3" fmla="*/ 3 h 19"/>
                  <a:gd name="T4" fmla="*/ 3 w 7"/>
                  <a:gd name="T5" fmla="*/ 2 h 19"/>
                  <a:gd name="T6" fmla="*/ 3 w 7"/>
                  <a:gd name="T7" fmla="*/ 16 h 19"/>
                  <a:gd name="T8" fmla="*/ 6 w 7"/>
                  <a:gd name="T9" fmla="*/ 15 h 19"/>
                </a:gdLst>
                <a:ahLst/>
                <a:cxnLst>
                  <a:cxn ang="0">
                    <a:pos x="T0" y="T1"/>
                  </a:cxn>
                  <a:cxn ang="0">
                    <a:pos x="T2" y="T3"/>
                  </a:cxn>
                  <a:cxn ang="0">
                    <a:pos x="T4" y="T5"/>
                  </a:cxn>
                  <a:cxn ang="0">
                    <a:pos x="T6" y="T7"/>
                  </a:cxn>
                  <a:cxn ang="0">
                    <a:pos x="T8" y="T9"/>
                  </a:cxn>
                </a:cxnLst>
                <a:rect l="0" t="0" r="r" b="b"/>
                <a:pathLst>
                  <a:path w="7" h="19">
                    <a:moveTo>
                      <a:pt x="6" y="15"/>
                    </a:moveTo>
                    <a:cubicBezTo>
                      <a:pt x="5" y="11"/>
                      <a:pt x="5" y="7"/>
                      <a:pt x="6" y="3"/>
                    </a:cubicBezTo>
                    <a:cubicBezTo>
                      <a:pt x="7" y="1"/>
                      <a:pt x="4" y="0"/>
                      <a:pt x="3" y="2"/>
                    </a:cubicBezTo>
                    <a:cubicBezTo>
                      <a:pt x="0" y="6"/>
                      <a:pt x="1" y="12"/>
                      <a:pt x="3" y="16"/>
                    </a:cubicBezTo>
                    <a:cubicBezTo>
                      <a:pt x="4" y="19"/>
                      <a:pt x="7" y="17"/>
                      <a:pt x="6" y="1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38" name="Freeform 611"/>
              <p:cNvSpPr/>
              <p:nvPr/>
            </p:nvSpPr>
            <p:spPr bwMode="auto">
              <a:xfrm>
                <a:off x="3860" y="2520"/>
                <a:ext cx="57" cy="48"/>
              </a:xfrm>
              <a:custGeom>
                <a:avLst/>
                <a:gdLst>
                  <a:gd name="T0" fmla="*/ 4 w 32"/>
                  <a:gd name="T1" fmla="*/ 25 h 27"/>
                  <a:gd name="T2" fmla="*/ 17 w 32"/>
                  <a:gd name="T3" fmla="*/ 12 h 27"/>
                  <a:gd name="T4" fmla="*/ 31 w 32"/>
                  <a:gd name="T5" fmla="*/ 3 h 27"/>
                  <a:gd name="T6" fmla="*/ 30 w 32"/>
                  <a:gd name="T7" fmla="*/ 1 h 27"/>
                  <a:gd name="T8" fmla="*/ 1 w 32"/>
                  <a:gd name="T9" fmla="*/ 24 h 27"/>
                  <a:gd name="T10" fmla="*/ 4 w 32"/>
                  <a:gd name="T11" fmla="*/ 25 h 27"/>
                </a:gdLst>
                <a:ahLst/>
                <a:cxnLst>
                  <a:cxn ang="0">
                    <a:pos x="T0" y="T1"/>
                  </a:cxn>
                  <a:cxn ang="0">
                    <a:pos x="T2" y="T3"/>
                  </a:cxn>
                  <a:cxn ang="0">
                    <a:pos x="T4" y="T5"/>
                  </a:cxn>
                  <a:cxn ang="0">
                    <a:pos x="T6" y="T7"/>
                  </a:cxn>
                  <a:cxn ang="0">
                    <a:pos x="T8" y="T9"/>
                  </a:cxn>
                  <a:cxn ang="0">
                    <a:pos x="T10" y="T11"/>
                  </a:cxn>
                </a:cxnLst>
                <a:rect l="0" t="0" r="r" b="b"/>
                <a:pathLst>
                  <a:path w="32" h="27">
                    <a:moveTo>
                      <a:pt x="4" y="25"/>
                    </a:moveTo>
                    <a:cubicBezTo>
                      <a:pt x="8" y="20"/>
                      <a:pt x="12" y="16"/>
                      <a:pt x="17" y="12"/>
                    </a:cubicBezTo>
                    <a:cubicBezTo>
                      <a:pt x="21" y="9"/>
                      <a:pt x="26" y="6"/>
                      <a:pt x="31" y="3"/>
                    </a:cubicBezTo>
                    <a:cubicBezTo>
                      <a:pt x="32" y="3"/>
                      <a:pt x="31" y="0"/>
                      <a:pt x="30" y="1"/>
                    </a:cubicBezTo>
                    <a:cubicBezTo>
                      <a:pt x="18" y="3"/>
                      <a:pt x="7" y="13"/>
                      <a:pt x="1" y="24"/>
                    </a:cubicBezTo>
                    <a:cubicBezTo>
                      <a:pt x="0" y="25"/>
                      <a:pt x="3" y="27"/>
                      <a:pt x="4" y="2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39" name="Freeform 612"/>
              <p:cNvSpPr/>
              <p:nvPr/>
            </p:nvSpPr>
            <p:spPr bwMode="auto">
              <a:xfrm>
                <a:off x="3855" y="2555"/>
                <a:ext cx="55" cy="46"/>
              </a:xfrm>
              <a:custGeom>
                <a:avLst/>
                <a:gdLst>
                  <a:gd name="T0" fmla="*/ 5 w 31"/>
                  <a:gd name="T1" fmla="*/ 25 h 26"/>
                  <a:gd name="T2" fmla="*/ 30 w 31"/>
                  <a:gd name="T3" fmla="*/ 3 h 26"/>
                  <a:gd name="T4" fmla="*/ 28 w 31"/>
                  <a:gd name="T5" fmla="*/ 1 h 26"/>
                  <a:gd name="T6" fmla="*/ 2 w 31"/>
                  <a:gd name="T7" fmla="*/ 22 h 26"/>
                  <a:gd name="T8" fmla="*/ 5 w 31"/>
                  <a:gd name="T9" fmla="*/ 25 h 26"/>
                </a:gdLst>
                <a:ahLst/>
                <a:cxnLst>
                  <a:cxn ang="0">
                    <a:pos x="T0" y="T1"/>
                  </a:cxn>
                  <a:cxn ang="0">
                    <a:pos x="T2" y="T3"/>
                  </a:cxn>
                  <a:cxn ang="0">
                    <a:pos x="T4" y="T5"/>
                  </a:cxn>
                  <a:cxn ang="0">
                    <a:pos x="T6" y="T7"/>
                  </a:cxn>
                  <a:cxn ang="0">
                    <a:pos x="T8" y="T9"/>
                  </a:cxn>
                </a:cxnLst>
                <a:rect l="0" t="0" r="r" b="b"/>
                <a:pathLst>
                  <a:path w="31" h="26">
                    <a:moveTo>
                      <a:pt x="5" y="25"/>
                    </a:moveTo>
                    <a:cubicBezTo>
                      <a:pt x="12" y="16"/>
                      <a:pt x="21" y="10"/>
                      <a:pt x="30" y="3"/>
                    </a:cubicBezTo>
                    <a:cubicBezTo>
                      <a:pt x="31" y="2"/>
                      <a:pt x="30" y="0"/>
                      <a:pt x="28" y="1"/>
                    </a:cubicBezTo>
                    <a:cubicBezTo>
                      <a:pt x="18" y="4"/>
                      <a:pt x="8" y="13"/>
                      <a:pt x="2" y="22"/>
                    </a:cubicBezTo>
                    <a:cubicBezTo>
                      <a:pt x="0" y="24"/>
                      <a:pt x="3" y="26"/>
                      <a:pt x="5" y="2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40" name="Freeform 613"/>
              <p:cNvSpPr/>
              <p:nvPr/>
            </p:nvSpPr>
            <p:spPr bwMode="auto">
              <a:xfrm>
                <a:off x="3859" y="2592"/>
                <a:ext cx="43" cy="41"/>
              </a:xfrm>
              <a:custGeom>
                <a:avLst/>
                <a:gdLst>
                  <a:gd name="T0" fmla="*/ 4 w 25"/>
                  <a:gd name="T1" fmla="*/ 22 h 23"/>
                  <a:gd name="T2" fmla="*/ 23 w 25"/>
                  <a:gd name="T3" fmla="*/ 3 h 23"/>
                  <a:gd name="T4" fmla="*/ 22 w 25"/>
                  <a:gd name="T5" fmla="*/ 1 h 23"/>
                  <a:gd name="T6" fmla="*/ 1 w 25"/>
                  <a:gd name="T7" fmla="*/ 19 h 23"/>
                  <a:gd name="T8" fmla="*/ 4 w 25"/>
                  <a:gd name="T9" fmla="*/ 22 h 23"/>
                </a:gdLst>
                <a:ahLst/>
                <a:cxnLst>
                  <a:cxn ang="0">
                    <a:pos x="T0" y="T1"/>
                  </a:cxn>
                  <a:cxn ang="0">
                    <a:pos x="T2" y="T3"/>
                  </a:cxn>
                  <a:cxn ang="0">
                    <a:pos x="T4" y="T5"/>
                  </a:cxn>
                  <a:cxn ang="0">
                    <a:pos x="T6" y="T7"/>
                  </a:cxn>
                  <a:cxn ang="0">
                    <a:pos x="T8" y="T9"/>
                  </a:cxn>
                </a:cxnLst>
                <a:rect l="0" t="0" r="r" b="b"/>
                <a:pathLst>
                  <a:path w="25" h="23">
                    <a:moveTo>
                      <a:pt x="4" y="22"/>
                    </a:moveTo>
                    <a:cubicBezTo>
                      <a:pt x="10" y="15"/>
                      <a:pt x="17" y="9"/>
                      <a:pt x="23" y="3"/>
                    </a:cubicBezTo>
                    <a:cubicBezTo>
                      <a:pt x="25" y="2"/>
                      <a:pt x="23" y="0"/>
                      <a:pt x="22" y="1"/>
                    </a:cubicBezTo>
                    <a:cubicBezTo>
                      <a:pt x="14" y="5"/>
                      <a:pt x="7" y="12"/>
                      <a:pt x="1" y="19"/>
                    </a:cubicBezTo>
                    <a:cubicBezTo>
                      <a:pt x="0" y="21"/>
                      <a:pt x="2" y="23"/>
                      <a:pt x="4" y="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41" name="Freeform 614"/>
              <p:cNvSpPr/>
              <p:nvPr/>
            </p:nvSpPr>
            <p:spPr bwMode="auto">
              <a:xfrm>
                <a:off x="3895" y="2631"/>
                <a:ext cx="27" cy="28"/>
              </a:xfrm>
              <a:custGeom>
                <a:avLst/>
                <a:gdLst>
                  <a:gd name="T0" fmla="*/ 4 w 15"/>
                  <a:gd name="T1" fmla="*/ 13 h 16"/>
                  <a:gd name="T2" fmla="*/ 14 w 15"/>
                  <a:gd name="T3" fmla="*/ 3 h 16"/>
                  <a:gd name="T4" fmla="*/ 13 w 15"/>
                  <a:gd name="T5" fmla="*/ 0 h 16"/>
                  <a:gd name="T6" fmla="*/ 1 w 15"/>
                  <a:gd name="T7" fmla="*/ 12 h 16"/>
                  <a:gd name="T8" fmla="*/ 4 w 15"/>
                  <a:gd name="T9" fmla="*/ 13 h 16"/>
                </a:gdLst>
                <a:ahLst/>
                <a:cxnLst>
                  <a:cxn ang="0">
                    <a:pos x="T0" y="T1"/>
                  </a:cxn>
                  <a:cxn ang="0">
                    <a:pos x="T2" y="T3"/>
                  </a:cxn>
                  <a:cxn ang="0">
                    <a:pos x="T4" y="T5"/>
                  </a:cxn>
                  <a:cxn ang="0">
                    <a:pos x="T6" y="T7"/>
                  </a:cxn>
                  <a:cxn ang="0">
                    <a:pos x="T8" y="T9"/>
                  </a:cxn>
                </a:cxnLst>
                <a:rect l="0" t="0" r="r" b="b"/>
                <a:pathLst>
                  <a:path w="15" h="16">
                    <a:moveTo>
                      <a:pt x="4" y="13"/>
                    </a:moveTo>
                    <a:cubicBezTo>
                      <a:pt x="6" y="9"/>
                      <a:pt x="10" y="6"/>
                      <a:pt x="14" y="3"/>
                    </a:cubicBezTo>
                    <a:cubicBezTo>
                      <a:pt x="15" y="2"/>
                      <a:pt x="14" y="0"/>
                      <a:pt x="13" y="0"/>
                    </a:cubicBezTo>
                    <a:cubicBezTo>
                      <a:pt x="7" y="1"/>
                      <a:pt x="2" y="7"/>
                      <a:pt x="1" y="12"/>
                    </a:cubicBezTo>
                    <a:cubicBezTo>
                      <a:pt x="0" y="15"/>
                      <a:pt x="4" y="16"/>
                      <a:pt x="4" y="1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42" name="Freeform 615"/>
              <p:cNvSpPr/>
              <p:nvPr/>
            </p:nvSpPr>
            <p:spPr bwMode="auto">
              <a:xfrm>
                <a:off x="3931" y="2652"/>
                <a:ext cx="24" cy="25"/>
              </a:xfrm>
              <a:custGeom>
                <a:avLst/>
                <a:gdLst>
                  <a:gd name="T0" fmla="*/ 4 w 14"/>
                  <a:gd name="T1" fmla="*/ 12 h 14"/>
                  <a:gd name="T2" fmla="*/ 13 w 14"/>
                  <a:gd name="T3" fmla="*/ 3 h 14"/>
                  <a:gd name="T4" fmla="*/ 11 w 14"/>
                  <a:gd name="T5" fmla="*/ 1 h 14"/>
                  <a:gd name="T6" fmla="*/ 1 w 14"/>
                  <a:gd name="T7" fmla="*/ 9 h 14"/>
                  <a:gd name="T8" fmla="*/ 4 w 14"/>
                  <a:gd name="T9" fmla="*/ 12 h 14"/>
                </a:gdLst>
                <a:ahLst/>
                <a:cxnLst>
                  <a:cxn ang="0">
                    <a:pos x="T0" y="T1"/>
                  </a:cxn>
                  <a:cxn ang="0">
                    <a:pos x="T2" y="T3"/>
                  </a:cxn>
                  <a:cxn ang="0">
                    <a:pos x="T4" y="T5"/>
                  </a:cxn>
                  <a:cxn ang="0">
                    <a:pos x="T6" y="T7"/>
                  </a:cxn>
                  <a:cxn ang="0">
                    <a:pos x="T8" y="T9"/>
                  </a:cxn>
                </a:cxnLst>
                <a:rect l="0" t="0" r="r" b="b"/>
                <a:pathLst>
                  <a:path w="14" h="14">
                    <a:moveTo>
                      <a:pt x="4" y="12"/>
                    </a:moveTo>
                    <a:cubicBezTo>
                      <a:pt x="7" y="9"/>
                      <a:pt x="10" y="6"/>
                      <a:pt x="13" y="3"/>
                    </a:cubicBezTo>
                    <a:cubicBezTo>
                      <a:pt x="14" y="2"/>
                      <a:pt x="12" y="0"/>
                      <a:pt x="11" y="1"/>
                    </a:cubicBezTo>
                    <a:cubicBezTo>
                      <a:pt x="7" y="3"/>
                      <a:pt x="4" y="6"/>
                      <a:pt x="1" y="9"/>
                    </a:cubicBezTo>
                    <a:cubicBezTo>
                      <a:pt x="0" y="11"/>
                      <a:pt x="2" y="14"/>
                      <a:pt x="4" y="1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43" name="Freeform 616"/>
              <p:cNvSpPr/>
              <p:nvPr/>
            </p:nvSpPr>
            <p:spPr bwMode="auto">
              <a:xfrm>
                <a:off x="3843" y="2453"/>
                <a:ext cx="42" cy="55"/>
              </a:xfrm>
              <a:custGeom>
                <a:avLst/>
                <a:gdLst>
                  <a:gd name="T0" fmla="*/ 4 w 24"/>
                  <a:gd name="T1" fmla="*/ 29 h 31"/>
                  <a:gd name="T2" fmla="*/ 12 w 24"/>
                  <a:gd name="T3" fmla="*/ 16 h 31"/>
                  <a:gd name="T4" fmla="*/ 23 w 24"/>
                  <a:gd name="T5" fmla="*/ 3 h 31"/>
                  <a:gd name="T6" fmla="*/ 21 w 24"/>
                  <a:gd name="T7" fmla="*/ 1 h 31"/>
                  <a:gd name="T8" fmla="*/ 0 w 24"/>
                  <a:gd name="T9" fmla="*/ 28 h 31"/>
                  <a:gd name="T10" fmla="*/ 4 w 24"/>
                  <a:gd name="T11" fmla="*/ 29 h 31"/>
                </a:gdLst>
                <a:ahLst/>
                <a:cxnLst>
                  <a:cxn ang="0">
                    <a:pos x="T0" y="T1"/>
                  </a:cxn>
                  <a:cxn ang="0">
                    <a:pos x="T2" y="T3"/>
                  </a:cxn>
                  <a:cxn ang="0">
                    <a:pos x="T4" y="T5"/>
                  </a:cxn>
                  <a:cxn ang="0">
                    <a:pos x="T6" y="T7"/>
                  </a:cxn>
                  <a:cxn ang="0">
                    <a:pos x="T8" y="T9"/>
                  </a:cxn>
                  <a:cxn ang="0">
                    <a:pos x="T10" y="T11"/>
                  </a:cxn>
                </a:cxnLst>
                <a:rect l="0" t="0" r="r" b="b"/>
                <a:pathLst>
                  <a:path w="24" h="31">
                    <a:moveTo>
                      <a:pt x="4" y="29"/>
                    </a:moveTo>
                    <a:cubicBezTo>
                      <a:pt x="7" y="25"/>
                      <a:pt x="9" y="20"/>
                      <a:pt x="12" y="16"/>
                    </a:cubicBezTo>
                    <a:cubicBezTo>
                      <a:pt x="16" y="12"/>
                      <a:pt x="20" y="8"/>
                      <a:pt x="23" y="3"/>
                    </a:cubicBezTo>
                    <a:cubicBezTo>
                      <a:pt x="24" y="2"/>
                      <a:pt x="23" y="0"/>
                      <a:pt x="21" y="1"/>
                    </a:cubicBezTo>
                    <a:cubicBezTo>
                      <a:pt x="12" y="7"/>
                      <a:pt x="4" y="17"/>
                      <a:pt x="0" y="28"/>
                    </a:cubicBezTo>
                    <a:cubicBezTo>
                      <a:pt x="0" y="30"/>
                      <a:pt x="3" y="31"/>
                      <a:pt x="4" y="2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44" name="Freeform 617"/>
              <p:cNvSpPr/>
              <p:nvPr/>
            </p:nvSpPr>
            <p:spPr bwMode="auto">
              <a:xfrm>
                <a:off x="3808" y="2437"/>
                <a:ext cx="33" cy="43"/>
              </a:xfrm>
              <a:custGeom>
                <a:avLst/>
                <a:gdLst>
                  <a:gd name="T0" fmla="*/ 3 w 19"/>
                  <a:gd name="T1" fmla="*/ 23 h 24"/>
                  <a:gd name="T2" fmla="*/ 10 w 19"/>
                  <a:gd name="T3" fmla="*/ 12 h 24"/>
                  <a:gd name="T4" fmla="*/ 18 w 19"/>
                  <a:gd name="T5" fmla="*/ 3 h 24"/>
                  <a:gd name="T6" fmla="*/ 16 w 19"/>
                  <a:gd name="T7" fmla="*/ 1 h 24"/>
                  <a:gd name="T8" fmla="*/ 0 w 19"/>
                  <a:gd name="T9" fmla="*/ 22 h 24"/>
                  <a:gd name="T10" fmla="*/ 3 w 19"/>
                  <a:gd name="T11" fmla="*/ 23 h 24"/>
                </a:gdLst>
                <a:ahLst/>
                <a:cxnLst>
                  <a:cxn ang="0">
                    <a:pos x="T0" y="T1"/>
                  </a:cxn>
                  <a:cxn ang="0">
                    <a:pos x="T2" y="T3"/>
                  </a:cxn>
                  <a:cxn ang="0">
                    <a:pos x="T4" y="T5"/>
                  </a:cxn>
                  <a:cxn ang="0">
                    <a:pos x="T6" y="T7"/>
                  </a:cxn>
                  <a:cxn ang="0">
                    <a:pos x="T8" y="T9"/>
                  </a:cxn>
                  <a:cxn ang="0">
                    <a:pos x="T10" y="T11"/>
                  </a:cxn>
                </a:cxnLst>
                <a:rect l="0" t="0" r="r" b="b"/>
                <a:pathLst>
                  <a:path w="19" h="24">
                    <a:moveTo>
                      <a:pt x="3" y="23"/>
                    </a:moveTo>
                    <a:cubicBezTo>
                      <a:pt x="5" y="19"/>
                      <a:pt x="8" y="15"/>
                      <a:pt x="10" y="12"/>
                    </a:cubicBezTo>
                    <a:cubicBezTo>
                      <a:pt x="13" y="9"/>
                      <a:pt x="15" y="6"/>
                      <a:pt x="18" y="3"/>
                    </a:cubicBezTo>
                    <a:cubicBezTo>
                      <a:pt x="19" y="2"/>
                      <a:pt x="17" y="0"/>
                      <a:pt x="16" y="1"/>
                    </a:cubicBezTo>
                    <a:cubicBezTo>
                      <a:pt x="8" y="6"/>
                      <a:pt x="3" y="14"/>
                      <a:pt x="0" y="22"/>
                    </a:cubicBezTo>
                    <a:cubicBezTo>
                      <a:pt x="0" y="23"/>
                      <a:pt x="2" y="24"/>
                      <a:pt x="3" y="2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45" name="Freeform 618"/>
              <p:cNvSpPr/>
              <p:nvPr/>
            </p:nvSpPr>
            <p:spPr bwMode="auto">
              <a:xfrm>
                <a:off x="3771" y="2420"/>
                <a:ext cx="24" cy="39"/>
              </a:xfrm>
              <a:custGeom>
                <a:avLst/>
                <a:gdLst>
                  <a:gd name="T0" fmla="*/ 4 w 14"/>
                  <a:gd name="T1" fmla="*/ 20 h 22"/>
                  <a:gd name="T2" fmla="*/ 13 w 14"/>
                  <a:gd name="T3" fmla="*/ 3 h 22"/>
                  <a:gd name="T4" fmla="*/ 11 w 14"/>
                  <a:gd name="T5" fmla="*/ 1 h 22"/>
                  <a:gd name="T6" fmla="*/ 1 w 14"/>
                  <a:gd name="T7" fmla="*/ 19 h 22"/>
                  <a:gd name="T8" fmla="*/ 4 w 14"/>
                  <a:gd name="T9" fmla="*/ 20 h 22"/>
                </a:gdLst>
                <a:ahLst/>
                <a:cxnLst>
                  <a:cxn ang="0">
                    <a:pos x="T0" y="T1"/>
                  </a:cxn>
                  <a:cxn ang="0">
                    <a:pos x="T2" y="T3"/>
                  </a:cxn>
                  <a:cxn ang="0">
                    <a:pos x="T4" y="T5"/>
                  </a:cxn>
                  <a:cxn ang="0">
                    <a:pos x="T6" y="T7"/>
                  </a:cxn>
                  <a:cxn ang="0">
                    <a:pos x="T8" y="T9"/>
                  </a:cxn>
                </a:cxnLst>
                <a:rect l="0" t="0" r="r" b="b"/>
                <a:pathLst>
                  <a:path w="14" h="22">
                    <a:moveTo>
                      <a:pt x="4" y="20"/>
                    </a:moveTo>
                    <a:cubicBezTo>
                      <a:pt x="6" y="14"/>
                      <a:pt x="9" y="8"/>
                      <a:pt x="13" y="3"/>
                    </a:cubicBezTo>
                    <a:cubicBezTo>
                      <a:pt x="14" y="2"/>
                      <a:pt x="12" y="0"/>
                      <a:pt x="11" y="1"/>
                    </a:cubicBezTo>
                    <a:cubicBezTo>
                      <a:pt x="5" y="5"/>
                      <a:pt x="2" y="12"/>
                      <a:pt x="1" y="19"/>
                    </a:cubicBezTo>
                    <a:cubicBezTo>
                      <a:pt x="0" y="21"/>
                      <a:pt x="3" y="22"/>
                      <a:pt x="4"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46" name="Freeform 619"/>
              <p:cNvSpPr/>
              <p:nvPr/>
            </p:nvSpPr>
            <p:spPr bwMode="auto">
              <a:xfrm>
                <a:off x="3727" y="2401"/>
                <a:ext cx="23" cy="33"/>
              </a:xfrm>
              <a:custGeom>
                <a:avLst/>
                <a:gdLst>
                  <a:gd name="T0" fmla="*/ 4 w 13"/>
                  <a:gd name="T1" fmla="*/ 16 h 19"/>
                  <a:gd name="T2" fmla="*/ 12 w 13"/>
                  <a:gd name="T3" fmla="*/ 3 h 19"/>
                  <a:gd name="T4" fmla="*/ 10 w 13"/>
                  <a:gd name="T5" fmla="*/ 1 h 19"/>
                  <a:gd name="T6" fmla="*/ 0 w 13"/>
                  <a:gd name="T7" fmla="*/ 15 h 19"/>
                  <a:gd name="T8" fmla="*/ 4 w 13"/>
                  <a:gd name="T9" fmla="*/ 16 h 19"/>
                </a:gdLst>
                <a:ahLst/>
                <a:cxnLst>
                  <a:cxn ang="0">
                    <a:pos x="T0" y="T1"/>
                  </a:cxn>
                  <a:cxn ang="0">
                    <a:pos x="T2" y="T3"/>
                  </a:cxn>
                  <a:cxn ang="0">
                    <a:pos x="T4" y="T5"/>
                  </a:cxn>
                  <a:cxn ang="0">
                    <a:pos x="T6" y="T7"/>
                  </a:cxn>
                  <a:cxn ang="0">
                    <a:pos x="T8" y="T9"/>
                  </a:cxn>
                </a:cxnLst>
                <a:rect l="0" t="0" r="r" b="b"/>
                <a:pathLst>
                  <a:path w="13" h="19">
                    <a:moveTo>
                      <a:pt x="4" y="16"/>
                    </a:moveTo>
                    <a:cubicBezTo>
                      <a:pt x="6" y="11"/>
                      <a:pt x="9" y="7"/>
                      <a:pt x="12" y="3"/>
                    </a:cubicBezTo>
                    <a:cubicBezTo>
                      <a:pt x="13" y="2"/>
                      <a:pt x="12" y="0"/>
                      <a:pt x="10" y="1"/>
                    </a:cubicBezTo>
                    <a:cubicBezTo>
                      <a:pt x="5" y="4"/>
                      <a:pt x="2" y="9"/>
                      <a:pt x="0" y="15"/>
                    </a:cubicBezTo>
                    <a:cubicBezTo>
                      <a:pt x="0" y="18"/>
                      <a:pt x="3" y="19"/>
                      <a:pt x="4"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47" name="Freeform 620"/>
              <p:cNvSpPr/>
              <p:nvPr/>
            </p:nvSpPr>
            <p:spPr bwMode="auto">
              <a:xfrm>
                <a:off x="4323" y="2249"/>
                <a:ext cx="5" cy="4"/>
              </a:xfrm>
              <a:custGeom>
                <a:avLst/>
                <a:gdLst>
                  <a:gd name="T0" fmla="*/ 2 w 3"/>
                  <a:gd name="T1" fmla="*/ 2 h 2"/>
                  <a:gd name="T2" fmla="*/ 2 w 3"/>
                  <a:gd name="T3" fmla="*/ 0 h 2"/>
                  <a:gd name="T4" fmla="*/ 2 w 3"/>
                  <a:gd name="T5" fmla="*/ 2 h 2"/>
                </a:gdLst>
                <a:ahLst/>
                <a:cxnLst>
                  <a:cxn ang="0">
                    <a:pos x="T0" y="T1"/>
                  </a:cxn>
                  <a:cxn ang="0">
                    <a:pos x="T2" y="T3"/>
                  </a:cxn>
                  <a:cxn ang="0">
                    <a:pos x="T4" y="T5"/>
                  </a:cxn>
                </a:cxnLst>
                <a:rect l="0" t="0" r="r" b="b"/>
                <a:pathLst>
                  <a:path w="3" h="2">
                    <a:moveTo>
                      <a:pt x="2" y="2"/>
                    </a:moveTo>
                    <a:cubicBezTo>
                      <a:pt x="3" y="2"/>
                      <a:pt x="3" y="0"/>
                      <a:pt x="2" y="0"/>
                    </a:cubicBezTo>
                    <a:cubicBezTo>
                      <a:pt x="0" y="0"/>
                      <a:pt x="0" y="2"/>
                      <a:pt x="2"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48" name="Freeform 621"/>
              <p:cNvSpPr/>
              <p:nvPr/>
            </p:nvSpPr>
            <p:spPr bwMode="auto">
              <a:xfrm>
                <a:off x="4298" y="2235"/>
                <a:ext cx="77" cy="32"/>
              </a:xfrm>
              <a:custGeom>
                <a:avLst/>
                <a:gdLst>
                  <a:gd name="T0" fmla="*/ 2 w 44"/>
                  <a:gd name="T1" fmla="*/ 4 h 18"/>
                  <a:gd name="T2" fmla="*/ 41 w 44"/>
                  <a:gd name="T3" fmla="*/ 17 h 18"/>
                  <a:gd name="T4" fmla="*/ 42 w 44"/>
                  <a:gd name="T5" fmla="*/ 14 h 18"/>
                  <a:gd name="T6" fmla="*/ 3 w 44"/>
                  <a:gd name="T7" fmla="*/ 0 h 18"/>
                  <a:gd name="T8" fmla="*/ 2 w 44"/>
                  <a:gd name="T9" fmla="*/ 4 h 18"/>
                </a:gdLst>
                <a:ahLst/>
                <a:cxnLst>
                  <a:cxn ang="0">
                    <a:pos x="T0" y="T1"/>
                  </a:cxn>
                  <a:cxn ang="0">
                    <a:pos x="T2" y="T3"/>
                  </a:cxn>
                  <a:cxn ang="0">
                    <a:pos x="T4" y="T5"/>
                  </a:cxn>
                  <a:cxn ang="0">
                    <a:pos x="T6" y="T7"/>
                  </a:cxn>
                  <a:cxn ang="0">
                    <a:pos x="T8" y="T9"/>
                  </a:cxn>
                </a:cxnLst>
                <a:rect l="0" t="0" r="r" b="b"/>
                <a:pathLst>
                  <a:path w="44" h="18">
                    <a:moveTo>
                      <a:pt x="2" y="4"/>
                    </a:moveTo>
                    <a:cubicBezTo>
                      <a:pt x="15" y="8"/>
                      <a:pt x="28" y="12"/>
                      <a:pt x="41" y="17"/>
                    </a:cubicBezTo>
                    <a:cubicBezTo>
                      <a:pt x="43" y="18"/>
                      <a:pt x="44" y="15"/>
                      <a:pt x="42" y="14"/>
                    </a:cubicBezTo>
                    <a:cubicBezTo>
                      <a:pt x="31" y="7"/>
                      <a:pt x="17" y="2"/>
                      <a:pt x="3" y="0"/>
                    </a:cubicBezTo>
                    <a:cubicBezTo>
                      <a:pt x="1" y="0"/>
                      <a:pt x="0" y="3"/>
                      <a:pt x="2"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49" name="Freeform 622"/>
              <p:cNvSpPr/>
              <p:nvPr/>
            </p:nvSpPr>
            <p:spPr bwMode="auto">
              <a:xfrm>
                <a:off x="4282" y="2277"/>
                <a:ext cx="35" cy="16"/>
              </a:xfrm>
              <a:custGeom>
                <a:avLst/>
                <a:gdLst>
                  <a:gd name="T0" fmla="*/ 2 w 20"/>
                  <a:gd name="T1" fmla="*/ 4 h 9"/>
                  <a:gd name="T2" fmla="*/ 17 w 20"/>
                  <a:gd name="T3" fmla="*/ 8 h 9"/>
                  <a:gd name="T4" fmla="*/ 19 w 20"/>
                  <a:gd name="T5" fmla="*/ 5 h 9"/>
                  <a:gd name="T6" fmla="*/ 2 w 20"/>
                  <a:gd name="T7" fmla="*/ 1 h 9"/>
                  <a:gd name="T8" fmla="*/ 2 w 20"/>
                  <a:gd name="T9" fmla="*/ 4 h 9"/>
                </a:gdLst>
                <a:ahLst/>
                <a:cxnLst>
                  <a:cxn ang="0">
                    <a:pos x="T0" y="T1"/>
                  </a:cxn>
                  <a:cxn ang="0">
                    <a:pos x="T2" y="T3"/>
                  </a:cxn>
                  <a:cxn ang="0">
                    <a:pos x="T4" y="T5"/>
                  </a:cxn>
                  <a:cxn ang="0">
                    <a:pos x="T6" y="T7"/>
                  </a:cxn>
                  <a:cxn ang="0">
                    <a:pos x="T8" y="T9"/>
                  </a:cxn>
                </a:cxnLst>
                <a:rect l="0" t="0" r="r" b="b"/>
                <a:pathLst>
                  <a:path w="20" h="9">
                    <a:moveTo>
                      <a:pt x="2" y="4"/>
                    </a:moveTo>
                    <a:cubicBezTo>
                      <a:pt x="7" y="4"/>
                      <a:pt x="12" y="6"/>
                      <a:pt x="17" y="8"/>
                    </a:cubicBezTo>
                    <a:cubicBezTo>
                      <a:pt x="18" y="9"/>
                      <a:pt x="20" y="6"/>
                      <a:pt x="19" y="5"/>
                    </a:cubicBezTo>
                    <a:cubicBezTo>
                      <a:pt x="14" y="2"/>
                      <a:pt x="8" y="0"/>
                      <a:pt x="2" y="1"/>
                    </a:cubicBezTo>
                    <a:cubicBezTo>
                      <a:pt x="0" y="1"/>
                      <a:pt x="0" y="3"/>
                      <a:pt x="2"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50" name="Freeform 623"/>
              <p:cNvSpPr/>
              <p:nvPr/>
            </p:nvSpPr>
            <p:spPr bwMode="auto">
              <a:xfrm>
                <a:off x="4259" y="2306"/>
                <a:ext cx="37" cy="14"/>
              </a:xfrm>
              <a:custGeom>
                <a:avLst/>
                <a:gdLst>
                  <a:gd name="T0" fmla="*/ 2 w 21"/>
                  <a:gd name="T1" fmla="*/ 5 h 8"/>
                  <a:gd name="T2" fmla="*/ 19 w 21"/>
                  <a:gd name="T3" fmla="*/ 7 h 8"/>
                  <a:gd name="T4" fmla="*/ 20 w 21"/>
                  <a:gd name="T5" fmla="*/ 5 h 8"/>
                  <a:gd name="T6" fmla="*/ 2 w 21"/>
                  <a:gd name="T7" fmla="*/ 2 h 8"/>
                  <a:gd name="T8" fmla="*/ 2 w 21"/>
                  <a:gd name="T9" fmla="*/ 5 h 8"/>
                </a:gdLst>
                <a:ahLst/>
                <a:cxnLst>
                  <a:cxn ang="0">
                    <a:pos x="T0" y="T1"/>
                  </a:cxn>
                  <a:cxn ang="0">
                    <a:pos x="T2" y="T3"/>
                  </a:cxn>
                  <a:cxn ang="0">
                    <a:pos x="T4" y="T5"/>
                  </a:cxn>
                  <a:cxn ang="0">
                    <a:pos x="T6" y="T7"/>
                  </a:cxn>
                  <a:cxn ang="0">
                    <a:pos x="T8" y="T9"/>
                  </a:cxn>
                </a:cxnLst>
                <a:rect l="0" t="0" r="r" b="b"/>
                <a:pathLst>
                  <a:path w="21" h="8">
                    <a:moveTo>
                      <a:pt x="2" y="5"/>
                    </a:moveTo>
                    <a:cubicBezTo>
                      <a:pt x="8" y="4"/>
                      <a:pt x="13" y="6"/>
                      <a:pt x="19" y="7"/>
                    </a:cubicBezTo>
                    <a:cubicBezTo>
                      <a:pt x="20" y="8"/>
                      <a:pt x="21" y="6"/>
                      <a:pt x="20" y="5"/>
                    </a:cubicBezTo>
                    <a:cubicBezTo>
                      <a:pt x="15" y="1"/>
                      <a:pt x="8" y="0"/>
                      <a:pt x="2" y="2"/>
                    </a:cubicBezTo>
                    <a:cubicBezTo>
                      <a:pt x="0" y="2"/>
                      <a:pt x="0" y="5"/>
                      <a:pt x="2"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51" name="Freeform 624"/>
              <p:cNvSpPr/>
              <p:nvPr/>
            </p:nvSpPr>
            <p:spPr bwMode="auto">
              <a:xfrm>
                <a:off x="4249" y="2337"/>
                <a:ext cx="14" cy="7"/>
              </a:xfrm>
              <a:custGeom>
                <a:avLst/>
                <a:gdLst>
                  <a:gd name="T0" fmla="*/ 2 w 8"/>
                  <a:gd name="T1" fmla="*/ 4 h 4"/>
                  <a:gd name="T2" fmla="*/ 7 w 8"/>
                  <a:gd name="T3" fmla="*/ 4 h 4"/>
                  <a:gd name="T4" fmla="*/ 7 w 8"/>
                  <a:gd name="T5" fmla="*/ 1 h 4"/>
                  <a:gd name="T6" fmla="*/ 2 w 8"/>
                  <a:gd name="T7" fmla="*/ 0 h 4"/>
                  <a:gd name="T8" fmla="*/ 2 w 8"/>
                  <a:gd name="T9" fmla="*/ 4 h 4"/>
                </a:gdLst>
                <a:ahLst/>
                <a:cxnLst>
                  <a:cxn ang="0">
                    <a:pos x="T0" y="T1"/>
                  </a:cxn>
                  <a:cxn ang="0">
                    <a:pos x="T2" y="T3"/>
                  </a:cxn>
                  <a:cxn ang="0">
                    <a:pos x="T4" y="T5"/>
                  </a:cxn>
                  <a:cxn ang="0">
                    <a:pos x="T6" y="T7"/>
                  </a:cxn>
                  <a:cxn ang="0">
                    <a:pos x="T8" y="T9"/>
                  </a:cxn>
                </a:cxnLst>
                <a:rect l="0" t="0" r="r" b="b"/>
                <a:pathLst>
                  <a:path w="8" h="4">
                    <a:moveTo>
                      <a:pt x="2" y="4"/>
                    </a:moveTo>
                    <a:cubicBezTo>
                      <a:pt x="4" y="4"/>
                      <a:pt x="6" y="4"/>
                      <a:pt x="7" y="4"/>
                    </a:cubicBezTo>
                    <a:cubicBezTo>
                      <a:pt x="8" y="3"/>
                      <a:pt x="8" y="1"/>
                      <a:pt x="7" y="1"/>
                    </a:cubicBezTo>
                    <a:cubicBezTo>
                      <a:pt x="6" y="0"/>
                      <a:pt x="4" y="0"/>
                      <a:pt x="2" y="0"/>
                    </a:cubicBezTo>
                    <a:cubicBezTo>
                      <a:pt x="0" y="0"/>
                      <a:pt x="0" y="4"/>
                      <a:pt x="2"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52" name="Freeform 625"/>
              <p:cNvSpPr/>
              <p:nvPr/>
            </p:nvSpPr>
            <p:spPr bwMode="auto">
              <a:xfrm>
                <a:off x="4483" y="2444"/>
                <a:ext cx="66" cy="60"/>
              </a:xfrm>
              <a:custGeom>
                <a:avLst/>
                <a:gdLst>
                  <a:gd name="T0" fmla="*/ 3 w 38"/>
                  <a:gd name="T1" fmla="*/ 33 h 34"/>
                  <a:gd name="T2" fmla="*/ 37 w 38"/>
                  <a:gd name="T3" fmla="*/ 4 h 34"/>
                  <a:gd name="T4" fmla="*/ 35 w 38"/>
                  <a:gd name="T5" fmla="*/ 1 h 34"/>
                  <a:gd name="T6" fmla="*/ 1 w 38"/>
                  <a:gd name="T7" fmla="*/ 31 h 34"/>
                  <a:gd name="T8" fmla="*/ 3 w 38"/>
                  <a:gd name="T9" fmla="*/ 33 h 34"/>
                </a:gdLst>
                <a:ahLst/>
                <a:cxnLst>
                  <a:cxn ang="0">
                    <a:pos x="T0" y="T1"/>
                  </a:cxn>
                  <a:cxn ang="0">
                    <a:pos x="T2" y="T3"/>
                  </a:cxn>
                  <a:cxn ang="0">
                    <a:pos x="T4" y="T5"/>
                  </a:cxn>
                  <a:cxn ang="0">
                    <a:pos x="T6" y="T7"/>
                  </a:cxn>
                  <a:cxn ang="0">
                    <a:pos x="T8" y="T9"/>
                  </a:cxn>
                </a:cxnLst>
                <a:rect l="0" t="0" r="r" b="b"/>
                <a:pathLst>
                  <a:path w="38" h="34">
                    <a:moveTo>
                      <a:pt x="3" y="33"/>
                    </a:moveTo>
                    <a:cubicBezTo>
                      <a:pt x="14" y="22"/>
                      <a:pt x="26" y="13"/>
                      <a:pt x="37" y="4"/>
                    </a:cubicBezTo>
                    <a:cubicBezTo>
                      <a:pt x="38" y="3"/>
                      <a:pt x="37" y="0"/>
                      <a:pt x="35" y="1"/>
                    </a:cubicBezTo>
                    <a:cubicBezTo>
                      <a:pt x="22" y="8"/>
                      <a:pt x="10" y="19"/>
                      <a:pt x="1" y="31"/>
                    </a:cubicBezTo>
                    <a:cubicBezTo>
                      <a:pt x="0" y="32"/>
                      <a:pt x="2" y="34"/>
                      <a:pt x="3" y="3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53" name="Freeform 626"/>
              <p:cNvSpPr/>
              <p:nvPr/>
            </p:nvSpPr>
            <p:spPr bwMode="auto">
              <a:xfrm>
                <a:off x="4539" y="2471"/>
                <a:ext cx="40" cy="47"/>
              </a:xfrm>
              <a:custGeom>
                <a:avLst/>
                <a:gdLst>
                  <a:gd name="T0" fmla="*/ 3 w 23"/>
                  <a:gd name="T1" fmla="*/ 25 h 27"/>
                  <a:gd name="T2" fmla="*/ 22 w 23"/>
                  <a:gd name="T3" fmla="*/ 3 h 27"/>
                  <a:gd name="T4" fmla="*/ 20 w 23"/>
                  <a:gd name="T5" fmla="*/ 0 h 27"/>
                  <a:gd name="T6" fmla="*/ 0 w 23"/>
                  <a:gd name="T7" fmla="*/ 24 h 27"/>
                  <a:gd name="T8" fmla="*/ 3 w 23"/>
                  <a:gd name="T9" fmla="*/ 25 h 27"/>
                </a:gdLst>
                <a:ahLst/>
                <a:cxnLst>
                  <a:cxn ang="0">
                    <a:pos x="T0" y="T1"/>
                  </a:cxn>
                  <a:cxn ang="0">
                    <a:pos x="T2" y="T3"/>
                  </a:cxn>
                  <a:cxn ang="0">
                    <a:pos x="T4" y="T5"/>
                  </a:cxn>
                  <a:cxn ang="0">
                    <a:pos x="T6" y="T7"/>
                  </a:cxn>
                  <a:cxn ang="0">
                    <a:pos x="T8" y="T9"/>
                  </a:cxn>
                </a:cxnLst>
                <a:rect l="0" t="0" r="r" b="b"/>
                <a:pathLst>
                  <a:path w="23" h="27">
                    <a:moveTo>
                      <a:pt x="3" y="25"/>
                    </a:moveTo>
                    <a:cubicBezTo>
                      <a:pt x="7" y="16"/>
                      <a:pt x="14" y="9"/>
                      <a:pt x="22" y="3"/>
                    </a:cubicBezTo>
                    <a:cubicBezTo>
                      <a:pt x="23" y="2"/>
                      <a:pt x="22" y="0"/>
                      <a:pt x="20" y="0"/>
                    </a:cubicBezTo>
                    <a:cubicBezTo>
                      <a:pt x="10" y="4"/>
                      <a:pt x="3" y="14"/>
                      <a:pt x="0" y="24"/>
                    </a:cubicBezTo>
                    <a:cubicBezTo>
                      <a:pt x="0" y="25"/>
                      <a:pt x="2" y="27"/>
                      <a:pt x="3" y="2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06" name="Freeform 627"/>
              <p:cNvSpPr/>
              <p:nvPr/>
            </p:nvSpPr>
            <p:spPr bwMode="auto">
              <a:xfrm>
                <a:off x="4570" y="2495"/>
                <a:ext cx="32" cy="36"/>
              </a:xfrm>
              <a:custGeom>
                <a:avLst/>
                <a:gdLst>
                  <a:gd name="T0" fmla="*/ 4 w 18"/>
                  <a:gd name="T1" fmla="*/ 18 h 20"/>
                  <a:gd name="T2" fmla="*/ 17 w 18"/>
                  <a:gd name="T3" fmla="*/ 3 h 20"/>
                  <a:gd name="T4" fmla="*/ 15 w 18"/>
                  <a:gd name="T5" fmla="*/ 1 h 20"/>
                  <a:gd name="T6" fmla="*/ 1 w 18"/>
                  <a:gd name="T7" fmla="*/ 16 h 20"/>
                  <a:gd name="T8" fmla="*/ 4 w 18"/>
                  <a:gd name="T9" fmla="*/ 18 h 20"/>
                </a:gdLst>
                <a:ahLst/>
                <a:cxnLst>
                  <a:cxn ang="0">
                    <a:pos x="T0" y="T1"/>
                  </a:cxn>
                  <a:cxn ang="0">
                    <a:pos x="T2" y="T3"/>
                  </a:cxn>
                  <a:cxn ang="0">
                    <a:pos x="T4" y="T5"/>
                  </a:cxn>
                  <a:cxn ang="0">
                    <a:pos x="T6" y="T7"/>
                  </a:cxn>
                  <a:cxn ang="0">
                    <a:pos x="T8" y="T9"/>
                  </a:cxn>
                </a:cxnLst>
                <a:rect l="0" t="0" r="r" b="b"/>
                <a:pathLst>
                  <a:path w="18" h="20">
                    <a:moveTo>
                      <a:pt x="4" y="18"/>
                    </a:moveTo>
                    <a:cubicBezTo>
                      <a:pt x="8" y="13"/>
                      <a:pt x="12" y="8"/>
                      <a:pt x="17" y="3"/>
                    </a:cubicBezTo>
                    <a:cubicBezTo>
                      <a:pt x="18" y="2"/>
                      <a:pt x="16" y="0"/>
                      <a:pt x="15" y="1"/>
                    </a:cubicBezTo>
                    <a:cubicBezTo>
                      <a:pt x="9" y="4"/>
                      <a:pt x="4" y="10"/>
                      <a:pt x="1" y="16"/>
                    </a:cubicBezTo>
                    <a:cubicBezTo>
                      <a:pt x="0" y="18"/>
                      <a:pt x="3" y="20"/>
                      <a:pt x="4"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07" name="Freeform 628"/>
              <p:cNvSpPr/>
              <p:nvPr/>
            </p:nvSpPr>
            <p:spPr bwMode="auto">
              <a:xfrm>
                <a:off x="4627" y="2515"/>
                <a:ext cx="23" cy="28"/>
              </a:xfrm>
              <a:custGeom>
                <a:avLst/>
                <a:gdLst>
                  <a:gd name="T0" fmla="*/ 5 w 13"/>
                  <a:gd name="T1" fmla="*/ 14 h 16"/>
                  <a:gd name="T2" fmla="*/ 12 w 13"/>
                  <a:gd name="T3" fmla="*/ 3 h 16"/>
                  <a:gd name="T4" fmla="*/ 9 w 13"/>
                  <a:gd name="T5" fmla="*/ 1 h 16"/>
                  <a:gd name="T6" fmla="*/ 1 w 13"/>
                  <a:gd name="T7" fmla="*/ 12 h 16"/>
                  <a:gd name="T8" fmla="*/ 5 w 13"/>
                  <a:gd name="T9" fmla="*/ 14 h 16"/>
                </a:gdLst>
                <a:ahLst/>
                <a:cxnLst>
                  <a:cxn ang="0">
                    <a:pos x="T0" y="T1"/>
                  </a:cxn>
                  <a:cxn ang="0">
                    <a:pos x="T2" y="T3"/>
                  </a:cxn>
                  <a:cxn ang="0">
                    <a:pos x="T4" y="T5"/>
                  </a:cxn>
                  <a:cxn ang="0">
                    <a:pos x="T6" y="T7"/>
                  </a:cxn>
                  <a:cxn ang="0">
                    <a:pos x="T8" y="T9"/>
                  </a:cxn>
                </a:cxnLst>
                <a:rect l="0" t="0" r="r" b="b"/>
                <a:pathLst>
                  <a:path w="13" h="16">
                    <a:moveTo>
                      <a:pt x="5" y="14"/>
                    </a:moveTo>
                    <a:cubicBezTo>
                      <a:pt x="7" y="11"/>
                      <a:pt x="11" y="7"/>
                      <a:pt x="12" y="3"/>
                    </a:cubicBezTo>
                    <a:cubicBezTo>
                      <a:pt x="13" y="1"/>
                      <a:pt x="11" y="0"/>
                      <a:pt x="9" y="1"/>
                    </a:cubicBezTo>
                    <a:cubicBezTo>
                      <a:pt x="6" y="4"/>
                      <a:pt x="4" y="9"/>
                      <a:pt x="1" y="12"/>
                    </a:cubicBezTo>
                    <a:cubicBezTo>
                      <a:pt x="0" y="14"/>
                      <a:pt x="3" y="16"/>
                      <a:pt x="5" y="1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08" name="Freeform 629"/>
              <p:cNvSpPr/>
              <p:nvPr/>
            </p:nvSpPr>
            <p:spPr bwMode="auto">
              <a:xfrm>
                <a:off x="4667" y="2524"/>
                <a:ext cx="32" cy="38"/>
              </a:xfrm>
              <a:custGeom>
                <a:avLst/>
                <a:gdLst>
                  <a:gd name="T0" fmla="*/ 5 w 18"/>
                  <a:gd name="T1" fmla="*/ 20 h 22"/>
                  <a:gd name="T2" fmla="*/ 17 w 18"/>
                  <a:gd name="T3" fmla="*/ 3 h 22"/>
                  <a:gd name="T4" fmla="*/ 15 w 18"/>
                  <a:gd name="T5" fmla="*/ 2 h 22"/>
                  <a:gd name="T6" fmla="*/ 1 w 18"/>
                  <a:gd name="T7" fmla="*/ 17 h 22"/>
                  <a:gd name="T8" fmla="*/ 5 w 18"/>
                  <a:gd name="T9" fmla="*/ 20 h 22"/>
                </a:gdLst>
                <a:ahLst/>
                <a:cxnLst>
                  <a:cxn ang="0">
                    <a:pos x="T0" y="T1"/>
                  </a:cxn>
                  <a:cxn ang="0">
                    <a:pos x="T2" y="T3"/>
                  </a:cxn>
                  <a:cxn ang="0">
                    <a:pos x="T4" y="T5"/>
                  </a:cxn>
                  <a:cxn ang="0">
                    <a:pos x="T6" y="T7"/>
                  </a:cxn>
                  <a:cxn ang="0">
                    <a:pos x="T8" y="T9"/>
                  </a:cxn>
                </a:cxnLst>
                <a:rect l="0" t="0" r="r" b="b"/>
                <a:pathLst>
                  <a:path w="18" h="22">
                    <a:moveTo>
                      <a:pt x="5" y="20"/>
                    </a:moveTo>
                    <a:cubicBezTo>
                      <a:pt x="9" y="15"/>
                      <a:pt x="14" y="9"/>
                      <a:pt x="17" y="3"/>
                    </a:cubicBezTo>
                    <a:cubicBezTo>
                      <a:pt x="18" y="2"/>
                      <a:pt x="16" y="0"/>
                      <a:pt x="15" y="2"/>
                    </a:cubicBezTo>
                    <a:cubicBezTo>
                      <a:pt x="9" y="6"/>
                      <a:pt x="5" y="12"/>
                      <a:pt x="1" y="17"/>
                    </a:cubicBezTo>
                    <a:cubicBezTo>
                      <a:pt x="0" y="19"/>
                      <a:pt x="3" y="22"/>
                      <a:pt x="5"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09" name="Freeform 630"/>
              <p:cNvSpPr/>
              <p:nvPr/>
            </p:nvSpPr>
            <p:spPr bwMode="auto">
              <a:xfrm>
                <a:off x="4715" y="2555"/>
                <a:ext cx="22" cy="25"/>
              </a:xfrm>
              <a:custGeom>
                <a:avLst/>
                <a:gdLst>
                  <a:gd name="T0" fmla="*/ 5 w 13"/>
                  <a:gd name="T1" fmla="*/ 12 h 14"/>
                  <a:gd name="T2" fmla="*/ 12 w 13"/>
                  <a:gd name="T3" fmla="*/ 3 h 14"/>
                  <a:gd name="T4" fmla="*/ 9 w 13"/>
                  <a:gd name="T5" fmla="*/ 1 h 14"/>
                  <a:gd name="T6" fmla="*/ 2 w 13"/>
                  <a:gd name="T7" fmla="*/ 9 h 14"/>
                  <a:gd name="T8" fmla="*/ 5 w 13"/>
                  <a:gd name="T9" fmla="*/ 12 h 14"/>
                </a:gdLst>
                <a:ahLst/>
                <a:cxnLst>
                  <a:cxn ang="0">
                    <a:pos x="T0" y="T1"/>
                  </a:cxn>
                  <a:cxn ang="0">
                    <a:pos x="T2" y="T3"/>
                  </a:cxn>
                  <a:cxn ang="0">
                    <a:pos x="T4" y="T5"/>
                  </a:cxn>
                  <a:cxn ang="0">
                    <a:pos x="T6" y="T7"/>
                  </a:cxn>
                  <a:cxn ang="0">
                    <a:pos x="T8" y="T9"/>
                  </a:cxn>
                </a:cxnLst>
                <a:rect l="0" t="0" r="r" b="b"/>
                <a:pathLst>
                  <a:path w="13" h="14">
                    <a:moveTo>
                      <a:pt x="5" y="12"/>
                    </a:moveTo>
                    <a:cubicBezTo>
                      <a:pt x="7" y="9"/>
                      <a:pt x="10" y="6"/>
                      <a:pt x="12" y="3"/>
                    </a:cubicBezTo>
                    <a:cubicBezTo>
                      <a:pt x="13" y="1"/>
                      <a:pt x="11" y="0"/>
                      <a:pt x="9" y="1"/>
                    </a:cubicBezTo>
                    <a:cubicBezTo>
                      <a:pt x="6" y="3"/>
                      <a:pt x="4" y="6"/>
                      <a:pt x="2" y="9"/>
                    </a:cubicBezTo>
                    <a:cubicBezTo>
                      <a:pt x="0" y="11"/>
                      <a:pt x="3" y="14"/>
                      <a:pt x="5" y="1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10" name="Freeform 631"/>
              <p:cNvSpPr/>
              <p:nvPr/>
            </p:nvSpPr>
            <p:spPr bwMode="auto">
              <a:xfrm>
                <a:off x="5108" y="2300"/>
                <a:ext cx="25" cy="101"/>
              </a:xfrm>
              <a:custGeom>
                <a:avLst/>
                <a:gdLst>
                  <a:gd name="T0" fmla="*/ 4 w 14"/>
                  <a:gd name="T1" fmla="*/ 55 h 57"/>
                  <a:gd name="T2" fmla="*/ 14 w 14"/>
                  <a:gd name="T3" fmla="*/ 2 h 57"/>
                  <a:gd name="T4" fmla="*/ 11 w 14"/>
                  <a:gd name="T5" fmla="*/ 1 h 57"/>
                  <a:gd name="T6" fmla="*/ 0 w 14"/>
                  <a:gd name="T7" fmla="*/ 54 h 57"/>
                  <a:gd name="T8" fmla="*/ 4 w 14"/>
                  <a:gd name="T9" fmla="*/ 55 h 57"/>
                </a:gdLst>
                <a:ahLst/>
                <a:cxnLst>
                  <a:cxn ang="0">
                    <a:pos x="T0" y="T1"/>
                  </a:cxn>
                  <a:cxn ang="0">
                    <a:pos x="T2" y="T3"/>
                  </a:cxn>
                  <a:cxn ang="0">
                    <a:pos x="T4" y="T5"/>
                  </a:cxn>
                  <a:cxn ang="0">
                    <a:pos x="T6" y="T7"/>
                  </a:cxn>
                  <a:cxn ang="0">
                    <a:pos x="T8" y="T9"/>
                  </a:cxn>
                </a:cxnLst>
                <a:rect l="0" t="0" r="r" b="b"/>
                <a:pathLst>
                  <a:path w="14" h="57">
                    <a:moveTo>
                      <a:pt x="4" y="55"/>
                    </a:moveTo>
                    <a:cubicBezTo>
                      <a:pt x="6" y="37"/>
                      <a:pt x="10" y="20"/>
                      <a:pt x="14" y="2"/>
                    </a:cubicBezTo>
                    <a:cubicBezTo>
                      <a:pt x="14" y="1"/>
                      <a:pt x="12" y="0"/>
                      <a:pt x="11" y="1"/>
                    </a:cubicBezTo>
                    <a:cubicBezTo>
                      <a:pt x="4" y="18"/>
                      <a:pt x="1" y="37"/>
                      <a:pt x="0" y="54"/>
                    </a:cubicBezTo>
                    <a:cubicBezTo>
                      <a:pt x="0" y="56"/>
                      <a:pt x="4" y="57"/>
                      <a:pt x="4" y="5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11" name="Freeform 632"/>
              <p:cNvSpPr/>
              <p:nvPr/>
            </p:nvSpPr>
            <p:spPr bwMode="auto">
              <a:xfrm>
                <a:off x="5137" y="2295"/>
                <a:ext cx="26" cy="83"/>
              </a:xfrm>
              <a:custGeom>
                <a:avLst/>
                <a:gdLst>
                  <a:gd name="T0" fmla="*/ 4 w 15"/>
                  <a:gd name="T1" fmla="*/ 45 h 47"/>
                  <a:gd name="T2" fmla="*/ 14 w 15"/>
                  <a:gd name="T3" fmla="*/ 3 h 47"/>
                  <a:gd name="T4" fmla="*/ 12 w 15"/>
                  <a:gd name="T5" fmla="*/ 1 h 47"/>
                  <a:gd name="T6" fmla="*/ 1 w 15"/>
                  <a:gd name="T7" fmla="*/ 45 h 47"/>
                  <a:gd name="T8" fmla="*/ 4 w 15"/>
                  <a:gd name="T9" fmla="*/ 45 h 47"/>
                </a:gdLst>
                <a:ahLst/>
                <a:cxnLst>
                  <a:cxn ang="0">
                    <a:pos x="T0" y="T1"/>
                  </a:cxn>
                  <a:cxn ang="0">
                    <a:pos x="T2" y="T3"/>
                  </a:cxn>
                  <a:cxn ang="0">
                    <a:pos x="T4" y="T5"/>
                  </a:cxn>
                  <a:cxn ang="0">
                    <a:pos x="T6" y="T7"/>
                  </a:cxn>
                  <a:cxn ang="0">
                    <a:pos x="T8" y="T9"/>
                  </a:cxn>
                </a:cxnLst>
                <a:rect l="0" t="0" r="r" b="b"/>
                <a:pathLst>
                  <a:path w="15" h="47">
                    <a:moveTo>
                      <a:pt x="4" y="45"/>
                    </a:moveTo>
                    <a:cubicBezTo>
                      <a:pt x="4" y="30"/>
                      <a:pt x="8" y="16"/>
                      <a:pt x="14" y="3"/>
                    </a:cubicBezTo>
                    <a:cubicBezTo>
                      <a:pt x="15" y="1"/>
                      <a:pt x="13" y="0"/>
                      <a:pt x="12" y="1"/>
                    </a:cubicBezTo>
                    <a:cubicBezTo>
                      <a:pt x="3" y="14"/>
                      <a:pt x="0" y="29"/>
                      <a:pt x="1" y="45"/>
                    </a:cubicBezTo>
                    <a:cubicBezTo>
                      <a:pt x="1" y="47"/>
                      <a:pt x="4" y="47"/>
                      <a:pt x="4" y="4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12" name="Freeform 633"/>
              <p:cNvSpPr/>
              <p:nvPr/>
            </p:nvSpPr>
            <p:spPr bwMode="auto">
              <a:xfrm>
                <a:off x="5166" y="2295"/>
                <a:ext cx="18" cy="51"/>
              </a:xfrm>
              <a:custGeom>
                <a:avLst/>
                <a:gdLst>
                  <a:gd name="T0" fmla="*/ 4 w 10"/>
                  <a:gd name="T1" fmla="*/ 26 h 29"/>
                  <a:gd name="T2" fmla="*/ 9 w 10"/>
                  <a:gd name="T3" fmla="*/ 3 h 29"/>
                  <a:gd name="T4" fmla="*/ 7 w 10"/>
                  <a:gd name="T5" fmla="*/ 1 h 29"/>
                  <a:gd name="T6" fmla="*/ 0 w 10"/>
                  <a:gd name="T7" fmla="*/ 26 h 29"/>
                  <a:gd name="T8" fmla="*/ 4 w 10"/>
                  <a:gd name="T9" fmla="*/ 26 h 29"/>
                </a:gdLst>
                <a:ahLst/>
                <a:cxnLst>
                  <a:cxn ang="0">
                    <a:pos x="T0" y="T1"/>
                  </a:cxn>
                  <a:cxn ang="0">
                    <a:pos x="T2" y="T3"/>
                  </a:cxn>
                  <a:cxn ang="0">
                    <a:pos x="T4" y="T5"/>
                  </a:cxn>
                  <a:cxn ang="0">
                    <a:pos x="T6" y="T7"/>
                  </a:cxn>
                  <a:cxn ang="0">
                    <a:pos x="T8" y="T9"/>
                  </a:cxn>
                </a:cxnLst>
                <a:rect l="0" t="0" r="r" b="b"/>
                <a:pathLst>
                  <a:path w="10" h="29">
                    <a:moveTo>
                      <a:pt x="4" y="26"/>
                    </a:moveTo>
                    <a:cubicBezTo>
                      <a:pt x="4" y="18"/>
                      <a:pt x="7" y="10"/>
                      <a:pt x="9" y="3"/>
                    </a:cubicBezTo>
                    <a:cubicBezTo>
                      <a:pt x="10" y="1"/>
                      <a:pt x="7" y="0"/>
                      <a:pt x="7" y="1"/>
                    </a:cubicBezTo>
                    <a:cubicBezTo>
                      <a:pt x="2" y="9"/>
                      <a:pt x="0" y="17"/>
                      <a:pt x="0" y="26"/>
                    </a:cubicBezTo>
                    <a:cubicBezTo>
                      <a:pt x="0" y="29"/>
                      <a:pt x="4" y="29"/>
                      <a:pt x="4" y="2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13" name="Freeform 634"/>
              <p:cNvSpPr/>
              <p:nvPr/>
            </p:nvSpPr>
            <p:spPr bwMode="auto">
              <a:xfrm>
                <a:off x="5196" y="2281"/>
                <a:ext cx="25" cy="44"/>
              </a:xfrm>
              <a:custGeom>
                <a:avLst/>
                <a:gdLst>
                  <a:gd name="T0" fmla="*/ 4 w 14"/>
                  <a:gd name="T1" fmla="*/ 23 h 25"/>
                  <a:gd name="T2" fmla="*/ 13 w 14"/>
                  <a:gd name="T3" fmla="*/ 3 h 25"/>
                  <a:gd name="T4" fmla="*/ 11 w 14"/>
                  <a:gd name="T5" fmla="*/ 2 h 25"/>
                  <a:gd name="T6" fmla="*/ 1 w 14"/>
                  <a:gd name="T7" fmla="*/ 21 h 25"/>
                  <a:gd name="T8" fmla="*/ 4 w 14"/>
                  <a:gd name="T9" fmla="*/ 23 h 25"/>
                </a:gdLst>
                <a:ahLst/>
                <a:cxnLst>
                  <a:cxn ang="0">
                    <a:pos x="T0" y="T1"/>
                  </a:cxn>
                  <a:cxn ang="0">
                    <a:pos x="T2" y="T3"/>
                  </a:cxn>
                  <a:cxn ang="0">
                    <a:pos x="T4" y="T5"/>
                  </a:cxn>
                  <a:cxn ang="0">
                    <a:pos x="T6" y="T7"/>
                  </a:cxn>
                  <a:cxn ang="0">
                    <a:pos x="T8" y="T9"/>
                  </a:cxn>
                </a:cxnLst>
                <a:rect l="0" t="0" r="r" b="b"/>
                <a:pathLst>
                  <a:path w="14" h="25">
                    <a:moveTo>
                      <a:pt x="4" y="23"/>
                    </a:moveTo>
                    <a:cubicBezTo>
                      <a:pt x="7" y="17"/>
                      <a:pt x="12" y="10"/>
                      <a:pt x="13" y="3"/>
                    </a:cubicBezTo>
                    <a:cubicBezTo>
                      <a:pt x="14" y="2"/>
                      <a:pt x="12" y="0"/>
                      <a:pt x="11" y="2"/>
                    </a:cubicBezTo>
                    <a:cubicBezTo>
                      <a:pt x="6" y="7"/>
                      <a:pt x="3" y="14"/>
                      <a:pt x="1" y="21"/>
                    </a:cubicBezTo>
                    <a:cubicBezTo>
                      <a:pt x="0" y="23"/>
                      <a:pt x="3" y="25"/>
                      <a:pt x="4" y="2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14" name="Freeform 635"/>
              <p:cNvSpPr/>
              <p:nvPr/>
            </p:nvSpPr>
            <p:spPr bwMode="auto">
              <a:xfrm>
                <a:off x="5087" y="2283"/>
                <a:ext cx="18" cy="47"/>
              </a:xfrm>
              <a:custGeom>
                <a:avLst/>
                <a:gdLst>
                  <a:gd name="T0" fmla="*/ 5 w 10"/>
                  <a:gd name="T1" fmla="*/ 25 h 27"/>
                  <a:gd name="T2" fmla="*/ 9 w 10"/>
                  <a:gd name="T3" fmla="*/ 3 h 27"/>
                  <a:gd name="T4" fmla="*/ 7 w 10"/>
                  <a:gd name="T5" fmla="*/ 2 h 27"/>
                  <a:gd name="T6" fmla="*/ 1 w 10"/>
                  <a:gd name="T7" fmla="*/ 25 h 27"/>
                  <a:gd name="T8" fmla="*/ 5 w 10"/>
                  <a:gd name="T9" fmla="*/ 25 h 27"/>
                </a:gdLst>
                <a:ahLst/>
                <a:cxnLst>
                  <a:cxn ang="0">
                    <a:pos x="T0" y="T1"/>
                  </a:cxn>
                  <a:cxn ang="0">
                    <a:pos x="T2" y="T3"/>
                  </a:cxn>
                  <a:cxn ang="0">
                    <a:pos x="T4" y="T5"/>
                  </a:cxn>
                  <a:cxn ang="0">
                    <a:pos x="T6" y="T7"/>
                  </a:cxn>
                  <a:cxn ang="0">
                    <a:pos x="T8" y="T9"/>
                  </a:cxn>
                </a:cxnLst>
                <a:rect l="0" t="0" r="r" b="b"/>
                <a:pathLst>
                  <a:path w="10" h="27">
                    <a:moveTo>
                      <a:pt x="5" y="25"/>
                    </a:moveTo>
                    <a:cubicBezTo>
                      <a:pt x="5" y="17"/>
                      <a:pt x="7" y="10"/>
                      <a:pt x="9" y="3"/>
                    </a:cubicBezTo>
                    <a:cubicBezTo>
                      <a:pt x="10" y="1"/>
                      <a:pt x="8" y="0"/>
                      <a:pt x="7" y="2"/>
                    </a:cubicBezTo>
                    <a:cubicBezTo>
                      <a:pt x="2" y="8"/>
                      <a:pt x="0" y="17"/>
                      <a:pt x="1" y="25"/>
                    </a:cubicBezTo>
                    <a:cubicBezTo>
                      <a:pt x="1" y="27"/>
                      <a:pt x="4" y="27"/>
                      <a:pt x="5" y="2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15" name="Freeform 636"/>
              <p:cNvSpPr/>
              <p:nvPr/>
            </p:nvSpPr>
            <p:spPr bwMode="auto">
              <a:xfrm>
                <a:off x="5057" y="2260"/>
                <a:ext cx="13" cy="37"/>
              </a:xfrm>
              <a:custGeom>
                <a:avLst/>
                <a:gdLst>
                  <a:gd name="T0" fmla="*/ 6 w 7"/>
                  <a:gd name="T1" fmla="*/ 17 h 21"/>
                  <a:gd name="T2" fmla="*/ 6 w 7"/>
                  <a:gd name="T3" fmla="*/ 3 h 21"/>
                  <a:gd name="T4" fmla="*/ 3 w 7"/>
                  <a:gd name="T5" fmla="*/ 2 h 21"/>
                  <a:gd name="T6" fmla="*/ 2 w 7"/>
                  <a:gd name="T7" fmla="*/ 18 h 21"/>
                  <a:gd name="T8" fmla="*/ 6 w 7"/>
                  <a:gd name="T9" fmla="*/ 17 h 21"/>
                </a:gdLst>
                <a:ahLst/>
                <a:cxnLst>
                  <a:cxn ang="0">
                    <a:pos x="T0" y="T1"/>
                  </a:cxn>
                  <a:cxn ang="0">
                    <a:pos x="T2" y="T3"/>
                  </a:cxn>
                  <a:cxn ang="0">
                    <a:pos x="T4" y="T5"/>
                  </a:cxn>
                  <a:cxn ang="0">
                    <a:pos x="T6" y="T7"/>
                  </a:cxn>
                  <a:cxn ang="0">
                    <a:pos x="T8" y="T9"/>
                  </a:cxn>
                </a:cxnLst>
                <a:rect l="0" t="0" r="r" b="b"/>
                <a:pathLst>
                  <a:path w="7" h="21">
                    <a:moveTo>
                      <a:pt x="6" y="17"/>
                    </a:moveTo>
                    <a:cubicBezTo>
                      <a:pt x="5" y="12"/>
                      <a:pt x="5" y="8"/>
                      <a:pt x="6" y="3"/>
                    </a:cubicBezTo>
                    <a:cubicBezTo>
                      <a:pt x="7" y="1"/>
                      <a:pt x="4" y="0"/>
                      <a:pt x="3" y="2"/>
                    </a:cubicBezTo>
                    <a:cubicBezTo>
                      <a:pt x="0" y="7"/>
                      <a:pt x="0" y="13"/>
                      <a:pt x="2" y="18"/>
                    </a:cubicBezTo>
                    <a:cubicBezTo>
                      <a:pt x="3" y="21"/>
                      <a:pt x="7" y="20"/>
                      <a:pt x="6"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16" name="Freeform 637"/>
              <p:cNvSpPr/>
              <p:nvPr/>
            </p:nvSpPr>
            <p:spPr bwMode="auto">
              <a:xfrm>
                <a:off x="5239" y="2277"/>
                <a:ext cx="15" cy="36"/>
              </a:xfrm>
              <a:custGeom>
                <a:avLst/>
                <a:gdLst>
                  <a:gd name="T0" fmla="*/ 4 w 9"/>
                  <a:gd name="T1" fmla="*/ 18 h 20"/>
                  <a:gd name="T2" fmla="*/ 8 w 9"/>
                  <a:gd name="T3" fmla="*/ 3 h 20"/>
                  <a:gd name="T4" fmla="*/ 5 w 9"/>
                  <a:gd name="T5" fmla="*/ 1 h 20"/>
                  <a:gd name="T6" fmla="*/ 0 w 9"/>
                  <a:gd name="T7" fmla="*/ 18 h 20"/>
                  <a:gd name="T8" fmla="*/ 4 w 9"/>
                  <a:gd name="T9" fmla="*/ 18 h 20"/>
                </a:gdLst>
                <a:ahLst/>
                <a:cxnLst>
                  <a:cxn ang="0">
                    <a:pos x="T0" y="T1"/>
                  </a:cxn>
                  <a:cxn ang="0">
                    <a:pos x="T2" y="T3"/>
                  </a:cxn>
                  <a:cxn ang="0">
                    <a:pos x="T4" y="T5"/>
                  </a:cxn>
                  <a:cxn ang="0">
                    <a:pos x="T6" y="T7"/>
                  </a:cxn>
                  <a:cxn ang="0">
                    <a:pos x="T8" y="T9"/>
                  </a:cxn>
                </a:cxnLst>
                <a:rect l="0" t="0" r="r" b="b"/>
                <a:pathLst>
                  <a:path w="9" h="20">
                    <a:moveTo>
                      <a:pt x="4" y="18"/>
                    </a:moveTo>
                    <a:cubicBezTo>
                      <a:pt x="4" y="13"/>
                      <a:pt x="6" y="8"/>
                      <a:pt x="8" y="3"/>
                    </a:cubicBezTo>
                    <a:cubicBezTo>
                      <a:pt x="9" y="1"/>
                      <a:pt x="6" y="0"/>
                      <a:pt x="5" y="1"/>
                    </a:cubicBezTo>
                    <a:cubicBezTo>
                      <a:pt x="2" y="6"/>
                      <a:pt x="1" y="12"/>
                      <a:pt x="0" y="18"/>
                    </a:cubicBezTo>
                    <a:cubicBezTo>
                      <a:pt x="0" y="20"/>
                      <a:pt x="3" y="20"/>
                      <a:pt x="4"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17" name="Freeform 638"/>
              <p:cNvSpPr/>
              <p:nvPr/>
            </p:nvSpPr>
            <p:spPr bwMode="auto">
              <a:xfrm>
                <a:off x="4839" y="2395"/>
                <a:ext cx="29" cy="60"/>
              </a:xfrm>
              <a:custGeom>
                <a:avLst/>
                <a:gdLst>
                  <a:gd name="T0" fmla="*/ 7 w 16"/>
                  <a:gd name="T1" fmla="*/ 32 h 34"/>
                  <a:gd name="T2" fmla="*/ 15 w 16"/>
                  <a:gd name="T3" fmla="*/ 3 h 34"/>
                  <a:gd name="T4" fmla="*/ 12 w 16"/>
                  <a:gd name="T5" fmla="*/ 1 h 34"/>
                  <a:gd name="T6" fmla="*/ 4 w 16"/>
                  <a:gd name="T7" fmla="*/ 32 h 34"/>
                  <a:gd name="T8" fmla="*/ 7 w 16"/>
                  <a:gd name="T9" fmla="*/ 32 h 34"/>
                </a:gdLst>
                <a:ahLst/>
                <a:cxnLst>
                  <a:cxn ang="0">
                    <a:pos x="T0" y="T1"/>
                  </a:cxn>
                  <a:cxn ang="0">
                    <a:pos x="T2" y="T3"/>
                  </a:cxn>
                  <a:cxn ang="0">
                    <a:pos x="T4" y="T5"/>
                  </a:cxn>
                  <a:cxn ang="0">
                    <a:pos x="T6" y="T7"/>
                  </a:cxn>
                  <a:cxn ang="0">
                    <a:pos x="T8" y="T9"/>
                  </a:cxn>
                </a:cxnLst>
                <a:rect l="0" t="0" r="r" b="b"/>
                <a:pathLst>
                  <a:path w="16" h="34">
                    <a:moveTo>
                      <a:pt x="7" y="32"/>
                    </a:moveTo>
                    <a:cubicBezTo>
                      <a:pt x="7" y="21"/>
                      <a:pt x="8" y="12"/>
                      <a:pt x="15" y="3"/>
                    </a:cubicBezTo>
                    <a:cubicBezTo>
                      <a:pt x="16" y="1"/>
                      <a:pt x="14" y="0"/>
                      <a:pt x="12" y="1"/>
                    </a:cubicBezTo>
                    <a:cubicBezTo>
                      <a:pt x="4" y="8"/>
                      <a:pt x="0" y="22"/>
                      <a:pt x="4" y="32"/>
                    </a:cubicBezTo>
                    <a:cubicBezTo>
                      <a:pt x="5" y="34"/>
                      <a:pt x="7" y="34"/>
                      <a:pt x="7"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18" name="Freeform 639"/>
              <p:cNvSpPr/>
              <p:nvPr/>
            </p:nvSpPr>
            <p:spPr bwMode="auto">
              <a:xfrm>
                <a:off x="4869" y="2408"/>
                <a:ext cx="23" cy="47"/>
              </a:xfrm>
              <a:custGeom>
                <a:avLst/>
                <a:gdLst>
                  <a:gd name="T0" fmla="*/ 5 w 13"/>
                  <a:gd name="T1" fmla="*/ 25 h 27"/>
                  <a:gd name="T2" fmla="*/ 12 w 13"/>
                  <a:gd name="T3" fmla="*/ 3 h 27"/>
                  <a:gd name="T4" fmla="*/ 9 w 13"/>
                  <a:gd name="T5" fmla="*/ 1 h 27"/>
                  <a:gd name="T6" fmla="*/ 2 w 13"/>
                  <a:gd name="T7" fmla="*/ 25 h 27"/>
                  <a:gd name="T8" fmla="*/ 5 w 13"/>
                  <a:gd name="T9" fmla="*/ 25 h 27"/>
                </a:gdLst>
                <a:ahLst/>
                <a:cxnLst>
                  <a:cxn ang="0">
                    <a:pos x="T0" y="T1"/>
                  </a:cxn>
                  <a:cxn ang="0">
                    <a:pos x="T2" y="T3"/>
                  </a:cxn>
                  <a:cxn ang="0">
                    <a:pos x="T4" y="T5"/>
                  </a:cxn>
                  <a:cxn ang="0">
                    <a:pos x="T6" y="T7"/>
                  </a:cxn>
                  <a:cxn ang="0">
                    <a:pos x="T8" y="T9"/>
                  </a:cxn>
                </a:cxnLst>
                <a:rect l="0" t="0" r="r" b="b"/>
                <a:pathLst>
                  <a:path w="13" h="27">
                    <a:moveTo>
                      <a:pt x="5" y="25"/>
                    </a:moveTo>
                    <a:cubicBezTo>
                      <a:pt x="5" y="17"/>
                      <a:pt x="7" y="10"/>
                      <a:pt x="12" y="3"/>
                    </a:cubicBezTo>
                    <a:cubicBezTo>
                      <a:pt x="13" y="1"/>
                      <a:pt x="11" y="0"/>
                      <a:pt x="9" y="1"/>
                    </a:cubicBezTo>
                    <a:cubicBezTo>
                      <a:pt x="2" y="7"/>
                      <a:pt x="0" y="16"/>
                      <a:pt x="2" y="25"/>
                    </a:cubicBezTo>
                    <a:cubicBezTo>
                      <a:pt x="2" y="27"/>
                      <a:pt x="5" y="27"/>
                      <a:pt x="5" y="2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19" name="Freeform 640"/>
              <p:cNvSpPr/>
              <p:nvPr/>
            </p:nvSpPr>
            <p:spPr bwMode="auto">
              <a:xfrm>
                <a:off x="4897" y="2432"/>
                <a:ext cx="16" cy="30"/>
              </a:xfrm>
              <a:custGeom>
                <a:avLst/>
                <a:gdLst>
                  <a:gd name="T0" fmla="*/ 5 w 9"/>
                  <a:gd name="T1" fmla="*/ 15 h 17"/>
                  <a:gd name="T2" fmla="*/ 8 w 9"/>
                  <a:gd name="T3" fmla="*/ 3 h 17"/>
                  <a:gd name="T4" fmla="*/ 6 w 9"/>
                  <a:gd name="T5" fmla="*/ 1 h 17"/>
                  <a:gd name="T6" fmla="*/ 1 w 9"/>
                  <a:gd name="T7" fmla="*/ 15 h 17"/>
                  <a:gd name="T8" fmla="*/ 5 w 9"/>
                  <a:gd name="T9" fmla="*/ 15 h 17"/>
                </a:gdLst>
                <a:ahLst/>
                <a:cxnLst>
                  <a:cxn ang="0">
                    <a:pos x="T0" y="T1"/>
                  </a:cxn>
                  <a:cxn ang="0">
                    <a:pos x="T2" y="T3"/>
                  </a:cxn>
                  <a:cxn ang="0">
                    <a:pos x="T4" y="T5"/>
                  </a:cxn>
                  <a:cxn ang="0">
                    <a:pos x="T6" y="T7"/>
                  </a:cxn>
                  <a:cxn ang="0">
                    <a:pos x="T8" y="T9"/>
                  </a:cxn>
                </a:cxnLst>
                <a:rect l="0" t="0" r="r" b="b"/>
                <a:pathLst>
                  <a:path w="9" h="17">
                    <a:moveTo>
                      <a:pt x="5" y="15"/>
                    </a:moveTo>
                    <a:cubicBezTo>
                      <a:pt x="4" y="10"/>
                      <a:pt x="6" y="7"/>
                      <a:pt x="8" y="3"/>
                    </a:cubicBezTo>
                    <a:cubicBezTo>
                      <a:pt x="9" y="1"/>
                      <a:pt x="8" y="0"/>
                      <a:pt x="6" y="1"/>
                    </a:cubicBezTo>
                    <a:cubicBezTo>
                      <a:pt x="1" y="4"/>
                      <a:pt x="0" y="10"/>
                      <a:pt x="1" y="15"/>
                    </a:cubicBezTo>
                    <a:cubicBezTo>
                      <a:pt x="2" y="17"/>
                      <a:pt x="5" y="17"/>
                      <a:pt x="5" y="1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20" name="Freeform 641"/>
              <p:cNvSpPr/>
              <p:nvPr/>
            </p:nvSpPr>
            <p:spPr bwMode="auto">
              <a:xfrm>
                <a:off x="4931" y="2448"/>
                <a:ext cx="16" cy="30"/>
              </a:xfrm>
              <a:custGeom>
                <a:avLst/>
                <a:gdLst>
                  <a:gd name="T0" fmla="*/ 4 w 9"/>
                  <a:gd name="T1" fmla="*/ 15 h 17"/>
                  <a:gd name="T2" fmla="*/ 6 w 9"/>
                  <a:gd name="T3" fmla="*/ 8 h 17"/>
                  <a:gd name="T4" fmla="*/ 8 w 9"/>
                  <a:gd name="T5" fmla="*/ 2 h 17"/>
                  <a:gd name="T6" fmla="*/ 6 w 9"/>
                  <a:gd name="T7" fmla="*/ 0 h 17"/>
                  <a:gd name="T8" fmla="*/ 1 w 9"/>
                  <a:gd name="T9" fmla="*/ 15 h 17"/>
                  <a:gd name="T10" fmla="*/ 4 w 9"/>
                  <a:gd name="T11" fmla="*/ 15 h 17"/>
                </a:gdLst>
                <a:ahLst/>
                <a:cxnLst>
                  <a:cxn ang="0">
                    <a:pos x="T0" y="T1"/>
                  </a:cxn>
                  <a:cxn ang="0">
                    <a:pos x="T2" y="T3"/>
                  </a:cxn>
                  <a:cxn ang="0">
                    <a:pos x="T4" y="T5"/>
                  </a:cxn>
                  <a:cxn ang="0">
                    <a:pos x="T6" y="T7"/>
                  </a:cxn>
                  <a:cxn ang="0">
                    <a:pos x="T8" y="T9"/>
                  </a:cxn>
                  <a:cxn ang="0">
                    <a:pos x="T10" y="T11"/>
                  </a:cxn>
                </a:cxnLst>
                <a:rect l="0" t="0" r="r" b="b"/>
                <a:pathLst>
                  <a:path w="9" h="17">
                    <a:moveTo>
                      <a:pt x="4" y="15"/>
                    </a:moveTo>
                    <a:cubicBezTo>
                      <a:pt x="4" y="12"/>
                      <a:pt x="5" y="10"/>
                      <a:pt x="6" y="8"/>
                    </a:cubicBezTo>
                    <a:cubicBezTo>
                      <a:pt x="6" y="6"/>
                      <a:pt x="8" y="4"/>
                      <a:pt x="8" y="2"/>
                    </a:cubicBezTo>
                    <a:cubicBezTo>
                      <a:pt x="9" y="1"/>
                      <a:pt x="7" y="0"/>
                      <a:pt x="6" y="0"/>
                    </a:cubicBezTo>
                    <a:cubicBezTo>
                      <a:pt x="2" y="3"/>
                      <a:pt x="0" y="10"/>
                      <a:pt x="1" y="15"/>
                    </a:cubicBezTo>
                    <a:cubicBezTo>
                      <a:pt x="1" y="17"/>
                      <a:pt x="4" y="17"/>
                      <a:pt x="4" y="1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21" name="Freeform 642"/>
              <p:cNvSpPr/>
              <p:nvPr/>
            </p:nvSpPr>
            <p:spPr bwMode="auto">
              <a:xfrm>
                <a:off x="4963" y="2464"/>
                <a:ext cx="10" cy="21"/>
              </a:xfrm>
              <a:custGeom>
                <a:avLst/>
                <a:gdLst>
                  <a:gd name="T0" fmla="*/ 5 w 6"/>
                  <a:gd name="T1" fmla="*/ 9 h 12"/>
                  <a:gd name="T2" fmla="*/ 6 w 6"/>
                  <a:gd name="T3" fmla="*/ 3 h 12"/>
                  <a:gd name="T4" fmla="*/ 3 w 6"/>
                  <a:gd name="T5" fmla="*/ 2 h 12"/>
                  <a:gd name="T6" fmla="*/ 1 w 6"/>
                  <a:gd name="T7" fmla="*/ 8 h 12"/>
                  <a:gd name="T8" fmla="*/ 5 w 6"/>
                  <a:gd name="T9" fmla="*/ 9 h 12"/>
                </a:gdLst>
                <a:ahLst/>
                <a:cxnLst>
                  <a:cxn ang="0">
                    <a:pos x="T0" y="T1"/>
                  </a:cxn>
                  <a:cxn ang="0">
                    <a:pos x="T2" y="T3"/>
                  </a:cxn>
                  <a:cxn ang="0">
                    <a:pos x="T4" y="T5"/>
                  </a:cxn>
                  <a:cxn ang="0">
                    <a:pos x="T6" y="T7"/>
                  </a:cxn>
                  <a:cxn ang="0">
                    <a:pos x="T8" y="T9"/>
                  </a:cxn>
                </a:cxnLst>
                <a:rect l="0" t="0" r="r" b="b"/>
                <a:pathLst>
                  <a:path w="6" h="12">
                    <a:moveTo>
                      <a:pt x="5" y="9"/>
                    </a:moveTo>
                    <a:cubicBezTo>
                      <a:pt x="5" y="7"/>
                      <a:pt x="6" y="5"/>
                      <a:pt x="6" y="3"/>
                    </a:cubicBezTo>
                    <a:cubicBezTo>
                      <a:pt x="6" y="1"/>
                      <a:pt x="4" y="0"/>
                      <a:pt x="3" y="2"/>
                    </a:cubicBezTo>
                    <a:cubicBezTo>
                      <a:pt x="2" y="4"/>
                      <a:pt x="1" y="6"/>
                      <a:pt x="1" y="8"/>
                    </a:cubicBezTo>
                    <a:cubicBezTo>
                      <a:pt x="0" y="11"/>
                      <a:pt x="4" y="12"/>
                      <a:pt x="5" y="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22" name="Freeform 643"/>
              <p:cNvSpPr/>
              <p:nvPr/>
            </p:nvSpPr>
            <p:spPr bwMode="auto">
              <a:xfrm>
                <a:off x="4817" y="2096"/>
                <a:ext cx="98" cy="86"/>
              </a:xfrm>
              <a:custGeom>
                <a:avLst/>
                <a:gdLst>
                  <a:gd name="T0" fmla="*/ 4 w 56"/>
                  <a:gd name="T1" fmla="*/ 47 h 49"/>
                  <a:gd name="T2" fmla="*/ 26 w 56"/>
                  <a:gd name="T3" fmla="*/ 24 h 49"/>
                  <a:gd name="T4" fmla="*/ 55 w 56"/>
                  <a:gd name="T5" fmla="*/ 4 h 49"/>
                  <a:gd name="T6" fmla="*/ 54 w 56"/>
                  <a:gd name="T7" fmla="*/ 1 h 49"/>
                  <a:gd name="T8" fmla="*/ 1 w 56"/>
                  <a:gd name="T9" fmla="*/ 45 h 49"/>
                  <a:gd name="T10" fmla="*/ 4 w 56"/>
                  <a:gd name="T11" fmla="*/ 47 h 49"/>
                </a:gdLst>
                <a:ahLst/>
                <a:cxnLst>
                  <a:cxn ang="0">
                    <a:pos x="T0" y="T1"/>
                  </a:cxn>
                  <a:cxn ang="0">
                    <a:pos x="T2" y="T3"/>
                  </a:cxn>
                  <a:cxn ang="0">
                    <a:pos x="T4" y="T5"/>
                  </a:cxn>
                  <a:cxn ang="0">
                    <a:pos x="T6" y="T7"/>
                  </a:cxn>
                  <a:cxn ang="0">
                    <a:pos x="T8" y="T9"/>
                  </a:cxn>
                  <a:cxn ang="0">
                    <a:pos x="T10" y="T11"/>
                  </a:cxn>
                </a:cxnLst>
                <a:rect l="0" t="0" r="r" b="b"/>
                <a:pathLst>
                  <a:path w="56" h="49">
                    <a:moveTo>
                      <a:pt x="4" y="47"/>
                    </a:moveTo>
                    <a:cubicBezTo>
                      <a:pt x="11" y="39"/>
                      <a:pt x="18" y="31"/>
                      <a:pt x="26" y="24"/>
                    </a:cubicBezTo>
                    <a:cubicBezTo>
                      <a:pt x="35" y="16"/>
                      <a:pt x="45" y="11"/>
                      <a:pt x="55" y="4"/>
                    </a:cubicBezTo>
                    <a:cubicBezTo>
                      <a:pt x="56" y="3"/>
                      <a:pt x="56" y="0"/>
                      <a:pt x="54" y="1"/>
                    </a:cubicBezTo>
                    <a:cubicBezTo>
                      <a:pt x="33" y="9"/>
                      <a:pt x="13" y="27"/>
                      <a:pt x="1" y="45"/>
                    </a:cubicBezTo>
                    <a:cubicBezTo>
                      <a:pt x="0" y="47"/>
                      <a:pt x="3" y="49"/>
                      <a:pt x="4" y="4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23" name="Freeform 644"/>
              <p:cNvSpPr/>
              <p:nvPr/>
            </p:nvSpPr>
            <p:spPr bwMode="auto">
              <a:xfrm>
                <a:off x="4829" y="2052"/>
                <a:ext cx="88" cy="83"/>
              </a:xfrm>
              <a:custGeom>
                <a:avLst/>
                <a:gdLst>
                  <a:gd name="T0" fmla="*/ 4 w 50"/>
                  <a:gd name="T1" fmla="*/ 45 h 47"/>
                  <a:gd name="T2" fmla="*/ 49 w 50"/>
                  <a:gd name="T3" fmla="*/ 4 h 47"/>
                  <a:gd name="T4" fmla="*/ 47 w 50"/>
                  <a:gd name="T5" fmla="*/ 1 h 47"/>
                  <a:gd name="T6" fmla="*/ 1 w 50"/>
                  <a:gd name="T7" fmla="*/ 43 h 47"/>
                  <a:gd name="T8" fmla="*/ 4 w 50"/>
                  <a:gd name="T9" fmla="*/ 45 h 47"/>
                </a:gdLst>
                <a:ahLst/>
                <a:cxnLst>
                  <a:cxn ang="0">
                    <a:pos x="T0" y="T1"/>
                  </a:cxn>
                  <a:cxn ang="0">
                    <a:pos x="T2" y="T3"/>
                  </a:cxn>
                  <a:cxn ang="0">
                    <a:pos x="T4" y="T5"/>
                  </a:cxn>
                  <a:cxn ang="0">
                    <a:pos x="T6" y="T7"/>
                  </a:cxn>
                  <a:cxn ang="0">
                    <a:pos x="T8" y="T9"/>
                  </a:cxn>
                </a:cxnLst>
                <a:rect l="0" t="0" r="r" b="b"/>
                <a:pathLst>
                  <a:path w="50" h="47">
                    <a:moveTo>
                      <a:pt x="4" y="45"/>
                    </a:moveTo>
                    <a:cubicBezTo>
                      <a:pt x="17" y="29"/>
                      <a:pt x="33" y="17"/>
                      <a:pt x="49" y="4"/>
                    </a:cubicBezTo>
                    <a:cubicBezTo>
                      <a:pt x="50" y="2"/>
                      <a:pt x="48" y="0"/>
                      <a:pt x="47" y="1"/>
                    </a:cubicBezTo>
                    <a:cubicBezTo>
                      <a:pt x="29" y="10"/>
                      <a:pt x="13" y="27"/>
                      <a:pt x="1" y="43"/>
                    </a:cubicBezTo>
                    <a:cubicBezTo>
                      <a:pt x="0" y="45"/>
                      <a:pt x="3" y="47"/>
                      <a:pt x="4" y="4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24" name="Freeform 645"/>
              <p:cNvSpPr/>
              <p:nvPr/>
            </p:nvSpPr>
            <p:spPr bwMode="auto">
              <a:xfrm>
                <a:off x="4836" y="2005"/>
                <a:ext cx="69" cy="68"/>
              </a:xfrm>
              <a:custGeom>
                <a:avLst/>
                <a:gdLst>
                  <a:gd name="T0" fmla="*/ 3 w 39"/>
                  <a:gd name="T1" fmla="*/ 37 h 39"/>
                  <a:gd name="T2" fmla="*/ 20 w 39"/>
                  <a:gd name="T3" fmla="*/ 20 h 39"/>
                  <a:gd name="T4" fmla="*/ 38 w 39"/>
                  <a:gd name="T5" fmla="*/ 3 h 39"/>
                  <a:gd name="T6" fmla="*/ 36 w 39"/>
                  <a:gd name="T7" fmla="*/ 1 h 39"/>
                  <a:gd name="T8" fmla="*/ 1 w 39"/>
                  <a:gd name="T9" fmla="*/ 35 h 39"/>
                  <a:gd name="T10" fmla="*/ 3 w 39"/>
                  <a:gd name="T11" fmla="*/ 37 h 39"/>
                </a:gdLst>
                <a:ahLst/>
                <a:cxnLst>
                  <a:cxn ang="0">
                    <a:pos x="T0" y="T1"/>
                  </a:cxn>
                  <a:cxn ang="0">
                    <a:pos x="T2" y="T3"/>
                  </a:cxn>
                  <a:cxn ang="0">
                    <a:pos x="T4" y="T5"/>
                  </a:cxn>
                  <a:cxn ang="0">
                    <a:pos x="T6" y="T7"/>
                  </a:cxn>
                  <a:cxn ang="0">
                    <a:pos x="T8" y="T9"/>
                  </a:cxn>
                  <a:cxn ang="0">
                    <a:pos x="T10" y="T11"/>
                  </a:cxn>
                </a:cxnLst>
                <a:rect l="0" t="0" r="r" b="b"/>
                <a:pathLst>
                  <a:path w="39" h="39">
                    <a:moveTo>
                      <a:pt x="3" y="37"/>
                    </a:moveTo>
                    <a:cubicBezTo>
                      <a:pt x="9" y="31"/>
                      <a:pt x="14" y="25"/>
                      <a:pt x="20" y="20"/>
                    </a:cubicBezTo>
                    <a:cubicBezTo>
                      <a:pt x="26" y="14"/>
                      <a:pt x="32" y="9"/>
                      <a:pt x="38" y="3"/>
                    </a:cubicBezTo>
                    <a:cubicBezTo>
                      <a:pt x="39" y="2"/>
                      <a:pt x="37" y="0"/>
                      <a:pt x="36" y="1"/>
                    </a:cubicBezTo>
                    <a:cubicBezTo>
                      <a:pt x="22" y="8"/>
                      <a:pt x="10" y="23"/>
                      <a:pt x="1" y="35"/>
                    </a:cubicBezTo>
                    <a:cubicBezTo>
                      <a:pt x="0" y="37"/>
                      <a:pt x="2" y="39"/>
                      <a:pt x="3" y="3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25" name="Freeform 646"/>
              <p:cNvSpPr/>
              <p:nvPr/>
            </p:nvSpPr>
            <p:spPr bwMode="auto">
              <a:xfrm>
                <a:off x="4843" y="1985"/>
                <a:ext cx="46" cy="39"/>
              </a:xfrm>
              <a:custGeom>
                <a:avLst/>
                <a:gdLst>
                  <a:gd name="T0" fmla="*/ 4 w 26"/>
                  <a:gd name="T1" fmla="*/ 20 h 22"/>
                  <a:gd name="T2" fmla="*/ 25 w 26"/>
                  <a:gd name="T3" fmla="*/ 3 h 22"/>
                  <a:gd name="T4" fmla="*/ 24 w 26"/>
                  <a:gd name="T5" fmla="*/ 0 h 22"/>
                  <a:gd name="T6" fmla="*/ 1 w 26"/>
                  <a:gd name="T7" fmla="*/ 18 h 22"/>
                  <a:gd name="T8" fmla="*/ 4 w 26"/>
                  <a:gd name="T9" fmla="*/ 20 h 22"/>
                </a:gdLst>
                <a:ahLst/>
                <a:cxnLst>
                  <a:cxn ang="0">
                    <a:pos x="T0" y="T1"/>
                  </a:cxn>
                  <a:cxn ang="0">
                    <a:pos x="T2" y="T3"/>
                  </a:cxn>
                  <a:cxn ang="0">
                    <a:pos x="T4" y="T5"/>
                  </a:cxn>
                  <a:cxn ang="0">
                    <a:pos x="T6" y="T7"/>
                  </a:cxn>
                  <a:cxn ang="0">
                    <a:pos x="T8" y="T9"/>
                  </a:cxn>
                </a:cxnLst>
                <a:rect l="0" t="0" r="r" b="b"/>
                <a:pathLst>
                  <a:path w="26" h="22">
                    <a:moveTo>
                      <a:pt x="4" y="20"/>
                    </a:moveTo>
                    <a:cubicBezTo>
                      <a:pt x="10" y="13"/>
                      <a:pt x="17" y="8"/>
                      <a:pt x="25" y="3"/>
                    </a:cubicBezTo>
                    <a:cubicBezTo>
                      <a:pt x="26" y="2"/>
                      <a:pt x="25" y="0"/>
                      <a:pt x="24" y="0"/>
                    </a:cubicBezTo>
                    <a:cubicBezTo>
                      <a:pt x="14" y="3"/>
                      <a:pt x="7" y="10"/>
                      <a:pt x="1" y="18"/>
                    </a:cubicBezTo>
                    <a:cubicBezTo>
                      <a:pt x="0" y="20"/>
                      <a:pt x="3" y="22"/>
                      <a:pt x="4"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26" name="Freeform 647"/>
              <p:cNvSpPr/>
              <p:nvPr/>
            </p:nvSpPr>
            <p:spPr bwMode="auto">
              <a:xfrm>
                <a:off x="4850" y="2123"/>
                <a:ext cx="77" cy="63"/>
              </a:xfrm>
              <a:custGeom>
                <a:avLst/>
                <a:gdLst>
                  <a:gd name="T0" fmla="*/ 4 w 44"/>
                  <a:gd name="T1" fmla="*/ 35 h 36"/>
                  <a:gd name="T2" fmla="*/ 42 w 44"/>
                  <a:gd name="T3" fmla="*/ 3 h 36"/>
                  <a:gd name="T4" fmla="*/ 40 w 44"/>
                  <a:gd name="T5" fmla="*/ 1 h 36"/>
                  <a:gd name="T6" fmla="*/ 2 w 44"/>
                  <a:gd name="T7" fmla="*/ 32 h 36"/>
                  <a:gd name="T8" fmla="*/ 4 w 44"/>
                  <a:gd name="T9" fmla="*/ 35 h 36"/>
                </a:gdLst>
                <a:ahLst/>
                <a:cxnLst>
                  <a:cxn ang="0">
                    <a:pos x="T0" y="T1"/>
                  </a:cxn>
                  <a:cxn ang="0">
                    <a:pos x="T2" y="T3"/>
                  </a:cxn>
                  <a:cxn ang="0">
                    <a:pos x="T4" y="T5"/>
                  </a:cxn>
                  <a:cxn ang="0">
                    <a:pos x="T6" y="T7"/>
                  </a:cxn>
                  <a:cxn ang="0">
                    <a:pos x="T8" y="T9"/>
                  </a:cxn>
                </a:cxnLst>
                <a:rect l="0" t="0" r="r" b="b"/>
                <a:pathLst>
                  <a:path w="44" h="36">
                    <a:moveTo>
                      <a:pt x="4" y="35"/>
                    </a:moveTo>
                    <a:cubicBezTo>
                      <a:pt x="17" y="24"/>
                      <a:pt x="30" y="14"/>
                      <a:pt x="42" y="3"/>
                    </a:cubicBezTo>
                    <a:cubicBezTo>
                      <a:pt x="44" y="2"/>
                      <a:pt x="42" y="0"/>
                      <a:pt x="40" y="1"/>
                    </a:cubicBezTo>
                    <a:cubicBezTo>
                      <a:pt x="26" y="9"/>
                      <a:pt x="13" y="21"/>
                      <a:pt x="2" y="32"/>
                    </a:cubicBezTo>
                    <a:cubicBezTo>
                      <a:pt x="0" y="34"/>
                      <a:pt x="3" y="36"/>
                      <a:pt x="4" y="3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27" name="Freeform 648"/>
              <p:cNvSpPr/>
              <p:nvPr/>
            </p:nvSpPr>
            <p:spPr bwMode="auto">
              <a:xfrm>
                <a:off x="4903" y="2156"/>
                <a:ext cx="44" cy="44"/>
              </a:xfrm>
              <a:custGeom>
                <a:avLst/>
                <a:gdLst>
                  <a:gd name="T0" fmla="*/ 4 w 25"/>
                  <a:gd name="T1" fmla="*/ 24 h 25"/>
                  <a:gd name="T2" fmla="*/ 13 w 25"/>
                  <a:gd name="T3" fmla="*/ 11 h 25"/>
                  <a:gd name="T4" fmla="*/ 24 w 25"/>
                  <a:gd name="T5" fmla="*/ 3 h 25"/>
                  <a:gd name="T6" fmla="*/ 22 w 25"/>
                  <a:gd name="T7" fmla="*/ 0 h 25"/>
                  <a:gd name="T8" fmla="*/ 1 w 25"/>
                  <a:gd name="T9" fmla="*/ 22 h 25"/>
                  <a:gd name="T10" fmla="*/ 4 w 25"/>
                  <a:gd name="T11" fmla="*/ 24 h 25"/>
                </a:gdLst>
                <a:ahLst/>
                <a:cxnLst>
                  <a:cxn ang="0">
                    <a:pos x="T0" y="T1"/>
                  </a:cxn>
                  <a:cxn ang="0">
                    <a:pos x="T2" y="T3"/>
                  </a:cxn>
                  <a:cxn ang="0">
                    <a:pos x="T4" y="T5"/>
                  </a:cxn>
                  <a:cxn ang="0">
                    <a:pos x="T6" y="T7"/>
                  </a:cxn>
                  <a:cxn ang="0">
                    <a:pos x="T8" y="T9"/>
                  </a:cxn>
                  <a:cxn ang="0">
                    <a:pos x="T10" y="T11"/>
                  </a:cxn>
                </a:cxnLst>
                <a:rect l="0" t="0" r="r" b="b"/>
                <a:pathLst>
                  <a:path w="25" h="25">
                    <a:moveTo>
                      <a:pt x="4" y="24"/>
                    </a:moveTo>
                    <a:cubicBezTo>
                      <a:pt x="6" y="19"/>
                      <a:pt x="9" y="15"/>
                      <a:pt x="13" y="11"/>
                    </a:cubicBezTo>
                    <a:cubicBezTo>
                      <a:pt x="16" y="8"/>
                      <a:pt x="20" y="6"/>
                      <a:pt x="24" y="3"/>
                    </a:cubicBezTo>
                    <a:cubicBezTo>
                      <a:pt x="25" y="2"/>
                      <a:pt x="24" y="0"/>
                      <a:pt x="22" y="0"/>
                    </a:cubicBezTo>
                    <a:cubicBezTo>
                      <a:pt x="12" y="3"/>
                      <a:pt x="4" y="13"/>
                      <a:pt x="1" y="22"/>
                    </a:cubicBezTo>
                    <a:cubicBezTo>
                      <a:pt x="0" y="24"/>
                      <a:pt x="3" y="25"/>
                      <a:pt x="4" y="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28" name="Freeform 649"/>
              <p:cNvSpPr/>
              <p:nvPr/>
            </p:nvSpPr>
            <p:spPr bwMode="auto">
              <a:xfrm>
                <a:off x="4933" y="2191"/>
                <a:ext cx="31" cy="30"/>
              </a:xfrm>
              <a:custGeom>
                <a:avLst/>
                <a:gdLst>
                  <a:gd name="T0" fmla="*/ 4 w 18"/>
                  <a:gd name="T1" fmla="*/ 16 h 17"/>
                  <a:gd name="T2" fmla="*/ 17 w 18"/>
                  <a:gd name="T3" fmla="*/ 4 h 17"/>
                  <a:gd name="T4" fmla="*/ 15 w 18"/>
                  <a:gd name="T5" fmla="*/ 1 h 17"/>
                  <a:gd name="T6" fmla="*/ 2 w 18"/>
                  <a:gd name="T7" fmla="*/ 13 h 17"/>
                  <a:gd name="T8" fmla="*/ 4 w 18"/>
                  <a:gd name="T9" fmla="*/ 16 h 17"/>
                </a:gdLst>
                <a:ahLst/>
                <a:cxnLst>
                  <a:cxn ang="0">
                    <a:pos x="T0" y="T1"/>
                  </a:cxn>
                  <a:cxn ang="0">
                    <a:pos x="T2" y="T3"/>
                  </a:cxn>
                  <a:cxn ang="0">
                    <a:pos x="T4" y="T5"/>
                  </a:cxn>
                  <a:cxn ang="0">
                    <a:pos x="T6" y="T7"/>
                  </a:cxn>
                  <a:cxn ang="0">
                    <a:pos x="T8" y="T9"/>
                  </a:cxn>
                </a:cxnLst>
                <a:rect l="0" t="0" r="r" b="b"/>
                <a:pathLst>
                  <a:path w="18" h="17">
                    <a:moveTo>
                      <a:pt x="4" y="16"/>
                    </a:moveTo>
                    <a:cubicBezTo>
                      <a:pt x="9" y="12"/>
                      <a:pt x="13" y="8"/>
                      <a:pt x="17" y="4"/>
                    </a:cubicBezTo>
                    <a:cubicBezTo>
                      <a:pt x="18" y="3"/>
                      <a:pt x="16" y="0"/>
                      <a:pt x="15" y="1"/>
                    </a:cubicBezTo>
                    <a:cubicBezTo>
                      <a:pt x="10" y="5"/>
                      <a:pt x="6" y="9"/>
                      <a:pt x="2" y="13"/>
                    </a:cubicBezTo>
                    <a:cubicBezTo>
                      <a:pt x="0" y="15"/>
                      <a:pt x="3" y="17"/>
                      <a:pt x="4"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29" name="Freeform 650"/>
              <p:cNvSpPr/>
              <p:nvPr/>
            </p:nvSpPr>
            <p:spPr bwMode="auto">
              <a:xfrm>
                <a:off x="4734" y="2079"/>
                <a:ext cx="35" cy="84"/>
              </a:xfrm>
              <a:custGeom>
                <a:avLst/>
                <a:gdLst>
                  <a:gd name="T0" fmla="*/ 20 w 20"/>
                  <a:gd name="T1" fmla="*/ 45 h 48"/>
                  <a:gd name="T2" fmla="*/ 4 w 20"/>
                  <a:gd name="T3" fmla="*/ 1 h 48"/>
                  <a:gd name="T4" fmla="*/ 1 w 20"/>
                  <a:gd name="T5" fmla="*/ 4 h 48"/>
                  <a:gd name="T6" fmla="*/ 16 w 20"/>
                  <a:gd name="T7" fmla="*/ 45 h 48"/>
                  <a:gd name="T8" fmla="*/ 20 w 20"/>
                  <a:gd name="T9" fmla="*/ 45 h 48"/>
                </a:gdLst>
                <a:ahLst/>
                <a:cxnLst>
                  <a:cxn ang="0">
                    <a:pos x="T0" y="T1"/>
                  </a:cxn>
                  <a:cxn ang="0">
                    <a:pos x="T2" y="T3"/>
                  </a:cxn>
                  <a:cxn ang="0">
                    <a:pos x="T4" y="T5"/>
                  </a:cxn>
                  <a:cxn ang="0">
                    <a:pos x="T6" y="T7"/>
                  </a:cxn>
                  <a:cxn ang="0">
                    <a:pos x="T8" y="T9"/>
                  </a:cxn>
                </a:cxnLst>
                <a:rect l="0" t="0" r="r" b="b"/>
                <a:pathLst>
                  <a:path w="20" h="48">
                    <a:moveTo>
                      <a:pt x="20" y="45"/>
                    </a:moveTo>
                    <a:cubicBezTo>
                      <a:pt x="19" y="30"/>
                      <a:pt x="15" y="13"/>
                      <a:pt x="4" y="1"/>
                    </a:cubicBezTo>
                    <a:cubicBezTo>
                      <a:pt x="2" y="0"/>
                      <a:pt x="0" y="2"/>
                      <a:pt x="1" y="4"/>
                    </a:cubicBezTo>
                    <a:cubicBezTo>
                      <a:pt x="9" y="17"/>
                      <a:pt x="15" y="30"/>
                      <a:pt x="16" y="45"/>
                    </a:cubicBezTo>
                    <a:cubicBezTo>
                      <a:pt x="16" y="48"/>
                      <a:pt x="20" y="48"/>
                      <a:pt x="20" y="4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30" name="Freeform 651"/>
              <p:cNvSpPr/>
              <p:nvPr/>
            </p:nvSpPr>
            <p:spPr bwMode="auto">
              <a:xfrm>
                <a:off x="4778" y="2079"/>
                <a:ext cx="32" cy="95"/>
              </a:xfrm>
              <a:custGeom>
                <a:avLst/>
                <a:gdLst>
                  <a:gd name="T0" fmla="*/ 18 w 18"/>
                  <a:gd name="T1" fmla="*/ 51 h 54"/>
                  <a:gd name="T2" fmla="*/ 3 w 18"/>
                  <a:gd name="T3" fmla="*/ 2 h 54"/>
                  <a:gd name="T4" fmla="*/ 1 w 18"/>
                  <a:gd name="T5" fmla="*/ 3 h 54"/>
                  <a:gd name="T6" fmla="*/ 14 w 18"/>
                  <a:gd name="T7" fmla="*/ 51 h 54"/>
                  <a:gd name="T8" fmla="*/ 18 w 18"/>
                  <a:gd name="T9" fmla="*/ 51 h 54"/>
                </a:gdLst>
                <a:ahLst/>
                <a:cxnLst>
                  <a:cxn ang="0">
                    <a:pos x="T0" y="T1"/>
                  </a:cxn>
                  <a:cxn ang="0">
                    <a:pos x="T2" y="T3"/>
                  </a:cxn>
                  <a:cxn ang="0">
                    <a:pos x="T4" y="T5"/>
                  </a:cxn>
                  <a:cxn ang="0">
                    <a:pos x="T6" y="T7"/>
                  </a:cxn>
                  <a:cxn ang="0">
                    <a:pos x="T8" y="T9"/>
                  </a:cxn>
                </a:cxnLst>
                <a:rect l="0" t="0" r="r" b="b"/>
                <a:pathLst>
                  <a:path w="18" h="54">
                    <a:moveTo>
                      <a:pt x="18" y="51"/>
                    </a:moveTo>
                    <a:cubicBezTo>
                      <a:pt x="18" y="34"/>
                      <a:pt x="13" y="16"/>
                      <a:pt x="3" y="2"/>
                    </a:cubicBezTo>
                    <a:cubicBezTo>
                      <a:pt x="2" y="0"/>
                      <a:pt x="0" y="1"/>
                      <a:pt x="1" y="3"/>
                    </a:cubicBezTo>
                    <a:cubicBezTo>
                      <a:pt x="8" y="19"/>
                      <a:pt x="12" y="34"/>
                      <a:pt x="14" y="51"/>
                    </a:cubicBezTo>
                    <a:cubicBezTo>
                      <a:pt x="15" y="53"/>
                      <a:pt x="18" y="54"/>
                      <a:pt x="18" y="5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31" name="Freeform 652"/>
              <p:cNvSpPr/>
              <p:nvPr/>
            </p:nvSpPr>
            <p:spPr bwMode="auto">
              <a:xfrm>
                <a:off x="4665" y="2095"/>
                <a:ext cx="29" cy="66"/>
              </a:xfrm>
              <a:custGeom>
                <a:avLst/>
                <a:gdLst>
                  <a:gd name="T0" fmla="*/ 14 w 16"/>
                  <a:gd name="T1" fmla="*/ 36 h 38"/>
                  <a:gd name="T2" fmla="*/ 4 w 16"/>
                  <a:gd name="T3" fmla="*/ 1 h 38"/>
                  <a:gd name="T4" fmla="*/ 2 w 16"/>
                  <a:gd name="T5" fmla="*/ 3 h 38"/>
                  <a:gd name="T6" fmla="*/ 11 w 16"/>
                  <a:gd name="T7" fmla="*/ 35 h 38"/>
                  <a:gd name="T8" fmla="*/ 14 w 16"/>
                  <a:gd name="T9" fmla="*/ 36 h 38"/>
                </a:gdLst>
                <a:ahLst/>
                <a:cxnLst>
                  <a:cxn ang="0">
                    <a:pos x="T0" y="T1"/>
                  </a:cxn>
                  <a:cxn ang="0">
                    <a:pos x="T2" y="T3"/>
                  </a:cxn>
                  <a:cxn ang="0">
                    <a:pos x="T4" y="T5"/>
                  </a:cxn>
                  <a:cxn ang="0">
                    <a:pos x="T6" y="T7"/>
                  </a:cxn>
                  <a:cxn ang="0">
                    <a:pos x="T8" y="T9"/>
                  </a:cxn>
                </a:cxnLst>
                <a:rect l="0" t="0" r="r" b="b"/>
                <a:pathLst>
                  <a:path w="16" h="38">
                    <a:moveTo>
                      <a:pt x="14" y="36"/>
                    </a:moveTo>
                    <a:cubicBezTo>
                      <a:pt x="16" y="23"/>
                      <a:pt x="13" y="10"/>
                      <a:pt x="4" y="1"/>
                    </a:cubicBezTo>
                    <a:cubicBezTo>
                      <a:pt x="3" y="0"/>
                      <a:pt x="0" y="2"/>
                      <a:pt x="2" y="3"/>
                    </a:cubicBezTo>
                    <a:cubicBezTo>
                      <a:pt x="8" y="13"/>
                      <a:pt x="12" y="23"/>
                      <a:pt x="11" y="35"/>
                    </a:cubicBezTo>
                    <a:cubicBezTo>
                      <a:pt x="11" y="37"/>
                      <a:pt x="14" y="38"/>
                      <a:pt x="14" y="3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32" name="Freeform 653"/>
              <p:cNvSpPr/>
              <p:nvPr/>
            </p:nvSpPr>
            <p:spPr bwMode="auto">
              <a:xfrm>
                <a:off x="4718" y="2109"/>
                <a:ext cx="18" cy="52"/>
              </a:xfrm>
              <a:custGeom>
                <a:avLst/>
                <a:gdLst>
                  <a:gd name="T0" fmla="*/ 10 w 10"/>
                  <a:gd name="T1" fmla="*/ 27 h 30"/>
                  <a:gd name="T2" fmla="*/ 3 w 10"/>
                  <a:gd name="T3" fmla="*/ 2 h 30"/>
                  <a:gd name="T4" fmla="*/ 0 w 10"/>
                  <a:gd name="T5" fmla="*/ 3 h 30"/>
                  <a:gd name="T6" fmla="*/ 6 w 10"/>
                  <a:gd name="T7" fmla="*/ 28 h 30"/>
                  <a:gd name="T8" fmla="*/ 10 w 10"/>
                  <a:gd name="T9" fmla="*/ 27 h 30"/>
                </a:gdLst>
                <a:ahLst/>
                <a:cxnLst>
                  <a:cxn ang="0">
                    <a:pos x="T0" y="T1"/>
                  </a:cxn>
                  <a:cxn ang="0">
                    <a:pos x="T2" y="T3"/>
                  </a:cxn>
                  <a:cxn ang="0">
                    <a:pos x="T4" y="T5"/>
                  </a:cxn>
                  <a:cxn ang="0">
                    <a:pos x="T6" y="T7"/>
                  </a:cxn>
                  <a:cxn ang="0">
                    <a:pos x="T8" y="T9"/>
                  </a:cxn>
                </a:cxnLst>
                <a:rect l="0" t="0" r="r" b="b"/>
                <a:pathLst>
                  <a:path w="10" h="30">
                    <a:moveTo>
                      <a:pt x="10" y="27"/>
                    </a:moveTo>
                    <a:cubicBezTo>
                      <a:pt x="8" y="19"/>
                      <a:pt x="7" y="10"/>
                      <a:pt x="3" y="2"/>
                    </a:cubicBezTo>
                    <a:cubicBezTo>
                      <a:pt x="2" y="0"/>
                      <a:pt x="0" y="1"/>
                      <a:pt x="0" y="3"/>
                    </a:cubicBezTo>
                    <a:cubicBezTo>
                      <a:pt x="2" y="11"/>
                      <a:pt x="4" y="19"/>
                      <a:pt x="6" y="28"/>
                    </a:cubicBezTo>
                    <a:cubicBezTo>
                      <a:pt x="6" y="30"/>
                      <a:pt x="10" y="29"/>
                      <a:pt x="10" y="2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33" name="Freeform 654"/>
              <p:cNvSpPr/>
              <p:nvPr/>
            </p:nvSpPr>
            <p:spPr bwMode="auto">
              <a:xfrm>
                <a:off x="4600" y="2098"/>
                <a:ext cx="32" cy="67"/>
              </a:xfrm>
              <a:custGeom>
                <a:avLst/>
                <a:gdLst>
                  <a:gd name="T0" fmla="*/ 17 w 18"/>
                  <a:gd name="T1" fmla="*/ 36 h 38"/>
                  <a:gd name="T2" fmla="*/ 4 w 18"/>
                  <a:gd name="T3" fmla="*/ 1 h 38"/>
                  <a:gd name="T4" fmla="*/ 1 w 18"/>
                  <a:gd name="T5" fmla="*/ 3 h 38"/>
                  <a:gd name="T6" fmla="*/ 14 w 18"/>
                  <a:gd name="T7" fmla="*/ 36 h 38"/>
                  <a:gd name="T8" fmla="*/ 17 w 18"/>
                  <a:gd name="T9" fmla="*/ 36 h 38"/>
                </a:gdLst>
                <a:ahLst/>
                <a:cxnLst>
                  <a:cxn ang="0">
                    <a:pos x="T0" y="T1"/>
                  </a:cxn>
                  <a:cxn ang="0">
                    <a:pos x="T2" y="T3"/>
                  </a:cxn>
                  <a:cxn ang="0">
                    <a:pos x="T4" y="T5"/>
                  </a:cxn>
                  <a:cxn ang="0">
                    <a:pos x="T6" y="T7"/>
                  </a:cxn>
                  <a:cxn ang="0">
                    <a:pos x="T8" y="T9"/>
                  </a:cxn>
                </a:cxnLst>
                <a:rect l="0" t="0" r="r" b="b"/>
                <a:pathLst>
                  <a:path w="18" h="38">
                    <a:moveTo>
                      <a:pt x="17" y="36"/>
                    </a:moveTo>
                    <a:cubicBezTo>
                      <a:pt x="18" y="23"/>
                      <a:pt x="14" y="9"/>
                      <a:pt x="4" y="1"/>
                    </a:cubicBezTo>
                    <a:cubicBezTo>
                      <a:pt x="2" y="0"/>
                      <a:pt x="0" y="1"/>
                      <a:pt x="1" y="3"/>
                    </a:cubicBezTo>
                    <a:cubicBezTo>
                      <a:pt x="9" y="13"/>
                      <a:pt x="13" y="23"/>
                      <a:pt x="14" y="36"/>
                    </a:cubicBezTo>
                    <a:cubicBezTo>
                      <a:pt x="14" y="38"/>
                      <a:pt x="17" y="38"/>
                      <a:pt x="17" y="3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34" name="Freeform 655"/>
              <p:cNvSpPr/>
              <p:nvPr/>
            </p:nvSpPr>
            <p:spPr bwMode="auto">
              <a:xfrm>
                <a:off x="4644" y="2107"/>
                <a:ext cx="20" cy="54"/>
              </a:xfrm>
              <a:custGeom>
                <a:avLst/>
                <a:gdLst>
                  <a:gd name="T0" fmla="*/ 10 w 11"/>
                  <a:gd name="T1" fmla="*/ 28 h 31"/>
                  <a:gd name="T2" fmla="*/ 3 w 11"/>
                  <a:gd name="T3" fmla="*/ 2 h 31"/>
                  <a:gd name="T4" fmla="*/ 0 w 11"/>
                  <a:gd name="T5" fmla="*/ 3 h 31"/>
                  <a:gd name="T6" fmla="*/ 7 w 11"/>
                  <a:gd name="T7" fmla="*/ 29 h 31"/>
                  <a:gd name="T8" fmla="*/ 10 w 11"/>
                  <a:gd name="T9" fmla="*/ 28 h 31"/>
                </a:gdLst>
                <a:ahLst/>
                <a:cxnLst>
                  <a:cxn ang="0">
                    <a:pos x="T0" y="T1"/>
                  </a:cxn>
                  <a:cxn ang="0">
                    <a:pos x="T2" y="T3"/>
                  </a:cxn>
                  <a:cxn ang="0">
                    <a:pos x="T4" y="T5"/>
                  </a:cxn>
                  <a:cxn ang="0">
                    <a:pos x="T6" y="T7"/>
                  </a:cxn>
                  <a:cxn ang="0">
                    <a:pos x="T8" y="T9"/>
                  </a:cxn>
                </a:cxnLst>
                <a:rect l="0" t="0" r="r" b="b"/>
                <a:pathLst>
                  <a:path w="11" h="31">
                    <a:moveTo>
                      <a:pt x="10" y="28"/>
                    </a:moveTo>
                    <a:cubicBezTo>
                      <a:pt x="10" y="19"/>
                      <a:pt x="8" y="10"/>
                      <a:pt x="3" y="2"/>
                    </a:cubicBezTo>
                    <a:cubicBezTo>
                      <a:pt x="3" y="0"/>
                      <a:pt x="0" y="1"/>
                      <a:pt x="0" y="3"/>
                    </a:cubicBezTo>
                    <a:cubicBezTo>
                      <a:pt x="3" y="11"/>
                      <a:pt x="6" y="20"/>
                      <a:pt x="7" y="29"/>
                    </a:cubicBezTo>
                    <a:cubicBezTo>
                      <a:pt x="7" y="31"/>
                      <a:pt x="11" y="30"/>
                      <a:pt x="10" y="2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35" name="Freeform 656"/>
              <p:cNvSpPr/>
              <p:nvPr/>
            </p:nvSpPr>
            <p:spPr bwMode="auto">
              <a:xfrm>
                <a:off x="4548" y="2121"/>
                <a:ext cx="24" cy="56"/>
              </a:xfrm>
              <a:custGeom>
                <a:avLst/>
                <a:gdLst>
                  <a:gd name="T0" fmla="*/ 14 w 14"/>
                  <a:gd name="T1" fmla="*/ 30 h 32"/>
                  <a:gd name="T2" fmla="*/ 3 w 14"/>
                  <a:gd name="T3" fmla="*/ 2 h 32"/>
                  <a:gd name="T4" fmla="*/ 1 w 14"/>
                  <a:gd name="T5" fmla="*/ 3 h 32"/>
                  <a:gd name="T6" fmla="*/ 12 w 14"/>
                  <a:gd name="T7" fmla="*/ 30 h 32"/>
                  <a:gd name="T8" fmla="*/ 14 w 14"/>
                  <a:gd name="T9" fmla="*/ 30 h 32"/>
                </a:gdLst>
                <a:ahLst/>
                <a:cxnLst>
                  <a:cxn ang="0">
                    <a:pos x="T0" y="T1"/>
                  </a:cxn>
                  <a:cxn ang="0">
                    <a:pos x="T2" y="T3"/>
                  </a:cxn>
                  <a:cxn ang="0">
                    <a:pos x="T4" y="T5"/>
                  </a:cxn>
                  <a:cxn ang="0">
                    <a:pos x="T6" y="T7"/>
                  </a:cxn>
                  <a:cxn ang="0">
                    <a:pos x="T8" y="T9"/>
                  </a:cxn>
                </a:cxnLst>
                <a:rect l="0" t="0" r="r" b="b"/>
                <a:pathLst>
                  <a:path w="14" h="32">
                    <a:moveTo>
                      <a:pt x="14" y="30"/>
                    </a:moveTo>
                    <a:cubicBezTo>
                      <a:pt x="14" y="20"/>
                      <a:pt x="11" y="8"/>
                      <a:pt x="3" y="2"/>
                    </a:cubicBezTo>
                    <a:cubicBezTo>
                      <a:pt x="2" y="0"/>
                      <a:pt x="0" y="2"/>
                      <a:pt x="1" y="3"/>
                    </a:cubicBezTo>
                    <a:cubicBezTo>
                      <a:pt x="6" y="12"/>
                      <a:pt x="10" y="20"/>
                      <a:pt x="12" y="30"/>
                    </a:cubicBezTo>
                    <a:cubicBezTo>
                      <a:pt x="12" y="32"/>
                      <a:pt x="14" y="31"/>
                      <a:pt x="14"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36" name="Freeform 657"/>
              <p:cNvSpPr/>
              <p:nvPr/>
            </p:nvSpPr>
            <p:spPr bwMode="auto">
              <a:xfrm>
                <a:off x="4578" y="2119"/>
                <a:ext cx="22" cy="41"/>
              </a:xfrm>
              <a:custGeom>
                <a:avLst/>
                <a:gdLst>
                  <a:gd name="T0" fmla="*/ 12 w 13"/>
                  <a:gd name="T1" fmla="*/ 19 h 23"/>
                  <a:gd name="T2" fmla="*/ 3 w 13"/>
                  <a:gd name="T3" fmla="*/ 2 h 23"/>
                  <a:gd name="T4" fmla="*/ 0 w 13"/>
                  <a:gd name="T5" fmla="*/ 3 h 23"/>
                  <a:gd name="T6" fmla="*/ 9 w 13"/>
                  <a:gd name="T7" fmla="*/ 20 h 23"/>
                  <a:gd name="T8" fmla="*/ 12 w 13"/>
                  <a:gd name="T9" fmla="*/ 19 h 23"/>
                </a:gdLst>
                <a:ahLst/>
                <a:cxnLst>
                  <a:cxn ang="0">
                    <a:pos x="T0" y="T1"/>
                  </a:cxn>
                  <a:cxn ang="0">
                    <a:pos x="T2" y="T3"/>
                  </a:cxn>
                  <a:cxn ang="0">
                    <a:pos x="T4" y="T5"/>
                  </a:cxn>
                  <a:cxn ang="0">
                    <a:pos x="T6" y="T7"/>
                  </a:cxn>
                  <a:cxn ang="0">
                    <a:pos x="T8" y="T9"/>
                  </a:cxn>
                </a:cxnLst>
                <a:rect l="0" t="0" r="r" b="b"/>
                <a:pathLst>
                  <a:path w="13" h="23">
                    <a:moveTo>
                      <a:pt x="12" y="19"/>
                    </a:moveTo>
                    <a:cubicBezTo>
                      <a:pt x="9" y="13"/>
                      <a:pt x="7" y="7"/>
                      <a:pt x="3" y="2"/>
                    </a:cubicBezTo>
                    <a:cubicBezTo>
                      <a:pt x="2" y="0"/>
                      <a:pt x="0" y="1"/>
                      <a:pt x="0" y="3"/>
                    </a:cubicBezTo>
                    <a:cubicBezTo>
                      <a:pt x="3" y="9"/>
                      <a:pt x="6" y="15"/>
                      <a:pt x="9" y="20"/>
                    </a:cubicBezTo>
                    <a:cubicBezTo>
                      <a:pt x="10" y="23"/>
                      <a:pt x="13" y="21"/>
                      <a:pt x="12" y="1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37" name="Freeform 658"/>
              <p:cNvSpPr/>
              <p:nvPr/>
            </p:nvSpPr>
            <p:spPr bwMode="auto">
              <a:xfrm>
                <a:off x="4810" y="2049"/>
                <a:ext cx="28" cy="60"/>
              </a:xfrm>
              <a:custGeom>
                <a:avLst/>
                <a:gdLst>
                  <a:gd name="T0" fmla="*/ 16 w 16"/>
                  <a:gd name="T1" fmla="*/ 31 h 34"/>
                  <a:gd name="T2" fmla="*/ 3 w 16"/>
                  <a:gd name="T3" fmla="*/ 1 h 34"/>
                  <a:gd name="T4" fmla="*/ 1 w 16"/>
                  <a:gd name="T5" fmla="*/ 3 h 34"/>
                  <a:gd name="T6" fmla="*/ 13 w 16"/>
                  <a:gd name="T7" fmla="*/ 32 h 34"/>
                  <a:gd name="T8" fmla="*/ 16 w 16"/>
                  <a:gd name="T9" fmla="*/ 31 h 34"/>
                </a:gdLst>
                <a:ahLst/>
                <a:cxnLst>
                  <a:cxn ang="0">
                    <a:pos x="T0" y="T1"/>
                  </a:cxn>
                  <a:cxn ang="0">
                    <a:pos x="T2" y="T3"/>
                  </a:cxn>
                  <a:cxn ang="0">
                    <a:pos x="T4" y="T5"/>
                  </a:cxn>
                  <a:cxn ang="0">
                    <a:pos x="T6" y="T7"/>
                  </a:cxn>
                  <a:cxn ang="0">
                    <a:pos x="T8" y="T9"/>
                  </a:cxn>
                </a:cxnLst>
                <a:rect l="0" t="0" r="r" b="b"/>
                <a:pathLst>
                  <a:path w="16" h="34">
                    <a:moveTo>
                      <a:pt x="16" y="31"/>
                    </a:moveTo>
                    <a:cubicBezTo>
                      <a:pt x="14" y="20"/>
                      <a:pt x="10" y="10"/>
                      <a:pt x="3" y="1"/>
                    </a:cubicBezTo>
                    <a:cubicBezTo>
                      <a:pt x="2" y="0"/>
                      <a:pt x="0" y="2"/>
                      <a:pt x="1" y="3"/>
                    </a:cubicBezTo>
                    <a:cubicBezTo>
                      <a:pt x="6" y="12"/>
                      <a:pt x="11" y="21"/>
                      <a:pt x="13" y="32"/>
                    </a:cubicBezTo>
                    <a:cubicBezTo>
                      <a:pt x="13" y="34"/>
                      <a:pt x="16" y="33"/>
                      <a:pt x="16" y="3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38" name="Freeform 659"/>
              <p:cNvSpPr/>
              <p:nvPr/>
            </p:nvSpPr>
            <p:spPr bwMode="auto">
              <a:xfrm>
                <a:off x="4490" y="2133"/>
                <a:ext cx="28" cy="60"/>
              </a:xfrm>
              <a:custGeom>
                <a:avLst/>
                <a:gdLst>
                  <a:gd name="T0" fmla="*/ 14 w 16"/>
                  <a:gd name="T1" fmla="*/ 32 h 34"/>
                  <a:gd name="T2" fmla="*/ 4 w 16"/>
                  <a:gd name="T3" fmla="*/ 1 h 34"/>
                  <a:gd name="T4" fmla="*/ 1 w 16"/>
                  <a:gd name="T5" fmla="*/ 3 h 34"/>
                  <a:gd name="T6" fmla="*/ 11 w 16"/>
                  <a:gd name="T7" fmla="*/ 32 h 34"/>
                  <a:gd name="T8" fmla="*/ 14 w 16"/>
                  <a:gd name="T9" fmla="*/ 32 h 34"/>
                </a:gdLst>
                <a:ahLst/>
                <a:cxnLst>
                  <a:cxn ang="0">
                    <a:pos x="T0" y="T1"/>
                  </a:cxn>
                  <a:cxn ang="0">
                    <a:pos x="T2" y="T3"/>
                  </a:cxn>
                  <a:cxn ang="0">
                    <a:pos x="T4" y="T5"/>
                  </a:cxn>
                  <a:cxn ang="0">
                    <a:pos x="T6" y="T7"/>
                  </a:cxn>
                  <a:cxn ang="0">
                    <a:pos x="T8" y="T9"/>
                  </a:cxn>
                </a:cxnLst>
                <a:rect l="0" t="0" r="r" b="b"/>
                <a:pathLst>
                  <a:path w="16" h="34">
                    <a:moveTo>
                      <a:pt x="14" y="32"/>
                    </a:moveTo>
                    <a:cubicBezTo>
                      <a:pt x="16" y="21"/>
                      <a:pt x="12" y="9"/>
                      <a:pt x="4" y="1"/>
                    </a:cubicBezTo>
                    <a:cubicBezTo>
                      <a:pt x="2" y="0"/>
                      <a:pt x="0" y="2"/>
                      <a:pt x="1" y="3"/>
                    </a:cubicBezTo>
                    <a:cubicBezTo>
                      <a:pt x="8" y="12"/>
                      <a:pt x="11" y="21"/>
                      <a:pt x="11" y="32"/>
                    </a:cubicBezTo>
                    <a:cubicBezTo>
                      <a:pt x="11" y="33"/>
                      <a:pt x="14" y="34"/>
                      <a:pt x="14"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39" name="Freeform 660"/>
              <p:cNvSpPr/>
              <p:nvPr/>
            </p:nvSpPr>
            <p:spPr bwMode="auto">
              <a:xfrm>
                <a:off x="4442" y="2149"/>
                <a:ext cx="27" cy="42"/>
              </a:xfrm>
              <a:custGeom>
                <a:avLst/>
                <a:gdLst>
                  <a:gd name="T0" fmla="*/ 15 w 15"/>
                  <a:gd name="T1" fmla="*/ 21 h 24"/>
                  <a:gd name="T2" fmla="*/ 3 w 15"/>
                  <a:gd name="T3" fmla="*/ 1 h 24"/>
                  <a:gd name="T4" fmla="*/ 1 w 15"/>
                  <a:gd name="T5" fmla="*/ 3 h 24"/>
                  <a:gd name="T6" fmla="*/ 11 w 15"/>
                  <a:gd name="T7" fmla="*/ 21 h 24"/>
                  <a:gd name="T8" fmla="*/ 15 w 15"/>
                  <a:gd name="T9" fmla="*/ 21 h 24"/>
                </a:gdLst>
                <a:ahLst/>
                <a:cxnLst>
                  <a:cxn ang="0">
                    <a:pos x="T0" y="T1"/>
                  </a:cxn>
                  <a:cxn ang="0">
                    <a:pos x="T2" y="T3"/>
                  </a:cxn>
                  <a:cxn ang="0">
                    <a:pos x="T4" y="T5"/>
                  </a:cxn>
                  <a:cxn ang="0">
                    <a:pos x="T6" y="T7"/>
                  </a:cxn>
                  <a:cxn ang="0">
                    <a:pos x="T8" y="T9"/>
                  </a:cxn>
                </a:cxnLst>
                <a:rect l="0" t="0" r="r" b="b"/>
                <a:pathLst>
                  <a:path w="15" h="24">
                    <a:moveTo>
                      <a:pt x="15" y="21"/>
                    </a:moveTo>
                    <a:cubicBezTo>
                      <a:pt x="15" y="13"/>
                      <a:pt x="11" y="5"/>
                      <a:pt x="3" y="1"/>
                    </a:cubicBezTo>
                    <a:cubicBezTo>
                      <a:pt x="2" y="0"/>
                      <a:pt x="0" y="2"/>
                      <a:pt x="1" y="3"/>
                    </a:cubicBezTo>
                    <a:cubicBezTo>
                      <a:pt x="6" y="8"/>
                      <a:pt x="10" y="14"/>
                      <a:pt x="11" y="21"/>
                    </a:cubicBezTo>
                    <a:cubicBezTo>
                      <a:pt x="11" y="24"/>
                      <a:pt x="15" y="24"/>
                      <a:pt x="15" y="2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40" name="Freeform 661"/>
              <p:cNvSpPr/>
              <p:nvPr/>
            </p:nvSpPr>
            <p:spPr bwMode="auto">
              <a:xfrm>
                <a:off x="4403" y="2165"/>
                <a:ext cx="16" cy="35"/>
              </a:xfrm>
              <a:custGeom>
                <a:avLst/>
                <a:gdLst>
                  <a:gd name="T0" fmla="*/ 9 w 9"/>
                  <a:gd name="T1" fmla="*/ 18 h 20"/>
                  <a:gd name="T2" fmla="*/ 4 w 9"/>
                  <a:gd name="T3" fmla="*/ 1 h 20"/>
                  <a:gd name="T4" fmla="*/ 1 w 9"/>
                  <a:gd name="T5" fmla="*/ 3 h 20"/>
                  <a:gd name="T6" fmla="*/ 5 w 9"/>
                  <a:gd name="T7" fmla="*/ 18 h 20"/>
                  <a:gd name="T8" fmla="*/ 9 w 9"/>
                  <a:gd name="T9" fmla="*/ 18 h 20"/>
                </a:gdLst>
                <a:ahLst/>
                <a:cxnLst>
                  <a:cxn ang="0">
                    <a:pos x="T0" y="T1"/>
                  </a:cxn>
                  <a:cxn ang="0">
                    <a:pos x="T2" y="T3"/>
                  </a:cxn>
                  <a:cxn ang="0">
                    <a:pos x="T4" y="T5"/>
                  </a:cxn>
                  <a:cxn ang="0">
                    <a:pos x="T6" y="T7"/>
                  </a:cxn>
                  <a:cxn ang="0">
                    <a:pos x="T8" y="T9"/>
                  </a:cxn>
                </a:cxnLst>
                <a:rect l="0" t="0" r="r" b="b"/>
                <a:pathLst>
                  <a:path w="9" h="20">
                    <a:moveTo>
                      <a:pt x="9" y="18"/>
                    </a:moveTo>
                    <a:cubicBezTo>
                      <a:pt x="9" y="12"/>
                      <a:pt x="8" y="5"/>
                      <a:pt x="4" y="1"/>
                    </a:cubicBezTo>
                    <a:cubicBezTo>
                      <a:pt x="2" y="0"/>
                      <a:pt x="0" y="1"/>
                      <a:pt x="1" y="3"/>
                    </a:cubicBezTo>
                    <a:cubicBezTo>
                      <a:pt x="4" y="8"/>
                      <a:pt x="5" y="12"/>
                      <a:pt x="5" y="18"/>
                    </a:cubicBezTo>
                    <a:cubicBezTo>
                      <a:pt x="5" y="20"/>
                      <a:pt x="8" y="20"/>
                      <a:pt x="9"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41" name="Freeform 662"/>
              <p:cNvSpPr/>
              <p:nvPr/>
            </p:nvSpPr>
            <p:spPr bwMode="auto">
              <a:xfrm>
                <a:off x="4360" y="2167"/>
                <a:ext cx="19" cy="47"/>
              </a:xfrm>
              <a:custGeom>
                <a:avLst/>
                <a:gdLst>
                  <a:gd name="T0" fmla="*/ 11 w 11"/>
                  <a:gd name="T1" fmla="*/ 24 h 27"/>
                  <a:gd name="T2" fmla="*/ 3 w 11"/>
                  <a:gd name="T3" fmla="*/ 1 h 27"/>
                  <a:gd name="T4" fmla="*/ 1 w 11"/>
                  <a:gd name="T5" fmla="*/ 3 h 27"/>
                  <a:gd name="T6" fmla="*/ 7 w 11"/>
                  <a:gd name="T7" fmla="*/ 24 h 27"/>
                  <a:gd name="T8" fmla="*/ 11 w 11"/>
                  <a:gd name="T9" fmla="*/ 24 h 27"/>
                </a:gdLst>
                <a:ahLst/>
                <a:cxnLst>
                  <a:cxn ang="0">
                    <a:pos x="T0" y="T1"/>
                  </a:cxn>
                  <a:cxn ang="0">
                    <a:pos x="T2" y="T3"/>
                  </a:cxn>
                  <a:cxn ang="0">
                    <a:pos x="T4" y="T5"/>
                  </a:cxn>
                  <a:cxn ang="0">
                    <a:pos x="T6" y="T7"/>
                  </a:cxn>
                  <a:cxn ang="0">
                    <a:pos x="T8" y="T9"/>
                  </a:cxn>
                </a:cxnLst>
                <a:rect l="0" t="0" r="r" b="b"/>
                <a:pathLst>
                  <a:path w="11" h="27">
                    <a:moveTo>
                      <a:pt x="11" y="24"/>
                    </a:moveTo>
                    <a:cubicBezTo>
                      <a:pt x="11" y="16"/>
                      <a:pt x="9" y="8"/>
                      <a:pt x="3" y="1"/>
                    </a:cubicBezTo>
                    <a:cubicBezTo>
                      <a:pt x="2" y="0"/>
                      <a:pt x="0" y="2"/>
                      <a:pt x="1" y="3"/>
                    </a:cubicBezTo>
                    <a:cubicBezTo>
                      <a:pt x="4" y="10"/>
                      <a:pt x="6" y="17"/>
                      <a:pt x="7" y="24"/>
                    </a:cubicBezTo>
                    <a:cubicBezTo>
                      <a:pt x="7" y="26"/>
                      <a:pt x="11" y="27"/>
                      <a:pt x="11" y="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42" name="Freeform 663"/>
              <p:cNvSpPr/>
              <p:nvPr/>
            </p:nvSpPr>
            <p:spPr bwMode="auto">
              <a:xfrm>
                <a:off x="4310" y="2182"/>
                <a:ext cx="14" cy="39"/>
              </a:xfrm>
              <a:custGeom>
                <a:avLst/>
                <a:gdLst>
                  <a:gd name="T0" fmla="*/ 8 w 8"/>
                  <a:gd name="T1" fmla="*/ 19 h 22"/>
                  <a:gd name="T2" fmla="*/ 3 w 8"/>
                  <a:gd name="T3" fmla="*/ 1 h 22"/>
                  <a:gd name="T4" fmla="*/ 0 w 8"/>
                  <a:gd name="T5" fmla="*/ 2 h 22"/>
                  <a:gd name="T6" fmla="*/ 4 w 8"/>
                  <a:gd name="T7" fmla="*/ 19 h 22"/>
                  <a:gd name="T8" fmla="*/ 8 w 8"/>
                  <a:gd name="T9" fmla="*/ 19 h 22"/>
                </a:gdLst>
                <a:ahLst/>
                <a:cxnLst>
                  <a:cxn ang="0">
                    <a:pos x="T0" y="T1"/>
                  </a:cxn>
                  <a:cxn ang="0">
                    <a:pos x="T2" y="T3"/>
                  </a:cxn>
                  <a:cxn ang="0">
                    <a:pos x="T4" y="T5"/>
                  </a:cxn>
                  <a:cxn ang="0">
                    <a:pos x="T6" y="T7"/>
                  </a:cxn>
                  <a:cxn ang="0">
                    <a:pos x="T8" y="T9"/>
                  </a:cxn>
                </a:cxnLst>
                <a:rect l="0" t="0" r="r" b="b"/>
                <a:pathLst>
                  <a:path w="8" h="22">
                    <a:moveTo>
                      <a:pt x="8" y="19"/>
                    </a:moveTo>
                    <a:cubicBezTo>
                      <a:pt x="8" y="13"/>
                      <a:pt x="7" y="6"/>
                      <a:pt x="3" y="1"/>
                    </a:cubicBezTo>
                    <a:cubicBezTo>
                      <a:pt x="2" y="0"/>
                      <a:pt x="0" y="1"/>
                      <a:pt x="0" y="2"/>
                    </a:cubicBezTo>
                    <a:cubicBezTo>
                      <a:pt x="2" y="8"/>
                      <a:pt x="4" y="13"/>
                      <a:pt x="4" y="19"/>
                    </a:cubicBezTo>
                    <a:cubicBezTo>
                      <a:pt x="5" y="22"/>
                      <a:pt x="8" y="22"/>
                      <a:pt x="8" y="1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43" name="Freeform 664"/>
              <p:cNvSpPr/>
              <p:nvPr/>
            </p:nvSpPr>
            <p:spPr bwMode="auto">
              <a:xfrm>
                <a:off x="4268" y="2172"/>
                <a:ext cx="16" cy="30"/>
              </a:xfrm>
              <a:custGeom>
                <a:avLst/>
                <a:gdLst>
                  <a:gd name="T0" fmla="*/ 9 w 9"/>
                  <a:gd name="T1" fmla="*/ 13 h 17"/>
                  <a:gd name="T2" fmla="*/ 3 w 9"/>
                  <a:gd name="T3" fmla="*/ 1 h 17"/>
                  <a:gd name="T4" fmla="*/ 0 w 9"/>
                  <a:gd name="T5" fmla="*/ 2 h 17"/>
                  <a:gd name="T6" fmla="*/ 5 w 9"/>
                  <a:gd name="T7" fmla="*/ 15 h 17"/>
                  <a:gd name="T8" fmla="*/ 9 w 9"/>
                  <a:gd name="T9" fmla="*/ 13 h 17"/>
                </a:gdLst>
                <a:ahLst/>
                <a:cxnLst>
                  <a:cxn ang="0">
                    <a:pos x="T0" y="T1"/>
                  </a:cxn>
                  <a:cxn ang="0">
                    <a:pos x="T2" y="T3"/>
                  </a:cxn>
                  <a:cxn ang="0">
                    <a:pos x="T4" y="T5"/>
                  </a:cxn>
                  <a:cxn ang="0">
                    <a:pos x="T6" y="T7"/>
                  </a:cxn>
                  <a:cxn ang="0">
                    <a:pos x="T8" y="T9"/>
                  </a:cxn>
                </a:cxnLst>
                <a:rect l="0" t="0" r="r" b="b"/>
                <a:pathLst>
                  <a:path w="9" h="17">
                    <a:moveTo>
                      <a:pt x="9" y="13"/>
                    </a:moveTo>
                    <a:cubicBezTo>
                      <a:pt x="7" y="9"/>
                      <a:pt x="6" y="4"/>
                      <a:pt x="3" y="1"/>
                    </a:cubicBezTo>
                    <a:cubicBezTo>
                      <a:pt x="2" y="0"/>
                      <a:pt x="0" y="1"/>
                      <a:pt x="0" y="2"/>
                    </a:cubicBezTo>
                    <a:cubicBezTo>
                      <a:pt x="1" y="7"/>
                      <a:pt x="3" y="11"/>
                      <a:pt x="5" y="15"/>
                    </a:cubicBezTo>
                    <a:cubicBezTo>
                      <a:pt x="6" y="17"/>
                      <a:pt x="9" y="16"/>
                      <a:pt x="9" y="1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44" name="Freeform 665"/>
              <p:cNvSpPr/>
              <p:nvPr/>
            </p:nvSpPr>
            <p:spPr bwMode="auto">
              <a:xfrm>
                <a:off x="4627" y="1769"/>
                <a:ext cx="81" cy="83"/>
              </a:xfrm>
              <a:custGeom>
                <a:avLst/>
                <a:gdLst>
                  <a:gd name="T0" fmla="*/ 4 w 46"/>
                  <a:gd name="T1" fmla="*/ 46 h 47"/>
                  <a:gd name="T2" fmla="*/ 23 w 46"/>
                  <a:gd name="T3" fmla="*/ 21 h 47"/>
                  <a:gd name="T4" fmla="*/ 44 w 46"/>
                  <a:gd name="T5" fmla="*/ 2 h 47"/>
                  <a:gd name="T6" fmla="*/ 43 w 46"/>
                  <a:gd name="T7" fmla="*/ 0 h 47"/>
                  <a:gd name="T8" fmla="*/ 1 w 46"/>
                  <a:gd name="T9" fmla="*/ 44 h 47"/>
                  <a:gd name="T10" fmla="*/ 4 w 46"/>
                  <a:gd name="T11" fmla="*/ 46 h 47"/>
                </a:gdLst>
                <a:ahLst/>
                <a:cxnLst>
                  <a:cxn ang="0">
                    <a:pos x="T0" y="T1"/>
                  </a:cxn>
                  <a:cxn ang="0">
                    <a:pos x="T2" y="T3"/>
                  </a:cxn>
                  <a:cxn ang="0">
                    <a:pos x="T4" y="T5"/>
                  </a:cxn>
                  <a:cxn ang="0">
                    <a:pos x="T6" y="T7"/>
                  </a:cxn>
                  <a:cxn ang="0">
                    <a:pos x="T8" y="T9"/>
                  </a:cxn>
                  <a:cxn ang="0">
                    <a:pos x="T10" y="T11"/>
                  </a:cxn>
                </a:cxnLst>
                <a:rect l="0" t="0" r="r" b="b"/>
                <a:pathLst>
                  <a:path w="46" h="47">
                    <a:moveTo>
                      <a:pt x="4" y="46"/>
                    </a:moveTo>
                    <a:cubicBezTo>
                      <a:pt x="10" y="37"/>
                      <a:pt x="15" y="28"/>
                      <a:pt x="23" y="21"/>
                    </a:cubicBezTo>
                    <a:cubicBezTo>
                      <a:pt x="29" y="14"/>
                      <a:pt x="37" y="8"/>
                      <a:pt x="44" y="2"/>
                    </a:cubicBezTo>
                    <a:cubicBezTo>
                      <a:pt x="46" y="1"/>
                      <a:pt x="44" y="0"/>
                      <a:pt x="43" y="0"/>
                    </a:cubicBezTo>
                    <a:cubicBezTo>
                      <a:pt x="24" y="8"/>
                      <a:pt x="9" y="26"/>
                      <a:pt x="1" y="44"/>
                    </a:cubicBezTo>
                    <a:cubicBezTo>
                      <a:pt x="0" y="46"/>
                      <a:pt x="3" y="47"/>
                      <a:pt x="4" y="4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45" name="Freeform 666"/>
              <p:cNvSpPr/>
              <p:nvPr/>
            </p:nvSpPr>
            <p:spPr bwMode="auto">
              <a:xfrm>
                <a:off x="4616" y="1752"/>
                <a:ext cx="39" cy="82"/>
              </a:xfrm>
              <a:custGeom>
                <a:avLst/>
                <a:gdLst>
                  <a:gd name="T0" fmla="*/ 3 w 22"/>
                  <a:gd name="T1" fmla="*/ 46 h 47"/>
                  <a:gd name="T2" fmla="*/ 10 w 22"/>
                  <a:gd name="T3" fmla="*/ 22 h 47"/>
                  <a:gd name="T4" fmla="*/ 21 w 22"/>
                  <a:gd name="T5" fmla="*/ 3 h 47"/>
                  <a:gd name="T6" fmla="*/ 19 w 22"/>
                  <a:gd name="T7" fmla="*/ 1 h 47"/>
                  <a:gd name="T8" fmla="*/ 0 w 22"/>
                  <a:gd name="T9" fmla="*/ 45 h 47"/>
                  <a:gd name="T10" fmla="*/ 3 w 22"/>
                  <a:gd name="T11" fmla="*/ 46 h 47"/>
                </a:gdLst>
                <a:ahLst/>
                <a:cxnLst>
                  <a:cxn ang="0">
                    <a:pos x="T0" y="T1"/>
                  </a:cxn>
                  <a:cxn ang="0">
                    <a:pos x="T2" y="T3"/>
                  </a:cxn>
                  <a:cxn ang="0">
                    <a:pos x="T4" y="T5"/>
                  </a:cxn>
                  <a:cxn ang="0">
                    <a:pos x="T6" y="T7"/>
                  </a:cxn>
                  <a:cxn ang="0">
                    <a:pos x="T8" y="T9"/>
                  </a:cxn>
                  <a:cxn ang="0">
                    <a:pos x="T10" y="T11"/>
                  </a:cxn>
                </a:cxnLst>
                <a:rect l="0" t="0" r="r" b="b"/>
                <a:pathLst>
                  <a:path w="22" h="47">
                    <a:moveTo>
                      <a:pt x="3" y="46"/>
                    </a:moveTo>
                    <a:cubicBezTo>
                      <a:pt x="5" y="38"/>
                      <a:pt x="7" y="30"/>
                      <a:pt x="10" y="22"/>
                    </a:cubicBezTo>
                    <a:cubicBezTo>
                      <a:pt x="13" y="15"/>
                      <a:pt x="18" y="9"/>
                      <a:pt x="21" y="3"/>
                    </a:cubicBezTo>
                    <a:cubicBezTo>
                      <a:pt x="22" y="1"/>
                      <a:pt x="20" y="0"/>
                      <a:pt x="19" y="1"/>
                    </a:cubicBezTo>
                    <a:cubicBezTo>
                      <a:pt x="7" y="12"/>
                      <a:pt x="1" y="30"/>
                      <a:pt x="0" y="45"/>
                    </a:cubicBezTo>
                    <a:cubicBezTo>
                      <a:pt x="0" y="47"/>
                      <a:pt x="3" y="47"/>
                      <a:pt x="3" y="4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46" name="Freeform 667"/>
              <p:cNvSpPr/>
              <p:nvPr/>
            </p:nvSpPr>
            <p:spPr bwMode="auto">
              <a:xfrm>
                <a:off x="4592" y="1736"/>
                <a:ext cx="24" cy="58"/>
              </a:xfrm>
              <a:custGeom>
                <a:avLst/>
                <a:gdLst>
                  <a:gd name="T0" fmla="*/ 4 w 14"/>
                  <a:gd name="T1" fmla="*/ 31 h 33"/>
                  <a:gd name="T2" fmla="*/ 14 w 14"/>
                  <a:gd name="T3" fmla="*/ 2 h 33"/>
                  <a:gd name="T4" fmla="*/ 11 w 14"/>
                  <a:gd name="T5" fmla="*/ 1 h 33"/>
                  <a:gd name="T6" fmla="*/ 0 w 14"/>
                  <a:gd name="T7" fmla="*/ 30 h 33"/>
                  <a:gd name="T8" fmla="*/ 4 w 14"/>
                  <a:gd name="T9" fmla="*/ 31 h 33"/>
                </a:gdLst>
                <a:ahLst/>
                <a:cxnLst>
                  <a:cxn ang="0">
                    <a:pos x="T0" y="T1"/>
                  </a:cxn>
                  <a:cxn ang="0">
                    <a:pos x="T2" y="T3"/>
                  </a:cxn>
                  <a:cxn ang="0">
                    <a:pos x="T4" y="T5"/>
                  </a:cxn>
                  <a:cxn ang="0">
                    <a:pos x="T6" y="T7"/>
                  </a:cxn>
                  <a:cxn ang="0">
                    <a:pos x="T8" y="T9"/>
                  </a:cxn>
                </a:cxnLst>
                <a:rect l="0" t="0" r="r" b="b"/>
                <a:pathLst>
                  <a:path w="14" h="33">
                    <a:moveTo>
                      <a:pt x="4" y="31"/>
                    </a:moveTo>
                    <a:cubicBezTo>
                      <a:pt x="7" y="21"/>
                      <a:pt x="11" y="12"/>
                      <a:pt x="14" y="2"/>
                    </a:cubicBezTo>
                    <a:cubicBezTo>
                      <a:pt x="14" y="0"/>
                      <a:pt x="12" y="0"/>
                      <a:pt x="11" y="1"/>
                    </a:cubicBezTo>
                    <a:cubicBezTo>
                      <a:pt x="5" y="9"/>
                      <a:pt x="3" y="20"/>
                      <a:pt x="0" y="30"/>
                    </a:cubicBezTo>
                    <a:cubicBezTo>
                      <a:pt x="0" y="32"/>
                      <a:pt x="4" y="33"/>
                      <a:pt x="4" y="3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47" name="Freeform 668"/>
              <p:cNvSpPr/>
              <p:nvPr/>
            </p:nvSpPr>
            <p:spPr bwMode="auto">
              <a:xfrm>
                <a:off x="4563" y="1720"/>
                <a:ext cx="27" cy="53"/>
              </a:xfrm>
              <a:custGeom>
                <a:avLst/>
                <a:gdLst>
                  <a:gd name="T0" fmla="*/ 4 w 15"/>
                  <a:gd name="T1" fmla="*/ 28 h 30"/>
                  <a:gd name="T2" fmla="*/ 14 w 15"/>
                  <a:gd name="T3" fmla="*/ 3 h 30"/>
                  <a:gd name="T4" fmla="*/ 11 w 15"/>
                  <a:gd name="T5" fmla="*/ 1 h 30"/>
                  <a:gd name="T6" fmla="*/ 1 w 15"/>
                  <a:gd name="T7" fmla="*/ 28 h 30"/>
                  <a:gd name="T8" fmla="*/ 4 w 15"/>
                  <a:gd name="T9" fmla="*/ 28 h 30"/>
                </a:gdLst>
                <a:ahLst/>
                <a:cxnLst>
                  <a:cxn ang="0">
                    <a:pos x="T0" y="T1"/>
                  </a:cxn>
                  <a:cxn ang="0">
                    <a:pos x="T2" y="T3"/>
                  </a:cxn>
                  <a:cxn ang="0">
                    <a:pos x="T4" y="T5"/>
                  </a:cxn>
                  <a:cxn ang="0">
                    <a:pos x="T6" y="T7"/>
                  </a:cxn>
                  <a:cxn ang="0">
                    <a:pos x="T8" y="T9"/>
                  </a:cxn>
                </a:cxnLst>
                <a:rect l="0" t="0" r="r" b="b"/>
                <a:pathLst>
                  <a:path w="15" h="30">
                    <a:moveTo>
                      <a:pt x="4" y="28"/>
                    </a:moveTo>
                    <a:cubicBezTo>
                      <a:pt x="4" y="18"/>
                      <a:pt x="8" y="10"/>
                      <a:pt x="14" y="3"/>
                    </a:cubicBezTo>
                    <a:cubicBezTo>
                      <a:pt x="15" y="1"/>
                      <a:pt x="12" y="0"/>
                      <a:pt x="11" y="1"/>
                    </a:cubicBezTo>
                    <a:cubicBezTo>
                      <a:pt x="4" y="8"/>
                      <a:pt x="0" y="18"/>
                      <a:pt x="1" y="28"/>
                    </a:cubicBezTo>
                    <a:cubicBezTo>
                      <a:pt x="1" y="30"/>
                      <a:pt x="4" y="30"/>
                      <a:pt x="4" y="2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48" name="Freeform 669"/>
              <p:cNvSpPr/>
              <p:nvPr/>
            </p:nvSpPr>
            <p:spPr bwMode="auto">
              <a:xfrm>
                <a:off x="4664" y="1801"/>
                <a:ext cx="47" cy="60"/>
              </a:xfrm>
              <a:custGeom>
                <a:avLst/>
                <a:gdLst>
                  <a:gd name="T0" fmla="*/ 4 w 27"/>
                  <a:gd name="T1" fmla="*/ 32 h 34"/>
                  <a:gd name="T2" fmla="*/ 26 w 27"/>
                  <a:gd name="T3" fmla="*/ 3 h 34"/>
                  <a:gd name="T4" fmla="*/ 24 w 27"/>
                  <a:gd name="T5" fmla="*/ 0 h 34"/>
                  <a:gd name="T6" fmla="*/ 0 w 27"/>
                  <a:gd name="T7" fmla="*/ 31 h 34"/>
                  <a:gd name="T8" fmla="*/ 4 w 27"/>
                  <a:gd name="T9" fmla="*/ 32 h 34"/>
                </a:gdLst>
                <a:ahLst/>
                <a:cxnLst>
                  <a:cxn ang="0">
                    <a:pos x="T0" y="T1"/>
                  </a:cxn>
                  <a:cxn ang="0">
                    <a:pos x="T2" y="T3"/>
                  </a:cxn>
                  <a:cxn ang="0">
                    <a:pos x="T4" y="T5"/>
                  </a:cxn>
                  <a:cxn ang="0">
                    <a:pos x="T6" y="T7"/>
                  </a:cxn>
                  <a:cxn ang="0">
                    <a:pos x="T8" y="T9"/>
                  </a:cxn>
                </a:cxnLst>
                <a:rect l="0" t="0" r="r" b="b"/>
                <a:pathLst>
                  <a:path w="27" h="34">
                    <a:moveTo>
                      <a:pt x="4" y="32"/>
                    </a:moveTo>
                    <a:cubicBezTo>
                      <a:pt x="9" y="20"/>
                      <a:pt x="17" y="11"/>
                      <a:pt x="26" y="3"/>
                    </a:cubicBezTo>
                    <a:cubicBezTo>
                      <a:pt x="27" y="2"/>
                      <a:pt x="26" y="0"/>
                      <a:pt x="24" y="0"/>
                    </a:cubicBezTo>
                    <a:cubicBezTo>
                      <a:pt x="13" y="7"/>
                      <a:pt x="5" y="19"/>
                      <a:pt x="0" y="31"/>
                    </a:cubicBezTo>
                    <a:cubicBezTo>
                      <a:pt x="0" y="33"/>
                      <a:pt x="3" y="34"/>
                      <a:pt x="4"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49" name="Freeform 670"/>
              <p:cNvSpPr/>
              <p:nvPr/>
            </p:nvSpPr>
            <p:spPr bwMode="auto">
              <a:xfrm>
                <a:off x="4701" y="1834"/>
                <a:ext cx="19" cy="37"/>
              </a:xfrm>
              <a:custGeom>
                <a:avLst/>
                <a:gdLst>
                  <a:gd name="T0" fmla="*/ 4 w 11"/>
                  <a:gd name="T1" fmla="*/ 18 h 21"/>
                  <a:gd name="T2" fmla="*/ 7 w 11"/>
                  <a:gd name="T3" fmla="*/ 9 h 21"/>
                  <a:gd name="T4" fmla="*/ 10 w 11"/>
                  <a:gd name="T5" fmla="*/ 2 h 21"/>
                  <a:gd name="T6" fmla="*/ 8 w 11"/>
                  <a:gd name="T7" fmla="*/ 0 h 21"/>
                  <a:gd name="T8" fmla="*/ 1 w 11"/>
                  <a:gd name="T9" fmla="*/ 18 h 21"/>
                  <a:gd name="T10" fmla="*/ 4 w 11"/>
                  <a:gd name="T11" fmla="*/ 18 h 21"/>
                </a:gdLst>
                <a:ahLst/>
                <a:cxnLst>
                  <a:cxn ang="0">
                    <a:pos x="T0" y="T1"/>
                  </a:cxn>
                  <a:cxn ang="0">
                    <a:pos x="T2" y="T3"/>
                  </a:cxn>
                  <a:cxn ang="0">
                    <a:pos x="T4" y="T5"/>
                  </a:cxn>
                  <a:cxn ang="0">
                    <a:pos x="T6" y="T7"/>
                  </a:cxn>
                  <a:cxn ang="0">
                    <a:pos x="T8" y="T9"/>
                  </a:cxn>
                  <a:cxn ang="0">
                    <a:pos x="T10" y="T11"/>
                  </a:cxn>
                </a:cxnLst>
                <a:rect l="0" t="0" r="r" b="b"/>
                <a:pathLst>
                  <a:path w="11" h="21">
                    <a:moveTo>
                      <a:pt x="4" y="18"/>
                    </a:moveTo>
                    <a:cubicBezTo>
                      <a:pt x="5" y="15"/>
                      <a:pt x="6" y="12"/>
                      <a:pt x="7" y="9"/>
                    </a:cubicBezTo>
                    <a:cubicBezTo>
                      <a:pt x="8" y="7"/>
                      <a:pt x="9" y="4"/>
                      <a:pt x="10" y="2"/>
                    </a:cubicBezTo>
                    <a:cubicBezTo>
                      <a:pt x="11" y="0"/>
                      <a:pt x="9" y="0"/>
                      <a:pt x="8" y="0"/>
                    </a:cubicBezTo>
                    <a:cubicBezTo>
                      <a:pt x="3" y="4"/>
                      <a:pt x="1" y="12"/>
                      <a:pt x="1" y="18"/>
                    </a:cubicBezTo>
                    <a:cubicBezTo>
                      <a:pt x="0" y="21"/>
                      <a:pt x="4" y="21"/>
                      <a:pt x="4"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50" name="Freeform 671"/>
              <p:cNvSpPr/>
              <p:nvPr/>
            </p:nvSpPr>
            <p:spPr bwMode="auto">
              <a:xfrm>
                <a:off x="4715" y="1847"/>
                <a:ext cx="24" cy="33"/>
              </a:xfrm>
              <a:custGeom>
                <a:avLst/>
                <a:gdLst>
                  <a:gd name="T0" fmla="*/ 5 w 14"/>
                  <a:gd name="T1" fmla="*/ 16 h 19"/>
                  <a:gd name="T2" fmla="*/ 13 w 14"/>
                  <a:gd name="T3" fmla="*/ 3 h 19"/>
                  <a:gd name="T4" fmla="*/ 10 w 14"/>
                  <a:gd name="T5" fmla="*/ 1 h 19"/>
                  <a:gd name="T6" fmla="*/ 1 w 14"/>
                  <a:gd name="T7" fmla="*/ 14 h 19"/>
                  <a:gd name="T8" fmla="*/ 5 w 14"/>
                  <a:gd name="T9" fmla="*/ 16 h 19"/>
                </a:gdLst>
                <a:ahLst/>
                <a:cxnLst>
                  <a:cxn ang="0">
                    <a:pos x="T0" y="T1"/>
                  </a:cxn>
                  <a:cxn ang="0">
                    <a:pos x="T2" y="T3"/>
                  </a:cxn>
                  <a:cxn ang="0">
                    <a:pos x="T4" y="T5"/>
                  </a:cxn>
                  <a:cxn ang="0">
                    <a:pos x="T6" y="T7"/>
                  </a:cxn>
                  <a:cxn ang="0">
                    <a:pos x="T8" y="T9"/>
                  </a:cxn>
                </a:cxnLst>
                <a:rect l="0" t="0" r="r" b="b"/>
                <a:pathLst>
                  <a:path w="14" h="19">
                    <a:moveTo>
                      <a:pt x="5" y="16"/>
                    </a:moveTo>
                    <a:cubicBezTo>
                      <a:pt x="8" y="12"/>
                      <a:pt x="11" y="8"/>
                      <a:pt x="13" y="3"/>
                    </a:cubicBezTo>
                    <a:cubicBezTo>
                      <a:pt x="14" y="1"/>
                      <a:pt x="11" y="0"/>
                      <a:pt x="10" y="1"/>
                    </a:cubicBezTo>
                    <a:cubicBezTo>
                      <a:pt x="7" y="5"/>
                      <a:pt x="4" y="10"/>
                      <a:pt x="1" y="14"/>
                    </a:cubicBezTo>
                    <a:cubicBezTo>
                      <a:pt x="0" y="17"/>
                      <a:pt x="3" y="19"/>
                      <a:pt x="5"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51" name="Freeform 672"/>
              <p:cNvSpPr/>
              <p:nvPr/>
            </p:nvSpPr>
            <p:spPr bwMode="auto">
              <a:xfrm>
                <a:off x="4753" y="1880"/>
                <a:ext cx="16" cy="23"/>
              </a:xfrm>
              <a:custGeom>
                <a:avLst/>
                <a:gdLst>
                  <a:gd name="T0" fmla="*/ 5 w 9"/>
                  <a:gd name="T1" fmla="*/ 10 h 13"/>
                  <a:gd name="T2" fmla="*/ 9 w 9"/>
                  <a:gd name="T3" fmla="*/ 3 h 13"/>
                  <a:gd name="T4" fmla="*/ 6 w 9"/>
                  <a:gd name="T5" fmla="*/ 1 h 13"/>
                  <a:gd name="T6" fmla="*/ 1 w 9"/>
                  <a:gd name="T7" fmla="*/ 8 h 13"/>
                  <a:gd name="T8" fmla="*/ 5 w 9"/>
                  <a:gd name="T9" fmla="*/ 10 h 13"/>
                </a:gdLst>
                <a:ahLst/>
                <a:cxnLst>
                  <a:cxn ang="0">
                    <a:pos x="T0" y="T1"/>
                  </a:cxn>
                  <a:cxn ang="0">
                    <a:pos x="T2" y="T3"/>
                  </a:cxn>
                  <a:cxn ang="0">
                    <a:pos x="T4" y="T5"/>
                  </a:cxn>
                  <a:cxn ang="0">
                    <a:pos x="T6" y="T7"/>
                  </a:cxn>
                  <a:cxn ang="0">
                    <a:pos x="T8" y="T9"/>
                  </a:cxn>
                </a:cxnLst>
                <a:rect l="0" t="0" r="r" b="b"/>
                <a:pathLst>
                  <a:path w="9" h="13">
                    <a:moveTo>
                      <a:pt x="5" y="10"/>
                    </a:moveTo>
                    <a:cubicBezTo>
                      <a:pt x="6" y="8"/>
                      <a:pt x="8" y="6"/>
                      <a:pt x="9" y="3"/>
                    </a:cubicBezTo>
                    <a:cubicBezTo>
                      <a:pt x="9" y="1"/>
                      <a:pt x="7" y="0"/>
                      <a:pt x="6" y="1"/>
                    </a:cubicBezTo>
                    <a:cubicBezTo>
                      <a:pt x="4" y="3"/>
                      <a:pt x="2" y="6"/>
                      <a:pt x="1" y="8"/>
                    </a:cubicBezTo>
                    <a:cubicBezTo>
                      <a:pt x="0" y="11"/>
                      <a:pt x="3" y="13"/>
                      <a:pt x="5" y="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52" name="Freeform 673"/>
              <p:cNvSpPr/>
              <p:nvPr/>
            </p:nvSpPr>
            <p:spPr bwMode="auto">
              <a:xfrm>
                <a:off x="3271" y="1498"/>
                <a:ext cx="9" cy="65"/>
              </a:xfrm>
              <a:custGeom>
                <a:avLst/>
                <a:gdLst>
                  <a:gd name="T0" fmla="*/ 4 w 5"/>
                  <a:gd name="T1" fmla="*/ 34 h 37"/>
                  <a:gd name="T2" fmla="*/ 3 w 5"/>
                  <a:gd name="T3" fmla="*/ 1 h 37"/>
                  <a:gd name="T4" fmla="*/ 0 w 5"/>
                  <a:gd name="T5" fmla="*/ 2 h 37"/>
                  <a:gd name="T6" fmla="*/ 1 w 5"/>
                  <a:gd name="T7" fmla="*/ 34 h 37"/>
                  <a:gd name="T8" fmla="*/ 4 w 5"/>
                  <a:gd name="T9" fmla="*/ 34 h 37"/>
                </a:gdLst>
                <a:ahLst/>
                <a:cxnLst>
                  <a:cxn ang="0">
                    <a:pos x="T0" y="T1"/>
                  </a:cxn>
                  <a:cxn ang="0">
                    <a:pos x="T2" y="T3"/>
                  </a:cxn>
                  <a:cxn ang="0">
                    <a:pos x="T4" y="T5"/>
                  </a:cxn>
                  <a:cxn ang="0">
                    <a:pos x="T6" y="T7"/>
                  </a:cxn>
                  <a:cxn ang="0">
                    <a:pos x="T8" y="T9"/>
                  </a:cxn>
                </a:cxnLst>
                <a:rect l="0" t="0" r="r" b="b"/>
                <a:pathLst>
                  <a:path w="5" h="37">
                    <a:moveTo>
                      <a:pt x="4" y="34"/>
                    </a:moveTo>
                    <a:cubicBezTo>
                      <a:pt x="5" y="23"/>
                      <a:pt x="5" y="12"/>
                      <a:pt x="3" y="1"/>
                    </a:cubicBezTo>
                    <a:cubicBezTo>
                      <a:pt x="3" y="0"/>
                      <a:pt x="0" y="0"/>
                      <a:pt x="0" y="2"/>
                    </a:cubicBezTo>
                    <a:cubicBezTo>
                      <a:pt x="1" y="13"/>
                      <a:pt x="1" y="23"/>
                      <a:pt x="1" y="34"/>
                    </a:cubicBezTo>
                    <a:cubicBezTo>
                      <a:pt x="1" y="37"/>
                      <a:pt x="4" y="36"/>
                      <a:pt x="4" y="3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53" name="Freeform 674"/>
              <p:cNvSpPr/>
              <p:nvPr/>
            </p:nvSpPr>
            <p:spPr bwMode="auto">
              <a:xfrm>
                <a:off x="3240" y="1488"/>
                <a:ext cx="10" cy="49"/>
              </a:xfrm>
              <a:custGeom>
                <a:avLst/>
                <a:gdLst>
                  <a:gd name="T0" fmla="*/ 5 w 6"/>
                  <a:gd name="T1" fmla="*/ 26 h 28"/>
                  <a:gd name="T2" fmla="*/ 3 w 6"/>
                  <a:gd name="T3" fmla="*/ 2 h 28"/>
                  <a:gd name="T4" fmla="*/ 0 w 6"/>
                  <a:gd name="T5" fmla="*/ 2 h 28"/>
                  <a:gd name="T6" fmla="*/ 2 w 6"/>
                  <a:gd name="T7" fmla="*/ 26 h 28"/>
                  <a:gd name="T8" fmla="*/ 5 w 6"/>
                  <a:gd name="T9" fmla="*/ 26 h 28"/>
                </a:gdLst>
                <a:ahLst/>
                <a:cxnLst>
                  <a:cxn ang="0">
                    <a:pos x="T0" y="T1"/>
                  </a:cxn>
                  <a:cxn ang="0">
                    <a:pos x="T2" y="T3"/>
                  </a:cxn>
                  <a:cxn ang="0">
                    <a:pos x="T4" y="T5"/>
                  </a:cxn>
                  <a:cxn ang="0">
                    <a:pos x="T6" y="T7"/>
                  </a:cxn>
                  <a:cxn ang="0">
                    <a:pos x="T8" y="T9"/>
                  </a:cxn>
                </a:cxnLst>
                <a:rect l="0" t="0" r="r" b="b"/>
                <a:pathLst>
                  <a:path w="6" h="28">
                    <a:moveTo>
                      <a:pt x="5" y="26"/>
                    </a:moveTo>
                    <a:cubicBezTo>
                      <a:pt x="6" y="18"/>
                      <a:pt x="5" y="10"/>
                      <a:pt x="3" y="2"/>
                    </a:cubicBezTo>
                    <a:cubicBezTo>
                      <a:pt x="3" y="0"/>
                      <a:pt x="0" y="0"/>
                      <a:pt x="0" y="2"/>
                    </a:cubicBezTo>
                    <a:cubicBezTo>
                      <a:pt x="1" y="10"/>
                      <a:pt x="2" y="18"/>
                      <a:pt x="2" y="26"/>
                    </a:cubicBezTo>
                    <a:cubicBezTo>
                      <a:pt x="2" y="28"/>
                      <a:pt x="5" y="28"/>
                      <a:pt x="5" y="2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54" name="Freeform 675"/>
              <p:cNvSpPr/>
              <p:nvPr/>
            </p:nvSpPr>
            <p:spPr bwMode="auto">
              <a:xfrm>
                <a:off x="3299" y="1548"/>
                <a:ext cx="9" cy="59"/>
              </a:xfrm>
              <a:custGeom>
                <a:avLst/>
                <a:gdLst>
                  <a:gd name="T0" fmla="*/ 4 w 5"/>
                  <a:gd name="T1" fmla="*/ 32 h 34"/>
                  <a:gd name="T2" fmla="*/ 4 w 5"/>
                  <a:gd name="T3" fmla="*/ 2 h 34"/>
                  <a:gd name="T4" fmla="*/ 1 w 5"/>
                  <a:gd name="T5" fmla="*/ 2 h 34"/>
                  <a:gd name="T6" fmla="*/ 1 w 5"/>
                  <a:gd name="T7" fmla="*/ 32 h 34"/>
                  <a:gd name="T8" fmla="*/ 4 w 5"/>
                  <a:gd name="T9" fmla="*/ 32 h 34"/>
                </a:gdLst>
                <a:ahLst/>
                <a:cxnLst>
                  <a:cxn ang="0">
                    <a:pos x="T0" y="T1"/>
                  </a:cxn>
                  <a:cxn ang="0">
                    <a:pos x="T2" y="T3"/>
                  </a:cxn>
                  <a:cxn ang="0">
                    <a:pos x="T4" y="T5"/>
                  </a:cxn>
                  <a:cxn ang="0">
                    <a:pos x="T6" y="T7"/>
                  </a:cxn>
                  <a:cxn ang="0">
                    <a:pos x="T8" y="T9"/>
                  </a:cxn>
                </a:cxnLst>
                <a:rect l="0" t="0" r="r" b="b"/>
                <a:pathLst>
                  <a:path w="5" h="34">
                    <a:moveTo>
                      <a:pt x="4" y="32"/>
                    </a:moveTo>
                    <a:cubicBezTo>
                      <a:pt x="4" y="22"/>
                      <a:pt x="5" y="12"/>
                      <a:pt x="4" y="2"/>
                    </a:cubicBezTo>
                    <a:cubicBezTo>
                      <a:pt x="4" y="0"/>
                      <a:pt x="1" y="0"/>
                      <a:pt x="1" y="2"/>
                    </a:cubicBezTo>
                    <a:cubicBezTo>
                      <a:pt x="0" y="12"/>
                      <a:pt x="0" y="22"/>
                      <a:pt x="1" y="32"/>
                    </a:cubicBezTo>
                    <a:cubicBezTo>
                      <a:pt x="1" y="34"/>
                      <a:pt x="4" y="34"/>
                      <a:pt x="4"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55" name="Freeform 676"/>
              <p:cNvSpPr/>
              <p:nvPr/>
            </p:nvSpPr>
            <p:spPr bwMode="auto">
              <a:xfrm>
                <a:off x="3312" y="1570"/>
                <a:ext cx="21" cy="55"/>
              </a:xfrm>
              <a:custGeom>
                <a:avLst/>
                <a:gdLst>
                  <a:gd name="T0" fmla="*/ 4 w 12"/>
                  <a:gd name="T1" fmla="*/ 30 h 31"/>
                  <a:gd name="T2" fmla="*/ 11 w 12"/>
                  <a:gd name="T3" fmla="*/ 2 h 31"/>
                  <a:gd name="T4" fmla="*/ 8 w 12"/>
                  <a:gd name="T5" fmla="*/ 2 h 31"/>
                  <a:gd name="T6" fmla="*/ 1 w 12"/>
                  <a:gd name="T7" fmla="*/ 28 h 31"/>
                  <a:gd name="T8" fmla="*/ 4 w 12"/>
                  <a:gd name="T9" fmla="*/ 30 h 31"/>
                </a:gdLst>
                <a:ahLst/>
                <a:cxnLst>
                  <a:cxn ang="0">
                    <a:pos x="T0" y="T1"/>
                  </a:cxn>
                  <a:cxn ang="0">
                    <a:pos x="T2" y="T3"/>
                  </a:cxn>
                  <a:cxn ang="0">
                    <a:pos x="T4" y="T5"/>
                  </a:cxn>
                  <a:cxn ang="0">
                    <a:pos x="T6" y="T7"/>
                  </a:cxn>
                  <a:cxn ang="0">
                    <a:pos x="T8" y="T9"/>
                  </a:cxn>
                </a:cxnLst>
                <a:rect l="0" t="0" r="r" b="b"/>
                <a:pathLst>
                  <a:path w="12" h="31">
                    <a:moveTo>
                      <a:pt x="4" y="30"/>
                    </a:moveTo>
                    <a:cubicBezTo>
                      <a:pt x="8" y="21"/>
                      <a:pt x="12" y="12"/>
                      <a:pt x="11" y="2"/>
                    </a:cubicBezTo>
                    <a:cubicBezTo>
                      <a:pt x="11" y="0"/>
                      <a:pt x="9" y="0"/>
                      <a:pt x="8" y="2"/>
                    </a:cubicBezTo>
                    <a:cubicBezTo>
                      <a:pt x="7" y="11"/>
                      <a:pt x="5" y="20"/>
                      <a:pt x="1" y="28"/>
                    </a:cubicBezTo>
                    <a:cubicBezTo>
                      <a:pt x="0" y="30"/>
                      <a:pt x="3" y="31"/>
                      <a:pt x="4"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56" name="Freeform 677"/>
              <p:cNvSpPr/>
              <p:nvPr/>
            </p:nvSpPr>
            <p:spPr bwMode="auto">
              <a:xfrm>
                <a:off x="3326" y="1611"/>
                <a:ext cx="19" cy="47"/>
              </a:xfrm>
              <a:custGeom>
                <a:avLst/>
                <a:gdLst>
                  <a:gd name="T0" fmla="*/ 4 w 11"/>
                  <a:gd name="T1" fmla="*/ 25 h 27"/>
                  <a:gd name="T2" fmla="*/ 11 w 11"/>
                  <a:gd name="T3" fmla="*/ 2 h 27"/>
                  <a:gd name="T4" fmla="*/ 8 w 11"/>
                  <a:gd name="T5" fmla="*/ 1 h 27"/>
                  <a:gd name="T6" fmla="*/ 1 w 11"/>
                  <a:gd name="T7" fmla="*/ 23 h 27"/>
                  <a:gd name="T8" fmla="*/ 4 w 11"/>
                  <a:gd name="T9" fmla="*/ 25 h 27"/>
                </a:gdLst>
                <a:ahLst/>
                <a:cxnLst>
                  <a:cxn ang="0">
                    <a:pos x="T0" y="T1"/>
                  </a:cxn>
                  <a:cxn ang="0">
                    <a:pos x="T2" y="T3"/>
                  </a:cxn>
                  <a:cxn ang="0">
                    <a:pos x="T4" y="T5"/>
                  </a:cxn>
                  <a:cxn ang="0">
                    <a:pos x="T6" y="T7"/>
                  </a:cxn>
                  <a:cxn ang="0">
                    <a:pos x="T8" y="T9"/>
                  </a:cxn>
                </a:cxnLst>
                <a:rect l="0" t="0" r="r" b="b"/>
                <a:pathLst>
                  <a:path w="11" h="27">
                    <a:moveTo>
                      <a:pt x="4" y="25"/>
                    </a:moveTo>
                    <a:cubicBezTo>
                      <a:pt x="8" y="18"/>
                      <a:pt x="11" y="10"/>
                      <a:pt x="11" y="2"/>
                    </a:cubicBezTo>
                    <a:cubicBezTo>
                      <a:pt x="11" y="0"/>
                      <a:pt x="9" y="0"/>
                      <a:pt x="8" y="1"/>
                    </a:cubicBezTo>
                    <a:cubicBezTo>
                      <a:pt x="7" y="9"/>
                      <a:pt x="5" y="16"/>
                      <a:pt x="1" y="23"/>
                    </a:cubicBezTo>
                    <a:cubicBezTo>
                      <a:pt x="0" y="25"/>
                      <a:pt x="3" y="27"/>
                      <a:pt x="4" y="2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57" name="Freeform 678"/>
              <p:cNvSpPr/>
              <p:nvPr/>
            </p:nvSpPr>
            <p:spPr bwMode="auto">
              <a:xfrm>
                <a:off x="3359" y="1623"/>
                <a:ext cx="13" cy="34"/>
              </a:xfrm>
              <a:custGeom>
                <a:avLst/>
                <a:gdLst>
                  <a:gd name="T0" fmla="*/ 4 w 7"/>
                  <a:gd name="T1" fmla="*/ 16 h 19"/>
                  <a:gd name="T2" fmla="*/ 7 w 7"/>
                  <a:gd name="T3" fmla="*/ 2 h 19"/>
                  <a:gd name="T4" fmla="*/ 4 w 7"/>
                  <a:gd name="T5" fmla="*/ 1 h 19"/>
                  <a:gd name="T6" fmla="*/ 1 w 7"/>
                  <a:gd name="T7" fmla="*/ 16 h 19"/>
                  <a:gd name="T8" fmla="*/ 4 w 7"/>
                  <a:gd name="T9" fmla="*/ 16 h 19"/>
                </a:gdLst>
                <a:ahLst/>
                <a:cxnLst>
                  <a:cxn ang="0">
                    <a:pos x="T0" y="T1"/>
                  </a:cxn>
                  <a:cxn ang="0">
                    <a:pos x="T2" y="T3"/>
                  </a:cxn>
                  <a:cxn ang="0">
                    <a:pos x="T4" y="T5"/>
                  </a:cxn>
                  <a:cxn ang="0">
                    <a:pos x="T6" y="T7"/>
                  </a:cxn>
                  <a:cxn ang="0">
                    <a:pos x="T8" y="T9"/>
                  </a:cxn>
                </a:cxnLst>
                <a:rect l="0" t="0" r="r" b="b"/>
                <a:pathLst>
                  <a:path w="7" h="19">
                    <a:moveTo>
                      <a:pt x="4" y="16"/>
                    </a:moveTo>
                    <a:cubicBezTo>
                      <a:pt x="5" y="12"/>
                      <a:pt x="6" y="7"/>
                      <a:pt x="7" y="2"/>
                    </a:cubicBezTo>
                    <a:cubicBezTo>
                      <a:pt x="7" y="0"/>
                      <a:pt x="4" y="0"/>
                      <a:pt x="4" y="1"/>
                    </a:cubicBezTo>
                    <a:cubicBezTo>
                      <a:pt x="2" y="6"/>
                      <a:pt x="2" y="11"/>
                      <a:pt x="1" y="16"/>
                    </a:cubicBezTo>
                    <a:cubicBezTo>
                      <a:pt x="0" y="18"/>
                      <a:pt x="4" y="19"/>
                      <a:pt x="4"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58" name="Freeform 679"/>
              <p:cNvSpPr/>
              <p:nvPr/>
            </p:nvSpPr>
            <p:spPr bwMode="auto">
              <a:xfrm>
                <a:off x="3387" y="1613"/>
                <a:ext cx="14" cy="38"/>
              </a:xfrm>
              <a:custGeom>
                <a:avLst/>
                <a:gdLst>
                  <a:gd name="T0" fmla="*/ 4 w 8"/>
                  <a:gd name="T1" fmla="*/ 20 h 22"/>
                  <a:gd name="T2" fmla="*/ 7 w 8"/>
                  <a:gd name="T3" fmla="*/ 2 h 22"/>
                  <a:gd name="T4" fmla="*/ 5 w 8"/>
                  <a:gd name="T5" fmla="*/ 2 h 22"/>
                  <a:gd name="T6" fmla="*/ 1 w 8"/>
                  <a:gd name="T7" fmla="*/ 19 h 22"/>
                  <a:gd name="T8" fmla="*/ 4 w 8"/>
                  <a:gd name="T9" fmla="*/ 20 h 22"/>
                </a:gdLst>
                <a:ahLst/>
                <a:cxnLst>
                  <a:cxn ang="0">
                    <a:pos x="T0" y="T1"/>
                  </a:cxn>
                  <a:cxn ang="0">
                    <a:pos x="T2" y="T3"/>
                  </a:cxn>
                  <a:cxn ang="0">
                    <a:pos x="T4" y="T5"/>
                  </a:cxn>
                  <a:cxn ang="0">
                    <a:pos x="T6" y="T7"/>
                  </a:cxn>
                  <a:cxn ang="0">
                    <a:pos x="T8" y="T9"/>
                  </a:cxn>
                </a:cxnLst>
                <a:rect l="0" t="0" r="r" b="b"/>
                <a:pathLst>
                  <a:path w="8" h="22">
                    <a:moveTo>
                      <a:pt x="4" y="20"/>
                    </a:moveTo>
                    <a:cubicBezTo>
                      <a:pt x="5" y="14"/>
                      <a:pt x="7" y="8"/>
                      <a:pt x="7" y="2"/>
                    </a:cubicBezTo>
                    <a:cubicBezTo>
                      <a:pt x="8" y="1"/>
                      <a:pt x="5" y="0"/>
                      <a:pt x="5" y="2"/>
                    </a:cubicBezTo>
                    <a:cubicBezTo>
                      <a:pt x="3" y="7"/>
                      <a:pt x="2" y="13"/>
                      <a:pt x="1" y="19"/>
                    </a:cubicBezTo>
                    <a:cubicBezTo>
                      <a:pt x="0" y="21"/>
                      <a:pt x="3" y="22"/>
                      <a:pt x="4"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59" name="Freeform 680"/>
              <p:cNvSpPr/>
              <p:nvPr/>
            </p:nvSpPr>
            <p:spPr bwMode="auto">
              <a:xfrm>
                <a:off x="2410" y="1750"/>
                <a:ext cx="35" cy="31"/>
              </a:xfrm>
              <a:custGeom>
                <a:avLst/>
                <a:gdLst>
                  <a:gd name="T0" fmla="*/ 4 w 20"/>
                  <a:gd name="T1" fmla="*/ 16 h 18"/>
                  <a:gd name="T2" fmla="*/ 19 w 20"/>
                  <a:gd name="T3" fmla="*/ 3 h 18"/>
                  <a:gd name="T4" fmla="*/ 18 w 20"/>
                  <a:gd name="T5" fmla="*/ 1 h 18"/>
                  <a:gd name="T6" fmla="*/ 1 w 20"/>
                  <a:gd name="T7" fmla="*/ 14 h 18"/>
                  <a:gd name="T8" fmla="*/ 4 w 20"/>
                  <a:gd name="T9" fmla="*/ 16 h 18"/>
                </a:gdLst>
                <a:ahLst/>
                <a:cxnLst>
                  <a:cxn ang="0">
                    <a:pos x="T0" y="T1"/>
                  </a:cxn>
                  <a:cxn ang="0">
                    <a:pos x="T2" y="T3"/>
                  </a:cxn>
                  <a:cxn ang="0">
                    <a:pos x="T4" y="T5"/>
                  </a:cxn>
                  <a:cxn ang="0">
                    <a:pos x="T6" y="T7"/>
                  </a:cxn>
                  <a:cxn ang="0">
                    <a:pos x="T8" y="T9"/>
                  </a:cxn>
                </a:cxnLst>
                <a:rect l="0" t="0" r="r" b="b"/>
                <a:pathLst>
                  <a:path w="20" h="18">
                    <a:moveTo>
                      <a:pt x="4" y="16"/>
                    </a:moveTo>
                    <a:cubicBezTo>
                      <a:pt x="7" y="10"/>
                      <a:pt x="12" y="6"/>
                      <a:pt x="19" y="3"/>
                    </a:cubicBezTo>
                    <a:cubicBezTo>
                      <a:pt x="20" y="3"/>
                      <a:pt x="19" y="0"/>
                      <a:pt x="18" y="1"/>
                    </a:cubicBezTo>
                    <a:cubicBezTo>
                      <a:pt x="11" y="3"/>
                      <a:pt x="5" y="8"/>
                      <a:pt x="1" y="14"/>
                    </a:cubicBezTo>
                    <a:cubicBezTo>
                      <a:pt x="0" y="16"/>
                      <a:pt x="3" y="18"/>
                      <a:pt x="4"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60" name="Freeform 681"/>
              <p:cNvSpPr/>
              <p:nvPr/>
            </p:nvSpPr>
            <p:spPr bwMode="auto">
              <a:xfrm>
                <a:off x="2394" y="1790"/>
                <a:ext cx="41" cy="46"/>
              </a:xfrm>
              <a:custGeom>
                <a:avLst/>
                <a:gdLst>
                  <a:gd name="T0" fmla="*/ 4 w 23"/>
                  <a:gd name="T1" fmla="*/ 24 h 26"/>
                  <a:gd name="T2" fmla="*/ 22 w 23"/>
                  <a:gd name="T3" fmla="*/ 3 h 26"/>
                  <a:gd name="T4" fmla="*/ 21 w 23"/>
                  <a:gd name="T5" fmla="*/ 0 h 26"/>
                  <a:gd name="T6" fmla="*/ 1 w 23"/>
                  <a:gd name="T7" fmla="*/ 23 h 26"/>
                  <a:gd name="T8" fmla="*/ 4 w 23"/>
                  <a:gd name="T9" fmla="*/ 24 h 26"/>
                </a:gdLst>
                <a:ahLst/>
                <a:cxnLst>
                  <a:cxn ang="0">
                    <a:pos x="T0" y="T1"/>
                  </a:cxn>
                  <a:cxn ang="0">
                    <a:pos x="T2" y="T3"/>
                  </a:cxn>
                  <a:cxn ang="0">
                    <a:pos x="T4" y="T5"/>
                  </a:cxn>
                  <a:cxn ang="0">
                    <a:pos x="T6" y="T7"/>
                  </a:cxn>
                  <a:cxn ang="0">
                    <a:pos x="T8" y="T9"/>
                  </a:cxn>
                </a:cxnLst>
                <a:rect l="0" t="0" r="r" b="b"/>
                <a:pathLst>
                  <a:path w="23" h="26">
                    <a:moveTo>
                      <a:pt x="4" y="24"/>
                    </a:moveTo>
                    <a:cubicBezTo>
                      <a:pt x="8" y="15"/>
                      <a:pt x="14" y="9"/>
                      <a:pt x="22" y="3"/>
                    </a:cubicBezTo>
                    <a:cubicBezTo>
                      <a:pt x="23" y="2"/>
                      <a:pt x="22" y="0"/>
                      <a:pt x="21" y="0"/>
                    </a:cubicBezTo>
                    <a:cubicBezTo>
                      <a:pt x="11" y="4"/>
                      <a:pt x="4" y="13"/>
                      <a:pt x="1" y="23"/>
                    </a:cubicBezTo>
                    <a:cubicBezTo>
                      <a:pt x="0" y="25"/>
                      <a:pt x="3" y="26"/>
                      <a:pt x="4" y="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61" name="Freeform 682"/>
              <p:cNvSpPr/>
              <p:nvPr/>
            </p:nvSpPr>
            <p:spPr bwMode="auto">
              <a:xfrm>
                <a:off x="2399" y="1817"/>
                <a:ext cx="30" cy="44"/>
              </a:xfrm>
              <a:custGeom>
                <a:avLst/>
                <a:gdLst>
                  <a:gd name="T0" fmla="*/ 4 w 17"/>
                  <a:gd name="T1" fmla="*/ 23 h 25"/>
                  <a:gd name="T2" fmla="*/ 17 w 17"/>
                  <a:gd name="T3" fmla="*/ 3 h 25"/>
                  <a:gd name="T4" fmla="*/ 14 w 17"/>
                  <a:gd name="T5" fmla="*/ 2 h 25"/>
                  <a:gd name="T6" fmla="*/ 1 w 17"/>
                  <a:gd name="T7" fmla="*/ 22 h 25"/>
                  <a:gd name="T8" fmla="*/ 4 w 17"/>
                  <a:gd name="T9" fmla="*/ 23 h 25"/>
                </a:gdLst>
                <a:ahLst/>
                <a:cxnLst>
                  <a:cxn ang="0">
                    <a:pos x="T0" y="T1"/>
                  </a:cxn>
                  <a:cxn ang="0">
                    <a:pos x="T2" y="T3"/>
                  </a:cxn>
                  <a:cxn ang="0">
                    <a:pos x="T4" y="T5"/>
                  </a:cxn>
                  <a:cxn ang="0">
                    <a:pos x="T6" y="T7"/>
                  </a:cxn>
                  <a:cxn ang="0">
                    <a:pos x="T8" y="T9"/>
                  </a:cxn>
                </a:cxnLst>
                <a:rect l="0" t="0" r="r" b="b"/>
                <a:pathLst>
                  <a:path w="17" h="25">
                    <a:moveTo>
                      <a:pt x="4" y="23"/>
                    </a:moveTo>
                    <a:cubicBezTo>
                      <a:pt x="7" y="16"/>
                      <a:pt x="12" y="10"/>
                      <a:pt x="17" y="3"/>
                    </a:cubicBezTo>
                    <a:cubicBezTo>
                      <a:pt x="17" y="2"/>
                      <a:pt x="15" y="0"/>
                      <a:pt x="14" y="2"/>
                    </a:cubicBezTo>
                    <a:cubicBezTo>
                      <a:pt x="8" y="7"/>
                      <a:pt x="4" y="14"/>
                      <a:pt x="1" y="22"/>
                    </a:cubicBezTo>
                    <a:cubicBezTo>
                      <a:pt x="0" y="23"/>
                      <a:pt x="3" y="25"/>
                      <a:pt x="4" y="2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62" name="Freeform 683"/>
              <p:cNvSpPr/>
              <p:nvPr/>
            </p:nvSpPr>
            <p:spPr bwMode="auto">
              <a:xfrm>
                <a:off x="2403" y="1875"/>
                <a:ext cx="30" cy="44"/>
              </a:xfrm>
              <a:custGeom>
                <a:avLst/>
                <a:gdLst>
                  <a:gd name="T0" fmla="*/ 3 w 17"/>
                  <a:gd name="T1" fmla="*/ 23 h 25"/>
                  <a:gd name="T2" fmla="*/ 16 w 17"/>
                  <a:gd name="T3" fmla="*/ 4 h 25"/>
                  <a:gd name="T4" fmla="*/ 14 w 17"/>
                  <a:gd name="T5" fmla="*/ 1 h 25"/>
                  <a:gd name="T6" fmla="*/ 0 w 17"/>
                  <a:gd name="T7" fmla="*/ 22 h 25"/>
                  <a:gd name="T8" fmla="*/ 3 w 17"/>
                  <a:gd name="T9" fmla="*/ 23 h 25"/>
                </a:gdLst>
                <a:ahLst/>
                <a:cxnLst>
                  <a:cxn ang="0">
                    <a:pos x="T0" y="T1"/>
                  </a:cxn>
                  <a:cxn ang="0">
                    <a:pos x="T2" y="T3"/>
                  </a:cxn>
                  <a:cxn ang="0">
                    <a:pos x="T4" y="T5"/>
                  </a:cxn>
                  <a:cxn ang="0">
                    <a:pos x="T6" y="T7"/>
                  </a:cxn>
                  <a:cxn ang="0">
                    <a:pos x="T8" y="T9"/>
                  </a:cxn>
                </a:cxnLst>
                <a:rect l="0" t="0" r="r" b="b"/>
                <a:pathLst>
                  <a:path w="17" h="25">
                    <a:moveTo>
                      <a:pt x="3" y="23"/>
                    </a:moveTo>
                    <a:cubicBezTo>
                      <a:pt x="6" y="15"/>
                      <a:pt x="10" y="9"/>
                      <a:pt x="16" y="4"/>
                    </a:cubicBezTo>
                    <a:cubicBezTo>
                      <a:pt x="17" y="2"/>
                      <a:pt x="16" y="0"/>
                      <a:pt x="14" y="1"/>
                    </a:cubicBezTo>
                    <a:cubicBezTo>
                      <a:pt x="7" y="5"/>
                      <a:pt x="2" y="13"/>
                      <a:pt x="0" y="22"/>
                    </a:cubicBezTo>
                    <a:cubicBezTo>
                      <a:pt x="0" y="24"/>
                      <a:pt x="3" y="25"/>
                      <a:pt x="3" y="2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63" name="Freeform 684"/>
              <p:cNvSpPr/>
              <p:nvPr/>
            </p:nvSpPr>
            <p:spPr bwMode="auto">
              <a:xfrm>
                <a:off x="2401" y="1922"/>
                <a:ext cx="30" cy="37"/>
              </a:xfrm>
              <a:custGeom>
                <a:avLst/>
                <a:gdLst>
                  <a:gd name="T0" fmla="*/ 4 w 17"/>
                  <a:gd name="T1" fmla="*/ 19 h 21"/>
                  <a:gd name="T2" fmla="*/ 16 w 17"/>
                  <a:gd name="T3" fmla="*/ 3 h 21"/>
                  <a:gd name="T4" fmla="*/ 14 w 17"/>
                  <a:gd name="T5" fmla="*/ 1 h 21"/>
                  <a:gd name="T6" fmla="*/ 1 w 17"/>
                  <a:gd name="T7" fmla="*/ 17 h 21"/>
                  <a:gd name="T8" fmla="*/ 4 w 17"/>
                  <a:gd name="T9" fmla="*/ 19 h 21"/>
                </a:gdLst>
                <a:ahLst/>
                <a:cxnLst>
                  <a:cxn ang="0">
                    <a:pos x="T0" y="T1"/>
                  </a:cxn>
                  <a:cxn ang="0">
                    <a:pos x="T2" y="T3"/>
                  </a:cxn>
                  <a:cxn ang="0">
                    <a:pos x="T4" y="T5"/>
                  </a:cxn>
                  <a:cxn ang="0">
                    <a:pos x="T6" y="T7"/>
                  </a:cxn>
                  <a:cxn ang="0">
                    <a:pos x="T8" y="T9"/>
                  </a:cxn>
                </a:cxnLst>
                <a:rect l="0" t="0" r="r" b="b"/>
                <a:pathLst>
                  <a:path w="17" h="21">
                    <a:moveTo>
                      <a:pt x="4" y="19"/>
                    </a:moveTo>
                    <a:cubicBezTo>
                      <a:pt x="8" y="13"/>
                      <a:pt x="12" y="8"/>
                      <a:pt x="16" y="3"/>
                    </a:cubicBezTo>
                    <a:cubicBezTo>
                      <a:pt x="17" y="2"/>
                      <a:pt x="15" y="0"/>
                      <a:pt x="14" y="1"/>
                    </a:cubicBezTo>
                    <a:cubicBezTo>
                      <a:pt x="8" y="5"/>
                      <a:pt x="4" y="11"/>
                      <a:pt x="1" y="17"/>
                    </a:cubicBezTo>
                    <a:cubicBezTo>
                      <a:pt x="0" y="19"/>
                      <a:pt x="3" y="21"/>
                      <a:pt x="4" y="1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64" name="Freeform 685"/>
              <p:cNvSpPr/>
              <p:nvPr/>
            </p:nvSpPr>
            <p:spPr bwMode="auto">
              <a:xfrm>
                <a:off x="2410" y="1956"/>
                <a:ext cx="26" cy="35"/>
              </a:xfrm>
              <a:custGeom>
                <a:avLst/>
                <a:gdLst>
                  <a:gd name="T0" fmla="*/ 4 w 15"/>
                  <a:gd name="T1" fmla="*/ 18 h 20"/>
                  <a:gd name="T2" fmla="*/ 14 w 15"/>
                  <a:gd name="T3" fmla="*/ 3 h 20"/>
                  <a:gd name="T4" fmla="*/ 12 w 15"/>
                  <a:gd name="T5" fmla="*/ 1 h 20"/>
                  <a:gd name="T6" fmla="*/ 1 w 15"/>
                  <a:gd name="T7" fmla="*/ 17 h 20"/>
                  <a:gd name="T8" fmla="*/ 4 w 15"/>
                  <a:gd name="T9" fmla="*/ 18 h 20"/>
                </a:gdLst>
                <a:ahLst/>
                <a:cxnLst>
                  <a:cxn ang="0">
                    <a:pos x="T0" y="T1"/>
                  </a:cxn>
                  <a:cxn ang="0">
                    <a:pos x="T2" y="T3"/>
                  </a:cxn>
                  <a:cxn ang="0">
                    <a:pos x="T4" y="T5"/>
                  </a:cxn>
                  <a:cxn ang="0">
                    <a:pos x="T6" y="T7"/>
                  </a:cxn>
                  <a:cxn ang="0">
                    <a:pos x="T8" y="T9"/>
                  </a:cxn>
                </a:cxnLst>
                <a:rect l="0" t="0" r="r" b="b"/>
                <a:pathLst>
                  <a:path w="15" h="20">
                    <a:moveTo>
                      <a:pt x="4" y="18"/>
                    </a:moveTo>
                    <a:cubicBezTo>
                      <a:pt x="7" y="13"/>
                      <a:pt x="11" y="8"/>
                      <a:pt x="14" y="3"/>
                    </a:cubicBezTo>
                    <a:cubicBezTo>
                      <a:pt x="15" y="2"/>
                      <a:pt x="13" y="0"/>
                      <a:pt x="12" y="1"/>
                    </a:cubicBezTo>
                    <a:cubicBezTo>
                      <a:pt x="8" y="6"/>
                      <a:pt x="4" y="11"/>
                      <a:pt x="1" y="17"/>
                    </a:cubicBezTo>
                    <a:cubicBezTo>
                      <a:pt x="0" y="19"/>
                      <a:pt x="3" y="20"/>
                      <a:pt x="4"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65" name="Freeform 686"/>
              <p:cNvSpPr/>
              <p:nvPr/>
            </p:nvSpPr>
            <p:spPr bwMode="auto">
              <a:xfrm>
                <a:off x="2607" y="2021"/>
                <a:ext cx="49" cy="21"/>
              </a:xfrm>
              <a:custGeom>
                <a:avLst/>
                <a:gdLst>
                  <a:gd name="T0" fmla="*/ 26 w 28"/>
                  <a:gd name="T1" fmla="*/ 2 h 12"/>
                  <a:gd name="T2" fmla="*/ 1 w 28"/>
                  <a:gd name="T3" fmla="*/ 9 h 12"/>
                  <a:gd name="T4" fmla="*/ 3 w 28"/>
                  <a:gd name="T5" fmla="*/ 12 h 12"/>
                  <a:gd name="T6" fmla="*/ 25 w 28"/>
                  <a:gd name="T7" fmla="*/ 5 h 12"/>
                  <a:gd name="T8" fmla="*/ 26 w 28"/>
                  <a:gd name="T9" fmla="*/ 2 h 12"/>
                </a:gdLst>
                <a:ahLst/>
                <a:cxnLst>
                  <a:cxn ang="0">
                    <a:pos x="T0" y="T1"/>
                  </a:cxn>
                  <a:cxn ang="0">
                    <a:pos x="T2" y="T3"/>
                  </a:cxn>
                  <a:cxn ang="0">
                    <a:pos x="T4" y="T5"/>
                  </a:cxn>
                  <a:cxn ang="0">
                    <a:pos x="T6" y="T7"/>
                  </a:cxn>
                  <a:cxn ang="0">
                    <a:pos x="T8" y="T9"/>
                  </a:cxn>
                </a:cxnLst>
                <a:rect l="0" t="0" r="r" b="b"/>
                <a:pathLst>
                  <a:path w="28" h="12">
                    <a:moveTo>
                      <a:pt x="26" y="2"/>
                    </a:moveTo>
                    <a:cubicBezTo>
                      <a:pt x="17" y="0"/>
                      <a:pt x="8" y="3"/>
                      <a:pt x="1" y="9"/>
                    </a:cubicBezTo>
                    <a:cubicBezTo>
                      <a:pt x="0" y="10"/>
                      <a:pt x="2" y="12"/>
                      <a:pt x="3" y="12"/>
                    </a:cubicBezTo>
                    <a:cubicBezTo>
                      <a:pt x="11" y="8"/>
                      <a:pt x="17" y="6"/>
                      <a:pt x="25" y="5"/>
                    </a:cubicBezTo>
                    <a:cubicBezTo>
                      <a:pt x="27" y="5"/>
                      <a:pt x="28" y="2"/>
                      <a:pt x="26"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66" name="Freeform 687"/>
              <p:cNvSpPr/>
              <p:nvPr/>
            </p:nvSpPr>
            <p:spPr bwMode="auto">
              <a:xfrm>
                <a:off x="2640" y="2051"/>
                <a:ext cx="35" cy="22"/>
              </a:xfrm>
              <a:custGeom>
                <a:avLst/>
                <a:gdLst>
                  <a:gd name="T0" fmla="*/ 17 w 20"/>
                  <a:gd name="T1" fmla="*/ 0 h 13"/>
                  <a:gd name="T2" fmla="*/ 1 w 20"/>
                  <a:gd name="T3" fmla="*/ 9 h 13"/>
                  <a:gd name="T4" fmla="*/ 3 w 20"/>
                  <a:gd name="T5" fmla="*/ 12 h 13"/>
                  <a:gd name="T6" fmla="*/ 18 w 20"/>
                  <a:gd name="T7" fmla="*/ 3 h 13"/>
                  <a:gd name="T8" fmla="*/ 17 w 20"/>
                  <a:gd name="T9" fmla="*/ 0 h 13"/>
                </a:gdLst>
                <a:ahLst/>
                <a:cxnLst>
                  <a:cxn ang="0">
                    <a:pos x="T0" y="T1"/>
                  </a:cxn>
                  <a:cxn ang="0">
                    <a:pos x="T2" y="T3"/>
                  </a:cxn>
                  <a:cxn ang="0">
                    <a:pos x="T4" y="T5"/>
                  </a:cxn>
                  <a:cxn ang="0">
                    <a:pos x="T6" y="T7"/>
                  </a:cxn>
                  <a:cxn ang="0">
                    <a:pos x="T8" y="T9"/>
                  </a:cxn>
                </a:cxnLst>
                <a:rect l="0" t="0" r="r" b="b"/>
                <a:pathLst>
                  <a:path w="20" h="13">
                    <a:moveTo>
                      <a:pt x="17" y="0"/>
                    </a:moveTo>
                    <a:cubicBezTo>
                      <a:pt x="11" y="2"/>
                      <a:pt x="5" y="4"/>
                      <a:pt x="1" y="9"/>
                    </a:cubicBezTo>
                    <a:cubicBezTo>
                      <a:pt x="0" y="11"/>
                      <a:pt x="1" y="13"/>
                      <a:pt x="3" y="12"/>
                    </a:cubicBezTo>
                    <a:cubicBezTo>
                      <a:pt x="8" y="8"/>
                      <a:pt x="12" y="5"/>
                      <a:pt x="18" y="3"/>
                    </a:cubicBezTo>
                    <a:cubicBezTo>
                      <a:pt x="20" y="3"/>
                      <a:pt x="19" y="0"/>
                      <a:pt x="1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67" name="Freeform 688"/>
              <p:cNvSpPr/>
              <p:nvPr/>
            </p:nvSpPr>
            <p:spPr bwMode="auto">
              <a:xfrm>
                <a:off x="2660" y="2077"/>
                <a:ext cx="38" cy="23"/>
              </a:xfrm>
              <a:custGeom>
                <a:avLst/>
                <a:gdLst>
                  <a:gd name="T0" fmla="*/ 19 w 22"/>
                  <a:gd name="T1" fmla="*/ 1 h 13"/>
                  <a:gd name="T2" fmla="*/ 2 w 22"/>
                  <a:gd name="T3" fmla="*/ 9 h 13"/>
                  <a:gd name="T4" fmla="*/ 3 w 22"/>
                  <a:gd name="T5" fmla="*/ 12 h 13"/>
                  <a:gd name="T6" fmla="*/ 20 w 22"/>
                  <a:gd name="T7" fmla="*/ 4 h 13"/>
                  <a:gd name="T8" fmla="*/ 19 w 22"/>
                  <a:gd name="T9" fmla="*/ 1 h 13"/>
                </a:gdLst>
                <a:ahLst/>
                <a:cxnLst>
                  <a:cxn ang="0">
                    <a:pos x="T0" y="T1"/>
                  </a:cxn>
                  <a:cxn ang="0">
                    <a:pos x="T2" y="T3"/>
                  </a:cxn>
                  <a:cxn ang="0">
                    <a:pos x="T4" y="T5"/>
                  </a:cxn>
                  <a:cxn ang="0">
                    <a:pos x="T6" y="T7"/>
                  </a:cxn>
                  <a:cxn ang="0">
                    <a:pos x="T8" y="T9"/>
                  </a:cxn>
                </a:cxnLst>
                <a:rect l="0" t="0" r="r" b="b"/>
                <a:pathLst>
                  <a:path w="22" h="13">
                    <a:moveTo>
                      <a:pt x="19" y="1"/>
                    </a:moveTo>
                    <a:cubicBezTo>
                      <a:pt x="13" y="4"/>
                      <a:pt x="7" y="6"/>
                      <a:pt x="2" y="9"/>
                    </a:cubicBezTo>
                    <a:cubicBezTo>
                      <a:pt x="0" y="10"/>
                      <a:pt x="1" y="13"/>
                      <a:pt x="3" y="12"/>
                    </a:cubicBezTo>
                    <a:cubicBezTo>
                      <a:pt x="9" y="11"/>
                      <a:pt x="15" y="7"/>
                      <a:pt x="20" y="4"/>
                    </a:cubicBezTo>
                    <a:cubicBezTo>
                      <a:pt x="22" y="3"/>
                      <a:pt x="21" y="0"/>
                      <a:pt x="19"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68" name="Freeform 689"/>
              <p:cNvSpPr/>
              <p:nvPr/>
            </p:nvSpPr>
            <p:spPr bwMode="auto">
              <a:xfrm>
                <a:off x="2689" y="2105"/>
                <a:ext cx="29" cy="21"/>
              </a:xfrm>
              <a:custGeom>
                <a:avLst/>
                <a:gdLst>
                  <a:gd name="T0" fmla="*/ 13 w 16"/>
                  <a:gd name="T1" fmla="*/ 0 h 12"/>
                  <a:gd name="T2" fmla="*/ 1 w 16"/>
                  <a:gd name="T3" fmla="*/ 8 h 12"/>
                  <a:gd name="T4" fmla="*/ 4 w 16"/>
                  <a:gd name="T5" fmla="*/ 10 h 12"/>
                  <a:gd name="T6" fmla="*/ 14 w 16"/>
                  <a:gd name="T7" fmla="*/ 3 h 12"/>
                  <a:gd name="T8" fmla="*/ 13 w 16"/>
                  <a:gd name="T9" fmla="*/ 0 h 12"/>
                </a:gdLst>
                <a:ahLst/>
                <a:cxnLst>
                  <a:cxn ang="0">
                    <a:pos x="T0" y="T1"/>
                  </a:cxn>
                  <a:cxn ang="0">
                    <a:pos x="T2" y="T3"/>
                  </a:cxn>
                  <a:cxn ang="0">
                    <a:pos x="T4" y="T5"/>
                  </a:cxn>
                  <a:cxn ang="0">
                    <a:pos x="T6" y="T7"/>
                  </a:cxn>
                  <a:cxn ang="0">
                    <a:pos x="T8" y="T9"/>
                  </a:cxn>
                </a:cxnLst>
                <a:rect l="0" t="0" r="r" b="b"/>
                <a:pathLst>
                  <a:path w="16" h="12">
                    <a:moveTo>
                      <a:pt x="13" y="0"/>
                    </a:moveTo>
                    <a:cubicBezTo>
                      <a:pt x="9" y="2"/>
                      <a:pt x="4" y="4"/>
                      <a:pt x="1" y="8"/>
                    </a:cubicBezTo>
                    <a:cubicBezTo>
                      <a:pt x="0" y="10"/>
                      <a:pt x="2" y="12"/>
                      <a:pt x="4" y="10"/>
                    </a:cubicBezTo>
                    <a:cubicBezTo>
                      <a:pt x="7" y="7"/>
                      <a:pt x="10" y="5"/>
                      <a:pt x="14" y="3"/>
                    </a:cubicBezTo>
                    <a:cubicBezTo>
                      <a:pt x="16" y="3"/>
                      <a:pt x="15" y="0"/>
                      <a:pt x="1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69" name="Freeform 690"/>
              <p:cNvSpPr/>
              <p:nvPr/>
            </p:nvSpPr>
            <p:spPr bwMode="auto">
              <a:xfrm>
                <a:off x="3950" y="2385"/>
                <a:ext cx="51" cy="77"/>
              </a:xfrm>
              <a:custGeom>
                <a:avLst/>
                <a:gdLst>
                  <a:gd name="T0" fmla="*/ 3 w 29"/>
                  <a:gd name="T1" fmla="*/ 43 h 44"/>
                  <a:gd name="T2" fmla="*/ 29 w 29"/>
                  <a:gd name="T3" fmla="*/ 3 h 44"/>
                  <a:gd name="T4" fmla="*/ 26 w 29"/>
                  <a:gd name="T5" fmla="*/ 2 h 44"/>
                  <a:gd name="T6" fmla="*/ 1 w 29"/>
                  <a:gd name="T7" fmla="*/ 40 h 44"/>
                  <a:gd name="T8" fmla="*/ 3 w 29"/>
                  <a:gd name="T9" fmla="*/ 43 h 44"/>
                </a:gdLst>
                <a:ahLst/>
                <a:cxnLst>
                  <a:cxn ang="0">
                    <a:pos x="T0" y="T1"/>
                  </a:cxn>
                  <a:cxn ang="0">
                    <a:pos x="T2" y="T3"/>
                  </a:cxn>
                  <a:cxn ang="0">
                    <a:pos x="T4" y="T5"/>
                  </a:cxn>
                  <a:cxn ang="0">
                    <a:pos x="T6" y="T7"/>
                  </a:cxn>
                  <a:cxn ang="0">
                    <a:pos x="T8" y="T9"/>
                  </a:cxn>
                </a:cxnLst>
                <a:rect l="0" t="0" r="r" b="b"/>
                <a:pathLst>
                  <a:path w="29" h="44">
                    <a:moveTo>
                      <a:pt x="3" y="43"/>
                    </a:moveTo>
                    <a:cubicBezTo>
                      <a:pt x="16" y="33"/>
                      <a:pt x="26" y="19"/>
                      <a:pt x="29" y="3"/>
                    </a:cubicBezTo>
                    <a:cubicBezTo>
                      <a:pt x="29" y="1"/>
                      <a:pt x="26" y="0"/>
                      <a:pt x="26" y="2"/>
                    </a:cubicBezTo>
                    <a:cubicBezTo>
                      <a:pt x="21" y="17"/>
                      <a:pt x="13" y="30"/>
                      <a:pt x="1" y="40"/>
                    </a:cubicBezTo>
                    <a:cubicBezTo>
                      <a:pt x="0" y="41"/>
                      <a:pt x="2" y="44"/>
                      <a:pt x="3" y="4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70" name="Freeform 691"/>
              <p:cNvSpPr/>
              <p:nvPr/>
            </p:nvSpPr>
            <p:spPr bwMode="auto">
              <a:xfrm>
                <a:off x="4029" y="2364"/>
                <a:ext cx="23" cy="61"/>
              </a:xfrm>
              <a:custGeom>
                <a:avLst/>
                <a:gdLst>
                  <a:gd name="T0" fmla="*/ 4 w 13"/>
                  <a:gd name="T1" fmla="*/ 34 h 35"/>
                  <a:gd name="T2" fmla="*/ 12 w 13"/>
                  <a:gd name="T3" fmla="*/ 1 h 35"/>
                  <a:gd name="T4" fmla="*/ 9 w 13"/>
                  <a:gd name="T5" fmla="*/ 1 h 35"/>
                  <a:gd name="T6" fmla="*/ 1 w 13"/>
                  <a:gd name="T7" fmla="*/ 32 h 35"/>
                  <a:gd name="T8" fmla="*/ 4 w 13"/>
                  <a:gd name="T9" fmla="*/ 34 h 35"/>
                </a:gdLst>
                <a:ahLst/>
                <a:cxnLst>
                  <a:cxn ang="0">
                    <a:pos x="T0" y="T1"/>
                  </a:cxn>
                  <a:cxn ang="0">
                    <a:pos x="T2" y="T3"/>
                  </a:cxn>
                  <a:cxn ang="0">
                    <a:pos x="T4" y="T5"/>
                  </a:cxn>
                  <a:cxn ang="0">
                    <a:pos x="T6" y="T7"/>
                  </a:cxn>
                  <a:cxn ang="0">
                    <a:pos x="T8" y="T9"/>
                  </a:cxn>
                </a:cxnLst>
                <a:rect l="0" t="0" r="r" b="b"/>
                <a:pathLst>
                  <a:path w="13" h="35">
                    <a:moveTo>
                      <a:pt x="4" y="34"/>
                    </a:moveTo>
                    <a:cubicBezTo>
                      <a:pt x="10" y="24"/>
                      <a:pt x="13" y="13"/>
                      <a:pt x="12" y="1"/>
                    </a:cubicBezTo>
                    <a:cubicBezTo>
                      <a:pt x="12" y="0"/>
                      <a:pt x="10" y="0"/>
                      <a:pt x="9" y="1"/>
                    </a:cubicBezTo>
                    <a:cubicBezTo>
                      <a:pt x="9" y="12"/>
                      <a:pt x="7" y="22"/>
                      <a:pt x="1" y="32"/>
                    </a:cubicBezTo>
                    <a:cubicBezTo>
                      <a:pt x="0" y="34"/>
                      <a:pt x="3" y="35"/>
                      <a:pt x="4" y="3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71" name="Freeform 692"/>
              <p:cNvSpPr/>
              <p:nvPr/>
            </p:nvSpPr>
            <p:spPr bwMode="auto">
              <a:xfrm>
                <a:off x="4066" y="2358"/>
                <a:ext cx="23" cy="58"/>
              </a:xfrm>
              <a:custGeom>
                <a:avLst/>
                <a:gdLst>
                  <a:gd name="T0" fmla="*/ 4 w 13"/>
                  <a:gd name="T1" fmla="*/ 31 h 33"/>
                  <a:gd name="T2" fmla="*/ 13 w 13"/>
                  <a:gd name="T3" fmla="*/ 2 h 33"/>
                  <a:gd name="T4" fmla="*/ 10 w 13"/>
                  <a:gd name="T5" fmla="*/ 1 h 33"/>
                  <a:gd name="T6" fmla="*/ 1 w 13"/>
                  <a:gd name="T7" fmla="*/ 29 h 33"/>
                  <a:gd name="T8" fmla="*/ 4 w 13"/>
                  <a:gd name="T9" fmla="*/ 31 h 33"/>
                </a:gdLst>
                <a:ahLst/>
                <a:cxnLst>
                  <a:cxn ang="0">
                    <a:pos x="T0" y="T1"/>
                  </a:cxn>
                  <a:cxn ang="0">
                    <a:pos x="T2" y="T3"/>
                  </a:cxn>
                  <a:cxn ang="0">
                    <a:pos x="T4" y="T5"/>
                  </a:cxn>
                  <a:cxn ang="0">
                    <a:pos x="T6" y="T7"/>
                  </a:cxn>
                  <a:cxn ang="0">
                    <a:pos x="T8" y="T9"/>
                  </a:cxn>
                </a:cxnLst>
                <a:rect l="0" t="0" r="r" b="b"/>
                <a:pathLst>
                  <a:path w="13" h="33">
                    <a:moveTo>
                      <a:pt x="4" y="31"/>
                    </a:moveTo>
                    <a:cubicBezTo>
                      <a:pt x="9" y="22"/>
                      <a:pt x="13" y="12"/>
                      <a:pt x="13" y="2"/>
                    </a:cubicBezTo>
                    <a:cubicBezTo>
                      <a:pt x="13" y="0"/>
                      <a:pt x="10" y="0"/>
                      <a:pt x="10" y="1"/>
                    </a:cubicBezTo>
                    <a:cubicBezTo>
                      <a:pt x="8" y="11"/>
                      <a:pt x="6" y="20"/>
                      <a:pt x="1" y="29"/>
                    </a:cubicBezTo>
                    <a:cubicBezTo>
                      <a:pt x="0" y="31"/>
                      <a:pt x="3" y="33"/>
                      <a:pt x="4" y="3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72" name="Freeform 693"/>
              <p:cNvSpPr/>
              <p:nvPr/>
            </p:nvSpPr>
            <p:spPr bwMode="auto">
              <a:xfrm>
                <a:off x="4112" y="2346"/>
                <a:ext cx="23" cy="55"/>
              </a:xfrm>
              <a:custGeom>
                <a:avLst/>
                <a:gdLst>
                  <a:gd name="T0" fmla="*/ 4 w 13"/>
                  <a:gd name="T1" fmla="*/ 29 h 31"/>
                  <a:gd name="T2" fmla="*/ 12 w 13"/>
                  <a:gd name="T3" fmla="*/ 2 h 31"/>
                  <a:gd name="T4" fmla="*/ 10 w 13"/>
                  <a:gd name="T5" fmla="*/ 1 h 31"/>
                  <a:gd name="T6" fmla="*/ 1 w 13"/>
                  <a:gd name="T7" fmla="*/ 28 h 31"/>
                  <a:gd name="T8" fmla="*/ 4 w 13"/>
                  <a:gd name="T9" fmla="*/ 29 h 31"/>
                </a:gdLst>
                <a:ahLst/>
                <a:cxnLst>
                  <a:cxn ang="0">
                    <a:pos x="T0" y="T1"/>
                  </a:cxn>
                  <a:cxn ang="0">
                    <a:pos x="T2" y="T3"/>
                  </a:cxn>
                  <a:cxn ang="0">
                    <a:pos x="T4" y="T5"/>
                  </a:cxn>
                  <a:cxn ang="0">
                    <a:pos x="T6" y="T7"/>
                  </a:cxn>
                  <a:cxn ang="0">
                    <a:pos x="T8" y="T9"/>
                  </a:cxn>
                </a:cxnLst>
                <a:rect l="0" t="0" r="r" b="b"/>
                <a:pathLst>
                  <a:path w="13" h="31">
                    <a:moveTo>
                      <a:pt x="4" y="29"/>
                    </a:moveTo>
                    <a:cubicBezTo>
                      <a:pt x="8" y="21"/>
                      <a:pt x="12" y="11"/>
                      <a:pt x="12" y="2"/>
                    </a:cubicBezTo>
                    <a:cubicBezTo>
                      <a:pt x="13" y="0"/>
                      <a:pt x="10" y="0"/>
                      <a:pt x="10" y="1"/>
                    </a:cubicBezTo>
                    <a:cubicBezTo>
                      <a:pt x="8" y="10"/>
                      <a:pt x="5" y="19"/>
                      <a:pt x="1" y="28"/>
                    </a:cubicBezTo>
                    <a:cubicBezTo>
                      <a:pt x="0" y="30"/>
                      <a:pt x="3" y="31"/>
                      <a:pt x="4" y="2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73" name="Freeform 694"/>
              <p:cNvSpPr/>
              <p:nvPr/>
            </p:nvSpPr>
            <p:spPr bwMode="auto">
              <a:xfrm>
                <a:off x="4154" y="2335"/>
                <a:ext cx="30" cy="53"/>
              </a:xfrm>
              <a:custGeom>
                <a:avLst/>
                <a:gdLst>
                  <a:gd name="T0" fmla="*/ 4 w 17"/>
                  <a:gd name="T1" fmla="*/ 29 h 30"/>
                  <a:gd name="T2" fmla="*/ 16 w 17"/>
                  <a:gd name="T3" fmla="*/ 2 h 30"/>
                  <a:gd name="T4" fmla="*/ 14 w 17"/>
                  <a:gd name="T5" fmla="*/ 1 h 30"/>
                  <a:gd name="T6" fmla="*/ 1 w 17"/>
                  <a:gd name="T7" fmla="*/ 27 h 30"/>
                  <a:gd name="T8" fmla="*/ 4 w 17"/>
                  <a:gd name="T9" fmla="*/ 29 h 30"/>
                </a:gdLst>
                <a:ahLst/>
                <a:cxnLst>
                  <a:cxn ang="0">
                    <a:pos x="T0" y="T1"/>
                  </a:cxn>
                  <a:cxn ang="0">
                    <a:pos x="T2" y="T3"/>
                  </a:cxn>
                  <a:cxn ang="0">
                    <a:pos x="T4" y="T5"/>
                  </a:cxn>
                  <a:cxn ang="0">
                    <a:pos x="T6" y="T7"/>
                  </a:cxn>
                  <a:cxn ang="0">
                    <a:pos x="T8" y="T9"/>
                  </a:cxn>
                </a:cxnLst>
                <a:rect l="0" t="0" r="r" b="b"/>
                <a:pathLst>
                  <a:path w="17" h="30">
                    <a:moveTo>
                      <a:pt x="4" y="29"/>
                    </a:moveTo>
                    <a:cubicBezTo>
                      <a:pt x="11" y="22"/>
                      <a:pt x="17" y="12"/>
                      <a:pt x="16" y="2"/>
                    </a:cubicBezTo>
                    <a:cubicBezTo>
                      <a:pt x="16" y="0"/>
                      <a:pt x="14" y="0"/>
                      <a:pt x="14" y="1"/>
                    </a:cubicBezTo>
                    <a:cubicBezTo>
                      <a:pt x="11" y="11"/>
                      <a:pt x="8" y="19"/>
                      <a:pt x="1" y="27"/>
                    </a:cubicBezTo>
                    <a:cubicBezTo>
                      <a:pt x="0" y="28"/>
                      <a:pt x="2" y="30"/>
                      <a:pt x="4" y="2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74" name="Freeform 695"/>
              <p:cNvSpPr/>
              <p:nvPr/>
            </p:nvSpPr>
            <p:spPr bwMode="auto">
              <a:xfrm>
                <a:off x="4203" y="2341"/>
                <a:ext cx="18" cy="40"/>
              </a:xfrm>
              <a:custGeom>
                <a:avLst/>
                <a:gdLst>
                  <a:gd name="T0" fmla="*/ 4 w 10"/>
                  <a:gd name="T1" fmla="*/ 21 h 23"/>
                  <a:gd name="T2" fmla="*/ 10 w 10"/>
                  <a:gd name="T3" fmla="*/ 2 h 23"/>
                  <a:gd name="T4" fmla="*/ 7 w 10"/>
                  <a:gd name="T5" fmla="*/ 1 h 23"/>
                  <a:gd name="T6" fmla="*/ 1 w 10"/>
                  <a:gd name="T7" fmla="*/ 19 h 23"/>
                  <a:gd name="T8" fmla="*/ 4 w 10"/>
                  <a:gd name="T9" fmla="*/ 21 h 23"/>
                </a:gdLst>
                <a:ahLst/>
                <a:cxnLst>
                  <a:cxn ang="0">
                    <a:pos x="T0" y="T1"/>
                  </a:cxn>
                  <a:cxn ang="0">
                    <a:pos x="T2" y="T3"/>
                  </a:cxn>
                  <a:cxn ang="0">
                    <a:pos x="T4" y="T5"/>
                  </a:cxn>
                  <a:cxn ang="0">
                    <a:pos x="T6" y="T7"/>
                  </a:cxn>
                  <a:cxn ang="0">
                    <a:pos x="T8" y="T9"/>
                  </a:cxn>
                </a:cxnLst>
                <a:rect l="0" t="0" r="r" b="b"/>
                <a:pathLst>
                  <a:path w="10" h="23">
                    <a:moveTo>
                      <a:pt x="4" y="21"/>
                    </a:moveTo>
                    <a:cubicBezTo>
                      <a:pt x="7" y="15"/>
                      <a:pt x="9" y="9"/>
                      <a:pt x="10" y="2"/>
                    </a:cubicBezTo>
                    <a:cubicBezTo>
                      <a:pt x="10" y="0"/>
                      <a:pt x="8" y="0"/>
                      <a:pt x="7" y="1"/>
                    </a:cubicBezTo>
                    <a:cubicBezTo>
                      <a:pt x="6" y="8"/>
                      <a:pt x="4" y="14"/>
                      <a:pt x="1" y="19"/>
                    </a:cubicBezTo>
                    <a:cubicBezTo>
                      <a:pt x="0" y="21"/>
                      <a:pt x="3" y="23"/>
                      <a:pt x="4" y="2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75" name="Freeform 696"/>
              <p:cNvSpPr/>
              <p:nvPr/>
            </p:nvSpPr>
            <p:spPr bwMode="auto">
              <a:xfrm>
                <a:off x="4273" y="2525"/>
                <a:ext cx="34" cy="67"/>
              </a:xfrm>
              <a:custGeom>
                <a:avLst/>
                <a:gdLst>
                  <a:gd name="T0" fmla="*/ 4 w 19"/>
                  <a:gd name="T1" fmla="*/ 37 h 38"/>
                  <a:gd name="T2" fmla="*/ 18 w 19"/>
                  <a:gd name="T3" fmla="*/ 2 h 38"/>
                  <a:gd name="T4" fmla="*/ 16 w 19"/>
                  <a:gd name="T5" fmla="*/ 2 h 38"/>
                  <a:gd name="T6" fmla="*/ 1 w 19"/>
                  <a:gd name="T7" fmla="*/ 35 h 38"/>
                  <a:gd name="T8" fmla="*/ 4 w 19"/>
                  <a:gd name="T9" fmla="*/ 37 h 38"/>
                </a:gdLst>
                <a:ahLst/>
                <a:cxnLst>
                  <a:cxn ang="0">
                    <a:pos x="T0" y="T1"/>
                  </a:cxn>
                  <a:cxn ang="0">
                    <a:pos x="T2" y="T3"/>
                  </a:cxn>
                  <a:cxn ang="0">
                    <a:pos x="T4" y="T5"/>
                  </a:cxn>
                  <a:cxn ang="0">
                    <a:pos x="T6" y="T7"/>
                  </a:cxn>
                  <a:cxn ang="0">
                    <a:pos x="T8" y="T9"/>
                  </a:cxn>
                </a:cxnLst>
                <a:rect l="0" t="0" r="r" b="b"/>
                <a:pathLst>
                  <a:path w="19" h="38">
                    <a:moveTo>
                      <a:pt x="4" y="37"/>
                    </a:moveTo>
                    <a:cubicBezTo>
                      <a:pt x="11" y="26"/>
                      <a:pt x="16" y="15"/>
                      <a:pt x="18" y="2"/>
                    </a:cubicBezTo>
                    <a:cubicBezTo>
                      <a:pt x="19" y="0"/>
                      <a:pt x="16" y="0"/>
                      <a:pt x="16" y="2"/>
                    </a:cubicBezTo>
                    <a:cubicBezTo>
                      <a:pt x="11" y="13"/>
                      <a:pt x="7" y="24"/>
                      <a:pt x="1" y="35"/>
                    </a:cubicBezTo>
                    <a:cubicBezTo>
                      <a:pt x="0" y="37"/>
                      <a:pt x="3" y="38"/>
                      <a:pt x="4" y="3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76" name="Freeform 697"/>
              <p:cNvSpPr/>
              <p:nvPr/>
            </p:nvSpPr>
            <p:spPr bwMode="auto">
              <a:xfrm>
                <a:off x="4326" y="2513"/>
                <a:ext cx="19" cy="53"/>
              </a:xfrm>
              <a:custGeom>
                <a:avLst/>
                <a:gdLst>
                  <a:gd name="T0" fmla="*/ 4 w 11"/>
                  <a:gd name="T1" fmla="*/ 28 h 30"/>
                  <a:gd name="T2" fmla="*/ 11 w 11"/>
                  <a:gd name="T3" fmla="*/ 2 h 30"/>
                  <a:gd name="T4" fmla="*/ 8 w 11"/>
                  <a:gd name="T5" fmla="*/ 1 h 30"/>
                  <a:gd name="T6" fmla="*/ 1 w 11"/>
                  <a:gd name="T7" fmla="*/ 27 h 30"/>
                  <a:gd name="T8" fmla="*/ 4 w 11"/>
                  <a:gd name="T9" fmla="*/ 28 h 30"/>
                </a:gdLst>
                <a:ahLst/>
                <a:cxnLst>
                  <a:cxn ang="0">
                    <a:pos x="T0" y="T1"/>
                  </a:cxn>
                  <a:cxn ang="0">
                    <a:pos x="T2" y="T3"/>
                  </a:cxn>
                  <a:cxn ang="0">
                    <a:pos x="T4" y="T5"/>
                  </a:cxn>
                  <a:cxn ang="0">
                    <a:pos x="T6" y="T7"/>
                  </a:cxn>
                  <a:cxn ang="0">
                    <a:pos x="T8" y="T9"/>
                  </a:cxn>
                </a:cxnLst>
                <a:rect l="0" t="0" r="r" b="b"/>
                <a:pathLst>
                  <a:path w="11" h="30">
                    <a:moveTo>
                      <a:pt x="4" y="28"/>
                    </a:moveTo>
                    <a:cubicBezTo>
                      <a:pt x="7" y="19"/>
                      <a:pt x="10" y="11"/>
                      <a:pt x="11" y="2"/>
                    </a:cubicBezTo>
                    <a:cubicBezTo>
                      <a:pt x="11" y="0"/>
                      <a:pt x="8" y="0"/>
                      <a:pt x="8" y="1"/>
                    </a:cubicBezTo>
                    <a:cubicBezTo>
                      <a:pt x="5" y="9"/>
                      <a:pt x="3" y="18"/>
                      <a:pt x="1" y="27"/>
                    </a:cubicBezTo>
                    <a:cubicBezTo>
                      <a:pt x="0" y="29"/>
                      <a:pt x="4" y="30"/>
                      <a:pt x="4" y="2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77" name="Freeform 698"/>
              <p:cNvSpPr/>
              <p:nvPr/>
            </p:nvSpPr>
            <p:spPr bwMode="auto">
              <a:xfrm>
                <a:off x="4361" y="2494"/>
                <a:ext cx="21" cy="60"/>
              </a:xfrm>
              <a:custGeom>
                <a:avLst/>
                <a:gdLst>
                  <a:gd name="T0" fmla="*/ 5 w 12"/>
                  <a:gd name="T1" fmla="*/ 32 h 34"/>
                  <a:gd name="T2" fmla="*/ 11 w 12"/>
                  <a:gd name="T3" fmla="*/ 3 h 34"/>
                  <a:gd name="T4" fmla="*/ 8 w 12"/>
                  <a:gd name="T5" fmla="*/ 2 h 34"/>
                  <a:gd name="T6" fmla="*/ 1 w 12"/>
                  <a:gd name="T7" fmla="*/ 31 h 34"/>
                  <a:gd name="T8" fmla="*/ 5 w 12"/>
                  <a:gd name="T9" fmla="*/ 32 h 34"/>
                </a:gdLst>
                <a:ahLst/>
                <a:cxnLst>
                  <a:cxn ang="0">
                    <a:pos x="T0" y="T1"/>
                  </a:cxn>
                  <a:cxn ang="0">
                    <a:pos x="T2" y="T3"/>
                  </a:cxn>
                  <a:cxn ang="0">
                    <a:pos x="T4" y="T5"/>
                  </a:cxn>
                  <a:cxn ang="0">
                    <a:pos x="T6" y="T7"/>
                  </a:cxn>
                  <a:cxn ang="0">
                    <a:pos x="T8" y="T9"/>
                  </a:cxn>
                </a:cxnLst>
                <a:rect l="0" t="0" r="r" b="b"/>
                <a:pathLst>
                  <a:path w="12" h="34">
                    <a:moveTo>
                      <a:pt x="5" y="32"/>
                    </a:moveTo>
                    <a:cubicBezTo>
                      <a:pt x="7" y="22"/>
                      <a:pt x="10" y="13"/>
                      <a:pt x="11" y="3"/>
                    </a:cubicBezTo>
                    <a:cubicBezTo>
                      <a:pt x="12" y="1"/>
                      <a:pt x="9" y="0"/>
                      <a:pt x="8" y="2"/>
                    </a:cubicBezTo>
                    <a:cubicBezTo>
                      <a:pt x="5" y="12"/>
                      <a:pt x="3" y="21"/>
                      <a:pt x="1" y="31"/>
                    </a:cubicBezTo>
                    <a:cubicBezTo>
                      <a:pt x="0" y="33"/>
                      <a:pt x="4" y="34"/>
                      <a:pt x="5"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78" name="Freeform 699"/>
              <p:cNvSpPr/>
              <p:nvPr/>
            </p:nvSpPr>
            <p:spPr bwMode="auto">
              <a:xfrm>
                <a:off x="4402" y="2474"/>
                <a:ext cx="26" cy="58"/>
              </a:xfrm>
              <a:custGeom>
                <a:avLst/>
                <a:gdLst>
                  <a:gd name="T0" fmla="*/ 3 w 15"/>
                  <a:gd name="T1" fmla="*/ 32 h 33"/>
                  <a:gd name="T2" fmla="*/ 15 w 15"/>
                  <a:gd name="T3" fmla="*/ 3 h 33"/>
                  <a:gd name="T4" fmla="*/ 12 w 15"/>
                  <a:gd name="T5" fmla="*/ 2 h 33"/>
                  <a:gd name="T6" fmla="*/ 1 w 15"/>
                  <a:gd name="T7" fmla="*/ 30 h 33"/>
                  <a:gd name="T8" fmla="*/ 3 w 15"/>
                  <a:gd name="T9" fmla="*/ 32 h 33"/>
                </a:gdLst>
                <a:ahLst/>
                <a:cxnLst>
                  <a:cxn ang="0">
                    <a:pos x="T0" y="T1"/>
                  </a:cxn>
                  <a:cxn ang="0">
                    <a:pos x="T2" y="T3"/>
                  </a:cxn>
                  <a:cxn ang="0">
                    <a:pos x="T4" y="T5"/>
                  </a:cxn>
                  <a:cxn ang="0">
                    <a:pos x="T6" y="T7"/>
                  </a:cxn>
                  <a:cxn ang="0">
                    <a:pos x="T8" y="T9"/>
                  </a:cxn>
                </a:cxnLst>
                <a:rect l="0" t="0" r="r" b="b"/>
                <a:pathLst>
                  <a:path w="15" h="33">
                    <a:moveTo>
                      <a:pt x="3" y="32"/>
                    </a:moveTo>
                    <a:cubicBezTo>
                      <a:pt x="8" y="23"/>
                      <a:pt x="13" y="13"/>
                      <a:pt x="15" y="3"/>
                    </a:cubicBezTo>
                    <a:cubicBezTo>
                      <a:pt x="15" y="1"/>
                      <a:pt x="13" y="0"/>
                      <a:pt x="12" y="2"/>
                    </a:cubicBezTo>
                    <a:cubicBezTo>
                      <a:pt x="9" y="12"/>
                      <a:pt x="5" y="21"/>
                      <a:pt x="1" y="30"/>
                    </a:cubicBezTo>
                    <a:cubicBezTo>
                      <a:pt x="0" y="32"/>
                      <a:pt x="2" y="33"/>
                      <a:pt x="3"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79" name="Freeform 700"/>
              <p:cNvSpPr/>
              <p:nvPr/>
            </p:nvSpPr>
            <p:spPr bwMode="auto">
              <a:xfrm>
                <a:off x="4440" y="2450"/>
                <a:ext cx="21" cy="63"/>
              </a:xfrm>
              <a:custGeom>
                <a:avLst/>
                <a:gdLst>
                  <a:gd name="T0" fmla="*/ 4 w 12"/>
                  <a:gd name="T1" fmla="*/ 34 h 36"/>
                  <a:gd name="T2" fmla="*/ 10 w 12"/>
                  <a:gd name="T3" fmla="*/ 2 h 36"/>
                  <a:gd name="T4" fmla="*/ 7 w 12"/>
                  <a:gd name="T5" fmla="*/ 2 h 36"/>
                  <a:gd name="T6" fmla="*/ 1 w 12"/>
                  <a:gd name="T7" fmla="*/ 33 h 36"/>
                  <a:gd name="T8" fmla="*/ 4 w 12"/>
                  <a:gd name="T9" fmla="*/ 34 h 36"/>
                </a:gdLst>
                <a:ahLst/>
                <a:cxnLst>
                  <a:cxn ang="0">
                    <a:pos x="T0" y="T1"/>
                  </a:cxn>
                  <a:cxn ang="0">
                    <a:pos x="T2" y="T3"/>
                  </a:cxn>
                  <a:cxn ang="0">
                    <a:pos x="T4" y="T5"/>
                  </a:cxn>
                  <a:cxn ang="0">
                    <a:pos x="T6" y="T7"/>
                  </a:cxn>
                  <a:cxn ang="0">
                    <a:pos x="T8" y="T9"/>
                  </a:cxn>
                </a:cxnLst>
                <a:rect l="0" t="0" r="r" b="b"/>
                <a:pathLst>
                  <a:path w="12" h="36">
                    <a:moveTo>
                      <a:pt x="4" y="34"/>
                    </a:moveTo>
                    <a:cubicBezTo>
                      <a:pt x="9" y="24"/>
                      <a:pt x="12" y="13"/>
                      <a:pt x="10" y="2"/>
                    </a:cubicBezTo>
                    <a:cubicBezTo>
                      <a:pt x="10" y="0"/>
                      <a:pt x="7" y="1"/>
                      <a:pt x="7" y="2"/>
                    </a:cubicBezTo>
                    <a:cubicBezTo>
                      <a:pt x="7" y="13"/>
                      <a:pt x="5" y="23"/>
                      <a:pt x="1" y="33"/>
                    </a:cubicBezTo>
                    <a:cubicBezTo>
                      <a:pt x="0" y="35"/>
                      <a:pt x="3" y="36"/>
                      <a:pt x="4" y="3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80" name="Freeform 701"/>
              <p:cNvSpPr/>
              <p:nvPr/>
            </p:nvSpPr>
            <p:spPr bwMode="auto">
              <a:xfrm>
                <a:off x="4472" y="2430"/>
                <a:ext cx="16" cy="71"/>
              </a:xfrm>
              <a:custGeom>
                <a:avLst/>
                <a:gdLst>
                  <a:gd name="T0" fmla="*/ 4 w 9"/>
                  <a:gd name="T1" fmla="*/ 38 h 40"/>
                  <a:gd name="T2" fmla="*/ 8 w 9"/>
                  <a:gd name="T3" fmla="*/ 2 h 40"/>
                  <a:gd name="T4" fmla="*/ 5 w 9"/>
                  <a:gd name="T5" fmla="*/ 2 h 40"/>
                  <a:gd name="T6" fmla="*/ 1 w 9"/>
                  <a:gd name="T7" fmla="*/ 37 h 40"/>
                  <a:gd name="T8" fmla="*/ 4 w 9"/>
                  <a:gd name="T9" fmla="*/ 38 h 40"/>
                </a:gdLst>
                <a:ahLst/>
                <a:cxnLst>
                  <a:cxn ang="0">
                    <a:pos x="T0" y="T1"/>
                  </a:cxn>
                  <a:cxn ang="0">
                    <a:pos x="T2" y="T3"/>
                  </a:cxn>
                  <a:cxn ang="0">
                    <a:pos x="T4" y="T5"/>
                  </a:cxn>
                  <a:cxn ang="0">
                    <a:pos x="T6" y="T7"/>
                  </a:cxn>
                  <a:cxn ang="0">
                    <a:pos x="T8" y="T9"/>
                  </a:cxn>
                </a:cxnLst>
                <a:rect l="0" t="0" r="r" b="b"/>
                <a:pathLst>
                  <a:path w="9" h="40">
                    <a:moveTo>
                      <a:pt x="4" y="38"/>
                    </a:moveTo>
                    <a:cubicBezTo>
                      <a:pt x="7" y="26"/>
                      <a:pt x="9" y="14"/>
                      <a:pt x="8" y="2"/>
                    </a:cubicBezTo>
                    <a:cubicBezTo>
                      <a:pt x="7" y="0"/>
                      <a:pt x="5" y="0"/>
                      <a:pt x="5" y="2"/>
                    </a:cubicBezTo>
                    <a:cubicBezTo>
                      <a:pt x="4" y="14"/>
                      <a:pt x="3" y="25"/>
                      <a:pt x="1" y="37"/>
                    </a:cubicBezTo>
                    <a:cubicBezTo>
                      <a:pt x="0" y="39"/>
                      <a:pt x="3" y="40"/>
                      <a:pt x="4" y="3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81" name="Freeform 702"/>
              <p:cNvSpPr/>
              <p:nvPr/>
            </p:nvSpPr>
            <p:spPr bwMode="auto">
              <a:xfrm>
                <a:off x="4516" y="2401"/>
                <a:ext cx="9" cy="40"/>
              </a:xfrm>
              <a:custGeom>
                <a:avLst/>
                <a:gdLst>
                  <a:gd name="T0" fmla="*/ 4 w 5"/>
                  <a:gd name="T1" fmla="*/ 20 h 23"/>
                  <a:gd name="T2" fmla="*/ 4 w 5"/>
                  <a:gd name="T3" fmla="*/ 1 h 23"/>
                  <a:gd name="T4" fmla="*/ 1 w 5"/>
                  <a:gd name="T5" fmla="*/ 1 h 23"/>
                  <a:gd name="T6" fmla="*/ 1 w 5"/>
                  <a:gd name="T7" fmla="*/ 20 h 23"/>
                  <a:gd name="T8" fmla="*/ 4 w 5"/>
                  <a:gd name="T9" fmla="*/ 20 h 23"/>
                </a:gdLst>
                <a:ahLst/>
                <a:cxnLst>
                  <a:cxn ang="0">
                    <a:pos x="T0" y="T1"/>
                  </a:cxn>
                  <a:cxn ang="0">
                    <a:pos x="T2" y="T3"/>
                  </a:cxn>
                  <a:cxn ang="0">
                    <a:pos x="T4" y="T5"/>
                  </a:cxn>
                  <a:cxn ang="0">
                    <a:pos x="T6" y="T7"/>
                  </a:cxn>
                  <a:cxn ang="0">
                    <a:pos x="T8" y="T9"/>
                  </a:cxn>
                </a:cxnLst>
                <a:rect l="0" t="0" r="r" b="b"/>
                <a:pathLst>
                  <a:path w="5" h="23">
                    <a:moveTo>
                      <a:pt x="4" y="20"/>
                    </a:moveTo>
                    <a:cubicBezTo>
                      <a:pt x="5" y="14"/>
                      <a:pt x="5" y="7"/>
                      <a:pt x="4" y="1"/>
                    </a:cubicBezTo>
                    <a:cubicBezTo>
                      <a:pt x="4" y="0"/>
                      <a:pt x="1" y="0"/>
                      <a:pt x="1" y="1"/>
                    </a:cubicBezTo>
                    <a:cubicBezTo>
                      <a:pt x="0" y="7"/>
                      <a:pt x="0" y="14"/>
                      <a:pt x="1" y="20"/>
                    </a:cubicBezTo>
                    <a:cubicBezTo>
                      <a:pt x="1" y="23"/>
                      <a:pt x="4" y="23"/>
                      <a:pt x="4"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82" name="Freeform 703"/>
              <p:cNvSpPr/>
              <p:nvPr/>
            </p:nvSpPr>
            <p:spPr bwMode="auto">
              <a:xfrm>
                <a:off x="4539" y="2371"/>
                <a:ext cx="10" cy="40"/>
              </a:xfrm>
              <a:custGeom>
                <a:avLst/>
                <a:gdLst>
                  <a:gd name="T0" fmla="*/ 4 w 6"/>
                  <a:gd name="T1" fmla="*/ 20 h 23"/>
                  <a:gd name="T2" fmla="*/ 5 w 6"/>
                  <a:gd name="T3" fmla="*/ 2 h 23"/>
                  <a:gd name="T4" fmla="*/ 2 w 6"/>
                  <a:gd name="T5" fmla="*/ 1 h 23"/>
                  <a:gd name="T6" fmla="*/ 0 w 6"/>
                  <a:gd name="T7" fmla="*/ 20 h 23"/>
                  <a:gd name="T8" fmla="*/ 4 w 6"/>
                  <a:gd name="T9" fmla="*/ 20 h 23"/>
                </a:gdLst>
                <a:ahLst/>
                <a:cxnLst>
                  <a:cxn ang="0">
                    <a:pos x="T0" y="T1"/>
                  </a:cxn>
                  <a:cxn ang="0">
                    <a:pos x="T2" y="T3"/>
                  </a:cxn>
                  <a:cxn ang="0">
                    <a:pos x="T4" y="T5"/>
                  </a:cxn>
                  <a:cxn ang="0">
                    <a:pos x="T6" y="T7"/>
                  </a:cxn>
                  <a:cxn ang="0">
                    <a:pos x="T8" y="T9"/>
                  </a:cxn>
                </a:cxnLst>
                <a:rect l="0" t="0" r="r" b="b"/>
                <a:pathLst>
                  <a:path w="6" h="23">
                    <a:moveTo>
                      <a:pt x="4" y="20"/>
                    </a:moveTo>
                    <a:cubicBezTo>
                      <a:pt x="5" y="14"/>
                      <a:pt x="6" y="8"/>
                      <a:pt x="5" y="2"/>
                    </a:cubicBezTo>
                    <a:cubicBezTo>
                      <a:pt x="5" y="0"/>
                      <a:pt x="3" y="0"/>
                      <a:pt x="2" y="1"/>
                    </a:cubicBezTo>
                    <a:cubicBezTo>
                      <a:pt x="1" y="7"/>
                      <a:pt x="1" y="14"/>
                      <a:pt x="0" y="20"/>
                    </a:cubicBezTo>
                    <a:cubicBezTo>
                      <a:pt x="0" y="23"/>
                      <a:pt x="4" y="22"/>
                      <a:pt x="4"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83" name="Freeform 704"/>
              <p:cNvSpPr/>
              <p:nvPr/>
            </p:nvSpPr>
            <p:spPr bwMode="auto">
              <a:xfrm>
                <a:off x="4572" y="2357"/>
                <a:ext cx="9" cy="28"/>
              </a:xfrm>
              <a:custGeom>
                <a:avLst/>
                <a:gdLst>
                  <a:gd name="T0" fmla="*/ 4 w 5"/>
                  <a:gd name="T1" fmla="*/ 14 h 16"/>
                  <a:gd name="T2" fmla="*/ 5 w 5"/>
                  <a:gd name="T3" fmla="*/ 3 h 16"/>
                  <a:gd name="T4" fmla="*/ 2 w 5"/>
                  <a:gd name="T5" fmla="*/ 2 h 16"/>
                  <a:gd name="T6" fmla="*/ 0 w 5"/>
                  <a:gd name="T7" fmla="*/ 14 h 16"/>
                  <a:gd name="T8" fmla="*/ 4 w 5"/>
                  <a:gd name="T9" fmla="*/ 14 h 16"/>
                </a:gdLst>
                <a:ahLst/>
                <a:cxnLst>
                  <a:cxn ang="0">
                    <a:pos x="T0" y="T1"/>
                  </a:cxn>
                  <a:cxn ang="0">
                    <a:pos x="T2" y="T3"/>
                  </a:cxn>
                  <a:cxn ang="0">
                    <a:pos x="T4" y="T5"/>
                  </a:cxn>
                  <a:cxn ang="0">
                    <a:pos x="T6" y="T7"/>
                  </a:cxn>
                  <a:cxn ang="0">
                    <a:pos x="T8" y="T9"/>
                  </a:cxn>
                </a:cxnLst>
                <a:rect l="0" t="0" r="r" b="b"/>
                <a:pathLst>
                  <a:path w="5" h="16">
                    <a:moveTo>
                      <a:pt x="4" y="14"/>
                    </a:moveTo>
                    <a:cubicBezTo>
                      <a:pt x="3" y="10"/>
                      <a:pt x="4" y="7"/>
                      <a:pt x="5" y="3"/>
                    </a:cubicBezTo>
                    <a:cubicBezTo>
                      <a:pt x="5" y="1"/>
                      <a:pt x="3" y="0"/>
                      <a:pt x="2" y="2"/>
                    </a:cubicBezTo>
                    <a:cubicBezTo>
                      <a:pt x="0" y="5"/>
                      <a:pt x="0" y="10"/>
                      <a:pt x="0" y="14"/>
                    </a:cubicBezTo>
                    <a:cubicBezTo>
                      <a:pt x="0" y="16"/>
                      <a:pt x="4" y="16"/>
                      <a:pt x="4" y="1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84" name="Freeform 705"/>
              <p:cNvSpPr/>
              <p:nvPr/>
            </p:nvSpPr>
            <p:spPr bwMode="auto">
              <a:xfrm>
                <a:off x="4599" y="2332"/>
                <a:ext cx="10" cy="26"/>
              </a:xfrm>
              <a:custGeom>
                <a:avLst/>
                <a:gdLst>
                  <a:gd name="T0" fmla="*/ 4 w 6"/>
                  <a:gd name="T1" fmla="*/ 13 h 15"/>
                  <a:gd name="T2" fmla="*/ 5 w 6"/>
                  <a:gd name="T3" fmla="*/ 2 h 15"/>
                  <a:gd name="T4" fmla="*/ 3 w 6"/>
                  <a:gd name="T5" fmla="*/ 2 h 15"/>
                  <a:gd name="T6" fmla="*/ 0 w 6"/>
                  <a:gd name="T7" fmla="*/ 12 h 15"/>
                  <a:gd name="T8" fmla="*/ 4 w 6"/>
                  <a:gd name="T9" fmla="*/ 13 h 15"/>
                </a:gdLst>
                <a:ahLst/>
                <a:cxnLst>
                  <a:cxn ang="0">
                    <a:pos x="T0" y="T1"/>
                  </a:cxn>
                  <a:cxn ang="0">
                    <a:pos x="T2" y="T3"/>
                  </a:cxn>
                  <a:cxn ang="0">
                    <a:pos x="T4" y="T5"/>
                  </a:cxn>
                  <a:cxn ang="0">
                    <a:pos x="T6" y="T7"/>
                  </a:cxn>
                  <a:cxn ang="0">
                    <a:pos x="T8" y="T9"/>
                  </a:cxn>
                </a:cxnLst>
                <a:rect l="0" t="0" r="r" b="b"/>
                <a:pathLst>
                  <a:path w="6" h="15">
                    <a:moveTo>
                      <a:pt x="4" y="13"/>
                    </a:moveTo>
                    <a:cubicBezTo>
                      <a:pt x="5" y="9"/>
                      <a:pt x="6" y="6"/>
                      <a:pt x="5" y="2"/>
                    </a:cubicBezTo>
                    <a:cubicBezTo>
                      <a:pt x="5" y="1"/>
                      <a:pt x="3" y="0"/>
                      <a:pt x="3" y="2"/>
                    </a:cubicBezTo>
                    <a:cubicBezTo>
                      <a:pt x="1" y="5"/>
                      <a:pt x="1" y="9"/>
                      <a:pt x="0" y="12"/>
                    </a:cubicBezTo>
                    <a:cubicBezTo>
                      <a:pt x="0" y="14"/>
                      <a:pt x="4" y="15"/>
                      <a:pt x="4" y="1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85" name="Freeform 706"/>
              <p:cNvSpPr/>
              <p:nvPr/>
            </p:nvSpPr>
            <p:spPr bwMode="auto">
              <a:xfrm>
                <a:off x="5042" y="1328"/>
                <a:ext cx="12" cy="81"/>
              </a:xfrm>
              <a:custGeom>
                <a:avLst/>
                <a:gdLst>
                  <a:gd name="T0" fmla="*/ 3 w 7"/>
                  <a:gd name="T1" fmla="*/ 44 h 46"/>
                  <a:gd name="T2" fmla="*/ 3 w 7"/>
                  <a:gd name="T3" fmla="*/ 2 h 46"/>
                  <a:gd name="T4" fmla="*/ 1 w 7"/>
                  <a:gd name="T5" fmla="*/ 2 h 46"/>
                  <a:gd name="T6" fmla="*/ 0 w 7"/>
                  <a:gd name="T7" fmla="*/ 43 h 46"/>
                  <a:gd name="T8" fmla="*/ 3 w 7"/>
                  <a:gd name="T9" fmla="*/ 44 h 46"/>
                </a:gdLst>
                <a:ahLst/>
                <a:cxnLst>
                  <a:cxn ang="0">
                    <a:pos x="T0" y="T1"/>
                  </a:cxn>
                  <a:cxn ang="0">
                    <a:pos x="T2" y="T3"/>
                  </a:cxn>
                  <a:cxn ang="0">
                    <a:pos x="T4" y="T5"/>
                  </a:cxn>
                  <a:cxn ang="0">
                    <a:pos x="T6" y="T7"/>
                  </a:cxn>
                  <a:cxn ang="0">
                    <a:pos x="T8" y="T9"/>
                  </a:cxn>
                </a:cxnLst>
                <a:rect l="0" t="0" r="r" b="b"/>
                <a:pathLst>
                  <a:path w="7" h="46">
                    <a:moveTo>
                      <a:pt x="3" y="44"/>
                    </a:moveTo>
                    <a:cubicBezTo>
                      <a:pt x="6" y="30"/>
                      <a:pt x="7" y="16"/>
                      <a:pt x="3" y="2"/>
                    </a:cubicBezTo>
                    <a:cubicBezTo>
                      <a:pt x="3" y="0"/>
                      <a:pt x="0" y="0"/>
                      <a:pt x="1" y="2"/>
                    </a:cubicBezTo>
                    <a:cubicBezTo>
                      <a:pt x="2" y="16"/>
                      <a:pt x="2" y="29"/>
                      <a:pt x="0" y="43"/>
                    </a:cubicBezTo>
                    <a:cubicBezTo>
                      <a:pt x="0" y="45"/>
                      <a:pt x="3" y="46"/>
                      <a:pt x="3" y="4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86" name="Freeform 707"/>
              <p:cNvSpPr/>
              <p:nvPr/>
            </p:nvSpPr>
            <p:spPr bwMode="auto">
              <a:xfrm>
                <a:off x="5059" y="1366"/>
                <a:ext cx="13" cy="58"/>
              </a:xfrm>
              <a:custGeom>
                <a:avLst/>
                <a:gdLst>
                  <a:gd name="T0" fmla="*/ 3 w 7"/>
                  <a:gd name="T1" fmla="*/ 32 h 33"/>
                  <a:gd name="T2" fmla="*/ 3 w 7"/>
                  <a:gd name="T3" fmla="*/ 1 h 33"/>
                  <a:gd name="T4" fmla="*/ 1 w 7"/>
                  <a:gd name="T5" fmla="*/ 1 h 33"/>
                  <a:gd name="T6" fmla="*/ 0 w 7"/>
                  <a:gd name="T7" fmla="*/ 31 h 33"/>
                  <a:gd name="T8" fmla="*/ 3 w 7"/>
                  <a:gd name="T9" fmla="*/ 32 h 33"/>
                </a:gdLst>
                <a:ahLst/>
                <a:cxnLst>
                  <a:cxn ang="0">
                    <a:pos x="T0" y="T1"/>
                  </a:cxn>
                  <a:cxn ang="0">
                    <a:pos x="T2" y="T3"/>
                  </a:cxn>
                  <a:cxn ang="0">
                    <a:pos x="T4" y="T5"/>
                  </a:cxn>
                  <a:cxn ang="0">
                    <a:pos x="T6" y="T7"/>
                  </a:cxn>
                  <a:cxn ang="0">
                    <a:pos x="T8" y="T9"/>
                  </a:cxn>
                </a:cxnLst>
                <a:rect l="0" t="0" r="r" b="b"/>
                <a:pathLst>
                  <a:path w="7" h="33">
                    <a:moveTo>
                      <a:pt x="3" y="32"/>
                    </a:moveTo>
                    <a:cubicBezTo>
                      <a:pt x="6" y="22"/>
                      <a:pt x="7" y="11"/>
                      <a:pt x="3" y="1"/>
                    </a:cubicBezTo>
                    <a:cubicBezTo>
                      <a:pt x="3" y="0"/>
                      <a:pt x="0" y="0"/>
                      <a:pt x="1" y="1"/>
                    </a:cubicBezTo>
                    <a:cubicBezTo>
                      <a:pt x="1" y="11"/>
                      <a:pt x="2" y="21"/>
                      <a:pt x="0" y="31"/>
                    </a:cubicBezTo>
                    <a:cubicBezTo>
                      <a:pt x="0" y="33"/>
                      <a:pt x="3" y="33"/>
                      <a:pt x="3"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87" name="Freeform 708"/>
              <p:cNvSpPr/>
              <p:nvPr/>
            </p:nvSpPr>
            <p:spPr bwMode="auto">
              <a:xfrm>
                <a:off x="5079" y="1388"/>
                <a:ext cx="15" cy="47"/>
              </a:xfrm>
              <a:custGeom>
                <a:avLst/>
                <a:gdLst>
                  <a:gd name="T0" fmla="*/ 4 w 9"/>
                  <a:gd name="T1" fmla="*/ 26 h 27"/>
                  <a:gd name="T2" fmla="*/ 8 w 9"/>
                  <a:gd name="T3" fmla="*/ 2 h 27"/>
                  <a:gd name="T4" fmla="*/ 5 w 9"/>
                  <a:gd name="T5" fmla="*/ 2 h 27"/>
                  <a:gd name="T6" fmla="*/ 1 w 9"/>
                  <a:gd name="T7" fmla="*/ 24 h 27"/>
                  <a:gd name="T8" fmla="*/ 4 w 9"/>
                  <a:gd name="T9" fmla="*/ 26 h 27"/>
                </a:gdLst>
                <a:ahLst/>
                <a:cxnLst>
                  <a:cxn ang="0">
                    <a:pos x="T0" y="T1"/>
                  </a:cxn>
                  <a:cxn ang="0">
                    <a:pos x="T2" y="T3"/>
                  </a:cxn>
                  <a:cxn ang="0">
                    <a:pos x="T4" y="T5"/>
                  </a:cxn>
                  <a:cxn ang="0">
                    <a:pos x="T6" y="T7"/>
                  </a:cxn>
                  <a:cxn ang="0">
                    <a:pos x="T8" y="T9"/>
                  </a:cxn>
                </a:cxnLst>
                <a:rect l="0" t="0" r="r" b="b"/>
                <a:pathLst>
                  <a:path w="9" h="27">
                    <a:moveTo>
                      <a:pt x="4" y="26"/>
                    </a:moveTo>
                    <a:cubicBezTo>
                      <a:pt x="7" y="19"/>
                      <a:pt x="9" y="10"/>
                      <a:pt x="8" y="2"/>
                    </a:cubicBezTo>
                    <a:cubicBezTo>
                      <a:pt x="8" y="0"/>
                      <a:pt x="5" y="0"/>
                      <a:pt x="5" y="2"/>
                    </a:cubicBezTo>
                    <a:cubicBezTo>
                      <a:pt x="4" y="9"/>
                      <a:pt x="3" y="17"/>
                      <a:pt x="1" y="24"/>
                    </a:cubicBezTo>
                    <a:cubicBezTo>
                      <a:pt x="0" y="26"/>
                      <a:pt x="3" y="27"/>
                      <a:pt x="4" y="2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88" name="Freeform 709"/>
              <p:cNvSpPr/>
              <p:nvPr/>
            </p:nvSpPr>
            <p:spPr bwMode="auto">
              <a:xfrm>
                <a:off x="5103" y="1416"/>
                <a:ext cx="9" cy="40"/>
              </a:xfrm>
              <a:custGeom>
                <a:avLst/>
                <a:gdLst>
                  <a:gd name="T0" fmla="*/ 3 w 5"/>
                  <a:gd name="T1" fmla="*/ 21 h 23"/>
                  <a:gd name="T2" fmla="*/ 4 w 5"/>
                  <a:gd name="T3" fmla="*/ 1 h 23"/>
                  <a:gd name="T4" fmla="*/ 1 w 5"/>
                  <a:gd name="T5" fmla="*/ 2 h 23"/>
                  <a:gd name="T6" fmla="*/ 0 w 5"/>
                  <a:gd name="T7" fmla="*/ 20 h 23"/>
                  <a:gd name="T8" fmla="*/ 3 w 5"/>
                  <a:gd name="T9" fmla="*/ 21 h 23"/>
                </a:gdLst>
                <a:ahLst/>
                <a:cxnLst>
                  <a:cxn ang="0">
                    <a:pos x="T0" y="T1"/>
                  </a:cxn>
                  <a:cxn ang="0">
                    <a:pos x="T2" y="T3"/>
                  </a:cxn>
                  <a:cxn ang="0">
                    <a:pos x="T4" y="T5"/>
                  </a:cxn>
                  <a:cxn ang="0">
                    <a:pos x="T6" y="T7"/>
                  </a:cxn>
                  <a:cxn ang="0">
                    <a:pos x="T8" y="T9"/>
                  </a:cxn>
                </a:cxnLst>
                <a:rect l="0" t="0" r="r" b="b"/>
                <a:pathLst>
                  <a:path w="5" h="23">
                    <a:moveTo>
                      <a:pt x="3" y="21"/>
                    </a:moveTo>
                    <a:cubicBezTo>
                      <a:pt x="5" y="14"/>
                      <a:pt x="5" y="8"/>
                      <a:pt x="4" y="1"/>
                    </a:cubicBezTo>
                    <a:cubicBezTo>
                      <a:pt x="3" y="0"/>
                      <a:pt x="1" y="0"/>
                      <a:pt x="1" y="2"/>
                    </a:cubicBezTo>
                    <a:cubicBezTo>
                      <a:pt x="1" y="8"/>
                      <a:pt x="1" y="14"/>
                      <a:pt x="0" y="20"/>
                    </a:cubicBezTo>
                    <a:cubicBezTo>
                      <a:pt x="0" y="22"/>
                      <a:pt x="3" y="23"/>
                      <a:pt x="3" y="2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89" name="Freeform 710"/>
              <p:cNvSpPr/>
              <p:nvPr/>
            </p:nvSpPr>
            <p:spPr bwMode="auto">
              <a:xfrm>
                <a:off x="5117" y="1458"/>
                <a:ext cx="11" cy="30"/>
              </a:xfrm>
              <a:custGeom>
                <a:avLst/>
                <a:gdLst>
                  <a:gd name="T0" fmla="*/ 3 w 6"/>
                  <a:gd name="T1" fmla="*/ 15 h 17"/>
                  <a:gd name="T2" fmla="*/ 6 w 6"/>
                  <a:gd name="T3" fmla="*/ 2 h 17"/>
                  <a:gd name="T4" fmla="*/ 3 w 6"/>
                  <a:gd name="T5" fmla="*/ 1 h 17"/>
                  <a:gd name="T6" fmla="*/ 0 w 6"/>
                  <a:gd name="T7" fmla="*/ 14 h 17"/>
                  <a:gd name="T8" fmla="*/ 3 w 6"/>
                  <a:gd name="T9" fmla="*/ 15 h 17"/>
                </a:gdLst>
                <a:ahLst/>
                <a:cxnLst>
                  <a:cxn ang="0">
                    <a:pos x="T0" y="T1"/>
                  </a:cxn>
                  <a:cxn ang="0">
                    <a:pos x="T2" y="T3"/>
                  </a:cxn>
                  <a:cxn ang="0">
                    <a:pos x="T4" y="T5"/>
                  </a:cxn>
                  <a:cxn ang="0">
                    <a:pos x="T6" y="T7"/>
                  </a:cxn>
                  <a:cxn ang="0">
                    <a:pos x="T8" y="T9"/>
                  </a:cxn>
                </a:cxnLst>
                <a:rect l="0" t="0" r="r" b="b"/>
                <a:pathLst>
                  <a:path w="6" h="17">
                    <a:moveTo>
                      <a:pt x="3" y="15"/>
                    </a:moveTo>
                    <a:cubicBezTo>
                      <a:pt x="5" y="11"/>
                      <a:pt x="6" y="6"/>
                      <a:pt x="6" y="2"/>
                    </a:cubicBezTo>
                    <a:cubicBezTo>
                      <a:pt x="6" y="1"/>
                      <a:pt x="4" y="0"/>
                      <a:pt x="3" y="1"/>
                    </a:cubicBezTo>
                    <a:cubicBezTo>
                      <a:pt x="2" y="5"/>
                      <a:pt x="1" y="10"/>
                      <a:pt x="0" y="14"/>
                    </a:cubicBezTo>
                    <a:cubicBezTo>
                      <a:pt x="0" y="16"/>
                      <a:pt x="3" y="17"/>
                      <a:pt x="3" y="1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90" name="Freeform 711"/>
              <p:cNvSpPr/>
              <p:nvPr/>
            </p:nvSpPr>
            <p:spPr bwMode="auto">
              <a:xfrm>
                <a:off x="3892" y="1729"/>
                <a:ext cx="91" cy="16"/>
              </a:xfrm>
              <a:custGeom>
                <a:avLst/>
                <a:gdLst>
                  <a:gd name="T0" fmla="*/ 3 w 52"/>
                  <a:gd name="T1" fmla="*/ 9 h 9"/>
                  <a:gd name="T2" fmla="*/ 49 w 52"/>
                  <a:gd name="T3" fmla="*/ 8 h 9"/>
                  <a:gd name="T4" fmla="*/ 50 w 52"/>
                  <a:gd name="T5" fmla="*/ 5 h 9"/>
                  <a:gd name="T6" fmla="*/ 2 w 52"/>
                  <a:gd name="T7" fmla="*/ 6 h 9"/>
                  <a:gd name="T8" fmla="*/ 3 w 52"/>
                  <a:gd name="T9" fmla="*/ 9 h 9"/>
                </a:gdLst>
                <a:ahLst/>
                <a:cxnLst>
                  <a:cxn ang="0">
                    <a:pos x="T0" y="T1"/>
                  </a:cxn>
                  <a:cxn ang="0">
                    <a:pos x="T2" y="T3"/>
                  </a:cxn>
                  <a:cxn ang="0">
                    <a:pos x="T4" y="T5"/>
                  </a:cxn>
                  <a:cxn ang="0">
                    <a:pos x="T6" y="T7"/>
                  </a:cxn>
                  <a:cxn ang="0">
                    <a:pos x="T8" y="T9"/>
                  </a:cxn>
                </a:cxnLst>
                <a:rect l="0" t="0" r="r" b="b"/>
                <a:pathLst>
                  <a:path w="52" h="9">
                    <a:moveTo>
                      <a:pt x="3" y="9"/>
                    </a:moveTo>
                    <a:cubicBezTo>
                      <a:pt x="19" y="6"/>
                      <a:pt x="33" y="7"/>
                      <a:pt x="49" y="8"/>
                    </a:cubicBezTo>
                    <a:cubicBezTo>
                      <a:pt x="51" y="9"/>
                      <a:pt x="52" y="6"/>
                      <a:pt x="50" y="5"/>
                    </a:cubicBezTo>
                    <a:cubicBezTo>
                      <a:pt x="35" y="0"/>
                      <a:pt x="17" y="1"/>
                      <a:pt x="2" y="6"/>
                    </a:cubicBezTo>
                    <a:cubicBezTo>
                      <a:pt x="0" y="7"/>
                      <a:pt x="1" y="9"/>
                      <a:pt x="3" y="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91" name="Freeform 712"/>
              <p:cNvSpPr/>
              <p:nvPr/>
            </p:nvSpPr>
            <p:spPr bwMode="auto">
              <a:xfrm>
                <a:off x="4467" y="1532"/>
                <a:ext cx="111" cy="30"/>
              </a:xfrm>
              <a:custGeom>
                <a:avLst/>
                <a:gdLst>
                  <a:gd name="T0" fmla="*/ 1 w 63"/>
                  <a:gd name="T1" fmla="*/ 3 h 17"/>
                  <a:gd name="T2" fmla="*/ 31 w 63"/>
                  <a:gd name="T3" fmla="*/ 8 h 17"/>
                  <a:gd name="T4" fmla="*/ 60 w 63"/>
                  <a:gd name="T5" fmla="*/ 17 h 17"/>
                  <a:gd name="T6" fmla="*/ 62 w 63"/>
                  <a:gd name="T7" fmla="*/ 14 h 17"/>
                  <a:gd name="T8" fmla="*/ 2 w 63"/>
                  <a:gd name="T9" fmla="*/ 0 h 17"/>
                  <a:gd name="T10" fmla="*/ 1 w 63"/>
                  <a:gd name="T11" fmla="*/ 3 h 17"/>
                </a:gdLst>
                <a:ahLst/>
                <a:cxnLst>
                  <a:cxn ang="0">
                    <a:pos x="T0" y="T1"/>
                  </a:cxn>
                  <a:cxn ang="0">
                    <a:pos x="T2" y="T3"/>
                  </a:cxn>
                  <a:cxn ang="0">
                    <a:pos x="T4" y="T5"/>
                  </a:cxn>
                  <a:cxn ang="0">
                    <a:pos x="T6" y="T7"/>
                  </a:cxn>
                  <a:cxn ang="0">
                    <a:pos x="T8" y="T9"/>
                  </a:cxn>
                  <a:cxn ang="0">
                    <a:pos x="T10" y="T11"/>
                  </a:cxn>
                </a:cxnLst>
                <a:rect l="0" t="0" r="r" b="b"/>
                <a:pathLst>
                  <a:path w="63" h="17">
                    <a:moveTo>
                      <a:pt x="1" y="3"/>
                    </a:moveTo>
                    <a:cubicBezTo>
                      <a:pt x="11" y="5"/>
                      <a:pt x="22" y="6"/>
                      <a:pt x="31" y="8"/>
                    </a:cubicBezTo>
                    <a:cubicBezTo>
                      <a:pt x="41" y="10"/>
                      <a:pt x="50" y="14"/>
                      <a:pt x="60" y="17"/>
                    </a:cubicBezTo>
                    <a:cubicBezTo>
                      <a:pt x="62" y="17"/>
                      <a:pt x="63" y="15"/>
                      <a:pt x="62" y="14"/>
                    </a:cubicBezTo>
                    <a:cubicBezTo>
                      <a:pt x="47" y="2"/>
                      <a:pt x="21" y="0"/>
                      <a:pt x="2" y="0"/>
                    </a:cubicBezTo>
                    <a:cubicBezTo>
                      <a:pt x="0" y="0"/>
                      <a:pt x="0" y="2"/>
                      <a:pt x="1"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92" name="Freeform 713"/>
              <p:cNvSpPr/>
              <p:nvPr/>
            </p:nvSpPr>
            <p:spPr bwMode="auto">
              <a:xfrm>
                <a:off x="4469" y="1525"/>
                <a:ext cx="77" cy="24"/>
              </a:xfrm>
              <a:custGeom>
                <a:avLst/>
                <a:gdLst>
                  <a:gd name="T0" fmla="*/ 1 w 44"/>
                  <a:gd name="T1" fmla="*/ 4 h 14"/>
                  <a:gd name="T2" fmla="*/ 21 w 44"/>
                  <a:gd name="T3" fmla="*/ 8 h 14"/>
                  <a:gd name="T4" fmla="*/ 41 w 44"/>
                  <a:gd name="T5" fmla="*/ 14 h 14"/>
                  <a:gd name="T6" fmla="*/ 42 w 44"/>
                  <a:gd name="T7" fmla="*/ 11 h 14"/>
                  <a:gd name="T8" fmla="*/ 2 w 44"/>
                  <a:gd name="T9" fmla="*/ 1 h 14"/>
                  <a:gd name="T10" fmla="*/ 1 w 44"/>
                  <a:gd name="T11" fmla="*/ 4 h 14"/>
                </a:gdLst>
                <a:ahLst/>
                <a:cxnLst>
                  <a:cxn ang="0">
                    <a:pos x="T0" y="T1"/>
                  </a:cxn>
                  <a:cxn ang="0">
                    <a:pos x="T2" y="T3"/>
                  </a:cxn>
                  <a:cxn ang="0">
                    <a:pos x="T4" y="T5"/>
                  </a:cxn>
                  <a:cxn ang="0">
                    <a:pos x="T6" y="T7"/>
                  </a:cxn>
                  <a:cxn ang="0">
                    <a:pos x="T8" y="T9"/>
                  </a:cxn>
                  <a:cxn ang="0">
                    <a:pos x="T10" y="T11"/>
                  </a:cxn>
                </a:cxnLst>
                <a:rect l="0" t="0" r="r" b="b"/>
                <a:pathLst>
                  <a:path w="44" h="14">
                    <a:moveTo>
                      <a:pt x="1" y="4"/>
                    </a:moveTo>
                    <a:cubicBezTo>
                      <a:pt x="8" y="5"/>
                      <a:pt x="15" y="6"/>
                      <a:pt x="21" y="8"/>
                    </a:cubicBezTo>
                    <a:cubicBezTo>
                      <a:pt x="28" y="10"/>
                      <a:pt x="34" y="12"/>
                      <a:pt x="41" y="14"/>
                    </a:cubicBezTo>
                    <a:cubicBezTo>
                      <a:pt x="43" y="14"/>
                      <a:pt x="44" y="12"/>
                      <a:pt x="42" y="11"/>
                    </a:cubicBezTo>
                    <a:cubicBezTo>
                      <a:pt x="31" y="4"/>
                      <a:pt x="15" y="0"/>
                      <a:pt x="2" y="1"/>
                    </a:cubicBezTo>
                    <a:cubicBezTo>
                      <a:pt x="0" y="1"/>
                      <a:pt x="0" y="3"/>
                      <a:pt x="1"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93" name="Freeform 714"/>
              <p:cNvSpPr/>
              <p:nvPr/>
            </p:nvSpPr>
            <p:spPr bwMode="auto">
              <a:xfrm>
                <a:off x="4535" y="886"/>
                <a:ext cx="71" cy="28"/>
              </a:xfrm>
              <a:custGeom>
                <a:avLst/>
                <a:gdLst>
                  <a:gd name="T0" fmla="*/ 38 w 40"/>
                  <a:gd name="T1" fmla="*/ 1 h 16"/>
                  <a:gd name="T2" fmla="*/ 2 w 40"/>
                  <a:gd name="T3" fmla="*/ 13 h 16"/>
                  <a:gd name="T4" fmla="*/ 3 w 40"/>
                  <a:gd name="T5" fmla="*/ 15 h 16"/>
                  <a:gd name="T6" fmla="*/ 38 w 40"/>
                  <a:gd name="T7" fmla="*/ 4 h 16"/>
                  <a:gd name="T8" fmla="*/ 38 w 40"/>
                  <a:gd name="T9" fmla="*/ 1 h 16"/>
                </a:gdLst>
                <a:ahLst/>
                <a:cxnLst>
                  <a:cxn ang="0">
                    <a:pos x="T0" y="T1"/>
                  </a:cxn>
                  <a:cxn ang="0">
                    <a:pos x="T2" y="T3"/>
                  </a:cxn>
                  <a:cxn ang="0">
                    <a:pos x="T4" y="T5"/>
                  </a:cxn>
                  <a:cxn ang="0">
                    <a:pos x="T6" y="T7"/>
                  </a:cxn>
                  <a:cxn ang="0">
                    <a:pos x="T8" y="T9"/>
                  </a:cxn>
                </a:cxnLst>
                <a:rect l="0" t="0" r="r" b="b"/>
                <a:pathLst>
                  <a:path w="40" h="16">
                    <a:moveTo>
                      <a:pt x="38" y="1"/>
                    </a:moveTo>
                    <a:cubicBezTo>
                      <a:pt x="25" y="0"/>
                      <a:pt x="12" y="5"/>
                      <a:pt x="2" y="13"/>
                    </a:cubicBezTo>
                    <a:cubicBezTo>
                      <a:pt x="0" y="14"/>
                      <a:pt x="2" y="16"/>
                      <a:pt x="3" y="15"/>
                    </a:cubicBezTo>
                    <a:cubicBezTo>
                      <a:pt x="14" y="9"/>
                      <a:pt x="26" y="5"/>
                      <a:pt x="38" y="4"/>
                    </a:cubicBezTo>
                    <a:cubicBezTo>
                      <a:pt x="40" y="4"/>
                      <a:pt x="40" y="1"/>
                      <a:pt x="38"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94" name="Freeform 715"/>
              <p:cNvSpPr/>
              <p:nvPr/>
            </p:nvSpPr>
            <p:spPr bwMode="auto">
              <a:xfrm>
                <a:off x="4477" y="885"/>
                <a:ext cx="51" cy="28"/>
              </a:xfrm>
              <a:custGeom>
                <a:avLst/>
                <a:gdLst>
                  <a:gd name="T0" fmla="*/ 27 w 29"/>
                  <a:gd name="T1" fmla="*/ 0 h 16"/>
                  <a:gd name="T2" fmla="*/ 1 w 29"/>
                  <a:gd name="T3" fmla="*/ 13 h 16"/>
                  <a:gd name="T4" fmla="*/ 3 w 29"/>
                  <a:gd name="T5" fmla="*/ 15 h 16"/>
                  <a:gd name="T6" fmla="*/ 28 w 29"/>
                  <a:gd name="T7" fmla="*/ 3 h 16"/>
                  <a:gd name="T8" fmla="*/ 27 w 29"/>
                  <a:gd name="T9" fmla="*/ 0 h 16"/>
                </a:gdLst>
                <a:ahLst/>
                <a:cxnLst>
                  <a:cxn ang="0">
                    <a:pos x="T0" y="T1"/>
                  </a:cxn>
                  <a:cxn ang="0">
                    <a:pos x="T2" y="T3"/>
                  </a:cxn>
                  <a:cxn ang="0">
                    <a:pos x="T4" y="T5"/>
                  </a:cxn>
                  <a:cxn ang="0">
                    <a:pos x="T6" y="T7"/>
                  </a:cxn>
                  <a:cxn ang="0">
                    <a:pos x="T8" y="T9"/>
                  </a:cxn>
                </a:cxnLst>
                <a:rect l="0" t="0" r="r" b="b"/>
                <a:pathLst>
                  <a:path w="29" h="16">
                    <a:moveTo>
                      <a:pt x="27" y="0"/>
                    </a:moveTo>
                    <a:cubicBezTo>
                      <a:pt x="17" y="2"/>
                      <a:pt x="7" y="5"/>
                      <a:pt x="1" y="13"/>
                    </a:cubicBezTo>
                    <a:cubicBezTo>
                      <a:pt x="0" y="14"/>
                      <a:pt x="1" y="16"/>
                      <a:pt x="3" y="15"/>
                    </a:cubicBezTo>
                    <a:cubicBezTo>
                      <a:pt x="10" y="10"/>
                      <a:pt x="18" y="5"/>
                      <a:pt x="28" y="3"/>
                    </a:cubicBezTo>
                    <a:cubicBezTo>
                      <a:pt x="29" y="3"/>
                      <a:pt x="29" y="0"/>
                      <a:pt x="2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95" name="Freeform 716"/>
              <p:cNvSpPr/>
              <p:nvPr/>
            </p:nvSpPr>
            <p:spPr bwMode="auto">
              <a:xfrm>
                <a:off x="4396" y="900"/>
                <a:ext cx="50" cy="34"/>
              </a:xfrm>
              <a:custGeom>
                <a:avLst/>
                <a:gdLst>
                  <a:gd name="T0" fmla="*/ 26 w 28"/>
                  <a:gd name="T1" fmla="*/ 0 h 19"/>
                  <a:gd name="T2" fmla="*/ 1 w 28"/>
                  <a:gd name="T3" fmla="*/ 15 h 19"/>
                  <a:gd name="T4" fmla="*/ 3 w 28"/>
                  <a:gd name="T5" fmla="*/ 18 h 19"/>
                  <a:gd name="T6" fmla="*/ 27 w 28"/>
                  <a:gd name="T7" fmla="*/ 3 h 19"/>
                  <a:gd name="T8" fmla="*/ 26 w 28"/>
                  <a:gd name="T9" fmla="*/ 0 h 19"/>
                </a:gdLst>
                <a:ahLst/>
                <a:cxnLst>
                  <a:cxn ang="0">
                    <a:pos x="T0" y="T1"/>
                  </a:cxn>
                  <a:cxn ang="0">
                    <a:pos x="T2" y="T3"/>
                  </a:cxn>
                  <a:cxn ang="0">
                    <a:pos x="T4" y="T5"/>
                  </a:cxn>
                  <a:cxn ang="0">
                    <a:pos x="T6" y="T7"/>
                  </a:cxn>
                  <a:cxn ang="0">
                    <a:pos x="T8" y="T9"/>
                  </a:cxn>
                </a:cxnLst>
                <a:rect l="0" t="0" r="r" b="b"/>
                <a:pathLst>
                  <a:path w="28" h="19">
                    <a:moveTo>
                      <a:pt x="26" y="0"/>
                    </a:moveTo>
                    <a:cubicBezTo>
                      <a:pt x="17" y="3"/>
                      <a:pt x="7" y="8"/>
                      <a:pt x="1" y="15"/>
                    </a:cubicBezTo>
                    <a:cubicBezTo>
                      <a:pt x="0" y="16"/>
                      <a:pt x="2" y="19"/>
                      <a:pt x="3" y="18"/>
                    </a:cubicBezTo>
                    <a:cubicBezTo>
                      <a:pt x="11" y="12"/>
                      <a:pt x="18" y="6"/>
                      <a:pt x="27" y="3"/>
                    </a:cubicBezTo>
                    <a:cubicBezTo>
                      <a:pt x="28" y="2"/>
                      <a:pt x="28" y="0"/>
                      <a:pt x="2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96" name="Freeform 717"/>
              <p:cNvSpPr/>
              <p:nvPr/>
            </p:nvSpPr>
            <p:spPr bwMode="auto">
              <a:xfrm>
                <a:off x="4071" y="818"/>
                <a:ext cx="56" cy="35"/>
              </a:xfrm>
              <a:custGeom>
                <a:avLst/>
                <a:gdLst>
                  <a:gd name="T0" fmla="*/ 4 w 32"/>
                  <a:gd name="T1" fmla="*/ 19 h 20"/>
                  <a:gd name="T2" fmla="*/ 30 w 32"/>
                  <a:gd name="T3" fmla="*/ 3 h 20"/>
                  <a:gd name="T4" fmla="*/ 29 w 32"/>
                  <a:gd name="T5" fmla="*/ 1 h 20"/>
                  <a:gd name="T6" fmla="*/ 1 w 32"/>
                  <a:gd name="T7" fmla="*/ 17 h 20"/>
                  <a:gd name="T8" fmla="*/ 4 w 32"/>
                  <a:gd name="T9" fmla="*/ 19 h 20"/>
                </a:gdLst>
                <a:ahLst/>
                <a:cxnLst>
                  <a:cxn ang="0">
                    <a:pos x="T0" y="T1"/>
                  </a:cxn>
                  <a:cxn ang="0">
                    <a:pos x="T2" y="T3"/>
                  </a:cxn>
                  <a:cxn ang="0">
                    <a:pos x="T4" y="T5"/>
                  </a:cxn>
                  <a:cxn ang="0">
                    <a:pos x="T6" y="T7"/>
                  </a:cxn>
                  <a:cxn ang="0">
                    <a:pos x="T8" y="T9"/>
                  </a:cxn>
                </a:cxnLst>
                <a:rect l="0" t="0" r="r" b="b"/>
                <a:pathLst>
                  <a:path w="32" h="20">
                    <a:moveTo>
                      <a:pt x="4" y="19"/>
                    </a:moveTo>
                    <a:cubicBezTo>
                      <a:pt x="12" y="12"/>
                      <a:pt x="21" y="8"/>
                      <a:pt x="30" y="3"/>
                    </a:cubicBezTo>
                    <a:cubicBezTo>
                      <a:pt x="32" y="3"/>
                      <a:pt x="31" y="0"/>
                      <a:pt x="29" y="1"/>
                    </a:cubicBezTo>
                    <a:cubicBezTo>
                      <a:pt x="19" y="3"/>
                      <a:pt x="9" y="10"/>
                      <a:pt x="1" y="17"/>
                    </a:cubicBezTo>
                    <a:cubicBezTo>
                      <a:pt x="0" y="18"/>
                      <a:pt x="2" y="20"/>
                      <a:pt x="4" y="1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97" name="Freeform 718"/>
              <p:cNvSpPr/>
              <p:nvPr/>
            </p:nvSpPr>
            <p:spPr bwMode="auto">
              <a:xfrm>
                <a:off x="4149" y="821"/>
                <a:ext cx="40" cy="23"/>
              </a:xfrm>
              <a:custGeom>
                <a:avLst/>
                <a:gdLst>
                  <a:gd name="T0" fmla="*/ 3 w 23"/>
                  <a:gd name="T1" fmla="*/ 12 h 13"/>
                  <a:gd name="T2" fmla="*/ 21 w 23"/>
                  <a:gd name="T3" fmla="*/ 3 h 13"/>
                  <a:gd name="T4" fmla="*/ 21 w 23"/>
                  <a:gd name="T5" fmla="*/ 0 h 13"/>
                  <a:gd name="T6" fmla="*/ 2 w 23"/>
                  <a:gd name="T7" fmla="*/ 9 h 13"/>
                  <a:gd name="T8" fmla="*/ 3 w 23"/>
                  <a:gd name="T9" fmla="*/ 12 h 13"/>
                </a:gdLst>
                <a:ahLst/>
                <a:cxnLst>
                  <a:cxn ang="0">
                    <a:pos x="T0" y="T1"/>
                  </a:cxn>
                  <a:cxn ang="0">
                    <a:pos x="T2" y="T3"/>
                  </a:cxn>
                  <a:cxn ang="0">
                    <a:pos x="T4" y="T5"/>
                  </a:cxn>
                  <a:cxn ang="0">
                    <a:pos x="T6" y="T7"/>
                  </a:cxn>
                  <a:cxn ang="0">
                    <a:pos x="T8" y="T9"/>
                  </a:cxn>
                </a:cxnLst>
                <a:rect l="0" t="0" r="r" b="b"/>
                <a:pathLst>
                  <a:path w="23" h="13">
                    <a:moveTo>
                      <a:pt x="3" y="12"/>
                    </a:moveTo>
                    <a:cubicBezTo>
                      <a:pt x="9" y="8"/>
                      <a:pt x="15" y="5"/>
                      <a:pt x="21" y="3"/>
                    </a:cubicBezTo>
                    <a:cubicBezTo>
                      <a:pt x="23" y="2"/>
                      <a:pt x="22" y="0"/>
                      <a:pt x="21" y="0"/>
                    </a:cubicBezTo>
                    <a:cubicBezTo>
                      <a:pt x="14" y="2"/>
                      <a:pt x="8" y="5"/>
                      <a:pt x="2" y="9"/>
                    </a:cubicBezTo>
                    <a:cubicBezTo>
                      <a:pt x="0" y="10"/>
                      <a:pt x="2" y="13"/>
                      <a:pt x="3" y="1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98" name="Freeform 719"/>
              <p:cNvSpPr/>
              <p:nvPr/>
            </p:nvSpPr>
            <p:spPr bwMode="auto">
              <a:xfrm>
                <a:off x="4194" y="834"/>
                <a:ext cx="39" cy="22"/>
              </a:xfrm>
              <a:custGeom>
                <a:avLst/>
                <a:gdLst>
                  <a:gd name="T0" fmla="*/ 5 w 22"/>
                  <a:gd name="T1" fmla="*/ 11 h 13"/>
                  <a:gd name="T2" fmla="*/ 20 w 22"/>
                  <a:gd name="T3" fmla="*/ 3 h 13"/>
                  <a:gd name="T4" fmla="*/ 19 w 22"/>
                  <a:gd name="T5" fmla="*/ 0 h 13"/>
                  <a:gd name="T6" fmla="*/ 2 w 22"/>
                  <a:gd name="T7" fmla="*/ 9 h 13"/>
                  <a:gd name="T8" fmla="*/ 5 w 22"/>
                  <a:gd name="T9" fmla="*/ 11 h 13"/>
                </a:gdLst>
                <a:ahLst/>
                <a:cxnLst>
                  <a:cxn ang="0">
                    <a:pos x="T0" y="T1"/>
                  </a:cxn>
                  <a:cxn ang="0">
                    <a:pos x="T2" y="T3"/>
                  </a:cxn>
                  <a:cxn ang="0">
                    <a:pos x="T4" y="T5"/>
                  </a:cxn>
                  <a:cxn ang="0">
                    <a:pos x="T6" y="T7"/>
                  </a:cxn>
                  <a:cxn ang="0">
                    <a:pos x="T8" y="T9"/>
                  </a:cxn>
                </a:cxnLst>
                <a:rect l="0" t="0" r="r" b="b"/>
                <a:pathLst>
                  <a:path w="22" h="13">
                    <a:moveTo>
                      <a:pt x="5" y="11"/>
                    </a:moveTo>
                    <a:cubicBezTo>
                      <a:pt x="9" y="8"/>
                      <a:pt x="15" y="5"/>
                      <a:pt x="20" y="3"/>
                    </a:cubicBezTo>
                    <a:cubicBezTo>
                      <a:pt x="22" y="2"/>
                      <a:pt x="20" y="0"/>
                      <a:pt x="19" y="0"/>
                    </a:cubicBezTo>
                    <a:cubicBezTo>
                      <a:pt x="13" y="1"/>
                      <a:pt x="7" y="5"/>
                      <a:pt x="2" y="9"/>
                    </a:cubicBezTo>
                    <a:cubicBezTo>
                      <a:pt x="0" y="10"/>
                      <a:pt x="3" y="13"/>
                      <a:pt x="5"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399" name="Freeform 720"/>
              <p:cNvSpPr/>
              <p:nvPr/>
            </p:nvSpPr>
            <p:spPr bwMode="auto">
              <a:xfrm>
                <a:off x="4256" y="855"/>
                <a:ext cx="31" cy="19"/>
              </a:xfrm>
              <a:custGeom>
                <a:avLst/>
                <a:gdLst>
                  <a:gd name="T0" fmla="*/ 4 w 18"/>
                  <a:gd name="T1" fmla="*/ 9 h 11"/>
                  <a:gd name="T2" fmla="*/ 16 w 18"/>
                  <a:gd name="T3" fmla="*/ 4 h 11"/>
                  <a:gd name="T4" fmla="*/ 15 w 18"/>
                  <a:gd name="T5" fmla="*/ 1 h 11"/>
                  <a:gd name="T6" fmla="*/ 1 w 18"/>
                  <a:gd name="T7" fmla="*/ 7 h 11"/>
                  <a:gd name="T8" fmla="*/ 4 w 18"/>
                  <a:gd name="T9" fmla="*/ 9 h 11"/>
                </a:gdLst>
                <a:ahLst/>
                <a:cxnLst>
                  <a:cxn ang="0">
                    <a:pos x="T0" y="T1"/>
                  </a:cxn>
                  <a:cxn ang="0">
                    <a:pos x="T2" y="T3"/>
                  </a:cxn>
                  <a:cxn ang="0">
                    <a:pos x="T4" y="T5"/>
                  </a:cxn>
                  <a:cxn ang="0">
                    <a:pos x="T6" y="T7"/>
                  </a:cxn>
                  <a:cxn ang="0">
                    <a:pos x="T8" y="T9"/>
                  </a:cxn>
                </a:cxnLst>
                <a:rect l="0" t="0" r="r" b="b"/>
                <a:pathLst>
                  <a:path w="18" h="11">
                    <a:moveTo>
                      <a:pt x="4" y="9"/>
                    </a:moveTo>
                    <a:cubicBezTo>
                      <a:pt x="7" y="6"/>
                      <a:pt x="11" y="5"/>
                      <a:pt x="16" y="4"/>
                    </a:cubicBezTo>
                    <a:cubicBezTo>
                      <a:pt x="18" y="4"/>
                      <a:pt x="17" y="1"/>
                      <a:pt x="15" y="1"/>
                    </a:cubicBezTo>
                    <a:cubicBezTo>
                      <a:pt x="10" y="0"/>
                      <a:pt x="5" y="3"/>
                      <a:pt x="1" y="7"/>
                    </a:cubicBezTo>
                    <a:cubicBezTo>
                      <a:pt x="0" y="9"/>
                      <a:pt x="2" y="11"/>
                      <a:pt x="4" y="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00" name="Freeform 721"/>
              <p:cNvSpPr/>
              <p:nvPr/>
            </p:nvSpPr>
            <p:spPr bwMode="auto">
              <a:xfrm>
                <a:off x="4020" y="819"/>
                <a:ext cx="57" cy="50"/>
              </a:xfrm>
              <a:custGeom>
                <a:avLst/>
                <a:gdLst>
                  <a:gd name="T0" fmla="*/ 4 w 32"/>
                  <a:gd name="T1" fmla="*/ 26 h 28"/>
                  <a:gd name="T2" fmla="*/ 31 w 32"/>
                  <a:gd name="T3" fmla="*/ 3 h 28"/>
                  <a:gd name="T4" fmla="*/ 30 w 32"/>
                  <a:gd name="T5" fmla="*/ 1 h 28"/>
                  <a:gd name="T6" fmla="*/ 1 w 32"/>
                  <a:gd name="T7" fmla="*/ 24 h 28"/>
                  <a:gd name="T8" fmla="*/ 4 w 32"/>
                  <a:gd name="T9" fmla="*/ 26 h 28"/>
                </a:gdLst>
                <a:ahLst/>
                <a:cxnLst>
                  <a:cxn ang="0">
                    <a:pos x="T0" y="T1"/>
                  </a:cxn>
                  <a:cxn ang="0">
                    <a:pos x="T2" y="T3"/>
                  </a:cxn>
                  <a:cxn ang="0">
                    <a:pos x="T4" y="T5"/>
                  </a:cxn>
                  <a:cxn ang="0">
                    <a:pos x="T6" y="T7"/>
                  </a:cxn>
                  <a:cxn ang="0">
                    <a:pos x="T8" y="T9"/>
                  </a:cxn>
                </a:cxnLst>
                <a:rect l="0" t="0" r="r" b="b"/>
                <a:pathLst>
                  <a:path w="32" h="28">
                    <a:moveTo>
                      <a:pt x="4" y="26"/>
                    </a:moveTo>
                    <a:cubicBezTo>
                      <a:pt x="10" y="15"/>
                      <a:pt x="19" y="8"/>
                      <a:pt x="31" y="3"/>
                    </a:cubicBezTo>
                    <a:cubicBezTo>
                      <a:pt x="32" y="3"/>
                      <a:pt x="32" y="0"/>
                      <a:pt x="30" y="1"/>
                    </a:cubicBezTo>
                    <a:cubicBezTo>
                      <a:pt x="17" y="4"/>
                      <a:pt x="7" y="12"/>
                      <a:pt x="1" y="24"/>
                    </a:cubicBezTo>
                    <a:cubicBezTo>
                      <a:pt x="0" y="26"/>
                      <a:pt x="3" y="28"/>
                      <a:pt x="4" y="2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01" name="Freeform 722"/>
              <p:cNvSpPr/>
              <p:nvPr/>
            </p:nvSpPr>
            <p:spPr bwMode="auto">
              <a:xfrm>
                <a:off x="3969" y="851"/>
                <a:ext cx="41" cy="44"/>
              </a:xfrm>
              <a:custGeom>
                <a:avLst/>
                <a:gdLst>
                  <a:gd name="T0" fmla="*/ 4 w 23"/>
                  <a:gd name="T1" fmla="*/ 23 h 25"/>
                  <a:gd name="T2" fmla="*/ 21 w 23"/>
                  <a:gd name="T3" fmla="*/ 3 h 25"/>
                  <a:gd name="T4" fmla="*/ 20 w 23"/>
                  <a:gd name="T5" fmla="*/ 0 h 25"/>
                  <a:gd name="T6" fmla="*/ 1 w 23"/>
                  <a:gd name="T7" fmla="*/ 22 h 25"/>
                  <a:gd name="T8" fmla="*/ 4 w 23"/>
                  <a:gd name="T9" fmla="*/ 23 h 25"/>
                </a:gdLst>
                <a:ahLst/>
                <a:cxnLst>
                  <a:cxn ang="0">
                    <a:pos x="T0" y="T1"/>
                  </a:cxn>
                  <a:cxn ang="0">
                    <a:pos x="T2" y="T3"/>
                  </a:cxn>
                  <a:cxn ang="0">
                    <a:pos x="T4" y="T5"/>
                  </a:cxn>
                  <a:cxn ang="0">
                    <a:pos x="T6" y="T7"/>
                  </a:cxn>
                  <a:cxn ang="0">
                    <a:pos x="T8" y="T9"/>
                  </a:cxn>
                </a:cxnLst>
                <a:rect l="0" t="0" r="r" b="b"/>
                <a:pathLst>
                  <a:path w="23" h="25">
                    <a:moveTo>
                      <a:pt x="4" y="23"/>
                    </a:moveTo>
                    <a:cubicBezTo>
                      <a:pt x="7" y="15"/>
                      <a:pt x="14" y="8"/>
                      <a:pt x="21" y="3"/>
                    </a:cubicBezTo>
                    <a:cubicBezTo>
                      <a:pt x="23" y="2"/>
                      <a:pt x="21" y="0"/>
                      <a:pt x="20" y="0"/>
                    </a:cubicBezTo>
                    <a:cubicBezTo>
                      <a:pt x="11" y="5"/>
                      <a:pt x="4" y="13"/>
                      <a:pt x="1" y="22"/>
                    </a:cubicBezTo>
                    <a:cubicBezTo>
                      <a:pt x="0" y="24"/>
                      <a:pt x="3" y="25"/>
                      <a:pt x="4" y="2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02" name="Freeform 723"/>
              <p:cNvSpPr/>
              <p:nvPr/>
            </p:nvSpPr>
            <p:spPr bwMode="auto">
              <a:xfrm>
                <a:off x="3500" y="976"/>
                <a:ext cx="90" cy="32"/>
              </a:xfrm>
              <a:custGeom>
                <a:avLst/>
                <a:gdLst>
                  <a:gd name="T0" fmla="*/ 2 w 51"/>
                  <a:gd name="T1" fmla="*/ 17 h 18"/>
                  <a:gd name="T2" fmla="*/ 49 w 51"/>
                  <a:gd name="T3" fmla="*/ 3 h 18"/>
                  <a:gd name="T4" fmla="*/ 48 w 51"/>
                  <a:gd name="T5" fmla="*/ 0 h 18"/>
                  <a:gd name="T6" fmla="*/ 1 w 51"/>
                  <a:gd name="T7" fmla="*/ 15 h 18"/>
                  <a:gd name="T8" fmla="*/ 2 w 51"/>
                  <a:gd name="T9" fmla="*/ 17 h 18"/>
                </a:gdLst>
                <a:ahLst/>
                <a:cxnLst>
                  <a:cxn ang="0">
                    <a:pos x="T0" y="T1"/>
                  </a:cxn>
                  <a:cxn ang="0">
                    <a:pos x="T2" y="T3"/>
                  </a:cxn>
                  <a:cxn ang="0">
                    <a:pos x="T4" y="T5"/>
                  </a:cxn>
                  <a:cxn ang="0">
                    <a:pos x="T6" y="T7"/>
                  </a:cxn>
                  <a:cxn ang="0">
                    <a:pos x="T8" y="T9"/>
                  </a:cxn>
                </a:cxnLst>
                <a:rect l="0" t="0" r="r" b="b"/>
                <a:pathLst>
                  <a:path w="51" h="18">
                    <a:moveTo>
                      <a:pt x="2" y="17"/>
                    </a:moveTo>
                    <a:cubicBezTo>
                      <a:pt x="18" y="12"/>
                      <a:pt x="33" y="7"/>
                      <a:pt x="49" y="3"/>
                    </a:cubicBezTo>
                    <a:cubicBezTo>
                      <a:pt x="51" y="2"/>
                      <a:pt x="50" y="0"/>
                      <a:pt x="48" y="0"/>
                    </a:cubicBezTo>
                    <a:cubicBezTo>
                      <a:pt x="32" y="2"/>
                      <a:pt x="16" y="8"/>
                      <a:pt x="1" y="15"/>
                    </a:cubicBezTo>
                    <a:cubicBezTo>
                      <a:pt x="0" y="15"/>
                      <a:pt x="1" y="18"/>
                      <a:pt x="2"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03" name="Freeform 724"/>
              <p:cNvSpPr/>
              <p:nvPr/>
            </p:nvSpPr>
            <p:spPr bwMode="auto">
              <a:xfrm>
                <a:off x="3579" y="944"/>
                <a:ext cx="67" cy="13"/>
              </a:xfrm>
              <a:custGeom>
                <a:avLst/>
                <a:gdLst>
                  <a:gd name="T0" fmla="*/ 2 w 38"/>
                  <a:gd name="T1" fmla="*/ 7 h 7"/>
                  <a:gd name="T2" fmla="*/ 37 w 38"/>
                  <a:gd name="T3" fmla="*/ 4 h 7"/>
                  <a:gd name="T4" fmla="*/ 37 w 38"/>
                  <a:gd name="T5" fmla="*/ 1 h 7"/>
                  <a:gd name="T6" fmla="*/ 2 w 38"/>
                  <a:gd name="T7" fmla="*/ 4 h 7"/>
                  <a:gd name="T8" fmla="*/ 2 w 38"/>
                  <a:gd name="T9" fmla="*/ 7 h 7"/>
                </a:gdLst>
                <a:ahLst/>
                <a:cxnLst>
                  <a:cxn ang="0">
                    <a:pos x="T0" y="T1"/>
                  </a:cxn>
                  <a:cxn ang="0">
                    <a:pos x="T2" y="T3"/>
                  </a:cxn>
                  <a:cxn ang="0">
                    <a:pos x="T4" y="T5"/>
                  </a:cxn>
                  <a:cxn ang="0">
                    <a:pos x="T6" y="T7"/>
                  </a:cxn>
                  <a:cxn ang="0">
                    <a:pos x="T8" y="T9"/>
                  </a:cxn>
                </a:cxnLst>
                <a:rect l="0" t="0" r="r" b="b"/>
                <a:pathLst>
                  <a:path w="38" h="7">
                    <a:moveTo>
                      <a:pt x="2" y="7"/>
                    </a:moveTo>
                    <a:cubicBezTo>
                      <a:pt x="14" y="6"/>
                      <a:pt x="25" y="5"/>
                      <a:pt x="37" y="4"/>
                    </a:cubicBezTo>
                    <a:cubicBezTo>
                      <a:pt x="38" y="4"/>
                      <a:pt x="38" y="1"/>
                      <a:pt x="37" y="1"/>
                    </a:cubicBezTo>
                    <a:cubicBezTo>
                      <a:pt x="25" y="0"/>
                      <a:pt x="13" y="1"/>
                      <a:pt x="2" y="4"/>
                    </a:cubicBezTo>
                    <a:cubicBezTo>
                      <a:pt x="0" y="5"/>
                      <a:pt x="1" y="7"/>
                      <a:pt x="2"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04" name="Freeform 725"/>
              <p:cNvSpPr/>
              <p:nvPr/>
            </p:nvSpPr>
            <p:spPr bwMode="auto">
              <a:xfrm>
                <a:off x="3635" y="913"/>
                <a:ext cx="64" cy="19"/>
              </a:xfrm>
              <a:custGeom>
                <a:avLst/>
                <a:gdLst>
                  <a:gd name="T0" fmla="*/ 3 w 36"/>
                  <a:gd name="T1" fmla="*/ 10 h 11"/>
                  <a:gd name="T2" fmla="*/ 34 w 36"/>
                  <a:gd name="T3" fmla="*/ 5 h 11"/>
                  <a:gd name="T4" fmla="*/ 35 w 36"/>
                  <a:gd name="T5" fmla="*/ 2 h 11"/>
                  <a:gd name="T6" fmla="*/ 2 w 36"/>
                  <a:gd name="T7" fmla="*/ 7 h 11"/>
                  <a:gd name="T8" fmla="*/ 3 w 36"/>
                  <a:gd name="T9" fmla="*/ 10 h 11"/>
                </a:gdLst>
                <a:ahLst/>
                <a:cxnLst>
                  <a:cxn ang="0">
                    <a:pos x="T0" y="T1"/>
                  </a:cxn>
                  <a:cxn ang="0">
                    <a:pos x="T2" y="T3"/>
                  </a:cxn>
                  <a:cxn ang="0">
                    <a:pos x="T4" y="T5"/>
                  </a:cxn>
                  <a:cxn ang="0">
                    <a:pos x="T6" y="T7"/>
                  </a:cxn>
                  <a:cxn ang="0">
                    <a:pos x="T8" y="T9"/>
                  </a:cxn>
                </a:cxnLst>
                <a:rect l="0" t="0" r="r" b="b"/>
                <a:pathLst>
                  <a:path w="36" h="11">
                    <a:moveTo>
                      <a:pt x="3" y="10"/>
                    </a:moveTo>
                    <a:cubicBezTo>
                      <a:pt x="14" y="7"/>
                      <a:pt x="24" y="6"/>
                      <a:pt x="34" y="5"/>
                    </a:cubicBezTo>
                    <a:cubicBezTo>
                      <a:pt x="36" y="5"/>
                      <a:pt x="36" y="3"/>
                      <a:pt x="35" y="2"/>
                    </a:cubicBezTo>
                    <a:cubicBezTo>
                      <a:pt x="24" y="0"/>
                      <a:pt x="12" y="3"/>
                      <a:pt x="2" y="7"/>
                    </a:cubicBezTo>
                    <a:cubicBezTo>
                      <a:pt x="0" y="8"/>
                      <a:pt x="2" y="11"/>
                      <a:pt x="3" y="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05" name="Freeform 726"/>
              <p:cNvSpPr/>
              <p:nvPr/>
            </p:nvSpPr>
            <p:spPr bwMode="auto">
              <a:xfrm>
                <a:off x="3700" y="890"/>
                <a:ext cx="69" cy="17"/>
              </a:xfrm>
              <a:custGeom>
                <a:avLst/>
                <a:gdLst>
                  <a:gd name="T0" fmla="*/ 3 w 39"/>
                  <a:gd name="T1" fmla="*/ 9 h 10"/>
                  <a:gd name="T2" fmla="*/ 37 w 39"/>
                  <a:gd name="T3" fmla="*/ 5 h 10"/>
                  <a:gd name="T4" fmla="*/ 38 w 39"/>
                  <a:gd name="T5" fmla="*/ 2 h 10"/>
                  <a:gd name="T6" fmla="*/ 2 w 39"/>
                  <a:gd name="T7" fmla="*/ 6 h 10"/>
                  <a:gd name="T8" fmla="*/ 3 w 39"/>
                  <a:gd name="T9" fmla="*/ 9 h 10"/>
                </a:gdLst>
                <a:ahLst/>
                <a:cxnLst>
                  <a:cxn ang="0">
                    <a:pos x="T0" y="T1"/>
                  </a:cxn>
                  <a:cxn ang="0">
                    <a:pos x="T2" y="T3"/>
                  </a:cxn>
                  <a:cxn ang="0">
                    <a:pos x="T4" y="T5"/>
                  </a:cxn>
                  <a:cxn ang="0">
                    <a:pos x="T6" y="T7"/>
                  </a:cxn>
                  <a:cxn ang="0">
                    <a:pos x="T8" y="T9"/>
                  </a:cxn>
                </a:cxnLst>
                <a:rect l="0" t="0" r="r" b="b"/>
                <a:pathLst>
                  <a:path w="39" h="10">
                    <a:moveTo>
                      <a:pt x="3" y="9"/>
                    </a:moveTo>
                    <a:cubicBezTo>
                      <a:pt x="15" y="6"/>
                      <a:pt x="26" y="5"/>
                      <a:pt x="37" y="5"/>
                    </a:cubicBezTo>
                    <a:cubicBezTo>
                      <a:pt x="39" y="5"/>
                      <a:pt x="39" y="3"/>
                      <a:pt x="38" y="2"/>
                    </a:cubicBezTo>
                    <a:cubicBezTo>
                      <a:pt x="26" y="0"/>
                      <a:pt x="14" y="2"/>
                      <a:pt x="2" y="6"/>
                    </a:cubicBezTo>
                    <a:cubicBezTo>
                      <a:pt x="0" y="7"/>
                      <a:pt x="1" y="10"/>
                      <a:pt x="3" y="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06" name="Freeform 727"/>
              <p:cNvSpPr/>
              <p:nvPr/>
            </p:nvSpPr>
            <p:spPr bwMode="auto">
              <a:xfrm>
                <a:off x="2871" y="812"/>
                <a:ext cx="54" cy="30"/>
              </a:xfrm>
              <a:custGeom>
                <a:avLst/>
                <a:gdLst>
                  <a:gd name="T0" fmla="*/ 29 w 31"/>
                  <a:gd name="T1" fmla="*/ 13 h 17"/>
                  <a:gd name="T2" fmla="*/ 3 w 31"/>
                  <a:gd name="T3" fmla="*/ 0 h 17"/>
                  <a:gd name="T4" fmla="*/ 1 w 31"/>
                  <a:gd name="T5" fmla="*/ 3 h 17"/>
                  <a:gd name="T6" fmla="*/ 28 w 31"/>
                  <a:gd name="T7" fmla="*/ 16 h 17"/>
                  <a:gd name="T8" fmla="*/ 29 w 31"/>
                  <a:gd name="T9" fmla="*/ 13 h 17"/>
                </a:gdLst>
                <a:ahLst/>
                <a:cxnLst>
                  <a:cxn ang="0">
                    <a:pos x="T0" y="T1"/>
                  </a:cxn>
                  <a:cxn ang="0">
                    <a:pos x="T2" y="T3"/>
                  </a:cxn>
                  <a:cxn ang="0">
                    <a:pos x="T4" y="T5"/>
                  </a:cxn>
                  <a:cxn ang="0">
                    <a:pos x="T6" y="T7"/>
                  </a:cxn>
                  <a:cxn ang="0">
                    <a:pos x="T8" y="T9"/>
                  </a:cxn>
                </a:cxnLst>
                <a:rect l="0" t="0" r="r" b="b"/>
                <a:pathLst>
                  <a:path w="31" h="17">
                    <a:moveTo>
                      <a:pt x="29" y="13"/>
                    </a:moveTo>
                    <a:cubicBezTo>
                      <a:pt x="20" y="10"/>
                      <a:pt x="12" y="4"/>
                      <a:pt x="3" y="0"/>
                    </a:cubicBezTo>
                    <a:cubicBezTo>
                      <a:pt x="2" y="0"/>
                      <a:pt x="0" y="1"/>
                      <a:pt x="1" y="3"/>
                    </a:cubicBezTo>
                    <a:cubicBezTo>
                      <a:pt x="8" y="9"/>
                      <a:pt x="19" y="13"/>
                      <a:pt x="28" y="16"/>
                    </a:cubicBezTo>
                    <a:cubicBezTo>
                      <a:pt x="30" y="17"/>
                      <a:pt x="31" y="14"/>
                      <a:pt x="29" y="1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07" name="Freeform 728"/>
              <p:cNvSpPr/>
              <p:nvPr/>
            </p:nvSpPr>
            <p:spPr bwMode="auto">
              <a:xfrm>
                <a:off x="2825" y="832"/>
                <a:ext cx="56" cy="17"/>
              </a:xfrm>
              <a:custGeom>
                <a:avLst/>
                <a:gdLst>
                  <a:gd name="T0" fmla="*/ 30 w 32"/>
                  <a:gd name="T1" fmla="*/ 6 h 10"/>
                  <a:gd name="T2" fmla="*/ 2 w 32"/>
                  <a:gd name="T3" fmla="*/ 0 h 10"/>
                  <a:gd name="T4" fmla="*/ 2 w 32"/>
                  <a:gd name="T5" fmla="*/ 3 h 10"/>
                  <a:gd name="T6" fmla="*/ 29 w 32"/>
                  <a:gd name="T7" fmla="*/ 10 h 10"/>
                  <a:gd name="T8" fmla="*/ 30 w 32"/>
                  <a:gd name="T9" fmla="*/ 6 h 10"/>
                </a:gdLst>
                <a:ahLst/>
                <a:cxnLst>
                  <a:cxn ang="0">
                    <a:pos x="T0" y="T1"/>
                  </a:cxn>
                  <a:cxn ang="0">
                    <a:pos x="T2" y="T3"/>
                  </a:cxn>
                  <a:cxn ang="0">
                    <a:pos x="T4" y="T5"/>
                  </a:cxn>
                  <a:cxn ang="0">
                    <a:pos x="T6" y="T7"/>
                  </a:cxn>
                  <a:cxn ang="0">
                    <a:pos x="T8" y="T9"/>
                  </a:cxn>
                </a:cxnLst>
                <a:rect l="0" t="0" r="r" b="b"/>
                <a:pathLst>
                  <a:path w="32" h="10">
                    <a:moveTo>
                      <a:pt x="30" y="6"/>
                    </a:moveTo>
                    <a:cubicBezTo>
                      <a:pt x="21" y="4"/>
                      <a:pt x="11" y="1"/>
                      <a:pt x="2" y="0"/>
                    </a:cubicBezTo>
                    <a:cubicBezTo>
                      <a:pt x="0" y="0"/>
                      <a:pt x="0" y="2"/>
                      <a:pt x="2" y="3"/>
                    </a:cubicBezTo>
                    <a:cubicBezTo>
                      <a:pt x="10" y="7"/>
                      <a:pt x="20" y="8"/>
                      <a:pt x="29" y="10"/>
                    </a:cubicBezTo>
                    <a:cubicBezTo>
                      <a:pt x="31" y="10"/>
                      <a:pt x="32" y="7"/>
                      <a:pt x="30" y="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08" name="Freeform 729"/>
              <p:cNvSpPr/>
              <p:nvPr/>
            </p:nvSpPr>
            <p:spPr bwMode="auto">
              <a:xfrm>
                <a:off x="2925" y="797"/>
                <a:ext cx="46" cy="22"/>
              </a:xfrm>
              <a:custGeom>
                <a:avLst/>
                <a:gdLst>
                  <a:gd name="T0" fmla="*/ 24 w 26"/>
                  <a:gd name="T1" fmla="*/ 10 h 13"/>
                  <a:gd name="T2" fmla="*/ 2 w 26"/>
                  <a:gd name="T3" fmla="*/ 0 h 13"/>
                  <a:gd name="T4" fmla="*/ 1 w 26"/>
                  <a:gd name="T5" fmla="*/ 3 h 13"/>
                  <a:gd name="T6" fmla="*/ 23 w 26"/>
                  <a:gd name="T7" fmla="*/ 12 h 13"/>
                  <a:gd name="T8" fmla="*/ 24 w 26"/>
                  <a:gd name="T9" fmla="*/ 10 h 13"/>
                </a:gdLst>
                <a:ahLst/>
                <a:cxnLst>
                  <a:cxn ang="0">
                    <a:pos x="T0" y="T1"/>
                  </a:cxn>
                  <a:cxn ang="0">
                    <a:pos x="T2" y="T3"/>
                  </a:cxn>
                  <a:cxn ang="0">
                    <a:pos x="T4" y="T5"/>
                  </a:cxn>
                  <a:cxn ang="0">
                    <a:pos x="T6" y="T7"/>
                  </a:cxn>
                  <a:cxn ang="0">
                    <a:pos x="T8" y="T9"/>
                  </a:cxn>
                </a:cxnLst>
                <a:rect l="0" t="0" r="r" b="b"/>
                <a:pathLst>
                  <a:path w="26" h="13">
                    <a:moveTo>
                      <a:pt x="24" y="10"/>
                    </a:moveTo>
                    <a:cubicBezTo>
                      <a:pt x="18" y="6"/>
                      <a:pt x="10" y="1"/>
                      <a:pt x="2" y="0"/>
                    </a:cubicBezTo>
                    <a:cubicBezTo>
                      <a:pt x="1" y="0"/>
                      <a:pt x="0" y="2"/>
                      <a:pt x="1" y="3"/>
                    </a:cubicBezTo>
                    <a:cubicBezTo>
                      <a:pt x="8" y="7"/>
                      <a:pt x="16" y="9"/>
                      <a:pt x="23" y="12"/>
                    </a:cubicBezTo>
                    <a:cubicBezTo>
                      <a:pt x="25" y="13"/>
                      <a:pt x="26" y="11"/>
                      <a:pt x="24" y="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09" name="Freeform 730"/>
              <p:cNvSpPr/>
              <p:nvPr/>
            </p:nvSpPr>
            <p:spPr bwMode="auto">
              <a:xfrm>
                <a:off x="2980" y="783"/>
                <a:ext cx="31" cy="17"/>
              </a:xfrm>
              <a:custGeom>
                <a:avLst/>
                <a:gdLst>
                  <a:gd name="T0" fmla="*/ 16 w 18"/>
                  <a:gd name="T1" fmla="*/ 5 h 10"/>
                  <a:gd name="T2" fmla="*/ 2 w 18"/>
                  <a:gd name="T3" fmla="*/ 0 h 10"/>
                  <a:gd name="T4" fmla="*/ 2 w 18"/>
                  <a:gd name="T5" fmla="*/ 4 h 10"/>
                  <a:gd name="T6" fmla="*/ 14 w 18"/>
                  <a:gd name="T7" fmla="*/ 8 h 10"/>
                  <a:gd name="T8" fmla="*/ 16 w 18"/>
                  <a:gd name="T9" fmla="*/ 5 h 10"/>
                </a:gdLst>
                <a:ahLst/>
                <a:cxnLst>
                  <a:cxn ang="0">
                    <a:pos x="T0" y="T1"/>
                  </a:cxn>
                  <a:cxn ang="0">
                    <a:pos x="T2" y="T3"/>
                  </a:cxn>
                  <a:cxn ang="0">
                    <a:pos x="T4" y="T5"/>
                  </a:cxn>
                  <a:cxn ang="0">
                    <a:pos x="T6" y="T7"/>
                  </a:cxn>
                  <a:cxn ang="0">
                    <a:pos x="T8" y="T9"/>
                  </a:cxn>
                </a:cxnLst>
                <a:rect l="0" t="0" r="r" b="b"/>
                <a:pathLst>
                  <a:path w="18" h="10">
                    <a:moveTo>
                      <a:pt x="16" y="5"/>
                    </a:moveTo>
                    <a:cubicBezTo>
                      <a:pt x="12" y="2"/>
                      <a:pt x="7" y="0"/>
                      <a:pt x="2" y="0"/>
                    </a:cubicBezTo>
                    <a:cubicBezTo>
                      <a:pt x="1" y="1"/>
                      <a:pt x="0" y="3"/>
                      <a:pt x="2" y="4"/>
                    </a:cubicBezTo>
                    <a:cubicBezTo>
                      <a:pt x="6" y="5"/>
                      <a:pt x="10" y="6"/>
                      <a:pt x="14" y="8"/>
                    </a:cubicBezTo>
                    <a:cubicBezTo>
                      <a:pt x="16" y="10"/>
                      <a:pt x="18" y="6"/>
                      <a:pt x="16"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10" name="Freeform 731"/>
              <p:cNvSpPr/>
              <p:nvPr/>
            </p:nvSpPr>
            <p:spPr bwMode="auto">
              <a:xfrm>
                <a:off x="1591" y="1491"/>
                <a:ext cx="79" cy="42"/>
              </a:xfrm>
              <a:custGeom>
                <a:avLst/>
                <a:gdLst>
                  <a:gd name="T0" fmla="*/ 3 w 45"/>
                  <a:gd name="T1" fmla="*/ 23 h 24"/>
                  <a:gd name="T2" fmla="*/ 44 w 45"/>
                  <a:gd name="T3" fmla="*/ 3 h 24"/>
                  <a:gd name="T4" fmla="*/ 43 w 45"/>
                  <a:gd name="T5" fmla="*/ 0 h 24"/>
                  <a:gd name="T6" fmla="*/ 1 w 45"/>
                  <a:gd name="T7" fmla="*/ 20 h 24"/>
                  <a:gd name="T8" fmla="*/ 3 w 45"/>
                  <a:gd name="T9" fmla="*/ 23 h 24"/>
                </a:gdLst>
                <a:ahLst/>
                <a:cxnLst>
                  <a:cxn ang="0">
                    <a:pos x="T0" y="T1"/>
                  </a:cxn>
                  <a:cxn ang="0">
                    <a:pos x="T2" y="T3"/>
                  </a:cxn>
                  <a:cxn ang="0">
                    <a:pos x="T4" y="T5"/>
                  </a:cxn>
                  <a:cxn ang="0">
                    <a:pos x="T6" y="T7"/>
                  </a:cxn>
                  <a:cxn ang="0">
                    <a:pos x="T8" y="T9"/>
                  </a:cxn>
                </a:cxnLst>
                <a:rect l="0" t="0" r="r" b="b"/>
                <a:pathLst>
                  <a:path w="45" h="24">
                    <a:moveTo>
                      <a:pt x="3" y="23"/>
                    </a:moveTo>
                    <a:cubicBezTo>
                      <a:pt x="16" y="15"/>
                      <a:pt x="31" y="10"/>
                      <a:pt x="44" y="3"/>
                    </a:cubicBezTo>
                    <a:cubicBezTo>
                      <a:pt x="45" y="2"/>
                      <a:pt x="44" y="0"/>
                      <a:pt x="43" y="0"/>
                    </a:cubicBezTo>
                    <a:cubicBezTo>
                      <a:pt x="28" y="4"/>
                      <a:pt x="14" y="12"/>
                      <a:pt x="1" y="20"/>
                    </a:cubicBezTo>
                    <a:cubicBezTo>
                      <a:pt x="0" y="21"/>
                      <a:pt x="1" y="24"/>
                      <a:pt x="3" y="2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11" name="Freeform 732"/>
              <p:cNvSpPr/>
              <p:nvPr/>
            </p:nvSpPr>
            <p:spPr bwMode="auto">
              <a:xfrm>
                <a:off x="1605" y="1463"/>
                <a:ext cx="70" cy="34"/>
              </a:xfrm>
              <a:custGeom>
                <a:avLst/>
                <a:gdLst>
                  <a:gd name="T0" fmla="*/ 3 w 40"/>
                  <a:gd name="T1" fmla="*/ 18 h 19"/>
                  <a:gd name="T2" fmla="*/ 38 w 40"/>
                  <a:gd name="T3" fmla="*/ 3 h 19"/>
                  <a:gd name="T4" fmla="*/ 38 w 40"/>
                  <a:gd name="T5" fmla="*/ 0 h 19"/>
                  <a:gd name="T6" fmla="*/ 2 w 40"/>
                  <a:gd name="T7" fmla="*/ 14 h 19"/>
                  <a:gd name="T8" fmla="*/ 3 w 40"/>
                  <a:gd name="T9" fmla="*/ 18 h 19"/>
                </a:gdLst>
                <a:ahLst/>
                <a:cxnLst>
                  <a:cxn ang="0">
                    <a:pos x="T0" y="T1"/>
                  </a:cxn>
                  <a:cxn ang="0">
                    <a:pos x="T2" y="T3"/>
                  </a:cxn>
                  <a:cxn ang="0">
                    <a:pos x="T4" y="T5"/>
                  </a:cxn>
                  <a:cxn ang="0">
                    <a:pos x="T6" y="T7"/>
                  </a:cxn>
                  <a:cxn ang="0">
                    <a:pos x="T8" y="T9"/>
                  </a:cxn>
                </a:cxnLst>
                <a:rect l="0" t="0" r="r" b="b"/>
                <a:pathLst>
                  <a:path w="40" h="19">
                    <a:moveTo>
                      <a:pt x="3" y="18"/>
                    </a:moveTo>
                    <a:cubicBezTo>
                      <a:pt x="15" y="11"/>
                      <a:pt x="26" y="7"/>
                      <a:pt x="38" y="3"/>
                    </a:cubicBezTo>
                    <a:cubicBezTo>
                      <a:pt x="40" y="2"/>
                      <a:pt x="40" y="0"/>
                      <a:pt x="38" y="0"/>
                    </a:cubicBezTo>
                    <a:cubicBezTo>
                      <a:pt x="25" y="1"/>
                      <a:pt x="12" y="7"/>
                      <a:pt x="2" y="14"/>
                    </a:cubicBezTo>
                    <a:cubicBezTo>
                      <a:pt x="0" y="16"/>
                      <a:pt x="1" y="19"/>
                      <a:pt x="3"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12" name="Freeform 733"/>
              <p:cNvSpPr/>
              <p:nvPr/>
            </p:nvSpPr>
            <p:spPr bwMode="auto">
              <a:xfrm>
                <a:off x="1635" y="1431"/>
                <a:ext cx="63" cy="32"/>
              </a:xfrm>
              <a:custGeom>
                <a:avLst/>
                <a:gdLst>
                  <a:gd name="T0" fmla="*/ 4 w 36"/>
                  <a:gd name="T1" fmla="*/ 17 h 18"/>
                  <a:gd name="T2" fmla="*/ 34 w 36"/>
                  <a:gd name="T3" fmla="*/ 3 h 18"/>
                  <a:gd name="T4" fmla="*/ 34 w 36"/>
                  <a:gd name="T5" fmla="*/ 0 h 18"/>
                  <a:gd name="T6" fmla="*/ 1 w 36"/>
                  <a:gd name="T7" fmla="*/ 14 h 18"/>
                  <a:gd name="T8" fmla="*/ 4 w 36"/>
                  <a:gd name="T9" fmla="*/ 17 h 18"/>
                </a:gdLst>
                <a:ahLst/>
                <a:cxnLst>
                  <a:cxn ang="0">
                    <a:pos x="T0" y="T1"/>
                  </a:cxn>
                  <a:cxn ang="0">
                    <a:pos x="T2" y="T3"/>
                  </a:cxn>
                  <a:cxn ang="0">
                    <a:pos x="T4" y="T5"/>
                  </a:cxn>
                  <a:cxn ang="0">
                    <a:pos x="T6" y="T7"/>
                  </a:cxn>
                  <a:cxn ang="0">
                    <a:pos x="T8" y="T9"/>
                  </a:cxn>
                </a:cxnLst>
                <a:rect l="0" t="0" r="r" b="b"/>
                <a:pathLst>
                  <a:path w="36" h="18">
                    <a:moveTo>
                      <a:pt x="4" y="17"/>
                    </a:moveTo>
                    <a:cubicBezTo>
                      <a:pt x="13" y="10"/>
                      <a:pt x="23" y="6"/>
                      <a:pt x="34" y="3"/>
                    </a:cubicBezTo>
                    <a:cubicBezTo>
                      <a:pt x="36" y="2"/>
                      <a:pt x="36" y="0"/>
                      <a:pt x="34" y="0"/>
                    </a:cubicBezTo>
                    <a:cubicBezTo>
                      <a:pt x="22" y="1"/>
                      <a:pt x="11" y="7"/>
                      <a:pt x="1" y="14"/>
                    </a:cubicBezTo>
                    <a:cubicBezTo>
                      <a:pt x="0" y="16"/>
                      <a:pt x="2" y="18"/>
                      <a:pt x="4"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13" name="Freeform 734"/>
              <p:cNvSpPr/>
              <p:nvPr/>
            </p:nvSpPr>
            <p:spPr bwMode="auto">
              <a:xfrm>
                <a:off x="1677" y="1393"/>
                <a:ext cx="68" cy="31"/>
              </a:xfrm>
              <a:custGeom>
                <a:avLst/>
                <a:gdLst>
                  <a:gd name="T0" fmla="*/ 4 w 39"/>
                  <a:gd name="T1" fmla="*/ 16 h 18"/>
                  <a:gd name="T2" fmla="*/ 37 w 39"/>
                  <a:gd name="T3" fmla="*/ 3 h 18"/>
                  <a:gd name="T4" fmla="*/ 37 w 39"/>
                  <a:gd name="T5" fmla="*/ 0 h 18"/>
                  <a:gd name="T6" fmla="*/ 2 w 39"/>
                  <a:gd name="T7" fmla="*/ 13 h 18"/>
                  <a:gd name="T8" fmla="*/ 4 w 39"/>
                  <a:gd name="T9" fmla="*/ 16 h 18"/>
                </a:gdLst>
                <a:ahLst/>
                <a:cxnLst>
                  <a:cxn ang="0">
                    <a:pos x="T0" y="T1"/>
                  </a:cxn>
                  <a:cxn ang="0">
                    <a:pos x="T2" y="T3"/>
                  </a:cxn>
                  <a:cxn ang="0">
                    <a:pos x="T4" y="T5"/>
                  </a:cxn>
                  <a:cxn ang="0">
                    <a:pos x="T6" y="T7"/>
                  </a:cxn>
                  <a:cxn ang="0">
                    <a:pos x="T8" y="T9"/>
                  </a:cxn>
                </a:cxnLst>
                <a:rect l="0" t="0" r="r" b="b"/>
                <a:pathLst>
                  <a:path w="39" h="18">
                    <a:moveTo>
                      <a:pt x="4" y="16"/>
                    </a:moveTo>
                    <a:cubicBezTo>
                      <a:pt x="14" y="9"/>
                      <a:pt x="25" y="6"/>
                      <a:pt x="37" y="3"/>
                    </a:cubicBezTo>
                    <a:cubicBezTo>
                      <a:pt x="39" y="3"/>
                      <a:pt x="39" y="0"/>
                      <a:pt x="37" y="0"/>
                    </a:cubicBezTo>
                    <a:cubicBezTo>
                      <a:pt x="24" y="1"/>
                      <a:pt x="12" y="5"/>
                      <a:pt x="2" y="13"/>
                    </a:cubicBezTo>
                    <a:cubicBezTo>
                      <a:pt x="0" y="14"/>
                      <a:pt x="2" y="18"/>
                      <a:pt x="4"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14" name="Freeform 735"/>
              <p:cNvSpPr/>
              <p:nvPr/>
            </p:nvSpPr>
            <p:spPr bwMode="auto">
              <a:xfrm>
                <a:off x="2656" y="710"/>
                <a:ext cx="536" cy="175"/>
              </a:xfrm>
              <a:custGeom>
                <a:avLst/>
                <a:gdLst>
                  <a:gd name="T0" fmla="*/ 298 w 305"/>
                  <a:gd name="T1" fmla="*/ 18 h 99"/>
                  <a:gd name="T2" fmla="*/ 119 w 305"/>
                  <a:gd name="T3" fmla="*/ 16 h 99"/>
                  <a:gd name="T4" fmla="*/ 1 w 305"/>
                  <a:gd name="T5" fmla="*/ 89 h 99"/>
                  <a:gd name="T6" fmla="*/ 12 w 305"/>
                  <a:gd name="T7" fmla="*/ 96 h 99"/>
                  <a:gd name="T8" fmla="*/ 61 w 305"/>
                  <a:gd name="T9" fmla="*/ 58 h 99"/>
                  <a:gd name="T10" fmla="*/ 136 w 305"/>
                  <a:gd name="T11" fmla="*/ 35 h 99"/>
                  <a:gd name="T12" fmla="*/ 214 w 305"/>
                  <a:gd name="T13" fmla="*/ 28 h 99"/>
                  <a:gd name="T14" fmla="*/ 296 w 305"/>
                  <a:gd name="T15" fmla="*/ 31 h 99"/>
                  <a:gd name="T16" fmla="*/ 298 w 305"/>
                  <a:gd name="T17"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5" h="99">
                    <a:moveTo>
                      <a:pt x="298" y="18"/>
                    </a:moveTo>
                    <a:cubicBezTo>
                      <a:pt x="243" y="0"/>
                      <a:pt x="175" y="4"/>
                      <a:pt x="119" y="16"/>
                    </a:cubicBezTo>
                    <a:cubicBezTo>
                      <a:pt x="82" y="24"/>
                      <a:pt x="6" y="43"/>
                      <a:pt x="1" y="89"/>
                    </a:cubicBezTo>
                    <a:cubicBezTo>
                      <a:pt x="0" y="95"/>
                      <a:pt x="8" y="99"/>
                      <a:pt x="12" y="96"/>
                    </a:cubicBezTo>
                    <a:cubicBezTo>
                      <a:pt x="29" y="83"/>
                      <a:pt x="41" y="67"/>
                      <a:pt x="61" y="58"/>
                    </a:cubicBezTo>
                    <a:cubicBezTo>
                      <a:pt x="84" y="47"/>
                      <a:pt x="110" y="39"/>
                      <a:pt x="136" y="35"/>
                    </a:cubicBezTo>
                    <a:cubicBezTo>
                      <a:pt x="161" y="30"/>
                      <a:pt x="188" y="28"/>
                      <a:pt x="214" y="28"/>
                    </a:cubicBezTo>
                    <a:cubicBezTo>
                      <a:pt x="241" y="28"/>
                      <a:pt x="268" y="32"/>
                      <a:pt x="296" y="31"/>
                    </a:cubicBezTo>
                    <a:cubicBezTo>
                      <a:pt x="303" y="31"/>
                      <a:pt x="305" y="21"/>
                      <a:pt x="298"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15" name="Freeform 736"/>
              <p:cNvSpPr/>
              <p:nvPr/>
            </p:nvSpPr>
            <p:spPr bwMode="auto">
              <a:xfrm>
                <a:off x="2002" y="851"/>
                <a:ext cx="680" cy="440"/>
              </a:xfrm>
              <a:custGeom>
                <a:avLst/>
                <a:gdLst>
                  <a:gd name="T0" fmla="*/ 372 w 387"/>
                  <a:gd name="T1" fmla="*/ 5 h 250"/>
                  <a:gd name="T2" fmla="*/ 243 w 387"/>
                  <a:gd name="T3" fmla="*/ 25 h 250"/>
                  <a:gd name="T4" fmla="*/ 128 w 387"/>
                  <a:gd name="T5" fmla="*/ 79 h 250"/>
                  <a:gd name="T6" fmla="*/ 38 w 387"/>
                  <a:gd name="T7" fmla="*/ 137 h 250"/>
                  <a:gd name="T8" fmla="*/ 0 w 387"/>
                  <a:gd name="T9" fmla="*/ 239 h 250"/>
                  <a:gd name="T10" fmla="*/ 17 w 387"/>
                  <a:gd name="T11" fmla="*/ 241 h 250"/>
                  <a:gd name="T12" fmla="*/ 63 w 387"/>
                  <a:gd name="T13" fmla="*/ 138 h 250"/>
                  <a:gd name="T14" fmla="*/ 169 w 387"/>
                  <a:gd name="T15" fmla="*/ 82 h 250"/>
                  <a:gd name="T16" fmla="*/ 217 w 387"/>
                  <a:gd name="T17" fmla="*/ 55 h 250"/>
                  <a:gd name="T18" fmla="*/ 285 w 387"/>
                  <a:gd name="T19" fmla="*/ 42 h 250"/>
                  <a:gd name="T20" fmla="*/ 382 w 387"/>
                  <a:gd name="T21" fmla="*/ 15 h 250"/>
                  <a:gd name="T22" fmla="*/ 372 w 387"/>
                  <a:gd name="T23" fmla="*/ 5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7" h="250">
                    <a:moveTo>
                      <a:pt x="372" y="5"/>
                    </a:moveTo>
                    <a:cubicBezTo>
                      <a:pt x="334" y="35"/>
                      <a:pt x="287" y="17"/>
                      <a:pt x="243" y="25"/>
                    </a:cubicBezTo>
                    <a:cubicBezTo>
                      <a:pt x="201" y="32"/>
                      <a:pt x="167" y="63"/>
                      <a:pt x="128" y="79"/>
                    </a:cubicBezTo>
                    <a:cubicBezTo>
                      <a:pt x="93" y="92"/>
                      <a:pt x="61" y="107"/>
                      <a:pt x="38" y="137"/>
                    </a:cubicBezTo>
                    <a:cubicBezTo>
                      <a:pt x="17" y="165"/>
                      <a:pt x="1" y="204"/>
                      <a:pt x="0" y="239"/>
                    </a:cubicBezTo>
                    <a:cubicBezTo>
                      <a:pt x="0" y="249"/>
                      <a:pt x="14" y="250"/>
                      <a:pt x="17" y="241"/>
                    </a:cubicBezTo>
                    <a:cubicBezTo>
                      <a:pt x="28" y="204"/>
                      <a:pt x="36" y="168"/>
                      <a:pt x="63" y="138"/>
                    </a:cubicBezTo>
                    <a:cubicBezTo>
                      <a:pt x="92" y="108"/>
                      <a:pt x="133" y="101"/>
                      <a:pt x="169" y="82"/>
                    </a:cubicBezTo>
                    <a:cubicBezTo>
                      <a:pt x="185" y="74"/>
                      <a:pt x="200" y="63"/>
                      <a:pt x="217" y="55"/>
                    </a:cubicBezTo>
                    <a:cubicBezTo>
                      <a:pt x="239" y="44"/>
                      <a:pt x="261" y="42"/>
                      <a:pt x="285" y="42"/>
                    </a:cubicBezTo>
                    <a:cubicBezTo>
                      <a:pt x="319" y="42"/>
                      <a:pt x="358" y="43"/>
                      <a:pt x="382" y="15"/>
                    </a:cubicBezTo>
                    <a:cubicBezTo>
                      <a:pt x="387" y="8"/>
                      <a:pt x="379" y="0"/>
                      <a:pt x="372"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16" name="Freeform 737"/>
              <p:cNvSpPr/>
              <p:nvPr/>
            </p:nvSpPr>
            <p:spPr bwMode="auto">
              <a:xfrm>
                <a:off x="1745" y="1161"/>
                <a:ext cx="306" cy="197"/>
              </a:xfrm>
              <a:custGeom>
                <a:avLst/>
                <a:gdLst>
                  <a:gd name="T0" fmla="*/ 166 w 174"/>
                  <a:gd name="T1" fmla="*/ 0 h 112"/>
                  <a:gd name="T2" fmla="*/ 76 w 174"/>
                  <a:gd name="T3" fmla="*/ 25 h 112"/>
                  <a:gd name="T4" fmla="*/ 48 w 174"/>
                  <a:gd name="T5" fmla="*/ 54 h 112"/>
                  <a:gd name="T6" fmla="*/ 6 w 174"/>
                  <a:gd name="T7" fmla="*/ 94 h 112"/>
                  <a:gd name="T8" fmla="*/ 17 w 174"/>
                  <a:gd name="T9" fmla="*/ 108 h 112"/>
                  <a:gd name="T10" fmla="*/ 81 w 174"/>
                  <a:gd name="T11" fmla="*/ 47 h 112"/>
                  <a:gd name="T12" fmla="*/ 169 w 174"/>
                  <a:gd name="T13" fmla="*/ 11 h 112"/>
                  <a:gd name="T14" fmla="*/ 166 w 174"/>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4" h="112">
                    <a:moveTo>
                      <a:pt x="166" y="0"/>
                    </a:moveTo>
                    <a:cubicBezTo>
                      <a:pt x="137" y="0"/>
                      <a:pt x="100" y="8"/>
                      <a:pt x="76" y="25"/>
                    </a:cubicBezTo>
                    <a:cubicBezTo>
                      <a:pt x="65" y="33"/>
                      <a:pt x="57" y="44"/>
                      <a:pt x="48" y="54"/>
                    </a:cubicBezTo>
                    <a:cubicBezTo>
                      <a:pt x="35" y="68"/>
                      <a:pt x="19" y="80"/>
                      <a:pt x="6" y="94"/>
                    </a:cubicBezTo>
                    <a:cubicBezTo>
                      <a:pt x="0" y="101"/>
                      <a:pt x="8" y="112"/>
                      <a:pt x="17" y="108"/>
                    </a:cubicBezTo>
                    <a:cubicBezTo>
                      <a:pt x="43" y="93"/>
                      <a:pt x="60" y="67"/>
                      <a:pt x="81" y="47"/>
                    </a:cubicBezTo>
                    <a:cubicBezTo>
                      <a:pt x="106" y="24"/>
                      <a:pt x="140" y="25"/>
                      <a:pt x="169" y="11"/>
                    </a:cubicBezTo>
                    <a:cubicBezTo>
                      <a:pt x="174" y="8"/>
                      <a:pt x="171" y="0"/>
                      <a:pt x="16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17" name="Freeform 738"/>
              <p:cNvSpPr/>
              <p:nvPr/>
            </p:nvSpPr>
            <p:spPr bwMode="auto">
              <a:xfrm>
                <a:off x="1545" y="1312"/>
                <a:ext cx="251" cy="309"/>
              </a:xfrm>
              <a:custGeom>
                <a:avLst/>
                <a:gdLst>
                  <a:gd name="T0" fmla="*/ 130 w 143"/>
                  <a:gd name="T1" fmla="*/ 3 h 176"/>
                  <a:gd name="T2" fmla="*/ 41 w 143"/>
                  <a:gd name="T3" fmla="*/ 76 h 176"/>
                  <a:gd name="T4" fmla="*/ 6 w 143"/>
                  <a:gd name="T5" fmla="*/ 169 h 176"/>
                  <a:gd name="T6" fmla="*/ 20 w 143"/>
                  <a:gd name="T7" fmla="*/ 171 h 176"/>
                  <a:gd name="T8" fmla="*/ 33 w 143"/>
                  <a:gd name="T9" fmla="*/ 131 h 176"/>
                  <a:gd name="T10" fmla="*/ 61 w 143"/>
                  <a:gd name="T11" fmla="*/ 83 h 176"/>
                  <a:gd name="T12" fmla="*/ 138 w 143"/>
                  <a:gd name="T13" fmla="*/ 13 h 176"/>
                  <a:gd name="T14" fmla="*/ 130 w 143"/>
                  <a:gd name="T15" fmla="*/ 3 h 1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3" h="176">
                    <a:moveTo>
                      <a:pt x="130" y="3"/>
                    </a:moveTo>
                    <a:cubicBezTo>
                      <a:pt x="97" y="18"/>
                      <a:pt x="64" y="46"/>
                      <a:pt x="41" y="76"/>
                    </a:cubicBezTo>
                    <a:cubicBezTo>
                      <a:pt x="24" y="99"/>
                      <a:pt x="0" y="139"/>
                      <a:pt x="6" y="169"/>
                    </a:cubicBezTo>
                    <a:cubicBezTo>
                      <a:pt x="7" y="176"/>
                      <a:pt x="17" y="176"/>
                      <a:pt x="20" y="171"/>
                    </a:cubicBezTo>
                    <a:cubicBezTo>
                      <a:pt x="27" y="159"/>
                      <a:pt x="28" y="144"/>
                      <a:pt x="33" y="131"/>
                    </a:cubicBezTo>
                    <a:cubicBezTo>
                      <a:pt x="40" y="114"/>
                      <a:pt x="49" y="97"/>
                      <a:pt x="61" y="83"/>
                    </a:cubicBezTo>
                    <a:cubicBezTo>
                      <a:pt x="83" y="55"/>
                      <a:pt x="113" y="38"/>
                      <a:pt x="138" y="13"/>
                    </a:cubicBezTo>
                    <a:cubicBezTo>
                      <a:pt x="143" y="7"/>
                      <a:pt x="137" y="0"/>
                      <a:pt x="130"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18" name="Freeform 739"/>
              <p:cNvSpPr/>
              <p:nvPr/>
            </p:nvSpPr>
            <p:spPr bwMode="auto">
              <a:xfrm>
                <a:off x="1322" y="1604"/>
                <a:ext cx="473" cy="1067"/>
              </a:xfrm>
              <a:custGeom>
                <a:avLst/>
                <a:gdLst>
                  <a:gd name="T0" fmla="*/ 132 w 269"/>
                  <a:gd name="T1" fmla="*/ 1 h 607"/>
                  <a:gd name="T2" fmla="*/ 35 w 269"/>
                  <a:gd name="T3" fmla="*/ 119 h 607"/>
                  <a:gd name="T4" fmla="*/ 30 w 269"/>
                  <a:gd name="T5" fmla="*/ 180 h 607"/>
                  <a:gd name="T6" fmla="*/ 12 w 269"/>
                  <a:gd name="T7" fmla="*/ 230 h 607"/>
                  <a:gd name="T8" fmla="*/ 11 w 269"/>
                  <a:gd name="T9" fmla="*/ 323 h 607"/>
                  <a:gd name="T10" fmla="*/ 49 w 269"/>
                  <a:gd name="T11" fmla="*/ 421 h 607"/>
                  <a:gd name="T12" fmla="*/ 81 w 269"/>
                  <a:gd name="T13" fmla="*/ 517 h 607"/>
                  <a:gd name="T14" fmla="*/ 145 w 269"/>
                  <a:gd name="T15" fmla="*/ 559 h 607"/>
                  <a:gd name="T16" fmla="*/ 248 w 269"/>
                  <a:gd name="T17" fmla="*/ 600 h 607"/>
                  <a:gd name="T18" fmla="*/ 258 w 269"/>
                  <a:gd name="T19" fmla="*/ 583 h 607"/>
                  <a:gd name="T20" fmla="*/ 176 w 269"/>
                  <a:gd name="T21" fmla="*/ 544 h 607"/>
                  <a:gd name="T22" fmla="*/ 99 w 269"/>
                  <a:gd name="T23" fmla="*/ 506 h 607"/>
                  <a:gd name="T24" fmla="*/ 71 w 269"/>
                  <a:gd name="T25" fmla="*/ 422 h 607"/>
                  <a:gd name="T26" fmla="*/ 37 w 269"/>
                  <a:gd name="T27" fmla="*/ 334 h 607"/>
                  <a:gd name="T28" fmla="*/ 35 w 269"/>
                  <a:gd name="T29" fmla="*/ 232 h 607"/>
                  <a:gd name="T30" fmla="*/ 55 w 269"/>
                  <a:gd name="T31" fmla="*/ 155 h 607"/>
                  <a:gd name="T32" fmla="*/ 73 w 269"/>
                  <a:gd name="T33" fmla="*/ 67 h 607"/>
                  <a:gd name="T34" fmla="*/ 138 w 269"/>
                  <a:gd name="T35" fmla="*/ 14 h 607"/>
                  <a:gd name="T36" fmla="*/ 132 w 269"/>
                  <a:gd name="T37" fmla="*/ 1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9" h="607">
                    <a:moveTo>
                      <a:pt x="132" y="1"/>
                    </a:moveTo>
                    <a:cubicBezTo>
                      <a:pt x="76" y="9"/>
                      <a:pt x="40" y="67"/>
                      <a:pt x="35" y="119"/>
                    </a:cubicBezTo>
                    <a:cubicBezTo>
                      <a:pt x="33" y="140"/>
                      <a:pt x="34" y="160"/>
                      <a:pt x="30" y="180"/>
                    </a:cubicBezTo>
                    <a:cubicBezTo>
                      <a:pt x="27" y="198"/>
                      <a:pt x="18" y="213"/>
                      <a:pt x="12" y="230"/>
                    </a:cubicBezTo>
                    <a:cubicBezTo>
                      <a:pt x="0" y="260"/>
                      <a:pt x="2" y="292"/>
                      <a:pt x="11" y="323"/>
                    </a:cubicBezTo>
                    <a:cubicBezTo>
                      <a:pt x="21" y="357"/>
                      <a:pt x="38" y="388"/>
                      <a:pt x="49" y="421"/>
                    </a:cubicBezTo>
                    <a:cubicBezTo>
                      <a:pt x="58" y="453"/>
                      <a:pt x="62" y="488"/>
                      <a:pt x="81" y="517"/>
                    </a:cubicBezTo>
                    <a:cubicBezTo>
                      <a:pt x="96" y="541"/>
                      <a:pt x="118" y="553"/>
                      <a:pt x="145" y="559"/>
                    </a:cubicBezTo>
                    <a:cubicBezTo>
                      <a:pt x="182" y="568"/>
                      <a:pt x="215" y="582"/>
                      <a:pt x="248" y="600"/>
                    </a:cubicBezTo>
                    <a:cubicBezTo>
                      <a:pt x="260" y="607"/>
                      <a:pt x="269" y="590"/>
                      <a:pt x="258" y="583"/>
                    </a:cubicBezTo>
                    <a:cubicBezTo>
                      <a:pt x="234" y="564"/>
                      <a:pt x="206" y="552"/>
                      <a:pt x="176" y="544"/>
                    </a:cubicBezTo>
                    <a:cubicBezTo>
                      <a:pt x="147" y="536"/>
                      <a:pt x="118" y="534"/>
                      <a:pt x="99" y="506"/>
                    </a:cubicBezTo>
                    <a:cubicBezTo>
                      <a:pt x="83" y="481"/>
                      <a:pt x="79" y="450"/>
                      <a:pt x="71" y="422"/>
                    </a:cubicBezTo>
                    <a:cubicBezTo>
                      <a:pt x="62" y="392"/>
                      <a:pt x="48" y="364"/>
                      <a:pt x="37" y="334"/>
                    </a:cubicBezTo>
                    <a:cubicBezTo>
                      <a:pt x="25" y="300"/>
                      <a:pt x="20" y="266"/>
                      <a:pt x="35" y="232"/>
                    </a:cubicBezTo>
                    <a:cubicBezTo>
                      <a:pt x="45" y="206"/>
                      <a:pt x="53" y="183"/>
                      <a:pt x="55" y="155"/>
                    </a:cubicBezTo>
                    <a:cubicBezTo>
                      <a:pt x="56" y="124"/>
                      <a:pt x="56" y="94"/>
                      <a:pt x="73" y="67"/>
                    </a:cubicBezTo>
                    <a:cubicBezTo>
                      <a:pt x="88" y="41"/>
                      <a:pt x="112" y="27"/>
                      <a:pt x="138" y="14"/>
                    </a:cubicBezTo>
                    <a:cubicBezTo>
                      <a:pt x="145" y="10"/>
                      <a:pt x="139" y="0"/>
                      <a:pt x="132"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19" name="Freeform 740"/>
              <p:cNvSpPr/>
              <p:nvPr/>
            </p:nvSpPr>
            <p:spPr bwMode="auto">
              <a:xfrm>
                <a:off x="1749" y="2538"/>
                <a:ext cx="633" cy="193"/>
              </a:xfrm>
              <a:custGeom>
                <a:avLst/>
                <a:gdLst>
                  <a:gd name="T0" fmla="*/ 12 w 360"/>
                  <a:gd name="T1" fmla="*/ 71 h 110"/>
                  <a:gd name="T2" fmla="*/ 67 w 360"/>
                  <a:gd name="T3" fmla="*/ 63 h 110"/>
                  <a:gd name="T4" fmla="*/ 113 w 360"/>
                  <a:gd name="T5" fmla="*/ 85 h 110"/>
                  <a:gd name="T6" fmla="*/ 190 w 360"/>
                  <a:gd name="T7" fmla="*/ 96 h 110"/>
                  <a:gd name="T8" fmla="*/ 233 w 360"/>
                  <a:gd name="T9" fmla="*/ 72 h 110"/>
                  <a:gd name="T10" fmla="*/ 280 w 360"/>
                  <a:gd name="T11" fmla="*/ 57 h 110"/>
                  <a:gd name="T12" fmla="*/ 354 w 360"/>
                  <a:gd name="T13" fmla="*/ 18 h 110"/>
                  <a:gd name="T14" fmla="*/ 341 w 360"/>
                  <a:gd name="T15" fmla="*/ 4 h 110"/>
                  <a:gd name="T16" fmla="*/ 299 w 360"/>
                  <a:gd name="T17" fmla="*/ 29 h 110"/>
                  <a:gd name="T18" fmla="*/ 254 w 360"/>
                  <a:gd name="T19" fmla="*/ 42 h 110"/>
                  <a:gd name="T20" fmla="*/ 213 w 360"/>
                  <a:gd name="T21" fmla="*/ 58 h 110"/>
                  <a:gd name="T22" fmla="*/ 170 w 360"/>
                  <a:gd name="T23" fmla="*/ 80 h 110"/>
                  <a:gd name="T24" fmla="*/ 85 w 360"/>
                  <a:gd name="T25" fmla="*/ 44 h 110"/>
                  <a:gd name="T26" fmla="*/ 5 w 360"/>
                  <a:gd name="T27" fmla="*/ 58 h 110"/>
                  <a:gd name="T28" fmla="*/ 12 w 360"/>
                  <a:gd name="T29" fmla="*/ 7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0" h="110">
                    <a:moveTo>
                      <a:pt x="12" y="71"/>
                    </a:moveTo>
                    <a:cubicBezTo>
                      <a:pt x="31" y="66"/>
                      <a:pt x="47" y="59"/>
                      <a:pt x="67" y="63"/>
                    </a:cubicBezTo>
                    <a:cubicBezTo>
                      <a:pt x="85" y="66"/>
                      <a:pt x="98" y="75"/>
                      <a:pt x="113" y="85"/>
                    </a:cubicBezTo>
                    <a:cubicBezTo>
                      <a:pt x="137" y="102"/>
                      <a:pt x="161" y="110"/>
                      <a:pt x="190" y="96"/>
                    </a:cubicBezTo>
                    <a:cubicBezTo>
                      <a:pt x="204" y="88"/>
                      <a:pt x="217" y="78"/>
                      <a:pt x="233" y="72"/>
                    </a:cubicBezTo>
                    <a:cubicBezTo>
                      <a:pt x="248" y="66"/>
                      <a:pt x="264" y="62"/>
                      <a:pt x="280" y="57"/>
                    </a:cubicBezTo>
                    <a:cubicBezTo>
                      <a:pt x="306" y="50"/>
                      <a:pt x="338" y="41"/>
                      <a:pt x="354" y="18"/>
                    </a:cubicBezTo>
                    <a:cubicBezTo>
                      <a:pt x="360" y="10"/>
                      <a:pt x="349" y="0"/>
                      <a:pt x="341" y="4"/>
                    </a:cubicBezTo>
                    <a:cubicBezTo>
                      <a:pt x="327" y="13"/>
                      <a:pt x="315" y="23"/>
                      <a:pt x="299" y="29"/>
                    </a:cubicBezTo>
                    <a:cubicBezTo>
                      <a:pt x="284" y="34"/>
                      <a:pt x="269" y="38"/>
                      <a:pt x="254" y="42"/>
                    </a:cubicBezTo>
                    <a:cubicBezTo>
                      <a:pt x="240" y="46"/>
                      <a:pt x="226" y="51"/>
                      <a:pt x="213" y="58"/>
                    </a:cubicBezTo>
                    <a:cubicBezTo>
                      <a:pt x="198" y="65"/>
                      <a:pt x="186" y="76"/>
                      <a:pt x="170" y="80"/>
                    </a:cubicBezTo>
                    <a:cubicBezTo>
                      <a:pt x="139" y="88"/>
                      <a:pt x="113" y="52"/>
                      <a:pt x="85" y="44"/>
                    </a:cubicBezTo>
                    <a:cubicBezTo>
                      <a:pt x="59" y="36"/>
                      <a:pt x="25" y="39"/>
                      <a:pt x="5" y="58"/>
                    </a:cubicBezTo>
                    <a:cubicBezTo>
                      <a:pt x="0" y="63"/>
                      <a:pt x="5" y="73"/>
                      <a:pt x="12" y="7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20" name="Freeform 741"/>
              <p:cNvSpPr/>
              <p:nvPr/>
            </p:nvSpPr>
            <p:spPr bwMode="auto">
              <a:xfrm>
                <a:off x="2957" y="1544"/>
                <a:ext cx="817" cy="577"/>
              </a:xfrm>
              <a:custGeom>
                <a:avLst/>
                <a:gdLst>
                  <a:gd name="T0" fmla="*/ 450 w 465"/>
                  <a:gd name="T1" fmla="*/ 6 h 328"/>
                  <a:gd name="T2" fmla="*/ 353 w 465"/>
                  <a:gd name="T3" fmla="*/ 95 h 328"/>
                  <a:gd name="T4" fmla="*/ 233 w 465"/>
                  <a:gd name="T5" fmla="*/ 171 h 328"/>
                  <a:gd name="T6" fmla="*/ 166 w 465"/>
                  <a:gd name="T7" fmla="*/ 202 h 328"/>
                  <a:gd name="T8" fmla="*/ 106 w 465"/>
                  <a:gd name="T9" fmla="*/ 222 h 328"/>
                  <a:gd name="T10" fmla="*/ 57 w 465"/>
                  <a:gd name="T11" fmla="*/ 258 h 328"/>
                  <a:gd name="T12" fmla="*/ 5 w 465"/>
                  <a:gd name="T13" fmla="*/ 312 h 328"/>
                  <a:gd name="T14" fmla="*/ 16 w 465"/>
                  <a:gd name="T15" fmla="*/ 324 h 328"/>
                  <a:gd name="T16" fmla="*/ 72 w 465"/>
                  <a:gd name="T17" fmla="*/ 274 h 328"/>
                  <a:gd name="T18" fmla="*/ 137 w 465"/>
                  <a:gd name="T19" fmla="*/ 234 h 328"/>
                  <a:gd name="T20" fmla="*/ 265 w 465"/>
                  <a:gd name="T21" fmla="*/ 178 h 328"/>
                  <a:gd name="T22" fmla="*/ 382 w 465"/>
                  <a:gd name="T23" fmla="*/ 99 h 328"/>
                  <a:gd name="T24" fmla="*/ 462 w 465"/>
                  <a:gd name="T25" fmla="*/ 12 h 328"/>
                  <a:gd name="T26" fmla="*/ 450 w 465"/>
                  <a:gd name="T27" fmla="*/ 6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5" h="328">
                    <a:moveTo>
                      <a:pt x="450" y="6"/>
                    </a:moveTo>
                    <a:cubicBezTo>
                      <a:pt x="425" y="44"/>
                      <a:pt x="389" y="69"/>
                      <a:pt x="353" y="95"/>
                    </a:cubicBezTo>
                    <a:cubicBezTo>
                      <a:pt x="314" y="122"/>
                      <a:pt x="275" y="149"/>
                      <a:pt x="233" y="171"/>
                    </a:cubicBezTo>
                    <a:cubicBezTo>
                      <a:pt x="211" y="183"/>
                      <a:pt x="189" y="193"/>
                      <a:pt x="166" y="202"/>
                    </a:cubicBezTo>
                    <a:cubicBezTo>
                      <a:pt x="147" y="209"/>
                      <a:pt x="125" y="213"/>
                      <a:pt x="106" y="222"/>
                    </a:cubicBezTo>
                    <a:cubicBezTo>
                      <a:pt x="87" y="230"/>
                      <a:pt x="72" y="244"/>
                      <a:pt x="57" y="258"/>
                    </a:cubicBezTo>
                    <a:cubicBezTo>
                      <a:pt x="40" y="275"/>
                      <a:pt x="16" y="291"/>
                      <a:pt x="5" y="312"/>
                    </a:cubicBezTo>
                    <a:cubicBezTo>
                      <a:pt x="0" y="320"/>
                      <a:pt x="9" y="328"/>
                      <a:pt x="16" y="324"/>
                    </a:cubicBezTo>
                    <a:cubicBezTo>
                      <a:pt x="37" y="313"/>
                      <a:pt x="55" y="290"/>
                      <a:pt x="72" y="274"/>
                    </a:cubicBezTo>
                    <a:cubicBezTo>
                      <a:pt x="92" y="255"/>
                      <a:pt x="110" y="242"/>
                      <a:pt x="137" y="234"/>
                    </a:cubicBezTo>
                    <a:cubicBezTo>
                      <a:pt x="182" y="221"/>
                      <a:pt x="224" y="202"/>
                      <a:pt x="265" y="178"/>
                    </a:cubicBezTo>
                    <a:cubicBezTo>
                      <a:pt x="305" y="154"/>
                      <a:pt x="344" y="127"/>
                      <a:pt x="382" y="99"/>
                    </a:cubicBezTo>
                    <a:cubicBezTo>
                      <a:pt x="415" y="76"/>
                      <a:pt x="447" y="50"/>
                      <a:pt x="462" y="12"/>
                    </a:cubicBezTo>
                    <a:cubicBezTo>
                      <a:pt x="465" y="4"/>
                      <a:pt x="454" y="0"/>
                      <a:pt x="450" y="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21" name="Freeform 742"/>
              <p:cNvSpPr/>
              <p:nvPr/>
            </p:nvSpPr>
            <p:spPr bwMode="auto">
              <a:xfrm>
                <a:off x="2540" y="2095"/>
                <a:ext cx="455" cy="246"/>
              </a:xfrm>
              <a:custGeom>
                <a:avLst/>
                <a:gdLst>
                  <a:gd name="T0" fmla="*/ 248 w 259"/>
                  <a:gd name="T1" fmla="*/ 1 h 140"/>
                  <a:gd name="T2" fmla="*/ 206 w 259"/>
                  <a:gd name="T3" fmla="*/ 10 h 140"/>
                  <a:gd name="T4" fmla="*/ 166 w 259"/>
                  <a:gd name="T5" fmla="*/ 12 h 140"/>
                  <a:gd name="T6" fmla="*/ 102 w 259"/>
                  <a:gd name="T7" fmla="*/ 26 h 140"/>
                  <a:gd name="T8" fmla="*/ 6 w 259"/>
                  <a:gd name="T9" fmla="*/ 115 h 140"/>
                  <a:gd name="T10" fmla="*/ 26 w 259"/>
                  <a:gd name="T11" fmla="*/ 127 h 140"/>
                  <a:gd name="T12" fmla="*/ 127 w 259"/>
                  <a:gd name="T13" fmla="*/ 41 h 140"/>
                  <a:gd name="T14" fmla="*/ 254 w 259"/>
                  <a:gd name="T15" fmla="*/ 12 h 140"/>
                  <a:gd name="T16" fmla="*/ 248 w 259"/>
                  <a:gd name="T17"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9" h="140">
                    <a:moveTo>
                      <a:pt x="248" y="1"/>
                    </a:moveTo>
                    <a:cubicBezTo>
                      <a:pt x="234" y="4"/>
                      <a:pt x="221" y="9"/>
                      <a:pt x="206" y="10"/>
                    </a:cubicBezTo>
                    <a:cubicBezTo>
                      <a:pt x="193" y="11"/>
                      <a:pt x="179" y="11"/>
                      <a:pt x="166" y="12"/>
                    </a:cubicBezTo>
                    <a:cubicBezTo>
                      <a:pt x="144" y="13"/>
                      <a:pt x="122" y="18"/>
                      <a:pt x="102" y="26"/>
                    </a:cubicBezTo>
                    <a:cubicBezTo>
                      <a:pt x="61" y="44"/>
                      <a:pt x="27" y="76"/>
                      <a:pt x="6" y="115"/>
                    </a:cubicBezTo>
                    <a:cubicBezTo>
                      <a:pt x="0" y="128"/>
                      <a:pt x="19" y="140"/>
                      <a:pt x="26" y="127"/>
                    </a:cubicBezTo>
                    <a:cubicBezTo>
                      <a:pt x="47" y="86"/>
                      <a:pt x="83" y="54"/>
                      <a:pt x="127" y="41"/>
                    </a:cubicBezTo>
                    <a:cubicBezTo>
                      <a:pt x="165" y="29"/>
                      <a:pt x="224" y="43"/>
                      <a:pt x="254" y="12"/>
                    </a:cubicBezTo>
                    <a:cubicBezTo>
                      <a:pt x="259" y="7"/>
                      <a:pt x="254" y="0"/>
                      <a:pt x="248"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22" name="Freeform 743"/>
              <p:cNvSpPr/>
              <p:nvPr/>
            </p:nvSpPr>
            <p:spPr bwMode="auto">
              <a:xfrm>
                <a:off x="2357" y="2293"/>
                <a:ext cx="236" cy="396"/>
              </a:xfrm>
              <a:custGeom>
                <a:avLst/>
                <a:gdLst>
                  <a:gd name="T0" fmla="*/ 122 w 134"/>
                  <a:gd name="T1" fmla="*/ 0 h 225"/>
                  <a:gd name="T2" fmla="*/ 20 w 134"/>
                  <a:gd name="T3" fmla="*/ 94 h 225"/>
                  <a:gd name="T4" fmla="*/ 3 w 134"/>
                  <a:gd name="T5" fmla="*/ 171 h 225"/>
                  <a:gd name="T6" fmla="*/ 36 w 134"/>
                  <a:gd name="T7" fmla="*/ 222 h 225"/>
                  <a:gd name="T8" fmla="*/ 47 w 134"/>
                  <a:gd name="T9" fmla="*/ 208 h 225"/>
                  <a:gd name="T10" fmla="*/ 31 w 134"/>
                  <a:gd name="T11" fmla="*/ 184 h 225"/>
                  <a:gd name="T12" fmla="*/ 26 w 134"/>
                  <a:gd name="T13" fmla="*/ 149 h 225"/>
                  <a:gd name="T14" fmla="*/ 48 w 134"/>
                  <a:gd name="T15" fmla="*/ 87 h 225"/>
                  <a:gd name="T16" fmla="*/ 84 w 134"/>
                  <a:gd name="T17" fmla="*/ 44 h 225"/>
                  <a:gd name="T18" fmla="*/ 128 w 134"/>
                  <a:gd name="T19" fmla="*/ 12 h 225"/>
                  <a:gd name="T20" fmla="*/ 122 w 134"/>
                  <a:gd name="T21"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4" h="225">
                    <a:moveTo>
                      <a:pt x="122" y="0"/>
                    </a:moveTo>
                    <a:cubicBezTo>
                      <a:pt x="78" y="7"/>
                      <a:pt x="38" y="57"/>
                      <a:pt x="20" y="94"/>
                    </a:cubicBezTo>
                    <a:cubicBezTo>
                      <a:pt x="8" y="118"/>
                      <a:pt x="0" y="144"/>
                      <a:pt x="3" y="171"/>
                    </a:cubicBezTo>
                    <a:cubicBezTo>
                      <a:pt x="5" y="191"/>
                      <a:pt x="15" y="215"/>
                      <a:pt x="36" y="222"/>
                    </a:cubicBezTo>
                    <a:cubicBezTo>
                      <a:pt x="44" y="225"/>
                      <a:pt x="51" y="215"/>
                      <a:pt x="47" y="208"/>
                    </a:cubicBezTo>
                    <a:cubicBezTo>
                      <a:pt x="42" y="199"/>
                      <a:pt x="35" y="193"/>
                      <a:pt x="31" y="184"/>
                    </a:cubicBezTo>
                    <a:cubicBezTo>
                      <a:pt x="26" y="173"/>
                      <a:pt x="25" y="161"/>
                      <a:pt x="26" y="149"/>
                    </a:cubicBezTo>
                    <a:cubicBezTo>
                      <a:pt x="28" y="127"/>
                      <a:pt x="37" y="106"/>
                      <a:pt x="48" y="87"/>
                    </a:cubicBezTo>
                    <a:cubicBezTo>
                      <a:pt x="58" y="71"/>
                      <a:pt x="70" y="57"/>
                      <a:pt x="84" y="44"/>
                    </a:cubicBezTo>
                    <a:cubicBezTo>
                      <a:pt x="98" y="32"/>
                      <a:pt x="115" y="24"/>
                      <a:pt x="128" y="12"/>
                    </a:cubicBezTo>
                    <a:cubicBezTo>
                      <a:pt x="134" y="7"/>
                      <a:pt x="128" y="0"/>
                      <a:pt x="12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23" name="Freeform 744"/>
              <p:cNvSpPr/>
              <p:nvPr/>
            </p:nvSpPr>
            <p:spPr bwMode="auto">
              <a:xfrm>
                <a:off x="2394" y="2657"/>
                <a:ext cx="376" cy="568"/>
              </a:xfrm>
              <a:custGeom>
                <a:avLst/>
                <a:gdLst>
                  <a:gd name="T0" fmla="*/ 16 w 214"/>
                  <a:gd name="T1" fmla="*/ 8 h 323"/>
                  <a:gd name="T2" fmla="*/ 10 w 214"/>
                  <a:gd name="T3" fmla="*/ 130 h 323"/>
                  <a:gd name="T4" fmla="*/ 65 w 214"/>
                  <a:gd name="T5" fmla="*/ 228 h 323"/>
                  <a:gd name="T6" fmla="*/ 122 w 214"/>
                  <a:gd name="T7" fmla="*/ 296 h 323"/>
                  <a:gd name="T8" fmla="*/ 166 w 214"/>
                  <a:gd name="T9" fmla="*/ 313 h 323"/>
                  <a:gd name="T10" fmla="*/ 209 w 214"/>
                  <a:gd name="T11" fmla="*/ 316 h 323"/>
                  <a:gd name="T12" fmla="*/ 211 w 214"/>
                  <a:gd name="T13" fmla="*/ 303 h 323"/>
                  <a:gd name="T14" fmla="*/ 175 w 214"/>
                  <a:gd name="T15" fmla="*/ 289 h 323"/>
                  <a:gd name="T16" fmla="*/ 136 w 214"/>
                  <a:gd name="T17" fmla="*/ 276 h 323"/>
                  <a:gd name="T18" fmla="*/ 82 w 214"/>
                  <a:gd name="T19" fmla="*/ 208 h 323"/>
                  <a:gd name="T20" fmla="*/ 59 w 214"/>
                  <a:gd name="T21" fmla="*/ 175 h 323"/>
                  <a:gd name="T22" fmla="*/ 31 w 214"/>
                  <a:gd name="T23" fmla="*/ 124 h 323"/>
                  <a:gd name="T24" fmla="*/ 30 w 214"/>
                  <a:gd name="T25" fmla="*/ 10 h 323"/>
                  <a:gd name="T26" fmla="*/ 16 w 214"/>
                  <a:gd name="T27" fmla="*/ 8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4" h="323">
                    <a:moveTo>
                      <a:pt x="16" y="8"/>
                    </a:moveTo>
                    <a:cubicBezTo>
                      <a:pt x="4" y="45"/>
                      <a:pt x="0" y="92"/>
                      <a:pt x="10" y="130"/>
                    </a:cubicBezTo>
                    <a:cubicBezTo>
                      <a:pt x="20" y="169"/>
                      <a:pt x="51" y="192"/>
                      <a:pt x="65" y="228"/>
                    </a:cubicBezTo>
                    <a:cubicBezTo>
                      <a:pt x="77" y="258"/>
                      <a:pt x="93" y="280"/>
                      <a:pt x="122" y="296"/>
                    </a:cubicBezTo>
                    <a:cubicBezTo>
                      <a:pt x="136" y="303"/>
                      <a:pt x="151" y="308"/>
                      <a:pt x="166" y="313"/>
                    </a:cubicBezTo>
                    <a:cubicBezTo>
                      <a:pt x="180" y="317"/>
                      <a:pt x="196" y="323"/>
                      <a:pt x="209" y="316"/>
                    </a:cubicBezTo>
                    <a:cubicBezTo>
                      <a:pt x="214" y="313"/>
                      <a:pt x="214" y="307"/>
                      <a:pt x="211" y="303"/>
                    </a:cubicBezTo>
                    <a:cubicBezTo>
                      <a:pt x="202" y="292"/>
                      <a:pt x="188" y="292"/>
                      <a:pt x="175" y="289"/>
                    </a:cubicBezTo>
                    <a:cubicBezTo>
                      <a:pt x="162" y="286"/>
                      <a:pt x="149" y="282"/>
                      <a:pt x="136" y="276"/>
                    </a:cubicBezTo>
                    <a:cubicBezTo>
                      <a:pt x="105" y="261"/>
                      <a:pt x="95" y="238"/>
                      <a:pt x="82" y="208"/>
                    </a:cubicBezTo>
                    <a:cubicBezTo>
                      <a:pt x="76" y="195"/>
                      <a:pt x="69" y="185"/>
                      <a:pt x="59" y="175"/>
                    </a:cubicBezTo>
                    <a:cubicBezTo>
                      <a:pt x="46" y="160"/>
                      <a:pt x="37" y="144"/>
                      <a:pt x="31" y="124"/>
                    </a:cubicBezTo>
                    <a:cubicBezTo>
                      <a:pt x="21" y="86"/>
                      <a:pt x="31" y="49"/>
                      <a:pt x="30" y="10"/>
                    </a:cubicBezTo>
                    <a:cubicBezTo>
                      <a:pt x="30" y="2"/>
                      <a:pt x="19" y="0"/>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24" name="Freeform 745"/>
              <p:cNvSpPr/>
              <p:nvPr/>
            </p:nvSpPr>
            <p:spPr bwMode="auto">
              <a:xfrm>
                <a:off x="2725" y="3051"/>
                <a:ext cx="942" cy="257"/>
              </a:xfrm>
              <a:custGeom>
                <a:avLst/>
                <a:gdLst>
                  <a:gd name="T0" fmla="*/ 9 w 536"/>
                  <a:gd name="T1" fmla="*/ 90 h 146"/>
                  <a:gd name="T2" fmla="*/ 153 w 536"/>
                  <a:gd name="T3" fmla="*/ 133 h 146"/>
                  <a:gd name="T4" fmla="*/ 293 w 536"/>
                  <a:gd name="T5" fmla="*/ 132 h 146"/>
                  <a:gd name="T6" fmla="*/ 424 w 536"/>
                  <a:gd name="T7" fmla="*/ 72 h 146"/>
                  <a:gd name="T8" fmla="*/ 530 w 536"/>
                  <a:gd name="T9" fmla="*/ 19 h 146"/>
                  <a:gd name="T10" fmla="*/ 516 w 536"/>
                  <a:gd name="T11" fmla="*/ 5 h 146"/>
                  <a:gd name="T12" fmla="*/ 464 w 536"/>
                  <a:gd name="T13" fmla="*/ 35 h 146"/>
                  <a:gd name="T14" fmla="*/ 406 w 536"/>
                  <a:gd name="T15" fmla="*/ 53 h 146"/>
                  <a:gd name="T16" fmla="*/ 276 w 536"/>
                  <a:gd name="T17" fmla="*/ 111 h 146"/>
                  <a:gd name="T18" fmla="*/ 133 w 536"/>
                  <a:gd name="T19" fmla="*/ 102 h 146"/>
                  <a:gd name="T20" fmla="*/ 7 w 536"/>
                  <a:gd name="T21" fmla="*/ 77 h 146"/>
                  <a:gd name="T22" fmla="*/ 9 w 536"/>
                  <a:gd name="T23" fmla="*/ 9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6" h="146">
                    <a:moveTo>
                      <a:pt x="9" y="90"/>
                    </a:moveTo>
                    <a:cubicBezTo>
                      <a:pt x="61" y="89"/>
                      <a:pt x="104" y="121"/>
                      <a:pt x="153" y="133"/>
                    </a:cubicBezTo>
                    <a:cubicBezTo>
                      <a:pt x="199" y="144"/>
                      <a:pt x="248" y="146"/>
                      <a:pt x="293" y="132"/>
                    </a:cubicBezTo>
                    <a:cubicBezTo>
                      <a:pt x="339" y="118"/>
                      <a:pt x="378" y="87"/>
                      <a:pt x="424" y="72"/>
                    </a:cubicBezTo>
                    <a:cubicBezTo>
                      <a:pt x="459" y="61"/>
                      <a:pt x="509" y="53"/>
                      <a:pt x="530" y="19"/>
                    </a:cubicBezTo>
                    <a:cubicBezTo>
                      <a:pt x="536" y="11"/>
                      <a:pt x="525" y="0"/>
                      <a:pt x="516" y="5"/>
                    </a:cubicBezTo>
                    <a:cubicBezTo>
                      <a:pt x="498" y="17"/>
                      <a:pt x="484" y="28"/>
                      <a:pt x="464" y="35"/>
                    </a:cubicBezTo>
                    <a:cubicBezTo>
                      <a:pt x="445" y="42"/>
                      <a:pt x="425" y="47"/>
                      <a:pt x="406" y="53"/>
                    </a:cubicBezTo>
                    <a:cubicBezTo>
                      <a:pt x="361" y="69"/>
                      <a:pt x="323" y="99"/>
                      <a:pt x="276" y="111"/>
                    </a:cubicBezTo>
                    <a:cubicBezTo>
                      <a:pt x="228" y="123"/>
                      <a:pt x="179" y="117"/>
                      <a:pt x="133" y="102"/>
                    </a:cubicBezTo>
                    <a:cubicBezTo>
                      <a:pt x="93" y="89"/>
                      <a:pt x="50" y="61"/>
                      <a:pt x="7" y="77"/>
                    </a:cubicBezTo>
                    <a:cubicBezTo>
                      <a:pt x="0" y="79"/>
                      <a:pt x="1" y="90"/>
                      <a:pt x="9" y="9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25" name="Freeform 746"/>
              <p:cNvSpPr/>
              <p:nvPr/>
            </p:nvSpPr>
            <p:spPr bwMode="auto">
              <a:xfrm>
                <a:off x="3609" y="2717"/>
                <a:ext cx="903" cy="380"/>
              </a:xfrm>
              <a:custGeom>
                <a:avLst/>
                <a:gdLst>
                  <a:gd name="T0" fmla="*/ 14 w 514"/>
                  <a:gd name="T1" fmla="*/ 214 h 216"/>
                  <a:gd name="T2" fmla="*/ 131 w 514"/>
                  <a:gd name="T3" fmla="*/ 158 h 216"/>
                  <a:gd name="T4" fmla="*/ 246 w 514"/>
                  <a:gd name="T5" fmla="*/ 92 h 216"/>
                  <a:gd name="T6" fmla="*/ 303 w 514"/>
                  <a:gd name="T7" fmla="*/ 79 h 216"/>
                  <a:gd name="T8" fmla="*/ 362 w 514"/>
                  <a:gd name="T9" fmla="*/ 52 h 216"/>
                  <a:gd name="T10" fmla="*/ 498 w 514"/>
                  <a:gd name="T11" fmla="*/ 27 h 216"/>
                  <a:gd name="T12" fmla="*/ 498 w 514"/>
                  <a:gd name="T13" fmla="*/ 2 h 216"/>
                  <a:gd name="T14" fmla="*/ 368 w 514"/>
                  <a:gd name="T15" fmla="*/ 23 h 216"/>
                  <a:gd name="T16" fmla="*/ 309 w 514"/>
                  <a:gd name="T17" fmla="*/ 49 h 216"/>
                  <a:gd name="T18" fmla="*/ 243 w 514"/>
                  <a:gd name="T19" fmla="*/ 68 h 216"/>
                  <a:gd name="T20" fmla="*/ 131 w 514"/>
                  <a:gd name="T21" fmla="*/ 130 h 216"/>
                  <a:gd name="T22" fmla="*/ 8 w 514"/>
                  <a:gd name="T23" fmla="*/ 199 h 216"/>
                  <a:gd name="T24" fmla="*/ 14 w 514"/>
                  <a:gd name="T25" fmla="*/ 21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4" h="216">
                    <a:moveTo>
                      <a:pt x="14" y="214"/>
                    </a:moveTo>
                    <a:cubicBezTo>
                      <a:pt x="55" y="203"/>
                      <a:pt x="95" y="180"/>
                      <a:pt x="131" y="158"/>
                    </a:cubicBezTo>
                    <a:cubicBezTo>
                      <a:pt x="167" y="136"/>
                      <a:pt x="203" y="100"/>
                      <a:pt x="246" y="92"/>
                    </a:cubicBezTo>
                    <a:cubicBezTo>
                      <a:pt x="266" y="89"/>
                      <a:pt x="284" y="87"/>
                      <a:pt x="303" y="79"/>
                    </a:cubicBezTo>
                    <a:cubicBezTo>
                      <a:pt x="323" y="70"/>
                      <a:pt x="342" y="60"/>
                      <a:pt x="362" y="52"/>
                    </a:cubicBezTo>
                    <a:cubicBezTo>
                      <a:pt x="406" y="35"/>
                      <a:pt x="451" y="28"/>
                      <a:pt x="498" y="27"/>
                    </a:cubicBezTo>
                    <a:cubicBezTo>
                      <a:pt x="514" y="26"/>
                      <a:pt x="514" y="3"/>
                      <a:pt x="498" y="2"/>
                    </a:cubicBezTo>
                    <a:cubicBezTo>
                      <a:pt x="454" y="0"/>
                      <a:pt x="409" y="8"/>
                      <a:pt x="368" y="23"/>
                    </a:cubicBezTo>
                    <a:cubicBezTo>
                      <a:pt x="348" y="30"/>
                      <a:pt x="328" y="39"/>
                      <a:pt x="309" y="49"/>
                    </a:cubicBezTo>
                    <a:cubicBezTo>
                      <a:pt x="287" y="59"/>
                      <a:pt x="267" y="64"/>
                      <a:pt x="243" y="68"/>
                    </a:cubicBezTo>
                    <a:cubicBezTo>
                      <a:pt x="199" y="75"/>
                      <a:pt x="167" y="107"/>
                      <a:pt x="131" y="130"/>
                    </a:cubicBezTo>
                    <a:cubicBezTo>
                      <a:pt x="92" y="156"/>
                      <a:pt x="48" y="175"/>
                      <a:pt x="8" y="199"/>
                    </a:cubicBezTo>
                    <a:cubicBezTo>
                      <a:pt x="0" y="204"/>
                      <a:pt x="5" y="216"/>
                      <a:pt x="14" y="21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26" name="Freeform 747"/>
              <p:cNvSpPr/>
              <p:nvPr/>
            </p:nvSpPr>
            <p:spPr bwMode="auto">
              <a:xfrm>
                <a:off x="4469" y="2728"/>
                <a:ext cx="1109" cy="244"/>
              </a:xfrm>
              <a:custGeom>
                <a:avLst/>
                <a:gdLst>
                  <a:gd name="T0" fmla="*/ 9 w 631"/>
                  <a:gd name="T1" fmla="*/ 15 h 139"/>
                  <a:gd name="T2" fmla="*/ 102 w 631"/>
                  <a:gd name="T3" fmla="*/ 32 h 139"/>
                  <a:gd name="T4" fmla="*/ 179 w 631"/>
                  <a:gd name="T5" fmla="*/ 51 h 139"/>
                  <a:gd name="T6" fmla="*/ 264 w 631"/>
                  <a:gd name="T7" fmla="*/ 56 h 139"/>
                  <a:gd name="T8" fmla="*/ 354 w 631"/>
                  <a:gd name="T9" fmla="*/ 74 h 139"/>
                  <a:gd name="T10" fmla="*/ 511 w 631"/>
                  <a:gd name="T11" fmla="*/ 121 h 139"/>
                  <a:gd name="T12" fmla="*/ 628 w 631"/>
                  <a:gd name="T13" fmla="*/ 100 h 139"/>
                  <a:gd name="T14" fmla="*/ 619 w 631"/>
                  <a:gd name="T15" fmla="*/ 89 h 139"/>
                  <a:gd name="T16" fmla="*/ 556 w 631"/>
                  <a:gd name="T17" fmla="*/ 102 h 139"/>
                  <a:gd name="T18" fmla="*/ 488 w 631"/>
                  <a:gd name="T19" fmla="*/ 88 h 139"/>
                  <a:gd name="T20" fmla="*/ 329 w 631"/>
                  <a:gd name="T21" fmla="*/ 42 h 139"/>
                  <a:gd name="T22" fmla="*/ 253 w 631"/>
                  <a:gd name="T23" fmla="*/ 30 h 139"/>
                  <a:gd name="T24" fmla="*/ 169 w 631"/>
                  <a:gd name="T25" fmla="*/ 25 h 139"/>
                  <a:gd name="T26" fmla="*/ 91 w 631"/>
                  <a:gd name="T27" fmla="*/ 6 h 139"/>
                  <a:gd name="T28" fmla="*/ 9 w 631"/>
                  <a:gd name="T29" fmla="*/ 1 h 139"/>
                  <a:gd name="T30" fmla="*/ 9 w 631"/>
                  <a:gd name="T31" fmla="*/ 1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31" h="139">
                    <a:moveTo>
                      <a:pt x="9" y="15"/>
                    </a:moveTo>
                    <a:cubicBezTo>
                      <a:pt x="41" y="19"/>
                      <a:pt x="72" y="23"/>
                      <a:pt x="102" y="32"/>
                    </a:cubicBezTo>
                    <a:cubicBezTo>
                      <a:pt x="128" y="40"/>
                      <a:pt x="152" y="48"/>
                      <a:pt x="179" y="51"/>
                    </a:cubicBezTo>
                    <a:cubicBezTo>
                      <a:pt x="207" y="54"/>
                      <a:pt x="235" y="53"/>
                      <a:pt x="264" y="56"/>
                    </a:cubicBezTo>
                    <a:cubicBezTo>
                      <a:pt x="294" y="59"/>
                      <a:pt x="324" y="66"/>
                      <a:pt x="354" y="74"/>
                    </a:cubicBezTo>
                    <a:cubicBezTo>
                      <a:pt x="407" y="88"/>
                      <a:pt x="458" y="109"/>
                      <a:pt x="511" y="121"/>
                    </a:cubicBezTo>
                    <a:cubicBezTo>
                      <a:pt x="545" y="129"/>
                      <a:pt x="608" y="139"/>
                      <a:pt x="628" y="100"/>
                    </a:cubicBezTo>
                    <a:cubicBezTo>
                      <a:pt x="631" y="94"/>
                      <a:pt x="626" y="87"/>
                      <a:pt x="619" y="89"/>
                    </a:cubicBezTo>
                    <a:cubicBezTo>
                      <a:pt x="597" y="93"/>
                      <a:pt x="579" y="103"/>
                      <a:pt x="556" y="102"/>
                    </a:cubicBezTo>
                    <a:cubicBezTo>
                      <a:pt x="533" y="101"/>
                      <a:pt x="510" y="95"/>
                      <a:pt x="488" y="88"/>
                    </a:cubicBezTo>
                    <a:cubicBezTo>
                      <a:pt x="435" y="72"/>
                      <a:pt x="383" y="53"/>
                      <a:pt x="329" y="42"/>
                    </a:cubicBezTo>
                    <a:cubicBezTo>
                      <a:pt x="304" y="36"/>
                      <a:pt x="278" y="32"/>
                      <a:pt x="253" y="30"/>
                    </a:cubicBezTo>
                    <a:cubicBezTo>
                      <a:pt x="225" y="27"/>
                      <a:pt x="197" y="29"/>
                      <a:pt x="169" y="25"/>
                    </a:cubicBezTo>
                    <a:cubicBezTo>
                      <a:pt x="142" y="22"/>
                      <a:pt x="118" y="12"/>
                      <a:pt x="91" y="6"/>
                    </a:cubicBezTo>
                    <a:cubicBezTo>
                      <a:pt x="64" y="0"/>
                      <a:pt x="37" y="0"/>
                      <a:pt x="9" y="1"/>
                    </a:cubicBezTo>
                    <a:cubicBezTo>
                      <a:pt x="0" y="2"/>
                      <a:pt x="1" y="14"/>
                      <a:pt x="9" y="1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27" name="Freeform 748"/>
              <p:cNvSpPr/>
              <p:nvPr/>
            </p:nvSpPr>
            <p:spPr bwMode="auto">
              <a:xfrm>
                <a:off x="5522" y="2768"/>
                <a:ext cx="89" cy="158"/>
              </a:xfrm>
              <a:custGeom>
                <a:avLst/>
                <a:gdLst>
                  <a:gd name="T0" fmla="*/ 11 w 51"/>
                  <a:gd name="T1" fmla="*/ 19 h 90"/>
                  <a:gd name="T2" fmla="*/ 29 w 51"/>
                  <a:gd name="T3" fmla="*/ 47 h 90"/>
                  <a:gd name="T4" fmla="*/ 3 w 51"/>
                  <a:gd name="T5" fmla="*/ 77 h 90"/>
                  <a:gd name="T6" fmla="*/ 8 w 51"/>
                  <a:gd name="T7" fmla="*/ 89 h 90"/>
                  <a:gd name="T8" fmla="*/ 51 w 51"/>
                  <a:gd name="T9" fmla="*/ 41 h 90"/>
                  <a:gd name="T10" fmla="*/ 11 w 51"/>
                  <a:gd name="T11" fmla="*/ 6 h 90"/>
                  <a:gd name="T12" fmla="*/ 11 w 51"/>
                  <a:gd name="T13" fmla="*/ 19 h 90"/>
                </a:gdLst>
                <a:ahLst/>
                <a:cxnLst>
                  <a:cxn ang="0">
                    <a:pos x="T0" y="T1"/>
                  </a:cxn>
                  <a:cxn ang="0">
                    <a:pos x="T2" y="T3"/>
                  </a:cxn>
                  <a:cxn ang="0">
                    <a:pos x="T4" y="T5"/>
                  </a:cxn>
                  <a:cxn ang="0">
                    <a:pos x="T6" y="T7"/>
                  </a:cxn>
                  <a:cxn ang="0">
                    <a:pos x="T8" y="T9"/>
                  </a:cxn>
                  <a:cxn ang="0">
                    <a:pos x="T10" y="T11"/>
                  </a:cxn>
                  <a:cxn ang="0">
                    <a:pos x="T12" y="T13"/>
                  </a:cxn>
                </a:cxnLst>
                <a:rect l="0" t="0" r="r" b="b"/>
                <a:pathLst>
                  <a:path w="51" h="90">
                    <a:moveTo>
                      <a:pt x="11" y="19"/>
                    </a:moveTo>
                    <a:cubicBezTo>
                      <a:pt x="24" y="22"/>
                      <a:pt x="33" y="34"/>
                      <a:pt x="29" y="47"/>
                    </a:cubicBezTo>
                    <a:cubicBezTo>
                      <a:pt x="25" y="60"/>
                      <a:pt x="11" y="67"/>
                      <a:pt x="3" y="77"/>
                    </a:cubicBezTo>
                    <a:cubicBezTo>
                      <a:pt x="0" y="81"/>
                      <a:pt x="1" y="90"/>
                      <a:pt x="8" y="89"/>
                    </a:cubicBezTo>
                    <a:cubicBezTo>
                      <a:pt x="31" y="86"/>
                      <a:pt x="51" y="65"/>
                      <a:pt x="51" y="41"/>
                    </a:cubicBezTo>
                    <a:cubicBezTo>
                      <a:pt x="50" y="21"/>
                      <a:pt x="33" y="0"/>
                      <a:pt x="11" y="6"/>
                    </a:cubicBezTo>
                    <a:cubicBezTo>
                      <a:pt x="5" y="8"/>
                      <a:pt x="5" y="18"/>
                      <a:pt x="11" y="1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28" name="Freeform 749"/>
              <p:cNvSpPr/>
              <p:nvPr/>
            </p:nvSpPr>
            <p:spPr bwMode="auto">
              <a:xfrm>
                <a:off x="5580" y="2323"/>
                <a:ext cx="214" cy="524"/>
              </a:xfrm>
              <a:custGeom>
                <a:avLst/>
                <a:gdLst>
                  <a:gd name="T0" fmla="*/ 15 w 122"/>
                  <a:gd name="T1" fmla="*/ 294 h 298"/>
                  <a:gd name="T2" fmla="*/ 65 w 122"/>
                  <a:gd name="T3" fmla="*/ 252 h 298"/>
                  <a:gd name="T4" fmla="*/ 94 w 122"/>
                  <a:gd name="T5" fmla="*/ 174 h 298"/>
                  <a:gd name="T6" fmla="*/ 114 w 122"/>
                  <a:gd name="T7" fmla="*/ 89 h 298"/>
                  <a:gd name="T8" fmla="*/ 109 w 122"/>
                  <a:gd name="T9" fmla="*/ 6 h 298"/>
                  <a:gd name="T10" fmla="*/ 95 w 122"/>
                  <a:gd name="T11" fmla="*/ 7 h 298"/>
                  <a:gd name="T12" fmla="*/ 90 w 122"/>
                  <a:gd name="T13" fmla="*/ 89 h 298"/>
                  <a:gd name="T14" fmla="*/ 72 w 122"/>
                  <a:gd name="T15" fmla="*/ 168 h 298"/>
                  <a:gd name="T16" fmla="*/ 47 w 122"/>
                  <a:gd name="T17" fmla="*/ 242 h 298"/>
                  <a:gd name="T18" fmla="*/ 4 w 122"/>
                  <a:gd name="T19" fmla="*/ 285 h 298"/>
                  <a:gd name="T20" fmla="*/ 15 w 122"/>
                  <a:gd name="T21" fmla="*/ 294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2" h="298">
                    <a:moveTo>
                      <a:pt x="15" y="294"/>
                    </a:moveTo>
                    <a:cubicBezTo>
                      <a:pt x="32" y="280"/>
                      <a:pt x="53" y="272"/>
                      <a:pt x="65" y="252"/>
                    </a:cubicBezTo>
                    <a:cubicBezTo>
                      <a:pt x="79" y="229"/>
                      <a:pt x="86" y="200"/>
                      <a:pt x="94" y="174"/>
                    </a:cubicBezTo>
                    <a:cubicBezTo>
                      <a:pt x="103" y="146"/>
                      <a:pt x="110" y="118"/>
                      <a:pt x="114" y="89"/>
                    </a:cubicBezTo>
                    <a:cubicBezTo>
                      <a:pt x="117" y="63"/>
                      <a:pt x="122" y="29"/>
                      <a:pt x="109" y="6"/>
                    </a:cubicBezTo>
                    <a:cubicBezTo>
                      <a:pt x="105" y="0"/>
                      <a:pt x="96" y="1"/>
                      <a:pt x="95" y="7"/>
                    </a:cubicBezTo>
                    <a:cubicBezTo>
                      <a:pt x="88" y="33"/>
                      <a:pt x="94" y="63"/>
                      <a:pt x="90" y="89"/>
                    </a:cubicBezTo>
                    <a:cubicBezTo>
                      <a:pt x="86" y="116"/>
                      <a:pt x="79" y="142"/>
                      <a:pt x="72" y="168"/>
                    </a:cubicBezTo>
                    <a:cubicBezTo>
                      <a:pt x="64" y="192"/>
                      <a:pt x="59" y="220"/>
                      <a:pt x="47" y="242"/>
                    </a:cubicBezTo>
                    <a:cubicBezTo>
                      <a:pt x="37" y="260"/>
                      <a:pt x="14" y="266"/>
                      <a:pt x="4" y="285"/>
                    </a:cubicBezTo>
                    <a:cubicBezTo>
                      <a:pt x="0" y="293"/>
                      <a:pt x="9" y="298"/>
                      <a:pt x="15" y="29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29" name="Freeform 750"/>
              <p:cNvSpPr/>
              <p:nvPr/>
            </p:nvSpPr>
            <p:spPr bwMode="auto">
              <a:xfrm>
                <a:off x="5664" y="2051"/>
                <a:ext cx="135" cy="321"/>
              </a:xfrm>
              <a:custGeom>
                <a:avLst/>
                <a:gdLst>
                  <a:gd name="T0" fmla="*/ 58 w 77"/>
                  <a:gd name="T1" fmla="*/ 176 h 183"/>
                  <a:gd name="T2" fmla="*/ 70 w 77"/>
                  <a:gd name="T3" fmla="*/ 76 h 183"/>
                  <a:gd name="T4" fmla="*/ 53 w 77"/>
                  <a:gd name="T5" fmla="*/ 39 h 183"/>
                  <a:gd name="T6" fmla="*/ 37 w 77"/>
                  <a:gd name="T7" fmla="*/ 20 h 183"/>
                  <a:gd name="T8" fmla="*/ 27 w 77"/>
                  <a:gd name="T9" fmla="*/ 3 h 183"/>
                  <a:gd name="T10" fmla="*/ 16 w 77"/>
                  <a:gd name="T11" fmla="*/ 3 h 183"/>
                  <a:gd name="T12" fmla="*/ 40 w 77"/>
                  <a:gd name="T13" fmla="*/ 59 h 183"/>
                  <a:gd name="T14" fmla="*/ 46 w 77"/>
                  <a:gd name="T15" fmla="*/ 172 h 183"/>
                  <a:gd name="T16" fmla="*/ 58 w 77"/>
                  <a:gd name="T17" fmla="*/ 176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83">
                    <a:moveTo>
                      <a:pt x="58" y="176"/>
                    </a:moveTo>
                    <a:cubicBezTo>
                      <a:pt x="76" y="148"/>
                      <a:pt x="77" y="108"/>
                      <a:pt x="70" y="76"/>
                    </a:cubicBezTo>
                    <a:cubicBezTo>
                      <a:pt x="67" y="62"/>
                      <a:pt x="61" y="50"/>
                      <a:pt x="53" y="39"/>
                    </a:cubicBezTo>
                    <a:cubicBezTo>
                      <a:pt x="47" y="33"/>
                      <a:pt x="41" y="27"/>
                      <a:pt x="37" y="20"/>
                    </a:cubicBezTo>
                    <a:cubicBezTo>
                      <a:pt x="33" y="14"/>
                      <a:pt x="33" y="8"/>
                      <a:pt x="27" y="3"/>
                    </a:cubicBezTo>
                    <a:cubicBezTo>
                      <a:pt x="24" y="1"/>
                      <a:pt x="19" y="0"/>
                      <a:pt x="16" y="3"/>
                    </a:cubicBezTo>
                    <a:cubicBezTo>
                      <a:pt x="0" y="24"/>
                      <a:pt x="30" y="44"/>
                      <a:pt x="40" y="59"/>
                    </a:cubicBezTo>
                    <a:cubicBezTo>
                      <a:pt x="63" y="92"/>
                      <a:pt x="52" y="136"/>
                      <a:pt x="46" y="172"/>
                    </a:cubicBezTo>
                    <a:cubicBezTo>
                      <a:pt x="45" y="178"/>
                      <a:pt x="54" y="183"/>
                      <a:pt x="58" y="17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30" name="Freeform 751"/>
              <p:cNvSpPr/>
              <p:nvPr/>
            </p:nvSpPr>
            <p:spPr bwMode="auto">
              <a:xfrm>
                <a:off x="5573" y="1831"/>
                <a:ext cx="175" cy="258"/>
              </a:xfrm>
              <a:custGeom>
                <a:avLst/>
                <a:gdLst>
                  <a:gd name="T0" fmla="*/ 76 w 100"/>
                  <a:gd name="T1" fmla="*/ 141 h 147"/>
                  <a:gd name="T2" fmla="*/ 11 w 100"/>
                  <a:gd name="T3" fmla="*/ 1 h 147"/>
                  <a:gd name="T4" fmla="*/ 3 w 100"/>
                  <a:gd name="T5" fmla="*/ 15 h 147"/>
                  <a:gd name="T6" fmla="*/ 23 w 100"/>
                  <a:gd name="T7" fmla="*/ 29 h 147"/>
                  <a:gd name="T8" fmla="*/ 50 w 100"/>
                  <a:gd name="T9" fmla="*/ 51 h 147"/>
                  <a:gd name="T10" fmla="*/ 64 w 100"/>
                  <a:gd name="T11" fmla="*/ 138 h 147"/>
                  <a:gd name="T12" fmla="*/ 76 w 100"/>
                  <a:gd name="T13" fmla="*/ 141 h 147"/>
                </a:gdLst>
                <a:ahLst/>
                <a:cxnLst>
                  <a:cxn ang="0">
                    <a:pos x="T0" y="T1"/>
                  </a:cxn>
                  <a:cxn ang="0">
                    <a:pos x="T2" y="T3"/>
                  </a:cxn>
                  <a:cxn ang="0">
                    <a:pos x="T4" y="T5"/>
                  </a:cxn>
                  <a:cxn ang="0">
                    <a:pos x="T6" y="T7"/>
                  </a:cxn>
                  <a:cxn ang="0">
                    <a:pos x="T8" y="T9"/>
                  </a:cxn>
                  <a:cxn ang="0">
                    <a:pos x="T10" y="T11"/>
                  </a:cxn>
                  <a:cxn ang="0">
                    <a:pos x="T12" y="T13"/>
                  </a:cxn>
                </a:cxnLst>
                <a:rect l="0" t="0" r="r" b="b"/>
                <a:pathLst>
                  <a:path w="100" h="147">
                    <a:moveTo>
                      <a:pt x="76" y="141"/>
                    </a:moveTo>
                    <a:cubicBezTo>
                      <a:pt x="100" y="88"/>
                      <a:pt x="75" y="8"/>
                      <a:pt x="11" y="1"/>
                    </a:cubicBezTo>
                    <a:cubicBezTo>
                      <a:pt x="4" y="0"/>
                      <a:pt x="0" y="10"/>
                      <a:pt x="3" y="15"/>
                    </a:cubicBezTo>
                    <a:cubicBezTo>
                      <a:pt x="8" y="24"/>
                      <a:pt x="14" y="26"/>
                      <a:pt x="23" y="29"/>
                    </a:cubicBezTo>
                    <a:cubicBezTo>
                      <a:pt x="36" y="33"/>
                      <a:pt x="43" y="39"/>
                      <a:pt x="50" y="51"/>
                    </a:cubicBezTo>
                    <a:cubicBezTo>
                      <a:pt x="64" y="79"/>
                      <a:pt x="62" y="108"/>
                      <a:pt x="64" y="138"/>
                    </a:cubicBezTo>
                    <a:cubicBezTo>
                      <a:pt x="64" y="143"/>
                      <a:pt x="73" y="147"/>
                      <a:pt x="76" y="14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31" name="Freeform 752"/>
              <p:cNvSpPr/>
              <p:nvPr/>
            </p:nvSpPr>
            <p:spPr bwMode="auto">
              <a:xfrm>
                <a:off x="5402" y="1456"/>
                <a:ext cx="214" cy="412"/>
              </a:xfrm>
              <a:custGeom>
                <a:avLst/>
                <a:gdLst>
                  <a:gd name="T0" fmla="*/ 115 w 122"/>
                  <a:gd name="T1" fmla="*/ 227 h 234"/>
                  <a:gd name="T2" fmla="*/ 109 w 122"/>
                  <a:gd name="T3" fmla="*/ 162 h 234"/>
                  <a:gd name="T4" fmla="*/ 93 w 122"/>
                  <a:gd name="T5" fmla="*/ 126 h 234"/>
                  <a:gd name="T6" fmla="*/ 90 w 122"/>
                  <a:gd name="T7" fmla="*/ 88 h 234"/>
                  <a:gd name="T8" fmla="*/ 18 w 122"/>
                  <a:gd name="T9" fmla="*/ 2 h 234"/>
                  <a:gd name="T10" fmla="*/ 10 w 122"/>
                  <a:gd name="T11" fmla="*/ 21 h 234"/>
                  <a:gd name="T12" fmla="*/ 54 w 122"/>
                  <a:gd name="T13" fmla="*/ 54 h 234"/>
                  <a:gd name="T14" fmla="*/ 70 w 122"/>
                  <a:gd name="T15" fmla="*/ 112 h 234"/>
                  <a:gd name="T16" fmla="*/ 84 w 122"/>
                  <a:gd name="T17" fmla="*/ 159 h 234"/>
                  <a:gd name="T18" fmla="*/ 102 w 122"/>
                  <a:gd name="T19" fmla="*/ 225 h 234"/>
                  <a:gd name="T20" fmla="*/ 115 w 122"/>
                  <a:gd name="T21" fmla="*/ 227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2" h="234">
                    <a:moveTo>
                      <a:pt x="115" y="227"/>
                    </a:moveTo>
                    <a:cubicBezTo>
                      <a:pt x="122" y="205"/>
                      <a:pt x="119" y="183"/>
                      <a:pt x="109" y="162"/>
                    </a:cubicBezTo>
                    <a:cubicBezTo>
                      <a:pt x="103" y="150"/>
                      <a:pt x="95" y="140"/>
                      <a:pt x="93" y="126"/>
                    </a:cubicBezTo>
                    <a:cubicBezTo>
                      <a:pt x="90" y="114"/>
                      <a:pt x="92" y="101"/>
                      <a:pt x="90" y="88"/>
                    </a:cubicBezTo>
                    <a:cubicBezTo>
                      <a:pt x="86" y="52"/>
                      <a:pt x="56" y="8"/>
                      <a:pt x="18" y="2"/>
                    </a:cubicBezTo>
                    <a:cubicBezTo>
                      <a:pt x="7" y="0"/>
                      <a:pt x="0" y="14"/>
                      <a:pt x="10" y="21"/>
                    </a:cubicBezTo>
                    <a:cubicBezTo>
                      <a:pt x="27" y="31"/>
                      <a:pt x="42" y="38"/>
                      <a:pt x="54" y="54"/>
                    </a:cubicBezTo>
                    <a:cubicBezTo>
                      <a:pt x="66" y="72"/>
                      <a:pt x="70" y="91"/>
                      <a:pt x="70" y="112"/>
                    </a:cubicBezTo>
                    <a:cubicBezTo>
                      <a:pt x="71" y="129"/>
                      <a:pt x="75" y="144"/>
                      <a:pt x="84" y="159"/>
                    </a:cubicBezTo>
                    <a:cubicBezTo>
                      <a:pt x="96" y="181"/>
                      <a:pt x="101" y="200"/>
                      <a:pt x="102" y="225"/>
                    </a:cubicBezTo>
                    <a:cubicBezTo>
                      <a:pt x="102" y="233"/>
                      <a:pt x="112" y="234"/>
                      <a:pt x="115" y="22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32" name="Freeform 753"/>
              <p:cNvSpPr/>
              <p:nvPr/>
            </p:nvSpPr>
            <p:spPr bwMode="auto">
              <a:xfrm>
                <a:off x="5124" y="1245"/>
                <a:ext cx="313" cy="248"/>
              </a:xfrm>
              <a:custGeom>
                <a:avLst/>
                <a:gdLst>
                  <a:gd name="T0" fmla="*/ 177 w 178"/>
                  <a:gd name="T1" fmla="*/ 130 h 141"/>
                  <a:gd name="T2" fmla="*/ 107 w 178"/>
                  <a:gd name="T3" fmla="*/ 8 h 141"/>
                  <a:gd name="T4" fmla="*/ 35 w 178"/>
                  <a:gd name="T5" fmla="*/ 15 h 141"/>
                  <a:gd name="T6" fmla="*/ 16 w 178"/>
                  <a:gd name="T7" fmla="*/ 64 h 141"/>
                  <a:gd name="T8" fmla="*/ 32 w 178"/>
                  <a:gd name="T9" fmla="*/ 57 h 141"/>
                  <a:gd name="T10" fmla="*/ 79 w 178"/>
                  <a:gd name="T11" fmla="*/ 29 h 141"/>
                  <a:gd name="T12" fmla="*/ 125 w 178"/>
                  <a:gd name="T13" fmla="*/ 48 h 141"/>
                  <a:gd name="T14" fmla="*/ 163 w 178"/>
                  <a:gd name="T15" fmla="*/ 134 h 141"/>
                  <a:gd name="T16" fmla="*/ 177 w 178"/>
                  <a:gd name="T17" fmla="*/ 13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8" h="141">
                    <a:moveTo>
                      <a:pt x="177" y="130"/>
                    </a:moveTo>
                    <a:cubicBezTo>
                      <a:pt x="178" y="83"/>
                      <a:pt x="155" y="24"/>
                      <a:pt x="107" y="8"/>
                    </a:cubicBezTo>
                    <a:cubicBezTo>
                      <a:pt x="83" y="0"/>
                      <a:pt x="56" y="5"/>
                      <a:pt x="35" y="15"/>
                    </a:cubicBezTo>
                    <a:cubicBezTo>
                      <a:pt x="16" y="24"/>
                      <a:pt x="0" y="45"/>
                      <a:pt x="16" y="64"/>
                    </a:cubicBezTo>
                    <a:cubicBezTo>
                      <a:pt x="22" y="70"/>
                      <a:pt x="31" y="64"/>
                      <a:pt x="32" y="57"/>
                    </a:cubicBezTo>
                    <a:cubicBezTo>
                      <a:pt x="34" y="37"/>
                      <a:pt x="61" y="30"/>
                      <a:pt x="79" y="29"/>
                    </a:cubicBezTo>
                    <a:cubicBezTo>
                      <a:pt x="97" y="28"/>
                      <a:pt x="113" y="36"/>
                      <a:pt x="125" y="48"/>
                    </a:cubicBezTo>
                    <a:cubicBezTo>
                      <a:pt x="148" y="72"/>
                      <a:pt x="150" y="105"/>
                      <a:pt x="163" y="134"/>
                    </a:cubicBezTo>
                    <a:cubicBezTo>
                      <a:pt x="166" y="141"/>
                      <a:pt x="177" y="137"/>
                      <a:pt x="177" y="1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33" name="Freeform 754"/>
              <p:cNvSpPr/>
              <p:nvPr/>
            </p:nvSpPr>
            <p:spPr bwMode="auto">
              <a:xfrm>
                <a:off x="4985" y="1038"/>
                <a:ext cx="296" cy="244"/>
              </a:xfrm>
              <a:custGeom>
                <a:avLst/>
                <a:gdLst>
                  <a:gd name="T0" fmla="*/ 168 w 168"/>
                  <a:gd name="T1" fmla="*/ 131 h 139"/>
                  <a:gd name="T2" fmla="*/ 97 w 168"/>
                  <a:gd name="T3" fmla="*/ 11 h 139"/>
                  <a:gd name="T4" fmla="*/ 38 w 168"/>
                  <a:gd name="T5" fmla="*/ 6 h 139"/>
                  <a:gd name="T6" fmla="*/ 1 w 168"/>
                  <a:gd name="T7" fmla="*/ 43 h 139"/>
                  <a:gd name="T8" fmla="*/ 12 w 168"/>
                  <a:gd name="T9" fmla="*/ 50 h 139"/>
                  <a:gd name="T10" fmla="*/ 50 w 168"/>
                  <a:gd name="T11" fmla="*/ 28 h 139"/>
                  <a:gd name="T12" fmla="*/ 100 w 168"/>
                  <a:gd name="T13" fmla="*/ 41 h 139"/>
                  <a:gd name="T14" fmla="*/ 157 w 168"/>
                  <a:gd name="T15" fmla="*/ 134 h 139"/>
                  <a:gd name="T16" fmla="*/ 168 w 168"/>
                  <a:gd name="T17" fmla="*/ 131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 h="139">
                    <a:moveTo>
                      <a:pt x="168" y="131"/>
                    </a:moveTo>
                    <a:cubicBezTo>
                      <a:pt x="166" y="84"/>
                      <a:pt x="141" y="32"/>
                      <a:pt x="97" y="11"/>
                    </a:cubicBezTo>
                    <a:cubicBezTo>
                      <a:pt x="79" y="2"/>
                      <a:pt x="58" y="0"/>
                      <a:pt x="38" y="6"/>
                    </a:cubicBezTo>
                    <a:cubicBezTo>
                      <a:pt x="21" y="11"/>
                      <a:pt x="0" y="23"/>
                      <a:pt x="1" y="43"/>
                    </a:cubicBezTo>
                    <a:cubicBezTo>
                      <a:pt x="1" y="49"/>
                      <a:pt x="7" y="52"/>
                      <a:pt x="12" y="50"/>
                    </a:cubicBezTo>
                    <a:cubicBezTo>
                      <a:pt x="26" y="43"/>
                      <a:pt x="34" y="31"/>
                      <a:pt x="50" y="28"/>
                    </a:cubicBezTo>
                    <a:cubicBezTo>
                      <a:pt x="68" y="24"/>
                      <a:pt x="86" y="30"/>
                      <a:pt x="100" y="41"/>
                    </a:cubicBezTo>
                    <a:cubicBezTo>
                      <a:pt x="131" y="63"/>
                      <a:pt x="140" y="101"/>
                      <a:pt x="157" y="134"/>
                    </a:cubicBezTo>
                    <a:cubicBezTo>
                      <a:pt x="160" y="139"/>
                      <a:pt x="168" y="137"/>
                      <a:pt x="168" y="13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34" name="Freeform 755"/>
              <p:cNvSpPr/>
              <p:nvPr/>
            </p:nvSpPr>
            <p:spPr bwMode="auto">
              <a:xfrm>
                <a:off x="4657" y="812"/>
                <a:ext cx="386" cy="289"/>
              </a:xfrm>
              <a:custGeom>
                <a:avLst/>
                <a:gdLst>
                  <a:gd name="T0" fmla="*/ 210 w 220"/>
                  <a:gd name="T1" fmla="*/ 157 h 164"/>
                  <a:gd name="T2" fmla="*/ 133 w 220"/>
                  <a:gd name="T3" fmla="*/ 46 h 164"/>
                  <a:gd name="T4" fmla="*/ 3 w 220"/>
                  <a:gd name="T5" fmla="*/ 47 h 164"/>
                  <a:gd name="T6" fmla="*/ 12 w 220"/>
                  <a:gd name="T7" fmla="*/ 58 h 164"/>
                  <a:gd name="T8" fmla="*/ 62 w 220"/>
                  <a:gd name="T9" fmla="*/ 48 h 164"/>
                  <a:gd name="T10" fmla="*/ 123 w 220"/>
                  <a:gd name="T11" fmla="*/ 69 h 164"/>
                  <a:gd name="T12" fmla="*/ 168 w 220"/>
                  <a:gd name="T13" fmla="*/ 105 h 164"/>
                  <a:gd name="T14" fmla="*/ 197 w 220"/>
                  <a:gd name="T15" fmla="*/ 157 h 164"/>
                  <a:gd name="T16" fmla="*/ 210 w 220"/>
                  <a:gd name="T17" fmla="*/ 15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 h="164">
                    <a:moveTo>
                      <a:pt x="210" y="157"/>
                    </a:moveTo>
                    <a:cubicBezTo>
                      <a:pt x="220" y="110"/>
                      <a:pt x="167" y="68"/>
                      <a:pt x="133" y="46"/>
                    </a:cubicBezTo>
                    <a:cubicBezTo>
                      <a:pt x="101" y="25"/>
                      <a:pt x="26" y="0"/>
                      <a:pt x="3" y="47"/>
                    </a:cubicBezTo>
                    <a:cubicBezTo>
                      <a:pt x="0" y="53"/>
                      <a:pt x="5" y="59"/>
                      <a:pt x="12" y="58"/>
                    </a:cubicBezTo>
                    <a:cubicBezTo>
                      <a:pt x="29" y="55"/>
                      <a:pt x="44" y="47"/>
                      <a:pt x="62" y="48"/>
                    </a:cubicBezTo>
                    <a:cubicBezTo>
                      <a:pt x="84" y="48"/>
                      <a:pt x="105" y="58"/>
                      <a:pt x="123" y="69"/>
                    </a:cubicBezTo>
                    <a:cubicBezTo>
                      <a:pt x="140" y="79"/>
                      <a:pt x="155" y="91"/>
                      <a:pt x="168" y="105"/>
                    </a:cubicBezTo>
                    <a:cubicBezTo>
                      <a:pt x="183" y="120"/>
                      <a:pt x="190" y="137"/>
                      <a:pt x="197" y="157"/>
                    </a:cubicBezTo>
                    <a:cubicBezTo>
                      <a:pt x="199" y="162"/>
                      <a:pt x="209" y="164"/>
                      <a:pt x="210" y="15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35" name="Freeform 756"/>
              <p:cNvSpPr/>
              <p:nvPr/>
            </p:nvSpPr>
            <p:spPr bwMode="auto">
              <a:xfrm>
                <a:off x="4122" y="633"/>
                <a:ext cx="566" cy="280"/>
              </a:xfrm>
              <a:custGeom>
                <a:avLst/>
                <a:gdLst>
                  <a:gd name="T0" fmla="*/ 318 w 322"/>
                  <a:gd name="T1" fmla="*/ 150 h 159"/>
                  <a:gd name="T2" fmla="*/ 278 w 322"/>
                  <a:gd name="T3" fmla="*/ 80 h 159"/>
                  <a:gd name="T4" fmla="*/ 221 w 322"/>
                  <a:gd name="T5" fmla="*/ 62 h 159"/>
                  <a:gd name="T6" fmla="*/ 160 w 322"/>
                  <a:gd name="T7" fmla="*/ 36 h 159"/>
                  <a:gd name="T8" fmla="*/ 64 w 322"/>
                  <a:gd name="T9" fmla="*/ 0 h 159"/>
                  <a:gd name="T10" fmla="*/ 0 w 322"/>
                  <a:gd name="T11" fmla="*/ 37 h 159"/>
                  <a:gd name="T12" fmla="*/ 10 w 322"/>
                  <a:gd name="T13" fmla="*/ 44 h 159"/>
                  <a:gd name="T14" fmla="*/ 41 w 322"/>
                  <a:gd name="T15" fmla="*/ 28 h 159"/>
                  <a:gd name="T16" fmla="*/ 77 w 322"/>
                  <a:gd name="T17" fmla="*/ 26 h 159"/>
                  <a:gd name="T18" fmla="*/ 156 w 322"/>
                  <a:gd name="T19" fmla="*/ 63 h 159"/>
                  <a:gd name="T20" fmla="*/ 238 w 322"/>
                  <a:gd name="T21" fmla="*/ 93 h 159"/>
                  <a:gd name="T22" fmla="*/ 306 w 322"/>
                  <a:gd name="T23" fmla="*/ 150 h 159"/>
                  <a:gd name="T24" fmla="*/ 318 w 322"/>
                  <a:gd name="T25" fmla="*/ 15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2" h="159">
                    <a:moveTo>
                      <a:pt x="318" y="150"/>
                    </a:moveTo>
                    <a:cubicBezTo>
                      <a:pt x="322" y="120"/>
                      <a:pt x="304" y="95"/>
                      <a:pt x="278" y="80"/>
                    </a:cubicBezTo>
                    <a:cubicBezTo>
                      <a:pt x="260" y="71"/>
                      <a:pt x="240" y="67"/>
                      <a:pt x="221" y="62"/>
                    </a:cubicBezTo>
                    <a:cubicBezTo>
                      <a:pt x="199" y="56"/>
                      <a:pt x="180" y="48"/>
                      <a:pt x="160" y="36"/>
                    </a:cubicBezTo>
                    <a:cubicBezTo>
                      <a:pt x="130" y="19"/>
                      <a:pt x="100" y="1"/>
                      <a:pt x="64" y="0"/>
                    </a:cubicBezTo>
                    <a:cubicBezTo>
                      <a:pt x="40" y="0"/>
                      <a:pt x="3" y="9"/>
                      <a:pt x="0" y="37"/>
                    </a:cubicBezTo>
                    <a:cubicBezTo>
                      <a:pt x="0" y="42"/>
                      <a:pt x="6" y="46"/>
                      <a:pt x="10" y="44"/>
                    </a:cubicBezTo>
                    <a:cubicBezTo>
                      <a:pt x="21" y="40"/>
                      <a:pt x="29" y="32"/>
                      <a:pt x="41" y="28"/>
                    </a:cubicBezTo>
                    <a:cubicBezTo>
                      <a:pt x="52" y="24"/>
                      <a:pt x="65" y="24"/>
                      <a:pt x="77" y="26"/>
                    </a:cubicBezTo>
                    <a:cubicBezTo>
                      <a:pt x="107" y="31"/>
                      <a:pt x="131" y="49"/>
                      <a:pt x="156" y="63"/>
                    </a:cubicBezTo>
                    <a:cubicBezTo>
                      <a:pt x="183" y="78"/>
                      <a:pt x="209" y="85"/>
                      <a:pt x="238" y="93"/>
                    </a:cubicBezTo>
                    <a:cubicBezTo>
                      <a:pt x="266" y="100"/>
                      <a:pt x="304" y="116"/>
                      <a:pt x="306" y="150"/>
                    </a:cubicBezTo>
                    <a:cubicBezTo>
                      <a:pt x="306" y="159"/>
                      <a:pt x="318" y="158"/>
                      <a:pt x="318" y="15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36" name="Freeform 757"/>
              <p:cNvSpPr/>
              <p:nvPr/>
            </p:nvSpPr>
            <p:spPr bwMode="auto">
              <a:xfrm>
                <a:off x="3855" y="644"/>
                <a:ext cx="287" cy="93"/>
              </a:xfrm>
              <a:custGeom>
                <a:avLst/>
                <a:gdLst>
                  <a:gd name="T0" fmla="*/ 156 w 163"/>
                  <a:gd name="T1" fmla="*/ 24 h 53"/>
                  <a:gd name="T2" fmla="*/ 22 w 163"/>
                  <a:gd name="T3" fmla="*/ 47 h 53"/>
                  <a:gd name="T4" fmla="*/ 34 w 163"/>
                  <a:gd name="T5" fmla="*/ 49 h 53"/>
                  <a:gd name="T6" fmla="*/ 94 w 163"/>
                  <a:gd name="T7" fmla="*/ 40 h 53"/>
                  <a:gd name="T8" fmla="*/ 153 w 163"/>
                  <a:gd name="T9" fmla="*/ 40 h 53"/>
                  <a:gd name="T10" fmla="*/ 156 w 163"/>
                  <a:gd name="T11" fmla="*/ 24 h 53"/>
                </a:gdLst>
                <a:ahLst/>
                <a:cxnLst>
                  <a:cxn ang="0">
                    <a:pos x="T0" y="T1"/>
                  </a:cxn>
                  <a:cxn ang="0">
                    <a:pos x="T2" y="T3"/>
                  </a:cxn>
                  <a:cxn ang="0">
                    <a:pos x="T4" y="T5"/>
                  </a:cxn>
                  <a:cxn ang="0">
                    <a:pos x="T6" y="T7"/>
                  </a:cxn>
                  <a:cxn ang="0">
                    <a:pos x="T8" y="T9"/>
                  </a:cxn>
                  <a:cxn ang="0">
                    <a:pos x="T10" y="T11"/>
                  </a:cxn>
                </a:cxnLst>
                <a:rect l="0" t="0" r="r" b="b"/>
                <a:pathLst>
                  <a:path w="163" h="53">
                    <a:moveTo>
                      <a:pt x="156" y="24"/>
                    </a:moveTo>
                    <a:cubicBezTo>
                      <a:pt x="135" y="16"/>
                      <a:pt x="0" y="0"/>
                      <a:pt x="22" y="47"/>
                    </a:cubicBezTo>
                    <a:cubicBezTo>
                      <a:pt x="24" y="53"/>
                      <a:pt x="30" y="52"/>
                      <a:pt x="34" y="49"/>
                    </a:cubicBezTo>
                    <a:cubicBezTo>
                      <a:pt x="50" y="36"/>
                      <a:pt x="74" y="40"/>
                      <a:pt x="94" y="40"/>
                    </a:cubicBezTo>
                    <a:cubicBezTo>
                      <a:pt x="114" y="39"/>
                      <a:pt x="133" y="39"/>
                      <a:pt x="153" y="40"/>
                    </a:cubicBezTo>
                    <a:cubicBezTo>
                      <a:pt x="163" y="40"/>
                      <a:pt x="163" y="27"/>
                      <a:pt x="156" y="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37" name="Freeform 758"/>
              <p:cNvSpPr/>
              <p:nvPr/>
            </p:nvSpPr>
            <p:spPr bwMode="auto">
              <a:xfrm>
                <a:off x="3493" y="566"/>
                <a:ext cx="473" cy="141"/>
              </a:xfrm>
              <a:custGeom>
                <a:avLst/>
                <a:gdLst>
                  <a:gd name="T0" fmla="*/ 266 w 269"/>
                  <a:gd name="T1" fmla="*/ 70 h 80"/>
                  <a:gd name="T2" fmla="*/ 215 w 269"/>
                  <a:gd name="T3" fmla="*/ 27 h 80"/>
                  <a:gd name="T4" fmla="*/ 131 w 269"/>
                  <a:gd name="T5" fmla="*/ 13 h 80"/>
                  <a:gd name="T6" fmla="*/ 10 w 269"/>
                  <a:gd name="T7" fmla="*/ 56 h 80"/>
                  <a:gd name="T8" fmla="*/ 28 w 269"/>
                  <a:gd name="T9" fmla="*/ 59 h 80"/>
                  <a:gd name="T10" fmla="*/ 80 w 269"/>
                  <a:gd name="T11" fmla="*/ 37 h 80"/>
                  <a:gd name="T12" fmla="*/ 146 w 269"/>
                  <a:gd name="T13" fmla="*/ 37 h 80"/>
                  <a:gd name="T14" fmla="*/ 206 w 269"/>
                  <a:gd name="T15" fmla="*/ 48 h 80"/>
                  <a:gd name="T16" fmla="*/ 256 w 269"/>
                  <a:gd name="T17" fmla="*/ 78 h 80"/>
                  <a:gd name="T18" fmla="*/ 266 w 269"/>
                  <a:gd name="T19" fmla="*/ 7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9" h="80">
                    <a:moveTo>
                      <a:pt x="266" y="70"/>
                    </a:moveTo>
                    <a:cubicBezTo>
                      <a:pt x="258" y="50"/>
                      <a:pt x="234" y="36"/>
                      <a:pt x="215" y="27"/>
                    </a:cubicBezTo>
                    <a:cubicBezTo>
                      <a:pt x="189" y="15"/>
                      <a:pt x="160" y="13"/>
                      <a:pt x="131" y="13"/>
                    </a:cubicBezTo>
                    <a:cubicBezTo>
                      <a:pt x="101" y="13"/>
                      <a:pt x="0" y="0"/>
                      <a:pt x="10" y="56"/>
                    </a:cubicBezTo>
                    <a:cubicBezTo>
                      <a:pt x="11" y="64"/>
                      <a:pt x="25" y="67"/>
                      <a:pt x="28" y="59"/>
                    </a:cubicBezTo>
                    <a:cubicBezTo>
                      <a:pt x="38" y="36"/>
                      <a:pt x="58" y="37"/>
                      <a:pt x="80" y="37"/>
                    </a:cubicBezTo>
                    <a:cubicBezTo>
                      <a:pt x="102" y="37"/>
                      <a:pt x="124" y="37"/>
                      <a:pt x="146" y="37"/>
                    </a:cubicBezTo>
                    <a:cubicBezTo>
                      <a:pt x="167" y="38"/>
                      <a:pt x="187" y="40"/>
                      <a:pt x="206" y="48"/>
                    </a:cubicBezTo>
                    <a:cubicBezTo>
                      <a:pt x="225" y="55"/>
                      <a:pt x="239" y="70"/>
                      <a:pt x="256" y="78"/>
                    </a:cubicBezTo>
                    <a:cubicBezTo>
                      <a:pt x="261" y="80"/>
                      <a:pt x="269" y="76"/>
                      <a:pt x="266" y="7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38" name="Freeform 759"/>
              <p:cNvSpPr/>
              <p:nvPr/>
            </p:nvSpPr>
            <p:spPr bwMode="auto">
              <a:xfrm>
                <a:off x="3166" y="635"/>
                <a:ext cx="380" cy="142"/>
              </a:xfrm>
              <a:custGeom>
                <a:avLst/>
                <a:gdLst>
                  <a:gd name="T0" fmla="*/ 211 w 216"/>
                  <a:gd name="T1" fmla="*/ 17 h 81"/>
                  <a:gd name="T2" fmla="*/ 93 w 216"/>
                  <a:gd name="T3" fmla="*/ 8 h 81"/>
                  <a:gd name="T4" fmla="*/ 4 w 216"/>
                  <a:gd name="T5" fmla="*/ 61 h 81"/>
                  <a:gd name="T6" fmla="*/ 18 w 216"/>
                  <a:gd name="T7" fmla="*/ 75 h 81"/>
                  <a:gd name="T8" fmla="*/ 57 w 216"/>
                  <a:gd name="T9" fmla="*/ 45 h 81"/>
                  <a:gd name="T10" fmla="*/ 102 w 216"/>
                  <a:gd name="T11" fmla="*/ 28 h 81"/>
                  <a:gd name="T12" fmla="*/ 157 w 216"/>
                  <a:gd name="T13" fmla="*/ 26 h 81"/>
                  <a:gd name="T14" fmla="*/ 209 w 216"/>
                  <a:gd name="T15" fmla="*/ 28 h 81"/>
                  <a:gd name="T16" fmla="*/ 211 w 216"/>
                  <a:gd name="T17"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6" h="81">
                    <a:moveTo>
                      <a:pt x="211" y="17"/>
                    </a:moveTo>
                    <a:cubicBezTo>
                      <a:pt x="178" y="0"/>
                      <a:pt x="128" y="0"/>
                      <a:pt x="93" y="8"/>
                    </a:cubicBezTo>
                    <a:cubicBezTo>
                      <a:pt x="61" y="14"/>
                      <a:pt x="21" y="32"/>
                      <a:pt x="4" y="61"/>
                    </a:cubicBezTo>
                    <a:cubicBezTo>
                      <a:pt x="0" y="69"/>
                      <a:pt x="9" y="81"/>
                      <a:pt x="18" y="75"/>
                    </a:cubicBezTo>
                    <a:cubicBezTo>
                      <a:pt x="31" y="65"/>
                      <a:pt x="42" y="53"/>
                      <a:pt x="57" y="45"/>
                    </a:cubicBezTo>
                    <a:cubicBezTo>
                      <a:pt x="71" y="37"/>
                      <a:pt x="86" y="31"/>
                      <a:pt x="102" y="28"/>
                    </a:cubicBezTo>
                    <a:cubicBezTo>
                      <a:pt x="120" y="25"/>
                      <a:pt x="139" y="25"/>
                      <a:pt x="157" y="26"/>
                    </a:cubicBezTo>
                    <a:cubicBezTo>
                      <a:pt x="174" y="27"/>
                      <a:pt x="192" y="31"/>
                      <a:pt x="209" y="28"/>
                    </a:cubicBezTo>
                    <a:cubicBezTo>
                      <a:pt x="215" y="27"/>
                      <a:pt x="216" y="19"/>
                      <a:pt x="211"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39" name="Freeform 760"/>
              <p:cNvSpPr/>
              <p:nvPr/>
            </p:nvSpPr>
            <p:spPr bwMode="auto">
              <a:xfrm>
                <a:off x="2245" y="1233"/>
                <a:ext cx="207" cy="176"/>
              </a:xfrm>
              <a:custGeom>
                <a:avLst/>
                <a:gdLst>
                  <a:gd name="T0" fmla="*/ 4 w 118"/>
                  <a:gd name="T1" fmla="*/ 8 h 100"/>
                  <a:gd name="T2" fmla="*/ 40 w 118"/>
                  <a:gd name="T3" fmla="*/ 23 h 100"/>
                  <a:gd name="T4" fmla="*/ 76 w 118"/>
                  <a:gd name="T5" fmla="*/ 61 h 100"/>
                  <a:gd name="T6" fmla="*/ 112 w 118"/>
                  <a:gd name="T7" fmla="*/ 99 h 100"/>
                  <a:gd name="T8" fmla="*/ 114 w 118"/>
                  <a:gd name="T9" fmla="*/ 91 h 100"/>
                  <a:gd name="T10" fmla="*/ 68 w 118"/>
                  <a:gd name="T11" fmla="*/ 30 h 100"/>
                  <a:gd name="T12" fmla="*/ 6 w 118"/>
                  <a:gd name="T13" fmla="*/ 1 h 100"/>
                  <a:gd name="T14" fmla="*/ 4 w 118"/>
                  <a:gd name="T15" fmla="*/ 8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100">
                    <a:moveTo>
                      <a:pt x="4" y="8"/>
                    </a:moveTo>
                    <a:cubicBezTo>
                      <a:pt x="16" y="13"/>
                      <a:pt x="28" y="18"/>
                      <a:pt x="40" y="23"/>
                    </a:cubicBezTo>
                    <a:cubicBezTo>
                      <a:pt x="58" y="31"/>
                      <a:pt x="66" y="44"/>
                      <a:pt x="76" y="61"/>
                    </a:cubicBezTo>
                    <a:cubicBezTo>
                      <a:pt x="84" y="74"/>
                      <a:pt x="94" y="100"/>
                      <a:pt x="112" y="99"/>
                    </a:cubicBezTo>
                    <a:cubicBezTo>
                      <a:pt x="115" y="98"/>
                      <a:pt x="118" y="93"/>
                      <a:pt x="114" y="91"/>
                    </a:cubicBezTo>
                    <a:cubicBezTo>
                      <a:pt x="90" y="81"/>
                      <a:pt x="84" y="48"/>
                      <a:pt x="68" y="30"/>
                    </a:cubicBezTo>
                    <a:cubicBezTo>
                      <a:pt x="53" y="14"/>
                      <a:pt x="26" y="8"/>
                      <a:pt x="6" y="1"/>
                    </a:cubicBezTo>
                    <a:cubicBezTo>
                      <a:pt x="3" y="0"/>
                      <a:pt x="0" y="6"/>
                      <a:pt x="4"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40" name="Freeform 761"/>
              <p:cNvSpPr/>
              <p:nvPr/>
            </p:nvSpPr>
            <p:spPr bwMode="auto">
              <a:xfrm>
                <a:off x="2324" y="1322"/>
                <a:ext cx="390" cy="299"/>
              </a:xfrm>
              <a:custGeom>
                <a:avLst/>
                <a:gdLst>
                  <a:gd name="T0" fmla="*/ 212 w 222"/>
                  <a:gd name="T1" fmla="*/ 3 h 170"/>
                  <a:gd name="T2" fmla="*/ 70 w 222"/>
                  <a:gd name="T3" fmla="*/ 39 h 170"/>
                  <a:gd name="T4" fmla="*/ 36 w 222"/>
                  <a:gd name="T5" fmla="*/ 85 h 170"/>
                  <a:gd name="T6" fmla="*/ 1 w 222"/>
                  <a:gd name="T7" fmla="*/ 161 h 170"/>
                  <a:gd name="T8" fmla="*/ 10 w 222"/>
                  <a:gd name="T9" fmla="*/ 166 h 170"/>
                  <a:gd name="T10" fmla="*/ 46 w 222"/>
                  <a:gd name="T11" fmla="*/ 95 h 170"/>
                  <a:gd name="T12" fmla="*/ 67 w 222"/>
                  <a:gd name="T13" fmla="*/ 57 h 170"/>
                  <a:gd name="T14" fmla="*/ 114 w 222"/>
                  <a:gd name="T15" fmla="*/ 45 h 170"/>
                  <a:gd name="T16" fmla="*/ 219 w 222"/>
                  <a:gd name="T17" fmla="*/ 9 h 170"/>
                  <a:gd name="T18" fmla="*/ 212 w 222"/>
                  <a:gd name="T19" fmla="*/ 3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 h="170">
                    <a:moveTo>
                      <a:pt x="212" y="3"/>
                    </a:moveTo>
                    <a:cubicBezTo>
                      <a:pt x="172" y="45"/>
                      <a:pt x="118" y="19"/>
                      <a:pt x="70" y="39"/>
                    </a:cubicBezTo>
                    <a:cubicBezTo>
                      <a:pt x="51" y="47"/>
                      <a:pt x="45" y="68"/>
                      <a:pt x="36" y="85"/>
                    </a:cubicBezTo>
                    <a:cubicBezTo>
                      <a:pt x="25" y="109"/>
                      <a:pt x="8" y="135"/>
                      <a:pt x="1" y="161"/>
                    </a:cubicBezTo>
                    <a:cubicBezTo>
                      <a:pt x="0" y="165"/>
                      <a:pt x="6" y="170"/>
                      <a:pt x="10" y="166"/>
                    </a:cubicBezTo>
                    <a:cubicBezTo>
                      <a:pt x="26" y="146"/>
                      <a:pt x="35" y="118"/>
                      <a:pt x="46" y="95"/>
                    </a:cubicBezTo>
                    <a:cubicBezTo>
                      <a:pt x="52" y="83"/>
                      <a:pt x="57" y="67"/>
                      <a:pt x="67" y="57"/>
                    </a:cubicBezTo>
                    <a:cubicBezTo>
                      <a:pt x="78" y="46"/>
                      <a:pt x="98" y="46"/>
                      <a:pt x="114" y="45"/>
                    </a:cubicBezTo>
                    <a:cubicBezTo>
                      <a:pt x="150" y="42"/>
                      <a:pt x="197" y="44"/>
                      <a:pt x="219" y="9"/>
                    </a:cubicBezTo>
                    <a:cubicBezTo>
                      <a:pt x="222" y="4"/>
                      <a:pt x="215" y="0"/>
                      <a:pt x="212"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41" name="Freeform 762"/>
              <p:cNvSpPr/>
              <p:nvPr/>
            </p:nvSpPr>
            <p:spPr bwMode="auto">
              <a:xfrm>
                <a:off x="2011" y="1581"/>
                <a:ext cx="325" cy="54"/>
              </a:xfrm>
              <a:custGeom>
                <a:avLst/>
                <a:gdLst>
                  <a:gd name="T0" fmla="*/ 181 w 185"/>
                  <a:gd name="T1" fmla="*/ 11 h 31"/>
                  <a:gd name="T2" fmla="*/ 97 w 185"/>
                  <a:gd name="T3" fmla="*/ 18 h 31"/>
                  <a:gd name="T4" fmla="*/ 55 w 185"/>
                  <a:gd name="T5" fmla="*/ 19 h 31"/>
                  <a:gd name="T6" fmla="*/ 8 w 185"/>
                  <a:gd name="T7" fmla="*/ 2 h 31"/>
                  <a:gd name="T8" fmla="*/ 3 w 185"/>
                  <a:gd name="T9" fmla="*/ 8 h 31"/>
                  <a:gd name="T10" fmla="*/ 82 w 185"/>
                  <a:gd name="T11" fmla="*/ 30 h 31"/>
                  <a:gd name="T12" fmla="*/ 182 w 185"/>
                  <a:gd name="T13" fmla="*/ 17 h 31"/>
                  <a:gd name="T14" fmla="*/ 181 w 185"/>
                  <a:gd name="T15" fmla="*/ 11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5" h="31">
                    <a:moveTo>
                      <a:pt x="181" y="11"/>
                    </a:moveTo>
                    <a:cubicBezTo>
                      <a:pt x="153" y="10"/>
                      <a:pt x="125" y="15"/>
                      <a:pt x="97" y="18"/>
                    </a:cubicBezTo>
                    <a:cubicBezTo>
                      <a:pt x="84" y="19"/>
                      <a:pt x="69" y="20"/>
                      <a:pt x="55" y="19"/>
                    </a:cubicBezTo>
                    <a:cubicBezTo>
                      <a:pt x="37" y="17"/>
                      <a:pt x="24" y="10"/>
                      <a:pt x="8" y="2"/>
                    </a:cubicBezTo>
                    <a:cubicBezTo>
                      <a:pt x="4" y="0"/>
                      <a:pt x="0" y="5"/>
                      <a:pt x="3" y="8"/>
                    </a:cubicBezTo>
                    <a:cubicBezTo>
                      <a:pt x="22" y="29"/>
                      <a:pt x="56" y="31"/>
                      <a:pt x="82" y="30"/>
                    </a:cubicBezTo>
                    <a:cubicBezTo>
                      <a:pt x="115" y="28"/>
                      <a:pt x="150" y="25"/>
                      <a:pt x="182" y="17"/>
                    </a:cubicBezTo>
                    <a:cubicBezTo>
                      <a:pt x="185" y="16"/>
                      <a:pt x="185" y="11"/>
                      <a:pt x="181"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42" name="Freeform 763"/>
              <p:cNvSpPr/>
              <p:nvPr/>
            </p:nvSpPr>
            <p:spPr bwMode="auto">
              <a:xfrm>
                <a:off x="2326" y="1593"/>
                <a:ext cx="103" cy="136"/>
              </a:xfrm>
              <a:custGeom>
                <a:avLst/>
                <a:gdLst>
                  <a:gd name="T0" fmla="*/ 4 w 59"/>
                  <a:gd name="T1" fmla="*/ 3 h 77"/>
                  <a:gd name="T2" fmla="*/ 14 w 59"/>
                  <a:gd name="T3" fmla="*/ 35 h 77"/>
                  <a:gd name="T4" fmla="*/ 52 w 59"/>
                  <a:gd name="T5" fmla="*/ 75 h 77"/>
                  <a:gd name="T6" fmla="*/ 57 w 59"/>
                  <a:gd name="T7" fmla="*/ 70 h 77"/>
                  <a:gd name="T8" fmla="*/ 11 w 59"/>
                  <a:gd name="T9" fmla="*/ 4 h 77"/>
                  <a:gd name="T10" fmla="*/ 4 w 59"/>
                  <a:gd name="T11" fmla="*/ 3 h 77"/>
                </a:gdLst>
                <a:ahLst/>
                <a:cxnLst>
                  <a:cxn ang="0">
                    <a:pos x="T0" y="T1"/>
                  </a:cxn>
                  <a:cxn ang="0">
                    <a:pos x="T2" y="T3"/>
                  </a:cxn>
                  <a:cxn ang="0">
                    <a:pos x="T4" y="T5"/>
                  </a:cxn>
                  <a:cxn ang="0">
                    <a:pos x="T6" y="T7"/>
                  </a:cxn>
                  <a:cxn ang="0">
                    <a:pos x="T8" y="T9"/>
                  </a:cxn>
                  <a:cxn ang="0">
                    <a:pos x="T10" y="T11"/>
                  </a:cxn>
                </a:cxnLst>
                <a:rect l="0" t="0" r="r" b="b"/>
                <a:pathLst>
                  <a:path w="59" h="77">
                    <a:moveTo>
                      <a:pt x="4" y="3"/>
                    </a:moveTo>
                    <a:cubicBezTo>
                      <a:pt x="0" y="15"/>
                      <a:pt x="7" y="26"/>
                      <a:pt x="14" y="35"/>
                    </a:cubicBezTo>
                    <a:cubicBezTo>
                      <a:pt x="25" y="48"/>
                      <a:pt x="37" y="66"/>
                      <a:pt x="52" y="75"/>
                    </a:cubicBezTo>
                    <a:cubicBezTo>
                      <a:pt x="56" y="77"/>
                      <a:pt x="59" y="73"/>
                      <a:pt x="57" y="70"/>
                    </a:cubicBezTo>
                    <a:cubicBezTo>
                      <a:pt x="47" y="46"/>
                      <a:pt x="11" y="32"/>
                      <a:pt x="11" y="4"/>
                    </a:cubicBezTo>
                    <a:cubicBezTo>
                      <a:pt x="10" y="0"/>
                      <a:pt x="5" y="0"/>
                      <a:pt x="4"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43" name="Freeform 764"/>
              <p:cNvSpPr/>
              <p:nvPr/>
            </p:nvSpPr>
            <p:spPr bwMode="auto">
              <a:xfrm>
                <a:off x="2370" y="1697"/>
                <a:ext cx="96" cy="334"/>
              </a:xfrm>
              <a:custGeom>
                <a:avLst/>
                <a:gdLst>
                  <a:gd name="T0" fmla="*/ 46 w 55"/>
                  <a:gd name="T1" fmla="*/ 2 h 190"/>
                  <a:gd name="T2" fmla="*/ 9 w 55"/>
                  <a:gd name="T3" fmla="*/ 92 h 190"/>
                  <a:gd name="T4" fmla="*/ 30 w 55"/>
                  <a:gd name="T5" fmla="*/ 188 h 190"/>
                  <a:gd name="T6" fmla="*/ 38 w 55"/>
                  <a:gd name="T7" fmla="*/ 183 h 190"/>
                  <a:gd name="T8" fmla="*/ 24 w 55"/>
                  <a:gd name="T9" fmla="*/ 149 h 190"/>
                  <a:gd name="T10" fmla="*/ 22 w 55"/>
                  <a:gd name="T11" fmla="*/ 106 h 190"/>
                  <a:gd name="T12" fmla="*/ 50 w 55"/>
                  <a:gd name="T13" fmla="*/ 10 h 190"/>
                  <a:gd name="T14" fmla="*/ 46 w 55"/>
                  <a:gd name="T15" fmla="*/ 2 h 1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90">
                    <a:moveTo>
                      <a:pt x="46" y="2"/>
                    </a:moveTo>
                    <a:cubicBezTo>
                      <a:pt x="8" y="11"/>
                      <a:pt x="10" y="61"/>
                      <a:pt x="9" y="92"/>
                    </a:cubicBezTo>
                    <a:cubicBezTo>
                      <a:pt x="8" y="118"/>
                      <a:pt x="0" y="175"/>
                      <a:pt x="30" y="188"/>
                    </a:cubicBezTo>
                    <a:cubicBezTo>
                      <a:pt x="34" y="190"/>
                      <a:pt x="39" y="187"/>
                      <a:pt x="38" y="183"/>
                    </a:cubicBezTo>
                    <a:cubicBezTo>
                      <a:pt x="33" y="171"/>
                      <a:pt x="26" y="162"/>
                      <a:pt x="24" y="149"/>
                    </a:cubicBezTo>
                    <a:cubicBezTo>
                      <a:pt x="21" y="135"/>
                      <a:pt x="22" y="120"/>
                      <a:pt x="22" y="106"/>
                    </a:cubicBezTo>
                    <a:cubicBezTo>
                      <a:pt x="23" y="72"/>
                      <a:pt x="17" y="31"/>
                      <a:pt x="50" y="10"/>
                    </a:cubicBezTo>
                    <a:cubicBezTo>
                      <a:pt x="55" y="8"/>
                      <a:pt x="52" y="0"/>
                      <a:pt x="46"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44" name="Freeform 765"/>
              <p:cNvSpPr/>
              <p:nvPr/>
            </p:nvSpPr>
            <p:spPr bwMode="auto">
              <a:xfrm>
                <a:off x="2582" y="1922"/>
                <a:ext cx="44" cy="92"/>
              </a:xfrm>
              <a:custGeom>
                <a:avLst/>
                <a:gdLst>
                  <a:gd name="T0" fmla="*/ 17 w 25"/>
                  <a:gd name="T1" fmla="*/ 3 h 52"/>
                  <a:gd name="T2" fmla="*/ 11 w 25"/>
                  <a:gd name="T3" fmla="*/ 50 h 52"/>
                  <a:gd name="T4" fmla="*/ 16 w 25"/>
                  <a:gd name="T5" fmla="*/ 49 h 52"/>
                  <a:gd name="T6" fmla="*/ 17 w 25"/>
                  <a:gd name="T7" fmla="*/ 30 h 52"/>
                  <a:gd name="T8" fmla="*/ 23 w 25"/>
                  <a:gd name="T9" fmla="*/ 7 h 52"/>
                  <a:gd name="T10" fmla="*/ 17 w 25"/>
                  <a:gd name="T11" fmla="*/ 3 h 52"/>
                </a:gdLst>
                <a:ahLst/>
                <a:cxnLst>
                  <a:cxn ang="0">
                    <a:pos x="T0" y="T1"/>
                  </a:cxn>
                  <a:cxn ang="0">
                    <a:pos x="T2" y="T3"/>
                  </a:cxn>
                  <a:cxn ang="0">
                    <a:pos x="T4" y="T5"/>
                  </a:cxn>
                  <a:cxn ang="0">
                    <a:pos x="T6" y="T7"/>
                  </a:cxn>
                  <a:cxn ang="0">
                    <a:pos x="T8" y="T9"/>
                  </a:cxn>
                  <a:cxn ang="0">
                    <a:pos x="T10" y="T11"/>
                  </a:cxn>
                </a:cxnLst>
                <a:rect l="0" t="0" r="r" b="b"/>
                <a:pathLst>
                  <a:path w="25" h="52">
                    <a:moveTo>
                      <a:pt x="17" y="3"/>
                    </a:moveTo>
                    <a:cubicBezTo>
                      <a:pt x="9" y="15"/>
                      <a:pt x="0" y="38"/>
                      <a:pt x="11" y="50"/>
                    </a:cubicBezTo>
                    <a:cubicBezTo>
                      <a:pt x="12" y="52"/>
                      <a:pt x="15" y="51"/>
                      <a:pt x="16" y="49"/>
                    </a:cubicBezTo>
                    <a:cubicBezTo>
                      <a:pt x="18" y="43"/>
                      <a:pt x="16" y="36"/>
                      <a:pt x="17" y="30"/>
                    </a:cubicBezTo>
                    <a:cubicBezTo>
                      <a:pt x="18" y="22"/>
                      <a:pt x="20" y="14"/>
                      <a:pt x="23" y="7"/>
                    </a:cubicBezTo>
                    <a:cubicBezTo>
                      <a:pt x="25" y="3"/>
                      <a:pt x="20" y="0"/>
                      <a:pt x="17"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45" name="Freeform 766"/>
              <p:cNvSpPr/>
              <p:nvPr/>
            </p:nvSpPr>
            <p:spPr bwMode="auto">
              <a:xfrm>
                <a:off x="2382" y="1998"/>
                <a:ext cx="232" cy="137"/>
              </a:xfrm>
              <a:custGeom>
                <a:avLst/>
                <a:gdLst>
                  <a:gd name="T0" fmla="*/ 128 w 132"/>
                  <a:gd name="T1" fmla="*/ 3 h 78"/>
                  <a:gd name="T2" fmla="*/ 61 w 132"/>
                  <a:gd name="T3" fmla="*/ 3 h 78"/>
                  <a:gd name="T4" fmla="*/ 17 w 132"/>
                  <a:gd name="T5" fmla="*/ 11 h 78"/>
                  <a:gd name="T6" fmla="*/ 34 w 132"/>
                  <a:gd name="T7" fmla="*/ 76 h 78"/>
                  <a:gd name="T8" fmla="*/ 39 w 132"/>
                  <a:gd name="T9" fmla="*/ 71 h 78"/>
                  <a:gd name="T10" fmla="*/ 24 w 132"/>
                  <a:gd name="T11" fmla="*/ 43 h 78"/>
                  <a:gd name="T12" fmla="*/ 39 w 132"/>
                  <a:gd name="T13" fmla="*/ 15 h 78"/>
                  <a:gd name="T14" fmla="*/ 57 w 132"/>
                  <a:gd name="T15" fmla="*/ 14 h 78"/>
                  <a:gd name="T16" fmla="*/ 129 w 132"/>
                  <a:gd name="T17" fmla="*/ 10 h 78"/>
                  <a:gd name="T18" fmla="*/ 128 w 132"/>
                  <a:gd name="T19" fmla="*/ 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78">
                    <a:moveTo>
                      <a:pt x="128" y="3"/>
                    </a:moveTo>
                    <a:cubicBezTo>
                      <a:pt x="106" y="1"/>
                      <a:pt x="83" y="3"/>
                      <a:pt x="61" y="3"/>
                    </a:cubicBezTo>
                    <a:cubicBezTo>
                      <a:pt x="48" y="3"/>
                      <a:pt x="28" y="0"/>
                      <a:pt x="17" y="11"/>
                    </a:cubicBezTo>
                    <a:cubicBezTo>
                      <a:pt x="0" y="29"/>
                      <a:pt x="15" y="66"/>
                      <a:pt x="34" y="76"/>
                    </a:cubicBezTo>
                    <a:cubicBezTo>
                      <a:pt x="37" y="78"/>
                      <a:pt x="41" y="74"/>
                      <a:pt x="39" y="71"/>
                    </a:cubicBezTo>
                    <a:cubicBezTo>
                      <a:pt x="34" y="62"/>
                      <a:pt x="27" y="54"/>
                      <a:pt x="24" y="43"/>
                    </a:cubicBezTo>
                    <a:cubicBezTo>
                      <a:pt x="19" y="29"/>
                      <a:pt x="21" y="20"/>
                      <a:pt x="39" y="15"/>
                    </a:cubicBezTo>
                    <a:cubicBezTo>
                      <a:pt x="44" y="13"/>
                      <a:pt x="52" y="14"/>
                      <a:pt x="57" y="14"/>
                    </a:cubicBezTo>
                    <a:cubicBezTo>
                      <a:pt x="81" y="13"/>
                      <a:pt x="105" y="13"/>
                      <a:pt x="129" y="10"/>
                    </a:cubicBezTo>
                    <a:cubicBezTo>
                      <a:pt x="132" y="9"/>
                      <a:pt x="131" y="4"/>
                      <a:pt x="128"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46" name="Freeform 767"/>
              <p:cNvSpPr/>
              <p:nvPr/>
            </p:nvSpPr>
            <p:spPr bwMode="auto">
              <a:xfrm>
                <a:off x="2370" y="2110"/>
                <a:ext cx="96" cy="159"/>
              </a:xfrm>
              <a:custGeom>
                <a:avLst/>
                <a:gdLst>
                  <a:gd name="T0" fmla="*/ 48 w 55"/>
                  <a:gd name="T1" fmla="*/ 2 h 90"/>
                  <a:gd name="T2" fmla="*/ 2 w 55"/>
                  <a:gd name="T3" fmla="*/ 83 h 90"/>
                  <a:gd name="T4" fmla="*/ 6 w 55"/>
                  <a:gd name="T5" fmla="*/ 88 h 90"/>
                  <a:gd name="T6" fmla="*/ 29 w 55"/>
                  <a:gd name="T7" fmla="*/ 55 h 90"/>
                  <a:gd name="T8" fmla="*/ 52 w 55"/>
                  <a:gd name="T9" fmla="*/ 7 h 90"/>
                  <a:gd name="T10" fmla="*/ 48 w 55"/>
                  <a:gd name="T11" fmla="*/ 2 h 90"/>
                </a:gdLst>
                <a:ahLst/>
                <a:cxnLst>
                  <a:cxn ang="0">
                    <a:pos x="T0" y="T1"/>
                  </a:cxn>
                  <a:cxn ang="0">
                    <a:pos x="T2" y="T3"/>
                  </a:cxn>
                  <a:cxn ang="0">
                    <a:pos x="T4" y="T5"/>
                  </a:cxn>
                  <a:cxn ang="0">
                    <a:pos x="T6" y="T7"/>
                  </a:cxn>
                  <a:cxn ang="0">
                    <a:pos x="T8" y="T9"/>
                  </a:cxn>
                  <a:cxn ang="0">
                    <a:pos x="T10" y="T11"/>
                  </a:cxn>
                </a:cxnLst>
                <a:rect l="0" t="0" r="r" b="b"/>
                <a:pathLst>
                  <a:path w="55" h="90">
                    <a:moveTo>
                      <a:pt x="48" y="2"/>
                    </a:moveTo>
                    <a:cubicBezTo>
                      <a:pt x="18" y="15"/>
                      <a:pt x="22" y="61"/>
                      <a:pt x="2" y="83"/>
                    </a:cubicBezTo>
                    <a:cubicBezTo>
                      <a:pt x="0" y="86"/>
                      <a:pt x="3" y="90"/>
                      <a:pt x="6" y="88"/>
                    </a:cubicBezTo>
                    <a:cubicBezTo>
                      <a:pt x="18" y="81"/>
                      <a:pt x="24" y="69"/>
                      <a:pt x="29" y="55"/>
                    </a:cubicBezTo>
                    <a:cubicBezTo>
                      <a:pt x="35" y="37"/>
                      <a:pt x="38" y="21"/>
                      <a:pt x="52" y="7"/>
                    </a:cubicBezTo>
                    <a:cubicBezTo>
                      <a:pt x="55" y="4"/>
                      <a:pt x="51" y="0"/>
                      <a:pt x="48"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47" name="Freeform 768"/>
              <p:cNvSpPr/>
              <p:nvPr/>
            </p:nvSpPr>
            <p:spPr bwMode="auto">
              <a:xfrm>
                <a:off x="1795" y="1683"/>
                <a:ext cx="96" cy="162"/>
              </a:xfrm>
              <a:custGeom>
                <a:avLst/>
                <a:gdLst>
                  <a:gd name="T0" fmla="*/ 2 w 55"/>
                  <a:gd name="T1" fmla="*/ 5 h 92"/>
                  <a:gd name="T2" fmla="*/ 49 w 55"/>
                  <a:gd name="T3" fmla="*/ 90 h 92"/>
                  <a:gd name="T4" fmla="*/ 53 w 55"/>
                  <a:gd name="T5" fmla="*/ 84 h 92"/>
                  <a:gd name="T6" fmla="*/ 22 w 55"/>
                  <a:gd name="T7" fmla="*/ 49 h 92"/>
                  <a:gd name="T8" fmla="*/ 9 w 55"/>
                  <a:gd name="T9" fmla="*/ 4 h 92"/>
                  <a:gd name="T10" fmla="*/ 2 w 55"/>
                  <a:gd name="T11" fmla="*/ 5 h 92"/>
                </a:gdLst>
                <a:ahLst/>
                <a:cxnLst>
                  <a:cxn ang="0">
                    <a:pos x="T0" y="T1"/>
                  </a:cxn>
                  <a:cxn ang="0">
                    <a:pos x="T2" y="T3"/>
                  </a:cxn>
                  <a:cxn ang="0">
                    <a:pos x="T4" y="T5"/>
                  </a:cxn>
                  <a:cxn ang="0">
                    <a:pos x="T6" y="T7"/>
                  </a:cxn>
                  <a:cxn ang="0">
                    <a:pos x="T8" y="T9"/>
                  </a:cxn>
                  <a:cxn ang="0">
                    <a:pos x="T10" y="T11"/>
                  </a:cxn>
                </a:cxnLst>
                <a:rect l="0" t="0" r="r" b="b"/>
                <a:pathLst>
                  <a:path w="55" h="92">
                    <a:moveTo>
                      <a:pt x="2" y="5"/>
                    </a:moveTo>
                    <a:cubicBezTo>
                      <a:pt x="0" y="35"/>
                      <a:pt x="17" y="81"/>
                      <a:pt x="49" y="90"/>
                    </a:cubicBezTo>
                    <a:cubicBezTo>
                      <a:pt x="53" y="92"/>
                      <a:pt x="55" y="87"/>
                      <a:pt x="53" y="84"/>
                    </a:cubicBezTo>
                    <a:cubicBezTo>
                      <a:pt x="43" y="72"/>
                      <a:pt x="30" y="64"/>
                      <a:pt x="22" y="49"/>
                    </a:cubicBezTo>
                    <a:cubicBezTo>
                      <a:pt x="14" y="35"/>
                      <a:pt x="12" y="20"/>
                      <a:pt x="9" y="4"/>
                    </a:cubicBezTo>
                    <a:cubicBezTo>
                      <a:pt x="8" y="0"/>
                      <a:pt x="3" y="1"/>
                      <a:pt x="2"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48" name="Freeform 769"/>
              <p:cNvSpPr/>
              <p:nvPr/>
            </p:nvSpPr>
            <p:spPr bwMode="auto">
              <a:xfrm>
                <a:off x="1775" y="1785"/>
                <a:ext cx="359" cy="204"/>
              </a:xfrm>
              <a:custGeom>
                <a:avLst/>
                <a:gdLst>
                  <a:gd name="T0" fmla="*/ 7 w 204"/>
                  <a:gd name="T1" fmla="*/ 113 h 116"/>
                  <a:gd name="T2" fmla="*/ 87 w 204"/>
                  <a:gd name="T3" fmla="*/ 25 h 116"/>
                  <a:gd name="T4" fmla="*/ 201 w 204"/>
                  <a:gd name="T5" fmla="*/ 9 h 116"/>
                  <a:gd name="T6" fmla="*/ 198 w 204"/>
                  <a:gd name="T7" fmla="*/ 1 h 116"/>
                  <a:gd name="T8" fmla="*/ 128 w 204"/>
                  <a:gd name="T9" fmla="*/ 7 h 116"/>
                  <a:gd name="T10" fmla="*/ 72 w 204"/>
                  <a:gd name="T11" fmla="*/ 16 h 116"/>
                  <a:gd name="T12" fmla="*/ 41 w 204"/>
                  <a:gd name="T13" fmla="*/ 46 h 116"/>
                  <a:gd name="T14" fmla="*/ 2 w 204"/>
                  <a:gd name="T15" fmla="*/ 109 h 116"/>
                  <a:gd name="T16" fmla="*/ 7 w 204"/>
                  <a:gd name="T17" fmla="*/ 11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4" h="116">
                    <a:moveTo>
                      <a:pt x="7" y="113"/>
                    </a:moveTo>
                    <a:cubicBezTo>
                      <a:pt x="32" y="86"/>
                      <a:pt x="48" y="34"/>
                      <a:pt x="87" y="25"/>
                    </a:cubicBezTo>
                    <a:cubicBezTo>
                      <a:pt x="123" y="16"/>
                      <a:pt x="167" y="26"/>
                      <a:pt x="201" y="9"/>
                    </a:cubicBezTo>
                    <a:cubicBezTo>
                      <a:pt x="204" y="7"/>
                      <a:pt x="203" y="0"/>
                      <a:pt x="198" y="1"/>
                    </a:cubicBezTo>
                    <a:cubicBezTo>
                      <a:pt x="175" y="4"/>
                      <a:pt x="151" y="5"/>
                      <a:pt x="128" y="7"/>
                    </a:cubicBezTo>
                    <a:cubicBezTo>
                      <a:pt x="110" y="9"/>
                      <a:pt x="89" y="8"/>
                      <a:pt x="72" y="16"/>
                    </a:cubicBezTo>
                    <a:cubicBezTo>
                      <a:pt x="58" y="22"/>
                      <a:pt x="49" y="34"/>
                      <a:pt x="41" y="46"/>
                    </a:cubicBezTo>
                    <a:cubicBezTo>
                      <a:pt x="27" y="66"/>
                      <a:pt x="12" y="87"/>
                      <a:pt x="2" y="109"/>
                    </a:cubicBezTo>
                    <a:cubicBezTo>
                      <a:pt x="0" y="112"/>
                      <a:pt x="4" y="116"/>
                      <a:pt x="7" y="11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49" name="Freeform 770"/>
              <p:cNvSpPr/>
              <p:nvPr/>
            </p:nvSpPr>
            <p:spPr bwMode="auto">
              <a:xfrm>
                <a:off x="2014" y="1889"/>
                <a:ext cx="139" cy="218"/>
              </a:xfrm>
              <a:custGeom>
                <a:avLst/>
                <a:gdLst>
                  <a:gd name="T0" fmla="*/ 0 w 79"/>
                  <a:gd name="T1" fmla="*/ 5 h 124"/>
                  <a:gd name="T2" fmla="*/ 24 w 79"/>
                  <a:gd name="T3" fmla="*/ 71 h 124"/>
                  <a:gd name="T4" fmla="*/ 71 w 79"/>
                  <a:gd name="T5" fmla="*/ 123 h 124"/>
                  <a:gd name="T6" fmla="*/ 76 w 79"/>
                  <a:gd name="T7" fmla="*/ 118 h 124"/>
                  <a:gd name="T8" fmla="*/ 34 w 79"/>
                  <a:gd name="T9" fmla="*/ 69 h 124"/>
                  <a:gd name="T10" fmla="*/ 7 w 79"/>
                  <a:gd name="T11" fmla="*/ 4 h 124"/>
                  <a:gd name="T12" fmla="*/ 0 w 79"/>
                  <a:gd name="T13" fmla="*/ 5 h 124"/>
                </a:gdLst>
                <a:ahLst/>
                <a:cxnLst>
                  <a:cxn ang="0">
                    <a:pos x="T0" y="T1"/>
                  </a:cxn>
                  <a:cxn ang="0">
                    <a:pos x="T2" y="T3"/>
                  </a:cxn>
                  <a:cxn ang="0">
                    <a:pos x="T4" y="T5"/>
                  </a:cxn>
                  <a:cxn ang="0">
                    <a:pos x="T6" y="T7"/>
                  </a:cxn>
                  <a:cxn ang="0">
                    <a:pos x="T8" y="T9"/>
                  </a:cxn>
                  <a:cxn ang="0">
                    <a:pos x="T10" y="T11"/>
                  </a:cxn>
                  <a:cxn ang="0">
                    <a:pos x="T12" y="T13"/>
                  </a:cxn>
                </a:cxnLst>
                <a:rect l="0" t="0" r="r" b="b"/>
                <a:pathLst>
                  <a:path w="79" h="124">
                    <a:moveTo>
                      <a:pt x="0" y="5"/>
                    </a:moveTo>
                    <a:cubicBezTo>
                      <a:pt x="3" y="28"/>
                      <a:pt x="12" y="51"/>
                      <a:pt x="24" y="71"/>
                    </a:cubicBezTo>
                    <a:cubicBezTo>
                      <a:pt x="35" y="89"/>
                      <a:pt x="51" y="114"/>
                      <a:pt x="71" y="123"/>
                    </a:cubicBezTo>
                    <a:cubicBezTo>
                      <a:pt x="74" y="124"/>
                      <a:pt x="79" y="121"/>
                      <a:pt x="76" y="118"/>
                    </a:cubicBezTo>
                    <a:cubicBezTo>
                      <a:pt x="64" y="100"/>
                      <a:pt x="46" y="87"/>
                      <a:pt x="34" y="69"/>
                    </a:cubicBezTo>
                    <a:cubicBezTo>
                      <a:pt x="22" y="49"/>
                      <a:pt x="14" y="27"/>
                      <a:pt x="7" y="4"/>
                    </a:cubicBezTo>
                    <a:cubicBezTo>
                      <a:pt x="6" y="0"/>
                      <a:pt x="0" y="1"/>
                      <a:pt x="0"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50" name="Freeform 771"/>
              <p:cNvSpPr/>
              <p:nvPr/>
            </p:nvSpPr>
            <p:spPr bwMode="auto">
              <a:xfrm>
                <a:off x="2136" y="2082"/>
                <a:ext cx="216" cy="484"/>
              </a:xfrm>
              <a:custGeom>
                <a:avLst/>
                <a:gdLst>
                  <a:gd name="T0" fmla="*/ 0 w 123"/>
                  <a:gd name="T1" fmla="*/ 6 h 275"/>
                  <a:gd name="T2" fmla="*/ 48 w 123"/>
                  <a:gd name="T3" fmla="*/ 162 h 275"/>
                  <a:gd name="T4" fmla="*/ 68 w 123"/>
                  <a:gd name="T5" fmla="*/ 204 h 275"/>
                  <a:gd name="T6" fmla="*/ 79 w 123"/>
                  <a:gd name="T7" fmla="*/ 241 h 275"/>
                  <a:gd name="T8" fmla="*/ 116 w 123"/>
                  <a:gd name="T9" fmla="*/ 274 h 275"/>
                  <a:gd name="T10" fmla="*/ 118 w 123"/>
                  <a:gd name="T11" fmla="*/ 264 h 275"/>
                  <a:gd name="T12" fmla="*/ 81 w 123"/>
                  <a:gd name="T13" fmla="*/ 200 h 275"/>
                  <a:gd name="T14" fmla="*/ 53 w 123"/>
                  <a:gd name="T15" fmla="*/ 143 h 275"/>
                  <a:gd name="T16" fmla="*/ 8 w 123"/>
                  <a:gd name="T17" fmla="*/ 5 h 275"/>
                  <a:gd name="T18" fmla="*/ 0 w 123"/>
                  <a:gd name="T19" fmla="*/ 6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275">
                    <a:moveTo>
                      <a:pt x="0" y="6"/>
                    </a:moveTo>
                    <a:cubicBezTo>
                      <a:pt x="0" y="60"/>
                      <a:pt x="23" y="115"/>
                      <a:pt x="48" y="162"/>
                    </a:cubicBezTo>
                    <a:cubicBezTo>
                      <a:pt x="55" y="176"/>
                      <a:pt x="62" y="189"/>
                      <a:pt x="68" y="204"/>
                    </a:cubicBezTo>
                    <a:cubicBezTo>
                      <a:pt x="72" y="216"/>
                      <a:pt x="74" y="229"/>
                      <a:pt x="79" y="241"/>
                    </a:cubicBezTo>
                    <a:cubicBezTo>
                      <a:pt x="86" y="258"/>
                      <a:pt x="98" y="273"/>
                      <a:pt x="116" y="274"/>
                    </a:cubicBezTo>
                    <a:cubicBezTo>
                      <a:pt x="123" y="275"/>
                      <a:pt x="123" y="266"/>
                      <a:pt x="118" y="264"/>
                    </a:cubicBezTo>
                    <a:cubicBezTo>
                      <a:pt x="91" y="253"/>
                      <a:pt x="89" y="225"/>
                      <a:pt x="81" y="200"/>
                    </a:cubicBezTo>
                    <a:cubicBezTo>
                      <a:pt x="74" y="180"/>
                      <a:pt x="63" y="162"/>
                      <a:pt x="53" y="143"/>
                    </a:cubicBezTo>
                    <a:cubicBezTo>
                      <a:pt x="30" y="98"/>
                      <a:pt x="21" y="53"/>
                      <a:pt x="8" y="5"/>
                    </a:cubicBezTo>
                    <a:cubicBezTo>
                      <a:pt x="7" y="0"/>
                      <a:pt x="0" y="1"/>
                      <a:pt x="0" y="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51" name="Freeform 772"/>
              <p:cNvSpPr/>
              <p:nvPr/>
            </p:nvSpPr>
            <p:spPr bwMode="auto">
              <a:xfrm>
                <a:off x="2078" y="2503"/>
                <a:ext cx="219" cy="65"/>
              </a:xfrm>
              <a:custGeom>
                <a:avLst/>
                <a:gdLst>
                  <a:gd name="T0" fmla="*/ 118 w 125"/>
                  <a:gd name="T1" fmla="*/ 2 h 37"/>
                  <a:gd name="T2" fmla="*/ 55 w 125"/>
                  <a:gd name="T3" fmla="*/ 20 h 37"/>
                  <a:gd name="T4" fmla="*/ 3 w 125"/>
                  <a:gd name="T5" fmla="*/ 21 h 37"/>
                  <a:gd name="T6" fmla="*/ 3 w 125"/>
                  <a:gd name="T7" fmla="*/ 27 h 37"/>
                  <a:gd name="T8" fmla="*/ 122 w 125"/>
                  <a:gd name="T9" fmla="*/ 8 h 37"/>
                  <a:gd name="T10" fmla="*/ 118 w 125"/>
                  <a:gd name="T11" fmla="*/ 2 h 37"/>
                </a:gdLst>
                <a:ahLst/>
                <a:cxnLst>
                  <a:cxn ang="0">
                    <a:pos x="T0" y="T1"/>
                  </a:cxn>
                  <a:cxn ang="0">
                    <a:pos x="T2" y="T3"/>
                  </a:cxn>
                  <a:cxn ang="0">
                    <a:pos x="T4" y="T5"/>
                  </a:cxn>
                  <a:cxn ang="0">
                    <a:pos x="T6" y="T7"/>
                  </a:cxn>
                  <a:cxn ang="0">
                    <a:pos x="T8" y="T9"/>
                  </a:cxn>
                  <a:cxn ang="0">
                    <a:pos x="T10" y="T11"/>
                  </a:cxn>
                </a:cxnLst>
                <a:rect l="0" t="0" r="r" b="b"/>
                <a:pathLst>
                  <a:path w="125" h="37">
                    <a:moveTo>
                      <a:pt x="118" y="2"/>
                    </a:moveTo>
                    <a:cubicBezTo>
                      <a:pt x="97" y="13"/>
                      <a:pt x="78" y="19"/>
                      <a:pt x="55" y="20"/>
                    </a:cubicBezTo>
                    <a:cubicBezTo>
                      <a:pt x="38" y="21"/>
                      <a:pt x="20" y="18"/>
                      <a:pt x="3" y="21"/>
                    </a:cubicBezTo>
                    <a:cubicBezTo>
                      <a:pt x="0" y="21"/>
                      <a:pt x="0" y="27"/>
                      <a:pt x="3" y="27"/>
                    </a:cubicBezTo>
                    <a:cubicBezTo>
                      <a:pt x="39" y="37"/>
                      <a:pt x="93" y="31"/>
                      <a:pt x="122" y="8"/>
                    </a:cubicBezTo>
                    <a:cubicBezTo>
                      <a:pt x="125" y="5"/>
                      <a:pt x="121" y="0"/>
                      <a:pt x="118"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52" name="Freeform 773"/>
              <p:cNvSpPr/>
              <p:nvPr/>
            </p:nvSpPr>
            <p:spPr bwMode="auto">
              <a:xfrm>
                <a:off x="1995" y="2532"/>
                <a:ext cx="99" cy="80"/>
              </a:xfrm>
              <a:custGeom>
                <a:avLst/>
                <a:gdLst>
                  <a:gd name="T0" fmla="*/ 49 w 56"/>
                  <a:gd name="T1" fmla="*/ 3 h 45"/>
                  <a:gd name="T2" fmla="*/ 28 w 56"/>
                  <a:gd name="T3" fmla="*/ 26 h 45"/>
                  <a:gd name="T4" fmla="*/ 3 w 56"/>
                  <a:gd name="T5" fmla="*/ 39 h 45"/>
                  <a:gd name="T6" fmla="*/ 5 w 56"/>
                  <a:gd name="T7" fmla="*/ 45 h 45"/>
                  <a:gd name="T8" fmla="*/ 55 w 56"/>
                  <a:gd name="T9" fmla="*/ 6 h 45"/>
                  <a:gd name="T10" fmla="*/ 49 w 56"/>
                  <a:gd name="T11" fmla="*/ 3 h 45"/>
                </a:gdLst>
                <a:ahLst/>
                <a:cxnLst>
                  <a:cxn ang="0">
                    <a:pos x="T0" y="T1"/>
                  </a:cxn>
                  <a:cxn ang="0">
                    <a:pos x="T2" y="T3"/>
                  </a:cxn>
                  <a:cxn ang="0">
                    <a:pos x="T4" y="T5"/>
                  </a:cxn>
                  <a:cxn ang="0">
                    <a:pos x="T6" y="T7"/>
                  </a:cxn>
                  <a:cxn ang="0">
                    <a:pos x="T8" y="T9"/>
                  </a:cxn>
                  <a:cxn ang="0">
                    <a:pos x="T10" y="T11"/>
                  </a:cxn>
                </a:cxnLst>
                <a:rect l="0" t="0" r="r" b="b"/>
                <a:pathLst>
                  <a:path w="56" h="45">
                    <a:moveTo>
                      <a:pt x="49" y="3"/>
                    </a:moveTo>
                    <a:cubicBezTo>
                      <a:pt x="42" y="11"/>
                      <a:pt x="36" y="19"/>
                      <a:pt x="28" y="26"/>
                    </a:cubicBezTo>
                    <a:cubicBezTo>
                      <a:pt x="20" y="31"/>
                      <a:pt x="11" y="34"/>
                      <a:pt x="3" y="39"/>
                    </a:cubicBezTo>
                    <a:cubicBezTo>
                      <a:pt x="0" y="40"/>
                      <a:pt x="2" y="45"/>
                      <a:pt x="5" y="45"/>
                    </a:cubicBezTo>
                    <a:cubicBezTo>
                      <a:pt x="26" y="45"/>
                      <a:pt x="48" y="25"/>
                      <a:pt x="55" y="6"/>
                    </a:cubicBezTo>
                    <a:cubicBezTo>
                      <a:pt x="56" y="2"/>
                      <a:pt x="51" y="0"/>
                      <a:pt x="49"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53" name="Freeform 774"/>
              <p:cNvSpPr/>
              <p:nvPr/>
            </p:nvSpPr>
            <p:spPr bwMode="auto">
              <a:xfrm>
                <a:off x="2030" y="2501"/>
                <a:ext cx="65" cy="51"/>
              </a:xfrm>
              <a:custGeom>
                <a:avLst/>
                <a:gdLst>
                  <a:gd name="T0" fmla="*/ 35 w 37"/>
                  <a:gd name="T1" fmla="*/ 23 h 29"/>
                  <a:gd name="T2" fmla="*/ 21 w 37"/>
                  <a:gd name="T3" fmla="*/ 12 h 29"/>
                  <a:gd name="T4" fmla="*/ 6 w 37"/>
                  <a:gd name="T5" fmla="*/ 1 h 29"/>
                  <a:gd name="T6" fmla="*/ 2 w 37"/>
                  <a:gd name="T7" fmla="*/ 6 h 29"/>
                  <a:gd name="T8" fmla="*/ 15 w 37"/>
                  <a:gd name="T9" fmla="*/ 19 h 29"/>
                  <a:gd name="T10" fmla="*/ 32 w 37"/>
                  <a:gd name="T11" fmla="*/ 28 h 29"/>
                  <a:gd name="T12" fmla="*/ 35 w 37"/>
                  <a:gd name="T13" fmla="*/ 23 h 29"/>
                </a:gdLst>
                <a:ahLst/>
                <a:cxnLst>
                  <a:cxn ang="0">
                    <a:pos x="T0" y="T1"/>
                  </a:cxn>
                  <a:cxn ang="0">
                    <a:pos x="T2" y="T3"/>
                  </a:cxn>
                  <a:cxn ang="0">
                    <a:pos x="T4" y="T5"/>
                  </a:cxn>
                  <a:cxn ang="0">
                    <a:pos x="T6" y="T7"/>
                  </a:cxn>
                  <a:cxn ang="0">
                    <a:pos x="T8" y="T9"/>
                  </a:cxn>
                  <a:cxn ang="0">
                    <a:pos x="T10" y="T11"/>
                  </a:cxn>
                  <a:cxn ang="0">
                    <a:pos x="T12" y="T13"/>
                  </a:cxn>
                </a:cxnLst>
                <a:rect l="0" t="0" r="r" b="b"/>
                <a:pathLst>
                  <a:path w="37" h="29">
                    <a:moveTo>
                      <a:pt x="35" y="23"/>
                    </a:moveTo>
                    <a:cubicBezTo>
                      <a:pt x="31" y="19"/>
                      <a:pt x="26" y="16"/>
                      <a:pt x="21" y="12"/>
                    </a:cubicBezTo>
                    <a:cubicBezTo>
                      <a:pt x="16" y="8"/>
                      <a:pt x="11" y="4"/>
                      <a:pt x="6" y="1"/>
                    </a:cubicBezTo>
                    <a:cubicBezTo>
                      <a:pt x="3" y="0"/>
                      <a:pt x="0" y="3"/>
                      <a:pt x="2" y="6"/>
                    </a:cubicBezTo>
                    <a:cubicBezTo>
                      <a:pt x="5" y="11"/>
                      <a:pt x="10" y="15"/>
                      <a:pt x="15" y="19"/>
                    </a:cubicBezTo>
                    <a:cubicBezTo>
                      <a:pt x="20" y="23"/>
                      <a:pt x="26" y="27"/>
                      <a:pt x="32" y="28"/>
                    </a:cubicBezTo>
                    <a:cubicBezTo>
                      <a:pt x="35" y="29"/>
                      <a:pt x="37" y="25"/>
                      <a:pt x="35" y="2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54" name="Freeform 775"/>
              <p:cNvSpPr/>
              <p:nvPr/>
            </p:nvSpPr>
            <p:spPr bwMode="auto">
              <a:xfrm>
                <a:off x="2352" y="2332"/>
                <a:ext cx="79" cy="118"/>
              </a:xfrm>
              <a:custGeom>
                <a:avLst/>
                <a:gdLst>
                  <a:gd name="T0" fmla="*/ 42 w 45"/>
                  <a:gd name="T1" fmla="*/ 60 h 67"/>
                  <a:gd name="T2" fmla="*/ 6 w 45"/>
                  <a:gd name="T3" fmla="*/ 2 h 67"/>
                  <a:gd name="T4" fmla="*/ 0 w 45"/>
                  <a:gd name="T5" fmla="*/ 5 h 67"/>
                  <a:gd name="T6" fmla="*/ 39 w 45"/>
                  <a:gd name="T7" fmla="*/ 66 h 67"/>
                  <a:gd name="T8" fmla="*/ 42 w 45"/>
                  <a:gd name="T9" fmla="*/ 60 h 67"/>
                </a:gdLst>
                <a:ahLst/>
                <a:cxnLst>
                  <a:cxn ang="0">
                    <a:pos x="T0" y="T1"/>
                  </a:cxn>
                  <a:cxn ang="0">
                    <a:pos x="T2" y="T3"/>
                  </a:cxn>
                  <a:cxn ang="0">
                    <a:pos x="T4" y="T5"/>
                  </a:cxn>
                  <a:cxn ang="0">
                    <a:pos x="T6" y="T7"/>
                  </a:cxn>
                  <a:cxn ang="0">
                    <a:pos x="T8" y="T9"/>
                  </a:cxn>
                </a:cxnLst>
                <a:rect l="0" t="0" r="r" b="b"/>
                <a:pathLst>
                  <a:path w="45" h="67">
                    <a:moveTo>
                      <a:pt x="42" y="60"/>
                    </a:moveTo>
                    <a:cubicBezTo>
                      <a:pt x="18" y="48"/>
                      <a:pt x="21" y="20"/>
                      <a:pt x="6" y="2"/>
                    </a:cubicBezTo>
                    <a:cubicBezTo>
                      <a:pt x="4" y="0"/>
                      <a:pt x="0" y="2"/>
                      <a:pt x="0" y="5"/>
                    </a:cubicBezTo>
                    <a:cubicBezTo>
                      <a:pt x="5" y="27"/>
                      <a:pt x="14" y="60"/>
                      <a:pt x="39" y="66"/>
                    </a:cubicBezTo>
                    <a:cubicBezTo>
                      <a:pt x="43" y="67"/>
                      <a:pt x="45" y="62"/>
                      <a:pt x="42" y="6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55" name="Freeform 776"/>
              <p:cNvSpPr/>
              <p:nvPr/>
            </p:nvSpPr>
            <p:spPr bwMode="auto">
              <a:xfrm>
                <a:off x="1988" y="2341"/>
                <a:ext cx="144" cy="60"/>
              </a:xfrm>
              <a:custGeom>
                <a:avLst/>
                <a:gdLst>
                  <a:gd name="T0" fmla="*/ 82 w 82"/>
                  <a:gd name="T1" fmla="*/ 30 h 34"/>
                  <a:gd name="T2" fmla="*/ 60 w 82"/>
                  <a:gd name="T3" fmla="*/ 15 h 34"/>
                  <a:gd name="T4" fmla="*/ 5 w 82"/>
                  <a:gd name="T5" fmla="*/ 2 h 34"/>
                  <a:gd name="T6" fmla="*/ 3 w 82"/>
                  <a:gd name="T7" fmla="*/ 9 h 34"/>
                  <a:gd name="T8" fmla="*/ 39 w 82"/>
                  <a:gd name="T9" fmla="*/ 19 h 34"/>
                  <a:gd name="T10" fmla="*/ 77 w 82"/>
                  <a:gd name="T11" fmla="*/ 32 h 34"/>
                  <a:gd name="T12" fmla="*/ 82 w 82"/>
                  <a:gd name="T13" fmla="*/ 30 h 34"/>
                </a:gdLst>
                <a:ahLst/>
                <a:cxnLst>
                  <a:cxn ang="0">
                    <a:pos x="T0" y="T1"/>
                  </a:cxn>
                  <a:cxn ang="0">
                    <a:pos x="T2" y="T3"/>
                  </a:cxn>
                  <a:cxn ang="0">
                    <a:pos x="T4" y="T5"/>
                  </a:cxn>
                  <a:cxn ang="0">
                    <a:pos x="T6" y="T7"/>
                  </a:cxn>
                  <a:cxn ang="0">
                    <a:pos x="T8" y="T9"/>
                  </a:cxn>
                  <a:cxn ang="0">
                    <a:pos x="T10" y="T11"/>
                  </a:cxn>
                  <a:cxn ang="0">
                    <a:pos x="T12" y="T13"/>
                  </a:cxn>
                </a:cxnLst>
                <a:rect l="0" t="0" r="r" b="b"/>
                <a:pathLst>
                  <a:path w="82" h="34">
                    <a:moveTo>
                      <a:pt x="82" y="30"/>
                    </a:moveTo>
                    <a:cubicBezTo>
                      <a:pt x="81" y="19"/>
                      <a:pt x="69" y="17"/>
                      <a:pt x="60" y="15"/>
                    </a:cubicBezTo>
                    <a:cubicBezTo>
                      <a:pt x="44" y="9"/>
                      <a:pt x="23" y="0"/>
                      <a:pt x="5" y="2"/>
                    </a:cubicBezTo>
                    <a:cubicBezTo>
                      <a:pt x="2" y="2"/>
                      <a:pt x="0" y="7"/>
                      <a:pt x="3" y="9"/>
                    </a:cubicBezTo>
                    <a:cubicBezTo>
                      <a:pt x="14" y="14"/>
                      <a:pt x="27" y="16"/>
                      <a:pt x="39" y="19"/>
                    </a:cubicBezTo>
                    <a:cubicBezTo>
                      <a:pt x="50" y="21"/>
                      <a:pt x="69" y="23"/>
                      <a:pt x="77" y="32"/>
                    </a:cubicBezTo>
                    <a:cubicBezTo>
                      <a:pt x="78" y="34"/>
                      <a:pt x="82" y="33"/>
                      <a:pt x="82"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56" name="Freeform 777"/>
              <p:cNvSpPr/>
              <p:nvPr/>
            </p:nvSpPr>
            <p:spPr bwMode="auto">
              <a:xfrm>
                <a:off x="1832" y="2174"/>
                <a:ext cx="181" cy="242"/>
              </a:xfrm>
              <a:custGeom>
                <a:avLst/>
                <a:gdLst>
                  <a:gd name="T0" fmla="*/ 103 w 103"/>
                  <a:gd name="T1" fmla="*/ 134 h 138"/>
                  <a:gd name="T2" fmla="*/ 73 w 103"/>
                  <a:gd name="T3" fmla="*/ 50 h 138"/>
                  <a:gd name="T4" fmla="*/ 3 w 103"/>
                  <a:gd name="T5" fmla="*/ 6 h 138"/>
                  <a:gd name="T6" fmla="*/ 3 w 103"/>
                  <a:gd name="T7" fmla="*/ 13 h 138"/>
                  <a:gd name="T8" fmla="*/ 98 w 103"/>
                  <a:gd name="T9" fmla="*/ 134 h 138"/>
                  <a:gd name="T10" fmla="*/ 103 w 103"/>
                  <a:gd name="T11" fmla="*/ 134 h 138"/>
                </a:gdLst>
                <a:ahLst/>
                <a:cxnLst>
                  <a:cxn ang="0">
                    <a:pos x="T0" y="T1"/>
                  </a:cxn>
                  <a:cxn ang="0">
                    <a:pos x="T2" y="T3"/>
                  </a:cxn>
                  <a:cxn ang="0">
                    <a:pos x="T4" y="T5"/>
                  </a:cxn>
                  <a:cxn ang="0">
                    <a:pos x="T6" y="T7"/>
                  </a:cxn>
                  <a:cxn ang="0">
                    <a:pos x="T8" y="T9"/>
                  </a:cxn>
                  <a:cxn ang="0">
                    <a:pos x="T10" y="T11"/>
                  </a:cxn>
                </a:cxnLst>
                <a:rect l="0" t="0" r="r" b="b"/>
                <a:pathLst>
                  <a:path w="103" h="138">
                    <a:moveTo>
                      <a:pt x="103" y="134"/>
                    </a:moveTo>
                    <a:cubicBezTo>
                      <a:pt x="103" y="103"/>
                      <a:pt x="92" y="74"/>
                      <a:pt x="73" y="50"/>
                    </a:cubicBezTo>
                    <a:cubicBezTo>
                      <a:pt x="59" y="30"/>
                      <a:pt x="31" y="0"/>
                      <a:pt x="3" y="6"/>
                    </a:cubicBezTo>
                    <a:cubicBezTo>
                      <a:pt x="0" y="7"/>
                      <a:pt x="0" y="12"/>
                      <a:pt x="3" y="13"/>
                    </a:cubicBezTo>
                    <a:cubicBezTo>
                      <a:pt x="58" y="32"/>
                      <a:pt x="87" y="80"/>
                      <a:pt x="98" y="134"/>
                    </a:cubicBezTo>
                    <a:cubicBezTo>
                      <a:pt x="98" y="138"/>
                      <a:pt x="103" y="137"/>
                      <a:pt x="103" y="13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57" name="Freeform 778"/>
              <p:cNvSpPr/>
              <p:nvPr/>
            </p:nvSpPr>
            <p:spPr bwMode="auto">
              <a:xfrm>
                <a:off x="1587" y="1912"/>
                <a:ext cx="292" cy="346"/>
              </a:xfrm>
              <a:custGeom>
                <a:avLst/>
                <a:gdLst>
                  <a:gd name="T0" fmla="*/ 112 w 166"/>
                  <a:gd name="T1" fmla="*/ 194 h 197"/>
                  <a:gd name="T2" fmla="*/ 121 w 166"/>
                  <a:gd name="T3" fmla="*/ 42 h 197"/>
                  <a:gd name="T4" fmla="*/ 0 w 166"/>
                  <a:gd name="T5" fmla="*/ 83 h 197"/>
                  <a:gd name="T6" fmla="*/ 8 w 166"/>
                  <a:gd name="T7" fmla="*/ 87 h 197"/>
                  <a:gd name="T8" fmla="*/ 46 w 166"/>
                  <a:gd name="T9" fmla="*/ 48 h 197"/>
                  <a:gd name="T10" fmla="*/ 77 w 166"/>
                  <a:gd name="T11" fmla="*/ 37 h 197"/>
                  <a:gd name="T12" fmla="*/ 117 w 166"/>
                  <a:gd name="T13" fmla="*/ 61 h 197"/>
                  <a:gd name="T14" fmla="*/ 107 w 166"/>
                  <a:gd name="T15" fmla="*/ 186 h 197"/>
                  <a:gd name="T16" fmla="*/ 112 w 166"/>
                  <a:gd name="T17" fmla="*/ 194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197">
                    <a:moveTo>
                      <a:pt x="112" y="194"/>
                    </a:moveTo>
                    <a:cubicBezTo>
                      <a:pt x="166" y="161"/>
                      <a:pt x="155" y="87"/>
                      <a:pt x="121" y="42"/>
                    </a:cubicBezTo>
                    <a:cubicBezTo>
                      <a:pt x="89" y="0"/>
                      <a:pt x="5" y="34"/>
                      <a:pt x="0" y="83"/>
                    </a:cubicBezTo>
                    <a:cubicBezTo>
                      <a:pt x="0" y="88"/>
                      <a:pt x="5" y="89"/>
                      <a:pt x="8" y="87"/>
                    </a:cubicBezTo>
                    <a:cubicBezTo>
                      <a:pt x="22" y="73"/>
                      <a:pt x="29" y="58"/>
                      <a:pt x="46" y="48"/>
                    </a:cubicBezTo>
                    <a:cubicBezTo>
                      <a:pt x="55" y="42"/>
                      <a:pt x="66" y="38"/>
                      <a:pt x="77" y="37"/>
                    </a:cubicBezTo>
                    <a:cubicBezTo>
                      <a:pt x="96" y="35"/>
                      <a:pt x="107" y="45"/>
                      <a:pt x="117" y="61"/>
                    </a:cubicBezTo>
                    <a:cubicBezTo>
                      <a:pt x="140" y="101"/>
                      <a:pt x="149" y="154"/>
                      <a:pt x="107" y="186"/>
                    </a:cubicBezTo>
                    <a:cubicBezTo>
                      <a:pt x="102" y="189"/>
                      <a:pt x="107" y="197"/>
                      <a:pt x="112" y="19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58" name="Freeform 779"/>
              <p:cNvSpPr/>
              <p:nvPr/>
            </p:nvSpPr>
            <p:spPr bwMode="auto">
              <a:xfrm>
                <a:off x="1390" y="1882"/>
                <a:ext cx="232" cy="144"/>
              </a:xfrm>
              <a:custGeom>
                <a:avLst/>
                <a:gdLst>
                  <a:gd name="T0" fmla="*/ 132 w 132"/>
                  <a:gd name="T1" fmla="*/ 78 h 82"/>
                  <a:gd name="T2" fmla="*/ 3 w 132"/>
                  <a:gd name="T3" fmla="*/ 30 h 82"/>
                  <a:gd name="T4" fmla="*/ 6 w 132"/>
                  <a:gd name="T5" fmla="*/ 36 h 82"/>
                  <a:gd name="T6" fmla="*/ 80 w 132"/>
                  <a:gd name="T7" fmla="*/ 33 h 82"/>
                  <a:gd name="T8" fmla="*/ 127 w 132"/>
                  <a:gd name="T9" fmla="*/ 79 h 82"/>
                  <a:gd name="T10" fmla="*/ 132 w 132"/>
                  <a:gd name="T11" fmla="*/ 78 h 82"/>
                </a:gdLst>
                <a:ahLst/>
                <a:cxnLst>
                  <a:cxn ang="0">
                    <a:pos x="T0" y="T1"/>
                  </a:cxn>
                  <a:cxn ang="0">
                    <a:pos x="T2" y="T3"/>
                  </a:cxn>
                  <a:cxn ang="0">
                    <a:pos x="T4" y="T5"/>
                  </a:cxn>
                  <a:cxn ang="0">
                    <a:pos x="T6" y="T7"/>
                  </a:cxn>
                  <a:cxn ang="0">
                    <a:pos x="T8" y="T9"/>
                  </a:cxn>
                  <a:cxn ang="0">
                    <a:pos x="T10" y="T11"/>
                  </a:cxn>
                </a:cxnLst>
                <a:rect l="0" t="0" r="r" b="b"/>
                <a:pathLst>
                  <a:path w="132" h="82">
                    <a:moveTo>
                      <a:pt x="132" y="78"/>
                    </a:moveTo>
                    <a:cubicBezTo>
                      <a:pt x="130" y="21"/>
                      <a:pt x="42" y="0"/>
                      <a:pt x="3" y="30"/>
                    </a:cubicBezTo>
                    <a:cubicBezTo>
                      <a:pt x="0" y="32"/>
                      <a:pt x="2" y="38"/>
                      <a:pt x="6" y="36"/>
                    </a:cubicBezTo>
                    <a:cubicBezTo>
                      <a:pt x="31" y="29"/>
                      <a:pt x="54" y="23"/>
                      <a:pt x="80" y="33"/>
                    </a:cubicBezTo>
                    <a:cubicBezTo>
                      <a:pt x="102" y="42"/>
                      <a:pt x="117" y="58"/>
                      <a:pt x="127" y="79"/>
                    </a:cubicBezTo>
                    <a:cubicBezTo>
                      <a:pt x="128" y="82"/>
                      <a:pt x="132" y="81"/>
                      <a:pt x="132" y="7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59" name="Freeform 780"/>
              <p:cNvSpPr/>
              <p:nvPr/>
            </p:nvSpPr>
            <p:spPr bwMode="auto">
              <a:xfrm>
                <a:off x="1543" y="1695"/>
                <a:ext cx="88" cy="252"/>
              </a:xfrm>
              <a:custGeom>
                <a:avLst/>
                <a:gdLst>
                  <a:gd name="T0" fmla="*/ 15 w 50"/>
                  <a:gd name="T1" fmla="*/ 137 h 143"/>
                  <a:gd name="T2" fmla="*/ 18 w 50"/>
                  <a:gd name="T3" fmla="*/ 66 h 143"/>
                  <a:gd name="T4" fmla="*/ 48 w 50"/>
                  <a:gd name="T5" fmla="*/ 8 h 143"/>
                  <a:gd name="T6" fmla="*/ 42 w 50"/>
                  <a:gd name="T7" fmla="*/ 2 h 143"/>
                  <a:gd name="T8" fmla="*/ 7 w 50"/>
                  <a:gd name="T9" fmla="*/ 60 h 143"/>
                  <a:gd name="T10" fmla="*/ 6 w 50"/>
                  <a:gd name="T11" fmla="*/ 138 h 143"/>
                  <a:gd name="T12" fmla="*/ 15 w 50"/>
                  <a:gd name="T13" fmla="*/ 137 h 143"/>
                </a:gdLst>
                <a:ahLst/>
                <a:cxnLst>
                  <a:cxn ang="0">
                    <a:pos x="T0" y="T1"/>
                  </a:cxn>
                  <a:cxn ang="0">
                    <a:pos x="T2" y="T3"/>
                  </a:cxn>
                  <a:cxn ang="0">
                    <a:pos x="T4" y="T5"/>
                  </a:cxn>
                  <a:cxn ang="0">
                    <a:pos x="T6" y="T7"/>
                  </a:cxn>
                  <a:cxn ang="0">
                    <a:pos x="T8" y="T9"/>
                  </a:cxn>
                  <a:cxn ang="0">
                    <a:pos x="T10" y="T11"/>
                  </a:cxn>
                  <a:cxn ang="0">
                    <a:pos x="T12" y="T13"/>
                  </a:cxn>
                </a:cxnLst>
                <a:rect l="0" t="0" r="r" b="b"/>
                <a:pathLst>
                  <a:path w="50" h="143">
                    <a:moveTo>
                      <a:pt x="15" y="137"/>
                    </a:moveTo>
                    <a:cubicBezTo>
                      <a:pt x="15" y="113"/>
                      <a:pt x="11" y="90"/>
                      <a:pt x="18" y="66"/>
                    </a:cubicBezTo>
                    <a:cubicBezTo>
                      <a:pt x="24" y="43"/>
                      <a:pt x="39" y="29"/>
                      <a:pt x="48" y="8"/>
                    </a:cubicBezTo>
                    <a:cubicBezTo>
                      <a:pt x="50" y="4"/>
                      <a:pt x="46" y="0"/>
                      <a:pt x="42" y="2"/>
                    </a:cubicBezTo>
                    <a:cubicBezTo>
                      <a:pt x="23" y="13"/>
                      <a:pt x="12" y="40"/>
                      <a:pt x="7" y="60"/>
                    </a:cubicBezTo>
                    <a:cubicBezTo>
                      <a:pt x="0" y="85"/>
                      <a:pt x="0" y="113"/>
                      <a:pt x="6" y="138"/>
                    </a:cubicBezTo>
                    <a:cubicBezTo>
                      <a:pt x="8" y="143"/>
                      <a:pt x="15" y="142"/>
                      <a:pt x="15" y="13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60" name="Freeform 781"/>
              <p:cNvSpPr/>
              <p:nvPr/>
            </p:nvSpPr>
            <p:spPr bwMode="auto">
              <a:xfrm>
                <a:off x="1585" y="1535"/>
                <a:ext cx="46" cy="183"/>
              </a:xfrm>
              <a:custGeom>
                <a:avLst/>
                <a:gdLst>
                  <a:gd name="T0" fmla="*/ 23 w 26"/>
                  <a:gd name="T1" fmla="*/ 99 h 104"/>
                  <a:gd name="T2" fmla="*/ 20 w 26"/>
                  <a:gd name="T3" fmla="*/ 52 h 104"/>
                  <a:gd name="T4" fmla="*/ 25 w 26"/>
                  <a:gd name="T5" fmla="*/ 7 h 104"/>
                  <a:gd name="T6" fmla="*/ 19 w 26"/>
                  <a:gd name="T7" fmla="*/ 3 h 104"/>
                  <a:gd name="T8" fmla="*/ 16 w 26"/>
                  <a:gd name="T9" fmla="*/ 100 h 104"/>
                  <a:gd name="T10" fmla="*/ 23 w 26"/>
                  <a:gd name="T11" fmla="*/ 99 h 104"/>
                </a:gdLst>
                <a:ahLst/>
                <a:cxnLst>
                  <a:cxn ang="0">
                    <a:pos x="T0" y="T1"/>
                  </a:cxn>
                  <a:cxn ang="0">
                    <a:pos x="T2" y="T3"/>
                  </a:cxn>
                  <a:cxn ang="0">
                    <a:pos x="T4" y="T5"/>
                  </a:cxn>
                  <a:cxn ang="0">
                    <a:pos x="T6" y="T7"/>
                  </a:cxn>
                  <a:cxn ang="0">
                    <a:pos x="T8" y="T9"/>
                  </a:cxn>
                  <a:cxn ang="0">
                    <a:pos x="T10" y="T11"/>
                  </a:cxn>
                </a:cxnLst>
                <a:rect l="0" t="0" r="r" b="b"/>
                <a:pathLst>
                  <a:path w="26" h="104">
                    <a:moveTo>
                      <a:pt x="23" y="99"/>
                    </a:moveTo>
                    <a:cubicBezTo>
                      <a:pt x="24" y="83"/>
                      <a:pt x="21" y="68"/>
                      <a:pt x="20" y="52"/>
                    </a:cubicBezTo>
                    <a:cubicBezTo>
                      <a:pt x="19" y="36"/>
                      <a:pt x="23" y="22"/>
                      <a:pt x="25" y="7"/>
                    </a:cubicBezTo>
                    <a:cubicBezTo>
                      <a:pt x="26" y="4"/>
                      <a:pt x="22" y="0"/>
                      <a:pt x="19" y="3"/>
                    </a:cubicBezTo>
                    <a:cubicBezTo>
                      <a:pt x="0" y="28"/>
                      <a:pt x="11" y="72"/>
                      <a:pt x="16" y="100"/>
                    </a:cubicBezTo>
                    <a:cubicBezTo>
                      <a:pt x="17" y="104"/>
                      <a:pt x="23" y="103"/>
                      <a:pt x="23" y="9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61" name="Freeform 782"/>
              <p:cNvSpPr/>
              <p:nvPr/>
            </p:nvSpPr>
            <p:spPr bwMode="auto">
              <a:xfrm>
                <a:off x="1709" y="1375"/>
                <a:ext cx="485" cy="341"/>
              </a:xfrm>
              <a:custGeom>
                <a:avLst/>
                <a:gdLst>
                  <a:gd name="T0" fmla="*/ 7 w 276"/>
                  <a:gd name="T1" fmla="*/ 191 h 194"/>
                  <a:gd name="T2" fmla="*/ 43 w 276"/>
                  <a:gd name="T3" fmla="*/ 115 h 194"/>
                  <a:gd name="T4" fmla="*/ 106 w 276"/>
                  <a:gd name="T5" fmla="*/ 43 h 194"/>
                  <a:gd name="T6" fmla="*/ 188 w 276"/>
                  <a:gd name="T7" fmla="*/ 12 h 194"/>
                  <a:gd name="T8" fmla="*/ 231 w 276"/>
                  <a:gd name="T9" fmla="*/ 15 h 194"/>
                  <a:gd name="T10" fmla="*/ 269 w 276"/>
                  <a:gd name="T11" fmla="*/ 29 h 194"/>
                  <a:gd name="T12" fmla="*/ 273 w 276"/>
                  <a:gd name="T13" fmla="*/ 23 h 194"/>
                  <a:gd name="T14" fmla="*/ 194 w 276"/>
                  <a:gd name="T15" fmla="*/ 1 h 194"/>
                  <a:gd name="T16" fmla="*/ 109 w 276"/>
                  <a:gd name="T17" fmla="*/ 29 h 194"/>
                  <a:gd name="T18" fmla="*/ 1 w 276"/>
                  <a:gd name="T19" fmla="*/ 189 h 194"/>
                  <a:gd name="T20" fmla="*/ 7 w 276"/>
                  <a:gd name="T21" fmla="*/ 191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6" h="194">
                    <a:moveTo>
                      <a:pt x="7" y="191"/>
                    </a:moveTo>
                    <a:cubicBezTo>
                      <a:pt x="19" y="166"/>
                      <a:pt x="28" y="139"/>
                      <a:pt x="43" y="115"/>
                    </a:cubicBezTo>
                    <a:cubicBezTo>
                      <a:pt x="59" y="88"/>
                      <a:pt x="80" y="62"/>
                      <a:pt x="106" y="43"/>
                    </a:cubicBezTo>
                    <a:cubicBezTo>
                      <a:pt x="130" y="26"/>
                      <a:pt x="159" y="15"/>
                      <a:pt x="188" y="12"/>
                    </a:cubicBezTo>
                    <a:cubicBezTo>
                      <a:pt x="202" y="11"/>
                      <a:pt x="217" y="12"/>
                      <a:pt x="231" y="15"/>
                    </a:cubicBezTo>
                    <a:cubicBezTo>
                      <a:pt x="244" y="18"/>
                      <a:pt x="256" y="25"/>
                      <a:pt x="269" y="29"/>
                    </a:cubicBezTo>
                    <a:cubicBezTo>
                      <a:pt x="273" y="30"/>
                      <a:pt x="276" y="25"/>
                      <a:pt x="273" y="23"/>
                    </a:cubicBezTo>
                    <a:cubicBezTo>
                      <a:pt x="254" y="4"/>
                      <a:pt x="219" y="0"/>
                      <a:pt x="194" y="1"/>
                    </a:cubicBezTo>
                    <a:cubicBezTo>
                      <a:pt x="164" y="3"/>
                      <a:pt x="134" y="13"/>
                      <a:pt x="109" y="29"/>
                    </a:cubicBezTo>
                    <a:cubicBezTo>
                      <a:pt x="56" y="63"/>
                      <a:pt x="13" y="128"/>
                      <a:pt x="1" y="189"/>
                    </a:cubicBezTo>
                    <a:cubicBezTo>
                      <a:pt x="0" y="192"/>
                      <a:pt x="5" y="194"/>
                      <a:pt x="7" y="19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62" name="Freeform 783"/>
              <p:cNvSpPr/>
              <p:nvPr/>
            </p:nvSpPr>
            <p:spPr bwMode="auto">
              <a:xfrm>
                <a:off x="1754" y="1307"/>
                <a:ext cx="51" cy="116"/>
              </a:xfrm>
              <a:custGeom>
                <a:avLst/>
                <a:gdLst>
                  <a:gd name="T0" fmla="*/ 28 w 29"/>
                  <a:gd name="T1" fmla="*/ 60 h 66"/>
                  <a:gd name="T2" fmla="*/ 20 w 29"/>
                  <a:gd name="T3" fmla="*/ 32 h 66"/>
                  <a:gd name="T4" fmla="*/ 26 w 29"/>
                  <a:gd name="T5" fmla="*/ 6 h 66"/>
                  <a:gd name="T6" fmla="*/ 22 w 29"/>
                  <a:gd name="T7" fmla="*/ 2 h 66"/>
                  <a:gd name="T8" fmla="*/ 23 w 29"/>
                  <a:gd name="T9" fmla="*/ 63 h 66"/>
                  <a:gd name="T10" fmla="*/ 28 w 29"/>
                  <a:gd name="T11" fmla="*/ 60 h 66"/>
                </a:gdLst>
                <a:ahLst/>
                <a:cxnLst>
                  <a:cxn ang="0">
                    <a:pos x="T0" y="T1"/>
                  </a:cxn>
                  <a:cxn ang="0">
                    <a:pos x="T2" y="T3"/>
                  </a:cxn>
                  <a:cxn ang="0">
                    <a:pos x="T4" y="T5"/>
                  </a:cxn>
                  <a:cxn ang="0">
                    <a:pos x="T6" y="T7"/>
                  </a:cxn>
                  <a:cxn ang="0">
                    <a:pos x="T8" y="T9"/>
                  </a:cxn>
                  <a:cxn ang="0">
                    <a:pos x="T10" y="T11"/>
                  </a:cxn>
                </a:cxnLst>
                <a:rect l="0" t="0" r="r" b="b"/>
                <a:pathLst>
                  <a:path w="29" h="66">
                    <a:moveTo>
                      <a:pt x="28" y="60"/>
                    </a:moveTo>
                    <a:cubicBezTo>
                      <a:pt x="27" y="50"/>
                      <a:pt x="22" y="42"/>
                      <a:pt x="20" y="32"/>
                    </a:cubicBezTo>
                    <a:cubicBezTo>
                      <a:pt x="19" y="23"/>
                      <a:pt x="21" y="14"/>
                      <a:pt x="26" y="6"/>
                    </a:cubicBezTo>
                    <a:cubicBezTo>
                      <a:pt x="28" y="3"/>
                      <a:pt x="25" y="0"/>
                      <a:pt x="22" y="2"/>
                    </a:cubicBezTo>
                    <a:cubicBezTo>
                      <a:pt x="0" y="14"/>
                      <a:pt x="12" y="47"/>
                      <a:pt x="23" y="63"/>
                    </a:cubicBezTo>
                    <a:cubicBezTo>
                      <a:pt x="25" y="66"/>
                      <a:pt x="29" y="64"/>
                      <a:pt x="28" y="6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63" name="Freeform 784"/>
              <p:cNvSpPr/>
              <p:nvPr/>
            </p:nvSpPr>
            <p:spPr bwMode="auto">
              <a:xfrm>
                <a:off x="1649" y="2246"/>
                <a:ext cx="95" cy="197"/>
              </a:xfrm>
              <a:custGeom>
                <a:avLst/>
                <a:gdLst>
                  <a:gd name="T0" fmla="*/ 12 w 54"/>
                  <a:gd name="T1" fmla="*/ 5 h 112"/>
                  <a:gd name="T2" fmla="*/ 48 w 54"/>
                  <a:gd name="T3" fmla="*/ 110 h 112"/>
                  <a:gd name="T4" fmla="*/ 51 w 54"/>
                  <a:gd name="T5" fmla="*/ 105 h 112"/>
                  <a:gd name="T6" fmla="*/ 19 w 54"/>
                  <a:gd name="T7" fmla="*/ 7 h 112"/>
                  <a:gd name="T8" fmla="*/ 12 w 54"/>
                  <a:gd name="T9" fmla="*/ 5 h 112"/>
                </a:gdLst>
                <a:ahLst/>
                <a:cxnLst>
                  <a:cxn ang="0">
                    <a:pos x="T0" y="T1"/>
                  </a:cxn>
                  <a:cxn ang="0">
                    <a:pos x="T2" y="T3"/>
                  </a:cxn>
                  <a:cxn ang="0">
                    <a:pos x="T4" y="T5"/>
                  </a:cxn>
                  <a:cxn ang="0">
                    <a:pos x="T6" y="T7"/>
                  </a:cxn>
                  <a:cxn ang="0">
                    <a:pos x="T8" y="T9"/>
                  </a:cxn>
                </a:cxnLst>
                <a:rect l="0" t="0" r="r" b="b"/>
                <a:pathLst>
                  <a:path w="54" h="112">
                    <a:moveTo>
                      <a:pt x="12" y="5"/>
                    </a:moveTo>
                    <a:cubicBezTo>
                      <a:pt x="0" y="40"/>
                      <a:pt x="13" y="92"/>
                      <a:pt x="48" y="110"/>
                    </a:cubicBezTo>
                    <a:cubicBezTo>
                      <a:pt x="51" y="112"/>
                      <a:pt x="54" y="108"/>
                      <a:pt x="51" y="105"/>
                    </a:cubicBezTo>
                    <a:cubicBezTo>
                      <a:pt x="26" y="75"/>
                      <a:pt x="12" y="48"/>
                      <a:pt x="19" y="7"/>
                    </a:cubicBezTo>
                    <a:cubicBezTo>
                      <a:pt x="20" y="2"/>
                      <a:pt x="13" y="0"/>
                      <a:pt x="12"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64" name="Freeform 785"/>
              <p:cNvSpPr/>
              <p:nvPr/>
            </p:nvSpPr>
            <p:spPr bwMode="auto">
              <a:xfrm>
                <a:off x="1543" y="2098"/>
                <a:ext cx="111" cy="139"/>
              </a:xfrm>
              <a:custGeom>
                <a:avLst/>
                <a:gdLst>
                  <a:gd name="T0" fmla="*/ 60 w 63"/>
                  <a:gd name="T1" fmla="*/ 71 h 79"/>
                  <a:gd name="T2" fmla="*/ 27 w 63"/>
                  <a:gd name="T3" fmla="*/ 44 h 79"/>
                  <a:gd name="T4" fmla="*/ 9 w 63"/>
                  <a:gd name="T5" fmla="*/ 4 h 79"/>
                  <a:gd name="T6" fmla="*/ 3 w 63"/>
                  <a:gd name="T7" fmla="*/ 5 h 79"/>
                  <a:gd name="T8" fmla="*/ 55 w 63"/>
                  <a:gd name="T9" fmla="*/ 77 h 79"/>
                  <a:gd name="T10" fmla="*/ 60 w 63"/>
                  <a:gd name="T11" fmla="*/ 71 h 79"/>
                </a:gdLst>
                <a:ahLst/>
                <a:cxnLst>
                  <a:cxn ang="0">
                    <a:pos x="T0" y="T1"/>
                  </a:cxn>
                  <a:cxn ang="0">
                    <a:pos x="T2" y="T3"/>
                  </a:cxn>
                  <a:cxn ang="0">
                    <a:pos x="T4" y="T5"/>
                  </a:cxn>
                  <a:cxn ang="0">
                    <a:pos x="T6" y="T7"/>
                  </a:cxn>
                  <a:cxn ang="0">
                    <a:pos x="T8" y="T9"/>
                  </a:cxn>
                  <a:cxn ang="0">
                    <a:pos x="T10" y="T11"/>
                  </a:cxn>
                </a:cxnLst>
                <a:rect l="0" t="0" r="r" b="b"/>
                <a:pathLst>
                  <a:path w="63" h="79">
                    <a:moveTo>
                      <a:pt x="60" y="71"/>
                    </a:moveTo>
                    <a:cubicBezTo>
                      <a:pt x="50" y="61"/>
                      <a:pt x="37" y="54"/>
                      <a:pt x="27" y="44"/>
                    </a:cubicBezTo>
                    <a:cubicBezTo>
                      <a:pt x="15" y="33"/>
                      <a:pt x="15" y="18"/>
                      <a:pt x="9" y="4"/>
                    </a:cubicBezTo>
                    <a:cubicBezTo>
                      <a:pt x="8" y="0"/>
                      <a:pt x="3" y="1"/>
                      <a:pt x="3" y="5"/>
                    </a:cubicBezTo>
                    <a:cubicBezTo>
                      <a:pt x="0" y="39"/>
                      <a:pt x="28" y="62"/>
                      <a:pt x="55" y="77"/>
                    </a:cubicBezTo>
                    <a:cubicBezTo>
                      <a:pt x="59" y="79"/>
                      <a:pt x="63" y="74"/>
                      <a:pt x="60" y="7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65" name="Freeform 786"/>
              <p:cNvSpPr/>
              <p:nvPr/>
            </p:nvSpPr>
            <p:spPr bwMode="auto">
              <a:xfrm>
                <a:off x="1508" y="2225"/>
                <a:ext cx="148" cy="144"/>
              </a:xfrm>
              <a:custGeom>
                <a:avLst/>
                <a:gdLst>
                  <a:gd name="T0" fmla="*/ 78 w 84"/>
                  <a:gd name="T1" fmla="*/ 2 h 82"/>
                  <a:gd name="T2" fmla="*/ 1 w 84"/>
                  <a:gd name="T3" fmla="*/ 74 h 82"/>
                  <a:gd name="T4" fmla="*/ 7 w 84"/>
                  <a:gd name="T5" fmla="*/ 78 h 82"/>
                  <a:gd name="T6" fmla="*/ 38 w 84"/>
                  <a:gd name="T7" fmla="*/ 40 h 82"/>
                  <a:gd name="T8" fmla="*/ 81 w 84"/>
                  <a:gd name="T9" fmla="*/ 8 h 82"/>
                  <a:gd name="T10" fmla="*/ 78 w 84"/>
                  <a:gd name="T11" fmla="*/ 2 h 82"/>
                </a:gdLst>
                <a:ahLst/>
                <a:cxnLst>
                  <a:cxn ang="0">
                    <a:pos x="T0" y="T1"/>
                  </a:cxn>
                  <a:cxn ang="0">
                    <a:pos x="T2" y="T3"/>
                  </a:cxn>
                  <a:cxn ang="0">
                    <a:pos x="T4" y="T5"/>
                  </a:cxn>
                  <a:cxn ang="0">
                    <a:pos x="T6" y="T7"/>
                  </a:cxn>
                  <a:cxn ang="0">
                    <a:pos x="T8" y="T9"/>
                  </a:cxn>
                  <a:cxn ang="0">
                    <a:pos x="T10" y="T11"/>
                  </a:cxn>
                </a:cxnLst>
                <a:rect l="0" t="0" r="r" b="b"/>
                <a:pathLst>
                  <a:path w="84" h="82">
                    <a:moveTo>
                      <a:pt x="78" y="2"/>
                    </a:moveTo>
                    <a:cubicBezTo>
                      <a:pt x="46" y="14"/>
                      <a:pt x="15" y="43"/>
                      <a:pt x="1" y="74"/>
                    </a:cubicBezTo>
                    <a:cubicBezTo>
                      <a:pt x="0" y="77"/>
                      <a:pt x="4" y="82"/>
                      <a:pt x="7" y="78"/>
                    </a:cubicBezTo>
                    <a:cubicBezTo>
                      <a:pt x="17" y="65"/>
                      <a:pt x="26" y="52"/>
                      <a:pt x="38" y="40"/>
                    </a:cubicBezTo>
                    <a:cubicBezTo>
                      <a:pt x="51" y="28"/>
                      <a:pt x="66" y="18"/>
                      <a:pt x="81" y="8"/>
                    </a:cubicBezTo>
                    <a:cubicBezTo>
                      <a:pt x="84" y="6"/>
                      <a:pt x="82" y="0"/>
                      <a:pt x="78"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66" name="Freeform 787"/>
              <p:cNvSpPr/>
              <p:nvPr/>
            </p:nvSpPr>
            <p:spPr bwMode="auto">
              <a:xfrm>
                <a:off x="1540" y="2395"/>
                <a:ext cx="53" cy="120"/>
              </a:xfrm>
              <a:custGeom>
                <a:avLst/>
                <a:gdLst>
                  <a:gd name="T0" fmla="*/ 6 w 30"/>
                  <a:gd name="T1" fmla="*/ 4 h 68"/>
                  <a:gd name="T2" fmla="*/ 22 w 30"/>
                  <a:gd name="T3" fmla="*/ 65 h 68"/>
                  <a:gd name="T4" fmla="*/ 29 w 30"/>
                  <a:gd name="T5" fmla="*/ 63 h 68"/>
                  <a:gd name="T6" fmla="*/ 21 w 30"/>
                  <a:gd name="T7" fmla="*/ 40 h 68"/>
                  <a:gd name="T8" fmla="*/ 13 w 30"/>
                  <a:gd name="T9" fmla="*/ 5 h 68"/>
                  <a:gd name="T10" fmla="*/ 6 w 30"/>
                  <a:gd name="T11" fmla="*/ 4 h 68"/>
                </a:gdLst>
                <a:ahLst/>
                <a:cxnLst>
                  <a:cxn ang="0">
                    <a:pos x="T0" y="T1"/>
                  </a:cxn>
                  <a:cxn ang="0">
                    <a:pos x="T2" y="T3"/>
                  </a:cxn>
                  <a:cxn ang="0">
                    <a:pos x="T4" y="T5"/>
                  </a:cxn>
                  <a:cxn ang="0">
                    <a:pos x="T6" y="T7"/>
                  </a:cxn>
                  <a:cxn ang="0">
                    <a:pos x="T8" y="T9"/>
                  </a:cxn>
                  <a:cxn ang="0">
                    <a:pos x="T10" y="T11"/>
                  </a:cxn>
                </a:cxnLst>
                <a:rect l="0" t="0" r="r" b="b"/>
                <a:pathLst>
                  <a:path w="30" h="68">
                    <a:moveTo>
                      <a:pt x="6" y="4"/>
                    </a:moveTo>
                    <a:cubicBezTo>
                      <a:pt x="0" y="27"/>
                      <a:pt x="12" y="46"/>
                      <a:pt x="22" y="65"/>
                    </a:cubicBezTo>
                    <a:cubicBezTo>
                      <a:pt x="24" y="68"/>
                      <a:pt x="29" y="67"/>
                      <a:pt x="29" y="63"/>
                    </a:cubicBezTo>
                    <a:cubicBezTo>
                      <a:pt x="30" y="54"/>
                      <a:pt x="25" y="48"/>
                      <a:pt x="21" y="40"/>
                    </a:cubicBezTo>
                    <a:cubicBezTo>
                      <a:pt x="14" y="29"/>
                      <a:pt x="13" y="18"/>
                      <a:pt x="13" y="5"/>
                    </a:cubicBezTo>
                    <a:cubicBezTo>
                      <a:pt x="12" y="1"/>
                      <a:pt x="7" y="0"/>
                      <a:pt x="6"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67" name="Freeform 788"/>
              <p:cNvSpPr/>
              <p:nvPr/>
            </p:nvSpPr>
            <p:spPr bwMode="auto">
              <a:xfrm>
                <a:off x="2380" y="1034"/>
                <a:ext cx="84" cy="130"/>
              </a:xfrm>
              <a:custGeom>
                <a:avLst/>
                <a:gdLst>
                  <a:gd name="T0" fmla="*/ 38 w 48"/>
                  <a:gd name="T1" fmla="*/ 71 h 74"/>
                  <a:gd name="T2" fmla="*/ 5 w 48"/>
                  <a:gd name="T3" fmla="*/ 0 h 74"/>
                  <a:gd name="T4" fmla="*/ 2 w 48"/>
                  <a:gd name="T5" fmla="*/ 6 h 74"/>
                  <a:gd name="T6" fmla="*/ 26 w 48"/>
                  <a:gd name="T7" fmla="*/ 31 h 74"/>
                  <a:gd name="T8" fmla="*/ 33 w 48"/>
                  <a:gd name="T9" fmla="*/ 69 h 74"/>
                  <a:gd name="T10" fmla="*/ 38 w 48"/>
                  <a:gd name="T11" fmla="*/ 71 h 74"/>
                </a:gdLst>
                <a:ahLst/>
                <a:cxnLst>
                  <a:cxn ang="0">
                    <a:pos x="T0" y="T1"/>
                  </a:cxn>
                  <a:cxn ang="0">
                    <a:pos x="T2" y="T3"/>
                  </a:cxn>
                  <a:cxn ang="0">
                    <a:pos x="T4" y="T5"/>
                  </a:cxn>
                  <a:cxn ang="0">
                    <a:pos x="T6" y="T7"/>
                  </a:cxn>
                  <a:cxn ang="0">
                    <a:pos x="T8" y="T9"/>
                  </a:cxn>
                  <a:cxn ang="0">
                    <a:pos x="T10" y="T11"/>
                  </a:cxn>
                </a:cxnLst>
                <a:rect l="0" t="0" r="r" b="b"/>
                <a:pathLst>
                  <a:path w="48" h="74">
                    <a:moveTo>
                      <a:pt x="38" y="71"/>
                    </a:moveTo>
                    <a:cubicBezTo>
                      <a:pt x="48" y="47"/>
                      <a:pt x="34" y="3"/>
                      <a:pt x="5" y="0"/>
                    </a:cubicBezTo>
                    <a:cubicBezTo>
                      <a:pt x="2" y="0"/>
                      <a:pt x="0" y="4"/>
                      <a:pt x="2" y="6"/>
                    </a:cubicBezTo>
                    <a:cubicBezTo>
                      <a:pt x="11" y="15"/>
                      <a:pt x="20" y="20"/>
                      <a:pt x="26" y="31"/>
                    </a:cubicBezTo>
                    <a:cubicBezTo>
                      <a:pt x="33" y="42"/>
                      <a:pt x="35" y="56"/>
                      <a:pt x="33" y="69"/>
                    </a:cubicBezTo>
                    <a:cubicBezTo>
                      <a:pt x="32" y="73"/>
                      <a:pt x="37" y="74"/>
                      <a:pt x="38" y="7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68" name="Freeform 789"/>
              <p:cNvSpPr/>
              <p:nvPr/>
            </p:nvSpPr>
            <p:spPr bwMode="auto">
              <a:xfrm>
                <a:off x="2577" y="920"/>
                <a:ext cx="46" cy="74"/>
              </a:xfrm>
              <a:custGeom>
                <a:avLst/>
                <a:gdLst>
                  <a:gd name="T0" fmla="*/ 17 w 26"/>
                  <a:gd name="T1" fmla="*/ 3 h 42"/>
                  <a:gd name="T2" fmla="*/ 3 w 26"/>
                  <a:gd name="T3" fmla="*/ 39 h 42"/>
                  <a:gd name="T4" fmla="*/ 10 w 26"/>
                  <a:gd name="T5" fmla="*/ 40 h 42"/>
                  <a:gd name="T6" fmla="*/ 15 w 26"/>
                  <a:gd name="T7" fmla="*/ 24 h 42"/>
                  <a:gd name="T8" fmla="*/ 23 w 26"/>
                  <a:gd name="T9" fmla="*/ 8 h 42"/>
                  <a:gd name="T10" fmla="*/ 17 w 26"/>
                  <a:gd name="T11" fmla="*/ 3 h 42"/>
                </a:gdLst>
                <a:ahLst/>
                <a:cxnLst>
                  <a:cxn ang="0">
                    <a:pos x="T0" y="T1"/>
                  </a:cxn>
                  <a:cxn ang="0">
                    <a:pos x="T2" y="T3"/>
                  </a:cxn>
                  <a:cxn ang="0">
                    <a:pos x="T4" y="T5"/>
                  </a:cxn>
                  <a:cxn ang="0">
                    <a:pos x="T6" y="T7"/>
                  </a:cxn>
                  <a:cxn ang="0">
                    <a:pos x="T8" y="T9"/>
                  </a:cxn>
                  <a:cxn ang="0">
                    <a:pos x="T10" y="T11"/>
                  </a:cxn>
                </a:cxnLst>
                <a:rect l="0" t="0" r="r" b="b"/>
                <a:pathLst>
                  <a:path w="26" h="42">
                    <a:moveTo>
                      <a:pt x="17" y="3"/>
                    </a:moveTo>
                    <a:cubicBezTo>
                      <a:pt x="9" y="10"/>
                      <a:pt x="0" y="27"/>
                      <a:pt x="3" y="39"/>
                    </a:cubicBezTo>
                    <a:cubicBezTo>
                      <a:pt x="4" y="42"/>
                      <a:pt x="8" y="42"/>
                      <a:pt x="10" y="40"/>
                    </a:cubicBezTo>
                    <a:cubicBezTo>
                      <a:pt x="12" y="35"/>
                      <a:pt x="13" y="29"/>
                      <a:pt x="15" y="24"/>
                    </a:cubicBezTo>
                    <a:cubicBezTo>
                      <a:pt x="17" y="18"/>
                      <a:pt x="20" y="13"/>
                      <a:pt x="23" y="8"/>
                    </a:cubicBezTo>
                    <a:cubicBezTo>
                      <a:pt x="26" y="4"/>
                      <a:pt x="20" y="0"/>
                      <a:pt x="17"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69" name="Freeform 790"/>
              <p:cNvSpPr/>
              <p:nvPr/>
            </p:nvSpPr>
            <p:spPr bwMode="auto">
              <a:xfrm>
                <a:off x="2473" y="974"/>
                <a:ext cx="109" cy="34"/>
              </a:xfrm>
              <a:custGeom>
                <a:avLst/>
                <a:gdLst>
                  <a:gd name="T0" fmla="*/ 5 w 62"/>
                  <a:gd name="T1" fmla="*/ 18 h 19"/>
                  <a:gd name="T2" fmla="*/ 30 w 62"/>
                  <a:gd name="T3" fmla="*/ 14 h 19"/>
                  <a:gd name="T4" fmla="*/ 58 w 62"/>
                  <a:gd name="T5" fmla="*/ 9 h 19"/>
                  <a:gd name="T6" fmla="*/ 58 w 62"/>
                  <a:gd name="T7" fmla="*/ 3 h 19"/>
                  <a:gd name="T8" fmla="*/ 3 w 62"/>
                  <a:gd name="T9" fmla="*/ 13 h 19"/>
                  <a:gd name="T10" fmla="*/ 5 w 62"/>
                  <a:gd name="T11" fmla="*/ 18 h 19"/>
                </a:gdLst>
                <a:ahLst/>
                <a:cxnLst>
                  <a:cxn ang="0">
                    <a:pos x="T0" y="T1"/>
                  </a:cxn>
                  <a:cxn ang="0">
                    <a:pos x="T2" y="T3"/>
                  </a:cxn>
                  <a:cxn ang="0">
                    <a:pos x="T4" y="T5"/>
                  </a:cxn>
                  <a:cxn ang="0">
                    <a:pos x="T6" y="T7"/>
                  </a:cxn>
                  <a:cxn ang="0">
                    <a:pos x="T8" y="T9"/>
                  </a:cxn>
                  <a:cxn ang="0">
                    <a:pos x="T10" y="T11"/>
                  </a:cxn>
                </a:cxnLst>
                <a:rect l="0" t="0" r="r" b="b"/>
                <a:pathLst>
                  <a:path w="62" h="19">
                    <a:moveTo>
                      <a:pt x="5" y="18"/>
                    </a:moveTo>
                    <a:cubicBezTo>
                      <a:pt x="13" y="17"/>
                      <a:pt x="22" y="15"/>
                      <a:pt x="30" y="14"/>
                    </a:cubicBezTo>
                    <a:cubicBezTo>
                      <a:pt x="39" y="13"/>
                      <a:pt x="49" y="12"/>
                      <a:pt x="58" y="9"/>
                    </a:cubicBezTo>
                    <a:cubicBezTo>
                      <a:pt x="61" y="9"/>
                      <a:pt x="62" y="3"/>
                      <a:pt x="58" y="3"/>
                    </a:cubicBezTo>
                    <a:cubicBezTo>
                      <a:pt x="40" y="0"/>
                      <a:pt x="19" y="5"/>
                      <a:pt x="3" y="13"/>
                    </a:cubicBezTo>
                    <a:cubicBezTo>
                      <a:pt x="0" y="14"/>
                      <a:pt x="2" y="19"/>
                      <a:pt x="5"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70" name="Freeform 791"/>
              <p:cNvSpPr/>
              <p:nvPr/>
            </p:nvSpPr>
            <p:spPr bwMode="auto">
              <a:xfrm>
                <a:off x="2538" y="974"/>
                <a:ext cx="108" cy="294"/>
              </a:xfrm>
              <a:custGeom>
                <a:avLst/>
                <a:gdLst>
                  <a:gd name="T0" fmla="*/ 18 w 61"/>
                  <a:gd name="T1" fmla="*/ 9 h 167"/>
                  <a:gd name="T2" fmla="*/ 39 w 61"/>
                  <a:gd name="T3" fmla="*/ 44 h 167"/>
                  <a:gd name="T4" fmla="*/ 44 w 61"/>
                  <a:gd name="T5" fmla="*/ 85 h 167"/>
                  <a:gd name="T6" fmla="*/ 38 w 61"/>
                  <a:gd name="T7" fmla="*/ 127 h 167"/>
                  <a:gd name="T8" fmla="*/ 4 w 61"/>
                  <a:gd name="T9" fmla="*/ 157 h 167"/>
                  <a:gd name="T10" fmla="*/ 7 w 61"/>
                  <a:gd name="T11" fmla="*/ 165 h 167"/>
                  <a:gd name="T12" fmla="*/ 59 w 61"/>
                  <a:gd name="T13" fmla="*/ 99 h 167"/>
                  <a:gd name="T14" fmla="*/ 25 w 61"/>
                  <a:gd name="T15" fmla="*/ 3 h 167"/>
                  <a:gd name="T16" fmla="*/ 18 w 61"/>
                  <a:gd name="T17" fmla="*/ 9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167">
                    <a:moveTo>
                      <a:pt x="18" y="9"/>
                    </a:moveTo>
                    <a:cubicBezTo>
                      <a:pt x="27" y="20"/>
                      <a:pt x="35" y="31"/>
                      <a:pt x="39" y="44"/>
                    </a:cubicBezTo>
                    <a:cubicBezTo>
                      <a:pt x="43" y="57"/>
                      <a:pt x="44" y="72"/>
                      <a:pt x="44" y="85"/>
                    </a:cubicBezTo>
                    <a:cubicBezTo>
                      <a:pt x="45" y="99"/>
                      <a:pt x="45" y="115"/>
                      <a:pt x="38" y="127"/>
                    </a:cubicBezTo>
                    <a:cubicBezTo>
                      <a:pt x="30" y="140"/>
                      <a:pt x="15" y="148"/>
                      <a:pt x="4" y="157"/>
                    </a:cubicBezTo>
                    <a:cubicBezTo>
                      <a:pt x="0" y="160"/>
                      <a:pt x="2" y="167"/>
                      <a:pt x="7" y="165"/>
                    </a:cubicBezTo>
                    <a:cubicBezTo>
                      <a:pt x="38" y="153"/>
                      <a:pt x="58" y="133"/>
                      <a:pt x="59" y="99"/>
                    </a:cubicBezTo>
                    <a:cubicBezTo>
                      <a:pt x="61" y="62"/>
                      <a:pt x="54" y="27"/>
                      <a:pt x="25" y="3"/>
                    </a:cubicBezTo>
                    <a:cubicBezTo>
                      <a:pt x="22" y="0"/>
                      <a:pt x="15" y="4"/>
                      <a:pt x="18" y="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71" name="Freeform 792"/>
              <p:cNvSpPr/>
              <p:nvPr/>
            </p:nvSpPr>
            <p:spPr bwMode="auto">
              <a:xfrm>
                <a:off x="2762" y="730"/>
                <a:ext cx="423" cy="153"/>
              </a:xfrm>
              <a:custGeom>
                <a:avLst/>
                <a:gdLst>
                  <a:gd name="T0" fmla="*/ 4 w 241"/>
                  <a:gd name="T1" fmla="*/ 69 h 87"/>
                  <a:gd name="T2" fmla="*/ 114 w 241"/>
                  <a:gd name="T3" fmla="*/ 61 h 87"/>
                  <a:gd name="T4" fmla="*/ 172 w 241"/>
                  <a:gd name="T5" fmla="*/ 36 h 87"/>
                  <a:gd name="T6" fmla="*/ 237 w 241"/>
                  <a:gd name="T7" fmla="*/ 18 h 87"/>
                  <a:gd name="T8" fmla="*/ 237 w 241"/>
                  <a:gd name="T9" fmla="*/ 9 h 87"/>
                  <a:gd name="T10" fmla="*/ 139 w 241"/>
                  <a:gd name="T11" fmla="*/ 36 h 87"/>
                  <a:gd name="T12" fmla="*/ 7 w 241"/>
                  <a:gd name="T13" fmla="*/ 62 h 87"/>
                  <a:gd name="T14" fmla="*/ 4 w 241"/>
                  <a:gd name="T15" fmla="*/ 69 h 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1" h="87">
                    <a:moveTo>
                      <a:pt x="4" y="69"/>
                    </a:moveTo>
                    <a:cubicBezTo>
                      <a:pt x="38" y="87"/>
                      <a:pt x="81" y="75"/>
                      <a:pt x="114" y="61"/>
                    </a:cubicBezTo>
                    <a:cubicBezTo>
                      <a:pt x="134" y="53"/>
                      <a:pt x="153" y="44"/>
                      <a:pt x="172" y="36"/>
                    </a:cubicBezTo>
                    <a:cubicBezTo>
                      <a:pt x="194" y="27"/>
                      <a:pt x="215" y="24"/>
                      <a:pt x="237" y="18"/>
                    </a:cubicBezTo>
                    <a:cubicBezTo>
                      <a:pt x="241" y="17"/>
                      <a:pt x="241" y="11"/>
                      <a:pt x="237" y="9"/>
                    </a:cubicBezTo>
                    <a:cubicBezTo>
                      <a:pt x="206" y="0"/>
                      <a:pt x="167" y="23"/>
                      <a:pt x="139" y="36"/>
                    </a:cubicBezTo>
                    <a:cubicBezTo>
                      <a:pt x="96" y="57"/>
                      <a:pt x="55" y="74"/>
                      <a:pt x="7" y="62"/>
                    </a:cubicBezTo>
                    <a:cubicBezTo>
                      <a:pt x="3" y="61"/>
                      <a:pt x="0" y="67"/>
                      <a:pt x="4" y="6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72" name="Freeform 793"/>
              <p:cNvSpPr/>
              <p:nvPr/>
            </p:nvSpPr>
            <p:spPr bwMode="auto">
              <a:xfrm>
                <a:off x="3424" y="695"/>
                <a:ext cx="25" cy="88"/>
              </a:xfrm>
              <a:custGeom>
                <a:avLst/>
                <a:gdLst>
                  <a:gd name="T0" fmla="*/ 6 w 14"/>
                  <a:gd name="T1" fmla="*/ 2 h 50"/>
                  <a:gd name="T2" fmla="*/ 3 w 14"/>
                  <a:gd name="T3" fmla="*/ 23 h 50"/>
                  <a:gd name="T4" fmla="*/ 3 w 14"/>
                  <a:gd name="T5" fmla="*/ 46 h 50"/>
                  <a:gd name="T6" fmla="*/ 9 w 14"/>
                  <a:gd name="T7" fmla="*/ 47 h 50"/>
                  <a:gd name="T8" fmla="*/ 12 w 14"/>
                  <a:gd name="T9" fmla="*/ 26 h 50"/>
                  <a:gd name="T10" fmla="*/ 12 w 14"/>
                  <a:gd name="T11" fmla="*/ 3 h 50"/>
                  <a:gd name="T12" fmla="*/ 6 w 14"/>
                  <a:gd name="T13" fmla="*/ 2 h 50"/>
                </a:gdLst>
                <a:ahLst/>
                <a:cxnLst>
                  <a:cxn ang="0">
                    <a:pos x="T0" y="T1"/>
                  </a:cxn>
                  <a:cxn ang="0">
                    <a:pos x="T2" y="T3"/>
                  </a:cxn>
                  <a:cxn ang="0">
                    <a:pos x="T4" y="T5"/>
                  </a:cxn>
                  <a:cxn ang="0">
                    <a:pos x="T6" y="T7"/>
                  </a:cxn>
                  <a:cxn ang="0">
                    <a:pos x="T8" y="T9"/>
                  </a:cxn>
                  <a:cxn ang="0">
                    <a:pos x="T10" y="T11"/>
                  </a:cxn>
                  <a:cxn ang="0">
                    <a:pos x="T12" y="T13"/>
                  </a:cxn>
                </a:cxnLst>
                <a:rect l="0" t="0" r="r" b="b"/>
                <a:pathLst>
                  <a:path w="14" h="50">
                    <a:moveTo>
                      <a:pt x="6" y="2"/>
                    </a:moveTo>
                    <a:cubicBezTo>
                      <a:pt x="3" y="9"/>
                      <a:pt x="4" y="16"/>
                      <a:pt x="3" y="23"/>
                    </a:cubicBezTo>
                    <a:cubicBezTo>
                      <a:pt x="2" y="30"/>
                      <a:pt x="0" y="39"/>
                      <a:pt x="3" y="46"/>
                    </a:cubicBezTo>
                    <a:cubicBezTo>
                      <a:pt x="3" y="49"/>
                      <a:pt x="8" y="50"/>
                      <a:pt x="9" y="47"/>
                    </a:cubicBezTo>
                    <a:cubicBezTo>
                      <a:pt x="12" y="40"/>
                      <a:pt x="12" y="33"/>
                      <a:pt x="12" y="26"/>
                    </a:cubicBezTo>
                    <a:cubicBezTo>
                      <a:pt x="12" y="19"/>
                      <a:pt x="14" y="10"/>
                      <a:pt x="12" y="3"/>
                    </a:cubicBezTo>
                    <a:cubicBezTo>
                      <a:pt x="11" y="1"/>
                      <a:pt x="7" y="0"/>
                      <a:pt x="6"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73" name="Freeform 794"/>
              <p:cNvSpPr/>
              <p:nvPr/>
            </p:nvSpPr>
            <p:spPr bwMode="auto">
              <a:xfrm>
                <a:off x="2997" y="756"/>
                <a:ext cx="520" cy="260"/>
              </a:xfrm>
              <a:custGeom>
                <a:avLst/>
                <a:gdLst>
                  <a:gd name="T0" fmla="*/ 291 w 296"/>
                  <a:gd name="T1" fmla="*/ 4 h 148"/>
                  <a:gd name="T2" fmla="*/ 206 w 296"/>
                  <a:gd name="T3" fmla="*/ 21 h 148"/>
                  <a:gd name="T4" fmla="*/ 158 w 296"/>
                  <a:gd name="T5" fmla="*/ 45 h 148"/>
                  <a:gd name="T6" fmla="*/ 103 w 296"/>
                  <a:gd name="T7" fmla="*/ 50 h 148"/>
                  <a:gd name="T8" fmla="*/ 1 w 296"/>
                  <a:gd name="T9" fmla="*/ 138 h 148"/>
                  <a:gd name="T10" fmla="*/ 11 w 296"/>
                  <a:gd name="T11" fmla="*/ 142 h 148"/>
                  <a:gd name="T12" fmla="*/ 56 w 296"/>
                  <a:gd name="T13" fmla="*/ 86 h 148"/>
                  <a:gd name="T14" fmla="*/ 135 w 296"/>
                  <a:gd name="T15" fmla="*/ 65 h 148"/>
                  <a:gd name="T16" fmla="*/ 205 w 296"/>
                  <a:gd name="T17" fmla="*/ 39 h 148"/>
                  <a:gd name="T18" fmla="*/ 291 w 296"/>
                  <a:gd name="T19" fmla="*/ 14 h 148"/>
                  <a:gd name="T20" fmla="*/ 291 w 296"/>
                  <a:gd name="T21" fmla="*/ 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6" h="148">
                    <a:moveTo>
                      <a:pt x="291" y="4"/>
                    </a:moveTo>
                    <a:cubicBezTo>
                      <a:pt x="263" y="0"/>
                      <a:pt x="231" y="10"/>
                      <a:pt x="206" y="21"/>
                    </a:cubicBezTo>
                    <a:cubicBezTo>
                      <a:pt x="190" y="28"/>
                      <a:pt x="175" y="39"/>
                      <a:pt x="158" y="45"/>
                    </a:cubicBezTo>
                    <a:cubicBezTo>
                      <a:pt x="140" y="51"/>
                      <a:pt x="121" y="48"/>
                      <a:pt x="103" y="50"/>
                    </a:cubicBezTo>
                    <a:cubicBezTo>
                      <a:pt x="55" y="56"/>
                      <a:pt x="11" y="91"/>
                      <a:pt x="1" y="138"/>
                    </a:cubicBezTo>
                    <a:cubicBezTo>
                      <a:pt x="0" y="144"/>
                      <a:pt x="8" y="148"/>
                      <a:pt x="11" y="142"/>
                    </a:cubicBezTo>
                    <a:cubicBezTo>
                      <a:pt x="21" y="121"/>
                      <a:pt x="36" y="99"/>
                      <a:pt x="56" y="86"/>
                    </a:cubicBezTo>
                    <a:cubicBezTo>
                      <a:pt x="81" y="68"/>
                      <a:pt x="105" y="67"/>
                      <a:pt x="135" y="65"/>
                    </a:cubicBezTo>
                    <a:cubicBezTo>
                      <a:pt x="162" y="64"/>
                      <a:pt x="181" y="50"/>
                      <a:pt x="205" y="39"/>
                    </a:cubicBezTo>
                    <a:cubicBezTo>
                      <a:pt x="233" y="26"/>
                      <a:pt x="262" y="23"/>
                      <a:pt x="291" y="14"/>
                    </a:cubicBezTo>
                    <a:cubicBezTo>
                      <a:pt x="295" y="13"/>
                      <a:pt x="296" y="5"/>
                      <a:pt x="291"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74" name="Freeform 795"/>
              <p:cNvSpPr/>
              <p:nvPr/>
            </p:nvSpPr>
            <p:spPr bwMode="auto">
              <a:xfrm>
                <a:off x="2934" y="990"/>
                <a:ext cx="89" cy="169"/>
              </a:xfrm>
              <a:custGeom>
                <a:avLst/>
                <a:gdLst>
                  <a:gd name="T0" fmla="*/ 41 w 51"/>
                  <a:gd name="T1" fmla="*/ 4 h 96"/>
                  <a:gd name="T2" fmla="*/ 20 w 51"/>
                  <a:gd name="T3" fmla="*/ 92 h 96"/>
                  <a:gd name="T4" fmla="*/ 31 w 51"/>
                  <a:gd name="T5" fmla="*/ 87 h 96"/>
                  <a:gd name="T6" fmla="*/ 30 w 51"/>
                  <a:gd name="T7" fmla="*/ 50 h 96"/>
                  <a:gd name="T8" fmla="*/ 48 w 51"/>
                  <a:gd name="T9" fmla="*/ 10 h 96"/>
                  <a:gd name="T10" fmla="*/ 41 w 51"/>
                  <a:gd name="T11" fmla="*/ 4 h 96"/>
                </a:gdLst>
                <a:ahLst/>
                <a:cxnLst>
                  <a:cxn ang="0">
                    <a:pos x="T0" y="T1"/>
                  </a:cxn>
                  <a:cxn ang="0">
                    <a:pos x="T2" y="T3"/>
                  </a:cxn>
                  <a:cxn ang="0">
                    <a:pos x="T4" y="T5"/>
                  </a:cxn>
                  <a:cxn ang="0">
                    <a:pos x="T6" y="T7"/>
                  </a:cxn>
                  <a:cxn ang="0">
                    <a:pos x="T8" y="T9"/>
                  </a:cxn>
                  <a:cxn ang="0">
                    <a:pos x="T10" y="T11"/>
                  </a:cxn>
                </a:cxnLst>
                <a:rect l="0" t="0" r="r" b="b"/>
                <a:pathLst>
                  <a:path w="51" h="96">
                    <a:moveTo>
                      <a:pt x="41" y="4"/>
                    </a:moveTo>
                    <a:cubicBezTo>
                      <a:pt x="20" y="22"/>
                      <a:pt x="0" y="66"/>
                      <a:pt x="20" y="92"/>
                    </a:cubicBezTo>
                    <a:cubicBezTo>
                      <a:pt x="24" y="96"/>
                      <a:pt x="30" y="92"/>
                      <a:pt x="31" y="87"/>
                    </a:cubicBezTo>
                    <a:cubicBezTo>
                      <a:pt x="32" y="75"/>
                      <a:pt x="28" y="63"/>
                      <a:pt x="30" y="50"/>
                    </a:cubicBezTo>
                    <a:cubicBezTo>
                      <a:pt x="32" y="36"/>
                      <a:pt x="38" y="22"/>
                      <a:pt x="48" y="10"/>
                    </a:cubicBezTo>
                    <a:cubicBezTo>
                      <a:pt x="51" y="6"/>
                      <a:pt x="46" y="0"/>
                      <a:pt x="41"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75" name="Freeform 796"/>
              <p:cNvSpPr/>
              <p:nvPr/>
            </p:nvSpPr>
            <p:spPr bwMode="auto">
              <a:xfrm>
                <a:off x="2881" y="1133"/>
                <a:ext cx="107" cy="269"/>
              </a:xfrm>
              <a:custGeom>
                <a:avLst/>
                <a:gdLst>
                  <a:gd name="T0" fmla="*/ 50 w 61"/>
                  <a:gd name="T1" fmla="*/ 5 h 153"/>
                  <a:gd name="T2" fmla="*/ 12 w 61"/>
                  <a:gd name="T3" fmla="*/ 86 h 153"/>
                  <a:gd name="T4" fmla="*/ 15 w 61"/>
                  <a:gd name="T5" fmla="*/ 149 h 153"/>
                  <a:gd name="T6" fmla="*/ 25 w 61"/>
                  <a:gd name="T7" fmla="*/ 145 h 153"/>
                  <a:gd name="T8" fmla="*/ 23 w 61"/>
                  <a:gd name="T9" fmla="*/ 114 h 153"/>
                  <a:gd name="T10" fmla="*/ 32 w 61"/>
                  <a:gd name="T11" fmla="*/ 78 h 153"/>
                  <a:gd name="T12" fmla="*/ 59 w 61"/>
                  <a:gd name="T13" fmla="*/ 9 h 153"/>
                  <a:gd name="T14" fmla="*/ 50 w 61"/>
                  <a:gd name="T15" fmla="*/ 5 h 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153">
                    <a:moveTo>
                      <a:pt x="50" y="5"/>
                    </a:moveTo>
                    <a:cubicBezTo>
                      <a:pt x="36" y="31"/>
                      <a:pt x="21" y="58"/>
                      <a:pt x="12" y="86"/>
                    </a:cubicBezTo>
                    <a:cubicBezTo>
                      <a:pt x="6" y="105"/>
                      <a:pt x="0" y="134"/>
                      <a:pt x="15" y="149"/>
                    </a:cubicBezTo>
                    <a:cubicBezTo>
                      <a:pt x="19" y="153"/>
                      <a:pt x="25" y="150"/>
                      <a:pt x="25" y="145"/>
                    </a:cubicBezTo>
                    <a:cubicBezTo>
                      <a:pt x="26" y="135"/>
                      <a:pt x="23" y="125"/>
                      <a:pt x="23" y="114"/>
                    </a:cubicBezTo>
                    <a:cubicBezTo>
                      <a:pt x="24" y="101"/>
                      <a:pt x="28" y="89"/>
                      <a:pt x="32" y="78"/>
                    </a:cubicBezTo>
                    <a:cubicBezTo>
                      <a:pt x="41" y="55"/>
                      <a:pt x="51" y="32"/>
                      <a:pt x="59" y="9"/>
                    </a:cubicBezTo>
                    <a:cubicBezTo>
                      <a:pt x="61" y="4"/>
                      <a:pt x="52" y="0"/>
                      <a:pt x="50"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76" name="Freeform 797"/>
              <p:cNvSpPr/>
              <p:nvPr/>
            </p:nvSpPr>
            <p:spPr bwMode="auto">
              <a:xfrm>
                <a:off x="2813" y="1372"/>
                <a:ext cx="174" cy="197"/>
              </a:xfrm>
              <a:custGeom>
                <a:avLst/>
                <a:gdLst>
                  <a:gd name="T0" fmla="*/ 93 w 99"/>
                  <a:gd name="T1" fmla="*/ 4 h 112"/>
                  <a:gd name="T2" fmla="*/ 34 w 99"/>
                  <a:gd name="T3" fmla="*/ 30 h 112"/>
                  <a:gd name="T4" fmla="*/ 13 w 99"/>
                  <a:gd name="T5" fmla="*/ 108 h 112"/>
                  <a:gd name="T6" fmla="*/ 23 w 99"/>
                  <a:gd name="T7" fmla="*/ 107 h 112"/>
                  <a:gd name="T8" fmla="*/ 29 w 99"/>
                  <a:gd name="T9" fmla="*/ 79 h 112"/>
                  <a:gd name="T10" fmla="*/ 44 w 99"/>
                  <a:gd name="T11" fmla="*/ 46 h 112"/>
                  <a:gd name="T12" fmla="*/ 62 w 99"/>
                  <a:gd name="T13" fmla="*/ 22 h 112"/>
                  <a:gd name="T14" fmla="*/ 93 w 99"/>
                  <a:gd name="T15" fmla="*/ 15 h 112"/>
                  <a:gd name="T16" fmla="*/ 93 w 99"/>
                  <a:gd name="T17" fmla="*/ 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12">
                    <a:moveTo>
                      <a:pt x="93" y="4"/>
                    </a:moveTo>
                    <a:cubicBezTo>
                      <a:pt x="67" y="0"/>
                      <a:pt x="48" y="8"/>
                      <a:pt x="34" y="30"/>
                    </a:cubicBezTo>
                    <a:cubicBezTo>
                      <a:pt x="22" y="50"/>
                      <a:pt x="0" y="85"/>
                      <a:pt x="13" y="108"/>
                    </a:cubicBezTo>
                    <a:cubicBezTo>
                      <a:pt x="15" y="112"/>
                      <a:pt x="22" y="111"/>
                      <a:pt x="23" y="107"/>
                    </a:cubicBezTo>
                    <a:cubicBezTo>
                      <a:pt x="27" y="98"/>
                      <a:pt x="26" y="88"/>
                      <a:pt x="29" y="79"/>
                    </a:cubicBezTo>
                    <a:cubicBezTo>
                      <a:pt x="32" y="67"/>
                      <a:pt x="38" y="56"/>
                      <a:pt x="44" y="46"/>
                    </a:cubicBezTo>
                    <a:cubicBezTo>
                      <a:pt x="49" y="37"/>
                      <a:pt x="54" y="27"/>
                      <a:pt x="62" y="22"/>
                    </a:cubicBezTo>
                    <a:cubicBezTo>
                      <a:pt x="71" y="16"/>
                      <a:pt x="83" y="17"/>
                      <a:pt x="93" y="15"/>
                    </a:cubicBezTo>
                    <a:cubicBezTo>
                      <a:pt x="99" y="15"/>
                      <a:pt x="99" y="5"/>
                      <a:pt x="93"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77" name="Freeform 798"/>
              <p:cNvSpPr/>
              <p:nvPr/>
            </p:nvSpPr>
            <p:spPr bwMode="auto">
              <a:xfrm>
                <a:off x="2747" y="1535"/>
                <a:ext cx="127" cy="356"/>
              </a:xfrm>
              <a:custGeom>
                <a:avLst/>
                <a:gdLst>
                  <a:gd name="T0" fmla="*/ 53 w 72"/>
                  <a:gd name="T1" fmla="*/ 3 h 202"/>
                  <a:gd name="T2" fmla="*/ 4 w 72"/>
                  <a:gd name="T3" fmla="*/ 108 h 202"/>
                  <a:gd name="T4" fmla="*/ 27 w 72"/>
                  <a:gd name="T5" fmla="*/ 170 h 202"/>
                  <a:gd name="T6" fmla="*/ 65 w 72"/>
                  <a:gd name="T7" fmla="*/ 196 h 202"/>
                  <a:gd name="T8" fmla="*/ 65 w 72"/>
                  <a:gd name="T9" fmla="*/ 183 h 202"/>
                  <a:gd name="T10" fmla="*/ 19 w 72"/>
                  <a:gd name="T11" fmla="*/ 92 h 202"/>
                  <a:gd name="T12" fmla="*/ 60 w 72"/>
                  <a:gd name="T13" fmla="*/ 12 h 202"/>
                  <a:gd name="T14" fmla="*/ 53 w 72"/>
                  <a:gd name="T15" fmla="*/ 3 h 2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202">
                    <a:moveTo>
                      <a:pt x="53" y="3"/>
                    </a:moveTo>
                    <a:cubicBezTo>
                      <a:pt x="17" y="20"/>
                      <a:pt x="0" y="70"/>
                      <a:pt x="4" y="108"/>
                    </a:cubicBezTo>
                    <a:cubicBezTo>
                      <a:pt x="7" y="130"/>
                      <a:pt x="15" y="151"/>
                      <a:pt x="27" y="170"/>
                    </a:cubicBezTo>
                    <a:cubicBezTo>
                      <a:pt x="35" y="182"/>
                      <a:pt x="48" y="202"/>
                      <a:pt x="65" y="196"/>
                    </a:cubicBezTo>
                    <a:cubicBezTo>
                      <a:pt x="72" y="194"/>
                      <a:pt x="71" y="186"/>
                      <a:pt x="65" y="183"/>
                    </a:cubicBezTo>
                    <a:cubicBezTo>
                      <a:pt x="34" y="171"/>
                      <a:pt x="19" y="122"/>
                      <a:pt x="19" y="92"/>
                    </a:cubicBezTo>
                    <a:cubicBezTo>
                      <a:pt x="20" y="57"/>
                      <a:pt x="37" y="35"/>
                      <a:pt x="60" y="12"/>
                    </a:cubicBezTo>
                    <a:cubicBezTo>
                      <a:pt x="65" y="7"/>
                      <a:pt x="59" y="0"/>
                      <a:pt x="53"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78" name="Freeform 799"/>
              <p:cNvSpPr/>
              <p:nvPr/>
            </p:nvSpPr>
            <p:spPr bwMode="auto">
              <a:xfrm>
                <a:off x="2811" y="1855"/>
                <a:ext cx="84" cy="48"/>
              </a:xfrm>
              <a:custGeom>
                <a:avLst/>
                <a:gdLst>
                  <a:gd name="T0" fmla="*/ 44 w 48"/>
                  <a:gd name="T1" fmla="*/ 3 h 27"/>
                  <a:gd name="T2" fmla="*/ 1 w 48"/>
                  <a:gd name="T3" fmla="*/ 20 h 27"/>
                  <a:gd name="T4" fmla="*/ 6 w 48"/>
                  <a:gd name="T5" fmla="*/ 25 h 27"/>
                  <a:gd name="T6" fmla="*/ 22 w 48"/>
                  <a:gd name="T7" fmla="*/ 15 h 27"/>
                  <a:gd name="T8" fmla="*/ 43 w 48"/>
                  <a:gd name="T9" fmla="*/ 10 h 27"/>
                  <a:gd name="T10" fmla="*/ 44 w 48"/>
                  <a:gd name="T11" fmla="*/ 3 h 27"/>
                </a:gdLst>
                <a:ahLst/>
                <a:cxnLst>
                  <a:cxn ang="0">
                    <a:pos x="T0" y="T1"/>
                  </a:cxn>
                  <a:cxn ang="0">
                    <a:pos x="T2" y="T3"/>
                  </a:cxn>
                  <a:cxn ang="0">
                    <a:pos x="T4" y="T5"/>
                  </a:cxn>
                  <a:cxn ang="0">
                    <a:pos x="T6" y="T7"/>
                  </a:cxn>
                  <a:cxn ang="0">
                    <a:pos x="T8" y="T9"/>
                  </a:cxn>
                  <a:cxn ang="0">
                    <a:pos x="T10" y="T11"/>
                  </a:cxn>
                </a:cxnLst>
                <a:rect l="0" t="0" r="r" b="b"/>
                <a:pathLst>
                  <a:path w="48" h="27">
                    <a:moveTo>
                      <a:pt x="44" y="3"/>
                    </a:moveTo>
                    <a:cubicBezTo>
                      <a:pt x="29" y="0"/>
                      <a:pt x="9" y="5"/>
                      <a:pt x="1" y="20"/>
                    </a:cubicBezTo>
                    <a:cubicBezTo>
                      <a:pt x="0" y="23"/>
                      <a:pt x="3" y="27"/>
                      <a:pt x="6" y="25"/>
                    </a:cubicBezTo>
                    <a:cubicBezTo>
                      <a:pt x="12" y="22"/>
                      <a:pt x="17" y="18"/>
                      <a:pt x="22" y="15"/>
                    </a:cubicBezTo>
                    <a:cubicBezTo>
                      <a:pt x="29" y="12"/>
                      <a:pt x="36" y="11"/>
                      <a:pt x="43" y="10"/>
                    </a:cubicBezTo>
                    <a:cubicBezTo>
                      <a:pt x="47" y="10"/>
                      <a:pt x="48" y="3"/>
                      <a:pt x="44"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79" name="Freeform 800"/>
              <p:cNvSpPr/>
              <p:nvPr/>
            </p:nvSpPr>
            <p:spPr bwMode="auto">
              <a:xfrm>
                <a:off x="2600" y="1991"/>
                <a:ext cx="135" cy="153"/>
              </a:xfrm>
              <a:custGeom>
                <a:avLst/>
                <a:gdLst>
                  <a:gd name="T0" fmla="*/ 4 w 77"/>
                  <a:gd name="T1" fmla="*/ 7 h 87"/>
                  <a:gd name="T2" fmla="*/ 44 w 77"/>
                  <a:gd name="T3" fmla="*/ 41 h 87"/>
                  <a:gd name="T4" fmla="*/ 71 w 77"/>
                  <a:gd name="T5" fmla="*/ 84 h 87"/>
                  <a:gd name="T6" fmla="*/ 77 w 77"/>
                  <a:gd name="T7" fmla="*/ 83 h 87"/>
                  <a:gd name="T8" fmla="*/ 7 w 77"/>
                  <a:gd name="T9" fmla="*/ 2 h 87"/>
                  <a:gd name="T10" fmla="*/ 4 w 77"/>
                  <a:gd name="T11" fmla="*/ 7 h 87"/>
                </a:gdLst>
                <a:ahLst/>
                <a:cxnLst>
                  <a:cxn ang="0">
                    <a:pos x="T0" y="T1"/>
                  </a:cxn>
                  <a:cxn ang="0">
                    <a:pos x="T2" y="T3"/>
                  </a:cxn>
                  <a:cxn ang="0">
                    <a:pos x="T4" y="T5"/>
                  </a:cxn>
                  <a:cxn ang="0">
                    <a:pos x="T6" y="T7"/>
                  </a:cxn>
                  <a:cxn ang="0">
                    <a:pos x="T8" y="T9"/>
                  </a:cxn>
                  <a:cxn ang="0">
                    <a:pos x="T10" y="T11"/>
                  </a:cxn>
                </a:cxnLst>
                <a:rect l="0" t="0" r="r" b="b"/>
                <a:pathLst>
                  <a:path w="77" h="87">
                    <a:moveTo>
                      <a:pt x="4" y="7"/>
                    </a:moveTo>
                    <a:cubicBezTo>
                      <a:pt x="18" y="17"/>
                      <a:pt x="32" y="28"/>
                      <a:pt x="44" y="41"/>
                    </a:cubicBezTo>
                    <a:cubicBezTo>
                      <a:pt x="56" y="55"/>
                      <a:pt x="61" y="70"/>
                      <a:pt x="71" y="84"/>
                    </a:cubicBezTo>
                    <a:cubicBezTo>
                      <a:pt x="72" y="87"/>
                      <a:pt x="77" y="86"/>
                      <a:pt x="77" y="83"/>
                    </a:cubicBezTo>
                    <a:cubicBezTo>
                      <a:pt x="76" y="48"/>
                      <a:pt x="35" y="17"/>
                      <a:pt x="7" y="2"/>
                    </a:cubicBezTo>
                    <a:cubicBezTo>
                      <a:pt x="4" y="0"/>
                      <a:pt x="0" y="5"/>
                      <a:pt x="4"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80" name="Freeform 801"/>
              <p:cNvSpPr/>
              <p:nvPr/>
            </p:nvSpPr>
            <p:spPr bwMode="auto">
              <a:xfrm>
                <a:off x="2951" y="1690"/>
                <a:ext cx="232" cy="244"/>
              </a:xfrm>
              <a:custGeom>
                <a:avLst/>
                <a:gdLst>
                  <a:gd name="T0" fmla="*/ 5 w 132"/>
                  <a:gd name="T1" fmla="*/ 8 h 139"/>
                  <a:gd name="T2" fmla="*/ 78 w 132"/>
                  <a:gd name="T3" fmla="*/ 61 h 139"/>
                  <a:gd name="T4" fmla="*/ 124 w 132"/>
                  <a:gd name="T5" fmla="*/ 136 h 139"/>
                  <a:gd name="T6" fmla="*/ 131 w 132"/>
                  <a:gd name="T7" fmla="*/ 134 h 139"/>
                  <a:gd name="T8" fmla="*/ 84 w 132"/>
                  <a:gd name="T9" fmla="*/ 51 h 139"/>
                  <a:gd name="T10" fmla="*/ 6 w 132"/>
                  <a:gd name="T11" fmla="*/ 1 h 139"/>
                  <a:gd name="T12" fmla="*/ 5 w 132"/>
                  <a:gd name="T13" fmla="*/ 8 h 139"/>
                </a:gdLst>
                <a:ahLst/>
                <a:cxnLst>
                  <a:cxn ang="0">
                    <a:pos x="T0" y="T1"/>
                  </a:cxn>
                  <a:cxn ang="0">
                    <a:pos x="T2" y="T3"/>
                  </a:cxn>
                  <a:cxn ang="0">
                    <a:pos x="T4" y="T5"/>
                  </a:cxn>
                  <a:cxn ang="0">
                    <a:pos x="T6" y="T7"/>
                  </a:cxn>
                  <a:cxn ang="0">
                    <a:pos x="T8" y="T9"/>
                  </a:cxn>
                  <a:cxn ang="0">
                    <a:pos x="T10" y="T11"/>
                  </a:cxn>
                  <a:cxn ang="0">
                    <a:pos x="T12" y="T13"/>
                  </a:cxn>
                </a:cxnLst>
                <a:rect l="0" t="0" r="r" b="b"/>
                <a:pathLst>
                  <a:path w="132" h="139">
                    <a:moveTo>
                      <a:pt x="5" y="8"/>
                    </a:moveTo>
                    <a:cubicBezTo>
                      <a:pt x="37" y="14"/>
                      <a:pt x="58" y="37"/>
                      <a:pt x="78" y="61"/>
                    </a:cubicBezTo>
                    <a:cubicBezTo>
                      <a:pt x="99" y="84"/>
                      <a:pt x="112" y="108"/>
                      <a:pt x="124" y="136"/>
                    </a:cubicBezTo>
                    <a:cubicBezTo>
                      <a:pt x="126" y="139"/>
                      <a:pt x="132" y="138"/>
                      <a:pt x="131" y="134"/>
                    </a:cubicBezTo>
                    <a:cubicBezTo>
                      <a:pt x="127" y="102"/>
                      <a:pt x="105" y="74"/>
                      <a:pt x="84" y="51"/>
                    </a:cubicBezTo>
                    <a:cubicBezTo>
                      <a:pt x="64" y="28"/>
                      <a:pt x="39" y="0"/>
                      <a:pt x="6" y="1"/>
                    </a:cubicBezTo>
                    <a:cubicBezTo>
                      <a:pt x="2" y="1"/>
                      <a:pt x="0" y="7"/>
                      <a:pt x="5"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81" name="Freeform 802"/>
              <p:cNvSpPr/>
              <p:nvPr/>
            </p:nvSpPr>
            <p:spPr bwMode="auto">
              <a:xfrm>
                <a:off x="3022" y="1651"/>
                <a:ext cx="35" cy="102"/>
              </a:xfrm>
              <a:custGeom>
                <a:avLst/>
                <a:gdLst>
                  <a:gd name="T0" fmla="*/ 19 w 20"/>
                  <a:gd name="T1" fmla="*/ 52 h 58"/>
                  <a:gd name="T2" fmla="*/ 13 w 20"/>
                  <a:gd name="T3" fmla="*/ 27 h 58"/>
                  <a:gd name="T4" fmla="*/ 14 w 20"/>
                  <a:gd name="T5" fmla="*/ 4 h 58"/>
                  <a:gd name="T6" fmla="*/ 8 w 20"/>
                  <a:gd name="T7" fmla="*/ 3 h 58"/>
                  <a:gd name="T8" fmla="*/ 14 w 20"/>
                  <a:gd name="T9" fmla="*/ 55 h 58"/>
                  <a:gd name="T10" fmla="*/ 19 w 20"/>
                  <a:gd name="T11" fmla="*/ 52 h 58"/>
                </a:gdLst>
                <a:ahLst/>
                <a:cxnLst>
                  <a:cxn ang="0">
                    <a:pos x="T0" y="T1"/>
                  </a:cxn>
                  <a:cxn ang="0">
                    <a:pos x="T2" y="T3"/>
                  </a:cxn>
                  <a:cxn ang="0">
                    <a:pos x="T4" y="T5"/>
                  </a:cxn>
                  <a:cxn ang="0">
                    <a:pos x="T6" y="T7"/>
                  </a:cxn>
                  <a:cxn ang="0">
                    <a:pos x="T8" y="T9"/>
                  </a:cxn>
                  <a:cxn ang="0">
                    <a:pos x="T10" y="T11"/>
                  </a:cxn>
                </a:cxnLst>
                <a:rect l="0" t="0" r="r" b="b"/>
                <a:pathLst>
                  <a:path w="20" h="58">
                    <a:moveTo>
                      <a:pt x="19" y="52"/>
                    </a:moveTo>
                    <a:cubicBezTo>
                      <a:pt x="17" y="44"/>
                      <a:pt x="14" y="36"/>
                      <a:pt x="13" y="27"/>
                    </a:cubicBezTo>
                    <a:cubicBezTo>
                      <a:pt x="13" y="20"/>
                      <a:pt x="13" y="12"/>
                      <a:pt x="14" y="4"/>
                    </a:cubicBezTo>
                    <a:cubicBezTo>
                      <a:pt x="14" y="1"/>
                      <a:pt x="9" y="0"/>
                      <a:pt x="8" y="3"/>
                    </a:cubicBezTo>
                    <a:cubicBezTo>
                      <a:pt x="0" y="19"/>
                      <a:pt x="2" y="41"/>
                      <a:pt x="14" y="55"/>
                    </a:cubicBezTo>
                    <a:cubicBezTo>
                      <a:pt x="16" y="58"/>
                      <a:pt x="20" y="55"/>
                      <a:pt x="19" y="5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82" name="Freeform 803"/>
              <p:cNvSpPr/>
              <p:nvPr/>
            </p:nvSpPr>
            <p:spPr bwMode="auto">
              <a:xfrm>
                <a:off x="3136" y="1475"/>
                <a:ext cx="209" cy="194"/>
              </a:xfrm>
              <a:custGeom>
                <a:avLst/>
                <a:gdLst>
                  <a:gd name="T0" fmla="*/ 4 w 119"/>
                  <a:gd name="T1" fmla="*/ 7 h 110"/>
                  <a:gd name="T2" fmla="*/ 112 w 119"/>
                  <a:gd name="T3" fmla="*/ 107 h 110"/>
                  <a:gd name="T4" fmla="*/ 118 w 119"/>
                  <a:gd name="T5" fmla="*/ 105 h 110"/>
                  <a:gd name="T6" fmla="*/ 69 w 119"/>
                  <a:gd name="T7" fmla="*/ 33 h 110"/>
                  <a:gd name="T8" fmla="*/ 4 w 119"/>
                  <a:gd name="T9" fmla="*/ 0 h 110"/>
                  <a:gd name="T10" fmla="*/ 4 w 119"/>
                  <a:gd name="T11" fmla="*/ 7 h 110"/>
                </a:gdLst>
                <a:ahLst/>
                <a:cxnLst>
                  <a:cxn ang="0">
                    <a:pos x="T0" y="T1"/>
                  </a:cxn>
                  <a:cxn ang="0">
                    <a:pos x="T2" y="T3"/>
                  </a:cxn>
                  <a:cxn ang="0">
                    <a:pos x="T4" y="T5"/>
                  </a:cxn>
                  <a:cxn ang="0">
                    <a:pos x="T6" y="T7"/>
                  </a:cxn>
                  <a:cxn ang="0">
                    <a:pos x="T8" y="T9"/>
                  </a:cxn>
                  <a:cxn ang="0">
                    <a:pos x="T10" y="T11"/>
                  </a:cxn>
                </a:cxnLst>
                <a:rect l="0" t="0" r="r" b="b"/>
                <a:pathLst>
                  <a:path w="119" h="110">
                    <a:moveTo>
                      <a:pt x="4" y="7"/>
                    </a:moveTo>
                    <a:cubicBezTo>
                      <a:pt x="57" y="11"/>
                      <a:pt x="85" y="69"/>
                      <a:pt x="112" y="107"/>
                    </a:cubicBezTo>
                    <a:cubicBezTo>
                      <a:pt x="114" y="110"/>
                      <a:pt x="119" y="109"/>
                      <a:pt x="118" y="105"/>
                    </a:cubicBezTo>
                    <a:cubicBezTo>
                      <a:pt x="108" y="78"/>
                      <a:pt x="88" y="55"/>
                      <a:pt x="69" y="33"/>
                    </a:cubicBezTo>
                    <a:cubicBezTo>
                      <a:pt x="52" y="13"/>
                      <a:pt x="32" y="0"/>
                      <a:pt x="4" y="0"/>
                    </a:cubicBezTo>
                    <a:cubicBezTo>
                      <a:pt x="0" y="0"/>
                      <a:pt x="0" y="6"/>
                      <a:pt x="4"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83" name="Freeform 804"/>
              <p:cNvSpPr/>
              <p:nvPr/>
            </p:nvSpPr>
            <p:spPr bwMode="auto">
              <a:xfrm>
                <a:off x="3331" y="1639"/>
                <a:ext cx="102" cy="21"/>
              </a:xfrm>
              <a:custGeom>
                <a:avLst/>
                <a:gdLst>
                  <a:gd name="T0" fmla="*/ 4 w 58"/>
                  <a:gd name="T1" fmla="*/ 12 h 12"/>
                  <a:gd name="T2" fmla="*/ 31 w 58"/>
                  <a:gd name="T3" fmla="*/ 10 h 12"/>
                  <a:gd name="T4" fmla="*/ 55 w 58"/>
                  <a:gd name="T5" fmla="*/ 10 h 12"/>
                  <a:gd name="T6" fmla="*/ 56 w 58"/>
                  <a:gd name="T7" fmla="*/ 4 h 12"/>
                  <a:gd name="T8" fmla="*/ 29 w 58"/>
                  <a:gd name="T9" fmla="*/ 1 h 12"/>
                  <a:gd name="T10" fmla="*/ 2 w 58"/>
                  <a:gd name="T11" fmla="*/ 7 h 12"/>
                  <a:gd name="T12" fmla="*/ 4 w 5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58" h="12">
                    <a:moveTo>
                      <a:pt x="4" y="12"/>
                    </a:moveTo>
                    <a:cubicBezTo>
                      <a:pt x="13" y="12"/>
                      <a:pt x="22" y="10"/>
                      <a:pt x="31" y="10"/>
                    </a:cubicBezTo>
                    <a:cubicBezTo>
                      <a:pt x="39" y="9"/>
                      <a:pt x="47" y="11"/>
                      <a:pt x="55" y="10"/>
                    </a:cubicBezTo>
                    <a:cubicBezTo>
                      <a:pt x="57" y="9"/>
                      <a:pt x="58" y="5"/>
                      <a:pt x="56" y="4"/>
                    </a:cubicBezTo>
                    <a:cubicBezTo>
                      <a:pt x="48" y="0"/>
                      <a:pt x="37" y="0"/>
                      <a:pt x="29" y="1"/>
                    </a:cubicBezTo>
                    <a:cubicBezTo>
                      <a:pt x="20" y="1"/>
                      <a:pt x="11" y="2"/>
                      <a:pt x="2" y="7"/>
                    </a:cubicBezTo>
                    <a:cubicBezTo>
                      <a:pt x="0" y="8"/>
                      <a:pt x="1" y="12"/>
                      <a:pt x="4" y="1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84" name="Freeform 805"/>
              <p:cNvSpPr/>
              <p:nvPr/>
            </p:nvSpPr>
            <p:spPr bwMode="auto">
              <a:xfrm>
                <a:off x="3201" y="1428"/>
                <a:ext cx="32" cy="86"/>
              </a:xfrm>
              <a:custGeom>
                <a:avLst/>
                <a:gdLst>
                  <a:gd name="T0" fmla="*/ 18 w 18"/>
                  <a:gd name="T1" fmla="*/ 45 h 49"/>
                  <a:gd name="T2" fmla="*/ 7 w 18"/>
                  <a:gd name="T3" fmla="*/ 3 h 49"/>
                  <a:gd name="T4" fmla="*/ 1 w 18"/>
                  <a:gd name="T5" fmla="*/ 6 h 49"/>
                  <a:gd name="T6" fmla="*/ 11 w 18"/>
                  <a:gd name="T7" fmla="*/ 45 h 49"/>
                  <a:gd name="T8" fmla="*/ 18 w 18"/>
                  <a:gd name="T9" fmla="*/ 45 h 49"/>
                </a:gdLst>
                <a:ahLst/>
                <a:cxnLst>
                  <a:cxn ang="0">
                    <a:pos x="T0" y="T1"/>
                  </a:cxn>
                  <a:cxn ang="0">
                    <a:pos x="T2" y="T3"/>
                  </a:cxn>
                  <a:cxn ang="0">
                    <a:pos x="T4" y="T5"/>
                  </a:cxn>
                  <a:cxn ang="0">
                    <a:pos x="T6" y="T7"/>
                  </a:cxn>
                  <a:cxn ang="0">
                    <a:pos x="T8" y="T9"/>
                  </a:cxn>
                </a:cxnLst>
                <a:rect l="0" t="0" r="r" b="b"/>
                <a:pathLst>
                  <a:path w="18" h="49">
                    <a:moveTo>
                      <a:pt x="18" y="45"/>
                    </a:moveTo>
                    <a:cubicBezTo>
                      <a:pt x="17" y="30"/>
                      <a:pt x="13" y="16"/>
                      <a:pt x="7" y="3"/>
                    </a:cubicBezTo>
                    <a:cubicBezTo>
                      <a:pt x="5" y="0"/>
                      <a:pt x="0" y="2"/>
                      <a:pt x="1" y="6"/>
                    </a:cubicBezTo>
                    <a:cubicBezTo>
                      <a:pt x="5" y="19"/>
                      <a:pt x="8" y="32"/>
                      <a:pt x="11" y="45"/>
                    </a:cubicBezTo>
                    <a:cubicBezTo>
                      <a:pt x="12" y="49"/>
                      <a:pt x="18" y="48"/>
                      <a:pt x="18" y="4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85" name="Freeform 806"/>
              <p:cNvSpPr/>
              <p:nvPr/>
            </p:nvSpPr>
            <p:spPr bwMode="auto">
              <a:xfrm>
                <a:off x="3203" y="1059"/>
                <a:ext cx="96" cy="88"/>
              </a:xfrm>
              <a:custGeom>
                <a:avLst/>
                <a:gdLst>
                  <a:gd name="T0" fmla="*/ 3 w 55"/>
                  <a:gd name="T1" fmla="*/ 6 h 50"/>
                  <a:gd name="T2" fmla="*/ 29 w 55"/>
                  <a:gd name="T3" fmla="*/ 24 h 50"/>
                  <a:gd name="T4" fmla="*/ 49 w 55"/>
                  <a:gd name="T5" fmla="*/ 48 h 50"/>
                  <a:gd name="T6" fmla="*/ 55 w 55"/>
                  <a:gd name="T7" fmla="*/ 44 h 50"/>
                  <a:gd name="T8" fmla="*/ 35 w 55"/>
                  <a:gd name="T9" fmla="*/ 17 h 50"/>
                  <a:gd name="T10" fmla="*/ 5 w 55"/>
                  <a:gd name="T11" fmla="*/ 0 h 50"/>
                  <a:gd name="T12" fmla="*/ 3 w 55"/>
                  <a:gd name="T13" fmla="*/ 6 h 50"/>
                </a:gdLst>
                <a:ahLst/>
                <a:cxnLst>
                  <a:cxn ang="0">
                    <a:pos x="T0" y="T1"/>
                  </a:cxn>
                  <a:cxn ang="0">
                    <a:pos x="T2" y="T3"/>
                  </a:cxn>
                  <a:cxn ang="0">
                    <a:pos x="T4" y="T5"/>
                  </a:cxn>
                  <a:cxn ang="0">
                    <a:pos x="T6" y="T7"/>
                  </a:cxn>
                  <a:cxn ang="0">
                    <a:pos x="T8" y="T9"/>
                  </a:cxn>
                  <a:cxn ang="0">
                    <a:pos x="T10" y="T11"/>
                  </a:cxn>
                  <a:cxn ang="0">
                    <a:pos x="T12" y="T13"/>
                  </a:cxn>
                </a:cxnLst>
                <a:rect l="0" t="0" r="r" b="b"/>
                <a:pathLst>
                  <a:path w="55" h="50">
                    <a:moveTo>
                      <a:pt x="3" y="6"/>
                    </a:moveTo>
                    <a:cubicBezTo>
                      <a:pt x="12" y="12"/>
                      <a:pt x="21" y="17"/>
                      <a:pt x="29" y="24"/>
                    </a:cubicBezTo>
                    <a:cubicBezTo>
                      <a:pt x="37" y="31"/>
                      <a:pt x="41" y="41"/>
                      <a:pt x="49" y="48"/>
                    </a:cubicBezTo>
                    <a:cubicBezTo>
                      <a:pt x="51" y="50"/>
                      <a:pt x="55" y="48"/>
                      <a:pt x="55" y="44"/>
                    </a:cubicBezTo>
                    <a:cubicBezTo>
                      <a:pt x="53" y="33"/>
                      <a:pt x="43" y="23"/>
                      <a:pt x="35" y="17"/>
                    </a:cubicBezTo>
                    <a:cubicBezTo>
                      <a:pt x="27" y="9"/>
                      <a:pt x="17" y="2"/>
                      <a:pt x="5" y="0"/>
                    </a:cubicBezTo>
                    <a:cubicBezTo>
                      <a:pt x="2" y="0"/>
                      <a:pt x="0" y="4"/>
                      <a:pt x="3" y="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86" name="Freeform 807"/>
              <p:cNvSpPr/>
              <p:nvPr/>
            </p:nvSpPr>
            <p:spPr bwMode="auto">
              <a:xfrm>
                <a:off x="3575" y="665"/>
                <a:ext cx="153" cy="58"/>
              </a:xfrm>
              <a:custGeom>
                <a:avLst/>
                <a:gdLst>
                  <a:gd name="T0" fmla="*/ 4 w 87"/>
                  <a:gd name="T1" fmla="*/ 11 h 33"/>
                  <a:gd name="T2" fmla="*/ 46 w 87"/>
                  <a:gd name="T3" fmla="*/ 17 h 33"/>
                  <a:gd name="T4" fmla="*/ 82 w 87"/>
                  <a:gd name="T5" fmla="*/ 31 h 33"/>
                  <a:gd name="T6" fmla="*/ 85 w 87"/>
                  <a:gd name="T7" fmla="*/ 26 h 33"/>
                  <a:gd name="T8" fmla="*/ 4 w 87"/>
                  <a:gd name="T9" fmla="*/ 5 h 33"/>
                  <a:gd name="T10" fmla="*/ 4 w 87"/>
                  <a:gd name="T11" fmla="*/ 11 h 33"/>
                </a:gdLst>
                <a:ahLst/>
                <a:cxnLst>
                  <a:cxn ang="0">
                    <a:pos x="T0" y="T1"/>
                  </a:cxn>
                  <a:cxn ang="0">
                    <a:pos x="T2" y="T3"/>
                  </a:cxn>
                  <a:cxn ang="0">
                    <a:pos x="T4" y="T5"/>
                  </a:cxn>
                  <a:cxn ang="0">
                    <a:pos x="T6" y="T7"/>
                  </a:cxn>
                  <a:cxn ang="0">
                    <a:pos x="T8" y="T9"/>
                  </a:cxn>
                  <a:cxn ang="0">
                    <a:pos x="T10" y="T11"/>
                  </a:cxn>
                </a:cxnLst>
                <a:rect l="0" t="0" r="r" b="b"/>
                <a:pathLst>
                  <a:path w="87" h="33">
                    <a:moveTo>
                      <a:pt x="4" y="11"/>
                    </a:moveTo>
                    <a:cubicBezTo>
                      <a:pt x="19" y="12"/>
                      <a:pt x="33" y="13"/>
                      <a:pt x="46" y="17"/>
                    </a:cubicBezTo>
                    <a:cubicBezTo>
                      <a:pt x="59" y="20"/>
                      <a:pt x="70" y="27"/>
                      <a:pt x="82" y="31"/>
                    </a:cubicBezTo>
                    <a:cubicBezTo>
                      <a:pt x="85" y="33"/>
                      <a:pt x="87" y="28"/>
                      <a:pt x="85" y="26"/>
                    </a:cubicBezTo>
                    <a:cubicBezTo>
                      <a:pt x="67" y="7"/>
                      <a:pt x="29" y="0"/>
                      <a:pt x="4" y="5"/>
                    </a:cubicBezTo>
                    <a:cubicBezTo>
                      <a:pt x="0" y="6"/>
                      <a:pt x="1" y="11"/>
                      <a:pt x="4"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grpSp>
        <p:sp>
          <p:nvSpPr>
            <p:cNvPr id="75" name="Freeform 809"/>
            <p:cNvSpPr/>
            <p:nvPr/>
          </p:nvSpPr>
          <p:spPr bwMode="auto">
            <a:xfrm>
              <a:off x="3707" y="656"/>
              <a:ext cx="118" cy="225"/>
            </a:xfrm>
            <a:custGeom>
              <a:avLst/>
              <a:gdLst>
                <a:gd name="T0" fmla="*/ 63 w 67"/>
                <a:gd name="T1" fmla="*/ 1 h 128"/>
                <a:gd name="T2" fmla="*/ 2 w 67"/>
                <a:gd name="T3" fmla="*/ 41 h 128"/>
                <a:gd name="T4" fmla="*/ 6 w 67"/>
                <a:gd name="T5" fmla="*/ 81 h 128"/>
                <a:gd name="T6" fmla="*/ 22 w 67"/>
                <a:gd name="T7" fmla="*/ 125 h 128"/>
                <a:gd name="T8" fmla="*/ 28 w 67"/>
                <a:gd name="T9" fmla="*/ 122 h 128"/>
                <a:gd name="T10" fmla="*/ 12 w 67"/>
                <a:gd name="T11" fmla="*/ 58 h 128"/>
                <a:gd name="T12" fmla="*/ 30 w 67"/>
                <a:gd name="T13" fmla="*/ 22 h 128"/>
                <a:gd name="T14" fmla="*/ 64 w 67"/>
                <a:gd name="T15" fmla="*/ 7 h 128"/>
                <a:gd name="T16" fmla="*/ 63 w 67"/>
                <a:gd name="T17"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128">
                  <a:moveTo>
                    <a:pt x="63" y="1"/>
                  </a:moveTo>
                  <a:cubicBezTo>
                    <a:pt x="40" y="7"/>
                    <a:pt x="8" y="15"/>
                    <a:pt x="2" y="41"/>
                  </a:cubicBezTo>
                  <a:cubicBezTo>
                    <a:pt x="0" y="54"/>
                    <a:pt x="4" y="69"/>
                    <a:pt x="6" y="81"/>
                  </a:cubicBezTo>
                  <a:cubicBezTo>
                    <a:pt x="9" y="97"/>
                    <a:pt x="12" y="113"/>
                    <a:pt x="22" y="125"/>
                  </a:cubicBezTo>
                  <a:cubicBezTo>
                    <a:pt x="24" y="128"/>
                    <a:pt x="29" y="125"/>
                    <a:pt x="28" y="122"/>
                  </a:cubicBezTo>
                  <a:cubicBezTo>
                    <a:pt x="23" y="100"/>
                    <a:pt x="15" y="80"/>
                    <a:pt x="12" y="58"/>
                  </a:cubicBezTo>
                  <a:cubicBezTo>
                    <a:pt x="10" y="42"/>
                    <a:pt x="15" y="30"/>
                    <a:pt x="30" y="22"/>
                  </a:cubicBezTo>
                  <a:cubicBezTo>
                    <a:pt x="41" y="16"/>
                    <a:pt x="53" y="11"/>
                    <a:pt x="64" y="7"/>
                  </a:cubicBezTo>
                  <a:cubicBezTo>
                    <a:pt x="67" y="5"/>
                    <a:pt x="66" y="0"/>
                    <a:pt x="63"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6" name="Freeform 810"/>
            <p:cNvSpPr/>
            <p:nvPr/>
          </p:nvSpPr>
          <p:spPr bwMode="auto">
            <a:xfrm>
              <a:off x="3465" y="863"/>
              <a:ext cx="300" cy="190"/>
            </a:xfrm>
            <a:custGeom>
              <a:avLst/>
              <a:gdLst>
                <a:gd name="T0" fmla="*/ 164 w 171"/>
                <a:gd name="T1" fmla="*/ 2 h 108"/>
                <a:gd name="T2" fmla="*/ 53 w 171"/>
                <a:gd name="T3" fmla="*/ 51 h 108"/>
                <a:gd name="T4" fmla="*/ 4 w 171"/>
                <a:gd name="T5" fmla="*/ 104 h 108"/>
                <a:gd name="T6" fmla="*/ 12 w 171"/>
                <a:gd name="T7" fmla="*/ 105 h 108"/>
                <a:gd name="T8" fmla="*/ 38 w 171"/>
                <a:gd name="T9" fmla="*/ 72 h 108"/>
                <a:gd name="T10" fmla="*/ 80 w 171"/>
                <a:gd name="T11" fmla="*/ 52 h 108"/>
                <a:gd name="T12" fmla="*/ 167 w 171"/>
                <a:gd name="T13" fmla="*/ 10 h 108"/>
                <a:gd name="T14" fmla="*/ 164 w 171"/>
                <a:gd name="T15" fmla="*/ 2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1" h="108">
                  <a:moveTo>
                    <a:pt x="164" y="2"/>
                  </a:moveTo>
                  <a:cubicBezTo>
                    <a:pt x="126" y="16"/>
                    <a:pt x="90" y="35"/>
                    <a:pt x="53" y="51"/>
                  </a:cubicBezTo>
                  <a:cubicBezTo>
                    <a:pt x="31" y="61"/>
                    <a:pt x="0" y="75"/>
                    <a:pt x="4" y="104"/>
                  </a:cubicBezTo>
                  <a:cubicBezTo>
                    <a:pt x="5" y="107"/>
                    <a:pt x="11" y="108"/>
                    <a:pt x="12" y="105"/>
                  </a:cubicBezTo>
                  <a:cubicBezTo>
                    <a:pt x="19" y="91"/>
                    <a:pt x="23" y="80"/>
                    <a:pt x="38" y="72"/>
                  </a:cubicBezTo>
                  <a:cubicBezTo>
                    <a:pt x="51" y="64"/>
                    <a:pt x="66" y="58"/>
                    <a:pt x="80" y="52"/>
                  </a:cubicBezTo>
                  <a:cubicBezTo>
                    <a:pt x="109" y="38"/>
                    <a:pt x="139" y="25"/>
                    <a:pt x="167" y="10"/>
                  </a:cubicBezTo>
                  <a:cubicBezTo>
                    <a:pt x="171" y="8"/>
                    <a:pt x="168" y="0"/>
                    <a:pt x="164"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7" name="Freeform 811"/>
            <p:cNvSpPr/>
            <p:nvPr/>
          </p:nvSpPr>
          <p:spPr bwMode="auto">
            <a:xfrm>
              <a:off x="3289" y="1027"/>
              <a:ext cx="230" cy="157"/>
            </a:xfrm>
            <a:custGeom>
              <a:avLst/>
              <a:gdLst>
                <a:gd name="T0" fmla="*/ 125 w 131"/>
                <a:gd name="T1" fmla="*/ 3 h 89"/>
                <a:gd name="T2" fmla="*/ 43 w 131"/>
                <a:gd name="T3" fmla="*/ 33 h 89"/>
                <a:gd name="T4" fmla="*/ 6 w 131"/>
                <a:gd name="T5" fmla="*/ 85 h 89"/>
                <a:gd name="T6" fmla="*/ 15 w 131"/>
                <a:gd name="T7" fmla="*/ 85 h 89"/>
                <a:gd name="T8" fmla="*/ 126 w 131"/>
                <a:gd name="T9" fmla="*/ 12 h 89"/>
                <a:gd name="T10" fmla="*/ 125 w 131"/>
                <a:gd name="T11" fmla="*/ 3 h 89"/>
              </a:gdLst>
              <a:ahLst/>
              <a:cxnLst>
                <a:cxn ang="0">
                  <a:pos x="T0" y="T1"/>
                </a:cxn>
                <a:cxn ang="0">
                  <a:pos x="T2" y="T3"/>
                </a:cxn>
                <a:cxn ang="0">
                  <a:pos x="T4" y="T5"/>
                </a:cxn>
                <a:cxn ang="0">
                  <a:pos x="T6" y="T7"/>
                </a:cxn>
                <a:cxn ang="0">
                  <a:pos x="T8" y="T9"/>
                </a:cxn>
                <a:cxn ang="0">
                  <a:pos x="T10" y="T11"/>
                </a:cxn>
              </a:cxnLst>
              <a:rect l="0" t="0" r="r" b="b"/>
              <a:pathLst>
                <a:path w="131" h="89">
                  <a:moveTo>
                    <a:pt x="125" y="3"/>
                  </a:moveTo>
                  <a:cubicBezTo>
                    <a:pt x="95" y="0"/>
                    <a:pt x="67" y="17"/>
                    <a:pt x="43" y="33"/>
                  </a:cubicBezTo>
                  <a:cubicBezTo>
                    <a:pt x="26" y="45"/>
                    <a:pt x="0" y="60"/>
                    <a:pt x="6" y="85"/>
                  </a:cubicBezTo>
                  <a:cubicBezTo>
                    <a:pt x="7" y="89"/>
                    <a:pt x="13" y="89"/>
                    <a:pt x="15" y="85"/>
                  </a:cubicBezTo>
                  <a:cubicBezTo>
                    <a:pt x="30" y="43"/>
                    <a:pt x="84" y="19"/>
                    <a:pt x="126" y="12"/>
                  </a:cubicBezTo>
                  <a:cubicBezTo>
                    <a:pt x="131" y="11"/>
                    <a:pt x="130" y="4"/>
                    <a:pt x="125"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8" name="Freeform 812"/>
            <p:cNvSpPr/>
            <p:nvPr/>
          </p:nvSpPr>
          <p:spPr bwMode="auto">
            <a:xfrm>
              <a:off x="3291" y="1129"/>
              <a:ext cx="47" cy="208"/>
            </a:xfrm>
            <a:custGeom>
              <a:avLst/>
              <a:gdLst>
                <a:gd name="T0" fmla="*/ 0 w 27"/>
                <a:gd name="T1" fmla="*/ 5 h 118"/>
                <a:gd name="T2" fmla="*/ 11 w 27"/>
                <a:gd name="T3" fmla="*/ 62 h 118"/>
                <a:gd name="T4" fmla="*/ 17 w 27"/>
                <a:gd name="T5" fmla="*/ 115 h 118"/>
                <a:gd name="T6" fmla="*/ 25 w 27"/>
                <a:gd name="T7" fmla="*/ 112 h 118"/>
                <a:gd name="T8" fmla="*/ 22 w 27"/>
                <a:gd name="T9" fmla="*/ 48 h 118"/>
                <a:gd name="T10" fmla="*/ 6 w 27"/>
                <a:gd name="T11" fmla="*/ 2 h 118"/>
                <a:gd name="T12" fmla="*/ 0 w 27"/>
                <a:gd name="T13" fmla="*/ 5 h 118"/>
              </a:gdLst>
              <a:ahLst/>
              <a:cxnLst>
                <a:cxn ang="0">
                  <a:pos x="T0" y="T1"/>
                </a:cxn>
                <a:cxn ang="0">
                  <a:pos x="T2" y="T3"/>
                </a:cxn>
                <a:cxn ang="0">
                  <a:pos x="T4" y="T5"/>
                </a:cxn>
                <a:cxn ang="0">
                  <a:pos x="T6" y="T7"/>
                </a:cxn>
                <a:cxn ang="0">
                  <a:pos x="T8" y="T9"/>
                </a:cxn>
                <a:cxn ang="0">
                  <a:pos x="T10" y="T11"/>
                </a:cxn>
                <a:cxn ang="0">
                  <a:pos x="T12" y="T13"/>
                </a:cxn>
              </a:cxnLst>
              <a:rect l="0" t="0" r="r" b="b"/>
              <a:pathLst>
                <a:path w="27" h="118">
                  <a:moveTo>
                    <a:pt x="0" y="5"/>
                  </a:moveTo>
                  <a:cubicBezTo>
                    <a:pt x="2" y="24"/>
                    <a:pt x="10" y="42"/>
                    <a:pt x="11" y="62"/>
                  </a:cubicBezTo>
                  <a:cubicBezTo>
                    <a:pt x="11" y="80"/>
                    <a:pt x="8" y="99"/>
                    <a:pt x="17" y="115"/>
                  </a:cubicBezTo>
                  <a:cubicBezTo>
                    <a:pt x="20" y="118"/>
                    <a:pt x="25" y="117"/>
                    <a:pt x="25" y="112"/>
                  </a:cubicBezTo>
                  <a:cubicBezTo>
                    <a:pt x="27" y="92"/>
                    <a:pt x="25" y="68"/>
                    <a:pt x="22" y="48"/>
                  </a:cubicBezTo>
                  <a:cubicBezTo>
                    <a:pt x="20" y="32"/>
                    <a:pt x="17" y="14"/>
                    <a:pt x="6" y="2"/>
                  </a:cubicBezTo>
                  <a:cubicBezTo>
                    <a:pt x="4" y="0"/>
                    <a:pt x="0" y="2"/>
                    <a:pt x="0"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79" name="Freeform 813"/>
            <p:cNvSpPr/>
            <p:nvPr/>
          </p:nvSpPr>
          <p:spPr bwMode="auto">
            <a:xfrm>
              <a:off x="3314" y="1322"/>
              <a:ext cx="131" cy="160"/>
            </a:xfrm>
            <a:custGeom>
              <a:avLst/>
              <a:gdLst>
                <a:gd name="T0" fmla="*/ 5 w 75"/>
                <a:gd name="T1" fmla="*/ 10 h 91"/>
                <a:gd name="T2" fmla="*/ 53 w 75"/>
                <a:gd name="T3" fmla="*/ 42 h 91"/>
                <a:gd name="T4" fmla="*/ 58 w 75"/>
                <a:gd name="T5" fmla="*/ 73 h 91"/>
                <a:gd name="T6" fmla="*/ 60 w 75"/>
                <a:gd name="T7" fmla="*/ 88 h 91"/>
                <a:gd name="T8" fmla="*/ 68 w 75"/>
                <a:gd name="T9" fmla="*/ 87 h 91"/>
                <a:gd name="T10" fmla="*/ 74 w 75"/>
                <a:gd name="T11" fmla="*/ 56 h 91"/>
                <a:gd name="T12" fmla="*/ 60 w 75"/>
                <a:gd name="T13" fmla="*/ 30 h 91"/>
                <a:gd name="T14" fmla="*/ 6 w 75"/>
                <a:gd name="T15" fmla="*/ 2 h 91"/>
                <a:gd name="T16" fmla="*/ 5 w 75"/>
                <a:gd name="T17" fmla="*/ 1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91">
                  <a:moveTo>
                    <a:pt x="5" y="10"/>
                  </a:moveTo>
                  <a:cubicBezTo>
                    <a:pt x="25" y="15"/>
                    <a:pt x="41" y="24"/>
                    <a:pt x="53" y="42"/>
                  </a:cubicBezTo>
                  <a:cubicBezTo>
                    <a:pt x="61" y="52"/>
                    <a:pt x="61" y="60"/>
                    <a:pt x="58" y="73"/>
                  </a:cubicBezTo>
                  <a:cubicBezTo>
                    <a:pt x="57" y="79"/>
                    <a:pt x="57" y="82"/>
                    <a:pt x="60" y="88"/>
                  </a:cubicBezTo>
                  <a:cubicBezTo>
                    <a:pt x="62" y="91"/>
                    <a:pt x="68" y="91"/>
                    <a:pt x="68" y="87"/>
                  </a:cubicBezTo>
                  <a:cubicBezTo>
                    <a:pt x="70" y="77"/>
                    <a:pt x="75" y="66"/>
                    <a:pt x="74" y="56"/>
                  </a:cubicBezTo>
                  <a:cubicBezTo>
                    <a:pt x="72" y="46"/>
                    <a:pt x="66" y="37"/>
                    <a:pt x="60" y="30"/>
                  </a:cubicBezTo>
                  <a:cubicBezTo>
                    <a:pt x="47" y="14"/>
                    <a:pt x="27" y="0"/>
                    <a:pt x="6" y="2"/>
                  </a:cubicBezTo>
                  <a:cubicBezTo>
                    <a:pt x="2" y="3"/>
                    <a:pt x="0" y="9"/>
                    <a:pt x="5" y="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0" name="Freeform 814"/>
            <p:cNvSpPr/>
            <p:nvPr/>
          </p:nvSpPr>
          <p:spPr bwMode="auto">
            <a:xfrm>
              <a:off x="3600" y="1206"/>
              <a:ext cx="178" cy="363"/>
            </a:xfrm>
            <a:custGeom>
              <a:avLst/>
              <a:gdLst>
                <a:gd name="T0" fmla="*/ 5 w 101"/>
                <a:gd name="T1" fmla="*/ 10 h 206"/>
                <a:gd name="T2" fmla="*/ 47 w 101"/>
                <a:gd name="T3" fmla="*/ 58 h 206"/>
                <a:gd name="T4" fmla="*/ 51 w 101"/>
                <a:gd name="T5" fmla="*/ 110 h 206"/>
                <a:gd name="T6" fmla="*/ 88 w 101"/>
                <a:gd name="T7" fmla="*/ 202 h 206"/>
                <a:gd name="T8" fmla="*/ 98 w 101"/>
                <a:gd name="T9" fmla="*/ 195 h 206"/>
                <a:gd name="T10" fmla="*/ 72 w 101"/>
                <a:gd name="T11" fmla="*/ 135 h 206"/>
                <a:gd name="T12" fmla="*/ 63 w 101"/>
                <a:gd name="T13" fmla="*/ 68 h 206"/>
                <a:gd name="T14" fmla="*/ 9 w 101"/>
                <a:gd name="T15" fmla="*/ 1 h 206"/>
                <a:gd name="T16" fmla="*/ 5 w 101"/>
                <a:gd name="T17" fmla="*/ 1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206">
                  <a:moveTo>
                    <a:pt x="5" y="10"/>
                  </a:moveTo>
                  <a:cubicBezTo>
                    <a:pt x="27" y="22"/>
                    <a:pt x="44" y="30"/>
                    <a:pt x="47" y="58"/>
                  </a:cubicBezTo>
                  <a:cubicBezTo>
                    <a:pt x="49" y="76"/>
                    <a:pt x="49" y="93"/>
                    <a:pt x="51" y="110"/>
                  </a:cubicBezTo>
                  <a:cubicBezTo>
                    <a:pt x="55" y="141"/>
                    <a:pt x="64" y="180"/>
                    <a:pt x="88" y="202"/>
                  </a:cubicBezTo>
                  <a:cubicBezTo>
                    <a:pt x="94" y="206"/>
                    <a:pt x="101" y="201"/>
                    <a:pt x="98" y="195"/>
                  </a:cubicBezTo>
                  <a:cubicBezTo>
                    <a:pt x="88" y="175"/>
                    <a:pt x="77" y="157"/>
                    <a:pt x="72" y="135"/>
                  </a:cubicBezTo>
                  <a:cubicBezTo>
                    <a:pt x="66" y="113"/>
                    <a:pt x="65" y="91"/>
                    <a:pt x="63" y="68"/>
                  </a:cubicBezTo>
                  <a:cubicBezTo>
                    <a:pt x="61" y="32"/>
                    <a:pt x="47" y="8"/>
                    <a:pt x="9" y="1"/>
                  </a:cubicBezTo>
                  <a:cubicBezTo>
                    <a:pt x="3" y="0"/>
                    <a:pt x="0" y="7"/>
                    <a:pt x="5" y="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1" name="Freeform 815"/>
            <p:cNvSpPr/>
            <p:nvPr/>
          </p:nvSpPr>
          <p:spPr bwMode="auto">
            <a:xfrm>
              <a:off x="3758" y="1533"/>
              <a:ext cx="213" cy="48"/>
            </a:xfrm>
            <a:custGeom>
              <a:avLst/>
              <a:gdLst>
                <a:gd name="T0" fmla="*/ 5 w 121"/>
                <a:gd name="T1" fmla="*/ 22 h 27"/>
                <a:gd name="T2" fmla="*/ 75 w 121"/>
                <a:gd name="T3" fmla="*/ 23 h 27"/>
                <a:gd name="T4" fmla="*/ 119 w 121"/>
                <a:gd name="T5" fmla="*/ 14 h 27"/>
                <a:gd name="T6" fmla="*/ 114 w 121"/>
                <a:gd name="T7" fmla="*/ 6 h 27"/>
                <a:gd name="T8" fmla="*/ 4 w 121"/>
                <a:gd name="T9" fmla="*/ 13 h 27"/>
                <a:gd name="T10" fmla="*/ 5 w 121"/>
                <a:gd name="T11" fmla="*/ 22 h 27"/>
              </a:gdLst>
              <a:ahLst/>
              <a:cxnLst>
                <a:cxn ang="0">
                  <a:pos x="T0" y="T1"/>
                </a:cxn>
                <a:cxn ang="0">
                  <a:pos x="T2" y="T3"/>
                </a:cxn>
                <a:cxn ang="0">
                  <a:pos x="T4" y="T5"/>
                </a:cxn>
                <a:cxn ang="0">
                  <a:pos x="T6" y="T7"/>
                </a:cxn>
                <a:cxn ang="0">
                  <a:pos x="T8" y="T9"/>
                </a:cxn>
                <a:cxn ang="0">
                  <a:pos x="T10" y="T11"/>
                </a:cxn>
              </a:cxnLst>
              <a:rect l="0" t="0" r="r" b="b"/>
              <a:pathLst>
                <a:path w="121" h="27">
                  <a:moveTo>
                    <a:pt x="5" y="22"/>
                  </a:moveTo>
                  <a:cubicBezTo>
                    <a:pt x="29" y="21"/>
                    <a:pt x="52" y="22"/>
                    <a:pt x="75" y="23"/>
                  </a:cubicBezTo>
                  <a:cubicBezTo>
                    <a:pt x="90" y="24"/>
                    <a:pt x="108" y="27"/>
                    <a:pt x="119" y="14"/>
                  </a:cubicBezTo>
                  <a:cubicBezTo>
                    <a:pt x="121" y="10"/>
                    <a:pt x="119" y="4"/>
                    <a:pt x="114" y="6"/>
                  </a:cubicBezTo>
                  <a:cubicBezTo>
                    <a:pt x="79" y="19"/>
                    <a:pt x="39" y="0"/>
                    <a:pt x="4" y="13"/>
                  </a:cubicBezTo>
                  <a:cubicBezTo>
                    <a:pt x="0" y="15"/>
                    <a:pt x="0" y="22"/>
                    <a:pt x="5" y="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2" name="Freeform 816"/>
            <p:cNvSpPr/>
            <p:nvPr/>
          </p:nvSpPr>
          <p:spPr bwMode="auto">
            <a:xfrm>
              <a:off x="3776" y="1060"/>
              <a:ext cx="199" cy="180"/>
            </a:xfrm>
            <a:custGeom>
              <a:avLst/>
              <a:gdLst>
                <a:gd name="T0" fmla="*/ 6 w 113"/>
                <a:gd name="T1" fmla="*/ 28 h 102"/>
                <a:gd name="T2" fmla="*/ 82 w 113"/>
                <a:gd name="T3" fmla="*/ 40 h 102"/>
                <a:gd name="T4" fmla="*/ 106 w 113"/>
                <a:gd name="T5" fmla="*/ 99 h 102"/>
                <a:gd name="T6" fmla="*/ 112 w 113"/>
                <a:gd name="T7" fmla="*/ 96 h 102"/>
                <a:gd name="T8" fmla="*/ 72 w 113"/>
                <a:gd name="T9" fmla="*/ 15 h 102"/>
                <a:gd name="T10" fmla="*/ 2 w 113"/>
                <a:gd name="T11" fmla="*/ 23 h 102"/>
                <a:gd name="T12" fmla="*/ 6 w 113"/>
                <a:gd name="T13" fmla="*/ 28 h 102"/>
              </a:gdLst>
              <a:ahLst/>
              <a:cxnLst>
                <a:cxn ang="0">
                  <a:pos x="T0" y="T1"/>
                </a:cxn>
                <a:cxn ang="0">
                  <a:pos x="T2" y="T3"/>
                </a:cxn>
                <a:cxn ang="0">
                  <a:pos x="T4" y="T5"/>
                </a:cxn>
                <a:cxn ang="0">
                  <a:pos x="T6" y="T7"/>
                </a:cxn>
                <a:cxn ang="0">
                  <a:pos x="T8" y="T9"/>
                </a:cxn>
                <a:cxn ang="0">
                  <a:pos x="T10" y="T11"/>
                </a:cxn>
                <a:cxn ang="0">
                  <a:pos x="T12" y="T13"/>
                </a:cxn>
              </a:cxnLst>
              <a:rect l="0" t="0" r="r" b="b"/>
              <a:pathLst>
                <a:path w="113" h="102">
                  <a:moveTo>
                    <a:pt x="6" y="28"/>
                  </a:moveTo>
                  <a:cubicBezTo>
                    <a:pt x="31" y="8"/>
                    <a:pt x="64" y="13"/>
                    <a:pt x="82" y="40"/>
                  </a:cubicBezTo>
                  <a:cubicBezTo>
                    <a:pt x="94" y="59"/>
                    <a:pt x="91" y="83"/>
                    <a:pt x="106" y="99"/>
                  </a:cubicBezTo>
                  <a:cubicBezTo>
                    <a:pt x="108" y="102"/>
                    <a:pt x="113" y="99"/>
                    <a:pt x="112" y="96"/>
                  </a:cubicBezTo>
                  <a:cubicBezTo>
                    <a:pt x="103" y="67"/>
                    <a:pt x="100" y="33"/>
                    <a:pt x="72" y="15"/>
                  </a:cubicBezTo>
                  <a:cubicBezTo>
                    <a:pt x="50" y="0"/>
                    <a:pt x="20" y="2"/>
                    <a:pt x="2" y="23"/>
                  </a:cubicBezTo>
                  <a:cubicBezTo>
                    <a:pt x="0" y="25"/>
                    <a:pt x="3" y="30"/>
                    <a:pt x="6" y="2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3" name="Freeform 817"/>
            <p:cNvSpPr/>
            <p:nvPr/>
          </p:nvSpPr>
          <p:spPr bwMode="auto">
            <a:xfrm>
              <a:off x="3952" y="1227"/>
              <a:ext cx="75" cy="20"/>
            </a:xfrm>
            <a:custGeom>
              <a:avLst/>
              <a:gdLst>
                <a:gd name="T0" fmla="*/ 4 w 43"/>
                <a:gd name="T1" fmla="*/ 8 h 11"/>
                <a:gd name="T2" fmla="*/ 40 w 43"/>
                <a:gd name="T3" fmla="*/ 6 h 11"/>
                <a:gd name="T4" fmla="*/ 39 w 43"/>
                <a:gd name="T5" fmla="*/ 0 h 11"/>
                <a:gd name="T6" fmla="*/ 5 w 43"/>
                <a:gd name="T7" fmla="*/ 2 h 11"/>
                <a:gd name="T8" fmla="*/ 4 w 43"/>
                <a:gd name="T9" fmla="*/ 8 h 11"/>
              </a:gdLst>
              <a:ahLst/>
              <a:cxnLst>
                <a:cxn ang="0">
                  <a:pos x="T0" y="T1"/>
                </a:cxn>
                <a:cxn ang="0">
                  <a:pos x="T2" y="T3"/>
                </a:cxn>
                <a:cxn ang="0">
                  <a:pos x="T4" y="T5"/>
                </a:cxn>
                <a:cxn ang="0">
                  <a:pos x="T6" y="T7"/>
                </a:cxn>
                <a:cxn ang="0">
                  <a:pos x="T8" y="T9"/>
                </a:cxn>
              </a:cxnLst>
              <a:rect l="0" t="0" r="r" b="b"/>
              <a:pathLst>
                <a:path w="43" h="11">
                  <a:moveTo>
                    <a:pt x="4" y="8"/>
                  </a:moveTo>
                  <a:cubicBezTo>
                    <a:pt x="16" y="11"/>
                    <a:pt x="29" y="10"/>
                    <a:pt x="40" y="6"/>
                  </a:cubicBezTo>
                  <a:cubicBezTo>
                    <a:pt x="43" y="5"/>
                    <a:pt x="43" y="1"/>
                    <a:pt x="39" y="0"/>
                  </a:cubicBezTo>
                  <a:cubicBezTo>
                    <a:pt x="28" y="0"/>
                    <a:pt x="16" y="0"/>
                    <a:pt x="5" y="2"/>
                  </a:cubicBezTo>
                  <a:cubicBezTo>
                    <a:pt x="2" y="2"/>
                    <a:pt x="0" y="7"/>
                    <a:pt x="4"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4" name="Freeform 818"/>
            <p:cNvSpPr/>
            <p:nvPr/>
          </p:nvSpPr>
          <p:spPr bwMode="auto">
            <a:xfrm>
              <a:off x="3841" y="695"/>
              <a:ext cx="90" cy="88"/>
            </a:xfrm>
            <a:custGeom>
              <a:avLst/>
              <a:gdLst>
                <a:gd name="T0" fmla="*/ 7 w 51"/>
                <a:gd name="T1" fmla="*/ 47 h 50"/>
                <a:gd name="T2" fmla="*/ 23 w 51"/>
                <a:gd name="T3" fmla="*/ 22 h 50"/>
                <a:gd name="T4" fmla="*/ 48 w 51"/>
                <a:gd name="T5" fmla="*/ 7 h 50"/>
                <a:gd name="T6" fmla="*/ 47 w 51"/>
                <a:gd name="T7" fmla="*/ 1 h 50"/>
                <a:gd name="T8" fmla="*/ 18 w 51"/>
                <a:gd name="T9" fmla="*/ 15 h 50"/>
                <a:gd name="T10" fmla="*/ 1 w 51"/>
                <a:gd name="T11" fmla="*/ 44 h 50"/>
                <a:gd name="T12" fmla="*/ 7 w 51"/>
                <a:gd name="T13" fmla="*/ 47 h 50"/>
              </a:gdLst>
              <a:ahLst/>
              <a:cxnLst>
                <a:cxn ang="0">
                  <a:pos x="T0" y="T1"/>
                </a:cxn>
                <a:cxn ang="0">
                  <a:pos x="T2" y="T3"/>
                </a:cxn>
                <a:cxn ang="0">
                  <a:pos x="T4" y="T5"/>
                </a:cxn>
                <a:cxn ang="0">
                  <a:pos x="T6" y="T7"/>
                </a:cxn>
                <a:cxn ang="0">
                  <a:pos x="T8" y="T9"/>
                </a:cxn>
                <a:cxn ang="0">
                  <a:pos x="T10" y="T11"/>
                </a:cxn>
                <a:cxn ang="0">
                  <a:pos x="T12" y="T13"/>
                </a:cxn>
              </a:cxnLst>
              <a:rect l="0" t="0" r="r" b="b"/>
              <a:pathLst>
                <a:path w="51" h="50">
                  <a:moveTo>
                    <a:pt x="7" y="47"/>
                  </a:moveTo>
                  <a:cubicBezTo>
                    <a:pt x="11" y="38"/>
                    <a:pt x="16" y="29"/>
                    <a:pt x="23" y="22"/>
                  </a:cubicBezTo>
                  <a:cubicBezTo>
                    <a:pt x="31" y="15"/>
                    <a:pt x="40" y="13"/>
                    <a:pt x="48" y="7"/>
                  </a:cubicBezTo>
                  <a:cubicBezTo>
                    <a:pt x="51" y="5"/>
                    <a:pt x="50" y="1"/>
                    <a:pt x="47" y="1"/>
                  </a:cubicBezTo>
                  <a:cubicBezTo>
                    <a:pt x="36" y="0"/>
                    <a:pt x="25" y="8"/>
                    <a:pt x="18" y="15"/>
                  </a:cubicBezTo>
                  <a:cubicBezTo>
                    <a:pt x="10" y="23"/>
                    <a:pt x="4" y="33"/>
                    <a:pt x="1" y="44"/>
                  </a:cubicBezTo>
                  <a:cubicBezTo>
                    <a:pt x="0" y="48"/>
                    <a:pt x="5" y="50"/>
                    <a:pt x="7" y="4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5" name="Freeform 819"/>
            <p:cNvSpPr/>
            <p:nvPr/>
          </p:nvSpPr>
          <p:spPr bwMode="auto">
            <a:xfrm>
              <a:off x="3822" y="842"/>
              <a:ext cx="142" cy="51"/>
            </a:xfrm>
            <a:custGeom>
              <a:avLst/>
              <a:gdLst>
                <a:gd name="T0" fmla="*/ 6 w 81"/>
                <a:gd name="T1" fmla="*/ 19 h 29"/>
                <a:gd name="T2" fmla="*/ 75 w 81"/>
                <a:gd name="T3" fmla="*/ 28 h 29"/>
                <a:gd name="T4" fmla="*/ 80 w 81"/>
                <a:gd name="T5" fmla="*/ 23 h 29"/>
                <a:gd name="T6" fmla="*/ 4 w 81"/>
                <a:gd name="T7" fmla="*/ 12 h 29"/>
                <a:gd name="T8" fmla="*/ 6 w 81"/>
                <a:gd name="T9" fmla="*/ 19 h 29"/>
              </a:gdLst>
              <a:ahLst/>
              <a:cxnLst>
                <a:cxn ang="0">
                  <a:pos x="T0" y="T1"/>
                </a:cxn>
                <a:cxn ang="0">
                  <a:pos x="T2" y="T3"/>
                </a:cxn>
                <a:cxn ang="0">
                  <a:pos x="T4" y="T5"/>
                </a:cxn>
                <a:cxn ang="0">
                  <a:pos x="T6" y="T7"/>
                </a:cxn>
                <a:cxn ang="0">
                  <a:pos x="T8" y="T9"/>
                </a:cxn>
              </a:cxnLst>
              <a:rect l="0" t="0" r="r" b="b"/>
              <a:pathLst>
                <a:path w="81" h="29">
                  <a:moveTo>
                    <a:pt x="6" y="19"/>
                  </a:moveTo>
                  <a:cubicBezTo>
                    <a:pt x="31" y="13"/>
                    <a:pt x="53" y="15"/>
                    <a:pt x="75" y="28"/>
                  </a:cubicBezTo>
                  <a:cubicBezTo>
                    <a:pt x="78" y="29"/>
                    <a:pt x="81" y="26"/>
                    <a:pt x="80" y="23"/>
                  </a:cubicBezTo>
                  <a:cubicBezTo>
                    <a:pt x="67" y="0"/>
                    <a:pt x="24" y="4"/>
                    <a:pt x="4" y="12"/>
                  </a:cubicBezTo>
                  <a:cubicBezTo>
                    <a:pt x="0" y="13"/>
                    <a:pt x="2" y="20"/>
                    <a:pt x="6" y="1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6" name="Freeform 820"/>
            <p:cNvSpPr/>
            <p:nvPr/>
          </p:nvSpPr>
          <p:spPr bwMode="auto">
            <a:xfrm>
              <a:off x="3946" y="878"/>
              <a:ext cx="65" cy="133"/>
            </a:xfrm>
            <a:custGeom>
              <a:avLst/>
              <a:gdLst>
                <a:gd name="T0" fmla="*/ 2 w 37"/>
                <a:gd name="T1" fmla="*/ 6 h 76"/>
                <a:gd name="T2" fmla="*/ 13 w 37"/>
                <a:gd name="T3" fmla="*/ 27 h 76"/>
                <a:gd name="T4" fmla="*/ 16 w 37"/>
                <a:gd name="T5" fmla="*/ 50 h 76"/>
                <a:gd name="T6" fmla="*/ 30 w 37"/>
                <a:gd name="T7" fmla="*/ 75 h 76"/>
                <a:gd name="T8" fmla="*/ 35 w 37"/>
                <a:gd name="T9" fmla="*/ 70 h 76"/>
                <a:gd name="T10" fmla="*/ 26 w 37"/>
                <a:gd name="T11" fmla="*/ 52 h 76"/>
                <a:gd name="T12" fmla="*/ 23 w 37"/>
                <a:gd name="T13" fmla="*/ 31 h 76"/>
                <a:gd name="T14" fmla="*/ 7 w 37"/>
                <a:gd name="T15" fmla="*/ 2 h 76"/>
                <a:gd name="T16" fmla="*/ 2 w 37"/>
                <a:gd name="T17" fmla="*/ 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76">
                  <a:moveTo>
                    <a:pt x="2" y="6"/>
                  </a:moveTo>
                  <a:cubicBezTo>
                    <a:pt x="6" y="13"/>
                    <a:pt x="10" y="19"/>
                    <a:pt x="13" y="27"/>
                  </a:cubicBezTo>
                  <a:cubicBezTo>
                    <a:pt x="15" y="34"/>
                    <a:pt x="15" y="42"/>
                    <a:pt x="16" y="50"/>
                  </a:cubicBezTo>
                  <a:cubicBezTo>
                    <a:pt x="18" y="60"/>
                    <a:pt x="21" y="70"/>
                    <a:pt x="30" y="75"/>
                  </a:cubicBezTo>
                  <a:cubicBezTo>
                    <a:pt x="33" y="76"/>
                    <a:pt x="37" y="73"/>
                    <a:pt x="35" y="70"/>
                  </a:cubicBezTo>
                  <a:cubicBezTo>
                    <a:pt x="32" y="64"/>
                    <a:pt x="28" y="59"/>
                    <a:pt x="26" y="52"/>
                  </a:cubicBezTo>
                  <a:cubicBezTo>
                    <a:pt x="25" y="45"/>
                    <a:pt x="24" y="38"/>
                    <a:pt x="23" y="31"/>
                  </a:cubicBezTo>
                  <a:cubicBezTo>
                    <a:pt x="21" y="20"/>
                    <a:pt x="16" y="9"/>
                    <a:pt x="7" y="2"/>
                  </a:cubicBezTo>
                  <a:cubicBezTo>
                    <a:pt x="4" y="0"/>
                    <a:pt x="0" y="2"/>
                    <a:pt x="2" y="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7" name="Freeform 821"/>
            <p:cNvSpPr/>
            <p:nvPr/>
          </p:nvSpPr>
          <p:spPr bwMode="auto">
            <a:xfrm>
              <a:off x="4001" y="990"/>
              <a:ext cx="116" cy="104"/>
            </a:xfrm>
            <a:custGeom>
              <a:avLst/>
              <a:gdLst>
                <a:gd name="T0" fmla="*/ 65 w 66"/>
                <a:gd name="T1" fmla="*/ 53 h 59"/>
                <a:gd name="T2" fmla="*/ 6 w 66"/>
                <a:gd name="T3" fmla="*/ 0 h 59"/>
                <a:gd name="T4" fmla="*/ 4 w 66"/>
                <a:gd name="T5" fmla="*/ 7 h 59"/>
                <a:gd name="T6" fmla="*/ 36 w 66"/>
                <a:gd name="T7" fmla="*/ 29 h 59"/>
                <a:gd name="T8" fmla="*/ 60 w 66"/>
                <a:gd name="T9" fmla="*/ 57 h 59"/>
                <a:gd name="T10" fmla="*/ 65 w 66"/>
                <a:gd name="T11" fmla="*/ 53 h 59"/>
              </a:gdLst>
              <a:ahLst/>
              <a:cxnLst>
                <a:cxn ang="0">
                  <a:pos x="T0" y="T1"/>
                </a:cxn>
                <a:cxn ang="0">
                  <a:pos x="T2" y="T3"/>
                </a:cxn>
                <a:cxn ang="0">
                  <a:pos x="T4" y="T5"/>
                </a:cxn>
                <a:cxn ang="0">
                  <a:pos x="T6" y="T7"/>
                </a:cxn>
                <a:cxn ang="0">
                  <a:pos x="T8" y="T9"/>
                </a:cxn>
                <a:cxn ang="0">
                  <a:pos x="T10" y="T11"/>
                </a:cxn>
              </a:cxnLst>
              <a:rect l="0" t="0" r="r" b="b"/>
              <a:pathLst>
                <a:path w="66" h="59">
                  <a:moveTo>
                    <a:pt x="65" y="53"/>
                  </a:moveTo>
                  <a:cubicBezTo>
                    <a:pt x="56" y="30"/>
                    <a:pt x="31" y="6"/>
                    <a:pt x="6" y="0"/>
                  </a:cubicBezTo>
                  <a:cubicBezTo>
                    <a:pt x="2" y="0"/>
                    <a:pt x="0" y="5"/>
                    <a:pt x="4" y="7"/>
                  </a:cubicBezTo>
                  <a:cubicBezTo>
                    <a:pt x="14" y="15"/>
                    <a:pt x="26" y="20"/>
                    <a:pt x="36" y="29"/>
                  </a:cubicBezTo>
                  <a:cubicBezTo>
                    <a:pt x="45" y="37"/>
                    <a:pt x="52" y="47"/>
                    <a:pt x="60" y="57"/>
                  </a:cubicBezTo>
                  <a:cubicBezTo>
                    <a:pt x="62" y="59"/>
                    <a:pt x="66" y="56"/>
                    <a:pt x="65" y="5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8" name="Freeform 822"/>
            <p:cNvSpPr/>
            <p:nvPr/>
          </p:nvSpPr>
          <p:spPr bwMode="auto">
            <a:xfrm>
              <a:off x="3959" y="828"/>
              <a:ext cx="351" cy="79"/>
            </a:xfrm>
            <a:custGeom>
              <a:avLst/>
              <a:gdLst>
                <a:gd name="T0" fmla="*/ 7 w 200"/>
                <a:gd name="T1" fmla="*/ 42 h 45"/>
                <a:gd name="T2" fmla="*/ 195 w 200"/>
                <a:gd name="T3" fmla="*/ 33 h 45"/>
                <a:gd name="T4" fmla="*/ 198 w 200"/>
                <a:gd name="T5" fmla="*/ 28 h 45"/>
                <a:gd name="T6" fmla="*/ 152 w 200"/>
                <a:gd name="T7" fmla="*/ 11 h 45"/>
                <a:gd name="T8" fmla="*/ 92 w 200"/>
                <a:gd name="T9" fmla="*/ 4 h 45"/>
                <a:gd name="T10" fmla="*/ 3 w 200"/>
                <a:gd name="T11" fmla="*/ 38 h 45"/>
                <a:gd name="T12" fmla="*/ 7 w 200"/>
                <a:gd name="T13" fmla="*/ 42 h 45"/>
              </a:gdLst>
              <a:ahLst/>
              <a:cxnLst>
                <a:cxn ang="0">
                  <a:pos x="T0" y="T1"/>
                </a:cxn>
                <a:cxn ang="0">
                  <a:pos x="T2" y="T3"/>
                </a:cxn>
                <a:cxn ang="0">
                  <a:pos x="T4" y="T5"/>
                </a:cxn>
                <a:cxn ang="0">
                  <a:pos x="T6" y="T7"/>
                </a:cxn>
                <a:cxn ang="0">
                  <a:pos x="T8" y="T9"/>
                </a:cxn>
                <a:cxn ang="0">
                  <a:pos x="T10" y="T11"/>
                </a:cxn>
                <a:cxn ang="0">
                  <a:pos x="T12" y="T13"/>
                </a:cxn>
              </a:cxnLst>
              <a:rect l="0" t="0" r="r" b="b"/>
              <a:pathLst>
                <a:path w="200" h="45">
                  <a:moveTo>
                    <a:pt x="7" y="42"/>
                  </a:moveTo>
                  <a:cubicBezTo>
                    <a:pt x="61" y="0"/>
                    <a:pt x="135" y="11"/>
                    <a:pt x="195" y="33"/>
                  </a:cubicBezTo>
                  <a:cubicBezTo>
                    <a:pt x="198" y="35"/>
                    <a:pt x="200" y="30"/>
                    <a:pt x="198" y="28"/>
                  </a:cubicBezTo>
                  <a:cubicBezTo>
                    <a:pt x="187" y="16"/>
                    <a:pt x="167" y="14"/>
                    <a:pt x="152" y="11"/>
                  </a:cubicBezTo>
                  <a:cubicBezTo>
                    <a:pt x="132" y="7"/>
                    <a:pt x="112" y="4"/>
                    <a:pt x="92" y="4"/>
                  </a:cubicBezTo>
                  <a:cubicBezTo>
                    <a:pt x="59" y="4"/>
                    <a:pt x="27" y="14"/>
                    <a:pt x="3" y="38"/>
                  </a:cubicBezTo>
                  <a:cubicBezTo>
                    <a:pt x="0" y="41"/>
                    <a:pt x="4" y="45"/>
                    <a:pt x="7" y="4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9" name="Freeform 823"/>
            <p:cNvSpPr/>
            <p:nvPr/>
          </p:nvSpPr>
          <p:spPr bwMode="auto">
            <a:xfrm>
              <a:off x="4168" y="721"/>
              <a:ext cx="158" cy="74"/>
            </a:xfrm>
            <a:custGeom>
              <a:avLst/>
              <a:gdLst>
                <a:gd name="T0" fmla="*/ 4 w 90"/>
                <a:gd name="T1" fmla="*/ 7 h 42"/>
                <a:gd name="T2" fmla="*/ 86 w 90"/>
                <a:gd name="T3" fmla="*/ 30 h 42"/>
                <a:gd name="T4" fmla="*/ 85 w 90"/>
                <a:gd name="T5" fmla="*/ 23 h 42"/>
                <a:gd name="T6" fmla="*/ 39 w 90"/>
                <a:gd name="T7" fmla="*/ 16 h 42"/>
                <a:gd name="T8" fmla="*/ 7 w 90"/>
                <a:gd name="T9" fmla="*/ 0 h 42"/>
                <a:gd name="T10" fmla="*/ 4 w 90"/>
                <a:gd name="T11" fmla="*/ 7 h 42"/>
              </a:gdLst>
              <a:ahLst/>
              <a:cxnLst>
                <a:cxn ang="0">
                  <a:pos x="T0" y="T1"/>
                </a:cxn>
                <a:cxn ang="0">
                  <a:pos x="T2" y="T3"/>
                </a:cxn>
                <a:cxn ang="0">
                  <a:pos x="T4" y="T5"/>
                </a:cxn>
                <a:cxn ang="0">
                  <a:pos x="T6" y="T7"/>
                </a:cxn>
                <a:cxn ang="0">
                  <a:pos x="T8" y="T9"/>
                </a:cxn>
                <a:cxn ang="0">
                  <a:pos x="T10" y="T11"/>
                </a:cxn>
              </a:cxnLst>
              <a:rect l="0" t="0" r="r" b="b"/>
              <a:pathLst>
                <a:path w="90" h="42">
                  <a:moveTo>
                    <a:pt x="4" y="7"/>
                  </a:moveTo>
                  <a:cubicBezTo>
                    <a:pt x="30" y="18"/>
                    <a:pt x="56" y="42"/>
                    <a:pt x="86" y="30"/>
                  </a:cubicBezTo>
                  <a:cubicBezTo>
                    <a:pt x="90" y="28"/>
                    <a:pt x="89" y="23"/>
                    <a:pt x="85" y="23"/>
                  </a:cubicBezTo>
                  <a:cubicBezTo>
                    <a:pt x="69" y="22"/>
                    <a:pt x="54" y="23"/>
                    <a:pt x="39" y="16"/>
                  </a:cubicBezTo>
                  <a:cubicBezTo>
                    <a:pt x="28" y="11"/>
                    <a:pt x="19" y="3"/>
                    <a:pt x="7" y="0"/>
                  </a:cubicBezTo>
                  <a:cubicBezTo>
                    <a:pt x="3" y="0"/>
                    <a:pt x="0" y="5"/>
                    <a:pt x="4"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0" name="Freeform 824"/>
            <p:cNvSpPr/>
            <p:nvPr/>
          </p:nvSpPr>
          <p:spPr bwMode="auto">
            <a:xfrm>
              <a:off x="4333" y="865"/>
              <a:ext cx="361" cy="64"/>
            </a:xfrm>
            <a:custGeom>
              <a:avLst/>
              <a:gdLst>
                <a:gd name="T0" fmla="*/ 3 w 205"/>
                <a:gd name="T1" fmla="*/ 8 h 36"/>
                <a:gd name="T2" fmla="*/ 75 w 205"/>
                <a:gd name="T3" fmla="*/ 23 h 36"/>
                <a:gd name="T4" fmla="*/ 137 w 205"/>
                <a:gd name="T5" fmla="*/ 16 h 36"/>
                <a:gd name="T6" fmla="*/ 200 w 205"/>
                <a:gd name="T7" fmla="*/ 29 h 36"/>
                <a:gd name="T8" fmla="*/ 202 w 205"/>
                <a:gd name="T9" fmla="*/ 21 h 36"/>
                <a:gd name="T10" fmla="*/ 113 w 205"/>
                <a:gd name="T11" fmla="*/ 4 h 36"/>
                <a:gd name="T12" fmla="*/ 71 w 205"/>
                <a:gd name="T13" fmla="*/ 11 h 36"/>
                <a:gd name="T14" fmla="*/ 9 w 205"/>
                <a:gd name="T15" fmla="*/ 4 h 36"/>
                <a:gd name="T16" fmla="*/ 3 w 205"/>
                <a:gd name="T1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36">
                  <a:moveTo>
                    <a:pt x="3" y="8"/>
                  </a:moveTo>
                  <a:cubicBezTo>
                    <a:pt x="16" y="36"/>
                    <a:pt x="50" y="29"/>
                    <a:pt x="75" y="23"/>
                  </a:cubicBezTo>
                  <a:cubicBezTo>
                    <a:pt x="95" y="17"/>
                    <a:pt x="116" y="15"/>
                    <a:pt x="137" y="16"/>
                  </a:cubicBezTo>
                  <a:cubicBezTo>
                    <a:pt x="159" y="17"/>
                    <a:pt x="178" y="26"/>
                    <a:pt x="200" y="29"/>
                  </a:cubicBezTo>
                  <a:cubicBezTo>
                    <a:pt x="205" y="30"/>
                    <a:pt x="205" y="23"/>
                    <a:pt x="202" y="21"/>
                  </a:cubicBezTo>
                  <a:cubicBezTo>
                    <a:pt x="180" y="4"/>
                    <a:pt x="140" y="2"/>
                    <a:pt x="113" y="4"/>
                  </a:cubicBezTo>
                  <a:cubicBezTo>
                    <a:pt x="99" y="5"/>
                    <a:pt x="85" y="8"/>
                    <a:pt x="71" y="11"/>
                  </a:cubicBezTo>
                  <a:cubicBezTo>
                    <a:pt x="50" y="17"/>
                    <a:pt x="25" y="25"/>
                    <a:pt x="9" y="4"/>
                  </a:cubicBezTo>
                  <a:cubicBezTo>
                    <a:pt x="6" y="0"/>
                    <a:pt x="0" y="3"/>
                    <a:pt x="3"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1" name="Freeform 825"/>
            <p:cNvSpPr/>
            <p:nvPr/>
          </p:nvSpPr>
          <p:spPr bwMode="auto">
            <a:xfrm>
              <a:off x="4662" y="900"/>
              <a:ext cx="206" cy="215"/>
            </a:xfrm>
            <a:custGeom>
              <a:avLst/>
              <a:gdLst>
                <a:gd name="T0" fmla="*/ 3 w 117"/>
                <a:gd name="T1" fmla="*/ 6 h 122"/>
                <a:gd name="T2" fmla="*/ 64 w 117"/>
                <a:gd name="T3" fmla="*/ 59 h 122"/>
                <a:gd name="T4" fmla="*/ 110 w 117"/>
                <a:gd name="T5" fmla="*/ 120 h 122"/>
                <a:gd name="T6" fmla="*/ 116 w 117"/>
                <a:gd name="T7" fmla="*/ 117 h 122"/>
                <a:gd name="T8" fmla="*/ 69 w 117"/>
                <a:gd name="T9" fmla="*/ 49 h 122"/>
                <a:gd name="T10" fmla="*/ 5 w 117"/>
                <a:gd name="T11" fmla="*/ 1 h 122"/>
                <a:gd name="T12" fmla="*/ 3 w 117"/>
                <a:gd name="T13" fmla="*/ 6 h 122"/>
              </a:gdLst>
              <a:ahLst/>
              <a:cxnLst>
                <a:cxn ang="0">
                  <a:pos x="T0" y="T1"/>
                </a:cxn>
                <a:cxn ang="0">
                  <a:pos x="T2" y="T3"/>
                </a:cxn>
                <a:cxn ang="0">
                  <a:pos x="T4" y="T5"/>
                </a:cxn>
                <a:cxn ang="0">
                  <a:pos x="T6" y="T7"/>
                </a:cxn>
                <a:cxn ang="0">
                  <a:pos x="T8" y="T9"/>
                </a:cxn>
                <a:cxn ang="0">
                  <a:pos x="T10" y="T11"/>
                </a:cxn>
                <a:cxn ang="0">
                  <a:pos x="T12" y="T13"/>
                </a:cxn>
              </a:cxnLst>
              <a:rect l="0" t="0" r="r" b="b"/>
              <a:pathLst>
                <a:path w="117" h="122">
                  <a:moveTo>
                    <a:pt x="3" y="6"/>
                  </a:moveTo>
                  <a:cubicBezTo>
                    <a:pt x="25" y="22"/>
                    <a:pt x="46" y="38"/>
                    <a:pt x="64" y="59"/>
                  </a:cubicBezTo>
                  <a:cubicBezTo>
                    <a:pt x="79" y="78"/>
                    <a:pt x="91" y="105"/>
                    <a:pt x="110" y="120"/>
                  </a:cubicBezTo>
                  <a:cubicBezTo>
                    <a:pt x="113" y="122"/>
                    <a:pt x="117" y="120"/>
                    <a:pt x="116" y="117"/>
                  </a:cubicBezTo>
                  <a:cubicBezTo>
                    <a:pt x="110" y="93"/>
                    <a:pt x="86" y="67"/>
                    <a:pt x="69" y="49"/>
                  </a:cubicBezTo>
                  <a:cubicBezTo>
                    <a:pt x="52" y="29"/>
                    <a:pt x="30" y="10"/>
                    <a:pt x="5" y="1"/>
                  </a:cubicBezTo>
                  <a:cubicBezTo>
                    <a:pt x="2" y="0"/>
                    <a:pt x="0" y="5"/>
                    <a:pt x="3" y="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2" name="Freeform 826"/>
            <p:cNvSpPr/>
            <p:nvPr/>
          </p:nvSpPr>
          <p:spPr bwMode="auto">
            <a:xfrm>
              <a:off x="4776" y="1090"/>
              <a:ext cx="246" cy="116"/>
            </a:xfrm>
            <a:custGeom>
              <a:avLst/>
              <a:gdLst>
                <a:gd name="T0" fmla="*/ 7 w 140"/>
                <a:gd name="T1" fmla="*/ 62 h 66"/>
                <a:gd name="T2" fmla="*/ 53 w 140"/>
                <a:gd name="T3" fmla="*/ 18 h 66"/>
                <a:gd name="T4" fmla="*/ 132 w 140"/>
                <a:gd name="T5" fmla="*/ 26 h 66"/>
                <a:gd name="T6" fmla="*/ 135 w 140"/>
                <a:gd name="T7" fmla="*/ 17 h 66"/>
                <a:gd name="T8" fmla="*/ 47 w 140"/>
                <a:gd name="T9" fmla="*/ 9 h 66"/>
                <a:gd name="T10" fmla="*/ 2 w 140"/>
                <a:gd name="T11" fmla="*/ 59 h 66"/>
                <a:gd name="T12" fmla="*/ 7 w 140"/>
                <a:gd name="T13" fmla="*/ 62 h 66"/>
              </a:gdLst>
              <a:ahLst/>
              <a:cxnLst>
                <a:cxn ang="0">
                  <a:pos x="T0" y="T1"/>
                </a:cxn>
                <a:cxn ang="0">
                  <a:pos x="T2" y="T3"/>
                </a:cxn>
                <a:cxn ang="0">
                  <a:pos x="T4" y="T5"/>
                </a:cxn>
                <a:cxn ang="0">
                  <a:pos x="T6" y="T7"/>
                </a:cxn>
                <a:cxn ang="0">
                  <a:pos x="T8" y="T9"/>
                </a:cxn>
                <a:cxn ang="0">
                  <a:pos x="T10" y="T11"/>
                </a:cxn>
                <a:cxn ang="0">
                  <a:pos x="T12" y="T13"/>
                </a:cxn>
              </a:cxnLst>
              <a:rect l="0" t="0" r="r" b="b"/>
              <a:pathLst>
                <a:path w="140" h="66">
                  <a:moveTo>
                    <a:pt x="7" y="62"/>
                  </a:moveTo>
                  <a:cubicBezTo>
                    <a:pt x="19" y="44"/>
                    <a:pt x="31" y="23"/>
                    <a:pt x="53" y="18"/>
                  </a:cubicBezTo>
                  <a:cubicBezTo>
                    <a:pt x="80" y="11"/>
                    <a:pt x="105" y="21"/>
                    <a:pt x="132" y="26"/>
                  </a:cubicBezTo>
                  <a:cubicBezTo>
                    <a:pt x="137" y="26"/>
                    <a:pt x="140" y="20"/>
                    <a:pt x="135" y="17"/>
                  </a:cubicBezTo>
                  <a:cubicBezTo>
                    <a:pt x="112" y="3"/>
                    <a:pt x="73" y="0"/>
                    <a:pt x="47" y="9"/>
                  </a:cubicBezTo>
                  <a:cubicBezTo>
                    <a:pt x="25" y="16"/>
                    <a:pt x="11" y="39"/>
                    <a:pt x="2" y="59"/>
                  </a:cubicBezTo>
                  <a:cubicBezTo>
                    <a:pt x="0" y="63"/>
                    <a:pt x="5" y="66"/>
                    <a:pt x="7" y="6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3" name="Freeform 827"/>
            <p:cNvSpPr/>
            <p:nvPr/>
          </p:nvSpPr>
          <p:spPr bwMode="auto">
            <a:xfrm>
              <a:off x="4998" y="1117"/>
              <a:ext cx="130" cy="154"/>
            </a:xfrm>
            <a:custGeom>
              <a:avLst/>
              <a:gdLst>
                <a:gd name="T0" fmla="*/ 5 w 74"/>
                <a:gd name="T1" fmla="*/ 10 h 88"/>
                <a:gd name="T2" fmla="*/ 26 w 74"/>
                <a:gd name="T3" fmla="*/ 26 h 88"/>
                <a:gd name="T4" fmla="*/ 42 w 74"/>
                <a:gd name="T5" fmla="*/ 43 h 88"/>
                <a:gd name="T6" fmla="*/ 68 w 74"/>
                <a:gd name="T7" fmla="*/ 85 h 88"/>
                <a:gd name="T8" fmla="*/ 74 w 74"/>
                <a:gd name="T9" fmla="*/ 83 h 88"/>
                <a:gd name="T10" fmla="*/ 46 w 74"/>
                <a:gd name="T11" fmla="*/ 32 h 88"/>
                <a:gd name="T12" fmla="*/ 4 w 74"/>
                <a:gd name="T13" fmla="*/ 3 h 88"/>
                <a:gd name="T14" fmla="*/ 5 w 74"/>
                <a:gd name="T15" fmla="*/ 10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88">
                  <a:moveTo>
                    <a:pt x="5" y="10"/>
                  </a:moveTo>
                  <a:cubicBezTo>
                    <a:pt x="13" y="10"/>
                    <a:pt x="21" y="21"/>
                    <a:pt x="26" y="26"/>
                  </a:cubicBezTo>
                  <a:cubicBezTo>
                    <a:pt x="32" y="31"/>
                    <a:pt x="37" y="37"/>
                    <a:pt x="42" y="43"/>
                  </a:cubicBezTo>
                  <a:cubicBezTo>
                    <a:pt x="54" y="56"/>
                    <a:pt x="59" y="70"/>
                    <a:pt x="68" y="85"/>
                  </a:cubicBezTo>
                  <a:cubicBezTo>
                    <a:pt x="69" y="88"/>
                    <a:pt x="74" y="87"/>
                    <a:pt x="74" y="83"/>
                  </a:cubicBezTo>
                  <a:cubicBezTo>
                    <a:pt x="74" y="64"/>
                    <a:pt x="59" y="46"/>
                    <a:pt x="46" y="32"/>
                  </a:cubicBezTo>
                  <a:cubicBezTo>
                    <a:pt x="37" y="23"/>
                    <a:pt x="19" y="0"/>
                    <a:pt x="4" y="3"/>
                  </a:cubicBezTo>
                  <a:cubicBezTo>
                    <a:pt x="0" y="4"/>
                    <a:pt x="2" y="9"/>
                    <a:pt x="5" y="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4" name="Freeform 828"/>
            <p:cNvSpPr/>
            <p:nvPr/>
          </p:nvSpPr>
          <p:spPr bwMode="auto">
            <a:xfrm>
              <a:off x="5186" y="1384"/>
              <a:ext cx="125" cy="91"/>
            </a:xfrm>
            <a:custGeom>
              <a:avLst/>
              <a:gdLst>
                <a:gd name="T0" fmla="*/ 3 w 71"/>
                <a:gd name="T1" fmla="*/ 7 h 52"/>
                <a:gd name="T2" fmla="*/ 28 w 71"/>
                <a:gd name="T3" fmla="*/ 29 h 52"/>
                <a:gd name="T4" fmla="*/ 42 w 71"/>
                <a:gd name="T5" fmla="*/ 35 h 52"/>
                <a:gd name="T6" fmla="*/ 60 w 71"/>
                <a:gd name="T7" fmla="*/ 49 h 52"/>
                <a:gd name="T8" fmla="*/ 67 w 71"/>
                <a:gd name="T9" fmla="*/ 48 h 52"/>
                <a:gd name="T10" fmla="*/ 51 w 71"/>
                <a:gd name="T11" fmla="*/ 27 h 52"/>
                <a:gd name="T12" fmla="*/ 9 w 71"/>
                <a:gd name="T13" fmla="*/ 2 h 52"/>
                <a:gd name="T14" fmla="*/ 3 w 71"/>
                <a:gd name="T15" fmla="*/ 7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52">
                  <a:moveTo>
                    <a:pt x="3" y="7"/>
                  </a:moveTo>
                  <a:cubicBezTo>
                    <a:pt x="10" y="16"/>
                    <a:pt x="18" y="23"/>
                    <a:pt x="28" y="29"/>
                  </a:cubicBezTo>
                  <a:cubicBezTo>
                    <a:pt x="33" y="31"/>
                    <a:pt x="38" y="33"/>
                    <a:pt x="42" y="35"/>
                  </a:cubicBezTo>
                  <a:cubicBezTo>
                    <a:pt x="51" y="38"/>
                    <a:pt x="55" y="43"/>
                    <a:pt x="60" y="49"/>
                  </a:cubicBezTo>
                  <a:cubicBezTo>
                    <a:pt x="62" y="52"/>
                    <a:pt x="66" y="50"/>
                    <a:pt x="67" y="48"/>
                  </a:cubicBezTo>
                  <a:cubicBezTo>
                    <a:pt x="71" y="37"/>
                    <a:pt x="59" y="30"/>
                    <a:pt x="51" y="27"/>
                  </a:cubicBezTo>
                  <a:cubicBezTo>
                    <a:pt x="34" y="20"/>
                    <a:pt x="21" y="15"/>
                    <a:pt x="9" y="2"/>
                  </a:cubicBezTo>
                  <a:cubicBezTo>
                    <a:pt x="6" y="0"/>
                    <a:pt x="0" y="3"/>
                    <a:pt x="3"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5" name="Freeform 829"/>
            <p:cNvSpPr/>
            <p:nvPr/>
          </p:nvSpPr>
          <p:spPr bwMode="auto">
            <a:xfrm>
              <a:off x="5270" y="1393"/>
              <a:ext cx="30" cy="65"/>
            </a:xfrm>
            <a:custGeom>
              <a:avLst/>
              <a:gdLst>
                <a:gd name="T0" fmla="*/ 13 w 17"/>
                <a:gd name="T1" fmla="*/ 33 h 37"/>
                <a:gd name="T2" fmla="*/ 12 w 17"/>
                <a:gd name="T3" fmla="*/ 19 h 37"/>
                <a:gd name="T4" fmla="*/ 16 w 17"/>
                <a:gd name="T5" fmla="*/ 5 h 37"/>
                <a:gd name="T6" fmla="*/ 10 w 17"/>
                <a:gd name="T7" fmla="*/ 2 h 37"/>
                <a:gd name="T8" fmla="*/ 6 w 17"/>
                <a:gd name="T9" fmla="*/ 35 h 37"/>
                <a:gd name="T10" fmla="*/ 13 w 17"/>
                <a:gd name="T11" fmla="*/ 33 h 37"/>
              </a:gdLst>
              <a:ahLst/>
              <a:cxnLst>
                <a:cxn ang="0">
                  <a:pos x="T0" y="T1"/>
                </a:cxn>
                <a:cxn ang="0">
                  <a:pos x="T2" y="T3"/>
                </a:cxn>
                <a:cxn ang="0">
                  <a:pos x="T4" y="T5"/>
                </a:cxn>
                <a:cxn ang="0">
                  <a:pos x="T6" y="T7"/>
                </a:cxn>
                <a:cxn ang="0">
                  <a:pos x="T8" y="T9"/>
                </a:cxn>
                <a:cxn ang="0">
                  <a:pos x="T10" y="T11"/>
                </a:cxn>
              </a:cxnLst>
              <a:rect l="0" t="0" r="r" b="b"/>
              <a:pathLst>
                <a:path w="17" h="37">
                  <a:moveTo>
                    <a:pt x="13" y="33"/>
                  </a:moveTo>
                  <a:cubicBezTo>
                    <a:pt x="12" y="28"/>
                    <a:pt x="11" y="24"/>
                    <a:pt x="12" y="19"/>
                  </a:cubicBezTo>
                  <a:cubicBezTo>
                    <a:pt x="12" y="14"/>
                    <a:pt x="14" y="10"/>
                    <a:pt x="16" y="5"/>
                  </a:cubicBezTo>
                  <a:cubicBezTo>
                    <a:pt x="17" y="2"/>
                    <a:pt x="12" y="0"/>
                    <a:pt x="10" y="2"/>
                  </a:cubicBezTo>
                  <a:cubicBezTo>
                    <a:pt x="1" y="9"/>
                    <a:pt x="0" y="26"/>
                    <a:pt x="6" y="35"/>
                  </a:cubicBezTo>
                  <a:cubicBezTo>
                    <a:pt x="8" y="37"/>
                    <a:pt x="13" y="37"/>
                    <a:pt x="13" y="3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6" name="Freeform 830"/>
            <p:cNvSpPr/>
            <p:nvPr/>
          </p:nvSpPr>
          <p:spPr bwMode="auto">
            <a:xfrm>
              <a:off x="5400" y="1592"/>
              <a:ext cx="65" cy="163"/>
            </a:xfrm>
            <a:custGeom>
              <a:avLst/>
              <a:gdLst>
                <a:gd name="T0" fmla="*/ 3 w 37"/>
                <a:gd name="T1" fmla="*/ 8 h 93"/>
                <a:gd name="T2" fmla="*/ 22 w 37"/>
                <a:gd name="T3" fmla="*/ 63 h 93"/>
                <a:gd name="T4" fmla="*/ 31 w 37"/>
                <a:gd name="T5" fmla="*/ 92 h 93"/>
                <a:gd name="T6" fmla="*/ 36 w 37"/>
                <a:gd name="T7" fmla="*/ 88 h 93"/>
                <a:gd name="T8" fmla="*/ 9 w 37"/>
                <a:gd name="T9" fmla="*/ 3 h 93"/>
                <a:gd name="T10" fmla="*/ 3 w 37"/>
                <a:gd name="T11" fmla="*/ 8 h 93"/>
              </a:gdLst>
              <a:ahLst/>
              <a:cxnLst>
                <a:cxn ang="0">
                  <a:pos x="T0" y="T1"/>
                </a:cxn>
                <a:cxn ang="0">
                  <a:pos x="T2" y="T3"/>
                </a:cxn>
                <a:cxn ang="0">
                  <a:pos x="T4" y="T5"/>
                </a:cxn>
                <a:cxn ang="0">
                  <a:pos x="T6" y="T7"/>
                </a:cxn>
                <a:cxn ang="0">
                  <a:pos x="T8" y="T9"/>
                </a:cxn>
                <a:cxn ang="0">
                  <a:pos x="T10" y="T11"/>
                </a:cxn>
              </a:cxnLst>
              <a:rect l="0" t="0" r="r" b="b"/>
              <a:pathLst>
                <a:path w="37" h="93">
                  <a:moveTo>
                    <a:pt x="3" y="8"/>
                  </a:moveTo>
                  <a:cubicBezTo>
                    <a:pt x="15" y="24"/>
                    <a:pt x="21" y="42"/>
                    <a:pt x="22" y="63"/>
                  </a:cubicBezTo>
                  <a:cubicBezTo>
                    <a:pt x="22" y="73"/>
                    <a:pt x="21" y="85"/>
                    <a:pt x="31" y="92"/>
                  </a:cubicBezTo>
                  <a:cubicBezTo>
                    <a:pt x="33" y="93"/>
                    <a:pt x="37" y="91"/>
                    <a:pt x="36" y="88"/>
                  </a:cubicBezTo>
                  <a:cubicBezTo>
                    <a:pt x="29" y="58"/>
                    <a:pt x="34" y="25"/>
                    <a:pt x="9" y="3"/>
                  </a:cubicBezTo>
                  <a:cubicBezTo>
                    <a:pt x="6" y="0"/>
                    <a:pt x="0" y="4"/>
                    <a:pt x="3"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7" name="Freeform 831"/>
            <p:cNvSpPr/>
            <p:nvPr/>
          </p:nvSpPr>
          <p:spPr bwMode="auto">
            <a:xfrm>
              <a:off x="5439" y="1701"/>
              <a:ext cx="61" cy="29"/>
            </a:xfrm>
            <a:custGeom>
              <a:avLst/>
              <a:gdLst>
                <a:gd name="T0" fmla="*/ 32 w 35"/>
                <a:gd name="T1" fmla="*/ 7 h 17"/>
                <a:gd name="T2" fmla="*/ 2 w 35"/>
                <a:gd name="T3" fmla="*/ 11 h 17"/>
                <a:gd name="T4" fmla="*/ 5 w 35"/>
                <a:gd name="T5" fmla="*/ 16 h 17"/>
                <a:gd name="T6" fmla="*/ 17 w 35"/>
                <a:gd name="T7" fmla="*/ 12 h 17"/>
                <a:gd name="T8" fmla="*/ 29 w 35"/>
                <a:gd name="T9" fmla="*/ 13 h 17"/>
                <a:gd name="T10" fmla="*/ 32 w 35"/>
                <a:gd name="T11" fmla="*/ 7 h 17"/>
              </a:gdLst>
              <a:ahLst/>
              <a:cxnLst>
                <a:cxn ang="0">
                  <a:pos x="T0" y="T1"/>
                </a:cxn>
                <a:cxn ang="0">
                  <a:pos x="T2" y="T3"/>
                </a:cxn>
                <a:cxn ang="0">
                  <a:pos x="T4" y="T5"/>
                </a:cxn>
                <a:cxn ang="0">
                  <a:pos x="T6" y="T7"/>
                </a:cxn>
                <a:cxn ang="0">
                  <a:pos x="T8" y="T9"/>
                </a:cxn>
                <a:cxn ang="0">
                  <a:pos x="T10" y="T11"/>
                </a:cxn>
              </a:cxnLst>
              <a:rect l="0" t="0" r="r" b="b"/>
              <a:pathLst>
                <a:path w="35" h="17">
                  <a:moveTo>
                    <a:pt x="32" y="7"/>
                  </a:moveTo>
                  <a:cubicBezTo>
                    <a:pt x="24" y="0"/>
                    <a:pt x="7" y="0"/>
                    <a:pt x="2" y="11"/>
                  </a:cubicBezTo>
                  <a:cubicBezTo>
                    <a:pt x="0" y="13"/>
                    <a:pt x="2" y="17"/>
                    <a:pt x="5" y="16"/>
                  </a:cubicBezTo>
                  <a:cubicBezTo>
                    <a:pt x="9" y="15"/>
                    <a:pt x="13" y="13"/>
                    <a:pt x="17" y="12"/>
                  </a:cubicBezTo>
                  <a:cubicBezTo>
                    <a:pt x="21" y="12"/>
                    <a:pt x="25" y="12"/>
                    <a:pt x="29" y="13"/>
                  </a:cubicBezTo>
                  <a:cubicBezTo>
                    <a:pt x="32" y="14"/>
                    <a:pt x="35" y="10"/>
                    <a:pt x="32"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8" name="Freeform 832"/>
            <p:cNvSpPr/>
            <p:nvPr/>
          </p:nvSpPr>
          <p:spPr bwMode="auto">
            <a:xfrm>
              <a:off x="5330" y="1463"/>
              <a:ext cx="114" cy="34"/>
            </a:xfrm>
            <a:custGeom>
              <a:avLst/>
              <a:gdLst>
                <a:gd name="T0" fmla="*/ 61 w 65"/>
                <a:gd name="T1" fmla="*/ 12 h 19"/>
                <a:gd name="T2" fmla="*/ 3 w 65"/>
                <a:gd name="T3" fmla="*/ 13 h 19"/>
                <a:gd name="T4" fmla="*/ 6 w 65"/>
                <a:gd name="T5" fmla="*/ 19 h 19"/>
                <a:gd name="T6" fmla="*/ 59 w 65"/>
                <a:gd name="T7" fmla="*/ 18 h 19"/>
                <a:gd name="T8" fmla="*/ 61 w 65"/>
                <a:gd name="T9" fmla="*/ 12 h 19"/>
              </a:gdLst>
              <a:ahLst/>
              <a:cxnLst>
                <a:cxn ang="0">
                  <a:pos x="T0" y="T1"/>
                </a:cxn>
                <a:cxn ang="0">
                  <a:pos x="T2" y="T3"/>
                </a:cxn>
                <a:cxn ang="0">
                  <a:pos x="T4" y="T5"/>
                </a:cxn>
                <a:cxn ang="0">
                  <a:pos x="T6" y="T7"/>
                </a:cxn>
                <a:cxn ang="0">
                  <a:pos x="T8" y="T9"/>
                </a:cxn>
              </a:cxnLst>
              <a:rect l="0" t="0" r="r" b="b"/>
              <a:pathLst>
                <a:path w="65" h="19">
                  <a:moveTo>
                    <a:pt x="61" y="12"/>
                  </a:moveTo>
                  <a:cubicBezTo>
                    <a:pt x="45" y="0"/>
                    <a:pt x="19" y="0"/>
                    <a:pt x="3" y="13"/>
                  </a:cubicBezTo>
                  <a:cubicBezTo>
                    <a:pt x="0" y="15"/>
                    <a:pt x="3" y="19"/>
                    <a:pt x="6" y="19"/>
                  </a:cubicBezTo>
                  <a:cubicBezTo>
                    <a:pt x="25" y="14"/>
                    <a:pt x="40" y="13"/>
                    <a:pt x="59" y="18"/>
                  </a:cubicBezTo>
                  <a:cubicBezTo>
                    <a:pt x="63" y="19"/>
                    <a:pt x="65" y="14"/>
                    <a:pt x="61" y="1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9" name="Freeform 833"/>
            <p:cNvSpPr/>
            <p:nvPr/>
          </p:nvSpPr>
          <p:spPr bwMode="auto">
            <a:xfrm>
              <a:off x="5460" y="1824"/>
              <a:ext cx="167" cy="52"/>
            </a:xfrm>
            <a:custGeom>
              <a:avLst/>
              <a:gdLst>
                <a:gd name="T0" fmla="*/ 90 w 95"/>
                <a:gd name="T1" fmla="*/ 21 h 30"/>
                <a:gd name="T2" fmla="*/ 3 w 95"/>
                <a:gd name="T3" fmla="*/ 7 h 30"/>
                <a:gd name="T4" fmla="*/ 3 w 95"/>
                <a:gd name="T5" fmla="*/ 14 h 30"/>
                <a:gd name="T6" fmla="*/ 45 w 95"/>
                <a:gd name="T7" fmla="*/ 20 h 30"/>
                <a:gd name="T8" fmla="*/ 87 w 95"/>
                <a:gd name="T9" fmla="*/ 29 h 30"/>
                <a:gd name="T10" fmla="*/ 90 w 95"/>
                <a:gd name="T11" fmla="*/ 21 h 30"/>
              </a:gdLst>
              <a:ahLst/>
              <a:cxnLst>
                <a:cxn ang="0">
                  <a:pos x="T0" y="T1"/>
                </a:cxn>
                <a:cxn ang="0">
                  <a:pos x="T2" y="T3"/>
                </a:cxn>
                <a:cxn ang="0">
                  <a:pos x="T4" y="T5"/>
                </a:cxn>
                <a:cxn ang="0">
                  <a:pos x="T6" y="T7"/>
                </a:cxn>
                <a:cxn ang="0">
                  <a:pos x="T8" y="T9"/>
                </a:cxn>
                <a:cxn ang="0">
                  <a:pos x="T10" y="T11"/>
                </a:cxn>
              </a:cxnLst>
              <a:rect l="0" t="0" r="r" b="b"/>
              <a:pathLst>
                <a:path w="95" h="30">
                  <a:moveTo>
                    <a:pt x="90" y="21"/>
                  </a:moveTo>
                  <a:cubicBezTo>
                    <a:pt x="66" y="10"/>
                    <a:pt x="30" y="0"/>
                    <a:pt x="3" y="7"/>
                  </a:cubicBezTo>
                  <a:cubicBezTo>
                    <a:pt x="0" y="8"/>
                    <a:pt x="0" y="13"/>
                    <a:pt x="3" y="14"/>
                  </a:cubicBezTo>
                  <a:cubicBezTo>
                    <a:pt x="17" y="18"/>
                    <a:pt x="31" y="18"/>
                    <a:pt x="45" y="20"/>
                  </a:cubicBezTo>
                  <a:cubicBezTo>
                    <a:pt x="59" y="22"/>
                    <a:pt x="73" y="26"/>
                    <a:pt x="87" y="29"/>
                  </a:cubicBezTo>
                  <a:cubicBezTo>
                    <a:pt x="92" y="30"/>
                    <a:pt x="95" y="23"/>
                    <a:pt x="90" y="2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0" name="Freeform 834"/>
            <p:cNvSpPr/>
            <p:nvPr/>
          </p:nvSpPr>
          <p:spPr bwMode="auto">
            <a:xfrm>
              <a:off x="4646" y="1027"/>
              <a:ext cx="25" cy="81"/>
            </a:xfrm>
            <a:custGeom>
              <a:avLst/>
              <a:gdLst>
                <a:gd name="T0" fmla="*/ 3 w 14"/>
                <a:gd name="T1" fmla="*/ 5 h 46"/>
                <a:gd name="T2" fmla="*/ 4 w 14"/>
                <a:gd name="T3" fmla="*/ 24 h 46"/>
                <a:gd name="T4" fmla="*/ 0 w 14"/>
                <a:gd name="T5" fmla="*/ 42 h 46"/>
                <a:gd name="T6" fmla="*/ 7 w 14"/>
                <a:gd name="T7" fmla="*/ 44 h 46"/>
                <a:gd name="T8" fmla="*/ 11 w 14"/>
                <a:gd name="T9" fmla="*/ 4 h 46"/>
                <a:gd name="T10" fmla="*/ 3 w 14"/>
                <a:gd name="T11" fmla="*/ 5 h 46"/>
              </a:gdLst>
              <a:ahLst/>
              <a:cxnLst>
                <a:cxn ang="0">
                  <a:pos x="T0" y="T1"/>
                </a:cxn>
                <a:cxn ang="0">
                  <a:pos x="T2" y="T3"/>
                </a:cxn>
                <a:cxn ang="0">
                  <a:pos x="T4" y="T5"/>
                </a:cxn>
                <a:cxn ang="0">
                  <a:pos x="T6" y="T7"/>
                </a:cxn>
                <a:cxn ang="0">
                  <a:pos x="T8" y="T9"/>
                </a:cxn>
                <a:cxn ang="0">
                  <a:pos x="T10" y="T11"/>
                </a:cxn>
              </a:cxnLst>
              <a:rect l="0" t="0" r="r" b="b"/>
              <a:pathLst>
                <a:path w="14" h="46">
                  <a:moveTo>
                    <a:pt x="3" y="5"/>
                  </a:moveTo>
                  <a:cubicBezTo>
                    <a:pt x="4" y="11"/>
                    <a:pt x="4" y="18"/>
                    <a:pt x="4" y="24"/>
                  </a:cubicBezTo>
                  <a:cubicBezTo>
                    <a:pt x="3" y="30"/>
                    <a:pt x="1" y="36"/>
                    <a:pt x="0" y="42"/>
                  </a:cubicBezTo>
                  <a:cubicBezTo>
                    <a:pt x="0" y="46"/>
                    <a:pt x="5" y="46"/>
                    <a:pt x="7" y="44"/>
                  </a:cubicBezTo>
                  <a:cubicBezTo>
                    <a:pt x="14" y="33"/>
                    <a:pt x="14" y="16"/>
                    <a:pt x="11" y="4"/>
                  </a:cubicBezTo>
                  <a:cubicBezTo>
                    <a:pt x="9" y="0"/>
                    <a:pt x="2" y="1"/>
                    <a:pt x="3"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1" name="Freeform 835"/>
            <p:cNvSpPr/>
            <p:nvPr/>
          </p:nvSpPr>
          <p:spPr bwMode="auto">
            <a:xfrm>
              <a:off x="4528" y="1090"/>
              <a:ext cx="169" cy="111"/>
            </a:xfrm>
            <a:custGeom>
              <a:avLst/>
              <a:gdLst>
                <a:gd name="T0" fmla="*/ 94 w 96"/>
                <a:gd name="T1" fmla="*/ 11 h 63"/>
                <a:gd name="T2" fmla="*/ 42 w 96"/>
                <a:gd name="T3" fmla="*/ 16 h 63"/>
                <a:gd name="T4" fmla="*/ 1 w 96"/>
                <a:gd name="T5" fmla="*/ 57 h 63"/>
                <a:gd name="T6" fmla="*/ 7 w 96"/>
                <a:gd name="T7" fmla="*/ 60 h 63"/>
                <a:gd name="T8" fmla="*/ 91 w 96"/>
                <a:gd name="T9" fmla="*/ 16 h 63"/>
                <a:gd name="T10" fmla="*/ 94 w 96"/>
                <a:gd name="T11" fmla="*/ 11 h 63"/>
              </a:gdLst>
              <a:ahLst/>
              <a:cxnLst>
                <a:cxn ang="0">
                  <a:pos x="T0" y="T1"/>
                </a:cxn>
                <a:cxn ang="0">
                  <a:pos x="T2" y="T3"/>
                </a:cxn>
                <a:cxn ang="0">
                  <a:pos x="T4" y="T5"/>
                </a:cxn>
                <a:cxn ang="0">
                  <a:pos x="T6" y="T7"/>
                </a:cxn>
                <a:cxn ang="0">
                  <a:pos x="T8" y="T9"/>
                </a:cxn>
                <a:cxn ang="0">
                  <a:pos x="T10" y="T11"/>
                </a:cxn>
              </a:cxnLst>
              <a:rect l="0" t="0" r="r" b="b"/>
              <a:pathLst>
                <a:path w="96" h="63">
                  <a:moveTo>
                    <a:pt x="94" y="11"/>
                  </a:moveTo>
                  <a:cubicBezTo>
                    <a:pt x="77" y="0"/>
                    <a:pt x="58" y="6"/>
                    <a:pt x="42" y="16"/>
                  </a:cubicBezTo>
                  <a:cubicBezTo>
                    <a:pt x="27" y="25"/>
                    <a:pt x="3" y="37"/>
                    <a:pt x="1" y="57"/>
                  </a:cubicBezTo>
                  <a:cubicBezTo>
                    <a:pt x="0" y="60"/>
                    <a:pt x="4" y="63"/>
                    <a:pt x="7" y="60"/>
                  </a:cubicBezTo>
                  <a:cubicBezTo>
                    <a:pt x="26" y="37"/>
                    <a:pt x="58" y="6"/>
                    <a:pt x="91" y="16"/>
                  </a:cubicBezTo>
                  <a:cubicBezTo>
                    <a:pt x="95" y="17"/>
                    <a:pt x="96" y="13"/>
                    <a:pt x="94"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2" name="Freeform 836"/>
            <p:cNvSpPr/>
            <p:nvPr/>
          </p:nvSpPr>
          <p:spPr bwMode="auto">
            <a:xfrm>
              <a:off x="4491" y="1103"/>
              <a:ext cx="67" cy="88"/>
            </a:xfrm>
            <a:custGeom>
              <a:avLst/>
              <a:gdLst>
                <a:gd name="T0" fmla="*/ 2 w 38"/>
                <a:gd name="T1" fmla="*/ 5 h 50"/>
                <a:gd name="T2" fmla="*/ 10 w 38"/>
                <a:gd name="T3" fmla="*/ 33 h 50"/>
                <a:gd name="T4" fmla="*/ 35 w 38"/>
                <a:gd name="T5" fmla="*/ 45 h 50"/>
                <a:gd name="T6" fmla="*/ 37 w 38"/>
                <a:gd name="T7" fmla="*/ 39 h 50"/>
                <a:gd name="T8" fmla="*/ 22 w 38"/>
                <a:gd name="T9" fmla="*/ 25 h 50"/>
                <a:gd name="T10" fmla="*/ 11 w 38"/>
                <a:gd name="T11" fmla="*/ 5 h 50"/>
                <a:gd name="T12" fmla="*/ 2 w 38"/>
                <a:gd name="T13" fmla="*/ 5 h 50"/>
              </a:gdLst>
              <a:ahLst/>
              <a:cxnLst>
                <a:cxn ang="0">
                  <a:pos x="T0" y="T1"/>
                </a:cxn>
                <a:cxn ang="0">
                  <a:pos x="T2" y="T3"/>
                </a:cxn>
                <a:cxn ang="0">
                  <a:pos x="T4" y="T5"/>
                </a:cxn>
                <a:cxn ang="0">
                  <a:pos x="T6" y="T7"/>
                </a:cxn>
                <a:cxn ang="0">
                  <a:pos x="T8" y="T9"/>
                </a:cxn>
                <a:cxn ang="0">
                  <a:pos x="T10" y="T11"/>
                </a:cxn>
                <a:cxn ang="0">
                  <a:pos x="T12" y="T13"/>
                </a:cxn>
              </a:cxnLst>
              <a:rect l="0" t="0" r="r" b="b"/>
              <a:pathLst>
                <a:path w="38" h="50">
                  <a:moveTo>
                    <a:pt x="2" y="5"/>
                  </a:moveTo>
                  <a:cubicBezTo>
                    <a:pt x="0" y="15"/>
                    <a:pt x="4" y="26"/>
                    <a:pt x="10" y="33"/>
                  </a:cubicBezTo>
                  <a:cubicBezTo>
                    <a:pt x="15" y="41"/>
                    <a:pt x="25" y="50"/>
                    <a:pt x="35" y="45"/>
                  </a:cubicBezTo>
                  <a:cubicBezTo>
                    <a:pt x="37" y="44"/>
                    <a:pt x="38" y="41"/>
                    <a:pt x="37" y="39"/>
                  </a:cubicBezTo>
                  <a:cubicBezTo>
                    <a:pt x="34" y="33"/>
                    <a:pt x="27" y="30"/>
                    <a:pt x="22" y="25"/>
                  </a:cubicBezTo>
                  <a:cubicBezTo>
                    <a:pt x="17" y="19"/>
                    <a:pt x="14" y="13"/>
                    <a:pt x="11" y="5"/>
                  </a:cubicBezTo>
                  <a:cubicBezTo>
                    <a:pt x="10" y="1"/>
                    <a:pt x="3" y="0"/>
                    <a:pt x="2"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3" name="Freeform 837"/>
            <p:cNvSpPr/>
            <p:nvPr/>
          </p:nvSpPr>
          <p:spPr bwMode="auto">
            <a:xfrm>
              <a:off x="4523" y="1159"/>
              <a:ext cx="106" cy="178"/>
            </a:xfrm>
            <a:custGeom>
              <a:avLst/>
              <a:gdLst>
                <a:gd name="T0" fmla="*/ 8 w 60"/>
                <a:gd name="T1" fmla="*/ 5 h 101"/>
                <a:gd name="T2" fmla="*/ 13 w 60"/>
                <a:gd name="T3" fmla="*/ 61 h 101"/>
                <a:gd name="T4" fmla="*/ 54 w 60"/>
                <a:gd name="T5" fmla="*/ 100 h 101"/>
                <a:gd name="T6" fmla="*/ 59 w 60"/>
                <a:gd name="T7" fmla="*/ 93 h 101"/>
                <a:gd name="T8" fmla="*/ 32 w 60"/>
                <a:gd name="T9" fmla="*/ 60 h 101"/>
                <a:gd name="T10" fmla="*/ 17 w 60"/>
                <a:gd name="T11" fmla="*/ 8 h 101"/>
                <a:gd name="T12" fmla="*/ 8 w 60"/>
                <a:gd name="T13" fmla="*/ 5 h 101"/>
              </a:gdLst>
              <a:ahLst/>
              <a:cxnLst>
                <a:cxn ang="0">
                  <a:pos x="T0" y="T1"/>
                </a:cxn>
                <a:cxn ang="0">
                  <a:pos x="T2" y="T3"/>
                </a:cxn>
                <a:cxn ang="0">
                  <a:pos x="T4" y="T5"/>
                </a:cxn>
                <a:cxn ang="0">
                  <a:pos x="T6" y="T7"/>
                </a:cxn>
                <a:cxn ang="0">
                  <a:pos x="T8" y="T9"/>
                </a:cxn>
                <a:cxn ang="0">
                  <a:pos x="T10" y="T11"/>
                </a:cxn>
                <a:cxn ang="0">
                  <a:pos x="T12" y="T13"/>
                </a:cxn>
              </a:cxnLst>
              <a:rect l="0" t="0" r="r" b="b"/>
              <a:pathLst>
                <a:path w="60" h="101">
                  <a:moveTo>
                    <a:pt x="8" y="5"/>
                  </a:moveTo>
                  <a:cubicBezTo>
                    <a:pt x="0" y="23"/>
                    <a:pt x="4" y="44"/>
                    <a:pt x="13" y="61"/>
                  </a:cubicBezTo>
                  <a:cubicBezTo>
                    <a:pt x="21" y="76"/>
                    <a:pt x="36" y="99"/>
                    <a:pt x="54" y="100"/>
                  </a:cubicBezTo>
                  <a:cubicBezTo>
                    <a:pt x="57" y="101"/>
                    <a:pt x="60" y="96"/>
                    <a:pt x="59" y="93"/>
                  </a:cubicBezTo>
                  <a:cubicBezTo>
                    <a:pt x="55" y="80"/>
                    <a:pt x="40" y="72"/>
                    <a:pt x="32" y="60"/>
                  </a:cubicBezTo>
                  <a:cubicBezTo>
                    <a:pt x="22" y="44"/>
                    <a:pt x="20" y="27"/>
                    <a:pt x="17" y="8"/>
                  </a:cubicBezTo>
                  <a:cubicBezTo>
                    <a:pt x="17" y="3"/>
                    <a:pt x="10" y="0"/>
                    <a:pt x="8"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4" name="Freeform 838"/>
            <p:cNvSpPr/>
            <p:nvPr/>
          </p:nvSpPr>
          <p:spPr bwMode="auto">
            <a:xfrm>
              <a:off x="4586" y="1287"/>
              <a:ext cx="391" cy="305"/>
            </a:xfrm>
            <a:custGeom>
              <a:avLst/>
              <a:gdLst>
                <a:gd name="T0" fmla="*/ 9 w 222"/>
                <a:gd name="T1" fmla="*/ 38 h 173"/>
                <a:gd name="T2" fmla="*/ 131 w 222"/>
                <a:gd name="T3" fmla="*/ 57 h 173"/>
                <a:gd name="T4" fmla="*/ 211 w 222"/>
                <a:gd name="T5" fmla="*/ 169 h 173"/>
                <a:gd name="T6" fmla="*/ 219 w 222"/>
                <a:gd name="T7" fmla="*/ 162 h 173"/>
                <a:gd name="T8" fmla="*/ 173 w 222"/>
                <a:gd name="T9" fmla="*/ 83 h 173"/>
                <a:gd name="T10" fmla="*/ 125 w 222"/>
                <a:gd name="T11" fmla="*/ 27 h 173"/>
                <a:gd name="T12" fmla="*/ 4 w 222"/>
                <a:gd name="T13" fmla="*/ 29 h 173"/>
                <a:gd name="T14" fmla="*/ 9 w 222"/>
                <a:gd name="T15" fmla="*/ 38 h 1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2" h="173">
                  <a:moveTo>
                    <a:pt x="9" y="38"/>
                  </a:moveTo>
                  <a:cubicBezTo>
                    <a:pt x="53" y="23"/>
                    <a:pt x="96" y="21"/>
                    <a:pt x="131" y="57"/>
                  </a:cubicBezTo>
                  <a:cubicBezTo>
                    <a:pt x="163" y="90"/>
                    <a:pt x="180" y="135"/>
                    <a:pt x="211" y="169"/>
                  </a:cubicBezTo>
                  <a:cubicBezTo>
                    <a:pt x="215" y="173"/>
                    <a:pt x="222" y="167"/>
                    <a:pt x="219" y="162"/>
                  </a:cubicBezTo>
                  <a:cubicBezTo>
                    <a:pt x="208" y="134"/>
                    <a:pt x="190" y="109"/>
                    <a:pt x="173" y="83"/>
                  </a:cubicBezTo>
                  <a:cubicBezTo>
                    <a:pt x="160" y="62"/>
                    <a:pt x="145" y="42"/>
                    <a:pt x="125" y="27"/>
                  </a:cubicBezTo>
                  <a:cubicBezTo>
                    <a:pt x="91" y="4"/>
                    <a:pt x="36" y="0"/>
                    <a:pt x="4" y="29"/>
                  </a:cubicBezTo>
                  <a:cubicBezTo>
                    <a:pt x="0" y="33"/>
                    <a:pt x="4" y="40"/>
                    <a:pt x="9" y="3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5" name="Freeform 839"/>
            <p:cNvSpPr/>
            <p:nvPr/>
          </p:nvSpPr>
          <p:spPr bwMode="auto">
            <a:xfrm>
              <a:off x="5001" y="1391"/>
              <a:ext cx="153" cy="164"/>
            </a:xfrm>
            <a:custGeom>
              <a:avLst/>
              <a:gdLst>
                <a:gd name="T0" fmla="*/ 3 w 87"/>
                <a:gd name="T1" fmla="*/ 7 h 93"/>
                <a:gd name="T2" fmla="*/ 49 w 87"/>
                <a:gd name="T3" fmla="*/ 31 h 93"/>
                <a:gd name="T4" fmla="*/ 78 w 87"/>
                <a:gd name="T5" fmla="*/ 89 h 93"/>
                <a:gd name="T6" fmla="*/ 85 w 87"/>
                <a:gd name="T7" fmla="*/ 88 h 93"/>
                <a:gd name="T8" fmla="*/ 60 w 87"/>
                <a:gd name="T9" fmla="*/ 28 h 93"/>
                <a:gd name="T10" fmla="*/ 6 w 87"/>
                <a:gd name="T11" fmla="*/ 1 h 93"/>
                <a:gd name="T12" fmla="*/ 3 w 87"/>
                <a:gd name="T13" fmla="*/ 7 h 93"/>
              </a:gdLst>
              <a:ahLst/>
              <a:cxnLst>
                <a:cxn ang="0">
                  <a:pos x="T0" y="T1"/>
                </a:cxn>
                <a:cxn ang="0">
                  <a:pos x="T2" y="T3"/>
                </a:cxn>
                <a:cxn ang="0">
                  <a:pos x="T4" y="T5"/>
                </a:cxn>
                <a:cxn ang="0">
                  <a:pos x="T6" y="T7"/>
                </a:cxn>
                <a:cxn ang="0">
                  <a:pos x="T8" y="T9"/>
                </a:cxn>
                <a:cxn ang="0">
                  <a:pos x="T10" y="T11"/>
                </a:cxn>
                <a:cxn ang="0">
                  <a:pos x="T12" y="T13"/>
                </a:cxn>
              </a:cxnLst>
              <a:rect l="0" t="0" r="r" b="b"/>
              <a:pathLst>
                <a:path w="87" h="93">
                  <a:moveTo>
                    <a:pt x="3" y="7"/>
                  </a:moveTo>
                  <a:cubicBezTo>
                    <a:pt x="20" y="15"/>
                    <a:pt x="37" y="17"/>
                    <a:pt x="49" y="31"/>
                  </a:cubicBezTo>
                  <a:cubicBezTo>
                    <a:pt x="64" y="48"/>
                    <a:pt x="73" y="68"/>
                    <a:pt x="78" y="89"/>
                  </a:cubicBezTo>
                  <a:cubicBezTo>
                    <a:pt x="79" y="93"/>
                    <a:pt x="85" y="92"/>
                    <a:pt x="85" y="88"/>
                  </a:cubicBezTo>
                  <a:cubicBezTo>
                    <a:pt x="87" y="66"/>
                    <a:pt x="73" y="45"/>
                    <a:pt x="60" y="28"/>
                  </a:cubicBezTo>
                  <a:cubicBezTo>
                    <a:pt x="46" y="11"/>
                    <a:pt x="27" y="5"/>
                    <a:pt x="6" y="1"/>
                  </a:cubicBezTo>
                  <a:cubicBezTo>
                    <a:pt x="2" y="0"/>
                    <a:pt x="0" y="6"/>
                    <a:pt x="3"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6" name="Freeform 840"/>
            <p:cNvSpPr/>
            <p:nvPr/>
          </p:nvSpPr>
          <p:spPr bwMode="auto">
            <a:xfrm>
              <a:off x="5010" y="1300"/>
              <a:ext cx="28" cy="114"/>
            </a:xfrm>
            <a:custGeom>
              <a:avLst/>
              <a:gdLst>
                <a:gd name="T0" fmla="*/ 15 w 16"/>
                <a:gd name="T1" fmla="*/ 61 h 65"/>
                <a:gd name="T2" fmla="*/ 8 w 16"/>
                <a:gd name="T3" fmla="*/ 3 h 65"/>
                <a:gd name="T4" fmla="*/ 1 w 16"/>
                <a:gd name="T5" fmla="*/ 4 h 65"/>
                <a:gd name="T6" fmla="*/ 9 w 16"/>
                <a:gd name="T7" fmla="*/ 61 h 65"/>
                <a:gd name="T8" fmla="*/ 15 w 16"/>
                <a:gd name="T9" fmla="*/ 61 h 65"/>
              </a:gdLst>
              <a:ahLst/>
              <a:cxnLst>
                <a:cxn ang="0">
                  <a:pos x="T0" y="T1"/>
                </a:cxn>
                <a:cxn ang="0">
                  <a:pos x="T2" y="T3"/>
                </a:cxn>
                <a:cxn ang="0">
                  <a:pos x="T4" y="T5"/>
                </a:cxn>
                <a:cxn ang="0">
                  <a:pos x="T6" y="T7"/>
                </a:cxn>
                <a:cxn ang="0">
                  <a:pos x="T8" y="T9"/>
                </a:cxn>
              </a:cxnLst>
              <a:rect l="0" t="0" r="r" b="b"/>
              <a:pathLst>
                <a:path w="16" h="65">
                  <a:moveTo>
                    <a:pt x="15" y="61"/>
                  </a:moveTo>
                  <a:cubicBezTo>
                    <a:pt x="16" y="43"/>
                    <a:pt x="13" y="20"/>
                    <a:pt x="8" y="3"/>
                  </a:cubicBezTo>
                  <a:cubicBezTo>
                    <a:pt x="7" y="0"/>
                    <a:pt x="2" y="0"/>
                    <a:pt x="1" y="4"/>
                  </a:cubicBezTo>
                  <a:cubicBezTo>
                    <a:pt x="0" y="22"/>
                    <a:pt x="3" y="44"/>
                    <a:pt x="9" y="61"/>
                  </a:cubicBezTo>
                  <a:cubicBezTo>
                    <a:pt x="10" y="65"/>
                    <a:pt x="15" y="64"/>
                    <a:pt x="15" y="6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7" name="Freeform 841"/>
            <p:cNvSpPr/>
            <p:nvPr/>
          </p:nvSpPr>
          <p:spPr bwMode="auto">
            <a:xfrm>
              <a:off x="5006" y="1672"/>
              <a:ext cx="32" cy="83"/>
            </a:xfrm>
            <a:custGeom>
              <a:avLst/>
              <a:gdLst>
                <a:gd name="T0" fmla="*/ 7 w 18"/>
                <a:gd name="T1" fmla="*/ 6 h 47"/>
                <a:gd name="T2" fmla="*/ 7 w 18"/>
                <a:gd name="T3" fmla="*/ 26 h 47"/>
                <a:gd name="T4" fmla="*/ 1 w 18"/>
                <a:gd name="T5" fmla="*/ 42 h 47"/>
                <a:gd name="T6" fmla="*/ 6 w 18"/>
                <a:gd name="T7" fmla="*/ 45 h 47"/>
                <a:gd name="T8" fmla="*/ 14 w 18"/>
                <a:gd name="T9" fmla="*/ 4 h 47"/>
                <a:gd name="T10" fmla="*/ 7 w 18"/>
                <a:gd name="T11" fmla="*/ 6 h 47"/>
              </a:gdLst>
              <a:ahLst/>
              <a:cxnLst>
                <a:cxn ang="0">
                  <a:pos x="T0" y="T1"/>
                </a:cxn>
                <a:cxn ang="0">
                  <a:pos x="T2" y="T3"/>
                </a:cxn>
                <a:cxn ang="0">
                  <a:pos x="T4" y="T5"/>
                </a:cxn>
                <a:cxn ang="0">
                  <a:pos x="T6" y="T7"/>
                </a:cxn>
                <a:cxn ang="0">
                  <a:pos x="T8" y="T9"/>
                </a:cxn>
                <a:cxn ang="0">
                  <a:pos x="T10" y="T11"/>
                </a:cxn>
              </a:cxnLst>
              <a:rect l="0" t="0" r="r" b="b"/>
              <a:pathLst>
                <a:path w="18" h="47">
                  <a:moveTo>
                    <a:pt x="7" y="6"/>
                  </a:moveTo>
                  <a:cubicBezTo>
                    <a:pt x="9" y="13"/>
                    <a:pt x="8" y="19"/>
                    <a:pt x="7" y="26"/>
                  </a:cubicBezTo>
                  <a:cubicBezTo>
                    <a:pt x="5" y="31"/>
                    <a:pt x="2" y="36"/>
                    <a:pt x="1" y="42"/>
                  </a:cubicBezTo>
                  <a:cubicBezTo>
                    <a:pt x="0" y="44"/>
                    <a:pt x="3" y="47"/>
                    <a:pt x="6" y="45"/>
                  </a:cubicBezTo>
                  <a:cubicBezTo>
                    <a:pt x="18" y="37"/>
                    <a:pt x="18" y="17"/>
                    <a:pt x="14" y="4"/>
                  </a:cubicBezTo>
                  <a:cubicBezTo>
                    <a:pt x="13" y="0"/>
                    <a:pt x="6" y="2"/>
                    <a:pt x="7" y="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8" name="Freeform 842"/>
            <p:cNvSpPr/>
            <p:nvPr/>
          </p:nvSpPr>
          <p:spPr bwMode="auto">
            <a:xfrm>
              <a:off x="5003" y="1741"/>
              <a:ext cx="125" cy="62"/>
            </a:xfrm>
            <a:custGeom>
              <a:avLst/>
              <a:gdLst>
                <a:gd name="T0" fmla="*/ 4 w 71"/>
                <a:gd name="T1" fmla="*/ 8 h 35"/>
                <a:gd name="T2" fmla="*/ 38 w 71"/>
                <a:gd name="T3" fmla="*/ 15 h 35"/>
                <a:gd name="T4" fmla="*/ 64 w 71"/>
                <a:gd name="T5" fmla="*/ 33 h 35"/>
                <a:gd name="T6" fmla="*/ 70 w 71"/>
                <a:gd name="T7" fmla="*/ 29 h 35"/>
                <a:gd name="T8" fmla="*/ 5 w 71"/>
                <a:gd name="T9" fmla="*/ 1 h 35"/>
                <a:gd name="T10" fmla="*/ 4 w 71"/>
                <a:gd name="T11" fmla="*/ 8 h 35"/>
              </a:gdLst>
              <a:ahLst/>
              <a:cxnLst>
                <a:cxn ang="0">
                  <a:pos x="T0" y="T1"/>
                </a:cxn>
                <a:cxn ang="0">
                  <a:pos x="T2" y="T3"/>
                </a:cxn>
                <a:cxn ang="0">
                  <a:pos x="T4" y="T5"/>
                </a:cxn>
                <a:cxn ang="0">
                  <a:pos x="T6" y="T7"/>
                </a:cxn>
                <a:cxn ang="0">
                  <a:pos x="T8" y="T9"/>
                </a:cxn>
                <a:cxn ang="0">
                  <a:pos x="T10" y="T11"/>
                </a:cxn>
              </a:cxnLst>
              <a:rect l="0" t="0" r="r" b="b"/>
              <a:pathLst>
                <a:path w="71" h="35">
                  <a:moveTo>
                    <a:pt x="4" y="8"/>
                  </a:moveTo>
                  <a:cubicBezTo>
                    <a:pt x="16" y="10"/>
                    <a:pt x="27" y="11"/>
                    <a:pt x="38" y="15"/>
                  </a:cubicBezTo>
                  <a:cubicBezTo>
                    <a:pt x="48" y="19"/>
                    <a:pt x="56" y="25"/>
                    <a:pt x="64" y="33"/>
                  </a:cubicBezTo>
                  <a:cubicBezTo>
                    <a:pt x="66" y="35"/>
                    <a:pt x="71" y="33"/>
                    <a:pt x="70" y="29"/>
                  </a:cubicBezTo>
                  <a:cubicBezTo>
                    <a:pt x="61" y="5"/>
                    <a:pt x="28" y="0"/>
                    <a:pt x="5" y="1"/>
                  </a:cubicBezTo>
                  <a:cubicBezTo>
                    <a:pt x="1" y="1"/>
                    <a:pt x="0" y="7"/>
                    <a:pt x="4"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09" name="Freeform 843"/>
            <p:cNvSpPr/>
            <p:nvPr/>
          </p:nvSpPr>
          <p:spPr bwMode="auto">
            <a:xfrm>
              <a:off x="5196" y="1694"/>
              <a:ext cx="108" cy="202"/>
            </a:xfrm>
            <a:custGeom>
              <a:avLst/>
              <a:gdLst>
                <a:gd name="T0" fmla="*/ 50 w 61"/>
                <a:gd name="T1" fmla="*/ 4 h 115"/>
                <a:gd name="T2" fmla="*/ 36 w 61"/>
                <a:gd name="T3" fmla="*/ 69 h 115"/>
                <a:gd name="T4" fmla="*/ 2 w 61"/>
                <a:gd name="T5" fmla="*/ 109 h 115"/>
                <a:gd name="T6" fmla="*/ 7 w 61"/>
                <a:gd name="T7" fmla="*/ 113 h 115"/>
                <a:gd name="T8" fmla="*/ 56 w 61"/>
                <a:gd name="T9" fmla="*/ 4 h 115"/>
                <a:gd name="T10" fmla="*/ 50 w 61"/>
                <a:gd name="T11" fmla="*/ 4 h 115"/>
              </a:gdLst>
              <a:ahLst/>
              <a:cxnLst>
                <a:cxn ang="0">
                  <a:pos x="T0" y="T1"/>
                </a:cxn>
                <a:cxn ang="0">
                  <a:pos x="T2" y="T3"/>
                </a:cxn>
                <a:cxn ang="0">
                  <a:pos x="T4" y="T5"/>
                </a:cxn>
                <a:cxn ang="0">
                  <a:pos x="T6" y="T7"/>
                </a:cxn>
                <a:cxn ang="0">
                  <a:pos x="T8" y="T9"/>
                </a:cxn>
                <a:cxn ang="0">
                  <a:pos x="T10" y="T11"/>
                </a:cxn>
              </a:cxnLst>
              <a:rect l="0" t="0" r="r" b="b"/>
              <a:pathLst>
                <a:path w="61" h="115">
                  <a:moveTo>
                    <a:pt x="50" y="4"/>
                  </a:moveTo>
                  <a:cubicBezTo>
                    <a:pt x="48" y="27"/>
                    <a:pt x="49" y="49"/>
                    <a:pt x="36" y="69"/>
                  </a:cubicBezTo>
                  <a:cubicBezTo>
                    <a:pt x="26" y="84"/>
                    <a:pt x="12" y="94"/>
                    <a:pt x="2" y="109"/>
                  </a:cubicBezTo>
                  <a:cubicBezTo>
                    <a:pt x="0" y="112"/>
                    <a:pt x="4" y="115"/>
                    <a:pt x="7" y="113"/>
                  </a:cubicBezTo>
                  <a:cubicBezTo>
                    <a:pt x="46" y="91"/>
                    <a:pt x="61" y="47"/>
                    <a:pt x="56" y="4"/>
                  </a:cubicBezTo>
                  <a:cubicBezTo>
                    <a:pt x="56" y="0"/>
                    <a:pt x="50" y="0"/>
                    <a:pt x="50"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10" name="Freeform 844"/>
            <p:cNvSpPr/>
            <p:nvPr/>
          </p:nvSpPr>
          <p:spPr bwMode="auto">
            <a:xfrm>
              <a:off x="4194" y="958"/>
              <a:ext cx="81" cy="92"/>
            </a:xfrm>
            <a:custGeom>
              <a:avLst/>
              <a:gdLst>
                <a:gd name="T0" fmla="*/ 1 w 46"/>
                <a:gd name="T1" fmla="*/ 7 h 52"/>
                <a:gd name="T2" fmla="*/ 16 w 46"/>
                <a:gd name="T3" fmla="*/ 35 h 52"/>
                <a:gd name="T4" fmla="*/ 42 w 46"/>
                <a:gd name="T5" fmla="*/ 52 h 52"/>
                <a:gd name="T6" fmla="*/ 44 w 46"/>
                <a:gd name="T7" fmla="*/ 47 h 52"/>
                <a:gd name="T8" fmla="*/ 22 w 46"/>
                <a:gd name="T9" fmla="*/ 29 h 52"/>
                <a:gd name="T10" fmla="*/ 7 w 46"/>
                <a:gd name="T11" fmla="*/ 4 h 52"/>
                <a:gd name="T12" fmla="*/ 1 w 46"/>
                <a:gd name="T13" fmla="*/ 7 h 52"/>
              </a:gdLst>
              <a:ahLst/>
              <a:cxnLst>
                <a:cxn ang="0">
                  <a:pos x="T0" y="T1"/>
                </a:cxn>
                <a:cxn ang="0">
                  <a:pos x="T2" y="T3"/>
                </a:cxn>
                <a:cxn ang="0">
                  <a:pos x="T4" y="T5"/>
                </a:cxn>
                <a:cxn ang="0">
                  <a:pos x="T6" y="T7"/>
                </a:cxn>
                <a:cxn ang="0">
                  <a:pos x="T8" y="T9"/>
                </a:cxn>
                <a:cxn ang="0">
                  <a:pos x="T10" y="T11"/>
                </a:cxn>
                <a:cxn ang="0">
                  <a:pos x="T12" y="T13"/>
                </a:cxn>
              </a:cxnLst>
              <a:rect l="0" t="0" r="r" b="b"/>
              <a:pathLst>
                <a:path w="46" h="52">
                  <a:moveTo>
                    <a:pt x="1" y="7"/>
                  </a:moveTo>
                  <a:cubicBezTo>
                    <a:pt x="3" y="18"/>
                    <a:pt x="9" y="27"/>
                    <a:pt x="16" y="35"/>
                  </a:cubicBezTo>
                  <a:cubicBezTo>
                    <a:pt x="22" y="42"/>
                    <a:pt x="32" y="52"/>
                    <a:pt x="42" y="52"/>
                  </a:cubicBezTo>
                  <a:cubicBezTo>
                    <a:pt x="45" y="52"/>
                    <a:pt x="46" y="48"/>
                    <a:pt x="44" y="47"/>
                  </a:cubicBezTo>
                  <a:cubicBezTo>
                    <a:pt x="38" y="40"/>
                    <a:pt x="29" y="36"/>
                    <a:pt x="22" y="29"/>
                  </a:cubicBezTo>
                  <a:cubicBezTo>
                    <a:pt x="16" y="22"/>
                    <a:pt x="12" y="13"/>
                    <a:pt x="7" y="4"/>
                  </a:cubicBezTo>
                  <a:cubicBezTo>
                    <a:pt x="5" y="0"/>
                    <a:pt x="0" y="3"/>
                    <a:pt x="1"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11" name="Freeform 845"/>
            <p:cNvSpPr/>
            <p:nvPr/>
          </p:nvSpPr>
          <p:spPr bwMode="auto">
            <a:xfrm>
              <a:off x="4242" y="1020"/>
              <a:ext cx="86" cy="47"/>
            </a:xfrm>
            <a:custGeom>
              <a:avLst/>
              <a:gdLst>
                <a:gd name="T0" fmla="*/ 46 w 49"/>
                <a:gd name="T1" fmla="*/ 4 h 27"/>
                <a:gd name="T2" fmla="*/ 19 w 49"/>
                <a:gd name="T3" fmla="*/ 5 h 27"/>
                <a:gd name="T4" fmla="*/ 1 w 49"/>
                <a:gd name="T5" fmla="*/ 22 h 27"/>
                <a:gd name="T6" fmla="*/ 5 w 49"/>
                <a:gd name="T7" fmla="*/ 26 h 27"/>
                <a:gd name="T8" fmla="*/ 23 w 49"/>
                <a:gd name="T9" fmla="*/ 15 h 27"/>
                <a:gd name="T10" fmla="*/ 46 w 49"/>
                <a:gd name="T11" fmla="*/ 10 h 27"/>
                <a:gd name="T12" fmla="*/ 46 w 49"/>
                <a:gd name="T13" fmla="*/ 4 h 27"/>
              </a:gdLst>
              <a:ahLst/>
              <a:cxnLst>
                <a:cxn ang="0">
                  <a:pos x="T0" y="T1"/>
                </a:cxn>
                <a:cxn ang="0">
                  <a:pos x="T2" y="T3"/>
                </a:cxn>
                <a:cxn ang="0">
                  <a:pos x="T4" y="T5"/>
                </a:cxn>
                <a:cxn ang="0">
                  <a:pos x="T6" y="T7"/>
                </a:cxn>
                <a:cxn ang="0">
                  <a:pos x="T8" y="T9"/>
                </a:cxn>
                <a:cxn ang="0">
                  <a:pos x="T10" y="T11"/>
                </a:cxn>
                <a:cxn ang="0">
                  <a:pos x="T12" y="T13"/>
                </a:cxn>
              </a:cxnLst>
              <a:rect l="0" t="0" r="r" b="b"/>
              <a:pathLst>
                <a:path w="49" h="27">
                  <a:moveTo>
                    <a:pt x="46" y="4"/>
                  </a:moveTo>
                  <a:cubicBezTo>
                    <a:pt x="37" y="0"/>
                    <a:pt x="28" y="2"/>
                    <a:pt x="19" y="5"/>
                  </a:cubicBezTo>
                  <a:cubicBezTo>
                    <a:pt x="12" y="8"/>
                    <a:pt x="2" y="13"/>
                    <a:pt x="1" y="22"/>
                  </a:cubicBezTo>
                  <a:cubicBezTo>
                    <a:pt x="0" y="24"/>
                    <a:pt x="2" y="27"/>
                    <a:pt x="5" y="26"/>
                  </a:cubicBezTo>
                  <a:cubicBezTo>
                    <a:pt x="12" y="24"/>
                    <a:pt x="17" y="18"/>
                    <a:pt x="23" y="15"/>
                  </a:cubicBezTo>
                  <a:cubicBezTo>
                    <a:pt x="30" y="12"/>
                    <a:pt x="38" y="11"/>
                    <a:pt x="46" y="10"/>
                  </a:cubicBezTo>
                  <a:cubicBezTo>
                    <a:pt x="49" y="9"/>
                    <a:pt x="48" y="5"/>
                    <a:pt x="46"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12" name="Freeform 846"/>
            <p:cNvSpPr/>
            <p:nvPr/>
          </p:nvSpPr>
          <p:spPr bwMode="auto">
            <a:xfrm>
              <a:off x="4222" y="1045"/>
              <a:ext cx="95" cy="376"/>
            </a:xfrm>
            <a:custGeom>
              <a:avLst/>
              <a:gdLst>
                <a:gd name="T0" fmla="*/ 13 w 54"/>
                <a:gd name="T1" fmla="*/ 5 h 214"/>
                <a:gd name="T2" fmla="*/ 20 w 54"/>
                <a:gd name="T3" fmla="*/ 103 h 214"/>
                <a:gd name="T4" fmla="*/ 33 w 54"/>
                <a:gd name="T5" fmla="*/ 159 h 214"/>
                <a:gd name="T6" fmla="*/ 26 w 54"/>
                <a:gd name="T7" fmla="*/ 209 h 214"/>
                <a:gd name="T8" fmla="*/ 33 w 54"/>
                <a:gd name="T9" fmla="*/ 212 h 214"/>
                <a:gd name="T10" fmla="*/ 40 w 54"/>
                <a:gd name="T11" fmla="*/ 128 h 214"/>
                <a:gd name="T12" fmla="*/ 21 w 54"/>
                <a:gd name="T13" fmla="*/ 7 h 214"/>
                <a:gd name="T14" fmla="*/ 13 w 54"/>
                <a:gd name="T15" fmla="*/ 5 h 2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214">
                  <a:moveTo>
                    <a:pt x="13" y="5"/>
                  </a:moveTo>
                  <a:cubicBezTo>
                    <a:pt x="0" y="37"/>
                    <a:pt x="10" y="71"/>
                    <a:pt x="20" y="103"/>
                  </a:cubicBezTo>
                  <a:cubicBezTo>
                    <a:pt x="25" y="121"/>
                    <a:pt x="32" y="140"/>
                    <a:pt x="33" y="159"/>
                  </a:cubicBezTo>
                  <a:cubicBezTo>
                    <a:pt x="35" y="177"/>
                    <a:pt x="28" y="192"/>
                    <a:pt x="26" y="209"/>
                  </a:cubicBezTo>
                  <a:cubicBezTo>
                    <a:pt x="26" y="213"/>
                    <a:pt x="31" y="214"/>
                    <a:pt x="33" y="212"/>
                  </a:cubicBezTo>
                  <a:cubicBezTo>
                    <a:pt x="54" y="192"/>
                    <a:pt x="47" y="153"/>
                    <a:pt x="40" y="128"/>
                  </a:cubicBezTo>
                  <a:cubicBezTo>
                    <a:pt x="30" y="88"/>
                    <a:pt x="11" y="50"/>
                    <a:pt x="21" y="7"/>
                  </a:cubicBezTo>
                  <a:cubicBezTo>
                    <a:pt x="22" y="2"/>
                    <a:pt x="15" y="0"/>
                    <a:pt x="13"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13" name="Freeform 847"/>
            <p:cNvSpPr/>
            <p:nvPr/>
          </p:nvSpPr>
          <p:spPr bwMode="auto">
            <a:xfrm>
              <a:off x="4135" y="1388"/>
              <a:ext cx="149" cy="56"/>
            </a:xfrm>
            <a:custGeom>
              <a:avLst/>
              <a:gdLst>
                <a:gd name="T0" fmla="*/ 2 w 85"/>
                <a:gd name="T1" fmla="*/ 7 h 32"/>
                <a:gd name="T2" fmla="*/ 44 w 85"/>
                <a:gd name="T3" fmla="*/ 31 h 32"/>
                <a:gd name="T4" fmla="*/ 83 w 85"/>
                <a:gd name="T5" fmla="*/ 16 h 32"/>
                <a:gd name="T6" fmla="*/ 79 w 85"/>
                <a:gd name="T7" fmla="*/ 11 h 32"/>
                <a:gd name="T8" fmla="*/ 46 w 85"/>
                <a:gd name="T9" fmla="*/ 22 h 32"/>
                <a:gd name="T10" fmla="*/ 7 w 85"/>
                <a:gd name="T11" fmla="*/ 3 h 32"/>
                <a:gd name="T12" fmla="*/ 2 w 85"/>
                <a:gd name="T13" fmla="*/ 7 h 32"/>
              </a:gdLst>
              <a:ahLst/>
              <a:cxnLst>
                <a:cxn ang="0">
                  <a:pos x="T0" y="T1"/>
                </a:cxn>
                <a:cxn ang="0">
                  <a:pos x="T2" y="T3"/>
                </a:cxn>
                <a:cxn ang="0">
                  <a:pos x="T4" y="T5"/>
                </a:cxn>
                <a:cxn ang="0">
                  <a:pos x="T6" y="T7"/>
                </a:cxn>
                <a:cxn ang="0">
                  <a:pos x="T8" y="T9"/>
                </a:cxn>
                <a:cxn ang="0">
                  <a:pos x="T10" y="T11"/>
                </a:cxn>
                <a:cxn ang="0">
                  <a:pos x="T12" y="T13"/>
                </a:cxn>
              </a:cxnLst>
              <a:rect l="0" t="0" r="r" b="b"/>
              <a:pathLst>
                <a:path w="85" h="32">
                  <a:moveTo>
                    <a:pt x="2" y="7"/>
                  </a:moveTo>
                  <a:cubicBezTo>
                    <a:pt x="12" y="21"/>
                    <a:pt x="27" y="30"/>
                    <a:pt x="44" y="31"/>
                  </a:cubicBezTo>
                  <a:cubicBezTo>
                    <a:pt x="57" y="32"/>
                    <a:pt x="78" y="29"/>
                    <a:pt x="83" y="16"/>
                  </a:cubicBezTo>
                  <a:cubicBezTo>
                    <a:pt x="85" y="13"/>
                    <a:pt x="82" y="9"/>
                    <a:pt x="79" y="11"/>
                  </a:cubicBezTo>
                  <a:cubicBezTo>
                    <a:pt x="68" y="17"/>
                    <a:pt x="59" y="22"/>
                    <a:pt x="46" y="22"/>
                  </a:cubicBezTo>
                  <a:cubicBezTo>
                    <a:pt x="30" y="22"/>
                    <a:pt x="17" y="15"/>
                    <a:pt x="7" y="3"/>
                  </a:cubicBezTo>
                  <a:cubicBezTo>
                    <a:pt x="5" y="0"/>
                    <a:pt x="0" y="4"/>
                    <a:pt x="2"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14" name="Freeform 848"/>
            <p:cNvSpPr/>
            <p:nvPr/>
          </p:nvSpPr>
          <p:spPr bwMode="auto">
            <a:xfrm>
              <a:off x="4266" y="1403"/>
              <a:ext cx="118" cy="164"/>
            </a:xfrm>
            <a:custGeom>
              <a:avLst/>
              <a:gdLst>
                <a:gd name="T0" fmla="*/ 1 w 67"/>
                <a:gd name="T1" fmla="*/ 5 h 93"/>
                <a:gd name="T2" fmla="*/ 59 w 67"/>
                <a:gd name="T3" fmla="*/ 90 h 93"/>
                <a:gd name="T4" fmla="*/ 66 w 67"/>
                <a:gd name="T5" fmla="*/ 88 h 93"/>
                <a:gd name="T6" fmla="*/ 45 w 67"/>
                <a:gd name="T7" fmla="*/ 54 h 93"/>
                <a:gd name="T8" fmla="*/ 8 w 67"/>
                <a:gd name="T9" fmla="*/ 3 h 93"/>
                <a:gd name="T10" fmla="*/ 1 w 67"/>
                <a:gd name="T11" fmla="*/ 5 h 93"/>
              </a:gdLst>
              <a:ahLst/>
              <a:cxnLst>
                <a:cxn ang="0">
                  <a:pos x="T0" y="T1"/>
                </a:cxn>
                <a:cxn ang="0">
                  <a:pos x="T2" y="T3"/>
                </a:cxn>
                <a:cxn ang="0">
                  <a:pos x="T4" y="T5"/>
                </a:cxn>
                <a:cxn ang="0">
                  <a:pos x="T6" y="T7"/>
                </a:cxn>
                <a:cxn ang="0">
                  <a:pos x="T8" y="T9"/>
                </a:cxn>
                <a:cxn ang="0">
                  <a:pos x="T10" y="T11"/>
                </a:cxn>
              </a:cxnLst>
              <a:rect l="0" t="0" r="r" b="b"/>
              <a:pathLst>
                <a:path w="67" h="93">
                  <a:moveTo>
                    <a:pt x="1" y="5"/>
                  </a:moveTo>
                  <a:cubicBezTo>
                    <a:pt x="13" y="39"/>
                    <a:pt x="39" y="62"/>
                    <a:pt x="59" y="90"/>
                  </a:cubicBezTo>
                  <a:cubicBezTo>
                    <a:pt x="61" y="93"/>
                    <a:pt x="65" y="92"/>
                    <a:pt x="66" y="88"/>
                  </a:cubicBezTo>
                  <a:cubicBezTo>
                    <a:pt x="67" y="74"/>
                    <a:pt x="55" y="64"/>
                    <a:pt x="45" y="54"/>
                  </a:cubicBezTo>
                  <a:cubicBezTo>
                    <a:pt x="30" y="39"/>
                    <a:pt x="20" y="20"/>
                    <a:pt x="8" y="3"/>
                  </a:cubicBezTo>
                  <a:cubicBezTo>
                    <a:pt x="5" y="0"/>
                    <a:pt x="0" y="1"/>
                    <a:pt x="1"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15" name="Freeform 849"/>
            <p:cNvSpPr/>
            <p:nvPr/>
          </p:nvSpPr>
          <p:spPr bwMode="auto">
            <a:xfrm>
              <a:off x="4163" y="1518"/>
              <a:ext cx="337" cy="364"/>
            </a:xfrm>
            <a:custGeom>
              <a:avLst/>
              <a:gdLst>
                <a:gd name="T0" fmla="*/ 188 w 192"/>
                <a:gd name="T1" fmla="*/ 6 h 207"/>
                <a:gd name="T2" fmla="*/ 125 w 192"/>
                <a:gd name="T3" fmla="*/ 14 h 207"/>
                <a:gd name="T4" fmla="*/ 98 w 192"/>
                <a:gd name="T5" fmla="*/ 67 h 207"/>
                <a:gd name="T6" fmla="*/ 56 w 192"/>
                <a:gd name="T7" fmla="*/ 144 h 207"/>
                <a:gd name="T8" fmla="*/ 2 w 192"/>
                <a:gd name="T9" fmla="*/ 199 h 207"/>
                <a:gd name="T10" fmla="*/ 8 w 192"/>
                <a:gd name="T11" fmla="*/ 204 h 207"/>
                <a:gd name="T12" fmla="*/ 93 w 192"/>
                <a:gd name="T13" fmla="*/ 110 h 207"/>
                <a:gd name="T14" fmla="*/ 118 w 192"/>
                <a:gd name="T15" fmla="*/ 49 h 207"/>
                <a:gd name="T16" fmla="*/ 186 w 192"/>
                <a:gd name="T17" fmla="*/ 15 h 207"/>
                <a:gd name="T18" fmla="*/ 188 w 192"/>
                <a:gd name="T19" fmla="*/ 6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207">
                  <a:moveTo>
                    <a:pt x="188" y="6"/>
                  </a:moveTo>
                  <a:cubicBezTo>
                    <a:pt x="167" y="0"/>
                    <a:pt x="143" y="2"/>
                    <a:pt x="125" y="14"/>
                  </a:cubicBezTo>
                  <a:cubicBezTo>
                    <a:pt x="108" y="26"/>
                    <a:pt x="105" y="49"/>
                    <a:pt x="98" y="67"/>
                  </a:cubicBezTo>
                  <a:cubicBezTo>
                    <a:pt x="88" y="94"/>
                    <a:pt x="75" y="122"/>
                    <a:pt x="56" y="144"/>
                  </a:cubicBezTo>
                  <a:cubicBezTo>
                    <a:pt x="40" y="164"/>
                    <a:pt x="14" y="177"/>
                    <a:pt x="2" y="199"/>
                  </a:cubicBezTo>
                  <a:cubicBezTo>
                    <a:pt x="0" y="202"/>
                    <a:pt x="4" y="207"/>
                    <a:pt x="8" y="204"/>
                  </a:cubicBezTo>
                  <a:cubicBezTo>
                    <a:pt x="42" y="178"/>
                    <a:pt x="73" y="149"/>
                    <a:pt x="93" y="110"/>
                  </a:cubicBezTo>
                  <a:cubicBezTo>
                    <a:pt x="103" y="90"/>
                    <a:pt x="110" y="70"/>
                    <a:pt x="118" y="49"/>
                  </a:cubicBezTo>
                  <a:cubicBezTo>
                    <a:pt x="129" y="17"/>
                    <a:pt x="155" y="14"/>
                    <a:pt x="186" y="15"/>
                  </a:cubicBezTo>
                  <a:cubicBezTo>
                    <a:pt x="191" y="15"/>
                    <a:pt x="192" y="8"/>
                    <a:pt x="188" y="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16" name="Freeform 850"/>
            <p:cNvSpPr/>
            <p:nvPr/>
          </p:nvSpPr>
          <p:spPr bwMode="auto">
            <a:xfrm>
              <a:off x="4129" y="1850"/>
              <a:ext cx="143" cy="151"/>
            </a:xfrm>
            <a:custGeom>
              <a:avLst/>
              <a:gdLst>
                <a:gd name="T0" fmla="*/ 26 w 81"/>
                <a:gd name="T1" fmla="*/ 4 h 86"/>
                <a:gd name="T2" fmla="*/ 76 w 81"/>
                <a:gd name="T3" fmla="*/ 85 h 86"/>
                <a:gd name="T4" fmla="*/ 78 w 81"/>
                <a:gd name="T5" fmla="*/ 79 h 86"/>
                <a:gd name="T6" fmla="*/ 37 w 81"/>
                <a:gd name="T7" fmla="*/ 57 h 86"/>
                <a:gd name="T8" fmla="*/ 33 w 81"/>
                <a:gd name="T9" fmla="*/ 8 h 86"/>
                <a:gd name="T10" fmla="*/ 26 w 81"/>
                <a:gd name="T11" fmla="*/ 4 h 86"/>
              </a:gdLst>
              <a:ahLst/>
              <a:cxnLst>
                <a:cxn ang="0">
                  <a:pos x="T0" y="T1"/>
                </a:cxn>
                <a:cxn ang="0">
                  <a:pos x="T2" y="T3"/>
                </a:cxn>
                <a:cxn ang="0">
                  <a:pos x="T4" y="T5"/>
                </a:cxn>
                <a:cxn ang="0">
                  <a:pos x="T6" y="T7"/>
                </a:cxn>
                <a:cxn ang="0">
                  <a:pos x="T8" y="T9"/>
                </a:cxn>
                <a:cxn ang="0">
                  <a:pos x="T10" y="T11"/>
                </a:cxn>
              </a:cxnLst>
              <a:rect l="0" t="0" r="r" b="b"/>
              <a:pathLst>
                <a:path w="81" h="86">
                  <a:moveTo>
                    <a:pt x="26" y="4"/>
                  </a:moveTo>
                  <a:cubicBezTo>
                    <a:pt x="0" y="39"/>
                    <a:pt x="36" y="86"/>
                    <a:pt x="76" y="85"/>
                  </a:cubicBezTo>
                  <a:cubicBezTo>
                    <a:pt x="79" y="85"/>
                    <a:pt x="81" y="80"/>
                    <a:pt x="78" y="79"/>
                  </a:cubicBezTo>
                  <a:cubicBezTo>
                    <a:pt x="64" y="72"/>
                    <a:pt x="49" y="68"/>
                    <a:pt x="37" y="57"/>
                  </a:cubicBezTo>
                  <a:cubicBezTo>
                    <a:pt x="24" y="43"/>
                    <a:pt x="25" y="24"/>
                    <a:pt x="33" y="8"/>
                  </a:cubicBezTo>
                  <a:cubicBezTo>
                    <a:pt x="35" y="3"/>
                    <a:pt x="29" y="0"/>
                    <a:pt x="26"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17" name="Freeform 851"/>
            <p:cNvSpPr/>
            <p:nvPr/>
          </p:nvSpPr>
          <p:spPr bwMode="auto">
            <a:xfrm>
              <a:off x="3913" y="1850"/>
              <a:ext cx="276" cy="143"/>
            </a:xfrm>
            <a:custGeom>
              <a:avLst/>
              <a:gdLst>
                <a:gd name="T0" fmla="*/ 146 w 157"/>
                <a:gd name="T1" fmla="*/ 4 h 81"/>
                <a:gd name="T2" fmla="*/ 132 w 157"/>
                <a:gd name="T3" fmla="*/ 31 h 81"/>
                <a:gd name="T4" fmla="*/ 84 w 157"/>
                <a:gd name="T5" fmla="*/ 64 h 81"/>
                <a:gd name="T6" fmla="*/ 7 w 157"/>
                <a:gd name="T7" fmla="*/ 39 h 81"/>
                <a:gd name="T8" fmla="*/ 2 w 157"/>
                <a:gd name="T9" fmla="*/ 45 h 81"/>
                <a:gd name="T10" fmla="*/ 81 w 157"/>
                <a:gd name="T11" fmla="*/ 77 h 81"/>
                <a:gd name="T12" fmla="*/ 130 w 157"/>
                <a:gd name="T13" fmla="*/ 58 h 81"/>
                <a:gd name="T14" fmla="*/ 154 w 157"/>
                <a:gd name="T15" fmla="*/ 10 h 81"/>
                <a:gd name="T16" fmla="*/ 146 w 157"/>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 h="81">
                  <a:moveTo>
                    <a:pt x="146" y="4"/>
                  </a:moveTo>
                  <a:cubicBezTo>
                    <a:pt x="138" y="12"/>
                    <a:pt x="136" y="21"/>
                    <a:pt x="132" y="31"/>
                  </a:cubicBezTo>
                  <a:cubicBezTo>
                    <a:pt x="124" y="54"/>
                    <a:pt x="106" y="59"/>
                    <a:pt x="84" y="64"/>
                  </a:cubicBezTo>
                  <a:cubicBezTo>
                    <a:pt x="52" y="70"/>
                    <a:pt x="35" y="50"/>
                    <a:pt x="7" y="39"/>
                  </a:cubicBezTo>
                  <a:cubicBezTo>
                    <a:pt x="3" y="38"/>
                    <a:pt x="0" y="42"/>
                    <a:pt x="2" y="45"/>
                  </a:cubicBezTo>
                  <a:cubicBezTo>
                    <a:pt x="17" y="68"/>
                    <a:pt x="55" y="81"/>
                    <a:pt x="81" y="77"/>
                  </a:cubicBezTo>
                  <a:cubicBezTo>
                    <a:pt x="97" y="74"/>
                    <a:pt x="118" y="69"/>
                    <a:pt x="130" y="58"/>
                  </a:cubicBezTo>
                  <a:cubicBezTo>
                    <a:pt x="144" y="46"/>
                    <a:pt x="144" y="25"/>
                    <a:pt x="154" y="10"/>
                  </a:cubicBezTo>
                  <a:cubicBezTo>
                    <a:pt x="157" y="6"/>
                    <a:pt x="150" y="0"/>
                    <a:pt x="146"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18" name="Freeform 852"/>
            <p:cNvSpPr/>
            <p:nvPr/>
          </p:nvSpPr>
          <p:spPr bwMode="auto">
            <a:xfrm>
              <a:off x="3707" y="1905"/>
              <a:ext cx="311" cy="156"/>
            </a:xfrm>
            <a:custGeom>
              <a:avLst/>
              <a:gdLst>
                <a:gd name="T0" fmla="*/ 171 w 177"/>
                <a:gd name="T1" fmla="*/ 35 h 89"/>
                <a:gd name="T2" fmla="*/ 68 w 177"/>
                <a:gd name="T3" fmla="*/ 65 h 89"/>
                <a:gd name="T4" fmla="*/ 9 w 177"/>
                <a:gd name="T5" fmla="*/ 4 h 89"/>
                <a:gd name="T6" fmla="*/ 0 w 177"/>
                <a:gd name="T7" fmla="*/ 7 h 89"/>
                <a:gd name="T8" fmla="*/ 57 w 177"/>
                <a:gd name="T9" fmla="*/ 73 h 89"/>
                <a:gd name="T10" fmla="*/ 172 w 177"/>
                <a:gd name="T11" fmla="*/ 43 h 89"/>
                <a:gd name="T12" fmla="*/ 171 w 177"/>
                <a:gd name="T13" fmla="*/ 35 h 89"/>
              </a:gdLst>
              <a:ahLst/>
              <a:cxnLst>
                <a:cxn ang="0">
                  <a:pos x="T0" y="T1"/>
                </a:cxn>
                <a:cxn ang="0">
                  <a:pos x="T2" y="T3"/>
                </a:cxn>
                <a:cxn ang="0">
                  <a:pos x="T4" y="T5"/>
                </a:cxn>
                <a:cxn ang="0">
                  <a:pos x="T6" y="T7"/>
                </a:cxn>
                <a:cxn ang="0">
                  <a:pos x="T8" y="T9"/>
                </a:cxn>
                <a:cxn ang="0">
                  <a:pos x="T10" y="T11"/>
                </a:cxn>
                <a:cxn ang="0">
                  <a:pos x="T12" y="T13"/>
                </a:cxn>
              </a:cxnLst>
              <a:rect l="0" t="0" r="r" b="b"/>
              <a:pathLst>
                <a:path w="177" h="89">
                  <a:moveTo>
                    <a:pt x="171" y="35"/>
                  </a:moveTo>
                  <a:cubicBezTo>
                    <a:pt x="135" y="37"/>
                    <a:pt x="107" y="74"/>
                    <a:pt x="68" y="65"/>
                  </a:cubicBezTo>
                  <a:cubicBezTo>
                    <a:pt x="36" y="57"/>
                    <a:pt x="23" y="31"/>
                    <a:pt x="9" y="4"/>
                  </a:cubicBezTo>
                  <a:cubicBezTo>
                    <a:pt x="6" y="0"/>
                    <a:pt x="0" y="2"/>
                    <a:pt x="0" y="7"/>
                  </a:cubicBezTo>
                  <a:cubicBezTo>
                    <a:pt x="0" y="37"/>
                    <a:pt x="30" y="64"/>
                    <a:pt x="57" y="73"/>
                  </a:cubicBezTo>
                  <a:cubicBezTo>
                    <a:pt x="99" y="89"/>
                    <a:pt x="134" y="54"/>
                    <a:pt x="172" y="43"/>
                  </a:cubicBezTo>
                  <a:cubicBezTo>
                    <a:pt x="177" y="42"/>
                    <a:pt x="176" y="34"/>
                    <a:pt x="171" y="3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19" name="Freeform 853"/>
            <p:cNvSpPr/>
            <p:nvPr/>
          </p:nvSpPr>
          <p:spPr bwMode="auto">
            <a:xfrm>
              <a:off x="3779" y="2022"/>
              <a:ext cx="60" cy="208"/>
            </a:xfrm>
            <a:custGeom>
              <a:avLst/>
              <a:gdLst>
                <a:gd name="T0" fmla="*/ 26 w 34"/>
                <a:gd name="T1" fmla="*/ 4 h 118"/>
                <a:gd name="T2" fmla="*/ 6 w 34"/>
                <a:gd name="T3" fmla="*/ 61 h 118"/>
                <a:gd name="T4" fmla="*/ 4 w 34"/>
                <a:gd name="T5" fmla="*/ 114 h 118"/>
                <a:gd name="T6" fmla="*/ 11 w 34"/>
                <a:gd name="T7" fmla="*/ 114 h 118"/>
                <a:gd name="T8" fmla="*/ 32 w 34"/>
                <a:gd name="T9" fmla="*/ 8 h 118"/>
                <a:gd name="T10" fmla="*/ 26 w 34"/>
                <a:gd name="T11" fmla="*/ 4 h 118"/>
              </a:gdLst>
              <a:ahLst/>
              <a:cxnLst>
                <a:cxn ang="0">
                  <a:pos x="T0" y="T1"/>
                </a:cxn>
                <a:cxn ang="0">
                  <a:pos x="T2" y="T3"/>
                </a:cxn>
                <a:cxn ang="0">
                  <a:pos x="T4" y="T5"/>
                </a:cxn>
                <a:cxn ang="0">
                  <a:pos x="T6" y="T7"/>
                </a:cxn>
                <a:cxn ang="0">
                  <a:pos x="T8" y="T9"/>
                </a:cxn>
                <a:cxn ang="0">
                  <a:pos x="T10" y="T11"/>
                </a:cxn>
              </a:cxnLst>
              <a:rect l="0" t="0" r="r" b="b"/>
              <a:pathLst>
                <a:path w="34" h="118">
                  <a:moveTo>
                    <a:pt x="26" y="4"/>
                  </a:moveTo>
                  <a:cubicBezTo>
                    <a:pt x="15" y="21"/>
                    <a:pt x="9" y="41"/>
                    <a:pt x="6" y="61"/>
                  </a:cubicBezTo>
                  <a:cubicBezTo>
                    <a:pt x="4" y="79"/>
                    <a:pt x="0" y="97"/>
                    <a:pt x="4" y="114"/>
                  </a:cubicBezTo>
                  <a:cubicBezTo>
                    <a:pt x="5" y="117"/>
                    <a:pt x="11" y="118"/>
                    <a:pt x="11" y="114"/>
                  </a:cubicBezTo>
                  <a:cubicBezTo>
                    <a:pt x="17" y="77"/>
                    <a:pt x="15" y="43"/>
                    <a:pt x="32" y="8"/>
                  </a:cubicBezTo>
                  <a:cubicBezTo>
                    <a:pt x="34" y="4"/>
                    <a:pt x="29" y="0"/>
                    <a:pt x="26"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20" name="Freeform 854"/>
            <p:cNvSpPr/>
            <p:nvPr/>
          </p:nvSpPr>
          <p:spPr bwMode="auto">
            <a:xfrm>
              <a:off x="3486" y="2133"/>
              <a:ext cx="246" cy="107"/>
            </a:xfrm>
            <a:custGeom>
              <a:avLst/>
              <a:gdLst>
                <a:gd name="T0" fmla="*/ 135 w 140"/>
                <a:gd name="T1" fmla="*/ 43 h 61"/>
                <a:gd name="T2" fmla="*/ 2 w 140"/>
                <a:gd name="T3" fmla="*/ 53 h 61"/>
                <a:gd name="T4" fmla="*/ 9 w 140"/>
                <a:gd name="T5" fmla="*/ 59 h 61"/>
                <a:gd name="T6" fmla="*/ 36 w 140"/>
                <a:gd name="T7" fmla="*/ 43 h 61"/>
                <a:gd name="T8" fmla="*/ 79 w 140"/>
                <a:gd name="T9" fmla="*/ 45 h 61"/>
                <a:gd name="T10" fmla="*/ 136 w 140"/>
                <a:gd name="T11" fmla="*/ 51 h 61"/>
                <a:gd name="T12" fmla="*/ 135 w 140"/>
                <a:gd name="T13" fmla="*/ 43 h 61"/>
              </a:gdLst>
              <a:ahLst/>
              <a:cxnLst>
                <a:cxn ang="0">
                  <a:pos x="T0" y="T1"/>
                </a:cxn>
                <a:cxn ang="0">
                  <a:pos x="T2" y="T3"/>
                </a:cxn>
                <a:cxn ang="0">
                  <a:pos x="T4" y="T5"/>
                </a:cxn>
                <a:cxn ang="0">
                  <a:pos x="T6" y="T7"/>
                </a:cxn>
                <a:cxn ang="0">
                  <a:pos x="T8" y="T9"/>
                </a:cxn>
                <a:cxn ang="0">
                  <a:pos x="T10" y="T11"/>
                </a:cxn>
                <a:cxn ang="0">
                  <a:pos x="T12" y="T13"/>
                </a:cxn>
              </a:cxnLst>
              <a:rect l="0" t="0" r="r" b="b"/>
              <a:pathLst>
                <a:path w="140" h="61">
                  <a:moveTo>
                    <a:pt x="135" y="43"/>
                  </a:moveTo>
                  <a:cubicBezTo>
                    <a:pt x="99" y="46"/>
                    <a:pt x="23" y="0"/>
                    <a:pt x="2" y="53"/>
                  </a:cubicBezTo>
                  <a:cubicBezTo>
                    <a:pt x="0" y="57"/>
                    <a:pt x="5" y="61"/>
                    <a:pt x="9" y="59"/>
                  </a:cubicBezTo>
                  <a:cubicBezTo>
                    <a:pt x="17" y="52"/>
                    <a:pt x="25" y="46"/>
                    <a:pt x="36" y="43"/>
                  </a:cubicBezTo>
                  <a:cubicBezTo>
                    <a:pt x="50" y="40"/>
                    <a:pt x="65" y="42"/>
                    <a:pt x="79" y="45"/>
                  </a:cubicBezTo>
                  <a:cubicBezTo>
                    <a:pt x="98" y="49"/>
                    <a:pt x="117" y="58"/>
                    <a:pt x="136" y="51"/>
                  </a:cubicBezTo>
                  <a:cubicBezTo>
                    <a:pt x="140" y="50"/>
                    <a:pt x="140" y="42"/>
                    <a:pt x="135" y="4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21" name="Freeform 855"/>
            <p:cNvSpPr/>
            <p:nvPr/>
          </p:nvSpPr>
          <p:spPr bwMode="auto">
            <a:xfrm>
              <a:off x="3477" y="2024"/>
              <a:ext cx="70" cy="192"/>
            </a:xfrm>
            <a:custGeom>
              <a:avLst/>
              <a:gdLst>
                <a:gd name="T0" fmla="*/ 6 w 40"/>
                <a:gd name="T1" fmla="*/ 4 h 109"/>
                <a:gd name="T2" fmla="*/ 2 w 40"/>
                <a:gd name="T3" fmla="*/ 48 h 109"/>
                <a:gd name="T4" fmla="*/ 8 w 40"/>
                <a:gd name="T5" fmla="*/ 63 h 109"/>
                <a:gd name="T6" fmla="*/ 27 w 40"/>
                <a:gd name="T7" fmla="*/ 103 h 109"/>
                <a:gd name="T8" fmla="*/ 34 w 40"/>
                <a:gd name="T9" fmla="*/ 104 h 109"/>
                <a:gd name="T10" fmla="*/ 20 w 40"/>
                <a:gd name="T11" fmla="*/ 62 h 109"/>
                <a:gd name="T12" fmla="*/ 12 w 40"/>
                <a:gd name="T13" fmla="*/ 4 h 109"/>
                <a:gd name="T14" fmla="*/ 6 w 40"/>
                <a:gd name="T15" fmla="*/ 4 h 1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109">
                  <a:moveTo>
                    <a:pt x="6" y="4"/>
                  </a:moveTo>
                  <a:cubicBezTo>
                    <a:pt x="2" y="17"/>
                    <a:pt x="0" y="35"/>
                    <a:pt x="2" y="48"/>
                  </a:cubicBezTo>
                  <a:cubicBezTo>
                    <a:pt x="3" y="54"/>
                    <a:pt x="5" y="58"/>
                    <a:pt x="8" y="63"/>
                  </a:cubicBezTo>
                  <a:cubicBezTo>
                    <a:pt x="17" y="77"/>
                    <a:pt x="25" y="86"/>
                    <a:pt x="27" y="103"/>
                  </a:cubicBezTo>
                  <a:cubicBezTo>
                    <a:pt x="27" y="108"/>
                    <a:pt x="33" y="109"/>
                    <a:pt x="34" y="104"/>
                  </a:cubicBezTo>
                  <a:cubicBezTo>
                    <a:pt x="40" y="87"/>
                    <a:pt x="29" y="76"/>
                    <a:pt x="20" y="62"/>
                  </a:cubicBezTo>
                  <a:cubicBezTo>
                    <a:pt x="6" y="42"/>
                    <a:pt x="16" y="25"/>
                    <a:pt x="12" y="4"/>
                  </a:cubicBezTo>
                  <a:cubicBezTo>
                    <a:pt x="12" y="0"/>
                    <a:pt x="7" y="1"/>
                    <a:pt x="6"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22" name="Freeform 856"/>
            <p:cNvSpPr/>
            <p:nvPr/>
          </p:nvSpPr>
          <p:spPr bwMode="auto">
            <a:xfrm>
              <a:off x="3275" y="2263"/>
              <a:ext cx="181" cy="145"/>
            </a:xfrm>
            <a:custGeom>
              <a:avLst/>
              <a:gdLst>
                <a:gd name="T0" fmla="*/ 95 w 103"/>
                <a:gd name="T1" fmla="*/ 1 h 82"/>
                <a:gd name="T2" fmla="*/ 30 w 103"/>
                <a:gd name="T3" fmla="*/ 28 h 82"/>
                <a:gd name="T4" fmla="*/ 1 w 103"/>
                <a:gd name="T5" fmla="*/ 74 h 82"/>
                <a:gd name="T6" fmla="*/ 9 w 103"/>
                <a:gd name="T7" fmla="*/ 78 h 82"/>
                <a:gd name="T8" fmla="*/ 36 w 103"/>
                <a:gd name="T9" fmla="*/ 38 h 82"/>
                <a:gd name="T10" fmla="*/ 97 w 103"/>
                <a:gd name="T11" fmla="*/ 10 h 82"/>
                <a:gd name="T12" fmla="*/ 95 w 103"/>
                <a:gd name="T13" fmla="*/ 1 h 82"/>
              </a:gdLst>
              <a:ahLst/>
              <a:cxnLst>
                <a:cxn ang="0">
                  <a:pos x="T0" y="T1"/>
                </a:cxn>
                <a:cxn ang="0">
                  <a:pos x="T2" y="T3"/>
                </a:cxn>
                <a:cxn ang="0">
                  <a:pos x="T4" y="T5"/>
                </a:cxn>
                <a:cxn ang="0">
                  <a:pos x="T6" y="T7"/>
                </a:cxn>
                <a:cxn ang="0">
                  <a:pos x="T8" y="T9"/>
                </a:cxn>
                <a:cxn ang="0">
                  <a:pos x="T10" y="T11"/>
                </a:cxn>
                <a:cxn ang="0">
                  <a:pos x="T12" y="T13"/>
                </a:cxn>
              </a:cxnLst>
              <a:rect l="0" t="0" r="r" b="b"/>
              <a:pathLst>
                <a:path w="103" h="82">
                  <a:moveTo>
                    <a:pt x="95" y="1"/>
                  </a:moveTo>
                  <a:cubicBezTo>
                    <a:pt x="72" y="5"/>
                    <a:pt x="48" y="13"/>
                    <a:pt x="30" y="28"/>
                  </a:cubicBezTo>
                  <a:cubicBezTo>
                    <a:pt x="18" y="39"/>
                    <a:pt x="3" y="58"/>
                    <a:pt x="1" y="74"/>
                  </a:cubicBezTo>
                  <a:cubicBezTo>
                    <a:pt x="0" y="79"/>
                    <a:pt x="6" y="82"/>
                    <a:pt x="9" y="78"/>
                  </a:cubicBezTo>
                  <a:cubicBezTo>
                    <a:pt x="18" y="65"/>
                    <a:pt x="24" y="49"/>
                    <a:pt x="36" y="38"/>
                  </a:cubicBezTo>
                  <a:cubicBezTo>
                    <a:pt x="53" y="22"/>
                    <a:pt x="76" y="17"/>
                    <a:pt x="97" y="10"/>
                  </a:cubicBezTo>
                  <a:cubicBezTo>
                    <a:pt x="103" y="8"/>
                    <a:pt x="101" y="0"/>
                    <a:pt x="95"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23" name="Freeform 857"/>
            <p:cNvSpPr/>
            <p:nvPr/>
          </p:nvSpPr>
          <p:spPr bwMode="auto">
            <a:xfrm>
              <a:off x="3198" y="2269"/>
              <a:ext cx="107" cy="223"/>
            </a:xfrm>
            <a:custGeom>
              <a:avLst/>
              <a:gdLst>
                <a:gd name="T0" fmla="*/ 42 w 61"/>
                <a:gd name="T1" fmla="*/ 6 h 127"/>
                <a:gd name="T2" fmla="*/ 40 w 61"/>
                <a:gd name="T3" fmla="*/ 72 h 127"/>
                <a:gd name="T4" fmla="*/ 3 w 61"/>
                <a:gd name="T5" fmla="*/ 120 h 127"/>
                <a:gd name="T6" fmla="*/ 6 w 61"/>
                <a:gd name="T7" fmla="*/ 127 h 127"/>
                <a:gd name="T8" fmla="*/ 49 w 61"/>
                <a:gd name="T9" fmla="*/ 85 h 127"/>
                <a:gd name="T10" fmla="*/ 50 w 61"/>
                <a:gd name="T11" fmla="*/ 4 h 127"/>
                <a:gd name="T12" fmla="*/ 42 w 61"/>
                <a:gd name="T13" fmla="*/ 6 h 127"/>
              </a:gdLst>
              <a:ahLst/>
              <a:cxnLst>
                <a:cxn ang="0">
                  <a:pos x="T0" y="T1"/>
                </a:cxn>
                <a:cxn ang="0">
                  <a:pos x="T2" y="T3"/>
                </a:cxn>
                <a:cxn ang="0">
                  <a:pos x="T4" y="T5"/>
                </a:cxn>
                <a:cxn ang="0">
                  <a:pos x="T6" y="T7"/>
                </a:cxn>
                <a:cxn ang="0">
                  <a:pos x="T8" y="T9"/>
                </a:cxn>
                <a:cxn ang="0">
                  <a:pos x="T10" y="T11"/>
                </a:cxn>
                <a:cxn ang="0">
                  <a:pos x="T12" y="T13"/>
                </a:cxn>
              </a:cxnLst>
              <a:rect l="0" t="0" r="r" b="b"/>
              <a:pathLst>
                <a:path w="61" h="127">
                  <a:moveTo>
                    <a:pt x="42" y="6"/>
                  </a:moveTo>
                  <a:cubicBezTo>
                    <a:pt x="44" y="29"/>
                    <a:pt x="47" y="50"/>
                    <a:pt x="40" y="72"/>
                  </a:cubicBezTo>
                  <a:cubicBezTo>
                    <a:pt x="33" y="94"/>
                    <a:pt x="21" y="105"/>
                    <a:pt x="3" y="120"/>
                  </a:cubicBezTo>
                  <a:cubicBezTo>
                    <a:pt x="0" y="122"/>
                    <a:pt x="3" y="127"/>
                    <a:pt x="6" y="127"/>
                  </a:cubicBezTo>
                  <a:cubicBezTo>
                    <a:pt x="28" y="126"/>
                    <a:pt x="42" y="103"/>
                    <a:pt x="49" y="85"/>
                  </a:cubicBezTo>
                  <a:cubicBezTo>
                    <a:pt x="59" y="60"/>
                    <a:pt x="61" y="30"/>
                    <a:pt x="50" y="4"/>
                  </a:cubicBezTo>
                  <a:cubicBezTo>
                    <a:pt x="48" y="0"/>
                    <a:pt x="41" y="2"/>
                    <a:pt x="42" y="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24" name="Freeform 858"/>
            <p:cNvSpPr/>
            <p:nvPr/>
          </p:nvSpPr>
          <p:spPr bwMode="auto">
            <a:xfrm>
              <a:off x="3205" y="2444"/>
              <a:ext cx="177" cy="44"/>
            </a:xfrm>
            <a:custGeom>
              <a:avLst/>
              <a:gdLst>
                <a:gd name="T0" fmla="*/ 98 w 101"/>
                <a:gd name="T1" fmla="*/ 14 h 25"/>
                <a:gd name="T2" fmla="*/ 5 w 101"/>
                <a:gd name="T3" fmla="*/ 16 h 25"/>
                <a:gd name="T4" fmla="*/ 9 w 101"/>
                <a:gd name="T5" fmla="*/ 24 h 25"/>
                <a:gd name="T6" fmla="*/ 55 w 101"/>
                <a:gd name="T7" fmla="*/ 18 h 25"/>
                <a:gd name="T8" fmla="*/ 96 w 101"/>
                <a:gd name="T9" fmla="*/ 21 h 25"/>
                <a:gd name="T10" fmla="*/ 98 w 101"/>
                <a:gd name="T11" fmla="*/ 14 h 25"/>
              </a:gdLst>
              <a:ahLst/>
              <a:cxnLst>
                <a:cxn ang="0">
                  <a:pos x="T0" y="T1"/>
                </a:cxn>
                <a:cxn ang="0">
                  <a:pos x="T2" y="T3"/>
                </a:cxn>
                <a:cxn ang="0">
                  <a:pos x="T4" y="T5"/>
                </a:cxn>
                <a:cxn ang="0">
                  <a:pos x="T6" y="T7"/>
                </a:cxn>
                <a:cxn ang="0">
                  <a:pos x="T8" y="T9"/>
                </a:cxn>
                <a:cxn ang="0">
                  <a:pos x="T10" y="T11"/>
                </a:cxn>
              </a:cxnLst>
              <a:rect l="0" t="0" r="r" b="b"/>
              <a:pathLst>
                <a:path w="101" h="25">
                  <a:moveTo>
                    <a:pt x="98" y="14"/>
                  </a:moveTo>
                  <a:cubicBezTo>
                    <a:pt x="73" y="0"/>
                    <a:pt x="30" y="2"/>
                    <a:pt x="5" y="16"/>
                  </a:cubicBezTo>
                  <a:cubicBezTo>
                    <a:pt x="0" y="19"/>
                    <a:pt x="4" y="25"/>
                    <a:pt x="9" y="24"/>
                  </a:cubicBezTo>
                  <a:cubicBezTo>
                    <a:pt x="24" y="22"/>
                    <a:pt x="39" y="18"/>
                    <a:pt x="55" y="18"/>
                  </a:cubicBezTo>
                  <a:cubicBezTo>
                    <a:pt x="68" y="18"/>
                    <a:pt x="82" y="21"/>
                    <a:pt x="96" y="21"/>
                  </a:cubicBezTo>
                  <a:cubicBezTo>
                    <a:pt x="100" y="21"/>
                    <a:pt x="101" y="16"/>
                    <a:pt x="98" y="1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25" name="Freeform 859"/>
            <p:cNvSpPr/>
            <p:nvPr/>
          </p:nvSpPr>
          <p:spPr bwMode="auto">
            <a:xfrm>
              <a:off x="2948" y="2121"/>
              <a:ext cx="98" cy="132"/>
            </a:xfrm>
            <a:custGeom>
              <a:avLst/>
              <a:gdLst>
                <a:gd name="T0" fmla="*/ 5 w 56"/>
                <a:gd name="T1" fmla="*/ 11 h 75"/>
                <a:gd name="T2" fmla="*/ 33 w 56"/>
                <a:gd name="T3" fmla="*/ 39 h 75"/>
                <a:gd name="T4" fmla="*/ 50 w 56"/>
                <a:gd name="T5" fmla="*/ 71 h 75"/>
                <a:gd name="T6" fmla="*/ 56 w 56"/>
                <a:gd name="T7" fmla="*/ 69 h 75"/>
                <a:gd name="T8" fmla="*/ 35 w 56"/>
                <a:gd name="T9" fmla="*/ 25 h 75"/>
                <a:gd name="T10" fmla="*/ 4 w 56"/>
                <a:gd name="T11" fmla="*/ 4 h 75"/>
                <a:gd name="T12" fmla="*/ 5 w 56"/>
                <a:gd name="T13" fmla="*/ 11 h 75"/>
              </a:gdLst>
              <a:ahLst/>
              <a:cxnLst>
                <a:cxn ang="0">
                  <a:pos x="T0" y="T1"/>
                </a:cxn>
                <a:cxn ang="0">
                  <a:pos x="T2" y="T3"/>
                </a:cxn>
                <a:cxn ang="0">
                  <a:pos x="T4" y="T5"/>
                </a:cxn>
                <a:cxn ang="0">
                  <a:pos x="T6" y="T7"/>
                </a:cxn>
                <a:cxn ang="0">
                  <a:pos x="T8" y="T9"/>
                </a:cxn>
                <a:cxn ang="0">
                  <a:pos x="T10" y="T11"/>
                </a:cxn>
                <a:cxn ang="0">
                  <a:pos x="T12" y="T13"/>
                </a:cxn>
              </a:cxnLst>
              <a:rect l="0" t="0" r="r" b="b"/>
              <a:pathLst>
                <a:path w="56" h="75">
                  <a:moveTo>
                    <a:pt x="5" y="11"/>
                  </a:moveTo>
                  <a:cubicBezTo>
                    <a:pt x="16" y="12"/>
                    <a:pt x="27" y="31"/>
                    <a:pt x="33" y="39"/>
                  </a:cubicBezTo>
                  <a:cubicBezTo>
                    <a:pt x="39" y="50"/>
                    <a:pt x="45" y="60"/>
                    <a:pt x="50" y="71"/>
                  </a:cubicBezTo>
                  <a:cubicBezTo>
                    <a:pt x="52" y="75"/>
                    <a:pt x="56" y="72"/>
                    <a:pt x="56" y="69"/>
                  </a:cubicBezTo>
                  <a:cubicBezTo>
                    <a:pt x="52" y="52"/>
                    <a:pt x="45" y="38"/>
                    <a:pt x="35" y="25"/>
                  </a:cubicBezTo>
                  <a:cubicBezTo>
                    <a:pt x="28" y="16"/>
                    <a:pt x="17" y="0"/>
                    <a:pt x="4" y="4"/>
                  </a:cubicBezTo>
                  <a:cubicBezTo>
                    <a:pt x="0" y="5"/>
                    <a:pt x="1" y="10"/>
                    <a:pt x="5"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26" name="Freeform 860"/>
            <p:cNvSpPr/>
            <p:nvPr/>
          </p:nvSpPr>
          <p:spPr bwMode="auto">
            <a:xfrm>
              <a:off x="2929" y="2492"/>
              <a:ext cx="221" cy="86"/>
            </a:xfrm>
            <a:custGeom>
              <a:avLst/>
              <a:gdLst>
                <a:gd name="T0" fmla="*/ 117 w 126"/>
                <a:gd name="T1" fmla="*/ 2 h 49"/>
                <a:gd name="T2" fmla="*/ 78 w 126"/>
                <a:gd name="T3" fmla="*/ 15 h 49"/>
                <a:gd name="T4" fmla="*/ 45 w 126"/>
                <a:gd name="T5" fmla="*/ 19 h 49"/>
                <a:gd name="T6" fmla="*/ 2 w 126"/>
                <a:gd name="T7" fmla="*/ 41 h 49"/>
                <a:gd name="T8" fmla="*/ 8 w 126"/>
                <a:gd name="T9" fmla="*/ 47 h 49"/>
                <a:gd name="T10" fmla="*/ 72 w 126"/>
                <a:gd name="T11" fmla="*/ 27 h 49"/>
                <a:gd name="T12" fmla="*/ 121 w 126"/>
                <a:gd name="T13" fmla="*/ 10 h 49"/>
                <a:gd name="T14" fmla="*/ 117 w 126"/>
                <a:gd name="T15" fmla="*/ 2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6" h="49">
                  <a:moveTo>
                    <a:pt x="117" y="2"/>
                  </a:moveTo>
                  <a:cubicBezTo>
                    <a:pt x="104" y="8"/>
                    <a:pt x="92" y="13"/>
                    <a:pt x="78" y="15"/>
                  </a:cubicBezTo>
                  <a:cubicBezTo>
                    <a:pt x="67" y="17"/>
                    <a:pt x="56" y="17"/>
                    <a:pt x="45" y="19"/>
                  </a:cubicBezTo>
                  <a:cubicBezTo>
                    <a:pt x="28" y="21"/>
                    <a:pt x="12" y="27"/>
                    <a:pt x="2" y="41"/>
                  </a:cubicBezTo>
                  <a:cubicBezTo>
                    <a:pt x="0" y="45"/>
                    <a:pt x="4" y="49"/>
                    <a:pt x="8" y="47"/>
                  </a:cubicBezTo>
                  <a:cubicBezTo>
                    <a:pt x="28" y="33"/>
                    <a:pt x="47" y="29"/>
                    <a:pt x="72" y="27"/>
                  </a:cubicBezTo>
                  <a:cubicBezTo>
                    <a:pt x="89" y="25"/>
                    <a:pt x="107" y="20"/>
                    <a:pt x="121" y="10"/>
                  </a:cubicBezTo>
                  <a:cubicBezTo>
                    <a:pt x="126" y="6"/>
                    <a:pt x="122" y="0"/>
                    <a:pt x="117"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27" name="Freeform 861"/>
            <p:cNvSpPr/>
            <p:nvPr/>
          </p:nvSpPr>
          <p:spPr bwMode="auto">
            <a:xfrm>
              <a:off x="2658" y="2448"/>
              <a:ext cx="297" cy="148"/>
            </a:xfrm>
            <a:custGeom>
              <a:avLst/>
              <a:gdLst>
                <a:gd name="T0" fmla="*/ 4 w 169"/>
                <a:gd name="T1" fmla="*/ 8 h 84"/>
                <a:gd name="T2" fmla="*/ 49 w 169"/>
                <a:gd name="T3" fmla="*/ 30 h 84"/>
                <a:gd name="T4" fmla="*/ 77 w 169"/>
                <a:gd name="T5" fmla="*/ 33 h 84"/>
                <a:gd name="T6" fmla="*/ 114 w 169"/>
                <a:gd name="T7" fmla="*/ 42 h 84"/>
                <a:gd name="T8" fmla="*/ 151 w 169"/>
                <a:gd name="T9" fmla="*/ 77 h 84"/>
                <a:gd name="T10" fmla="*/ 158 w 169"/>
                <a:gd name="T11" fmla="*/ 81 h 84"/>
                <a:gd name="T12" fmla="*/ 150 w 169"/>
                <a:gd name="T13" fmla="*/ 52 h 84"/>
                <a:gd name="T14" fmla="*/ 105 w 169"/>
                <a:gd name="T15" fmla="*/ 19 h 84"/>
                <a:gd name="T16" fmla="*/ 62 w 169"/>
                <a:gd name="T17" fmla="*/ 22 h 84"/>
                <a:gd name="T18" fmla="*/ 5 w 169"/>
                <a:gd name="T19" fmla="*/ 0 h 84"/>
                <a:gd name="T20" fmla="*/ 4 w 169"/>
                <a:gd name="T21" fmla="*/ 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 h="84">
                  <a:moveTo>
                    <a:pt x="4" y="8"/>
                  </a:moveTo>
                  <a:cubicBezTo>
                    <a:pt x="21" y="12"/>
                    <a:pt x="34" y="23"/>
                    <a:pt x="49" y="30"/>
                  </a:cubicBezTo>
                  <a:cubicBezTo>
                    <a:pt x="59" y="34"/>
                    <a:pt x="66" y="33"/>
                    <a:pt x="77" y="33"/>
                  </a:cubicBezTo>
                  <a:cubicBezTo>
                    <a:pt x="94" y="31"/>
                    <a:pt x="101" y="31"/>
                    <a:pt x="114" y="42"/>
                  </a:cubicBezTo>
                  <a:cubicBezTo>
                    <a:pt x="122" y="47"/>
                    <a:pt x="153" y="67"/>
                    <a:pt x="151" y="77"/>
                  </a:cubicBezTo>
                  <a:cubicBezTo>
                    <a:pt x="151" y="81"/>
                    <a:pt x="155" y="84"/>
                    <a:pt x="158" y="81"/>
                  </a:cubicBezTo>
                  <a:cubicBezTo>
                    <a:pt x="169" y="70"/>
                    <a:pt x="160" y="59"/>
                    <a:pt x="150" y="52"/>
                  </a:cubicBezTo>
                  <a:cubicBezTo>
                    <a:pt x="137" y="43"/>
                    <a:pt x="121" y="25"/>
                    <a:pt x="105" y="19"/>
                  </a:cubicBezTo>
                  <a:cubicBezTo>
                    <a:pt x="91" y="15"/>
                    <a:pt x="76" y="22"/>
                    <a:pt x="62" y="22"/>
                  </a:cubicBezTo>
                  <a:cubicBezTo>
                    <a:pt x="42" y="20"/>
                    <a:pt x="26" y="1"/>
                    <a:pt x="5" y="0"/>
                  </a:cubicBezTo>
                  <a:cubicBezTo>
                    <a:pt x="1" y="0"/>
                    <a:pt x="0" y="7"/>
                    <a:pt x="4"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28" name="Freeform 862"/>
            <p:cNvSpPr/>
            <p:nvPr/>
          </p:nvSpPr>
          <p:spPr bwMode="auto">
            <a:xfrm>
              <a:off x="2907" y="2561"/>
              <a:ext cx="62" cy="218"/>
            </a:xfrm>
            <a:custGeom>
              <a:avLst/>
              <a:gdLst>
                <a:gd name="T0" fmla="*/ 12 w 35"/>
                <a:gd name="T1" fmla="*/ 5 h 124"/>
                <a:gd name="T2" fmla="*/ 27 w 35"/>
                <a:gd name="T3" fmla="*/ 121 h 124"/>
                <a:gd name="T4" fmla="*/ 34 w 35"/>
                <a:gd name="T5" fmla="*/ 117 h 124"/>
                <a:gd name="T6" fmla="*/ 18 w 35"/>
                <a:gd name="T7" fmla="*/ 60 h 124"/>
                <a:gd name="T8" fmla="*/ 22 w 35"/>
                <a:gd name="T9" fmla="*/ 6 h 124"/>
                <a:gd name="T10" fmla="*/ 12 w 35"/>
                <a:gd name="T11" fmla="*/ 5 h 124"/>
              </a:gdLst>
              <a:ahLst/>
              <a:cxnLst>
                <a:cxn ang="0">
                  <a:pos x="T0" y="T1"/>
                </a:cxn>
                <a:cxn ang="0">
                  <a:pos x="T2" y="T3"/>
                </a:cxn>
                <a:cxn ang="0">
                  <a:pos x="T4" y="T5"/>
                </a:cxn>
                <a:cxn ang="0">
                  <a:pos x="T6" y="T7"/>
                </a:cxn>
                <a:cxn ang="0">
                  <a:pos x="T8" y="T9"/>
                </a:cxn>
                <a:cxn ang="0">
                  <a:pos x="T10" y="T11"/>
                </a:cxn>
              </a:cxnLst>
              <a:rect l="0" t="0" r="r" b="b"/>
              <a:pathLst>
                <a:path w="35" h="124">
                  <a:moveTo>
                    <a:pt x="12" y="5"/>
                  </a:moveTo>
                  <a:cubicBezTo>
                    <a:pt x="0" y="38"/>
                    <a:pt x="0" y="94"/>
                    <a:pt x="27" y="121"/>
                  </a:cubicBezTo>
                  <a:cubicBezTo>
                    <a:pt x="30" y="124"/>
                    <a:pt x="35" y="121"/>
                    <a:pt x="34" y="117"/>
                  </a:cubicBezTo>
                  <a:cubicBezTo>
                    <a:pt x="28" y="98"/>
                    <a:pt x="20" y="81"/>
                    <a:pt x="18" y="60"/>
                  </a:cubicBezTo>
                  <a:cubicBezTo>
                    <a:pt x="16" y="42"/>
                    <a:pt x="19" y="24"/>
                    <a:pt x="22" y="6"/>
                  </a:cubicBezTo>
                  <a:cubicBezTo>
                    <a:pt x="22" y="0"/>
                    <a:pt x="14" y="0"/>
                    <a:pt x="12"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29" name="Freeform 863"/>
            <p:cNvSpPr/>
            <p:nvPr/>
          </p:nvSpPr>
          <p:spPr bwMode="auto">
            <a:xfrm>
              <a:off x="2498" y="2546"/>
              <a:ext cx="137" cy="148"/>
            </a:xfrm>
            <a:custGeom>
              <a:avLst/>
              <a:gdLst>
                <a:gd name="T0" fmla="*/ 1 w 78"/>
                <a:gd name="T1" fmla="*/ 7 h 84"/>
                <a:gd name="T2" fmla="*/ 35 w 78"/>
                <a:gd name="T3" fmla="*/ 56 h 84"/>
                <a:gd name="T4" fmla="*/ 74 w 78"/>
                <a:gd name="T5" fmla="*/ 78 h 84"/>
                <a:gd name="T6" fmla="*/ 74 w 78"/>
                <a:gd name="T7" fmla="*/ 72 h 84"/>
                <a:gd name="T8" fmla="*/ 34 w 78"/>
                <a:gd name="T9" fmla="*/ 40 h 84"/>
                <a:gd name="T10" fmla="*/ 6 w 78"/>
                <a:gd name="T11" fmla="*/ 3 h 84"/>
                <a:gd name="T12" fmla="*/ 1 w 78"/>
                <a:gd name="T13" fmla="*/ 7 h 84"/>
              </a:gdLst>
              <a:ahLst/>
              <a:cxnLst>
                <a:cxn ang="0">
                  <a:pos x="T0" y="T1"/>
                </a:cxn>
                <a:cxn ang="0">
                  <a:pos x="T2" y="T3"/>
                </a:cxn>
                <a:cxn ang="0">
                  <a:pos x="T4" y="T5"/>
                </a:cxn>
                <a:cxn ang="0">
                  <a:pos x="T6" y="T7"/>
                </a:cxn>
                <a:cxn ang="0">
                  <a:pos x="T8" y="T9"/>
                </a:cxn>
                <a:cxn ang="0">
                  <a:pos x="T10" y="T11"/>
                </a:cxn>
                <a:cxn ang="0">
                  <a:pos x="T12" y="T13"/>
                </a:cxn>
              </a:cxnLst>
              <a:rect l="0" t="0" r="r" b="b"/>
              <a:pathLst>
                <a:path w="78" h="84">
                  <a:moveTo>
                    <a:pt x="1" y="7"/>
                  </a:moveTo>
                  <a:cubicBezTo>
                    <a:pt x="9" y="25"/>
                    <a:pt x="22" y="41"/>
                    <a:pt x="35" y="56"/>
                  </a:cubicBezTo>
                  <a:cubicBezTo>
                    <a:pt x="45" y="66"/>
                    <a:pt x="58" y="84"/>
                    <a:pt x="74" y="78"/>
                  </a:cubicBezTo>
                  <a:cubicBezTo>
                    <a:pt x="77" y="77"/>
                    <a:pt x="78" y="72"/>
                    <a:pt x="74" y="72"/>
                  </a:cubicBezTo>
                  <a:cubicBezTo>
                    <a:pt x="57" y="69"/>
                    <a:pt x="45" y="52"/>
                    <a:pt x="34" y="40"/>
                  </a:cubicBezTo>
                  <a:cubicBezTo>
                    <a:pt x="24" y="28"/>
                    <a:pt x="15" y="15"/>
                    <a:pt x="6" y="3"/>
                  </a:cubicBezTo>
                  <a:cubicBezTo>
                    <a:pt x="3" y="0"/>
                    <a:pt x="0" y="4"/>
                    <a:pt x="1"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30" name="Freeform 864"/>
            <p:cNvSpPr/>
            <p:nvPr/>
          </p:nvSpPr>
          <p:spPr bwMode="auto">
            <a:xfrm>
              <a:off x="2593" y="2654"/>
              <a:ext cx="162" cy="35"/>
            </a:xfrm>
            <a:custGeom>
              <a:avLst/>
              <a:gdLst>
                <a:gd name="T0" fmla="*/ 88 w 92"/>
                <a:gd name="T1" fmla="*/ 8 h 20"/>
                <a:gd name="T2" fmla="*/ 3 w 92"/>
                <a:gd name="T3" fmla="*/ 13 h 20"/>
                <a:gd name="T4" fmla="*/ 5 w 92"/>
                <a:gd name="T5" fmla="*/ 20 h 20"/>
                <a:gd name="T6" fmla="*/ 46 w 92"/>
                <a:gd name="T7" fmla="*/ 14 h 20"/>
                <a:gd name="T8" fmla="*/ 87 w 92"/>
                <a:gd name="T9" fmla="*/ 14 h 20"/>
                <a:gd name="T10" fmla="*/ 88 w 92"/>
                <a:gd name="T11" fmla="*/ 8 h 20"/>
              </a:gdLst>
              <a:ahLst/>
              <a:cxnLst>
                <a:cxn ang="0">
                  <a:pos x="T0" y="T1"/>
                </a:cxn>
                <a:cxn ang="0">
                  <a:pos x="T2" y="T3"/>
                </a:cxn>
                <a:cxn ang="0">
                  <a:pos x="T4" y="T5"/>
                </a:cxn>
                <a:cxn ang="0">
                  <a:pos x="T6" y="T7"/>
                </a:cxn>
                <a:cxn ang="0">
                  <a:pos x="T8" y="T9"/>
                </a:cxn>
                <a:cxn ang="0">
                  <a:pos x="T10" y="T11"/>
                </a:cxn>
              </a:cxnLst>
              <a:rect l="0" t="0" r="r" b="b"/>
              <a:pathLst>
                <a:path w="92" h="20">
                  <a:moveTo>
                    <a:pt x="88" y="8"/>
                  </a:moveTo>
                  <a:cubicBezTo>
                    <a:pt x="62" y="2"/>
                    <a:pt x="27" y="0"/>
                    <a:pt x="3" y="13"/>
                  </a:cubicBezTo>
                  <a:cubicBezTo>
                    <a:pt x="0" y="15"/>
                    <a:pt x="1" y="20"/>
                    <a:pt x="5" y="20"/>
                  </a:cubicBezTo>
                  <a:cubicBezTo>
                    <a:pt x="18" y="19"/>
                    <a:pt x="32" y="14"/>
                    <a:pt x="46" y="14"/>
                  </a:cubicBezTo>
                  <a:cubicBezTo>
                    <a:pt x="60" y="13"/>
                    <a:pt x="74" y="13"/>
                    <a:pt x="87" y="14"/>
                  </a:cubicBezTo>
                  <a:cubicBezTo>
                    <a:pt x="91" y="15"/>
                    <a:pt x="92" y="9"/>
                    <a:pt x="88"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31" name="Freeform 865"/>
            <p:cNvSpPr/>
            <p:nvPr/>
          </p:nvSpPr>
          <p:spPr bwMode="auto">
            <a:xfrm>
              <a:off x="2530" y="2677"/>
              <a:ext cx="89" cy="132"/>
            </a:xfrm>
            <a:custGeom>
              <a:avLst/>
              <a:gdLst>
                <a:gd name="T0" fmla="*/ 48 w 51"/>
                <a:gd name="T1" fmla="*/ 0 h 75"/>
                <a:gd name="T2" fmla="*/ 21 w 51"/>
                <a:gd name="T3" fmla="*/ 18 h 75"/>
                <a:gd name="T4" fmla="*/ 0 w 51"/>
                <a:gd name="T5" fmla="*/ 70 h 75"/>
                <a:gd name="T6" fmla="*/ 6 w 51"/>
                <a:gd name="T7" fmla="*/ 72 h 75"/>
                <a:gd name="T8" fmla="*/ 49 w 51"/>
                <a:gd name="T9" fmla="*/ 4 h 75"/>
                <a:gd name="T10" fmla="*/ 48 w 51"/>
                <a:gd name="T11" fmla="*/ 0 h 75"/>
              </a:gdLst>
              <a:ahLst/>
              <a:cxnLst>
                <a:cxn ang="0">
                  <a:pos x="T0" y="T1"/>
                </a:cxn>
                <a:cxn ang="0">
                  <a:pos x="T2" y="T3"/>
                </a:cxn>
                <a:cxn ang="0">
                  <a:pos x="T4" y="T5"/>
                </a:cxn>
                <a:cxn ang="0">
                  <a:pos x="T6" y="T7"/>
                </a:cxn>
                <a:cxn ang="0">
                  <a:pos x="T8" y="T9"/>
                </a:cxn>
                <a:cxn ang="0">
                  <a:pos x="T10" y="T11"/>
                </a:cxn>
              </a:cxnLst>
              <a:rect l="0" t="0" r="r" b="b"/>
              <a:pathLst>
                <a:path w="51" h="75">
                  <a:moveTo>
                    <a:pt x="48" y="0"/>
                  </a:moveTo>
                  <a:cubicBezTo>
                    <a:pt x="36" y="1"/>
                    <a:pt x="27" y="9"/>
                    <a:pt x="21" y="18"/>
                  </a:cubicBezTo>
                  <a:cubicBezTo>
                    <a:pt x="12" y="33"/>
                    <a:pt x="4" y="53"/>
                    <a:pt x="0" y="70"/>
                  </a:cubicBezTo>
                  <a:cubicBezTo>
                    <a:pt x="0" y="73"/>
                    <a:pt x="4" y="75"/>
                    <a:pt x="6" y="72"/>
                  </a:cubicBezTo>
                  <a:cubicBezTo>
                    <a:pt x="21" y="48"/>
                    <a:pt x="22" y="18"/>
                    <a:pt x="49" y="4"/>
                  </a:cubicBezTo>
                  <a:cubicBezTo>
                    <a:pt x="51" y="3"/>
                    <a:pt x="50" y="0"/>
                    <a:pt x="4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32" name="Freeform 866"/>
            <p:cNvSpPr/>
            <p:nvPr/>
          </p:nvSpPr>
          <p:spPr bwMode="auto">
            <a:xfrm>
              <a:off x="2528" y="2942"/>
              <a:ext cx="156" cy="171"/>
            </a:xfrm>
            <a:custGeom>
              <a:avLst/>
              <a:gdLst>
                <a:gd name="T0" fmla="*/ 1 w 89"/>
                <a:gd name="T1" fmla="*/ 6 h 97"/>
                <a:gd name="T2" fmla="*/ 13 w 89"/>
                <a:gd name="T3" fmla="*/ 25 h 97"/>
                <a:gd name="T4" fmla="*/ 35 w 89"/>
                <a:gd name="T5" fmla="*/ 58 h 97"/>
                <a:gd name="T6" fmla="*/ 83 w 89"/>
                <a:gd name="T7" fmla="*/ 96 h 97"/>
                <a:gd name="T8" fmla="*/ 85 w 89"/>
                <a:gd name="T9" fmla="*/ 90 h 97"/>
                <a:gd name="T10" fmla="*/ 38 w 89"/>
                <a:gd name="T11" fmla="*/ 44 h 97"/>
                <a:gd name="T12" fmla="*/ 26 w 89"/>
                <a:gd name="T13" fmla="*/ 25 h 97"/>
                <a:gd name="T14" fmla="*/ 6 w 89"/>
                <a:gd name="T15" fmla="*/ 3 h 97"/>
                <a:gd name="T16" fmla="*/ 1 w 89"/>
                <a:gd name="T17" fmla="*/ 6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 h="97">
                  <a:moveTo>
                    <a:pt x="1" y="6"/>
                  </a:moveTo>
                  <a:cubicBezTo>
                    <a:pt x="2" y="14"/>
                    <a:pt x="7" y="19"/>
                    <a:pt x="13" y="25"/>
                  </a:cubicBezTo>
                  <a:cubicBezTo>
                    <a:pt x="24" y="35"/>
                    <a:pt x="28" y="45"/>
                    <a:pt x="35" y="58"/>
                  </a:cubicBezTo>
                  <a:cubicBezTo>
                    <a:pt x="44" y="76"/>
                    <a:pt x="62" y="93"/>
                    <a:pt x="83" y="96"/>
                  </a:cubicBezTo>
                  <a:cubicBezTo>
                    <a:pt x="86" y="97"/>
                    <a:pt x="89" y="92"/>
                    <a:pt x="85" y="90"/>
                  </a:cubicBezTo>
                  <a:cubicBezTo>
                    <a:pt x="64" y="78"/>
                    <a:pt x="49" y="67"/>
                    <a:pt x="38" y="44"/>
                  </a:cubicBezTo>
                  <a:cubicBezTo>
                    <a:pt x="35" y="37"/>
                    <a:pt x="32" y="30"/>
                    <a:pt x="26" y="25"/>
                  </a:cubicBezTo>
                  <a:cubicBezTo>
                    <a:pt x="19" y="17"/>
                    <a:pt x="11" y="13"/>
                    <a:pt x="6" y="3"/>
                  </a:cubicBezTo>
                  <a:cubicBezTo>
                    <a:pt x="5" y="0"/>
                    <a:pt x="0" y="3"/>
                    <a:pt x="1" y="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33" name="Freeform 867"/>
            <p:cNvSpPr/>
            <p:nvPr/>
          </p:nvSpPr>
          <p:spPr bwMode="auto">
            <a:xfrm>
              <a:off x="2804" y="3044"/>
              <a:ext cx="149" cy="151"/>
            </a:xfrm>
            <a:custGeom>
              <a:avLst/>
              <a:gdLst>
                <a:gd name="T0" fmla="*/ 6 w 85"/>
                <a:gd name="T1" fmla="*/ 84 h 86"/>
                <a:gd name="T2" fmla="*/ 84 w 85"/>
                <a:gd name="T3" fmla="*/ 6 h 86"/>
                <a:gd name="T4" fmla="*/ 80 w 85"/>
                <a:gd name="T5" fmla="*/ 3 h 86"/>
                <a:gd name="T6" fmla="*/ 46 w 85"/>
                <a:gd name="T7" fmla="*/ 43 h 86"/>
                <a:gd name="T8" fmla="*/ 3 w 85"/>
                <a:gd name="T9" fmla="*/ 79 h 86"/>
                <a:gd name="T10" fmla="*/ 6 w 85"/>
                <a:gd name="T11" fmla="*/ 84 h 86"/>
              </a:gdLst>
              <a:ahLst/>
              <a:cxnLst>
                <a:cxn ang="0">
                  <a:pos x="T0" y="T1"/>
                </a:cxn>
                <a:cxn ang="0">
                  <a:pos x="T2" y="T3"/>
                </a:cxn>
                <a:cxn ang="0">
                  <a:pos x="T4" y="T5"/>
                </a:cxn>
                <a:cxn ang="0">
                  <a:pos x="T6" y="T7"/>
                </a:cxn>
                <a:cxn ang="0">
                  <a:pos x="T8" y="T9"/>
                </a:cxn>
                <a:cxn ang="0">
                  <a:pos x="T10" y="T11"/>
                </a:cxn>
              </a:cxnLst>
              <a:rect l="0" t="0" r="r" b="b"/>
              <a:pathLst>
                <a:path w="85" h="86">
                  <a:moveTo>
                    <a:pt x="6" y="84"/>
                  </a:moveTo>
                  <a:cubicBezTo>
                    <a:pt x="37" y="68"/>
                    <a:pt x="70" y="39"/>
                    <a:pt x="84" y="6"/>
                  </a:cubicBezTo>
                  <a:cubicBezTo>
                    <a:pt x="85" y="4"/>
                    <a:pt x="82" y="0"/>
                    <a:pt x="80" y="3"/>
                  </a:cubicBezTo>
                  <a:cubicBezTo>
                    <a:pt x="68" y="16"/>
                    <a:pt x="58" y="30"/>
                    <a:pt x="46" y="43"/>
                  </a:cubicBezTo>
                  <a:cubicBezTo>
                    <a:pt x="33" y="56"/>
                    <a:pt x="18" y="68"/>
                    <a:pt x="3" y="79"/>
                  </a:cubicBezTo>
                  <a:cubicBezTo>
                    <a:pt x="0" y="81"/>
                    <a:pt x="3" y="86"/>
                    <a:pt x="6" y="8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34" name="Freeform 868"/>
            <p:cNvSpPr/>
            <p:nvPr/>
          </p:nvSpPr>
          <p:spPr bwMode="auto">
            <a:xfrm>
              <a:off x="3027" y="2891"/>
              <a:ext cx="313" cy="190"/>
            </a:xfrm>
            <a:custGeom>
              <a:avLst/>
              <a:gdLst>
                <a:gd name="T0" fmla="*/ 5 w 178"/>
                <a:gd name="T1" fmla="*/ 102 h 108"/>
                <a:gd name="T2" fmla="*/ 120 w 178"/>
                <a:gd name="T3" fmla="*/ 82 h 108"/>
                <a:gd name="T4" fmla="*/ 178 w 178"/>
                <a:gd name="T5" fmla="*/ 7 h 108"/>
                <a:gd name="T6" fmla="*/ 168 w 178"/>
                <a:gd name="T7" fmla="*/ 3 h 108"/>
                <a:gd name="T8" fmla="*/ 143 w 178"/>
                <a:gd name="T9" fmla="*/ 42 h 108"/>
                <a:gd name="T10" fmla="*/ 110 w 178"/>
                <a:gd name="T11" fmla="*/ 70 h 108"/>
                <a:gd name="T12" fmla="*/ 5 w 178"/>
                <a:gd name="T13" fmla="*/ 92 h 108"/>
                <a:gd name="T14" fmla="*/ 5 w 178"/>
                <a:gd name="T15" fmla="*/ 102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8" h="108">
                  <a:moveTo>
                    <a:pt x="5" y="102"/>
                  </a:moveTo>
                  <a:cubicBezTo>
                    <a:pt x="43" y="108"/>
                    <a:pt x="87" y="102"/>
                    <a:pt x="120" y="82"/>
                  </a:cubicBezTo>
                  <a:cubicBezTo>
                    <a:pt x="144" y="67"/>
                    <a:pt x="176" y="37"/>
                    <a:pt x="178" y="7"/>
                  </a:cubicBezTo>
                  <a:cubicBezTo>
                    <a:pt x="178" y="2"/>
                    <a:pt x="172" y="0"/>
                    <a:pt x="168" y="3"/>
                  </a:cubicBezTo>
                  <a:cubicBezTo>
                    <a:pt x="158" y="14"/>
                    <a:pt x="152" y="30"/>
                    <a:pt x="143" y="42"/>
                  </a:cubicBezTo>
                  <a:cubicBezTo>
                    <a:pt x="133" y="53"/>
                    <a:pt x="122" y="63"/>
                    <a:pt x="110" y="70"/>
                  </a:cubicBezTo>
                  <a:cubicBezTo>
                    <a:pt x="77" y="89"/>
                    <a:pt x="41" y="86"/>
                    <a:pt x="5" y="92"/>
                  </a:cubicBezTo>
                  <a:cubicBezTo>
                    <a:pt x="0" y="92"/>
                    <a:pt x="0" y="101"/>
                    <a:pt x="5" y="10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35" name="Freeform 869"/>
            <p:cNvSpPr/>
            <p:nvPr/>
          </p:nvSpPr>
          <p:spPr bwMode="auto">
            <a:xfrm>
              <a:off x="3203" y="2761"/>
              <a:ext cx="137" cy="141"/>
            </a:xfrm>
            <a:custGeom>
              <a:avLst/>
              <a:gdLst>
                <a:gd name="T0" fmla="*/ 2 w 78"/>
                <a:gd name="T1" fmla="*/ 7 h 80"/>
                <a:gd name="T2" fmla="*/ 38 w 78"/>
                <a:gd name="T3" fmla="*/ 55 h 80"/>
                <a:gd name="T4" fmla="*/ 73 w 78"/>
                <a:gd name="T5" fmla="*/ 79 h 80"/>
                <a:gd name="T6" fmla="*/ 75 w 78"/>
                <a:gd name="T7" fmla="*/ 73 h 80"/>
                <a:gd name="T8" fmla="*/ 59 w 78"/>
                <a:gd name="T9" fmla="*/ 61 h 80"/>
                <a:gd name="T10" fmla="*/ 43 w 78"/>
                <a:gd name="T11" fmla="*/ 44 h 80"/>
                <a:gd name="T12" fmla="*/ 8 w 78"/>
                <a:gd name="T13" fmla="*/ 3 h 80"/>
                <a:gd name="T14" fmla="*/ 2 w 78"/>
                <a:gd name="T15" fmla="*/ 7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80">
                  <a:moveTo>
                    <a:pt x="2" y="7"/>
                  </a:moveTo>
                  <a:cubicBezTo>
                    <a:pt x="12" y="24"/>
                    <a:pt x="26" y="39"/>
                    <a:pt x="38" y="55"/>
                  </a:cubicBezTo>
                  <a:cubicBezTo>
                    <a:pt x="47" y="65"/>
                    <a:pt x="58" y="80"/>
                    <a:pt x="73" y="79"/>
                  </a:cubicBezTo>
                  <a:cubicBezTo>
                    <a:pt x="76" y="79"/>
                    <a:pt x="78" y="75"/>
                    <a:pt x="75" y="73"/>
                  </a:cubicBezTo>
                  <a:cubicBezTo>
                    <a:pt x="70" y="69"/>
                    <a:pt x="64" y="66"/>
                    <a:pt x="59" y="61"/>
                  </a:cubicBezTo>
                  <a:cubicBezTo>
                    <a:pt x="53" y="56"/>
                    <a:pt x="48" y="50"/>
                    <a:pt x="43" y="44"/>
                  </a:cubicBezTo>
                  <a:cubicBezTo>
                    <a:pt x="31" y="30"/>
                    <a:pt x="20" y="15"/>
                    <a:pt x="8" y="3"/>
                  </a:cubicBezTo>
                  <a:cubicBezTo>
                    <a:pt x="5" y="0"/>
                    <a:pt x="0" y="4"/>
                    <a:pt x="2"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36" name="Freeform 870"/>
            <p:cNvSpPr/>
            <p:nvPr/>
          </p:nvSpPr>
          <p:spPr bwMode="auto">
            <a:xfrm>
              <a:off x="3312" y="2886"/>
              <a:ext cx="218" cy="56"/>
            </a:xfrm>
            <a:custGeom>
              <a:avLst/>
              <a:gdLst>
                <a:gd name="T0" fmla="*/ 4 w 124"/>
                <a:gd name="T1" fmla="*/ 7 h 32"/>
                <a:gd name="T2" fmla="*/ 121 w 124"/>
                <a:gd name="T3" fmla="*/ 18 h 32"/>
                <a:gd name="T4" fmla="*/ 120 w 124"/>
                <a:gd name="T5" fmla="*/ 11 h 32"/>
                <a:gd name="T6" fmla="*/ 66 w 124"/>
                <a:gd name="T7" fmla="*/ 14 h 32"/>
                <a:gd name="T8" fmla="*/ 6 w 124"/>
                <a:gd name="T9" fmla="*/ 1 h 32"/>
                <a:gd name="T10" fmla="*/ 4 w 124"/>
                <a:gd name="T11" fmla="*/ 7 h 32"/>
              </a:gdLst>
              <a:ahLst/>
              <a:cxnLst>
                <a:cxn ang="0">
                  <a:pos x="T0" y="T1"/>
                </a:cxn>
                <a:cxn ang="0">
                  <a:pos x="T2" y="T3"/>
                </a:cxn>
                <a:cxn ang="0">
                  <a:pos x="T4" y="T5"/>
                </a:cxn>
                <a:cxn ang="0">
                  <a:pos x="T6" y="T7"/>
                </a:cxn>
                <a:cxn ang="0">
                  <a:pos x="T8" y="T9"/>
                </a:cxn>
                <a:cxn ang="0">
                  <a:pos x="T10" y="T11"/>
                </a:cxn>
              </a:cxnLst>
              <a:rect l="0" t="0" r="r" b="b"/>
              <a:pathLst>
                <a:path w="124" h="32">
                  <a:moveTo>
                    <a:pt x="4" y="7"/>
                  </a:moveTo>
                  <a:cubicBezTo>
                    <a:pt x="37" y="24"/>
                    <a:pt x="86" y="32"/>
                    <a:pt x="121" y="18"/>
                  </a:cubicBezTo>
                  <a:cubicBezTo>
                    <a:pt x="124" y="16"/>
                    <a:pt x="124" y="11"/>
                    <a:pt x="120" y="11"/>
                  </a:cubicBezTo>
                  <a:cubicBezTo>
                    <a:pt x="102" y="13"/>
                    <a:pt x="84" y="15"/>
                    <a:pt x="66" y="14"/>
                  </a:cubicBezTo>
                  <a:cubicBezTo>
                    <a:pt x="45" y="12"/>
                    <a:pt x="26" y="6"/>
                    <a:pt x="6" y="1"/>
                  </a:cubicBezTo>
                  <a:cubicBezTo>
                    <a:pt x="3" y="0"/>
                    <a:pt x="0" y="6"/>
                    <a:pt x="4"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37" name="Freeform 871"/>
            <p:cNvSpPr/>
            <p:nvPr/>
          </p:nvSpPr>
          <p:spPr bwMode="auto">
            <a:xfrm>
              <a:off x="3358" y="2610"/>
              <a:ext cx="168" cy="139"/>
            </a:xfrm>
            <a:custGeom>
              <a:avLst/>
              <a:gdLst>
                <a:gd name="T0" fmla="*/ 3 w 96"/>
                <a:gd name="T1" fmla="*/ 6 h 79"/>
                <a:gd name="T2" fmla="*/ 89 w 96"/>
                <a:gd name="T3" fmla="*/ 77 h 79"/>
                <a:gd name="T4" fmla="*/ 96 w 96"/>
                <a:gd name="T5" fmla="*/ 75 h 79"/>
                <a:gd name="T6" fmla="*/ 59 w 96"/>
                <a:gd name="T7" fmla="*/ 33 h 79"/>
                <a:gd name="T8" fmla="*/ 6 w 96"/>
                <a:gd name="T9" fmla="*/ 1 h 79"/>
                <a:gd name="T10" fmla="*/ 3 w 96"/>
                <a:gd name="T11" fmla="*/ 6 h 79"/>
              </a:gdLst>
              <a:ahLst/>
              <a:cxnLst>
                <a:cxn ang="0">
                  <a:pos x="T0" y="T1"/>
                </a:cxn>
                <a:cxn ang="0">
                  <a:pos x="T2" y="T3"/>
                </a:cxn>
                <a:cxn ang="0">
                  <a:pos x="T4" y="T5"/>
                </a:cxn>
                <a:cxn ang="0">
                  <a:pos x="T6" y="T7"/>
                </a:cxn>
                <a:cxn ang="0">
                  <a:pos x="T8" y="T9"/>
                </a:cxn>
                <a:cxn ang="0">
                  <a:pos x="T10" y="T11"/>
                </a:cxn>
              </a:cxnLst>
              <a:rect l="0" t="0" r="r" b="b"/>
              <a:pathLst>
                <a:path w="96" h="79">
                  <a:moveTo>
                    <a:pt x="3" y="6"/>
                  </a:moveTo>
                  <a:cubicBezTo>
                    <a:pt x="35" y="22"/>
                    <a:pt x="69" y="48"/>
                    <a:pt x="89" y="77"/>
                  </a:cubicBezTo>
                  <a:cubicBezTo>
                    <a:pt x="91" y="79"/>
                    <a:pt x="96" y="79"/>
                    <a:pt x="96" y="75"/>
                  </a:cubicBezTo>
                  <a:cubicBezTo>
                    <a:pt x="93" y="55"/>
                    <a:pt x="73" y="45"/>
                    <a:pt x="59" y="33"/>
                  </a:cubicBezTo>
                  <a:cubicBezTo>
                    <a:pt x="42" y="20"/>
                    <a:pt x="27" y="6"/>
                    <a:pt x="6" y="1"/>
                  </a:cubicBezTo>
                  <a:cubicBezTo>
                    <a:pt x="2" y="0"/>
                    <a:pt x="0" y="5"/>
                    <a:pt x="3" y="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38" name="Freeform 872"/>
            <p:cNvSpPr/>
            <p:nvPr/>
          </p:nvSpPr>
          <p:spPr bwMode="auto">
            <a:xfrm>
              <a:off x="3510" y="2659"/>
              <a:ext cx="324" cy="106"/>
            </a:xfrm>
            <a:custGeom>
              <a:avLst/>
              <a:gdLst>
                <a:gd name="T0" fmla="*/ 7 w 184"/>
                <a:gd name="T1" fmla="*/ 58 h 60"/>
                <a:gd name="T2" fmla="*/ 98 w 184"/>
                <a:gd name="T3" fmla="*/ 44 h 60"/>
                <a:gd name="T4" fmla="*/ 180 w 184"/>
                <a:gd name="T5" fmla="*/ 10 h 60"/>
                <a:gd name="T6" fmla="*/ 175 w 184"/>
                <a:gd name="T7" fmla="*/ 1 h 60"/>
                <a:gd name="T8" fmla="*/ 130 w 184"/>
                <a:gd name="T9" fmla="*/ 19 h 60"/>
                <a:gd name="T10" fmla="*/ 80 w 184"/>
                <a:gd name="T11" fmla="*/ 31 h 60"/>
                <a:gd name="T12" fmla="*/ 3 w 184"/>
                <a:gd name="T13" fmla="*/ 51 h 60"/>
                <a:gd name="T14" fmla="*/ 7 w 184"/>
                <a:gd name="T15" fmla="*/ 58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60">
                  <a:moveTo>
                    <a:pt x="7" y="58"/>
                  </a:moveTo>
                  <a:cubicBezTo>
                    <a:pt x="37" y="48"/>
                    <a:pt x="67" y="51"/>
                    <a:pt x="98" y="44"/>
                  </a:cubicBezTo>
                  <a:cubicBezTo>
                    <a:pt x="123" y="39"/>
                    <a:pt x="162" y="30"/>
                    <a:pt x="180" y="10"/>
                  </a:cubicBezTo>
                  <a:cubicBezTo>
                    <a:pt x="184" y="6"/>
                    <a:pt x="180" y="0"/>
                    <a:pt x="175" y="1"/>
                  </a:cubicBezTo>
                  <a:cubicBezTo>
                    <a:pt x="159" y="4"/>
                    <a:pt x="145" y="13"/>
                    <a:pt x="130" y="19"/>
                  </a:cubicBezTo>
                  <a:cubicBezTo>
                    <a:pt x="114" y="24"/>
                    <a:pt x="97" y="29"/>
                    <a:pt x="80" y="31"/>
                  </a:cubicBezTo>
                  <a:cubicBezTo>
                    <a:pt x="57" y="35"/>
                    <a:pt x="20" y="31"/>
                    <a:pt x="3" y="51"/>
                  </a:cubicBezTo>
                  <a:cubicBezTo>
                    <a:pt x="0" y="54"/>
                    <a:pt x="3" y="60"/>
                    <a:pt x="7" y="5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39" name="Freeform 873"/>
            <p:cNvSpPr/>
            <p:nvPr/>
          </p:nvSpPr>
          <p:spPr bwMode="auto">
            <a:xfrm>
              <a:off x="3844" y="2619"/>
              <a:ext cx="118" cy="65"/>
            </a:xfrm>
            <a:custGeom>
              <a:avLst/>
              <a:gdLst>
                <a:gd name="T0" fmla="*/ 63 w 67"/>
                <a:gd name="T1" fmla="*/ 30 h 37"/>
                <a:gd name="T2" fmla="*/ 31 w 67"/>
                <a:gd name="T3" fmla="*/ 16 h 37"/>
                <a:gd name="T4" fmla="*/ 6 w 67"/>
                <a:gd name="T5" fmla="*/ 1 h 37"/>
                <a:gd name="T6" fmla="*/ 1 w 67"/>
                <a:gd name="T7" fmla="*/ 7 h 37"/>
                <a:gd name="T8" fmla="*/ 61 w 67"/>
                <a:gd name="T9" fmla="*/ 37 h 37"/>
                <a:gd name="T10" fmla="*/ 63 w 67"/>
                <a:gd name="T11" fmla="*/ 30 h 37"/>
              </a:gdLst>
              <a:ahLst/>
              <a:cxnLst>
                <a:cxn ang="0">
                  <a:pos x="T0" y="T1"/>
                </a:cxn>
                <a:cxn ang="0">
                  <a:pos x="T2" y="T3"/>
                </a:cxn>
                <a:cxn ang="0">
                  <a:pos x="T4" y="T5"/>
                </a:cxn>
                <a:cxn ang="0">
                  <a:pos x="T6" y="T7"/>
                </a:cxn>
                <a:cxn ang="0">
                  <a:pos x="T8" y="T9"/>
                </a:cxn>
                <a:cxn ang="0">
                  <a:pos x="T10" y="T11"/>
                </a:cxn>
              </a:cxnLst>
              <a:rect l="0" t="0" r="r" b="b"/>
              <a:pathLst>
                <a:path w="67" h="37">
                  <a:moveTo>
                    <a:pt x="63" y="30"/>
                  </a:moveTo>
                  <a:cubicBezTo>
                    <a:pt x="52" y="26"/>
                    <a:pt x="41" y="22"/>
                    <a:pt x="31" y="16"/>
                  </a:cubicBezTo>
                  <a:cubicBezTo>
                    <a:pt x="22" y="11"/>
                    <a:pt x="15" y="4"/>
                    <a:pt x="6" y="1"/>
                  </a:cubicBezTo>
                  <a:cubicBezTo>
                    <a:pt x="3" y="0"/>
                    <a:pt x="0" y="4"/>
                    <a:pt x="1" y="7"/>
                  </a:cubicBezTo>
                  <a:cubicBezTo>
                    <a:pt x="13" y="24"/>
                    <a:pt x="42" y="34"/>
                    <a:pt x="61" y="37"/>
                  </a:cubicBezTo>
                  <a:cubicBezTo>
                    <a:pt x="65" y="37"/>
                    <a:pt x="67" y="32"/>
                    <a:pt x="63"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40" name="Freeform 874"/>
            <p:cNvSpPr/>
            <p:nvPr/>
          </p:nvSpPr>
          <p:spPr bwMode="auto">
            <a:xfrm>
              <a:off x="3848" y="2508"/>
              <a:ext cx="26" cy="121"/>
            </a:xfrm>
            <a:custGeom>
              <a:avLst/>
              <a:gdLst>
                <a:gd name="T0" fmla="*/ 7 w 15"/>
                <a:gd name="T1" fmla="*/ 65 h 69"/>
                <a:gd name="T2" fmla="*/ 13 w 15"/>
                <a:gd name="T3" fmla="*/ 29 h 69"/>
                <a:gd name="T4" fmla="*/ 7 w 15"/>
                <a:gd name="T5" fmla="*/ 2 h 69"/>
                <a:gd name="T6" fmla="*/ 1 w 15"/>
                <a:gd name="T7" fmla="*/ 4 h 69"/>
                <a:gd name="T8" fmla="*/ 0 w 15"/>
                <a:gd name="T9" fmla="*/ 65 h 69"/>
                <a:gd name="T10" fmla="*/ 7 w 15"/>
                <a:gd name="T11" fmla="*/ 65 h 69"/>
              </a:gdLst>
              <a:ahLst/>
              <a:cxnLst>
                <a:cxn ang="0">
                  <a:pos x="T0" y="T1"/>
                </a:cxn>
                <a:cxn ang="0">
                  <a:pos x="T2" y="T3"/>
                </a:cxn>
                <a:cxn ang="0">
                  <a:pos x="T4" y="T5"/>
                </a:cxn>
                <a:cxn ang="0">
                  <a:pos x="T6" y="T7"/>
                </a:cxn>
                <a:cxn ang="0">
                  <a:pos x="T8" y="T9"/>
                </a:cxn>
                <a:cxn ang="0">
                  <a:pos x="T10" y="T11"/>
                </a:cxn>
              </a:cxnLst>
              <a:rect l="0" t="0" r="r" b="b"/>
              <a:pathLst>
                <a:path w="15" h="69">
                  <a:moveTo>
                    <a:pt x="7" y="65"/>
                  </a:moveTo>
                  <a:cubicBezTo>
                    <a:pt x="11" y="54"/>
                    <a:pt x="12" y="41"/>
                    <a:pt x="13" y="29"/>
                  </a:cubicBezTo>
                  <a:cubicBezTo>
                    <a:pt x="13" y="20"/>
                    <a:pt x="15" y="7"/>
                    <a:pt x="7" y="2"/>
                  </a:cubicBezTo>
                  <a:cubicBezTo>
                    <a:pt x="5" y="0"/>
                    <a:pt x="1" y="1"/>
                    <a:pt x="1" y="4"/>
                  </a:cubicBezTo>
                  <a:cubicBezTo>
                    <a:pt x="3" y="25"/>
                    <a:pt x="1" y="44"/>
                    <a:pt x="0" y="65"/>
                  </a:cubicBezTo>
                  <a:cubicBezTo>
                    <a:pt x="0" y="69"/>
                    <a:pt x="5" y="69"/>
                    <a:pt x="7" y="6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41" name="Freeform 875"/>
            <p:cNvSpPr/>
            <p:nvPr/>
          </p:nvSpPr>
          <p:spPr bwMode="auto">
            <a:xfrm>
              <a:off x="3655" y="2408"/>
              <a:ext cx="218" cy="119"/>
            </a:xfrm>
            <a:custGeom>
              <a:avLst/>
              <a:gdLst>
                <a:gd name="T0" fmla="*/ 122 w 124"/>
                <a:gd name="T1" fmla="*/ 62 h 68"/>
                <a:gd name="T2" fmla="*/ 71 w 124"/>
                <a:gd name="T3" fmla="*/ 22 h 68"/>
                <a:gd name="T4" fmla="*/ 5 w 124"/>
                <a:gd name="T5" fmla="*/ 2 h 68"/>
                <a:gd name="T6" fmla="*/ 4 w 124"/>
                <a:gd name="T7" fmla="*/ 9 h 68"/>
                <a:gd name="T8" fmla="*/ 117 w 124"/>
                <a:gd name="T9" fmla="*/ 66 h 68"/>
                <a:gd name="T10" fmla="*/ 122 w 124"/>
                <a:gd name="T11" fmla="*/ 62 h 68"/>
              </a:gdLst>
              <a:ahLst/>
              <a:cxnLst>
                <a:cxn ang="0">
                  <a:pos x="T0" y="T1"/>
                </a:cxn>
                <a:cxn ang="0">
                  <a:pos x="T2" y="T3"/>
                </a:cxn>
                <a:cxn ang="0">
                  <a:pos x="T4" y="T5"/>
                </a:cxn>
                <a:cxn ang="0">
                  <a:pos x="T6" y="T7"/>
                </a:cxn>
                <a:cxn ang="0">
                  <a:pos x="T8" y="T9"/>
                </a:cxn>
                <a:cxn ang="0">
                  <a:pos x="T10" y="T11"/>
                </a:cxn>
              </a:cxnLst>
              <a:rect l="0" t="0" r="r" b="b"/>
              <a:pathLst>
                <a:path w="124" h="68">
                  <a:moveTo>
                    <a:pt x="122" y="62"/>
                  </a:moveTo>
                  <a:cubicBezTo>
                    <a:pt x="110" y="44"/>
                    <a:pt x="89" y="33"/>
                    <a:pt x="71" y="22"/>
                  </a:cubicBezTo>
                  <a:cubicBezTo>
                    <a:pt x="51" y="10"/>
                    <a:pt x="29" y="0"/>
                    <a:pt x="5" y="2"/>
                  </a:cubicBezTo>
                  <a:cubicBezTo>
                    <a:pt x="1" y="2"/>
                    <a:pt x="0" y="8"/>
                    <a:pt x="4" y="9"/>
                  </a:cubicBezTo>
                  <a:cubicBezTo>
                    <a:pt x="45" y="18"/>
                    <a:pt x="87" y="37"/>
                    <a:pt x="117" y="66"/>
                  </a:cubicBezTo>
                  <a:cubicBezTo>
                    <a:pt x="120" y="68"/>
                    <a:pt x="124" y="65"/>
                    <a:pt x="122" y="6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42" name="Freeform 876"/>
            <p:cNvSpPr/>
            <p:nvPr/>
          </p:nvSpPr>
          <p:spPr bwMode="auto">
            <a:xfrm>
              <a:off x="3853" y="2346"/>
              <a:ext cx="434" cy="185"/>
            </a:xfrm>
            <a:custGeom>
              <a:avLst/>
              <a:gdLst>
                <a:gd name="T0" fmla="*/ 10 w 247"/>
                <a:gd name="T1" fmla="*/ 103 h 105"/>
                <a:gd name="T2" fmla="*/ 119 w 247"/>
                <a:gd name="T3" fmla="*/ 43 h 105"/>
                <a:gd name="T4" fmla="*/ 178 w 247"/>
                <a:gd name="T5" fmla="*/ 28 h 105"/>
                <a:gd name="T6" fmla="*/ 241 w 247"/>
                <a:gd name="T7" fmla="*/ 29 h 105"/>
                <a:gd name="T8" fmla="*/ 243 w 247"/>
                <a:gd name="T9" fmla="*/ 20 h 105"/>
                <a:gd name="T10" fmla="*/ 118 w 247"/>
                <a:gd name="T11" fmla="*/ 27 h 105"/>
                <a:gd name="T12" fmla="*/ 4 w 247"/>
                <a:gd name="T13" fmla="*/ 95 h 105"/>
                <a:gd name="T14" fmla="*/ 10 w 247"/>
                <a:gd name="T15" fmla="*/ 103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7" h="105">
                  <a:moveTo>
                    <a:pt x="10" y="103"/>
                  </a:moveTo>
                  <a:cubicBezTo>
                    <a:pt x="48" y="85"/>
                    <a:pt x="79" y="58"/>
                    <a:pt x="119" y="43"/>
                  </a:cubicBezTo>
                  <a:cubicBezTo>
                    <a:pt x="138" y="36"/>
                    <a:pt x="158" y="30"/>
                    <a:pt x="178" y="28"/>
                  </a:cubicBezTo>
                  <a:cubicBezTo>
                    <a:pt x="199" y="26"/>
                    <a:pt x="220" y="31"/>
                    <a:pt x="241" y="29"/>
                  </a:cubicBezTo>
                  <a:cubicBezTo>
                    <a:pt x="245" y="29"/>
                    <a:pt x="247" y="23"/>
                    <a:pt x="243" y="20"/>
                  </a:cubicBezTo>
                  <a:cubicBezTo>
                    <a:pt x="208" y="0"/>
                    <a:pt x="153" y="14"/>
                    <a:pt x="118" y="27"/>
                  </a:cubicBezTo>
                  <a:cubicBezTo>
                    <a:pt x="78" y="42"/>
                    <a:pt x="35" y="65"/>
                    <a:pt x="4" y="95"/>
                  </a:cubicBezTo>
                  <a:cubicBezTo>
                    <a:pt x="0" y="99"/>
                    <a:pt x="5" y="105"/>
                    <a:pt x="10" y="10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43" name="Freeform 877"/>
            <p:cNvSpPr/>
            <p:nvPr/>
          </p:nvSpPr>
          <p:spPr bwMode="auto">
            <a:xfrm>
              <a:off x="4208" y="2212"/>
              <a:ext cx="102" cy="167"/>
            </a:xfrm>
            <a:custGeom>
              <a:avLst/>
              <a:gdLst>
                <a:gd name="T0" fmla="*/ 5 w 58"/>
                <a:gd name="T1" fmla="*/ 93 h 95"/>
                <a:gd name="T2" fmla="*/ 39 w 58"/>
                <a:gd name="T3" fmla="*/ 54 h 95"/>
                <a:gd name="T4" fmla="*/ 57 w 58"/>
                <a:gd name="T5" fmla="*/ 5 h 95"/>
                <a:gd name="T6" fmla="*/ 50 w 58"/>
                <a:gd name="T7" fmla="*/ 3 h 95"/>
                <a:gd name="T8" fmla="*/ 32 w 58"/>
                <a:gd name="T9" fmla="*/ 47 h 95"/>
                <a:gd name="T10" fmla="*/ 1 w 58"/>
                <a:gd name="T11" fmla="*/ 89 h 95"/>
                <a:gd name="T12" fmla="*/ 5 w 58"/>
                <a:gd name="T13" fmla="*/ 93 h 95"/>
              </a:gdLst>
              <a:ahLst/>
              <a:cxnLst>
                <a:cxn ang="0">
                  <a:pos x="T0" y="T1"/>
                </a:cxn>
                <a:cxn ang="0">
                  <a:pos x="T2" y="T3"/>
                </a:cxn>
                <a:cxn ang="0">
                  <a:pos x="T4" y="T5"/>
                </a:cxn>
                <a:cxn ang="0">
                  <a:pos x="T6" y="T7"/>
                </a:cxn>
                <a:cxn ang="0">
                  <a:pos x="T8" y="T9"/>
                </a:cxn>
                <a:cxn ang="0">
                  <a:pos x="T10" y="T11"/>
                </a:cxn>
                <a:cxn ang="0">
                  <a:pos x="T12" y="T13"/>
                </a:cxn>
              </a:cxnLst>
              <a:rect l="0" t="0" r="r" b="b"/>
              <a:pathLst>
                <a:path w="58" h="95">
                  <a:moveTo>
                    <a:pt x="5" y="93"/>
                  </a:moveTo>
                  <a:cubicBezTo>
                    <a:pt x="19" y="83"/>
                    <a:pt x="30" y="69"/>
                    <a:pt x="39" y="54"/>
                  </a:cubicBezTo>
                  <a:cubicBezTo>
                    <a:pt x="47" y="41"/>
                    <a:pt x="58" y="22"/>
                    <a:pt x="57" y="5"/>
                  </a:cubicBezTo>
                  <a:cubicBezTo>
                    <a:pt x="56" y="2"/>
                    <a:pt x="52" y="0"/>
                    <a:pt x="50" y="3"/>
                  </a:cubicBezTo>
                  <a:cubicBezTo>
                    <a:pt x="42" y="17"/>
                    <a:pt x="39" y="33"/>
                    <a:pt x="32" y="47"/>
                  </a:cubicBezTo>
                  <a:cubicBezTo>
                    <a:pt x="24" y="62"/>
                    <a:pt x="13" y="76"/>
                    <a:pt x="1" y="89"/>
                  </a:cubicBezTo>
                  <a:cubicBezTo>
                    <a:pt x="0" y="91"/>
                    <a:pt x="2" y="95"/>
                    <a:pt x="5" y="9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44" name="Freeform 878"/>
            <p:cNvSpPr/>
            <p:nvPr/>
          </p:nvSpPr>
          <p:spPr bwMode="auto">
            <a:xfrm>
              <a:off x="4145" y="2128"/>
              <a:ext cx="965" cy="260"/>
            </a:xfrm>
            <a:custGeom>
              <a:avLst/>
              <a:gdLst>
                <a:gd name="T0" fmla="*/ 3 w 549"/>
                <a:gd name="T1" fmla="*/ 10 h 148"/>
                <a:gd name="T2" fmla="*/ 101 w 549"/>
                <a:gd name="T3" fmla="*/ 59 h 148"/>
                <a:gd name="T4" fmla="*/ 244 w 549"/>
                <a:gd name="T5" fmla="*/ 34 h 148"/>
                <a:gd name="T6" fmla="*/ 415 w 549"/>
                <a:gd name="T7" fmla="*/ 47 h 148"/>
                <a:gd name="T8" fmla="*/ 486 w 549"/>
                <a:gd name="T9" fmla="*/ 81 h 148"/>
                <a:gd name="T10" fmla="*/ 538 w 549"/>
                <a:gd name="T11" fmla="*/ 143 h 148"/>
                <a:gd name="T12" fmla="*/ 549 w 549"/>
                <a:gd name="T13" fmla="*/ 140 h 148"/>
                <a:gd name="T14" fmla="*/ 460 w 549"/>
                <a:gd name="T15" fmla="*/ 46 h 148"/>
                <a:gd name="T16" fmla="*/ 303 w 549"/>
                <a:gd name="T17" fmla="*/ 11 h 148"/>
                <a:gd name="T18" fmla="*/ 225 w 549"/>
                <a:gd name="T19" fmla="*/ 20 h 148"/>
                <a:gd name="T20" fmla="*/ 131 w 549"/>
                <a:gd name="T21" fmla="*/ 42 h 148"/>
                <a:gd name="T22" fmla="*/ 10 w 549"/>
                <a:gd name="T23" fmla="*/ 3 h 148"/>
                <a:gd name="T24" fmla="*/ 3 w 549"/>
                <a:gd name="T25" fmla="*/ 1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9" h="148">
                  <a:moveTo>
                    <a:pt x="3" y="10"/>
                  </a:moveTo>
                  <a:cubicBezTo>
                    <a:pt x="23" y="41"/>
                    <a:pt x="67" y="54"/>
                    <a:pt x="101" y="59"/>
                  </a:cubicBezTo>
                  <a:cubicBezTo>
                    <a:pt x="150" y="65"/>
                    <a:pt x="196" y="43"/>
                    <a:pt x="244" y="34"/>
                  </a:cubicBezTo>
                  <a:cubicBezTo>
                    <a:pt x="300" y="24"/>
                    <a:pt x="360" y="29"/>
                    <a:pt x="415" y="47"/>
                  </a:cubicBezTo>
                  <a:cubicBezTo>
                    <a:pt x="440" y="55"/>
                    <a:pt x="465" y="67"/>
                    <a:pt x="486" y="81"/>
                  </a:cubicBezTo>
                  <a:cubicBezTo>
                    <a:pt x="511" y="98"/>
                    <a:pt x="522" y="119"/>
                    <a:pt x="538" y="143"/>
                  </a:cubicBezTo>
                  <a:cubicBezTo>
                    <a:pt x="541" y="148"/>
                    <a:pt x="549" y="146"/>
                    <a:pt x="549" y="140"/>
                  </a:cubicBezTo>
                  <a:cubicBezTo>
                    <a:pt x="549" y="95"/>
                    <a:pt x="495" y="63"/>
                    <a:pt x="460" y="46"/>
                  </a:cubicBezTo>
                  <a:cubicBezTo>
                    <a:pt x="411" y="23"/>
                    <a:pt x="357" y="11"/>
                    <a:pt x="303" y="11"/>
                  </a:cubicBezTo>
                  <a:cubicBezTo>
                    <a:pt x="277" y="11"/>
                    <a:pt x="251" y="14"/>
                    <a:pt x="225" y="20"/>
                  </a:cubicBezTo>
                  <a:cubicBezTo>
                    <a:pt x="194" y="27"/>
                    <a:pt x="163" y="39"/>
                    <a:pt x="131" y="42"/>
                  </a:cubicBezTo>
                  <a:cubicBezTo>
                    <a:pt x="86" y="46"/>
                    <a:pt x="46" y="30"/>
                    <a:pt x="10" y="3"/>
                  </a:cubicBezTo>
                  <a:cubicBezTo>
                    <a:pt x="6" y="0"/>
                    <a:pt x="0" y="6"/>
                    <a:pt x="3" y="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45" name="Freeform 879"/>
            <p:cNvSpPr/>
            <p:nvPr/>
          </p:nvSpPr>
          <p:spPr bwMode="auto">
            <a:xfrm>
              <a:off x="4799" y="1947"/>
              <a:ext cx="65" cy="241"/>
            </a:xfrm>
            <a:custGeom>
              <a:avLst/>
              <a:gdLst>
                <a:gd name="T0" fmla="*/ 21 w 37"/>
                <a:gd name="T1" fmla="*/ 6 h 137"/>
                <a:gd name="T2" fmla="*/ 18 w 37"/>
                <a:gd name="T3" fmla="*/ 68 h 137"/>
                <a:gd name="T4" fmla="*/ 1 w 37"/>
                <a:gd name="T5" fmla="*/ 130 h 137"/>
                <a:gd name="T6" fmla="*/ 8 w 37"/>
                <a:gd name="T7" fmla="*/ 134 h 137"/>
                <a:gd name="T8" fmla="*/ 30 w 37"/>
                <a:gd name="T9" fmla="*/ 5 h 137"/>
                <a:gd name="T10" fmla="*/ 21 w 37"/>
                <a:gd name="T11" fmla="*/ 6 h 137"/>
              </a:gdLst>
              <a:ahLst/>
              <a:cxnLst>
                <a:cxn ang="0">
                  <a:pos x="T0" y="T1"/>
                </a:cxn>
                <a:cxn ang="0">
                  <a:pos x="T2" y="T3"/>
                </a:cxn>
                <a:cxn ang="0">
                  <a:pos x="T4" y="T5"/>
                </a:cxn>
                <a:cxn ang="0">
                  <a:pos x="T6" y="T7"/>
                </a:cxn>
                <a:cxn ang="0">
                  <a:pos x="T8" y="T9"/>
                </a:cxn>
                <a:cxn ang="0">
                  <a:pos x="T10" y="T11"/>
                </a:cxn>
              </a:cxnLst>
              <a:rect l="0" t="0" r="r" b="b"/>
              <a:pathLst>
                <a:path w="37" h="137">
                  <a:moveTo>
                    <a:pt x="21" y="6"/>
                  </a:moveTo>
                  <a:cubicBezTo>
                    <a:pt x="19" y="27"/>
                    <a:pt x="20" y="47"/>
                    <a:pt x="18" y="68"/>
                  </a:cubicBezTo>
                  <a:cubicBezTo>
                    <a:pt x="15" y="90"/>
                    <a:pt x="5" y="108"/>
                    <a:pt x="1" y="130"/>
                  </a:cubicBezTo>
                  <a:cubicBezTo>
                    <a:pt x="0" y="134"/>
                    <a:pt x="5" y="137"/>
                    <a:pt x="8" y="134"/>
                  </a:cubicBezTo>
                  <a:cubicBezTo>
                    <a:pt x="37" y="107"/>
                    <a:pt x="36" y="41"/>
                    <a:pt x="30" y="5"/>
                  </a:cubicBezTo>
                  <a:cubicBezTo>
                    <a:pt x="29" y="0"/>
                    <a:pt x="22" y="2"/>
                    <a:pt x="21" y="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48" name="Freeform 880"/>
            <p:cNvSpPr/>
            <p:nvPr/>
          </p:nvSpPr>
          <p:spPr bwMode="auto">
            <a:xfrm>
              <a:off x="4563" y="1838"/>
              <a:ext cx="306" cy="137"/>
            </a:xfrm>
            <a:custGeom>
              <a:avLst/>
              <a:gdLst>
                <a:gd name="T0" fmla="*/ 7 w 174"/>
                <a:gd name="T1" fmla="*/ 12 h 78"/>
                <a:gd name="T2" fmla="*/ 49 w 174"/>
                <a:gd name="T3" fmla="*/ 18 h 78"/>
                <a:gd name="T4" fmla="*/ 94 w 174"/>
                <a:gd name="T5" fmla="*/ 33 h 78"/>
                <a:gd name="T6" fmla="*/ 165 w 174"/>
                <a:gd name="T7" fmla="*/ 76 h 78"/>
                <a:gd name="T8" fmla="*/ 171 w 174"/>
                <a:gd name="T9" fmla="*/ 70 h 78"/>
                <a:gd name="T10" fmla="*/ 87 w 174"/>
                <a:gd name="T11" fmla="*/ 18 h 78"/>
                <a:gd name="T12" fmla="*/ 32 w 174"/>
                <a:gd name="T13" fmla="*/ 4 h 78"/>
                <a:gd name="T14" fmla="*/ 3 w 174"/>
                <a:gd name="T15" fmla="*/ 7 h 78"/>
                <a:gd name="T16" fmla="*/ 7 w 174"/>
                <a:gd name="T17" fmla="*/ 1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78">
                  <a:moveTo>
                    <a:pt x="7" y="12"/>
                  </a:moveTo>
                  <a:cubicBezTo>
                    <a:pt x="18" y="7"/>
                    <a:pt x="38" y="15"/>
                    <a:pt x="49" y="18"/>
                  </a:cubicBezTo>
                  <a:cubicBezTo>
                    <a:pt x="65" y="22"/>
                    <a:pt x="80" y="27"/>
                    <a:pt x="94" y="33"/>
                  </a:cubicBezTo>
                  <a:cubicBezTo>
                    <a:pt x="120" y="45"/>
                    <a:pt x="140" y="64"/>
                    <a:pt x="165" y="76"/>
                  </a:cubicBezTo>
                  <a:cubicBezTo>
                    <a:pt x="168" y="78"/>
                    <a:pt x="174" y="74"/>
                    <a:pt x="171" y="70"/>
                  </a:cubicBezTo>
                  <a:cubicBezTo>
                    <a:pt x="152" y="45"/>
                    <a:pt x="116" y="28"/>
                    <a:pt x="87" y="18"/>
                  </a:cubicBezTo>
                  <a:cubicBezTo>
                    <a:pt x="69" y="11"/>
                    <a:pt x="51" y="6"/>
                    <a:pt x="32" y="4"/>
                  </a:cubicBezTo>
                  <a:cubicBezTo>
                    <a:pt x="22" y="2"/>
                    <a:pt x="12" y="0"/>
                    <a:pt x="3" y="7"/>
                  </a:cubicBezTo>
                  <a:cubicBezTo>
                    <a:pt x="0" y="9"/>
                    <a:pt x="4" y="13"/>
                    <a:pt x="7" y="1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49" name="Freeform 881"/>
            <p:cNvSpPr/>
            <p:nvPr/>
          </p:nvSpPr>
          <p:spPr bwMode="auto">
            <a:xfrm>
              <a:off x="4516" y="1732"/>
              <a:ext cx="123" cy="127"/>
            </a:xfrm>
            <a:custGeom>
              <a:avLst/>
              <a:gdLst>
                <a:gd name="T0" fmla="*/ 68 w 70"/>
                <a:gd name="T1" fmla="*/ 68 h 72"/>
                <a:gd name="T2" fmla="*/ 6 w 70"/>
                <a:gd name="T3" fmla="*/ 2 h 72"/>
                <a:gd name="T4" fmla="*/ 4 w 70"/>
                <a:gd name="T5" fmla="*/ 9 h 72"/>
                <a:gd name="T6" fmla="*/ 40 w 70"/>
                <a:gd name="T7" fmla="*/ 30 h 72"/>
                <a:gd name="T8" fmla="*/ 61 w 70"/>
                <a:gd name="T9" fmla="*/ 68 h 72"/>
                <a:gd name="T10" fmla="*/ 68 w 70"/>
                <a:gd name="T11" fmla="*/ 68 h 72"/>
              </a:gdLst>
              <a:ahLst/>
              <a:cxnLst>
                <a:cxn ang="0">
                  <a:pos x="T0" y="T1"/>
                </a:cxn>
                <a:cxn ang="0">
                  <a:pos x="T2" y="T3"/>
                </a:cxn>
                <a:cxn ang="0">
                  <a:pos x="T4" y="T5"/>
                </a:cxn>
                <a:cxn ang="0">
                  <a:pos x="T6" y="T7"/>
                </a:cxn>
                <a:cxn ang="0">
                  <a:pos x="T8" y="T9"/>
                </a:cxn>
                <a:cxn ang="0">
                  <a:pos x="T10" y="T11"/>
                </a:cxn>
              </a:cxnLst>
              <a:rect l="0" t="0" r="r" b="b"/>
              <a:pathLst>
                <a:path w="70" h="72">
                  <a:moveTo>
                    <a:pt x="68" y="68"/>
                  </a:moveTo>
                  <a:cubicBezTo>
                    <a:pt x="70" y="37"/>
                    <a:pt x="37" y="0"/>
                    <a:pt x="6" y="2"/>
                  </a:cubicBezTo>
                  <a:cubicBezTo>
                    <a:pt x="2" y="2"/>
                    <a:pt x="0" y="7"/>
                    <a:pt x="4" y="9"/>
                  </a:cubicBezTo>
                  <a:cubicBezTo>
                    <a:pt x="17" y="15"/>
                    <a:pt x="29" y="19"/>
                    <a:pt x="40" y="30"/>
                  </a:cubicBezTo>
                  <a:cubicBezTo>
                    <a:pt x="51" y="41"/>
                    <a:pt x="56" y="54"/>
                    <a:pt x="61" y="68"/>
                  </a:cubicBezTo>
                  <a:cubicBezTo>
                    <a:pt x="63" y="72"/>
                    <a:pt x="68" y="72"/>
                    <a:pt x="68" y="6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50" name="Freeform 882"/>
            <p:cNvSpPr/>
            <p:nvPr/>
          </p:nvSpPr>
          <p:spPr bwMode="auto">
            <a:xfrm>
              <a:off x="4845" y="1901"/>
              <a:ext cx="378" cy="77"/>
            </a:xfrm>
            <a:custGeom>
              <a:avLst/>
              <a:gdLst>
                <a:gd name="T0" fmla="*/ 6 w 215"/>
                <a:gd name="T1" fmla="*/ 43 h 44"/>
                <a:gd name="T2" fmla="*/ 102 w 215"/>
                <a:gd name="T3" fmla="*/ 25 h 44"/>
                <a:gd name="T4" fmla="*/ 152 w 215"/>
                <a:gd name="T5" fmla="*/ 16 h 44"/>
                <a:gd name="T6" fmla="*/ 203 w 215"/>
                <a:gd name="T7" fmla="*/ 35 h 44"/>
                <a:gd name="T8" fmla="*/ 212 w 215"/>
                <a:gd name="T9" fmla="*/ 33 h 44"/>
                <a:gd name="T10" fmla="*/ 148 w 215"/>
                <a:gd name="T11" fmla="*/ 4 h 44"/>
                <a:gd name="T12" fmla="*/ 5 w 215"/>
                <a:gd name="T13" fmla="*/ 34 h 44"/>
                <a:gd name="T14" fmla="*/ 6 w 215"/>
                <a:gd name="T15" fmla="*/ 43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5" h="44">
                  <a:moveTo>
                    <a:pt x="6" y="43"/>
                  </a:moveTo>
                  <a:cubicBezTo>
                    <a:pt x="38" y="40"/>
                    <a:pt x="70" y="31"/>
                    <a:pt x="102" y="25"/>
                  </a:cubicBezTo>
                  <a:cubicBezTo>
                    <a:pt x="119" y="22"/>
                    <a:pt x="135" y="19"/>
                    <a:pt x="152" y="16"/>
                  </a:cubicBezTo>
                  <a:cubicBezTo>
                    <a:pt x="174" y="13"/>
                    <a:pt x="191" y="14"/>
                    <a:pt x="203" y="35"/>
                  </a:cubicBezTo>
                  <a:cubicBezTo>
                    <a:pt x="205" y="40"/>
                    <a:pt x="211" y="37"/>
                    <a:pt x="212" y="33"/>
                  </a:cubicBezTo>
                  <a:cubicBezTo>
                    <a:pt x="215" y="0"/>
                    <a:pt x="169" y="0"/>
                    <a:pt x="148" y="4"/>
                  </a:cubicBezTo>
                  <a:cubicBezTo>
                    <a:pt x="101" y="11"/>
                    <a:pt x="50" y="18"/>
                    <a:pt x="5" y="34"/>
                  </a:cubicBezTo>
                  <a:cubicBezTo>
                    <a:pt x="0" y="36"/>
                    <a:pt x="0" y="44"/>
                    <a:pt x="6" y="4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51" name="Freeform 883"/>
            <p:cNvSpPr/>
            <p:nvPr/>
          </p:nvSpPr>
          <p:spPr bwMode="auto">
            <a:xfrm>
              <a:off x="5193" y="1850"/>
              <a:ext cx="274" cy="329"/>
            </a:xfrm>
            <a:custGeom>
              <a:avLst/>
              <a:gdLst>
                <a:gd name="T0" fmla="*/ 8 w 156"/>
                <a:gd name="T1" fmla="*/ 26 h 187"/>
                <a:gd name="T2" fmla="*/ 72 w 156"/>
                <a:gd name="T3" fmla="*/ 25 h 187"/>
                <a:gd name="T4" fmla="*/ 104 w 156"/>
                <a:gd name="T5" fmla="*/ 68 h 187"/>
                <a:gd name="T6" fmla="*/ 129 w 156"/>
                <a:gd name="T7" fmla="*/ 127 h 187"/>
                <a:gd name="T8" fmla="*/ 142 w 156"/>
                <a:gd name="T9" fmla="*/ 182 h 187"/>
                <a:gd name="T10" fmla="*/ 152 w 156"/>
                <a:gd name="T11" fmla="*/ 182 h 187"/>
                <a:gd name="T12" fmla="*/ 139 w 156"/>
                <a:gd name="T13" fmla="*/ 109 h 187"/>
                <a:gd name="T14" fmla="*/ 108 w 156"/>
                <a:gd name="T15" fmla="*/ 42 h 187"/>
                <a:gd name="T16" fmla="*/ 5 w 156"/>
                <a:gd name="T17" fmla="*/ 19 h 187"/>
                <a:gd name="T18" fmla="*/ 8 w 156"/>
                <a:gd name="T19" fmla="*/ 2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187">
                  <a:moveTo>
                    <a:pt x="8" y="26"/>
                  </a:moveTo>
                  <a:cubicBezTo>
                    <a:pt x="28" y="22"/>
                    <a:pt x="52" y="15"/>
                    <a:pt x="72" y="25"/>
                  </a:cubicBezTo>
                  <a:cubicBezTo>
                    <a:pt x="89" y="33"/>
                    <a:pt x="97" y="52"/>
                    <a:pt x="104" y="68"/>
                  </a:cubicBezTo>
                  <a:cubicBezTo>
                    <a:pt x="113" y="87"/>
                    <a:pt x="122" y="107"/>
                    <a:pt x="129" y="127"/>
                  </a:cubicBezTo>
                  <a:cubicBezTo>
                    <a:pt x="135" y="145"/>
                    <a:pt x="137" y="164"/>
                    <a:pt x="142" y="182"/>
                  </a:cubicBezTo>
                  <a:cubicBezTo>
                    <a:pt x="144" y="187"/>
                    <a:pt x="151" y="187"/>
                    <a:pt x="152" y="182"/>
                  </a:cubicBezTo>
                  <a:cubicBezTo>
                    <a:pt x="156" y="157"/>
                    <a:pt x="148" y="132"/>
                    <a:pt x="139" y="109"/>
                  </a:cubicBezTo>
                  <a:cubicBezTo>
                    <a:pt x="130" y="86"/>
                    <a:pt x="120" y="63"/>
                    <a:pt x="108" y="42"/>
                  </a:cubicBezTo>
                  <a:cubicBezTo>
                    <a:pt x="85" y="3"/>
                    <a:pt x="43" y="0"/>
                    <a:pt x="5" y="19"/>
                  </a:cubicBezTo>
                  <a:cubicBezTo>
                    <a:pt x="0" y="21"/>
                    <a:pt x="3" y="27"/>
                    <a:pt x="8" y="2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52" name="Freeform 884"/>
            <p:cNvSpPr/>
            <p:nvPr/>
          </p:nvSpPr>
          <p:spPr bwMode="auto">
            <a:xfrm>
              <a:off x="5200" y="2151"/>
              <a:ext cx="532" cy="286"/>
            </a:xfrm>
            <a:custGeom>
              <a:avLst/>
              <a:gdLst>
                <a:gd name="T0" fmla="*/ 3 w 303"/>
                <a:gd name="T1" fmla="*/ 17 h 163"/>
                <a:gd name="T2" fmla="*/ 62 w 303"/>
                <a:gd name="T3" fmla="*/ 43 h 163"/>
                <a:gd name="T4" fmla="*/ 133 w 303"/>
                <a:gd name="T5" fmla="*/ 17 h 163"/>
                <a:gd name="T6" fmla="*/ 230 w 303"/>
                <a:gd name="T7" fmla="*/ 65 h 163"/>
                <a:gd name="T8" fmla="*/ 274 w 303"/>
                <a:gd name="T9" fmla="*/ 156 h 163"/>
                <a:gd name="T10" fmla="*/ 283 w 303"/>
                <a:gd name="T11" fmla="*/ 158 h 163"/>
                <a:gd name="T12" fmla="*/ 182 w 303"/>
                <a:gd name="T13" fmla="*/ 14 h 163"/>
                <a:gd name="T14" fmla="*/ 107 w 303"/>
                <a:gd name="T15" fmla="*/ 12 h 163"/>
                <a:gd name="T16" fmla="*/ 63 w 303"/>
                <a:gd name="T17" fmla="*/ 30 h 163"/>
                <a:gd name="T18" fmla="*/ 8 w 303"/>
                <a:gd name="T19" fmla="*/ 11 h 163"/>
                <a:gd name="T20" fmla="*/ 3 w 303"/>
                <a:gd name="T21" fmla="*/ 1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3" h="163">
                  <a:moveTo>
                    <a:pt x="3" y="17"/>
                  </a:moveTo>
                  <a:cubicBezTo>
                    <a:pt x="19" y="34"/>
                    <a:pt x="38" y="46"/>
                    <a:pt x="62" y="43"/>
                  </a:cubicBezTo>
                  <a:cubicBezTo>
                    <a:pt x="87" y="40"/>
                    <a:pt x="108" y="22"/>
                    <a:pt x="133" y="17"/>
                  </a:cubicBezTo>
                  <a:cubicBezTo>
                    <a:pt x="167" y="11"/>
                    <a:pt x="206" y="44"/>
                    <a:pt x="230" y="65"/>
                  </a:cubicBezTo>
                  <a:cubicBezTo>
                    <a:pt x="258" y="90"/>
                    <a:pt x="271" y="119"/>
                    <a:pt x="274" y="156"/>
                  </a:cubicBezTo>
                  <a:cubicBezTo>
                    <a:pt x="274" y="162"/>
                    <a:pt x="281" y="163"/>
                    <a:pt x="283" y="158"/>
                  </a:cubicBezTo>
                  <a:cubicBezTo>
                    <a:pt x="303" y="94"/>
                    <a:pt x="230" y="40"/>
                    <a:pt x="182" y="14"/>
                  </a:cubicBezTo>
                  <a:cubicBezTo>
                    <a:pt x="156" y="0"/>
                    <a:pt x="134" y="0"/>
                    <a:pt x="107" y="12"/>
                  </a:cubicBezTo>
                  <a:cubicBezTo>
                    <a:pt x="93" y="18"/>
                    <a:pt x="79" y="26"/>
                    <a:pt x="63" y="30"/>
                  </a:cubicBezTo>
                  <a:cubicBezTo>
                    <a:pt x="42" y="34"/>
                    <a:pt x="25" y="23"/>
                    <a:pt x="8" y="11"/>
                  </a:cubicBezTo>
                  <a:cubicBezTo>
                    <a:pt x="4" y="9"/>
                    <a:pt x="0" y="14"/>
                    <a:pt x="3"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53" name="Freeform 885"/>
            <p:cNvSpPr/>
            <p:nvPr/>
          </p:nvSpPr>
          <p:spPr bwMode="auto">
            <a:xfrm>
              <a:off x="5557" y="2376"/>
              <a:ext cx="47" cy="79"/>
            </a:xfrm>
            <a:custGeom>
              <a:avLst/>
              <a:gdLst>
                <a:gd name="T0" fmla="*/ 23 w 27"/>
                <a:gd name="T1" fmla="*/ 2 h 45"/>
                <a:gd name="T2" fmla="*/ 4 w 27"/>
                <a:gd name="T3" fmla="*/ 14 h 45"/>
                <a:gd name="T4" fmla="*/ 12 w 27"/>
                <a:gd name="T5" fmla="*/ 42 h 45"/>
                <a:gd name="T6" fmla="*/ 17 w 27"/>
                <a:gd name="T7" fmla="*/ 39 h 45"/>
                <a:gd name="T8" fmla="*/ 11 w 27"/>
                <a:gd name="T9" fmla="*/ 24 h 45"/>
                <a:gd name="T10" fmla="*/ 21 w 27"/>
                <a:gd name="T11" fmla="*/ 9 h 45"/>
                <a:gd name="T12" fmla="*/ 23 w 27"/>
                <a:gd name="T13" fmla="*/ 2 h 45"/>
              </a:gdLst>
              <a:ahLst/>
              <a:cxnLst>
                <a:cxn ang="0">
                  <a:pos x="T0" y="T1"/>
                </a:cxn>
                <a:cxn ang="0">
                  <a:pos x="T2" y="T3"/>
                </a:cxn>
                <a:cxn ang="0">
                  <a:pos x="T4" y="T5"/>
                </a:cxn>
                <a:cxn ang="0">
                  <a:pos x="T6" y="T7"/>
                </a:cxn>
                <a:cxn ang="0">
                  <a:pos x="T8" y="T9"/>
                </a:cxn>
                <a:cxn ang="0">
                  <a:pos x="T10" y="T11"/>
                </a:cxn>
                <a:cxn ang="0">
                  <a:pos x="T12" y="T13"/>
                </a:cxn>
              </a:cxnLst>
              <a:rect l="0" t="0" r="r" b="b"/>
              <a:pathLst>
                <a:path w="27" h="45">
                  <a:moveTo>
                    <a:pt x="23" y="2"/>
                  </a:moveTo>
                  <a:cubicBezTo>
                    <a:pt x="14" y="0"/>
                    <a:pt x="6" y="5"/>
                    <a:pt x="4" y="14"/>
                  </a:cubicBezTo>
                  <a:cubicBezTo>
                    <a:pt x="0" y="24"/>
                    <a:pt x="6" y="34"/>
                    <a:pt x="12" y="42"/>
                  </a:cubicBezTo>
                  <a:cubicBezTo>
                    <a:pt x="14" y="45"/>
                    <a:pt x="18" y="42"/>
                    <a:pt x="17" y="39"/>
                  </a:cubicBezTo>
                  <a:cubicBezTo>
                    <a:pt x="15" y="34"/>
                    <a:pt x="13" y="29"/>
                    <a:pt x="11" y="24"/>
                  </a:cubicBezTo>
                  <a:cubicBezTo>
                    <a:pt x="10" y="18"/>
                    <a:pt x="12" y="7"/>
                    <a:pt x="21" y="9"/>
                  </a:cubicBezTo>
                  <a:cubicBezTo>
                    <a:pt x="25" y="9"/>
                    <a:pt x="27" y="3"/>
                    <a:pt x="23"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54" name="Freeform 886"/>
            <p:cNvSpPr/>
            <p:nvPr/>
          </p:nvSpPr>
          <p:spPr bwMode="auto">
            <a:xfrm>
              <a:off x="5669" y="2420"/>
              <a:ext cx="46" cy="160"/>
            </a:xfrm>
            <a:custGeom>
              <a:avLst/>
              <a:gdLst>
                <a:gd name="T0" fmla="*/ 7 w 26"/>
                <a:gd name="T1" fmla="*/ 4 h 91"/>
                <a:gd name="T2" fmla="*/ 18 w 26"/>
                <a:gd name="T3" fmla="*/ 88 h 91"/>
                <a:gd name="T4" fmla="*/ 24 w 26"/>
                <a:gd name="T5" fmla="*/ 85 h 91"/>
                <a:gd name="T6" fmla="*/ 13 w 26"/>
                <a:gd name="T7" fmla="*/ 6 h 91"/>
                <a:gd name="T8" fmla="*/ 7 w 26"/>
                <a:gd name="T9" fmla="*/ 4 h 91"/>
              </a:gdLst>
              <a:ahLst/>
              <a:cxnLst>
                <a:cxn ang="0">
                  <a:pos x="T0" y="T1"/>
                </a:cxn>
                <a:cxn ang="0">
                  <a:pos x="T2" y="T3"/>
                </a:cxn>
                <a:cxn ang="0">
                  <a:pos x="T4" y="T5"/>
                </a:cxn>
                <a:cxn ang="0">
                  <a:pos x="T6" y="T7"/>
                </a:cxn>
                <a:cxn ang="0">
                  <a:pos x="T8" y="T9"/>
                </a:cxn>
              </a:cxnLst>
              <a:rect l="0" t="0" r="r" b="b"/>
              <a:pathLst>
                <a:path w="26" h="91">
                  <a:moveTo>
                    <a:pt x="7" y="4"/>
                  </a:moveTo>
                  <a:cubicBezTo>
                    <a:pt x="0" y="32"/>
                    <a:pt x="1" y="64"/>
                    <a:pt x="18" y="88"/>
                  </a:cubicBezTo>
                  <a:cubicBezTo>
                    <a:pt x="20" y="91"/>
                    <a:pt x="26" y="89"/>
                    <a:pt x="24" y="85"/>
                  </a:cubicBezTo>
                  <a:cubicBezTo>
                    <a:pt x="16" y="59"/>
                    <a:pt x="9" y="34"/>
                    <a:pt x="13" y="6"/>
                  </a:cubicBezTo>
                  <a:cubicBezTo>
                    <a:pt x="14" y="2"/>
                    <a:pt x="8" y="0"/>
                    <a:pt x="7"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55" name="Freeform 887"/>
            <p:cNvSpPr/>
            <p:nvPr/>
          </p:nvSpPr>
          <p:spPr bwMode="auto">
            <a:xfrm>
              <a:off x="4799" y="2364"/>
              <a:ext cx="56" cy="91"/>
            </a:xfrm>
            <a:custGeom>
              <a:avLst/>
              <a:gdLst>
                <a:gd name="T0" fmla="*/ 25 w 32"/>
                <a:gd name="T1" fmla="*/ 2 h 52"/>
                <a:gd name="T2" fmla="*/ 13 w 32"/>
                <a:gd name="T3" fmla="*/ 50 h 52"/>
                <a:gd name="T4" fmla="*/ 19 w 32"/>
                <a:gd name="T5" fmla="*/ 47 h 52"/>
                <a:gd name="T6" fmla="*/ 17 w 32"/>
                <a:gd name="T7" fmla="*/ 26 h 52"/>
                <a:gd name="T8" fmla="*/ 29 w 32"/>
                <a:gd name="T9" fmla="*/ 7 h 52"/>
                <a:gd name="T10" fmla="*/ 25 w 32"/>
                <a:gd name="T11" fmla="*/ 2 h 52"/>
              </a:gdLst>
              <a:ahLst/>
              <a:cxnLst>
                <a:cxn ang="0">
                  <a:pos x="T0" y="T1"/>
                </a:cxn>
                <a:cxn ang="0">
                  <a:pos x="T2" y="T3"/>
                </a:cxn>
                <a:cxn ang="0">
                  <a:pos x="T4" y="T5"/>
                </a:cxn>
                <a:cxn ang="0">
                  <a:pos x="T6" y="T7"/>
                </a:cxn>
                <a:cxn ang="0">
                  <a:pos x="T8" y="T9"/>
                </a:cxn>
                <a:cxn ang="0">
                  <a:pos x="T10" y="T11"/>
                </a:cxn>
              </a:cxnLst>
              <a:rect l="0" t="0" r="r" b="b"/>
              <a:pathLst>
                <a:path w="32" h="52">
                  <a:moveTo>
                    <a:pt x="25" y="2"/>
                  </a:moveTo>
                  <a:cubicBezTo>
                    <a:pt x="11" y="11"/>
                    <a:pt x="0" y="35"/>
                    <a:pt x="13" y="50"/>
                  </a:cubicBezTo>
                  <a:cubicBezTo>
                    <a:pt x="15" y="52"/>
                    <a:pt x="19" y="50"/>
                    <a:pt x="19" y="47"/>
                  </a:cubicBezTo>
                  <a:cubicBezTo>
                    <a:pt x="18" y="40"/>
                    <a:pt x="16" y="34"/>
                    <a:pt x="17" y="26"/>
                  </a:cubicBezTo>
                  <a:cubicBezTo>
                    <a:pt x="19" y="19"/>
                    <a:pt x="23" y="12"/>
                    <a:pt x="29" y="7"/>
                  </a:cubicBezTo>
                  <a:cubicBezTo>
                    <a:pt x="32" y="5"/>
                    <a:pt x="28" y="0"/>
                    <a:pt x="25"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56" name="Freeform 888"/>
            <p:cNvSpPr/>
            <p:nvPr/>
          </p:nvSpPr>
          <p:spPr bwMode="auto">
            <a:xfrm>
              <a:off x="4822" y="2437"/>
              <a:ext cx="485" cy="247"/>
            </a:xfrm>
            <a:custGeom>
              <a:avLst/>
              <a:gdLst>
                <a:gd name="T0" fmla="*/ 5 w 276"/>
                <a:gd name="T1" fmla="*/ 9 h 140"/>
                <a:gd name="T2" fmla="*/ 146 w 276"/>
                <a:gd name="T3" fmla="*/ 69 h 140"/>
                <a:gd name="T4" fmla="*/ 203 w 276"/>
                <a:gd name="T5" fmla="*/ 114 h 140"/>
                <a:gd name="T6" fmla="*/ 270 w 276"/>
                <a:gd name="T7" fmla="*/ 138 h 140"/>
                <a:gd name="T8" fmla="*/ 273 w 276"/>
                <a:gd name="T9" fmla="*/ 131 h 140"/>
                <a:gd name="T10" fmla="*/ 241 w 276"/>
                <a:gd name="T11" fmla="*/ 117 h 140"/>
                <a:gd name="T12" fmla="*/ 202 w 276"/>
                <a:gd name="T13" fmla="*/ 95 h 140"/>
                <a:gd name="T14" fmla="*/ 145 w 276"/>
                <a:gd name="T15" fmla="*/ 52 h 140"/>
                <a:gd name="T16" fmla="*/ 8 w 276"/>
                <a:gd name="T17" fmla="*/ 1 h 140"/>
                <a:gd name="T18" fmla="*/ 5 w 276"/>
                <a:gd name="T19" fmla="*/ 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6" h="140">
                  <a:moveTo>
                    <a:pt x="5" y="9"/>
                  </a:moveTo>
                  <a:cubicBezTo>
                    <a:pt x="56" y="21"/>
                    <a:pt x="104" y="40"/>
                    <a:pt x="146" y="69"/>
                  </a:cubicBezTo>
                  <a:cubicBezTo>
                    <a:pt x="167" y="83"/>
                    <a:pt x="184" y="100"/>
                    <a:pt x="203" y="114"/>
                  </a:cubicBezTo>
                  <a:cubicBezTo>
                    <a:pt x="224" y="129"/>
                    <a:pt x="247" y="130"/>
                    <a:pt x="270" y="138"/>
                  </a:cubicBezTo>
                  <a:cubicBezTo>
                    <a:pt x="274" y="140"/>
                    <a:pt x="276" y="133"/>
                    <a:pt x="273" y="131"/>
                  </a:cubicBezTo>
                  <a:cubicBezTo>
                    <a:pt x="263" y="123"/>
                    <a:pt x="253" y="121"/>
                    <a:pt x="241" y="117"/>
                  </a:cubicBezTo>
                  <a:cubicBezTo>
                    <a:pt x="226" y="112"/>
                    <a:pt x="214" y="106"/>
                    <a:pt x="202" y="95"/>
                  </a:cubicBezTo>
                  <a:cubicBezTo>
                    <a:pt x="183" y="80"/>
                    <a:pt x="165" y="65"/>
                    <a:pt x="145" y="52"/>
                  </a:cubicBezTo>
                  <a:cubicBezTo>
                    <a:pt x="103" y="26"/>
                    <a:pt x="57" y="8"/>
                    <a:pt x="8" y="1"/>
                  </a:cubicBezTo>
                  <a:cubicBezTo>
                    <a:pt x="2" y="0"/>
                    <a:pt x="0" y="8"/>
                    <a:pt x="5" y="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57" name="Freeform 889"/>
            <p:cNvSpPr/>
            <p:nvPr/>
          </p:nvSpPr>
          <p:spPr bwMode="auto">
            <a:xfrm>
              <a:off x="5337" y="2459"/>
              <a:ext cx="65" cy="219"/>
            </a:xfrm>
            <a:custGeom>
              <a:avLst/>
              <a:gdLst>
                <a:gd name="T0" fmla="*/ 20 w 37"/>
                <a:gd name="T1" fmla="*/ 122 h 125"/>
                <a:gd name="T2" fmla="*/ 34 w 37"/>
                <a:gd name="T3" fmla="*/ 75 h 125"/>
                <a:gd name="T4" fmla="*/ 25 w 37"/>
                <a:gd name="T5" fmla="*/ 51 h 125"/>
                <a:gd name="T6" fmla="*/ 10 w 37"/>
                <a:gd name="T7" fmla="*/ 6 h 125"/>
                <a:gd name="T8" fmla="*/ 3 w 37"/>
                <a:gd name="T9" fmla="*/ 5 h 125"/>
                <a:gd name="T10" fmla="*/ 11 w 37"/>
                <a:gd name="T11" fmla="*/ 49 h 125"/>
                <a:gd name="T12" fmla="*/ 14 w 37"/>
                <a:gd name="T13" fmla="*/ 117 h 125"/>
                <a:gd name="T14" fmla="*/ 20 w 37"/>
                <a:gd name="T15" fmla="*/ 122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25">
                  <a:moveTo>
                    <a:pt x="20" y="122"/>
                  </a:moveTo>
                  <a:cubicBezTo>
                    <a:pt x="31" y="109"/>
                    <a:pt x="37" y="92"/>
                    <a:pt x="34" y="75"/>
                  </a:cubicBezTo>
                  <a:cubicBezTo>
                    <a:pt x="33" y="66"/>
                    <a:pt x="29" y="59"/>
                    <a:pt x="25" y="51"/>
                  </a:cubicBezTo>
                  <a:cubicBezTo>
                    <a:pt x="16" y="36"/>
                    <a:pt x="12" y="23"/>
                    <a:pt x="10" y="6"/>
                  </a:cubicBezTo>
                  <a:cubicBezTo>
                    <a:pt x="10" y="2"/>
                    <a:pt x="4" y="0"/>
                    <a:pt x="3" y="5"/>
                  </a:cubicBezTo>
                  <a:cubicBezTo>
                    <a:pt x="0" y="21"/>
                    <a:pt x="3" y="35"/>
                    <a:pt x="11" y="49"/>
                  </a:cubicBezTo>
                  <a:cubicBezTo>
                    <a:pt x="24" y="73"/>
                    <a:pt x="32" y="93"/>
                    <a:pt x="14" y="117"/>
                  </a:cubicBezTo>
                  <a:cubicBezTo>
                    <a:pt x="12" y="121"/>
                    <a:pt x="17" y="125"/>
                    <a:pt x="20" y="1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58" name="Freeform 890"/>
            <p:cNvSpPr/>
            <p:nvPr/>
          </p:nvSpPr>
          <p:spPr bwMode="auto">
            <a:xfrm>
              <a:off x="5077" y="2255"/>
              <a:ext cx="420" cy="277"/>
            </a:xfrm>
            <a:custGeom>
              <a:avLst/>
              <a:gdLst>
                <a:gd name="T0" fmla="*/ 168 w 239"/>
                <a:gd name="T1" fmla="*/ 156 h 158"/>
                <a:gd name="T2" fmla="*/ 225 w 239"/>
                <a:gd name="T3" fmla="*/ 148 h 158"/>
                <a:gd name="T4" fmla="*/ 239 w 239"/>
                <a:gd name="T5" fmla="*/ 101 h 158"/>
                <a:gd name="T6" fmla="*/ 167 w 239"/>
                <a:gd name="T7" fmla="*/ 21 h 158"/>
                <a:gd name="T8" fmla="*/ 0 w 239"/>
                <a:gd name="T9" fmla="*/ 142 h 158"/>
                <a:gd name="T10" fmla="*/ 7 w 239"/>
                <a:gd name="T11" fmla="*/ 143 h 158"/>
                <a:gd name="T12" fmla="*/ 53 w 239"/>
                <a:gd name="T13" fmla="*/ 61 h 158"/>
                <a:gd name="T14" fmla="*/ 138 w 239"/>
                <a:gd name="T15" fmla="*/ 29 h 158"/>
                <a:gd name="T16" fmla="*/ 221 w 239"/>
                <a:gd name="T17" fmla="*/ 73 h 158"/>
                <a:gd name="T18" fmla="*/ 225 w 239"/>
                <a:gd name="T19" fmla="*/ 130 h 158"/>
                <a:gd name="T20" fmla="*/ 167 w 239"/>
                <a:gd name="T21" fmla="*/ 149 h 158"/>
                <a:gd name="T22" fmla="*/ 168 w 239"/>
                <a:gd name="T23" fmla="*/ 15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9" h="158">
                  <a:moveTo>
                    <a:pt x="168" y="156"/>
                  </a:moveTo>
                  <a:cubicBezTo>
                    <a:pt x="185" y="156"/>
                    <a:pt x="211" y="158"/>
                    <a:pt x="225" y="148"/>
                  </a:cubicBezTo>
                  <a:cubicBezTo>
                    <a:pt x="238" y="138"/>
                    <a:pt x="239" y="116"/>
                    <a:pt x="239" y="101"/>
                  </a:cubicBezTo>
                  <a:cubicBezTo>
                    <a:pt x="239" y="61"/>
                    <a:pt x="204" y="32"/>
                    <a:pt x="167" y="21"/>
                  </a:cubicBezTo>
                  <a:cubicBezTo>
                    <a:pt x="91" y="0"/>
                    <a:pt x="2" y="61"/>
                    <a:pt x="0" y="142"/>
                  </a:cubicBezTo>
                  <a:cubicBezTo>
                    <a:pt x="0" y="146"/>
                    <a:pt x="5" y="147"/>
                    <a:pt x="7" y="143"/>
                  </a:cubicBezTo>
                  <a:cubicBezTo>
                    <a:pt x="18" y="113"/>
                    <a:pt x="29" y="84"/>
                    <a:pt x="53" y="61"/>
                  </a:cubicBezTo>
                  <a:cubicBezTo>
                    <a:pt x="76" y="40"/>
                    <a:pt x="106" y="28"/>
                    <a:pt x="138" y="29"/>
                  </a:cubicBezTo>
                  <a:cubicBezTo>
                    <a:pt x="170" y="30"/>
                    <a:pt x="204" y="45"/>
                    <a:pt x="221" y="73"/>
                  </a:cubicBezTo>
                  <a:cubicBezTo>
                    <a:pt x="229" y="87"/>
                    <a:pt x="232" y="114"/>
                    <a:pt x="225" y="130"/>
                  </a:cubicBezTo>
                  <a:cubicBezTo>
                    <a:pt x="218" y="149"/>
                    <a:pt x="184" y="146"/>
                    <a:pt x="167" y="149"/>
                  </a:cubicBezTo>
                  <a:cubicBezTo>
                    <a:pt x="163" y="150"/>
                    <a:pt x="164" y="156"/>
                    <a:pt x="168" y="15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59" name="Freeform 891"/>
            <p:cNvSpPr/>
            <p:nvPr/>
          </p:nvSpPr>
          <p:spPr bwMode="auto">
            <a:xfrm>
              <a:off x="5260" y="2204"/>
              <a:ext cx="26" cy="102"/>
            </a:xfrm>
            <a:custGeom>
              <a:avLst/>
              <a:gdLst>
                <a:gd name="T0" fmla="*/ 9 w 15"/>
                <a:gd name="T1" fmla="*/ 54 h 58"/>
                <a:gd name="T2" fmla="*/ 7 w 15"/>
                <a:gd name="T3" fmla="*/ 3 h 58"/>
                <a:gd name="T4" fmla="*/ 1 w 15"/>
                <a:gd name="T5" fmla="*/ 4 h 58"/>
                <a:gd name="T6" fmla="*/ 3 w 15"/>
                <a:gd name="T7" fmla="*/ 28 h 58"/>
                <a:gd name="T8" fmla="*/ 2 w 15"/>
                <a:gd name="T9" fmla="*/ 53 h 58"/>
                <a:gd name="T10" fmla="*/ 9 w 15"/>
                <a:gd name="T11" fmla="*/ 54 h 58"/>
              </a:gdLst>
              <a:ahLst/>
              <a:cxnLst>
                <a:cxn ang="0">
                  <a:pos x="T0" y="T1"/>
                </a:cxn>
                <a:cxn ang="0">
                  <a:pos x="T2" y="T3"/>
                </a:cxn>
                <a:cxn ang="0">
                  <a:pos x="T4" y="T5"/>
                </a:cxn>
                <a:cxn ang="0">
                  <a:pos x="T6" y="T7"/>
                </a:cxn>
                <a:cxn ang="0">
                  <a:pos x="T8" y="T9"/>
                </a:cxn>
                <a:cxn ang="0">
                  <a:pos x="T10" y="T11"/>
                </a:cxn>
              </a:cxnLst>
              <a:rect l="0" t="0" r="r" b="b"/>
              <a:pathLst>
                <a:path w="15" h="58">
                  <a:moveTo>
                    <a:pt x="9" y="54"/>
                  </a:moveTo>
                  <a:cubicBezTo>
                    <a:pt x="13" y="39"/>
                    <a:pt x="15" y="16"/>
                    <a:pt x="7" y="3"/>
                  </a:cubicBezTo>
                  <a:cubicBezTo>
                    <a:pt x="5" y="0"/>
                    <a:pt x="1" y="1"/>
                    <a:pt x="1" y="4"/>
                  </a:cubicBezTo>
                  <a:cubicBezTo>
                    <a:pt x="0" y="12"/>
                    <a:pt x="3" y="20"/>
                    <a:pt x="3" y="28"/>
                  </a:cubicBezTo>
                  <a:cubicBezTo>
                    <a:pt x="4" y="36"/>
                    <a:pt x="3" y="45"/>
                    <a:pt x="2" y="53"/>
                  </a:cubicBezTo>
                  <a:cubicBezTo>
                    <a:pt x="2" y="57"/>
                    <a:pt x="9" y="58"/>
                    <a:pt x="9" y="5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60" name="Freeform 892"/>
            <p:cNvSpPr/>
            <p:nvPr/>
          </p:nvSpPr>
          <p:spPr bwMode="auto">
            <a:xfrm>
              <a:off x="5474" y="2487"/>
              <a:ext cx="139" cy="251"/>
            </a:xfrm>
            <a:custGeom>
              <a:avLst/>
              <a:gdLst>
                <a:gd name="T0" fmla="*/ 2 w 79"/>
                <a:gd name="T1" fmla="*/ 7 h 143"/>
                <a:gd name="T2" fmla="*/ 21 w 79"/>
                <a:gd name="T3" fmla="*/ 21 h 143"/>
                <a:gd name="T4" fmla="*/ 54 w 79"/>
                <a:gd name="T5" fmla="*/ 59 h 143"/>
                <a:gd name="T6" fmla="*/ 72 w 79"/>
                <a:gd name="T7" fmla="*/ 140 h 143"/>
                <a:gd name="T8" fmla="*/ 78 w 79"/>
                <a:gd name="T9" fmla="*/ 138 h 143"/>
                <a:gd name="T10" fmla="*/ 62 w 79"/>
                <a:gd name="T11" fmla="*/ 54 h 143"/>
                <a:gd name="T12" fmla="*/ 40 w 79"/>
                <a:gd name="T13" fmla="*/ 24 h 143"/>
                <a:gd name="T14" fmla="*/ 7 w 79"/>
                <a:gd name="T15" fmla="*/ 3 h 143"/>
                <a:gd name="T16" fmla="*/ 2 w 79"/>
                <a:gd name="T17" fmla="*/ 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143">
                  <a:moveTo>
                    <a:pt x="2" y="7"/>
                  </a:moveTo>
                  <a:cubicBezTo>
                    <a:pt x="7" y="15"/>
                    <a:pt x="13" y="17"/>
                    <a:pt x="21" y="21"/>
                  </a:cubicBezTo>
                  <a:cubicBezTo>
                    <a:pt x="36" y="30"/>
                    <a:pt x="46" y="45"/>
                    <a:pt x="54" y="59"/>
                  </a:cubicBezTo>
                  <a:cubicBezTo>
                    <a:pt x="68" y="85"/>
                    <a:pt x="57" y="116"/>
                    <a:pt x="72" y="140"/>
                  </a:cubicBezTo>
                  <a:cubicBezTo>
                    <a:pt x="74" y="143"/>
                    <a:pt x="79" y="141"/>
                    <a:pt x="78" y="138"/>
                  </a:cubicBezTo>
                  <a:cubicBezTo>
                    <a:pt x="69" y="110"/>
                    <a:pt x="77" y="80"/>
                    <a:pt x="62" y="54"/>
                  </a:cubicBezTo>
                  <a:cubicBezTo>
                    <a:pt x="56" y="43"/>
                    <a:pt x="49" y="32"/>
                    <a:pt x="40" y="24"/>
                  </a:cubicBezTo>
                  <a:cubicBezTo>
                    <a:pt x="30" y="15"/>
                    <a:pt x="15" y="13"/>
                    <a:pt x="7" y="3"/>
                  </a:cubicBezTo>
                  <a:cubicBezTo>
                    <a:pt x="5" y="0"/>
                    <a:pt x="0" y="4"/>
                    <a:pt x="2"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61" name="Freeform 893"/>
            <p:cNvSpPr/>
            <p:nvPr/>
          </p:nvSpPr>
          <p:spPr bwMode="auto">
            <a:xfrm>
              <a:off x="4456" y="2348"/>
              <a:ext cx="167" cy="170"/>
            </a:xfrm>
            <a:custGeom>
              <a:avLst/>
              <a:gdLst>
                <a:gd name="T0" fmla="*/ 90 w 95"/>
                <a:gd name="T1" fmla="*/ 0 h 97"/>
                <a:gd name="T2" fmla="*/ 41 w 95"/>
                <a:gd name="T3" fmla="*/ 34 h 97"/>
                <a:gd name="T4" fmla="*/ 2 w 95"/>
                <a:gd name="T5" fmla="*/ 91 h 97"/>
                <a:gd name="T6" fmla="*/ 7 w 95"/>
                <a:gd name="T7" fmla="*/ 95 h 97"/>
                <a:gd name="T8" fmla="*/ 41 w 95"/>
                <a:gd name="T9" fmla="*/ 49 h 97"/>
                <a:gd name="T10" fmla="*/ 92 w 95"/>
                <a:gd name="T11" fmla="*/ 5 h 97"/>
                <a:gd name="T12" fmla="*/ 90 w 95"/>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95" h="97">
                  <a:moveTo>
                    <a:pt x="90" y="0"/>
                  </a:moveTo>
                  <a:cubicBezTo>
                    <a:pt x="70" y="4"/>
                    <a:pt x="54" y="19"/>
                    <a:pt x="41" y="34"/>
                  </a:cubicBezTo>
                  <a:cubicBezTo>
                    <a:pt x="27" y="51"/>
                    <a:pt x="13" y="71"/>
                    <a:pt x="2" y="91"/>
                  </a:cubicBezTo>
                  <a:cubicBezTo>
                    <a:pt x="0" y="94"/>
                    <a:pt x="4" y="97"/>
                    <a:pt x="7" y="95"/>
                  </a:cubicBezTo>
                  <a:cubicBezTo>
                    <a:pt x="22" y="83"/>
                    <a:pt x="30" y="64"/>
                    <a:pt x="41" y="49"/>
                  </a:cubicBezTo>
                  <a:cubicBezTo>
                    <a:pt x="55" y="30"/>
                    <a:pt x="70" y="16"/>
                    <a:pt x="92" y="5"/>
                  </a:cubicBezTo>
                  <a:cubicBezTo>
                    <a:pt x="95" y="4"/>
                    <a:pt x="92" y="0"/>
                    <a:pt x="9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62" name="Freeform 894"/>
            <p:cNvSpPr/>
            <p:nvPr/>
          </p:nvSpPr>
          <p:spPr bwMode="auto">
            <a:xfrm>
              <a:off x="4238" y="2492"/>
              <a:ext cx="515" cy="125"/>
            </a:xfrm>
            <a:custGeom>
              <a:avLst/>
              <a:gdLst>
                <a:gd name="T0" fmla="*/ 288 w 293"/>
                <a:gd name="T1" fmla="*/ 51 h 71"/>
                <a:gd name="T2" fmla="*/ 217 w 293"/>
                <a:gd name="T3" fmla="*/ 22 h 71"/>
                <a:gd name="T4" fmla="*/ 143 w 293"/>
                <a:gd name="T5" fmla="*/ 0 h 71"/>
                <a:gd name="T6" fmla="*/ 79 w 293"/>
                <a:gd name="T7" fmla="*/ 20 h 71"/>
                <a:gd name="T8" fmla="*/ 3 w 293"/>
                <a:gd name="T9" fmla="*/ 61 h 71"/>
                <a:gd name="T10" fmla="*/ 7 w 293"/>
                <a:gd name="T11" fmla="*/ 69 h 71"/>
                <a:gd name="T12" fmla="*/ 69 w 293"/>
                <a:gd name="T13" fmla="*/ 39 h 71"/>
                <a:gd name="T14" fmla="*/ 143 w 293"/>
                <a:gd name="T15" fmla="*/ 13 h 71"/>
                <a:gd name="T16" fmla="*/ 214 w 293"/>
                <a:gd name="T17" fmla="*/ 34 h 71"/>
                <a:gd name="T18" fmla="*/ 284 w 293"/>
                <a:gd name="T19" fmla="*/ 59 h 71"/>
                <a:gd name="T20" fmla="*/ 288 w 293"/>
                <a:gd name="T21" fmla="*/ 5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3" h="71">
                  <a:moveTo>
                    <a:pt x="288" y="51"/>
                  </a:moveTo>
                  <a:cubicBezTo>
                    <a:pt x="266" y="39"/>
                    <a:pt x="241" y="31"/>
                    <a:pt x="217" y="22"/>
                  </a:cubicBezTo>
                  <a:cubicBezTo>
                    <a:pt x="194" y="13"/>
                    <a:pt x="169" y="0"/>
                    <a:pt x="143" y="0"/>
                  </a:cubicBezTo>
                  <a:cubicBezTo>
                    <a:pt x="120" y="0"/>
                    <a:pt x="99" y="10"/>
                    <a:pt x="79" y="20"/>
                  </a:cubicBezTo>
                  <a:cubicBezTo>
                    <a:pt x="54" y="32"/>
                    <a:pt x="27" y="44"/>
                    <a:pt x="3" y="61"/>
                  </a:cubicBezTo>
                  <a:cubicBezTo>
                    <a:pt x="0" y="64"/>
                    <a:pt x="2" y="71"/>
                    <a:pt x="7" y="69"/>
                  </a:cubicBezTo>
                  <a:cubicBezTo>
                    <a:pt x="29" y="62"/>
                    <a:pt x="49" y="50"/>
                    <a:pt x="69" y="39"/>
                  </a:cubicBezTo>
                  <a:cubicBezTo>
                    <a:pt x="92" y="28"/>
                    <a:pt x="117" y="12"/>
                    <a:pt x="143" y="13"/>
                  </a:cubicBezTo>
                  <a:cubicBezTo>
                    <a:pt x="168" y="13"/>
                    <a:pt x="192" y="26"/>
                    <a:pt x="214" y="34"/>
                  </a:cubicBezTo>
                  <a:cubicBezTo>
                    <a:pt x="237" y="43"/>
                    <a:pt x="260" y="53"/>
                    <a:pt x="284" y="59"/>
                  </a:cubicBezTo>
                  <a:cubicBezTo>
                    <a:pt x="289" y="61"/>
                    <a:pt x="293" y="53"/>
                    <a:pt x="288" y="5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63" name="Freeform 895"/>
            <p:cNvSpPr/>
            <p:nvPr/>
          </p:nvSpPr>
          <p:spPr bwMode="auto">
            <a:xfrm>
              <a:off x="3702" y="3053"/>
              <a:ext cx="171" cy="130"/>
            </a:xfrm>
            <a:custGeom>
              <a:avLst/>
              <a:gdLst>
                <a:gd name="T0" fmla="*/ 96 w 97"/>
                <a:gd name="T1" fmla="*/ 72 h 74"/>
                <a:gd name="T2" fmla="*/ 2 w 97"/>
                <a:gd name="T3" fmla="*/ 1 h 74"/>
                <a:gd name="T4" fmla="*/ 0 w 97"/>
                <a:gd name="T5" fmla="*/ 2 h 74"/>
                <a:gd name="T6" fmla="*/ 95 w 97"/>
                <a:gd name="T7" fmla="*/ 73 h 74"/>
                <a:gd name="T8" fmla="*/ 96 w 97"/>
                <a:gd name="T9" fmla="*/ 72 h 74"/>
              </a:gdLst>
              <a:ahLst/>
              <a:cxnLst>
                <a:cxn ang="0">
                  <a:pos x="T0" y="T1"/>
                </a:cxn>
                <a:cxn ang="0">
                  <a:pos x="T2" y="T3"/>
                </a:cxn>
                <a:cxn ang="0">
                  <a:pos x="T4" y="T5"/>
                </a:cxn>
                <a:cxn ang="0">
                  <a:pos x="T6" y="T7"/>
                </a:cxn>
                <a:cxn ang="0">
                  <a:pos x="T8" y="T9"/>
                </a:cxn>
              </a:cxnLst>
              <a:rect l="0" t="0" r="r" b="b"/>
              <a:pathLst>
                <a:path w="97" h="74">
                  <a:moveTo>
                    <a:pt x="96" y="72"/>
                  </a:moveTo>
                  <a:cubicBezTo>
                    <a:pt x="56" y="59"/>
                    <a:pt x="26" y="35"/>
                    <a:pt x="2" y="1"/>
                  </a:cubicBezTo>
                  <a:cubicBezTo>
                    <a:pt x="1" y="0"/>
                    <a:pt x="0" y="1"/>
                    <a:pt x="0" y="2"/>
                  </a:cubicBezTo>
                  <a:cubicBezTo>
                    <a:pt x="21" y="37"/>
                    <a:pt x="57" y="62"/>
                    <a:pt x="95" y="73"/>
                  </a:cubicBezTo>
                  <a:cubicBezTo>
                    <a:pt x="96" y="74"/>
                    <a:pt x="97" y="72"/>
                    <a:pt x="96" y="7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64" name="Freeform 896"/>
            <p:cNvSpPr/>
            <p:nvPr/>
          </p:nvSpPr>
          <p:spPr bwMode="auto">
            <a:xfrm>
              <a:off x="3670" y="3065"/>
              <a:ext cx="145" cy="123"/>
            </a:xfrm>
            <a:custGeom>
              <a:avLst/>
              <a:gdLst>
                <a:gd name="T0" fmla="*/ 81 w 82"/>
                <a:gd name="T1" fmla="*/ 68 h 70"/>
                <a:gd name="T2" fmla="*/ 1 w 82"/>
                <a:gd name="T3" fmla="*/ 1 h 70"/>
                <a:gd name="T4" fmla="*/ 0 w 82"/>
                <a:gd name="T5" fmla="*/ 2 h 70"/>
                <a:gd name="T6" fmla="*/ 81 w 82"/>
                <a:gd name="T7" fmla="*/ 70 h 70"/>
                <a:gd name="T8" fmla="*/ 81 w 82"/>
                <a:gd name="T9" fmla="*/ 68 h 70"/>
              </a:gdLst>
              <a:ahLst/>
              <a:cxnLst>
                <a:cxn ang="0">
                  <a:pos x="T0" y="T1"/>
                </a:cxn>
                <a:cxn ang="0">
                  <a:pos x="T2" y="T3"/>
                </a:cxn>
                <a:cxn ang="0">
                  <a:pos x="T4" y="T5"/>
                </a:cxn>
                <a:cxn ang="0">
                  <a:pos x="T6" y="T7"/>
                </a:cxn>
                <a:cxn ang="0">
                  <a:pos x="T8" y="T9"/>
                </a:cxn>
              </a:cxnLst>
              <a:rect l="0" t="0" r="r" b="b"/>
              <a:pathLst>
                <a:path w="82" h="70">
                  <a:moveTo>
                    <a:pt x="81" y="68"/>
                  </a:moveTo>
                  <a:cubicBezTo>
                    <a:pt x="47" y="61"/>
                    <a:pt x="22" y="27"/>
                    <a:pt x="1" y="1"/>
                  </a:cubicBezTo>
                  <a:cubicBezTo>
                    <a:pt x="1" y="0"/>
                    <a:pt x="0" y="1"/>
                    <a:pt x="0" y="2"/>
                  </a:cubicBezTo>
                  <a:cubicBezTo>
                    <a:pt x="17" y="29"/>
                    <a:pt x="48" y="64"/>
                    <a:pt x="81" y="70"/>
                  </a:cubicBezTo>
                  <a:cubicBezTo>
                    <a:pt x="82" y="70"/>
                    <a:pt x="82" y="69"/>
                    <a:pt x="81" y="6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65" name="Freeform 897"/>
            <p:cNvSpPr/>
            <p:nvPr/>
          </p:nvSpPr>
          <p:spPr bwMode="auto">
            <a:xfrm>
              <a:off x="3765" y="3002"/>
              <a:ext cx="159" cy="151"/>
            </a:xfrm>
            <a:custGeom>
              <a:avLst/>
              <a:gdLst>
                <a:gd name="T0" fmla="*/ 89 w 90"/>
                <a:gd name="T1" fmla="*/ 82 h 86"/>
                <a:gd name="T2" fmla="*/ 33 w 90"/>
                <a:gd name="T3" fmla="*/ 54 h 86"/>
                <a:gd name="T4" fmla="*/ 2 w 90"/>
                <a:gd name="T5" fmla="*/ 1 h 86"/>
                <a:gd name="T6" fmla="*/ 0 w 90"/>
                <a:gd name="T7" fmla="*/ 1 h 86"/>
                <a:gd name="T8" fmla="*/ 38 w 90"/>
                <a:gd name="T9" fmla="*/ 62 h 86"/>
                <a:gd name="T10" fmla="*/ 89 w 90"/>
                <a:gd name="T11" fmla="*/ 83 h 86"/>
                <a:gd name="T12" fmla="*/ 89 w 90"/>
                <a:gd name="T13" fmla="*/ 82 h 86"/>
              </a:gdLst>
              <a:ahLst/>
              <a:cxnLst>
                <a:cxn ang="0">
                  <a:pos x="T0" y="T1"/>
                </a:cxn>
                <a:cxn ang="0">
                  <a:pos x="T2" y="T3"/>
                </a:cxn>
                <a:cxn ang="0">
                  <a:pos x="T4" y="T5"/>
                </a:cxn>
                <a:cxn ang="0">
                  <a:pos x="T6" y="T7"/>
                </a:cxn>
                <a:cxn ang="0">
                  <a:pos x="T8" y="T9"/>
                </a:cxn>
                <a:cxn ang="0">
                  <a:pos x="T10" y="T11"/>
                </a:cxn>
                <a:cxn ang="0">
                  <a:pos x="T12" y="T13"/>
                </a:cxn>
              </a:cxnLst>
              <a:rect l="0" t="0" r="r" b="b"/>
              <a:pathLst>
                <a:path w="90" h="86">
                  <a:moveTo>
                    <a:pt x="89" y="82"/>
                  </a:moveTo>
                  <a:cubicBezTo>
                    <a:pt x="69" y="83"/>
                    <a:pt x="47" y="68"/>
                    <a:pt x="33" y="54"/>
                  </a:cubicBezTo>
                  <a:cubicBezTo>
                    <a:pt x="18" y="39"/>
                    <a:pt x="10" y="20"/>
                    <a:pt x="2" y="1"/>
                  </a:cubicBezTo>
                  <a:cubicBezTo>
                    <a:pt x="1" y="0"/>
                    <a:pt x="0" y="0"/>
                    <a:pt x="0" y="1"/>
                  </a:cubicBezTo>
                  <a:cubicBezTo>
                    <a:pt x="7" y="24"/>
                    <a:pt x="20" y="46"/>
                    <a:pt x="38" y="62"/>
                  </a:cubicBezTo>
                  <a:cubicBezTo>
                    <a:pt x="50" y="73"/>
                    <a:pt x="71" y="86"/>
                    <a:pt x="89" y="83"/>
                  </a:cubicBezTo>
                  <a:cubicBezTo>
                    <a:pt x="90" y="83"/>
                    <a:pt x="89" y="82"/>
                    <a:pt x="89" y="8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66" name="Freeform 898"/>
            <p:cNvSpPr/>
            <p:nvPr/>
          </p:nvSpPr>
          <p:spPr bwMode="auto">
            <a:xfrm>
              <a:off x="3801" y="2997"/>
              <a:ext cx="131" cy="142"/>
            </a:xfrm>
            <a:custGeom>
              <a:avLst/>
              <a:gdLst>
                <a:gd name="T0" fmla="*/ 74 w 75"/>
                <a:gd name="T1" fmla="*/ 79 h 81"/>
                <a:gd name="T2" fmla="*/ 2 w 75"/>
                <a:gd name="T3" fmla="*/ 1 h 81"/>
                <a:gd name="T4" fmla="*/ 0 w 75"/>
                <a:gd name="T5" fmla="*/ 1 h 81"/>
                <a:gd name="T6" fmla="*/ 73 w 75"/>
                <a:gd name="T7" fmla="*/ 81 h 81"/>
                <a:gd name="T8" fmla="*/ 74 w 75"/>
                <a:gd name="T9" fmla="*/ 79 h 81"/>
              </a:gdLst>
              <a:ahLst/>
              <a:cxnLst>
                <a:cxn ang="0">
                  <a:pos x="T0" y="T1"/>
                </a:cxn>
                <a:cxn ang="0">
                  <a:pos x="T2" y="T3"/>
                </a:cxn>
                <a:cxn ang="0">
                  <a:pos x="T4" y="T5"/>
                </a:cxn>
                <a:cxn ang="0">
                  <a:pos x="T6" y="T7"/>
                </a:cxn>
                <a:cxn ang="0">
                  <a:pos x="T8" y="T9"/>
                </a:cxn>
              </a:cxnLst>
              <a:rect l="0" t="0" r="r" b="b"/>
              <a:pathLst>
                <a:path w="75" h="81">
                  <a:moveTo>
                    <a:pt x="74" y="79"/>
                  </a:moveTo>
                  <a:cubicBezTo>
                    <a:pt x="43" y="63"/>
                    <a:pt x="10" y="37"/>
                    <a:pt x="2" y="1"/>
                  </a:cubicBezTo>
                  <a:cubicBezTo>
                    <a:pt x="2" y="0"/>
                    <a:pt x="0" y="0"/>
                    <a:pt x="0" y="1"/>
                  </a:cubicBezTo>
                  <a:cubicBezTo>
                    <a:pt x="5" y="36"/>
                    <a:pt x="42" y="67"/>
                    <a:pt x="73" y="81"/>
                  </a:cubicBezTo>
                  <a:cubicBezTo>
                    <a:pt x="74" y="81"/>
                    <a:pt x="75" y="80"/>
                    <a:pt x="74" y="7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67" name="Freeform 899"/>
            <p:cNvSpPr/>
            <p:nvPr/>
          </p:nvSpPr>
          <p:spPr bwMode="auto">
            <a:xfrm>
              <a:off x="3866" y="2981"/>
              <a:ext cx="91" cy="153"/>
            </a:xfrm>
            <a:custGeom>
              <a:avLst/>
              <a:gdLst>
                <a:gd name="T0" fmla="*/ 52 w 52"/>
                <a:gd name="T1" fmla="*/ 85 h 87"/>
                <a:gd name="T2" fmla="*/ 2 w 52"/>
                <a:gd name="T3" fmla="*/ 1 h 87"/>
                <a:gd name="T4" fmla="*/ 0 w 52"/>
                <a:gd name="T5" fmla="*/ 2 h 87"/>
                <a:gd name="T6" fmla="*/ 19 w 52"/>
                <a:gd name="T7" fmla="*/ 48 h 87"/>
                <a:gd name="T8" fmla="*/ 51 w 52"/>
                <a:gd name="T9" fmla="*/ 86 h 87"/>
                <a:gd name="T10" fmla="*/ 52 w 52"/>
                <a:gd name="T11" fmla="*/ 85 h 87"/>
              </a:gdLst>
              <a:ahLst/>
              <a:cxnLst>
                <a:cxn ang="0">
                  <a:pos x="T0" y="T1"/>
                </a:cxn>
                <a:cxn ang="0">
                  <a:pos x="T2" y="T3"/>
                </a:cxn>
                <a:cxn ang="0">
                  <a:pos x="T4" y="T5"/>
                </a:cxn>
                <a:cxn ang="0">
                  <a:pos x="T6" y="T7"/>
                </a:cxn>
                <a:cxn ang="0">
                  <a:pos x="T8" y="T9"/>
                </a:cxn>
                <a:cxn ang="0">
                  <a:pos x="T10" y="T11"/>
                </a:cxn>
              </a:cxnLst>
              <a:rect l="0" t="0" r="r" b="b"/>
              <a:pathLst>
                <a:path w="52" h="87">
                  <a:moveTo>
                    <a:pt x="52" y="85"/>
                  </a:moveTo>
                  <a:cubicBezTo>
                    <a:pt x="27" y="66"/>
                    <a:pt x="7" y="32"/>
                    <a:pt x="2" y="1"/>
                  </a:cubicBezTo>
                  <a:cubicBezTo>
                    <a:pt x="2" y="0"/>
                    <a:pt x="0" y="1"/>
                    <a:pt x="0" y="2"/>
                  </a:cubicBezTo>
                  <a:cubicBezTo>
                    <a:pt x="1" y="19"/>
                    <a:pt x="9" y="34"/>
                    <a:pt x="19" y="48"/>
                  </a:cubicBezTo>
                  <a:cubicBezTo>
                    <a:pt x="27" y="62"/>
                    <a:pt x="38" y="77"/>
                    <a:pt x="51" y="86"/>
                  </a:cubicBezTo>
                  <a:cubicBezTo>
                    <a:pt x="51" y="87"/>
                    <a:pt x="52" y="86"/>
                    <a:pt x="52" y="8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68" name="Freeform 900"/>
            <p:cNvSpPr/>
            <p:nvPr/>
          </p:nvSpPr>
          <p:spPr bwMode="auto">
            <a:xfrm>
              <a:off x="3897" y="2944"/>
              <a:ext cx="71" cy="192"/>
            </a:xfrm>
            <a:custGeom>
              <a:avLst/>
              <a:gdLst>
                <a:gd name="T0" fmla="*/ 39 w 40"/>
                <a:gd name="T1" fmla="*/ 108 h 109"/>
                <a:gd name="T2" fmla="*/ 3 w 40"/>
                <a:gd name="T3" fmla="*/ 1 h 109"/>
                <a:gd name="T4" fmla="*/ 1 w 40"/>
                <a:gd name="T5" fmla="*/ 1 h 109"/>
                <a:gd name="T6" fmla="*/ 38 w 40"/>
                <a:gd name="T7" fmla="*/ 109 h 109"/>
                <a:gd name="T8" fmla="*/ 39 w 40"/>
                <a:gd name="T9" fmla="*/ 108 h 109"/>
              </a:gdLst>
              <a:ahLst/>
              <a:cxnLst>
                <a:cxn ang="0">
                  <a:pos x="T0" y="T1"/>
                </a:cxn>
                <a:cxn ang="0">
                  <a:pos x="T2" y="T3"/>
                </a:cxn>
                <a:cxn ang="0">
                  <a:pos x="T4" y="T5"/>
                </a:cxn>
                <a:cxn ang="0">
                  <a:pos x="T6" y="T7"/>
                </a:cxn>
                <a:cxn ang="0">
                  <a:pos x="T8" y="T9"/>
                </a:cxn>
              </a:cxnLst>
              <a:rect l="0" t="0" r="r" b="b"/>
              <a:pathLst>
                <a:path w="40" h="109">
                  <a:moveTo>
                    <a:pt x="39" y="108"/>
                  </a:moveTo>
                  <a:cubicBezTo>
                    <a:pt x="16" y="76"/>
                    <a:pt x="4" y="41"/>
                    <a:pt x="3" y="1"/>
                  </a:cubicBezTo>
                  <a:cubicBezTo>
                    <a:pt x="2" y="0"/>
                    <a:pt x="1" y="0"/>
                    <a:pt x="1" y="1"/>
                  </a:cubicBezTo>
                  <a:cubicBezTo>
                    <a:pt x="0" y="40"/>
                    <a:pt x="14" y="78"/>
                    <a:pt x="38" y="109"/>
                  </a:cubicBezTo>
                  <a:cubicBezTo>
                    <a:pt x="39" y="109"/>
                    <a:pt x="40" y="108"/>
                    <a:pt x="39" y="10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69" name="Freeform 901"/>
            <p:cNvSpPr/>
            <p:nvPr/>
          </p:nvSpPr>
          <p:spPr bwMode="auto">
            <a:xfrm>
              <a:off x="3989" y="2877"/>
              <a:ext cx="37" cy="274"/>
            </a:xfrm>
            <a:custGeom>
              <a:avLst/>
              <a:gdLst>
                <a:gd name="T0" fmla="*/ 19 w 21"/>
                <a:gd name="T1" fmla="*/ 154 h 156"/>
                <a:gd name="T2" fmla="*/ 21 w 21"/>
                <a:gd name="T3" fmla="*/ 1 h 156"/>
                <a:gd name="T4" fmla="*/ 20 w 21"/>
                <a:gd name="T5" fmla="*/ 1 h 156"/>
                <a:gd name="T6" fmla="*/ 18 w 21"/>
                <a:gd name="T7" fmla="*/ 155 h 156"/>
                <a:gd name="T8" fmla="*/ 19 w 21"/>
                <a:gd name="T9" fmla="*/ 154 h 156"/>
              </a:gdLst>
              <a:ahLst/>
              <a:cxnLst>
                <a:cxn ang="0">
                  <a:pos x="T0" y="T1"/>
                </a:cxn>
                <a:cxn ang="0">
                  <a:pos x="T2" y="T3"/>
                </a:cxn>
                <a:cxn ang="0">
                  <a:pos x="T4" y="T5"/>
                </a:cxn>
                <a:cxn ang="0">
                  <a:pos x="T6" y="T7"/>
                </a:cxn>
                <a:cxn ang="0">
                  <a:pos x="T8" y="T9"/>
                </a:cxn>
              </a:cxnLst>
              <a:rect l="0" t="0" r="r" b="b"/>
              <a:pathLst>
                <a:path w="21" h="156">
                  <a:moveTo>
                    <a:pt x="19" y="154"/>
                  </a:moveTo>
                  <a:cubicBezTo>
                    <a:pt x="9" y="102"/>
                    <a:pt x="4" y="52"/>
                    <a:pt x="21" y="1"/>
                  </a:cubicBezTo>
                  <a:cubicBezTo>
                    <a:pt x="21" y="0"/>
                    <a:pt x="20" y="0"/>
                    <a:pt x="20" y="1"/>
                  </a:cubicBezTo>
                  <a:cubicBezTo>
                    <a:pt x="0" y="50"/>
                    <a:pt x="6" y="105"/>
                    <a:pt x="18" y="155"/>
                  </a:cubicBezTo>
                  <a:cubicBezTo>
                    <a:pt x="18" y="156"/>
                    <a:pt x="19" y="155"/>
                    <a:pt x="19" y="15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70" name="Freeform 902"/>
            <p:cNvSpPr/>
            <p:nvPr/>
          </p:nvSpPr>
          <p:spPr bwMode="auto">
            <a:xfrm>
              <a:off x="4026" y="2856"/>
              <a:ext cx="73" cy="287"/>
            </a:xfrm>
            <a:custGeom>
              <a:avLst/>
              <a:gdLst>
                <a:gd name="T0" fmla="*/ 4 w 42"/>
                <a:gd name="T1" fmla="*/ 162 h 163"/>
                <a:gd name="T2" fmla="*/ 42 w 42"/>
                <a:gd name="T3" fmla="*/ 2 h 163"/>
                <a:gd name="T4" fmla="*/ 41 w 42"/>
                <a:gd name="T5" fmla="*/ 1 h 163"/>
                <a:gd name="T6" fmla="*/ 9 w 42"/>
                <a:gd name="T7" fmla="*/ 71 h 163"/>
                <a:gd name="T8" fmla="*/ 2 w 42"/>
                <a:gd name="T9" fmla="*/ 162 h 163"/>
                <a:gd name="T10" fmla="*/ 4 w 42"/>
                <a:gd name="T11" fmla="*/ 162 h 163"/>
              </a:gdLst>
              <a:ahLst/>
              <a:cxnLst>
                <a:cxn ang="0">
                  <a:pos x="T0" y="T1"/>
                </a:cxn>
                <a:cxn ang="0">
                  <a:pos x="T2" y="T3"/>
                </a:cxn>
                <a:cxn ang="0">
                  <a:pos x="T4" y="T5"/>
                </a:cxn>
                <a:cxn ang="0">
                  <a:pos x="T6" y="T7"/>
                </a:cxn>
                <a:cxn ang="0">
                  <a:pos x="T8" y="T9"/>
                </a:cxn>
                <a:cxn ang="0">
                  <a:pos x="T10" y="T11"/>
                </a:cxn>
              </a:cxnLst>
              <a:rect l="0" t="0" r="r" b="b"/>
              <a:pathLst>
                <a:path w="42" h="163">
                  <a:moveTo>
                    <a:pt x="4" y="162"/>
                  </a:moveTo>
                  <a:cubicBezTo>
                    <a:pt x="1" y="110"/>
                    <a:pt x="7" y="44"/>
                    <a:pt x="42" y="2"/>
                  </a:cubicBezTo>
                  <a:cubicBezTo>
                    <a:pt x="42" y="1"/>
                    <a:pt x="41" y="0"/>
                    <a:pt x="41" y="1"/>
                  </a:cubicBezTo>
                  <a:cubicBezTo>
                    <a:pt x="22" y="20"/>
                    <a:pt x="14" y="45"/>
                    <a:pt x="9" y="71"/>
                  </a:cubicBezTo>
                  <a:cubicBezTo>
                    <a:pt x="4" y="101"/>
                    <a:pt x="0" y="132"/>
                    <a:pt x="2" y="162"/>
                  </a:cubicBezTo>
                  <a:cubicBezTo>
                    <a:pt x="2" y="163"/>
                    <a:pt x="4" y="163"/>
                    <a:pt x="4" y="16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71" name="Freeform 903"/>
            <p:cNvSpPr/>
            <p:nvPr/>
          </p:nvSpPr>
          <p:spPr bwMode="auto">
            <a:xfrm>
              <a:off x="4052" y="2782"/>
              <a:ext cx="242" cy="354"/>
            </a:xfrm>
            <a:custGeom>
              <a:avLst/>
              <a:gdLst>
                <a:gd name="T0" fmla="*/ 2 w 138"/>
                <a:gd name="T1" fmla="*/ 200 h 201"/>
                <a:gd name="T2" fmla="*/ 137 w 138"/>
                <a:gd name="T3" fmla="*/ 2 h 201"/>
                <a:gd name="T4" fmla="*/ 136 w 138"/>
                <a:gd name="T5" fmla="*/ 1 h 201"/>
                <a:gd name="T6" fmla="*/ 1 w 138"/>
                <a:gd name="T7" fmla="*/ 200 h 201"/>
                <a:gd name="T8" fmla="*/ 2 w 138"/>
                <a:gd name="T9" fmla="*/ 200 h 201"/>
              </a:gdLst>
              <a:ahLst/>
              <a:cxnLst>
                <a:cxn ang="0">
                  <a:pos x="T0" y="T1"/>
                </a:cxn>
                <a:cxn ang="0">
                  <a:pos x="T2" y="T3"/>
                </a:cxn>
                <a:cxn ang="0">
                  <a:pos x="T4" y="T5"/>
                </a:cxn>
                <a:cxn ang="0">
                  <a:pos x="T6" y="T7"/>
                </a:cxn>
                <a:cxn ang="0">
                  <a:pos x="T8" y="T9"/>
                </a:cxn>
              </a:cxnLst>
              <a:rect l="0" t="0" r="r" b="b"/>
              <a:pathLst>
                <a:path w="138" h="201">
                  <a:moveTo>
                    <a:pt x="2" y="200"/>
                  </a:moveTo>
                  <a:cubicBezTo>
                    <a:pt x="33" y="125"/>
                    <a:pt x="79" y="59"/>
                    <a:pt x="137" y="2"/>
                  </a:cubicBezTo>
                  <a:cubicBezTo>
                    <a:pt x="138" y="1"/>
                    <a:pt x="137" y="0"/>
                    <a:pt x="136" y="1"/>
                  </a:cubicBezTo>
                  <a:cubicBezTo>
                    <a:pt x="76" y="55"/>
                    <a:pt x="30" y="124"/>
                    <a:pt x="1" y="200"/>
                  </a:cubicBezTo>
                  <a:cubicBezTo>
                    <a:pt x="0" y="201"/>
                    <a:pt x="2" y="201"/>
                    <a:pt x="2" y="20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72" name="Freeform 904"/>
            <p:cNvSpPr/>
            <p:nvPr/>
          </p:nvSpPr>
          <p:spPr bwMode="auto">
            <a:xfrm>
              <a:off x="4069" y="2763"/>
              <a:ext cx="359" cy="355"/>
            </a:xfrm>
            <a:custGeom>
              <a:avLst/>
              <a:gdLst>
                <a:gd name="T0" fmla="*/ 2 w 204"/>
                <a:gd name="T1" fmla="*/ 202 h 202"/>
                <a:gd name="T2" fmla="*/ 203 w 204"/>
                <a:gd name="T3" fmla="*/ 3 h 202"/>
                <a:gd name="T4" fmla="*/ 202 w 204"/>
                <a:gd name="T5" fmla="*/ 1 h 202"/>
                <a:gd name="T6" fmla="*/ 1 w 204"/>
                <a:gd name="T7" fmla="*/ 201 h 202"/>
                <a:gd name="T8" fmla="*/ 2 w 204"/>
                <a:gd name="T9" fmla="*/ 202 h 202"/>
              </a:gdLst>
              <a:ahLst/>
              <a:cxnLst>
                <a:cxn ang="0">
                  <a:pos x="T0" y="T1"/>
                </a:cxn>
                <a:cxn ang="0">
                  <a:pos x="T2" y="T3"/>
                </a:cxn>
                <a:cxn ang="0">
                  <a:pos x="T4" y="T5"/>
                </a:cxn>
                <a:cxn ang="0">
                  <a:pos x="T6" y="T7"/>
                </a:cxn>
                <a:cxn ang="0">
                  <a:pos x="T8" y="T9"/>
                </a:cxn>
              </a:cxnLst>
              <a:rect l="0" t="0" r="r" b="b"/>
              <a:pathLst>
                <a:path w="204" h="202">
                  <a:moveTo>
                    <a:pt x="2" y="202"/>
                  </a:moveTo>
                  <a:cubicBezTo>
                    <a:pt x="56" y="121"/>
                    <a:pt x="124" y="58"/>
                    <a:pt x="203" y="3"/>
                  </a:cubicBezTo>
                  <a:cubicBezTo>
                    <a:pt x="204" y="2"/>
                    <a:pt x="203" y="0"/>
                    <a:pt x="202" y="1"/>
                  </a:cubicBezTo>
                  <a:cubicBezTo>
                    <a:pt x="121" y="50"/>
                    <a:pt x="52" y="122"/>
                    <a:pt x="1" y="201"/>
                  </a:cubicBezTo>
                  <a:cubicBezTo>
                    <a:pt x="0" y="202"/>
                    <a:pt x="1" y="202"/>
                    <a:pt x="2" y="20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73" name="Freeform 905"/>
            <p:cNvSpPr/>
            <p:nvPr/>
          </p:nvSpPr>
          <p:spPr bwMode="auto">
            <a:xfrm>
              <a:off x="4089" y="2756"/>
              <a:ext cx="436" cy="341"/>
            </a:xfrm>
            <a:custGeom>
              <a:avLst/>
              <a:gdLst>
                <a:gd name="T0" fmla="*/ 1 w 248"/>
                <a:gd name="T1" fmla="*/ 194 h 194"/>
                <a:gd name="T2" fmla="*/ 247 w 248"/>
                <a:gd name="T3" fmla="*/ 2 h 194"/>
                <a:gd name="T4" fmla="*/ 246 w 248"/>
                <a:gd name="T5" fmla="*/ 0 h 194"/>
                <a:gd name="T6" fmla="*/ 0 w 248"/>
                <a:gd name="T7" fmla="*/ 193 h 194"/>
                <a:gd name="T8" fmla="*/ 1 w 248"/>
                <a:gd name="T9" fmla="*/ 194 h 194"/>
              </a:gdLst>
              <a:ahLst/>
              <a:cxnLst>
                <a:cxn ang="0">
                  <a:pos x="T0" y="T1"/>
                </a:cxn>
                <a:cxn ang="0">
                  <a:pos x="T2" y="T3"/>
                </a:cxn>
                <a:cxn ang="0">
                  <a:pos x="T4" y="T5"/>
                </a:cxn>
                <a:cxn ang="0">
                  <a:pos x="T6" y="T7"/>
                </a:cxn>
                <a:cxn ang="0">
                  <a:pos x="T8" y="T9"/>
                </a:cxn>
              </a:cxnLst>
              <a:rect l="0" t="0" r="r" b="b"/>
              <a:pathLst>
                <a:path w="248" h="194">
                  <a:moveTo>
                    <a:pt x="1" y="194"/>
                  </a:moveTo>
                  <a:cubicBezTo>
                    <a:pt x="71" y="113"/>
                    <a:pt x="154" y="52"/>
                    <a:pt x="247" y="2"/>
                  </a:cubicBezTo>
                  <a:cubicBezTo>
                    <a:pt x="248" y="1"/>
                    <a:pt x="247" y="0"/>
                    <a:pt x="246" y="0"/>
                  </a:cubicBezTo>
                  <a:cubicBezTo>
                    <a:pt x="152" y="44"/>
                    <a:pt x="67" y="114"/>
                    <a:pt x="0" y="193"/>
                  </a:cubicBezTo>
                  <a:cubicBezTo>
                    <a:pt x="0" y="193"/>
                    <a:pt x="1" y="194"/>
                    <a:pt x="1" y="19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74" name="Freeform 906"/>
            <p:cNvSpPr/>
            <p:nvPr/>
          </p:nvSpPr>
          <p:spPr bwMode="auto">
            <a:xfrm>
              <a:off x="4103" y="2782"/>
              <a:ext cx="652" cy="320"/>
            </a:xfrm>
            <a:custGeom>
              <a:avLst/>
              <a:gdLst>
                <a:gd name="T0" fmla="*/ 2 w 371"/>
                <a:gd name="T1" fmla="*/ 181 h 182"/>
                <a:gd name="T2" fmla="*/ 369 w 371"/>
                <a:gd name="T3" fmla="*/ 3 h 182"/>
                <a:gd name="T4" fmla="*/ 369 w 371"/>
                <a:gd name="T5" fmla="*/ 1 h 182"/>
                <a:gd name="T6" fmla="*/ 1 w 371"/>
                <a:gd name="T7" fmla="*/ 180 h 182"/>
                <a:gd name="T8" fmla="*/ 2 w 371"/>
                <a:gd name="T9" fmla="*/ 181 h 182"/>
              </a:gdLst>
              <a:ahLst/>
              <a:cxnLst>
                <a:cxn ang="0">
                  <a:pos x="T0" y="T1"/>
                </a:cxn>
                <a:cxn ang="0">
                  <a:pos x="T2" y="T3"/>
                </a:cxn>
                <a:cxn ang="0">
                  <a:pos x="T4" y="T5"/>
                </a:cxn>
                <a:cxn ang="0">
                  <a:pos x="T6" y="T7"/>
                </a:cxn>
                <a:cxn ang="0">
                  <a:pos x="T8" y="T9"/>
                </a:cxn>
              </a:cxnLst>
              <a:rect l="0" t="0" r="r" b="b"/>
              <a:pathLst>
                <a:path w="371" h="182">
                  <a:moveTo>
                    <a:pt x="2" y="181"/>
                  </a:moveTo>
                  <a:cubicBezTo>
                    <a:pt x="113" y="98"/>
                    <a:pt x="236" y="40"/>
                    <a:pt x="369" y="3"/>
                  </a:cubicBezTo>
                  <a:cubicBezTo>
                    <a:pt x="371" y="2"/>
                    <a:pt x="370" y="0"/>
                    <a:pt x="369" y="1"/>
                  </a:cubicBezTo>
                  <a:cubicBezTo>
                    <a:pt x="236" y="32"/>
                    <a:pt x="108" y="97"/>
                    <a:pt x="1" y="180"/>
                  </a:cubicBezTo>
                  <a:cubicBezTo>
                    <a:pt x="0" y="181"/>
                    <a:pt x="1" y="182"/>
                    <a:pt x="2" y="18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75" name="Freeform 907"/>
            <p:cNvSpPr/>
            <p:nvPr/>
          </p:nvSpPr>
          <p:spPr bwMode="auto">
            <a:xfrm>
              <a:off x="4106" y="2800"/>
              <a:ext cx="753" cy="292"/>
            </a:xfrm>
            <a:custGeom>
              <a:avLst/>
              <a:gdLst>
                <a:gd name="T0" fmla="*/ 2 w 428"/>
                <a:gd name="T1" fmla="*/ 166 h 166"/>
                <a:gd name="T2" fmla="*/ 212 w 428"/>
                <a:gd name="T3" fmla="*/ 68 h 166"/>
                <a:gd name="T4" fmla="*/ 427 w 428"/>
                <a:gd name="T5" fmla="*/ 3 h 166"/>
                <a:gd name="T6" fmla="*/ 427 w 428"/>
                <a:gd name="T7" fmla="*/ 1 h 166"/>
                <a:gd name="T8" fmla="*/ 1 w 428"/>
                <a:gd name="T9" fmla="*/ 164 h 166"/>
                <a:gd name="T10" fmla="*/ 2 w 428"/>
                <a:gd name="T11" fmla="*/ 166 h 166"/>
              </a:gdLst>
              <a:ahLst/>
              <a:cxnLst>
                <a:cxn ang="0">
                  <a:pos x="T0" y="T1"/>
                </a:cxn>
                <a:cxn ang="0">
                  <a:pos x="T2" y="T3"/>
                </a:cxn>
                <a:cxn ang="0">
                  <a:pos x="T4" y="T5"/>
                </a:cxn>
                <a:cxn ang="0">
                  <a:pos x="T6" y="T7"/>
                </a:cxn>
                <a:cxn ang="0">
                  <a:pos x="T8" y="T9"/>
                </a:cxn>
                <a:cxn ang="0">
                  <a:pos x="T10" y="T11"/>
                </a:cxn>
              </a:cxnLst>
              <a:rect l="0" t="0" r="r" b="b"/>
              <a:pathLst>
                <a:path w="428" h="166">
                  <a:moveTo>
                    <a:pt x="2" y="166"/>
                  </a:moveTo>
                  <a:cubicBezTo>
                    <a:pt x="70" y="129"/>
                    <a:pt x="140" y="96"/>
                    <a:pt x="212" y="68"/>
                  </a:cubicBezTo>
                  <a:cubicBezTo>
                    <a:pt x="283" y="42"/>
                    <a:pt x="354" y="22"/>
                    <a:pt x="427" y="3"/>
                  </a:cubicBezTo>
                  <a:cubicBezTo>
                    <a:pt x="428" y="2"/>
                    <a:pt x="428" y="0"/>
                    <a:pt x="427" y="1"/>
                  </a:cubicBezTo>
                  <a:cubicBezTo>
                    <a:pt x="279" y="31"/>
                    <a:pt x="132" y="90"/>
                    <a:pt x="1" y="164"/>
                  </a:cubicBezTo>
                  <a:cubicBezTo>
                    <a:pt x="0" y="165"/>
                    <a:pt x="1" y="166"/>
                    <a:pt x="2" y="16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76" name="Freeform 908"/>
            <p:cNvSpPr/>
            <p:nvPr/>
          </p:nvSpPr>
          <p:spPr bwMode="auto">
            <a:xfrm>
              <a:off x="4235" y="2826"/>
              <a:ext cx="694" cy="225"/>
            </a:xfrm>
            <a:custGeom>
              <a:avLst/>
              <a:gdLst>
                <a:gd name="T0" fmla="*/ 2 w 395"/>
                <a:gd name="T1" fmla="*/ 128 h 128"/>
                <a:gd name="T2" fmla="*/ 198 w 395"/>
                <a:gd name="T3" fmla="*/ 52 h 128"/>
                <a:gd name="T4" fmla="*/ 394 w 395"/>
                <a:gd name="T5" fmla="*/ 2 h 128"/>
                <a:gd name="T6" fmla="*/ 394 w 395"/>
                <a:gd name="T7" fmla="*/ 0 h 128"/>
                <a:gd name="T8" fmla="*/ 1 w 395"/>
                <a:gd name="T9" fmla="*/ 127 h 128"/>
                <a:gd name="T10" fmla="*/ 2 w 395"/>
                <a:gd name="T11" fmla="*/ 128 h 128"/>
              </a:gdLst>
              <a:ahLst/>
              <a:cxnLst>
                <a:cxn ang="0">
                  <a:pos x="T0" y="T1"/>
                </a:cxn>
                <a:cxn ang="0">
                  <a:pos x="T2" y="T3"/>
                </a:cxn>
                <a:cxn ang="0">
                  <a:pos x="T4" y="T5"/>
                </a:cxn>
                <a:cxn ang="0">
                  <a:pos x="T6" y="T7"/>
                </a:cxn>
                <a:cxn ang="0">
                  <a:pos x="T8" y="T9"/>
                </a:cxn>
                <a:cxn ang="0">
                  <a:pos x="T10" y="T11"/>
                </a:cxn>
              </a:cxnLst>
              <a:rect l="0" t="0" r="r" b="b"/>
              <a:pathLst>
                <a:path w="395" h="128">
                  <a:moveTo>
                    <a:pt x="2" y="128"/>
                  </a:moveTo>
                  <a:cubicBezTo>
                    <a:pt x="66" y="100"/>
                    <a:pt x="131" y="74"/>
                    <a:pt x="198" y="52"/>
                  </a:cubicBezTo>
                  <a:cubicBezTo>
                    <a:pt x="262" y="31"/>
                    <a:pt x="328" y="16"/>
                    <a:pt x="394" y="2"/>
                  </a:cubicBezTo>
                  <a:cubicBezTo>
                    <a:pt x="395" y="1"/>
                    <a:pt x="395" y="0"/>
                    <a:pt x="394" y="0"/>
                  </a:cubicBezTo>
                  <a:cubicBezTo>
                    <a:pt x="259" y="23"/>
                    <a:pt x="124" y="67"/>
                    <a:pt x="1" y="127"/>
                  </a:cubicBezTo>
                  <a:cubicBezTo>
                    <a:pt x="0" y="127"/>
                    <a:pt x="1" y="128"/>
                    <a:pt x="2" y="12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77" name="Freeform 909"/>
            <p:cNvSpPr/>
            <p:nvPr/>
          </p:nvSpPr>
          <p:spPr bwMode="auto">
            <a:xfrm>
              <a:off x="4467" y="2821"/>
              <a:ext cx="620" cy="181"/>
            </a:xfrm>
            <a:custGeom>
              <a:avLst/>
              <a:gdLst>
                <a:gd name="T0" fmla="*/ 1 w 353"/>
                <a:gd name="T1" fmla="*/ 103 h 103"/>
                <a:gd name="T2" fmla="*/ 352 w 353"/>
                <a:gd name="T3" fmla="*/ 2 h 103"/>
                <a:gd name="T4" fmla="*/ 351 w 353"/>
                <a:gd name="T5" fmla="*/ 1 h 103"/>
                <a:gd name="T6" fmla="*/ 1 w 353"/>
                <a:gd name="T7" fmla="*/ 102 h 103"/>
                <a:gd name="T8" fmla="*/ 1 w 353"/>
                <a:gd name="T9" fmla="*/ 103 h 103"/>
              </a:gdLst>
              <a:ahLst/>
              <a:cxnLst>
                <a:cxn ang="0">
                  <a:pos x="T0" y="T1"/>
                </a:cxn>
                <a:cxn ang="0">
                  <a:pos x="T2" y="T3"/>
                </a:cxn>
                <a:cxn ang="0">
                  <a:pos x="T4" y="T5"/>
                </a:cxn>
                <a:cxn ang="0">
                  <a:pos x="T6" y="T7"/>
                </a:cxn>
                <a:cxn ang="0">
                  <a:pos x="T8" y="T9"/>
                </a:cxn>
              </a:cxnLst>
              <a:rect l="0" t="0" r="r" b="b"/>
              <a:pathLst>
                <a:path w="353" h="103">
                  <a:moveTo>
                    <a:pt x="1" y="103"/>
                  </a:moveTo>
                  <a:cubicBezTo>
                    <a:pt x="116" y="59"/>
                    <a:pt x="232" y="28"/>
                    <a:pt x="352" y="2"/>
                  </a:cubicBezTo>
                  <a:cubicBezTo>
                    <a:pt x="353" y="2"/>
                    <a:pt x="352" y="0"/>
                    <a:pt x="351" y="1"/>
                  </a:cubicBezTo>
                  <a:cubicBezTo>
                    <a:pt x="232" y="19"/>
                    <a:pt x="113" y="57"/>
                    <a:pt x="1" y="102"/>
                  </a:cubicBezTo>
                  <a:cubicBezTo>
                    <a:pt x="0" y="102"/>
                    <a:pt x="0" y="103"/>
                    <a:pt x="1" y="10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78" name="Freeform 910"/>
            <p:cNvSpPr/>
            <p:nvPr/>
          </p:nvSpPr>
          <p:spPr bwMode="auto">
            <a:xfrm>
              <a:off x="4658" y="2865"/>
              <a:ext cx="530" cy="123"/>
            </a:xfrm>
            <a:custGeom>
              <a:avLst/>
              <a:gdLst>
                <a:gd name="T0" fmla="*/ 1 w 301"/>
                <a:gd name="T1" fmla="*/ 70 h 70"/>
                <a:gd name="T2" fmla="*/ 300 w 301"/>
                <a:gd name="T3" fmla="*/ 1 h 70"/>
                <a:gd name="T4" fmla="*/ 300 w 301"/>
                <a:gd name="T5" fmla="*/ 0 h 70"/>
                <a:gd name="T6" fmla="*/ 1 w 301"/>
                <a:gd name="T7" fmla="*/ 69 h 70"/>
                <a:gd name="T8" fmla="*/ 1 w 301"/>
                <a:gd name="T9" fmla="*/ 70 h 70"/>
              </a:gdLst>
              <a:ahLst/>
              <a:cxnLst>
                <a:cxn ang="0">
                  <a:pos x="T0" y="T1"/>
                </a:cxn>
                <a:cxn ang="0">
                  <a:pos x="T2" y="T3"/>
                </a:cxn>
                <a:cxn ang="0">
                  <a:pos x="T4" y="T5"/>
                </a:cxn>
                <a:cxn ang="0">
                  <a:pos x="T6" y="T7"/>
                </a:cxn>
                <a:cxn ang="0">
                  <a:pos x="T8" y="T9"/>
                </a:cxn>
              </a:cxnLst>
              <a:rect l="0" t="0" r="r" b="b"/>
              <a:pathLst>
                <a:path w="301" h="70">
                  <a:moveTo>
                    <a:pt x="1" y="70"/>
                  </a:moveTo>
                  <a:cubicBezTo>
                    <a:pt x="99" y="37"/>
                    <a:pt x="198" y="17"/>
                    <a:pt x="300" y="1"/>
                  </a:cubicBezTo>
                  <a:cubicBezTo>
                    <a:pt x="301" y="1"/>
                    <a:pt x="301" y="0"/>
                    <a:pt x="300" y="0"/>
                  </a:cubicBezTo>
                  <a:cubicBezTo>
                    <a:pt x="199" y="8"/>
                    <a:pt x="96" y="34"/>
                    <a:pt x="1" y="69"/>
                  </a:cubicBezTo>
                  <a:cubicBezTo>
                    <a:pt x="0" y="69"/>
                    <a:pt x="0" y="70"/>
                    <a:pt x="1" y="7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79" name="Freeform 911"/>
            <p:cNvSpPr/>
            <p:nvPr/>
          </p:nvSpPr>
          <p:spPr bwMode="auto">
            <a:xfrm>
              <a:off x="4848" y="2881"/>
              <a:ext cx="449" cy="98"/>
            </a:xfrm>
            <a:custGeom>
              <a:avLst/>
              <a:gdLst>
                <a:gd name="T0" fmla="*/ 1 w 255"/>
                <a:gd name="T1" fmla="*/ 56 h 56"/>
                <a:gd name="T2" fmla="*/ 124 w 255"/>
                <a:gd name="T3" fmla="*/ 27 h 56"/>
                <a:gd name="T4" fmla="*/ 254 w 255"/>
                <a:gd name="T5" fmla="*/ 5 h 56"/>
                <a:gd name="T6" fmla="*/ 254 w 255"/>
                <a:gd name="T7" fmla="*/ 4 h 56"/>
                <a:gd name="T8" fmla="*/ 131 w 255"/>
                <a:gd name="T9" fmla="*/ 23 h 56"/>
                <a:gd name="T10" fmla="*/ 1 w 255"/>
                <a:gd name="T11" fmla="*/ 55 h 56"/>
                <a:gd name="T12" fmla="*/ 1 w 255"/>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255" h="56">
                  <a:moveTo>
                    <a:pt x="1" y="56"/>
                  </a:moveTo>
                  <a:cubicBezTo>
                    <a:pt x="42" y="47"/>
                    <a:pt x="83" y="37"/>
                    <a:pt x="124" y="27"/>
                  </a:cubicBezTo>
                  <a:cubicBezTo>
                    <a:pt x="167" y="16"/>
                    <a:pt x="209" y="4"/>
                    <a:pt x="254" y="5"/>
                  </a:cubicBezTo>
                  <a:cubicBezTo>
                    <a:pt x="255" y="5"/>
                    <a:pt x="255" y="4"/>
                    <a:pt x="254" y="4"/>
                  </a:cubicBezTo>
                  <a:cubicBezTo>
                    <a:pt x="212" y="0"/>
                    <a:pt x="171" y="13"/>
                    <a:pt x="131" y="23"/>
                  </a:cubicBezTo>
                  <a:cubicBezTo>
                    <a:pt x="87" y="33"/>
                    <a:pt x="44" y="44"/>
                    <a:pt x="1" y="55"/>
                  </a:cubicBezTo>
                  <a:cubicBezTo>
                    <a:pt x="0" y="55"/>
                    <a:pt x="0" y="56"/>
                    <a:pt x="1" y="5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80" name="Freeform 912"/>
            <p:cNvSpPr/>
            <p:nvPr/>
          </p:nvSpPr>
          <p:spPr bwMode="auto">
            <a:xfrm>
              <a:off x="5010" y="2918"/>
              <a:ext cx="332" cy="68"/>
            </a:xfrm>
            <a:custGeom>
              <a:avLst/>
              <a:gdLst>
                <a:gd name="T0" fmla="*/ 2 w 189"/>
                <a:gd name="T1" fmla="*/ 39 h 39"/>
                <a:gd name="T2" fmla="*/ 188 w 189"/>
                <a:gd name="T3" fmla="*/ 2 h 39"/>
                <a:gd name="T4" fmla="*/ 187 w 189"/>
                <a:gd name="T5" fmla="*/ 0 h 39"/>
                <a:gd name="T6" fmla="*/ 1 w 189"/>
                <a:gd name="T7" fmla="*/ 38 h 39"/>
                <a:gd name="T8" fmla="*/ 2 w 189"/>
                <a:gd name="T9" fmla="*/ 39 h 39"/>
              </a:gdLst>
              <a:ahLst/>
              <a:cxnLst>
                <a:cxn ang="0">
                  <a:pos x="T0" y="T1"/>
                </a:cxn>
                <a:cxn ang="0">
                  <a:pos x="T2" y="T3"/>
                </a:cxn>
                <a:cxn ang="0">
                  <a:pos x="T4" y="T5"/>
                </a:cxn>
                <a:cxn ang="0">
                  <a:pos x="T6" y="T7"/>
                </a:cxn>
                <a:cxn ang="0">
                  <a:pos x="T8" y="T9"/>
                </a:cxn>
              </a:cxnLst>
              <a:rect l="0" t="0" r="r" b="b"/>
              <a:pathLst>
                <a:path w="189" h="39">
                  <a:moveTo>
                    <a:pt x="2" y="39"/>
                  </a:moveTo>
                  <a:cubicBezTo>
                    <a:pt x="64" y="28"/>
                    <a:pt x="126" y="16"/>
                    <a:pt x="188" y="2"/>
                  </a:cubicBezTo>
                  <a:cubicBezTo>
                    <a:pt x="189" y="1"/>
                    <a:pt x="188" y="0"/>
                    <a:pt x="187" y="0"/>
                  </a:cubicBezTo>
                  <a:cubicBezTo>
                    <a:pt x="125" y="11"/>
                    <a:pt x="63" y="24"/>
                    <a:pt x="1" y="38"/>
                  </a:cubicBezTo>
                  <a:cubicBezTo>
                    <a:pt x="0" y="38"/>
                    <a:pt x="1" y="39"/>
                    <a:pt x="2" y="3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81" name="Freeform 913"/>
            <p:cNvSpPr/>
            <p:nvPr/>
          </p:nvSpPr>
          <p:spPr bwMode="auto">
            <a:xfrm>
              <a:off x="5184" y="2955"/>
              <a:ext cx="222" cy="43"/>
            </a:xfrm>
            <a:custGeom>
              <a:avLst/>
              <a:gdLst>
                <a:gd name="T0" fmla="*/ 1 w 126"/>
                <a:gd name="T1" fmla="*/ 25 h 25"/>
                <a:gd name="T2" fmla="*/ 124 w 126"/>
                <a:gd name="T3" fmla="*/ 5 h 25"/>
                <a:gd name="T4" fmla="*/ 124 w 126"/>
                <a:gd name="T5" fmla="*/ 3 h 25"/>
                <a:gd name="T6" fmla="*/ 1 w 126"/>
                <a:gd name="T7" fmla="*/ 24 h 25"/>
                <a:gd name="T8" fmla="*/ 1 w 126"/>
                <a:gd name="T9" fmla="*/ 25 h 25"/>
              </a:gdLst>
              <a:ahLst/>
              <a:cxnLst>
                <a:cxn ang="0">
                  <a:pos x="T0" y="T1"/>
                </a:cxn>
                <a:cxn ang="0">
                  <a:pos x="T2" y="T3"/>
                </a:cxn>
                <a:cxn ang="0">
                  <a:pos x="T4" y="T5"/>
                </a:cxn>
                <a:cxn ang="0">
                  <a:pos x="T6" y="T7"/>
                </a:cxn>
                <a:cxn ang="0">
                  <a:pos x="T8" y="T9"/>
                </a:cxn>
              </a:cxnLst>
              <a:rect l="0" t="0" r="r" b="b"/>
              <a:pathLst>
                <a:path w="126" h="25">
                  <a:moveTo>
                    <a:pt x="1" y="25"/>
                  </a:moveTo>
                  <a:cubicBezTo>
                    <a:pt x="41" y="17"/>
                    <a:pt x="83" y="3"/>
                    <a:pt x="124" y="5"/>
                  </a:cubicBezTo>
                  <a:cubicBezTo>
                    <a:pt x="126" y="5"/>
                    <a:pt x="126" y="3"/>
                    <a:pt x="124" y="3"/>
                  </a:cubicBezTo>
                  <a:cubicBezTo>
                    <a:pt x="83" y="0"/>
                    <a:pt x="40" y="15"/>
                    <a:pt x="1" y="24"/>
                  </a:cubicBezTo>
                  <a:cubicBezTo>
                    <a:pt x="0" y="24"/>
                    <a:pt x="0" y="25"/>
                    <a:pt x="1" y="2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82" name="Freeform 914"/>
            <p:cNvSpPr/>
            <p:nvPr/>
          </p:nvSpPr>
          <p:spPr bwMode="auto">
            <a:xfrm>
              <a:off x="5289" y="3002"/>
              <a:ext cx="150" cy="25"/>
            </a:xfrm>
            <a:custGeom>
              <a:avLst/>
              <a:gdLst>
                <a:gd name="T0" fmla="*/ 2 w 85"/>
                <a:gd name="T1" fmla="*/ 14 h 14"/>
                <a:gd name="T2" fmla="*/ 84 w 85"/>
                <a:gd name="T3" fmla="*/ 3 h 14"/>
                <a:gd name="T4" fmla="*/ 84 w 85"/>
                <a:gd name="T5" fmla="*/ 1 h 14"/>
                <a:gd name="T6" fmla="*/ 1 w 85"/>
                <a:gd name="T7" fmla="*/ 13 h 14"/>
                <a:gd name="T8" fmla="*/ 2 w 85"/>
                <a:gd name="T9" fmla="*/ 14 h 14"/>
              </a:gdLst>
              <a:ahLst/>
              <a:cxnLst>
                <a:cxn ang="0">
                  <a:pos x="T0" y="T1"/>
                </a:cxn>
                <a:cxn ang="0">
                  <a:pos x="T2" y="T3"/>
                </a:cxn>
                <a:cxn ang="0">
                  <a:pos x="T4" y="T5"/>
                </a:cxn>
                <a:cxn ang="0">
                  <a:pos x="T6" y="T7"/>
                </a:cxn>
                <a:cxn ang="0">
                  <a:pos x="T8" y="T9"/>
                </a:cxn>
              </a:cxnLst>
              <a:rect l="0" t="0" r="r" b="b"/>
              <a:pathLst>
                <a:path w="85" h="14">
                  <a:moveTo>
                    <a:pt x="2" y="14"/>
                  </a:moveTo>
                  <a:cubicBezTo>
                    <a:pt x="29" y="7"/>
                    <a:pt x="56" y="4"/>
                    <a:pt x="84" y="3"/>
                  </a:cubicBezTo>
                  <a:cubicBezTo>
                    <a:pt x="85" y="3"/>
                    <a:pt x="85" y="2"/>
                    <a:pt x="84" y="1"/>
                  </a:cubicBezTo>
                  <a:cubicBezTo>
                    <a:pt x="56" y="0"/>
                    <a:pt x="28" y="5"/>
                    <a:pt x="1" y="13"/>
                  </a:cubicBezTo>
                  <a:cubicBezTo>
                    <a:pt x="0" y="13"/>
                    <a:pt x="1" y="14"/>
                    <a:pt x="2" y="1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83" name="Freeform 915"/>
            <p:cNvSpPr/>
            <p:nvPr/>
          </p:nvSpPr>
          <p:spPr bwMode="auto">
            <a:xfrm>
              <a:off x="5370" y="3035"/>
              <a:ext cx="67" cy="9"/>
            </a:xfrm>
            <a:custGeom>
              <a:avLst/>
              <a:gdLst>
                <a:gd name="T0" fmla="*/ 1 w 38"/>
                <a:gd name="T1" fmla="*/ 5 h 5"/>
                <a:gd name="T2" fmla="*/ 37 w 38"/>
                <a:gd name="T3" fmla="*/ 1 h 5"/>
                <a:gd name="T4" fmla="*/ 37 w 38"/>
                <a:gd name="T5" fmla="*/ 0 h 5"/>
                <a:gd name="T6" fmla="*/ 1 w 38"/>
                <a:gd name="T7" fmla="*/ 3 h 5"/>
                <a:gd name="T8" fmla="*/ 1 w 38"/>
                <a:gd name="T9" fmla="*/ 5 h 5"/>
              </a:gdLst>
              <a:ahLst/>
              <a:cxnLst>
                <a:cxn ang="0">
                  <a:pos x="T0" y="T1"/>
                </a:cxn>
                <a:cxn ang="0">
                  <a:pos x="T2" y="T3"/>
                </a:cxn>
                <a:cxn ang="0">
                  <a:pos x="T4" y="T5"/>
                </a:cxn>
                <a:cxn ang="0">
                  <a:pos x="T6" y="T7"/>
                </a:cxn>
                <a:cxn ang="0">
                  <a:pos x="T8" y="T9"/>
                </a:cxn>
              </a:cxnLst>
              <a:rect l="0" t="0" r="r" b="b"/>
              <a:pathLst>
                <a:path w="38" h="5">
                  <a:moveTo>
                    <a:pt x="1" y="5"/>
                  </a:moveTo>
                  <a:cubicBezTo>
                    <a:pt x="13" y="4"/>
                    <a:pt x="25" y="3"/>
                    <a:pt x="37" y="1"/>
                  </a:cubicBezTo>
                  <a:cubicBezTo>
                    <a:pt x="38" y="1"/>
                    <a:pt x="38" y="0"/>
                    <a:pt x="37" y="0"/>
                  </a:cubicBezTo>
                  <a:cubicBezTo>
                    <a:pt x="25" y="0"/>
                    <a:pt x="13" y="2"/>
                    <a:pt x="1" y="3"/>
                  </a:cubicBezTo>
                  <a:cubicBezTo>
                    <a:pt x="0" y="3"/>
                    <a:pt x="0" y="5"/>
                    <a:pt x="1"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84" name="Freeform 916"/>
            <p:cNvSpPr/>
            <p:nvPr/>
          </p:nvSpPr>
          <p:spPr bwMode="auto">
            <a:xfrm>
              <a:off x="5003" y="2991"/>
              <a:ext cx="425" cy="187"/>
            </a:xfrm>
            <a:custGeom>
              <a:avLst/>
              <a:gdLst>
                <a:gd name="T0" fmla="*/ 1 w 242"/>
                <a:gd name="T1" fmla="*/ 1 h 106"/>
                <a:gd name="T2" fmla="*/ 129 w 242"/>
                <a:gd name="T3" fmla="*/ 39 h 106"/>
                <a:gd name="T4" fmla="*/ 240 w 242"/>
                <a:gd name="T5" fmla="*/ 105 h 106"/>
                <a:gd name="T6" fmla="*/ 241 w 242"/>
                <a:gd name="T7" fmla="*/ 104 h 106"/>
                <a:gd name="T8" fmla="*/ 133 w 242"/>
                <a:gd name="T9" fmla="*/ 38 h 106"/>
                <a:gd name="T10" fmla="*/ 1 w 242"/>
                <a:gd name="T11" fmla="*/ 0 h 106"/>
                <a:gd name="T12" fmla="*/ 1 w 242"/>
                <a:gd name="T13" fmla="*/ 1 h 106"/>
              </a:gdLst>
              <a:ahLst/>
              <a:cxnLst>
                <a:cxn ang="0">
                  <a:pos x="T0" y="T1"/>
                </a:cxn>
                <a:cxn ang="0">
                  <a:pos x="T2" y="T3"/>
                </a:cxn>
                <a:cxn ang="0">
                  <a:pos x="T4" y="T5"/>
                </a:cxn>
                <a:cxn ang="0">
                  <a:pos x="T6" y="T7"/>
                </a:cxn>
                <a:cxn ang="0">
                  <a:pos x="T8" y="T9"/>
                </a:cxn>
                <a:cxn ang="0">
                  <a:pos x="T10" y="T11"/>
                </a:cxn>
                <a:cxn ang="0">
                  <a:pos x="T12" y="T13"/>
                </a:cxn>
              </a:cxnLst>
              <a:rect l="0" t="0" r="r" b="b"/>
              <a:pathLst>
                <a:path w="242" h="106">
                  <a:moveTo>
                    <a:pt x="1" y="1"/>
                  </a:moveTo>
                  <a:cubicBezTo>
                    <a:pt x="43" y="13"/>
                    <a:pt x="88" y="23"/>
                    <a:pt x="129" y="39"/>
                  </a:cubicBezTo>
                  <a:cubicBezTo>
                    <a:pt x="169" y="55"/>
                    <a:pt x="202" y="85"/>
                    <a:pt x="240" y="105"/>
                  </a:cubicBezTo>
                  <a:cubicBezTo>
                    <a:pt x="241" y="106"/>
                    <a:pt x="242" y="105"/>
                    <a:pt x="241" y="104"/>
                  </a:cubicBezTo>
                  <a:cubicBezTo>
                    <a:pt x="208" y="80"/>
                    <a:pt x="171" y="54"/>
                    <a:pt x="133" y="38"/>
                  </a:cubicBezTo>
                  <a:cubicBezTo>
                    <a:pt x="92" y="20"/>
                    <a:pt x="45" y="12"/>
                    <a:pt x="1" y="0"/>
                  </a:cubicBezTo>
                  <a:cubicBezTo>
                    <a:pt x="0" y="0"/>
                    <a:pt x="0" y="1"/>
                    <a:pt x="1"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85" name="Freeform 917"/>
            <p:cNvSpPr/>
            <p:nvPr/>
          </p:nvSpPr>
          <p:spPr bwMode="auto">
            <a:xfrm>
              <a:off x="5158" y="3000"/>
              <a:ext cx="284" cy="157"/>
            </a:xfrm>
            <a:custGeom>
              <a:avLst/>
              <a:gdLst>
                <a:gd name="T0" fmla="*/ 1 w 162"/>
                <a:gd name="T1" fmla="*/ 2 h 89"/>
                <a:gd name="T2" fmla="*/ 87 w 162"/>
                <a:gd name="T3" fmla="*/ 39 h 89"/>
                <a:gd name="T4" fmla="*/ 160 w 162"/>
                <a:gd name="T5" fmla="*/ 89 h 89"/>
                <a:gd name="T6" fmla="*/ 161 w 162"/>
                <a:gd name="T7" fmla="*/ 87 h 89"/>
                <a:gd name="T8" fmla="*/ 88 w 162"/>
                <a:gd name="T9" fmla="*/ 37 h 89"/>
                <a:gd name="T10" fmla="*/ 2 w 162"/>
                <a:gd name="T11" fmla="*/ 1 h 89"/>
                <a:gd name="T12" fmla="*/ 1 w 162"/>
                <a:gd name="T13" fmla="*/ 2 h 89"/>
              </a:gdLst>
              <a:ahLst/>
              <a:cxnLst>
                <a:cxn ang="0">
                  <a:pos x="T0" y="T1"/>
                </a:cxn>
                <a:cxn ang="0">
                  <a:pos x="T2" y="T3"/>
                </a:cxn>
                <a:cxn ang="0">
                  <a:pos x="T4" y="T5"/>
                </a:cxn>
                <a:cxn ang="0">
                  <a:pos x="T6" y="T7"/>
                </a:cxn>
                <a:cxn ang="0">
                  <a:pos x="T8" y="T9"/>
                </a:cxn>
                <a:cxn ang="0">
                  <a:pos x="T10" y="T11"/>
                </a:cxn>
                <a:cxn ang="0">
                  <a:pos x="T12" y="T13"/>
                </a:cxn>
              </a:cxnLst>
              <a:rect l="0" t="0" r="r" b="b"/>
              <a:pathLst>
                <a:path w="162" h="89">
                  <a:moveTo>
                    <a:pt x="1" y="2"/>
                  </a:moveTo>
                  <a:cubicBezTo>
                    <a:pt x="30" y="15"/>
                    <a:pt x="59" y="26"/>
                    <a:pt x="87" y="39"/>
                  </a:cubicBezTo>
                  <a:cubicBezTo>
                    <a:pt x="114" y="51"/>
                    <a:pt x="136" y="71"/>
                    <a:pt x="160" y="89"/>
                  </a:cubicBezTo>
                  <a:cubicBezTo>
                    <a:pt x="161" y="89"/>
                    <a:pt x="162" y="87"/>
                    <a:pt x="161" y="87"/>
                  </a:cubicBezTo>
                  <a:cubicBezTo>
                    <a:pt x="138" y="68"/>
                    <a:pt x="115" y="49"/>
                    <a:pt x="88" y="37"/>
                  </a:cubicBezTo>
                  <a:cubicBezTo>
                    <a:pt x="60" y="24"/>
                    <a:pt x="31" y="12"/>
                    <a:pt x="2" y="1"/>
                  </a:cubicBezTo>
                  <a:cubicBezTo>
                    <a:pt x="1" y="0"/>
                    <a:pt x="0" y="2"/>
                    <a:pt x="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86" name="Freeform 918"/>
            <p:cNvSpPr/>
            <p:nvPr/>
          </p:nvSpPr>
          <p:spPr bwMode="auto">
            <a:xfrm>
              <a:off x="5286" y="3025"/>
              <a:ext cx="149" cy="88"/>
            </a:xfrm>
            <a:custGeom>
              <a:avLst/>
              <a:gdLst>
                <a:gd name="T0" fmla="*/ 1 w 85"/>
                <a:gd name="T1" fmla="*/ 1 h 50"/>
                <a:gd name="T2" fmla="*/ 83 w 85"/>
                <a:gd name="T3" fmla="*/ 49 h 50"/>
                <a:gd name="T4" fmla="*/ 84 w 85"/>
                <a:gd name="T5" fmla="*/ 48 h 50"/>
                <a:gd name="T6" fmla="*/ 41 w 85"/>
                <a:gd name="T7" fmla="*/ 17 h 50"/>
                <a:gd name="T8" fmla="*/ 1 w 85"/>
                <a:gd name="T9" fmla="*/ 0 h 50"/>
                <a:gd name="T10" fmla="*/ 1 w 85"/>
                <a:gd name="T11" fmla="*/ 1 h 50"/>
              </a:gdLst>
              <a:ahLst/>
              <a:cxnLst>
                <a:cxn ang="0">
                  <a:pos x="T0" y="T1"/>
                </a:cxn>
                <a:cxn ang="0">
                  <a:pos x="T2" y="T3"/>
                </a:cxn>
                <a:cxn ang="0">
                  <a:pos x="T4" y="T5"/>
                </a:cxn>
                <a:cxn ang="0">
                  <a:pos x="T6" y="T7"/>
                </a:cxn>
                <a:cxn ang="0">
                  <a:pos x="T8" y="T9"/>
                </a:cxn>
                <a:cxn ang="0">
                  <a:pos x="T10" y="T11"/>
                </a:cxn>
              </a:cxnLst>
              <a:rect l="0" t="0" r="r" b="b"/>
              <a:pathLst>
                <a:path w="85" h="50">
                  <a:moveTo>
                    <a:pt x="1" y="1"/>
                  </a:moveTo>
                  <a:cubicBezTo>
                    <a:pt x="31" y="5"/>
                    <a:pt x="59" y="32"/>
                    <a:pt x="83" y="49"/>
                  </a:cubicBezTo>
                  <a:cubicBezTo>
                    <a:pt x="84" y="50"/>
                    <a:pt x="85" y="48"/>
                    <a:pt x="84" y="48"/>
                  </a:cubicBezTo>
                  <a:cubicBezTo>
                    <a:pt x="71" y="36"/>
                    <a:pt x="56" y="26"/>
                    <a:pt x="41" y="17"/>
                  </a:cubicBezTo>
                  <a:cubicBezTo>
                    <a:pt x="29" y="9"/>
                    <a:pt x="16" y="0"/>
                    <a:pt x="1" y="0"/>
                  </a:cubicBezTo>
                  <a:cubicBezTo>
                    <a:pt x="0" y="0"/>
                    <a:pt x="0" y="1"/>
                    <a:pt x="1"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87" name="Freeform 919"/>
            <p:cNvSpPr/>
            <p:nvPr/>
          </p:nvSpPr>
          <p:spPr bwMode="auto">
            <a:xfrm>
              <a:off x="5061" y="3028"/>
              <a:ext cx="362" cy="196"/>
            </a:xfrm>
            <a:custGeom>
              <a:avLst/>
              <a:gdLst>
                <a:gd name="T0" fmla="*/ 1 w 206"/>
                <a:gd name="T1" fmla="*/ 4 h 111"/>
                <a:gd name="T2" fmla="*/ 108 w 206"/>
                <a:gd name="T3" fmla="*/ 54 h 111"/>
                <a:gd name="T4" fmla="*/ 203 w 206"/>
                <a:gd name="T5" fmla="*/ 110 h 111"/>
                <a:gd name="T6" fmla="*/ 205 w 206"/>
                <a:gd name="T7" fmla="*/ 108 h 111"/>
                <a:gd name="T8" fmla="*/ 104 w 206"/>
                <a:gd name="T9" fmla="*/ 49 h 111"/>
                <a:gd name="T10" fmla="*/ 1 w 206"/>
                <a:gd name="T11" fmla="*/ 2 h 111"/>
                <a:gd name="T12" fmla="*/ 1 w 206"/>
                <a:gd name="T13" fmla="*/ 4 h 111"/>
              </a:gdLst>
              <a:ahLst/>
              <a:cxnLst>
                <a:cxn ang="0">
                  <a:pos x="T0" y="T1"/>
                </a:cxn>
                <a:cxn ang="0">
                  <a:pos x="T2" y="T3"/>
                </a:cxn>
                <a:cxn ang="0">
                  <a:pos x="T4" y="T5"/>
                </a:cxn>
                <a:cxn ang="0">
                  <a:pos x="T6" y="T7"/>
                </a:cxn>
                <a:cxn ang="0">
                  <a:pos x="T8" y="T9"/>
                </a:cxn>
                <a:cxn ang="0">
                  <a:pos x="T10" y="T11"/>
                </a:cxn>
                <a:cxn ang="0">
                  <a:pos x="T12" y="T13"/>
                </a:cxn>
              </a:cxnLst>
              <a:rect l="0" t="0" r="r" b="b"/>
              <a:pathLst>
                <a:path w="206" h="111">
                  <a:moveTo>
                    <a:pt x="1" y="4"/>
                  </a:moveTo>
                  <a:cubicBezTo>
                    <a:pt x="41" y="3"/>
                    <a:pt x="74" y="37"/>
                    <a:pt x="108" y="54"/>
                  </a:cubicBezTo>
                  <a:cubicBezTo>
                    <a:pt x="142" y="70"/>
                    <a:pt x="176" y="82"/>
                    <a:pt x="203" y="110"/>
                  </a:cubicBezTo>
                  <a:cubicBezTo>
                    <a:pt x="204" y="111"/>
                    <a:pt x="206" y="109"/>
                    <a:pt x="205" y="108"/>
                  </a:cubicBezTo>
                  <a:cubicBezTo>
                    <a:pt x="177" y="78"/>
                    <a:pt x="139" y="66"/>
                    <a:pt x="104" y="49"/>
                  </a:cubicBezTo>
                  <a:cubicBezTo>
                    <a:pt x="71" y="32"/>
                    <a:pt x="40" y="0"/>
                    <a:pt x="1" y="2"/>
                  </a:cubicBezTo>
                  <a:cubicBezTo>
                    <a:pt x="0" y="2"/>
                    <a:pt x="0" y="4"/>
                    <a:pt x="1"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88" name="Freeform 920"/>
            <p:cNvSpPr/>
            <p:nvPr/>
          </p:nvSpPr>
          <p:spPr bwMode="auto">
            <a:xfrm>
              <a:off x="5114" y="3088"/>
              <a:ext cx="288" cy="171"/>
            </a:xfrm>
            <a:custGeom>
              <a:avLst/>
              <a:gdLst>
                <a:gd name="T0" fmla="*/ 1 w 164"/>
                <a:gd name="T1" fmla="*/ 2 h 97"/>
                <a:gd name="T2" fmla="*/ 162 w 164"/>
                <a:gd name="T3" fmla="*/ 97 h 97"/>
                <a:gd name="T4" fmla="*/ 163 w 164"/>
                <a:gd name="T5" fmla="*/ 95 h 97"/>
                <a:gd name="T6" fmla="*/ 2 w 164"/>
                <a:gd name="T7" fmla="*/ 1 h 97"/>
                <a:gd name="T8" fmla="*/ 1 w 164"/>
                <a:gd name="T9" fmla="*/ 2 h 97"/>
              </a:gdLst>
              <a:ahLst/>
              <a:cxnLst>
                <a:cxn ang="0">
                  <a:pos x="T0" y="T1"/>
                </a:cxn>
                <a:cxn ang="0">
                  <a:pos x="T2" y="T3"/>
                </a:cxn>
                <a:cxn ang="0">
                  <a:pos x="T4" y="T5"/>
                </a:cxn>
                <a:cxn ang="0">
                  <a:pos x="T6" y="T7"/>
                </a:cxn>
                <a:cxn ang="0">
                  <a:pos x="T8" y="T9"/>
                </a:cxn>
              </a:cxnLst>
              <a:rect l="0" t="0" r="r" b="b"/>
              <a:pathLst>
                <a:path w="164" h="97">
                  <a:moveTo>
                    <a:pt x="1" y="2"/>
                  </a:moveTo>
                  <a:cubicBezTo>
                    <a:pt x="58" y="29"/>
                    <a:pt x="110" y="61"/>
                    <a:pt x="162" y="97"/>
                  </a:cubicBezTo>
                  <a:cubicBezTo>
                    <a:pt x="163" y="97"/>
                    <a:pt x="164" y="96"/>
                    <a:pt x="163" y="95"/>
                  </a:cubicBezTo>
                  <a:cubicBezTo>
                    <a:pt x="115" y="56"/>
                    <a:pt x="59" y="24"/>
                    <a:pt x="2" y="1"/>
                  </a:cubicBezTo>
                  <a:cubicBezTo>
                    <a:pt x="1" y="0"/>
                    <a:pt x="0" y="2"/>
                    <a:pt x="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89" name="Freeform 921"/>
            <p:cNvSpPr/>
            <p:nvPr/>
          </p:nvSpPr>
          <p:spPr bwMode="auto">
            <a:xfrm>
              <a:off x="5258" y="3220"/>
              <a:ext cx="105" cy="83"/>
            </a:xfrm>
            <a:custGeom>
              <a:avLst/>
              <a:gdLst>
                <a:gd name="T0" fmla="*/ 1 w 60"/>
                <a:gd name="T1" fmla="*/ 2 h 47"/>
                <a:gd name="T2" fmla="*/ 30 w 60"/>
                <a:gd name="T3" fmla="*/ 22 h 47"/>
                <a:gd name="T4" fmla="*/ 59 w 60"/>
                <a:gd name="T5" fmla="*/ 46 h 47"/>
                <a:gd name="T6" fmla="*/ 60 w 60"/>
                <a:gd name="T7" fmla="*/ 46 h 47"/>
                <a:gd name="T8" fmla="*/ 44 w 60"/>
                <a:gd name="T9" fmla="*/ 28 h 47"/>
                <a:gd name="T10" fmla="*/ 2 w 60"/>
                <a:gd name="T11" fmla="*/ 1 h 47"/>
                <a:gd name="T12" fmla="*/ 1 w 60"/>
                <a:gd name="T13" fmla="*/ 2 h 47"/>
              </a:gdLst>
              <a:ahLst/>
              <a:cxnLst>
                <a:cxn ang="0">
                  <a:pos x="T0" y="T1"/>
                </a:cxn>
                <a:cxn ang="0">
                  <a:pos x="T2" y="T3"/>
                </a:cxn>
                <a:cxn ang="0">
                  <a:pos x="T4" y="T5"/>
                </a:cxn>
                <a:cxn ang="0">
                  <a:pos x="T6" y="T7"/>
                </a:cxn>
                <a:cxn ang="0">
                  <a:pos x="T8" y="T9"/>
                </a:cxn>
                <a:cxn ang="0">
                  <a:pos x="T10" y="T11"/>
                </a:cxn>
                <a:cxn ang="0">
                  <a:pos x="T12" y="T13"/>
                </a:cxn>
              </a:cxnLst>
              <a:rect l="0" t="0" r="r" b="b"/>
              <a:pathLst>
                <a:path w="60" h="47">
                  <a:moveTo>
                    <a:pt x="1" y="2"/>
                  </a:moveTo>
                  <a:cubicBezTo>
                    <a:pt x="11" y="9"/>
                    <a:pt x="21" y="15"/>
                    <a:pt x="30" y="22"/>
                  </a:cubicBezTo>
                  <a:cubicBezTo>
                    <a:pt x="40" y="28"/>
                    <a:pt x="56" y="35"/>
                    <a:pt x="59" y="46"/>
                  </a:cubicBezTo>
                  <a:cubicBezTo>
                    <a:pt x="59" y="47"/>
                    <a:pt x="60" y="47"/>
                    <a:pt x="60" y="46"/>
                  </a:cubicBezTo>
                  <a:cubicBezTo>
                    <a:pt x="60" y="37"/>
                    <a:pt x="51" y="33"/>
                    <a:pt x="44" y="28"/>
                  </a:cubicBezTo>
                  <a:cubicBezTo>
                    <a:pt x="30" y="19"/>
                    <a:pt x="17" y="9"/>
                    <a:pt x="2" y="1"/>
                  </a:cubicBezTo>
                  <a:cubicBezTo>
                    <a:pt x="1" y="0"/>
                    <a:pt x="0" y="2"/>
                    <a:pt x="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90" name="Freeform 922"/>
            <p:cNvSpPr/>
            <p:nvPr/>
          </p:nvSpPr>
          <p:spPr bwMode="auto">
            <a:xfrm>
              <a:off x="4078" y="3034"/>
              <a:ext cx="1227" cy="358"/>
            </a:xfrm>
            <a:custGeom>
              <a:avLst/>
              <a:gdLst>
                <a:gd name="T0" fmla="*/ 2 w 698"/>
                <a:gd name="T1" fmla="*/ 58 h 204"/>
                <a:gd name="T2" fmla="*/ 195 w 698"/>
                <a:gd name="T3" fmla="*/ 13 h 204"/>
                <a:gd name="T4" fmla="*/ 380 w 698"/>
                <a:gd name="T5" fmla="*/ 11 h 204"/>
                <a:gd name="T6" fmla="*/ 468 w 698"/>
                <a:gd name="T7" fmla="*/ 32 h 204"/>
                <a:gd name="T8" fmla="*/ 555 w 698"/>
                <a:gd name="T9" fmla="*/ 70 h 204"/>
                <a:gd name="T10" fmla="*/ 635 w 698"/>
                <a:gd name="T11" fmla="*/ 123 h 204"/>
                <a:gd name="T12" fmla="*/ 696 w 698"/>
                <a:gd name="T13" fmla="*/ 203 h 204"/>
                <a:gd name="T14" fmla="*/ 698 w 698"/>
                <a:gd name="T15" fmla="*/ 201 h 204"/>
                <a:gd name="T16" fmla="*/ 574 w 698"/>
                <a:gd name="T17" fmla="*/ 75 h 204"/>
                <a:gd name="T18" fmla="*/ 384 w 698"/>
                <a:gd name="T19" fmla="*/ 9 h 204"/>
                <a:gd name="T20" fmla="*/ 188 w 698"/>
                <a:gd name="T21" fmla="*/ 11 h 204"/>
                <a:gd name="T22" fmla="*/ 1 w 698"/>
                <a:gd name="T23" fmla="*/ 57 h 204"/>
                <a:gd name="T24" fmla="*/ 2 w 698"/>
                <a:gd name="T25" fmla="*/ 5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8" h="204">
                  <a:moveTo>
                    <a:pt x="2" y="58"/>
                  </a:moveTo>
                  <a:cubicBezTo>
                    <a:pt x="62" y="30"/>
                    <a:pt x="129" y="21"/>
                    <a:pt x="195" y="13"/>
                  </a:cubicBezTo>
                  <a:cubicBezTo>
                    <a:pt x="256" y="6"/>
                    <a:pt x="318" y="3"/>
                    <a:pt x="380" y="11"/>
                  </a:cubicBezTo>
                  <a:cubicBezTo>
                    <a:pt x="410" y="15"/>
                    <a:pt x="440" y="22"/>
                    <a:pt x="468" y="32"/>
                  </a:cubicBezTo>
                  <a:cubicBezTo>
                    <a:pt x="498" y="43"/>
                    <a:pt x="525" y="59"/>
                    <a:pt x="555" y="70"/>
                  </a:cubicBezTo>
                  <a:cubicBezTo>
                    <a:pt x="587" y="83"/>
                    <a:pt x="611" y="98"/>
                    <a:pt x="635" y="123"/>
                  </a:cubicBezTo>
                  <a:cubicBezTo>
                    <a:pt x="658" y="147"/>
                    <a:pt x="678" y="174"/>
                    <a:pt x="696" y="203"/>
                  </a:cubicBezTo>
                  <a:cubicBezTo>
                    <a:pt x="696" y="204"/>
                    <a:pt x="698" y="203"/>
                    <a:pt x="698" y="201"/>
                  </a:cubicBezTo>
                  <a:cubicBezTo>
                    <a:pt x="669" y="152"/>
                    <a:pt x="628" y="98"/>
                    <a:pt x="574" y="75"/>
                  </a:cubicBezTo>
                  <a:cubicBezTo>
                    <a:pt x="511" y="49"/>
                    <a:pt x="453" y="19"/>
                    <a:pt x="384" y="9"/>
                  </a:cubicBezTo>
                  <a:cubicBezTo>
                    <a:pt x="319" y="0"/>
                    <a:pt x="253" y="3"/>
                    <a:pt x="188" y="11"/>
                  </a:cubicBezTo>
                  <a:cubicBezTo>
                    <a:pt x="124" y="19"/>
                    <a:pt x="60" y="29"/>
                    <a:pt x="1" y="57"/>
                  </a:cubicBezTo>
                  <a:cubicBezTo>
                    <a:pt x="0" y="57"/>
                    <a:pt x="1" y="59"/>
                    <a:pt x="2" y="5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91" name="Freeform 923"/>
            <p:cNvSpPr/>
            <p:nvPr/>
          </p:nvSpPr>
          <p:spPr bwMode="auto">
            <a:xfrm>
              <a:off x="4087" y="2981"/>
              <a:ext cx="1246" cy="362"/>
            </a:xfrm>
            <a:custGeom>
              <a:avLst/>
              <a:gdLst>
                <a:gd name="T0" fmla="*/ 2 w 709"/>
                <a:gd name="T1" fmla="*/ 84 h 206"/>
                <a:gd name="T2" fmla="*/ 381 w 709"/>
                <a:gd name="T3" fmla="*/ 27 h 206"/>
                <a:gd name="T4" fmla="*/ 567 w 709"/>
                <a:gd name="T5" fmla="*/ 89 h 206"/>
                <a:gd name="T6" fmla="*/ 706 w 709"/>
                <a:gd name="T7" fmla="*/ 205 h 206"/>
                <a:gd name="T8" fmla="*/ 708 w 709"/>
                <a:gd name="T9" fmla="*/ 204 h 206"/>
                <a:gd name="T10" fmla="*/ 379 w 709"/>
                <a:gd name="T11" fmla="*/ 23 h 206"/>
                <a:gd name="T12" fmla="*/ 1 w 709"/>
                <a:gd name="T13" fmla="*/ 83 h 206"/>
                <a:gd name="T14" fmla="*/ 2 w 709"/>
                <a:gd name="T15" fmla="*/ 84 h 2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9" h="206">
                  <a:moveTo>
                    <a:pt x="2" y="84"/>
                  </a:moveTo>
                  <a:cubicBezTo>
                    <a:pt x="119" y="24"/>
                    <a:pt x="252" y="1"/>
                    <a:pt x="381" y="27"/>
                  </a:cubicBezTo>
                  <a:cubicBezTo>
                    <a:pt x="445" y="39"/>
                    <a:pt x="510" y="57"/>
                    <a:pt x="567" y="89"/>
                  </a:cubicBezTo>
                  <a:cubicBezTo>
                    <a:pt x="622" y="118"/>
                    <a:pt x="667" y="158"/>
                    <a:pt x="706" y="205"/>
                  </a:cubicBezTo>
                  <a:cubicBezTo>
                    <a:pt x="707" y="206"/>
                    <a:pt x="709" y="205"/>
                    <a:pt x="708" y="204"/>
                  </a:cubicBezTo>
                  <a:cubicBezTo>
                    <a:pt x="628" y="99"/>
                    <a:pt x="506" y="47"/>
                    <a:pt x="379" y="23"/>
                  </a:cubicBezTo>
                  <a:cubicBezTo>
                    <a:pt x="252" y="0"/>
                    <a:pt x="115" y="20"/>
                    <a:pt x="1" y="83"/>
                  </a:cubicBezTo>
                  <a:cubicBezTo>
                    <a:pt x="0" y="83"/>
                    <a:pt x="1" y="84"/>
                    <a:pt x="2" y="8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92" name="Freeform 924"/>
            <p:cNvSpPr/>
            <p:nvPr/>
          </p:nvSpPr>
          <p:spPr bwMode="auto">
            <a:xfrm>
              <a:off x="4634" y="2969"/>
              <a:ext cx="524" cy="172"/>
            </a:xfrm>
            <a:custGeom>
              <a:avLst/>
              <a:gdLst>
                <a:gd name="T0" fmla="*/ 1 w 298"/>
                <a:gd name="T1" fmla="*/ 12 h 98"/>
                <a:gd name="T2" fmla="*/ 159 w 298"/>
                <a:gd name="T3" fmla="*/ 40 h 98"/>
                <a:gd name="T4" fmla="*/ 295 w 298"/>
                <a:gd name="T5" fmla="*/ 97 h 98"/>
                <a:gd name="T6" fmla="*/ 296 w 298"/>
                <a:gd name="T7" fmla="*/ 95 h 98"/>
                <a:gd name="T8" fmla="*/ 153 w 298"/>
                <a:gd name="T9" fmla="*/ 36 h 98"/>
                <a:gd name="T10" fmla="*/ 1 w 298"/>
                <a:gd name="T11" fmla="*/ 10 h 98"/>
                <a:gd name="T12" fmla="*/ 1 w 298"/>
                <a:gd name="T13" fmla="*/ 12 h 98"/>
              </a:gdLst>
              <a:ahLst/>
              <a:cxnLst>
                <a:cxn ang="0">
                  <a:pos x="T0" y="T1"/>
                </a:cxn>
                <a:cxn ang="0">
                  <a:pos x="T2" y="T3"/>
                </a:cxn>
                <a:cxn ang="0">
                  <a:pos x="T4" y="T5"/>
                </a:cxn>
                <a:cxn ang="0">
                  <a:pos x="T6" y="T7"/>
                </a:cxn>
                <a:cxn ang="0">
                  <a:pos x="T8" y="T9"/>
                </a:cxn>
                <a:cxn ang="0">
                  <a:pos x="T10" y="T11"/>
                </a:cxn>
                <a:cxn ang="0">
                  <a:pos x="T12" y="T13"/>
                </a:cxn>
              </a:cxnLst>
              <a:rect l="0" t="0" r="r" b="b"/>
              <a:pathLst>
                <a:path w="298" h="98">
                  <a:moveTo>
                    <a:pt x="1" y="12"/>
                  </a:moveTo>
                  <a:cubicBezTo>
                    <a:pt x="55" y="4"/>
                    <a:pt x="108" y="24"/>
                    <a:pt x="159" y="40"/>
                  </a:cubicBezTo>
                  <a:cubicBezTo>
                    <a:pt x="206" y="55"/>
                    <a:pt x="252" y="72"/>
                    <a:pt x="295" y="97"/>
                  </a:cubicBezTo>
                  <a:cubicBezTo>
                    <a:pt x="296" y="98"/>
                    <a:pt x="298" y="95"/>
                    <a:pt x="296" y="95"/>
                  </a:cubicBezTo>
                  <a:cubicBezTo>
                    <a:pt x="251" y="69"/>
                    <a:pt x="202" y="51"/>
                    <a:pt x="153" y="36"/>
                  </a:cubicBezTo>
                  <a:cubicBezTo>
                    <a:pt x="105" y="21"/>
                    <a:pt x="52" y="0"/>
                    <a:pt x="1" y="10"/>
                  </a:cubicBezTo>
                  <a:cubicBezTo>
                    <a:pt x="0" y="11"/>
                    <a:pt x="0" y="12"/>
                    <a:pt x="1" y="1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93" name="Freeform 925"/>
            <p:cNvSpPr/>
            <p:nvPr/>
          </p:nvSpPr>
          <p:spPr bwMode="auto">
            <a:xfrm>
              <a:off x="4794" y="2977"/>
              <a:ext cx="285" cy="78"/>
            </a:xfrm>
            <a:custGeom>
              <a:avLst/>
              <a:gdLst>
                <a:gd name="T0" fmla="*/ 1 w 162"/>
                <a:gd name="T1" fmla="*/ 2 h 44"/>
                <a:gd name="T2" fmla="*/ 85 w 162"/>
                <a:gd name="T3" fmla="*/ 21 h 44"/>
                <a:gd name="T4" fmla="*/ 161 w 162"/>
                <a:gd name="T5" fmla="*/ 44 h 44"/>
                <a:gd name="T6" fmla="*/ 161 w 162"/>
                <a:gd name="T7" fmla="*/ 42 h 44"/>
                <a:gd name="T8" fmla="*/ 1 w 162"/>
                <a:gd name="T9" fmla="*/ 0 h 44"/>
                <a:gd name="T10" fmla="*/ 1 w 162"/>
                <a:gd name="T11" fmla="*/ 2 h 44"/>
              </a:gdLst>
              <a:ahLst/>
              <a:cxnLst>
                <a:cxn ang="0">
                  <a:pos x="T0" y="T1"/>
                </a:cxn>
                <a:cxn ang="0">
                  <a:pos x="T2" y="T3"/>
                </a:cxn>
                <a:cxn ang="0">
                  <a:pos x="T4" y="T5"/>
                </a:cxn>
                <a:cxn ang="0">
                  <a:pos x="T6" y="T7"/>
                </a:cxn>
                <a:cxn ang="0">
                  <a:pos x="T8" y="T9"/>
                </a:cxn>
                <a:cxn ang="0">
                  <a:pos x="T10" y="T11"/>
                </a:cxn>
              </a:cxnLst>
              <a:rect l="0" t="0" r="r" b="b"/>
              <a:pathLst>
                <a:path w="162" h="44">
                  <a:moveTo>
                    <a:pt x="1" y="2"/>
                  </a:moveTo>
                  <a:cubicBezTo>
                    <a:pt x="29" y="13"/>
                    <a:pt x="56" y="16"/>
                    <a:pt x="85" y="21"/>
                  </a:cubicBezTo>
                  <a:cubicBezTo>
                    <a:pt x="112" y="25"/>
                    <a:pt x="136" y="34"/>
                    <a:pt x="161" y="44"/>
                  </a:cubicBezTo>
                  <a:cubicBezTo>
                    <a:pt x="162" y="44"/>
                    <a:pt x="162" y="43"/>
                    <a:pt x="161" y="42"/>
                  </a:cubicBezTo>
                  <a:cubicBezTo>
                    <a:pt x="111" y="16"/>
                    <a:pt x="54" y="19"/>
                    <a:pt x="1" y="0"/>
                  </a:cubicBezTo>
                  <a:cubicBezTo>
                    <a:pt x="1" y="0"/>
                    <a:pt x="0" y="1"/>
                    <a:pt x="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94" name="Freeform 926"/>
            <p:cNvSpPr/>
            <p:nvPr/>
          </p:nvSpPr>
          <p:spPr bwMode="auto">
            <a:xfrm>
              <a:off x="4314" y="3060"/>
              <a:ext cx="979" cy="350"/>
            </a:xfrm>
            <a:custGeom>
              <a:avLst/>
              <a:gdLst>
                <a:gd name="T0" fmla="*/ 1 w 557"/>
                <a:gd name="T1" fmla="*/ 15 h 199"/>
                <a:gd name="T2" fmla="*/ 314 w 557"/>
                <a:gd name="T3" fmla="*/ 32 h 199"/>
                <a:gd name="T4" fmla="*/ 448 w 557"/>
                <a:gd name="T5" fmla="*/ 95 h 199"/>
                <a:gd name="T6" fmla="*/ 554 w 557"/>
                <a:gd name="T7" fmla="*/ 198 h 199"/>
                <a:gd name="T8" fmla="*/ 556 w 557"/>
                <a:gd name="T9" fmla="*/ 196 h 199"/>
                <a:gd name="T10" fmla="*/ 325 w 557"/>
                <a:gd name="T11" fmla="*/ 32 h 199"/>
                <a:gd name="T12" fmla="*/ 1 w 557"/>
                <a:gd name="T13" fmla="*/ 13 h 199"/>
                <a:gd name="T14" fmla="*/ 1 w 557"/>
                <a:gd name="T15" fmla="*/ 15 h 1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7" h="199">
                  <a:moveTo>
                    <a:pt x="1" y="15"/>
                  </a:moveTo>
                  <a:cubicBezTo>
                    <a:pt x="106" y="7"/>
                    <a:pt x="212" y="3"/>
                    <a:pt x="314" y="32"/>
                  </a:cubicBezTo>
                  <a:cubicBezTo>
                    <a:pt x="362" y="45"/>
                    <a:pt x="407" y="66"/>
                    <a:pt x="448" y="95"/>
                  </a:cubicBezTo>
                  <a:cubicBezTo>
                    <a:pt x="488" y="124"/>
                    <a:pt x="522" y="160"/>
                    <a:pt x="554" y="198"/>
                  </a:cubicBezTo>
                  <a:cubicBezTo>
                    <a:pt x="555" y="199"/>
                    <a:pt x="557" y="197"/>
                    <a:pt x="556" y="196"/>
                  </a:cubicBezTo>
                  <a:cubicBezTo>
                    <a:pt x="497" y="119"/>
                    <a:pt x="419" y="61"/>
                    <a:pt x="325" y="32"/>
                  </a:cubicBezTo>
                  <a:cubicBezTo>
                    <a:pt x="220" y="0"/>
                    <a:pt x="109" y="4"/>
                    <a:pt x="1" y="13"/>
                  </a:cubicBezTo>
                  <a:cubicBezTo>
                    <a:pt x="0" y="14"/>
                    <a:pt x="0" y="15"/>
                    <a:pt x="1" y="1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95" name="Freeform 927"/>
            <p:cNvSpPr/>
            <p:nvPr/>
          </p:nvSpPr>
          <p:spPr bwMode="auto">
            <a:xfrm>
              <a:off x="4588" y="3108"/>
              <a:ext cx="680" cy="311"/>
            </a:xfrm>
            <a:custGeom>
              <a:avLst/>
              <a:gdLst>
                <a:gd name="T0" fmla="*/ 1 w 387"/>
                <a:gd name="T1" fmla="*/ 1 h 177"/>
                <a:gd name="T2" fmla="*/ 220 w 387"/>
                <a:gd name="T3" fmla="*/ 46 h 177"/>
                <a:gd name="T4" fmla="*/ 385 w 387"/>
                <a:gd name="T5" fmla="*/ 176 h 177"/>
                <a:gd name="T6" fmla="*/ 386 w 387"/>
                <a:gd name="T7" fmla="*/ 175 h 177"/>
                <a:gd name="T8" fmla="*/ 215 w 387"/>
                <a:gd name="T9" fmla="*/ 40 h 177"/>
                <a:gd name="T10" fmla="*/ 1 w 387"/>
                <a:gd name="T11" fmla="*/ 0 h 177"/>
                <a:gd name="T12" fmla="*/ 1 w 387"/>
                <a:gd name="T13" fmla="*/ 1 h 177"/>
              </a:gdLst>
              <a:ahLst/>
              <a:cxnLst>
                <a:cxn ang="0">
                  <a:pos x="T0" y="T1"/>
                </a:cxn>
                <a:cxn ang="0">
                  <a:pos x="T2" y="T3"/>
                </a:cxn>
                <a:cxn ang="0">
                  <a:pos x="T4" y="T5"/>
                </a:cxn>
                <a:cxn ang="0">
                  <a:pos x="T6" y="T7"/>
                </a:cxn>
                <a:cxn ang="0">
                  <a:pos x="T8" y="T9"/>
                </a:cxn>
                <a:cxn ang="0">
                  <a:pos x="T10" y="T11"/>
                </a:cxn>
                <a:cxn ang="0">
                  <a:pos x="T12" y="T13"/>
                </a:cxn>
              </a:cxnLst>
              <a:rect l="0" t="0" r="r" b="b"/>
              <a:pathLst>
                <a:path w="387" h="177">
                  <a:moveTo>
                    <a:pt x="1" y="1"/>
                  </a:moveTo>
                  <a:cubicBezTo>
                    <a:pt x="77" y="4"/>
                    <a:pt x="152" y="8"/>
                    <a:pt x="220" y="46"/>
                  </a:cubicBezTo>
                  <a:cubicBezTo>
                    <a:pt x="281" y="81"/>
                    <a:pt x="339" y="123"/>
                    <a:pt x="385" y="176"/>
                  </a:cubicBezTo>
                  <a:cubicBezTo>
                    <a:pt x="385" y="177"/>
                    <a:pt x="387" y="176"/>
                    <a:pt x="386" y="175"/>
                  </a:cubicBezTo>
                  <a:cubicBezTo>
                    <a:pt x="342" y="119"/>
                    <a:pt x="277" y="74"/>
                    <a:pt x="215" y="40"/>
                  </a:cubicBezTo>
                  <a:cubicBezTo>
                    <a:pt x="148" y="4"/>
                    <a:pt x="74" y="1"/>
                    <a:pt x="1" y="0"/>
                  </a:cubicBezTo>
                  <a:cubicBezTo>
                    <a:pt x="0" y="0"/>
                    <a:pt x="0" y="1"/>
                    <a:pt x="1"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96" name="Freeform 928"/>
            <p:cNvSpPr/>
            <p:nvPr/>
          </p:nvSpPr>
          <p:spPr bwMode="auto">
            <a:xfrm>
              <a:off x="5137" y="3340"/>
              <a:ext cx="114" cy="110"/>
            </a:xfrm>
            <a:custGeom>
              <a:avLst/>
              <a:gdLst>
                <a:gd name="T0" fmla="*/ 1 w 65"/>
                <a:gd name="T1" fmla="*/ 2 h 63"/>
                <a:gd name="T2" fmla="*/ 33 w 65"/>
                <a:gd name="T3" fmla="*/ 30 h 63"/>
                <a:gd name="T4" fmla="*/ 64 w 65"/>
                <a:gd name="T5" fmla="*/ 62 h 63"/>
                <a:gd name="T6" fmla="*/ 65 w 65"/>
                <a:gd name="T7" fmla="*/ 62 h 63"/>
                <a:gd name="T8" fmla="*/ 42 w 65"/>
                <a:gd name="T9" fmla="*/ 35 h 63"/>
                <a:gd name="T10" fmla="*/ 2 w 65"/>
                <a:gd name="T11" fmla="*/ 1 h 63"/>
                <a:gd name="T12" fmla="*/ 1 w 65"/>
                <a:gd name="T13" fmla="*/ 2 h 63"/>
              </a:gdLst>
              <a:ahLst/>
              <a:cxnLst>
                <a:cxn ang="0">
                  <a:pos x="T0" y="T1"/>
                </a:cxn>
                <a:cxn ang="0">
                  <a:pos x="T2" y="T3"/>
                </a:cxn>
                <a:cxn ang="0">
                  <a:pos x="T4" y="T5"/>
                </a:cxn>
                <a:cxn ang="0">
                  <a:pos x="T6" y="T7"/>
                </a:cxn>
                <a:cxn ang="0">
                  <a:pos x="T8" y="T9"/>
                </a:cxn>
                <a:cxn ang="0">
                  <a:pos x="T10" y="T11"/>
                </a:cxn>
                <a:cxn ang="0">
                  <a:pos x="T12" y="T13"/>
                </a:cxn>
              </a:cxnLst>
              <a:rect l="0" t="0" r="r" b="b"/>
              <a:pathLst>
                <a:path w="65" h="63">
                  <a:moveTo>
                    <a:pt x="1" y="2"/>
                  </a:moveTo>
                  <a:cubicBezTo>
                    <a:pt x="11" y="11"/>
                    <a:pt x="22" y="20"/>
                    <a:pt x="33" y="30"/>
                  </a:cubicBezTo>
                  <a:cubicBezTo>
                    <a:pt x="43" y="39"/>
                    <a:pt x="59" y="49"/>
                    <a:pt x="64" y="62"/>
                  </a:cubicBezTo>
                  <a:cubicBezTo>
                    <a:pt x="64" y="63"/>
                    <a:pt x="65" y="63"/>
                    <a:pt x="65" y="62"/>
                  </a:cubicBezTo>
                  <a:cubicBezTo>
                    <a:pt x="63" y="50"/>
                    <a:pt x="50" y="42"/>
                    <a:pt x="42" y="35"/>
                  </a:cubicBezTo>
                  <a:cubicBezTo>
                    <a:pt x="29" y="23"/>
                    <a:pt x="16" y="12"/>
                    <a:pt x="2" y="1"/>
                  </a:cubicBezTo>
                  <a:cubicBezTo>
                    <a:pt x="1" y="0"/>
                    <a:pt x="0" y="1"/>
                    <a:pt x="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97" name="Freeform 929"/>
            <p:cNvSpPr/>
            <p:nvPr/>
          </p:nvSpPr>
          <p:spPr bwMode="auto">
            <a:xfrm>
              <a:off x="4208" y="3113"/>
              <a:ext cx="985" cy="388"/>
            </a:xfrm>
            <a:custGeom>
              <a:avLst/>
              <a:gdLst>
                <a:gd name="T0" fmla="*/ 1 w 560"/>
                <a:gd name="T1" fmla="*/ 8 h 221"/>
                <a:gd name="T2" fmla="*/ 167 w 560"/>
                <a:gd name="T3" fmla="*/ 13 h 221"/>
                <a:gd name="T4" fmla="*/ 337 w 560"/>
                <a:gd name="T5" fmla="*/ 48 h 221"/>
                <a:gd name="T6" fmla="*/ 557 w 560"/>
                <a:gd name="T7" fmla="*/ 220 h 221"/>
                <a:gd name="T8" fmla="*/ 559 w 560"/>
                <a:gd name="T9" fmla="*/ 219 h 221"/>
                <a:gd name="T10" fmla="*/ 338 w 560"/>
                <a:gd name="T11" fmla="*/ 45 h 221"/>
                <a:gd name="T12" fmla="*/ 186 w 560"/>
                <a:gd name="T13" fmla="*/ 13 h 221"/>
                <a:gd name="T14" fmla="*/ 1 w 560"/>
                <a:gd name="T15" fmla="*/ 7 h 221"/>
                <a:gd name="T16" fmla="*/ 1 w 560"/>
                <a:gd name="T17" fmla="*/ 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0" h="221">
                  <a:moveTo>
                    <a:pt x="1" y="8"/>
                  </a:moveTo>
                  <a:cubicBezTo>
                    <a:pt x="56" y="3"/>
                    <a:pt x="112" y="6"/>
                    <a:pt x="167" y="13"/>
                  </a:cubicBezTo>
                  <a:cubicBezTo>
                    <a:pt x="224" y="19"/>
                    <a:pt x="283" y="24"/>
                    <a:pt x="337" y="48"/>
                  </a:cubicBezTo>
                  <a:cubicBezTo>
                    <a:pt x="422" y="86"/>
                    <a:pt x="508" y="138"/>
                    <a:pt x="557" y="220"/>
                  </a:cubicBezTo>
                  <a:cubicBezTo>
                    <a:pt x="558" y="221"/>
                    <a:pt x="560" y="220"/>
                    <a:pt x="559" y="219"/>
                  </a:cubicBezTo>
                  <a:cubicBezTo>
                    <a:pt x="512" y="135"/>
                    <a:pt x="423" y="83"/>
                    <a:pt x="338" y="45"/>
                  </a:cubicBezTo>
                  <a:cubicBezTo>
                    <a:pt x="290" y="24"/>
                    <a:pt x="238" y="19"/>
                    <a:pt x="186" y="13"/>
                  </a:cubicBezTo>
                  <a:cubicBezTo>
                    <a:pt x="125" y="5"/>
                    <a:pt x="63" y="0"/>
                    <a:pt x="1" y="7"/>
                  </a:cubicBezTo>
                  <a:cubicBezTo>
                    <a:pt x="0" y="7"/>
                    <a:pt x="0" y="8"/>
                    <a:pt x="1"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98" name="Freeform 930"/>
            <p:cNvSpPr/>
            <p:nvPr/>
          </p:nvSpPr>
          <p:spPr bwMode="auto">
            <a:xfrm>
              <a:off x="4367" y="3143"/>
              <a:ext cx="794" cy="401"/>
            </a:xfrm>
            <a:custGeom>
              <a:avLst/>
              <a:gdLst>
                <a:gd name="T0" fmla="*/ 1 w 452"/>
                <a:gd name="T1" fmla="*/ 2 h 228"/>
                <a:gd name="T2" fmla="*/ 262 w 452"/>
                <a:gd name="T3" fmla="*/ 57 h 228"/>
                <a:gd name="T4" fmla="*/ 363 w 452"/>
                <a:gd name="T5" fmla="*/ 130 h 228"/>
                <a:gd name="T6" fmla="*/ 449 w 452"/>
                <a:gd name="T7" fmla="*/ 227 h 228"/>
                <a:gd name="T8" fmla="*/ 452 w 452"/>
                <a:gd name="T9" fmla="*/ 226 h 228"/>
                <a:gd name="T10" fmla="*/ 375 w 452"/>
                <a:gd name="T11" fmla="*/ 137 h 228"/>
                <a:gd name="T12" fmla="*/ 269 w 452"/>
                <a:gd name="T13" fmla="*/ 58 h 228"/>
                <a:gd name="T14" fmla="*/ 1 w 452"/>
                <a:gd name="T15" fmla="*/ 0 h 228"/>
                <a:gd name="T16" fmla="*/ 1 w 452"/>
                <a:gd name="T17" fmla="*/ 2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2" h="228">
                  <a:moveTo>
                    <a:pt x="1" y="2"/>
                  </a:moveTo>
                  <a:cubicBezTo>
                    <a:pt x="90" y="9"/>
                    <a:pt x="181" y="15"/>
                    <a:pt x="262" y="57"/>
                  </a:cubicBezTo>
                  <a:cubicBezTo>
                    <a:pt x="299" y="77"/>
                    <a:pt x="332" y="102"/>
                    <a:pt x="363" y="130"/>
                  </a:cubicBezTo>
                  <a:cubicBezTo>
                    <a:pt x="393" y="157"/>
                    <a:pt x="434" y="189"/>
                    <a:pt x="449" y="227"/>
                  </a:cubicBezTo>
                  <a:cubicBezTo>
                    <a:pt x="450" y="228"/>
                    <a:pt x="452" y="227"/>
                    <a:pt x="452" y="226"/>
                  </a:cubicBezTo>
                  <a:cubicBezTo>
                    <a:pt x="437" y="191"/>
                    <a:pt x="403" y="163"/>
                    <a:pt x="375" y="137"/>
                  </a:cubicBezTo>
                  <a:cubicBezTo>
                    <a:pt x="343" y="107"/>
                    <a:pt x="308" y="80"/>
                    <a:pt x="269" y="58"/>
                  </a:cubicBezTo>
                  <a:cubicBezTo>
                    <a:pt x="187" y="13"/>
                    <a:pt x="93" y="5"/>
                    <a:pt x="1" y="0"/>
                  </a:cubicBezTo>
                  <a:cubicBezTo>
                    <a:pt x="0" y="0"/>
                    <a:pt x="0" y="2"/>
                    <a:pt x="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99" name="Freeform 931"/>
            <p:cNvSpPr/>
            <p:nvPr/>
          </p:nvSpPr>
          <p:spPr bwMode="auto">
            <a:xfrm>
              <a:off x="4483" y="3180"/>
              <a:ext cx="652" cy="379"/>
            </a:xfrm>
            <a:custGeom>
              <a:avLst/>
              <a:gdLst>
                <a:gd name="T0" fmla="*/ 1 w 371"/>
                <a:gd name="T1" fmla="*/ 2 h 216"/>
                <a:gd name="T2" fmla="*/ 211 w 371"/>
                <a:gd name="T3" fmla="*/ 69 h 216"/>
                <a:gd name="T4" fmla="*/ 295 w 371"/>
                <a:gd name="T5" fmla="*/ 124 h 216"/>
                <a:gd name="T6" fmla="*/ 368 w 371"/>
                <a:gd name="T7" fmla="*/ 214 h 216"/>
                <a:gd name="T8" fmla="*/ 371 w 371"/>
                <a:gd name="T9" fmla="*/ 214 h 216"/>
                <a:gd name="T10" fmla="*/ 317 w 371"/>
                <a:gd name="T11" fmla="*/ 136 h 216"/>
                <a:gd name="T12" fmla="*/ 224 w 371"/>
                <a:gd name="T13" fmla="*/ 73 h 216"/>
                <a:gd name="T14" fmla="*/ 2 w 371"/>
                <a:gd name="T15" fmla="*/ 0 h 216"/>
                <a:gd name="T16" fmla="*/ 1 w 371"/>
                <a:gd name="T17" fmla="*/ 2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216">
                  <a:moveTo>
                    <a:pt x="1" y="2"/>
                  </a:moveTo>
                  <a:cubicBezTo>
                    <a:pt x="76" y="15"/>
                    <a:pt x="145" y="30"/>
                    <a:pt x="211" y="69"/>
                  </a:cubicBezTo>
                  <a:cubicBezTo>
                    <a:pt x="240" y="86"/>
                    <a:pt x="268" y="105"/>
                    <a:pt x="295" y="124"/>
                  </a:cubicBezTo>
                  <a:cubicBezTo>
                    <a:pt x="330" y="149"/>
                    <a:pt x="352" y="175"/>
                    <a:pt x="368" y="214"/>
                  </a:cubicBezTo>
                  <a:cubicBezTo>
                    <a:pt x="369" y="216"/>
                    <a:pt x="371" y="215"/>
                    <a:pt x="371" y="214"/>
                  </a:cubicBezTo>
                  <a:cubicBezTo>
                    <a:pt x="359" y="183"/>
                    <a:pt x="343" y="157"/>
                    <a:pt x="317" y="136"/>
                  </a:cubicBezTo>
                  <a:cubicBezTo>
                    <a:pt x="288" y="114"/>
                    <a:pt x="256" y="93"/>
                    <a:pt x="224" y="73"/>
                  </a:cubicBezTo>
                  <a:cubicBezTo>
                    <a:pt x="155" y="31"/>
                    <a:pt x="82" y="12"/>
                    <a:pt x="2" y="0"/>
                  </a:cubicBezTo>
                  <a:cubicBezTo>
                    <a:pt x="1" y="0"/>
                    <a:pt x="0" y="2"/>
                    <a:pt x="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00" name="Freeform 932"/>
            <p:cNvSpPr/>
            <p:nvPr/>
          </p:nvSpPr>
          <p:spPr bwMode="auto">
            <a:xfrm>
              <a:off x="4616" y="3243"/>
              <a:ext cx="491" cy="339"/>
            </a:xfrm>
            <a:custGeom>
              <a:avLst/>
              <a:gdLst>
                <a:gd name="T0" fmla="*/ 1 w 279"/>
                <a:gd name="T1" fmla="*/ 2 h 193"/>
                <a:gd name="T2" fmla="*/ 159 w 279"/>
                <a:gd name="T3" fmla="*/ 80 h 193"/>
                <a:gd name="T4" fmla="*/ 277 w 279"/>
                <a:gd name="T5" fmla="*/ 191 h 193"/>
                <a:gd name="T6" fmla="*/ 279 w 279"/>
                <a:gd name="T7" fmla="*/ 190 h 193"/>
                <a:gd name="T8" fmla="*/ 166 w 279"/>
                <a:gd name="T9" fmla="*/ 81 h 193"/>
                <a:gd name="T10" fmla="*/ 1 w 279"/>
                <a:gd name="T11" fmla="*/ 1 h 193"/>
                <a:gd name="T12" fmla="*/ 1 w 279"/>
                <a:gd name="T13" fmla="*/ 2 h 193"/>
              </a:gdLst>
              <a:ahLst/>
              <a:cxnLst>
                <a:cxn ang="0">
                  <a:pos x="T0" y="T1"/>
                </a:cxn>
                <a:cxn ang="0">
                  <a:pos x="T2" y="T3"/>
                </a:cxn>
                <a:cxn ang="0">
                  <a:pos x="T4" y="T5"/>
                </a:cxn>
                <a:cxn ang="0">
                  <a:pos x="T6" y="T7"/>
                </a:cxn>
                <a:cxn ang="0">
                  <a:pos x="T8" y="T9"/>
                </a:cxn>
                <a:cxn ang="0">
                  <a:pos x="T10" y="T11"/>
                </a:cxn>
                <a:cxn ang="0">
                  <a:pos x="T12" y="T13"/>
                </a:cxn>
              </a:cxnLst>
              <a:rect l="0" t="0" r="r" b="b"/>
              <a:pathLst>
                <a:path w="279" h="193">
                  <a:moveTo>
                    <a:pt x="1" y="2"/>
                  </a:moveTo>
                  <a:cubicBezTo>
                    <a:pt x="57" y="21"/>
                    <a:pt x="108" y="49"/>
                    <a:pt x="159" y="80"/>
                  </a:cubicBezTo>
                  <a:cubicBezTo>
                    <a:pt x="206" y="110"/>
                    <a:pt x="249" y="142"/>
                    <a:pt x="277" y="191"/>
                  </a:cubicBezTo>
                  <a:cubicBezTo>
                    <a:pt x="278" y="193"/>
                    <a:pt x="279" y="192"/>
                    <a:pt x="279" y="190"/>
                  </a:cubicBezTo>
                  <a:cubicBezTo>
                    <a:pt x="256" y="142"/>
                    <a:pt x="210" y="109"/>
                    <a:pt x="166" y="81"/>
                  </a:cubicBezTo>
                  <a:cubicBezTo>
                    <a:pt x="115" y="49"/>
                    <a:pt x="60" y="15"/>
                    <a:pt x="1" y="1"/>
                  </a:cubicBezTo>
                  <a:cubicBezTo>
                    <a:pt x="0" y="0"/>
                    <a:pt x="0" y="2"/>
                    <a:pt x="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01" name="Freeform 933"/>
            <p:cNvSpPr/>
            <p:nvPr/>
          </p:nvSpPr>
          <p:spPr bwMode="auto">
            <a:xfrm>
              <a:off x="4783" y="3357"/>
              <a:ext cx="301" cy="239"/>
            </a:xfrm>
            <a:custGeom>
              <a:avLst/>
              <a:gdLst>
                <a:gd name="T0" fmla="*/ 0 w 171"/>
                <a:gd name="T1" fmla="*/ 2 h 136"/>
                <a:gd name="T2" fmla="*/ 168 w 171"/>
                <a:gd name="T3" fmla="*/ 135 h 136"/>
                <a:gd name="T4" fmla="*/ 170 w 171"/>
                <a:gd name="T5" fmla="*/ 133 h 136"/>
                <a:gd name="T6" fmla="*/ 1 w 171"/>
                <a:gd name="T7" fmla="*/ 1 h 136"/>
                <a:gd name="T8" fmla="*/ 0 w 171"/>
                <a:gd name="T9" fmla="*/ 2 h 136"/>
              </a:gdLst>
              <a:ahLst/>
              <a:cxnLst>
                <a:cxn ang="0">
                  <a:pos x="T0" y="T1"/>
                </a:cxn>
                <a:cxn ang="0">
                  <a:pos x="T2" y="T3"/>
                </a:cxn>
                <a:cxn ang="0">
                  <a:pos x="T4" y="T5"/>
                </a:cxn>
                <a:cxn ang="0">
                  <a:pos x="T6" y="T7"/>
                </a:cxn>
                <a:cxn ang="0">
                  <a:pos x="T8" y="T9"/>
                </a:cxn>
              </a:cxnLst>
              <a:rect l="0" t="0" r="r" b="b"/>
              <a:pathLst>
                <a:path w="171" h="136">
                  <a:moveTo>
                    <a:pt x="0" y="2"/>
                  </a:moveTo>
                  <a:cubicBezTo>
                    <a:pt x="62" y="38"/>
                    <a:pt x="122" y="80"/>
                    <a:pt x="168" y="135"/>
                  </a:cubicBezTo>
                  <a:cubicBezTo>
                    <a:pt x="169" y="136"/>
                    <a:pt x="171" y="134"/>
                    <a:pt x="170" y="133"/>
                  </a:cubicBezTo>
                  <a:cubicBezTo>
                    <a:pt x="127" y="78"/>
                    <a:pt x="63" y="33"/>
                    <a:pt x="1" y="1"/>
                  </a:cubicBezTo>
                  <a:cubicBezTo>
                    <a:pt x="0" y="0"/>
                    <a:pt x="0" y="1"/>
                    <a:pt x="0"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02" name="Freeform 934"/>
            <p:cNvSpPr/>
            <p:nvPr/>
          </p:nvSpPr>
          <p:spPr bwMode="auto">
            <a:xfrm>
              <a:off x="4938" y="3510"/>
              <a:ext cx="105" cy="116"/>
            </a:xfrm>
            <a:custGeom>
              <a:avLst/>
              <a:gdLst>
                <a:gd name="T0" fmla="*/ 1 w 60"/>
                <a:gd name="T1" fmla="*/ 2 h 66"/>
                <a:gd name="T2" fmla="*/ 58 w 60"/>
                <a:gd name="T3" fmla="*/ 65 h 66"/>
                <a:gd name="T4" fmla="*/ 60 w 60"/>
                <a:gd name="T5" fmla="*/ 65 h 66"/>
                <a:gd name="T6" fmla="*/ 2 w 60"/>
                <a:gd name="T7" fmla="*/ 1 h 66"/>
                <a:gd name="T8" fmla="*/ 1 w 60"/>
                <a:gd name="T9" fmla="*/ 2 h 66"/>
              </a:gdLst>
              <a:ahLst/>
              <a:cxnLst>
                <a:cxn ang="0">
                  <a:pos x="T0" y="T1"/>
                </a:cxn>
                <a:cxn ang="0">
                  <a:pos x="T2" y="T3"/>
                </a:cxn>
                <a:cxn ang="0">
                  <a:pos x="T4" y="T5"/>
                </a:cxn>
                <a:cxn ang="0">
                  <a:pos x="T6" y="T7"/>
                </a:cxn>
                <a:cxn ang="0">
                  <a:pos x="T8" y="T9"/>
                </a:cxn>
              </a:cxnLst>
              <a:rect l="0" t="0" r="r" b="b"/>
              <a:pathLst>
                <a:path w="60" h="66">
                  <a:moveTo>
                    <a:pt x="1" y="2"/>
                  </a:moveTo>
                  <a:cubicBezTo>
                    <a:pt x="17" y="27"/>
                    <a:pt x="47" y="36"/>
                    <a:pt x="58" y="65"/>
                  </a:cubicBezTo>
                  <a:cubicBezTo>
                    <a:pt x="58" y="66"/>
                    <a:pt x="60" y="66"/>
                    <a:pt x="60" y="65"/>
                  </a:cubicBezTo>
                  <a:cubicBezTo>
                    <a:pt x="53" y="35"/>
                    <a:pt x="19" y="23"/>
                    <a:pt x="2" y="1"/>
                  </a:cubicBezTo>
                  <a:cubicBezTo>
                    <a:pt x="1" y="0"/>
                    <a:pt x="0" y="1"/>
                    <a:pt x="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03" name="Freeform 935"/>
            <p:cNvSpPr/>
            <p:nvPr/>
          </p:nvSpPr>
          <p:spPr bwMode="auto">
            <a:xfrm>
              <a:off x="4075" y="3141"/>
              <a:ext cx="866" cy="535"/>
            </a:xfrm>
            <a:custGeom>
              <a:avLst/>
              <a:gdLst>
                <a:gd name="T0" fmla="*/ 1 w 493"/>
                <a:gd name="T1" fmla="*/ 2 h 304"/>
                <a:gd name="T2" fmla="*/ 156 w 493"/>
                <a:gd name="T3" fmla="*/ 34 h 304"/>
                <a:gd name="T4" fmla="*/ 286 w 493"/>
                <a:gd name="T5" fmla="*/ 106 h 304"/>
                <a:gd name="T6" fmla="*/ 490 w 493"/>
                <a:gd name="T7" fmla="*/ 303 h 304"/>
                <a:gd name="T8" fmla="*/ 492 w 493"/>
                <a:gd name="T9" fmla="*/ 301 h 304"/>
                <a:gd name="T10" fmla="*/ 287 w 493"/>
                <a:gd name="T11" fmla="*/ 104 h 304"/>
                <a:gd name="T12" fmla="*/ 160 w 493"/>
                <a:gd name="T13" fmla="*/ 33 h 304"/>
                <a:gd name="T14" fmla="*/ 1 w 493"/>
                <a:gd name="T15" fmla="*/ 0 h 304"/>
                <a:gd name="T16" fmla="*/ 1 w 493"/>
                <a:gd name="T17" fmla="*/ 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304">
                  <a:moveTo>
                    <a:pt x="1" y="2"/>
                  </a:moveTo>
                  <a:cubicBezTo>
                    <a:pt x="53" y="5"/>
                    <a:pt x="105" y="19"/>
                    <a:pt x="156" y="34"/>
                  </a:cubicBezTo>
                  <a:cubicBezTo>
                    <a:pt x="204" y="49"/>
                    <a:pt x="245" y="76"/>
                    <a:pt x="286" y="106"/>
                  </a:cubicBezTo>
                  <a:cubicBezTo>
                    <a:pt x="362" y="163"/>
                    <a:pt x="439" y="221"/>
                    <a:pt x="490" y="303"/>
                  </a:cubicBezTo>
                  <a:cubicBezTo>
                    <a:pt x="491" y="304"/>
                    <a:pt x="493" y="303"/>
                    <a:pt x="492" y="301"/>
                  </a:cubicBezTo>
                  <a:cubicBezTo>
                    <a:pt x="443" y="219"/>
                    <a:pt x="363" y="161"/>
                    <a:pt x="287" y="104"/>
                  </a:cubicBezTo>
                  <a:cubicBezTo>
                    <a:pt x="248" y="74"/>
                    <a:pt x="207" y="48"/>
                    <a:pt x="160" y="33"/>
                  </a:cubicBezTo>
                  <a:cubicBezTo>
                    <a:pt x="108" y="17"/>
                    <a:pt x="54" y="2"/>
                    <a:pt x="1" y="0"/>
                  </a:cubicBezTo>
                  <a:cubicBezTo>
                    <a:pt x="0" y="0"/>
                    <a:pt x="0" y="2"/>
                    <a:pt x="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04" name="Freeform 936"/>
            <p:cNvSpPr/>
            <p:nvPr/>
          </p:nvSpPr>
          <p:spPr bwMode="auto">
            <a:xfrm>
              <a:off x="4170" y="3125"/>
              <a:ext cx="810" cy="522"/>
            </a:xfrm>
            <a:custGeom>
              <a:avLst/>
              <a:gdLst>
                <a:gd name="T0" fmla="*/ 1 w 461"/>
                <a:gd name="T1" fmla="*/ 5 h 297"/>
                <a:gd name="T2" fmla="*/ 152 w 461"/>
                <a:gd name="T3" fmla="*/ 45 h 297"/>
                <a:gd name="T4" fmla="*/ 267 w 461"/>
                <a:gd name="T5" fmla="*/ 106 h 297"/>
                <a:gd name="T6" fmla="*/ 459 w 461"/>
                <a:gd name="T7" fmla="*/ 296 h 297"/>
                <a:gd name="T8" fmla="*/ 461 w 461"/>
                <a:gd name="T9" fmla="*/ 295 h 297"/>
                <a:gd name="T10" fmla="*/ 268 w 461"/>
                <a:gd name="T11" fmla="*/ 104 h 297"/>
                <a:gd name="T12" fmla="*/ 142 w 461"/>
                <a:gd name="T13" fmla="*/ 38 h 297"/>
                <a:gd name="T14" fmla="*/ 1 w 461"/>
                <a:gd name="T15" fmla="*/ 4 h 297"/>
                <a:gd name="T16" fmla="*/ 1 w 461"/>
                <a:gd name="T17" fmla="*/ 5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1" h="297">
                  <a:moveTo>
                    <a:pt x="1" y="5"/>
                  </a:moveTo>
                  <a:cubicBezTo>
                    <a:pt x="54" y="3"/>
                    <a:pt x="104" y="24"/>
                    <a:pt x="152" y="45"/>
                  </a:cubicBezTo>
                  <a:cubicBezTo>
                    <a:pt x="192" y="63"/>
                    <a:pt x="230" y="83"/>
                    <a:pt x="267" y="106"/>
                  </a:cubicBezTo>
                  <a:cubicBezTo>
                    <a:pt x="344" y="156"/>
                    <a:pt x="410" y="218"/>
                    <a:pt x="459" y="296"/>
                  </a:cubicBezTo>
                  <a:cubicBezTo>
                    <a:pt x="460" y="297"/>
                    <a:pt x="461" y="296"/>
                    <a:pt x="461" y="295"/>
                  </a:cubicBezTo>
                  <a:cubicBezTo>
                    <a:pt x="415" y="216"/>
                    <a:pt x="345" y="152"/>
                    <a:pt x="268" y="104"/>
                  </a:cubicBezTo>
                  <a:cubicBezTo>
                    <a:pt x="228" y="78"/>
                    <a:pt x="186" y="56"/>
                    <a:pt x="142" y="38"/>
                  </a:cubicBezTo>
                  <a:cubicBezTo>
                    <a:pt x="97" y="19"/>
                    <a:pt x="50" y="0"/>
                    <a:pt x="1" y="4"/>
                  </a:cubicBezTo>
                  <a:cubicBezTo>
                    <a:pt x="0" y="4"/>
                    <a:pt x="0" y="5"/>
                    <a:pt x="1"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05" name="Freeform 937"/>
            <p:cNvSpPr/>
            <p:nvPr/>
          </p:nvSpPr>
          <p:spPr bwMode="auto">
            <a:xfrm>
              <a:off x="4087" y="3132"/>
              <a:ext cx="828" cy="581"/>
            </a:xfrm>
            <a:custGeom>
              <a:avLst/>
              <a:gdLst>
                <a:gd name="T0" fmla="*/ 1 w 471"/>
                <a:gd name="T1" fmla="*/ 2 h 330"/>
                <a:gd name="T2" fmla="*/ 150 w 471"/>
                <a:gd name="T3" fmla="*/ 53 h 330"/>
                <a:gd name="T4" fmla="*/ 265 w 471"/>
                <a:gd name="T5" fmla="*/ 131 h 330"/>
                <a:gd name="T6" fmla="*/ 364 w 471"/>
                <a:gd name="T7" fmla="*/ 210 h 330"/>
                <a:gd name="T8" fmla="*/ 468 w 471"/>
                <a:gd name="T9" fmla="*/ 329 h 330"/>
                <a:gd name="T10" fmla="*/ 470 w 471"/>
                <a:gd name="T11" fmla="*/ 328 h 330"/>
                <a:gd name="T12" fmla="*/ 383 w 471"/>
                <a:gd name="T13" fmla="*/ 220 h 330"/>
                <a:gd name="T14" fmla="*/ 315 w 471"/>
                <a:gd name="T15" fmla="*/ 172 h 330"/>
                <a:gd name="T16" fmla="*/ 262 w 471"/>
                <a:gd name="T17" fmla="*/ 124 h 330"/>
                <a:gd name="T18" fmla="*/ 1 w 471"/>
                <a:gd name="T19" fmla="*/ 0 h 330"/>
                <a:gd name="T20" fmla="*/ 1 w 471"/>
                <a:gd name="T21" fmla="*/ 2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1" h="330">
                  <a:moveTo>
                    <a:pt x="1" y="2"/>
                  </a:moveTo>
                  <a:cubicBezTo>
                    <a:pt x="52" y="15"/>
                    <a:pt x="102" y="31"/>
                    <a:pt x="150" y="53"/>
                  </a:cubicBezTo>
                  <a:cubicBezTo>
                    <a:pt x="193" y="73"/>
                    <a:pt x="230" y="99"/>
                    <a:pt x="265" y="131"/>
                  </a:cubicBezTo>
                  <a:cubicBezTo>
                    <a:pt x="297" y="160"/>
                    <a:pt x="328" y="186"/>
                    <a:pt x="364" y="210"/>
                  </a:cubicBezTo>
                  <a:cubicBezTo>
                    <a:pt x="409" y="239"/>
                    <a:pt x="439" y="284"/>
                    <a:pt x="468" y="329"/>
                  </a:cubicBezTo>
                  <a:cubicBezTo>
                    <a:pt x="468" y="330"/>
                    <a:pt x="471" y="329"/>
                    <a:pt x="470" y="328"/>
                  </a:cubicBezTo>
                  <a:cubicBezTo>
                    <a:pt x="446" y="289"/>
                    <a:pt x="419" y="247"/>
                    <a:pt x="383" y="220"/>
                  </a:cubicBezTo>
                  <a:cubicBezTo>
                    <a:pt x="361" y="203"/>
                    <a:pt x="337" y="190"/>
                    <a:pt x="315" y="172"/>
                  </a:cubicBezTo>
                  <a:cubicBezTo>
                    <a:pt x="297" y="157"/>
                    <a:pt x="279" y="140"/>
                    <a:pt x="262" y="124"/>
                  </a:cubicBezTo>
                  <a:cubicBezTo>
                    <a:pt x="189" y="59"/>
                    <a:pt x="96" y="22"/>
                    <a:pt x="1" y="0"/>
                  </a:cubicBezTo>
                  <a:cubicBezTo>
                    <a:pt x="1" y="0"/>
                    <a:pt x="0" y="1"/>
                    <a:pt x="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06" name="Freeform 938"/>
            <p:cNvSpPr/>
            <p:nvPr/>
          </p:nvSpPr>
          <p:spPr bwMode="auto">
            <a:xfrm>
              <a:off x="4066" y="3143"/>
              <a:ext cx="819" cy="601"/>
            </a:xfrm>
            <a:custGeom>
              <a:avLst/>
              <a:gdLst>
                <a:gd name="T0" fmla="*/ 1 w 466"/>
                <a:gd name="T1" fmla="*/ 2 h 342"/>
                <a:gd name="T2" fmla="*/ 133 w 466"/>
                <a:gd name="T3" fmla="*/ 60 h 342"/>
                <a:gd name="T4" fmla="*/ 257 w 466"/>
                <a:gd name="T5" fmla="*/ 139 h 342"/>
                <a:gd name="T6" fmla="*/ 463 w 466"/>
                <a:gd name="T7" fmla="*/ 340 h 342"/>
                <a:gd name="T8" fmla="*/ 466 w 466"/>
                <a:gd name="T9" fmla="*/ 339 h 342"/>
                <a:gd name="T10" fmla="*/ 265 w 466"/>
                <a:gd name="T11" fmla="*/ 140 h 342"/>
                <a:gd name="T12" fmla="*/ 134 w 466"/>
                <a:gd name="T13" fmla="*/ 57 h 342"/>
                <a:gd name="T14" fmla="*/ 1 w 466"/>
                <a:gd name="T15" fmla="*/ 0 h 342"/>
                <a:gd name="T16" fmla="*/ 1 w 466"/>
                <a:gd name="T17" fmla="*/ 2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6" h="342">
                  <a:moveTo>
                    <a:pt x="1" y="2"/>
                  </a:moveTo>
                  <a:cubicBezTo>
                    <a:pt x="49" y="12"/>
                    <a:pt x="91" y="34"/>
                    <a:pt x="133" y="60"/>
                  </a:cubicBezTo>
                  <a:cubicBezTo>
                    <a:pt x="175" y="86"/>
                    <a:pt x="216" y="112"/>
                    <a:pt x="257" y="139"/>
                  </a:cubicBezTo>
                  <a:cubicBezTo>
                    <a:pt x="339" y="191"/>
                    <a:pt x="420" y="250"/>
                    <a:pt x="463" y="340"/>
                  </a:cubicBezTo>
                  <a:cubicBezTo>
                    <a:pt x="464" y="342"/>
                    <a:pt x="466" y="340"/>
                    <a:pt x="466" y="339"/>
                  </a:cubicBezTo>
                  <a:cubicBezTo>
                    <a:pt x="425" y="250"/>
                    <a:pt x="345" y="191"/>
                    <a:pt x="265" y="140"/>
                  </a:cubicBezTo>
                  <a:cubicBezTo>
                    <a:pt x="222" y="112"/>
                    <a:pt x="178" y="84"/>
                    <a:pt x="134" y="57"/>
                  </a:cubicBezTo>
                  <a:cubicBezTo>
                    <a:pt x="93" y="32"/>
                    <a:pt x="50" y="9"/>
                    <a:pt x="1" y="0"/>
                  </a:cubicBezTo>
                  <a:cubicBezTo>
                    <a:pt x="0" y="0"/>
                    <a:pt x="0" y="1"/>
                    <a:pt x="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07" name="Freeform 939"/>
            <p:cNvSpPr/>
            <p:nvPr/>
          </p:nvSpPr>
          <p:spPr bwMode="auto">
            <a:xfrm>
              <a:off x="4062" y="3150"/>
              <a:ext cx="667" cy="661"/>
            </a:xfrm>
            <a:custGeom>
              <a:avLst/>
              <a:gdLst>
                <a:gd name="T0" fmla="*/ 0 w 379"/>
                <a:gd name="T1" fmla="*/ 1 h 376"/>
                <a:gd name="T2" fmla="*/ 185 w 379"/>
                <a:gd name="T3" fmla="*/ 186 h 376"/>
                <a:gd name="T4" fmla="*/ 377 w 379"/>
                <a:gd name="T5" fmla="*/ 375 h 376"/>
                <a:gd name="T6" fmla="*/ 378 w 379"/>
                <a:gd name="T7" fmla="*/ 374 h 376"/>
                <a:gd name="T8" fmla="*/ 182 w 379"/>
                <a:gd name="T9" fmla="*/ 179 h 376"/>
                <a:gd name="T10" fmla="*/ 1 w 379"/>
                <a:gd name="T11" fmla="*/ 0 h 376"/>
                <a:gd name="T12" fmla="*/ 0 w 379"/>
                <a:gd name="T13" fmla="*/ 1 h 376"/>
              </a:gdLst>
              <a:ahLst/>
              <a:cxnLst>
                <a:cxn ang="0">
                  <a:pos x="T0" y="T1"/>
                </a:cxn>
                <a:cxn ang="0">
                  <a:pos x="T2" y="T3"/>
                </a:cxn>
                <a:cxn ang="0">
                  <a:pos x="T4" y="T5"/>
                </a:cxn>
                <a:cxn ang="0">
                  <a:pos x="T6" y="T7"/>
                </a:cxn>
                <a:cxn ang="0">
                  <a:pos x="T8" y="T9"/>
                </a:cxn>
                <a:cxn ang="0">
                  <a:pos x="T10" y="T11"/>
                </a:cxn>
                <a:cxn ang="0">
                  <a:pos x="T12" y="T13"/>
                </a:cxn>
              </a:cxnLst>
              <a:rect l="0" t="0" r="r" b="b"/>
              <a:pathLst>
                <a:path w="379" h="376">
                  <a:moveTo>
                    <a:pt x="0" y="1"/>
                  </a:moveTo>
                  <a:cubicBezTo>
                    <a:pt x="70" y="54"/>
                    <a:pt x="125" y="123"/>
                    <a:pt x="185" y="186"/>
                  </a:cubicBezTo>
                  <a:cubicBezTo>
                    <a:pt x="247" y="251"/>
                    <a:pt x="309" y="317"/>
                    <a:pt x="377" y="375"/>
                  </a:cubicBezTo>
                  <a:cubicBezTo>
                    <a:pt x="378" y="376"/>
                    <a:pt x="379" y="375"/>
                    <a:pt x="378" y="374"/>
                  </a:cubicBezTo>
                  <a:cubicBezTo>
                    <a:pt x="313" y="309"/>
                    <a:pt x="245" y="246"/>
                    <a:pt x="182" y="179"/>
                  </a:cubicBezTo>
                  <a:cubicBezTo>
                    <a:pt x="124" y="118"/>
                    <a:pt x="70" y="50"/>
                    <a:pt x="1" y="0"/>
                  </a:cubicBezTo>
                  <a:cubicBezTo>
                    <a:pt x="0" y="0"/>
                    <a:pt x="0" y="1"/>
                    <a:pt x="0"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08" name="Freeform 940"/>
            <p:cNvSpPr/>
            <p:nvPr/>
          </p:nvSpPr>
          <p:spPr bwMode="auto">
            <a:xfrm>
              <a:off x="4061" y="3153"/>
              <a:ext cx="610" cy="633"/>
            </a:xfrm>
            <a:custGeom>
              <a:avLst/>
              <a:gdLst>
                <a:gd name="T0" fmla="*/ 1 w 347"/>
                <a:gd name="T1" fmla="*/ 2 h 360"/>
                <a:gd name="T2" fmla="*/ 159 w 347"/>
                <a:gd name="T3" fmla="*/ 190 h 360"/>
                <a:gd name="T4" fmla="*/ 344 w 347"/>
                <a:gd name="T5" fmla="*/ 359 h 360"/>
                <a:gd name="T6" fmla="*/ 345 w 347"/>
                <a:gd name="T7" fmla="*/ 357 h 360"/>
                <a:gd name="T8" fmla="*/ 156 w 347"/>
                <a:gd name="T9" fmla="*/ 182 h 360"/>
                <a:gd name="T10" fmla="*/ 2 w 347"/>
                <a:gd name="T11" fmla="*/ 1 h 360"/>
                <a:gd name="T12" fmla="*/ 1 w 347"/>
                <a:gd name="T13" fmla="*/ 2 h 360"/>
              </a:gdLst>
              <a:ahLst/>
              <a:cxnLst>
                <a:cxn ang="0">
                  <a:pos x="T0" y="T1"/>
                </a:cxn>
                <a:cxn ang="0">
                  <a:pos x="T2" y="T3"/>
                </a:cxn>
                <a:cxn ang="0">
                  <a:pos x="T4" y="T5"/>
                </a:cxn>
                <a:cxn ang="0">
                  <a:pos x="T6" y="T7"/>
                </a:cxn>
                <a:cxn ang="0">
                  <a:pos x="T8" y="T9"/>
                </a:cxn>
                <a:cxn ang="0">
                  <a:pos x="T10" y="T11"/>
                </a:cxn>
                <a:cxn ang="0">
                  <a:pos x="T12" y="T13"/>
                </a:cxn>
              </a:cxnLst>
              <a:rect l="0" t="0" r="r" b="b"/>
              <a:pathLst>
                <a:path w="347" h="360">
                  <a:moveTo>
                    <a:pt x="1" y="2"/>
                  </a:moveTo>
                  <a:cubicBezTo>
                    <a:pt x="60" y="59"/>
                    <a:pt x="107" y="127"/>
                    <a:pt x="159" y="190"/>
                  </a:cubicBezTo>
                  <a:cubicBezTo>
                    <a:pt x="212" y="256"/>
                    <a:pt x="276" y="309"/>
                    <a:pt x="344" y="359"/>
                  </a:cubicBezTo>
                  <a:cubicBezTo>
                    <a:pt x="345" y="360"/>
                    <a:pt x="347" y="358"/>
                    <a:pt x="345" y="357"/>
                  </a:cubicBezTo>
                  <a:cubicBezTo>
                    <a:pt x="276" y="304"/>
                    <a:pt x="212" y="250"/>
                    <a:pt x="156" y="182"/>
                  </a:cubicBezTo>
                  <a:cubicBezTo>
                    <a:pt x="106" y="121"/>
                    <a:pt x="61" y="55"/>
                    <a:pt x="2" y="1"/>
                  </a:cubicBezTo>
                  <a:cubicBezTo>
                    <a:pt x="1" y="0"/>
                    <a:pt x="0" y="1"/>
                    <a:pt x="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09" name="Freeform 941"/>
            <p:cNvSpPr/>
            <p:nvPr/>
          </p:nvSpPr>
          <p:spPr bwMode="auto">
            <a:xfrm>
              <a:off x="4180" y="3222"/>
              <a:ext cx="635" cy="552"/>
            </a:xfrm>
            <a:custGeom>
              <a:avLst/>
              <a:gdLst>
                <a:gd name="T0" fmla="*/ 1 w 361"/>
                <a:gd name="T1" fmla="*/ 2 h 314"/>
                <a:gd name="T2" fmla="*/ 190 w 361"/>
                <a:gd name="T3" fmla="*/ 151 h 314"/>
                <a:gd name="T4" fmla="*/ 359 w 361"/>
                <a:gd name="T5" fmla="*/ 313 h 314"/>
                <a:gd name="T6" fmla="*/ 360 w 361"/>
                <a:gd name="T7" fmla="*/ 312 h 314"/>
                <a:gd name="T8" fmla="*/ 187 w 361"/>
                <a:gd name="T9" fmla="*/ 144 h 314"/>
                <a:gd name="T10" fmla="*/ 1 w 361"/>
                <a:gd name="T11" fmla="*/ 1 h 314"/>
                <a:gd name="T12" fmla="*/ 1 w 361"/>
                <a:gd name="T13" fmla="*/ 2 h 314"/>
              </a:gdLst>
              <a:ahLst/>
              <a:cxnLst>
                <a:cxn ang="0">
                  <a:pos x="T0" y="T1"/>
                </a:cxn>
                <a:cxn ang="0">
                  <a:pos x="T2" y="T3"/>
                </a:cxn>
                <a:cxn ang="0">
                  <a:pos x="T4" y="T5"/>
                </a:cxn>
                <a:cxn ang="0">
                  <a:pos x="T6" y="T7"/>
                </a:cxn>
                <a:cxn ang="0">
                  <a:pos x="T8" y="T9"/>
                </a:cxn>
                <a:cxn ang="0">
                  <a:pos x="T10" y="T11"/>
                </a:cxn>
                <a:cxn ang="0">
                  <a:pos x="T12" y="T13"/>
                </a:cxn>
              </a:cxnLst>
              <a:rect l="0" t="0" r="r" b="b"/>
              <a:pathLst>
                <a:path w="361" h="314">
                  <a:moveTo>
                    <a:pt x="1" y="2"/>
                  </a:moveTo>
                  <a:cubicBezTo>
                    <a:pt x="65" y="50"/>
                    <a:pt x="129" y="98"/>
                    <a:pt x="190" y="151"/>
                  </a:cubicBezTo>
                  <a:cubicBezTo>
                    <a:pt x="249" y="203"/>
                    <a:pt x="303" y="258"/>
                    <a:pt x="359" y="313"/>
                  </a:cubicBezTo>
                  <a:cubicBezTo>
                    <a:pt x="360" y="314"/>
                    <a:pt x="361" y="313"/>
                    <a:pt x="360" y="312"/>
                  </a:cubicBezTo>
                  <a:cubicBezTo>
                    <a:pt x="307" y="252"/>
                    <a:pt x="247" y="197"/>
                    <a:pt x="187" y="144"/>
                  </a:cubicBezTo>
                  <a:cubicBezTo>
                    <a:pt x="128" y="94"/>
                    <a:pt x="66" y="44"/>
                    <a:pt x="1" y="1"/>
                  </a:cubicBezTo>
                  <a:cubicBezTo>
                    <a:pt x="1" y="0"/>
                    <a:pt x="0" y="1"/>
                    <a:pt x="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10" name="Freeform 942"/>
            <p:cNvSpPr/>
            <p:nvPr/>
          </p:nvSpPr>
          <p:spPr bwMode="auto">
            <a:xfrm>
              <a:off x="4187" y="3222"/>
              <a:ext cx="2" cy="3"/>
            </a:xfrm>
            <a:custGeom>
              <a:avLst/>
              <a:gdLst>
                <a:gd name="T0" fmla="*/ 0 w 1"/>
                <a:gd name="T1" fmla="*/ 2 h 2"/>
                <a:gd name="T2" fmla="*/ 0 w 1"/>
                <a:gd name="T3" fmla="*/ 0 h 2"/>
                <a:gd name="T4" fmla="*/ 0 w 1"/>
                <a:gd name="T5" fmla="*/ 2 h 2"/>
              </a:gdLst>
              <a:ahLst/>
              <a:cxnLst>
                <a:cxn ang="0">
                  <a:pos x="T0" y="T1"/>
                </a:cxn>
                <a:cxn ang="0">
                  <a:pos x="T2" y="T3"/>
                </a:cxn>
                <a:cxn ang="0">
                  <a:pos x="T4" y="T5"/>
                </a:cxn>
              </a:cxnLst>
              <a:rect l="0" t="0" r="r" b="b"/>
              <a:pathLst>
                <a:path w="1" h="2">
                  <a:moveTo>
                    <a:pt x="0" y="2"/>
                  </a:moveTo>
                  <a:cubicBezTo>
                    <a:pt x="1" y="2"/>
                    <a:pt x="1" y="0"/>
                    <a:pt x="0" y="0"/>
                  </a:cubicBezTo>
                  <a:cubicBezTo>
                    <a:pt x="0" y="0"/>
                    <a:pt x="0" y="2"/>
                    <a:pt x="0"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11" name="Freeform 943"/>
            <p:cNvSpPr/>
            <p:nvPr/>
          </p:nvSpPr>
          <p:spPr bwMode="auto">
            <a:xfrm>
              <a:off x="4180" y="3222"/>
              <a:ext cx="2" cy="3"/>
            </a:xfrm>
            <a:custGeom>
              <a:avLst/>
              <a:gdLst>
                <a:gd name="T0" fmla="*/ 0 w 1"/>
                <a:gd name="T1" fmla="*/ 2 h 2"/>
                <a:gd name="T2" fmla="*/ 0 w 1"/>
                <a:gd name="T3" fmla="*/ 0 h 2"/>
                <a:gd name="T4" fmla="*/ 0 w 1"/>
                <a:gd name="T5" fmla="*/ 2 h 2"/>
              </a:gdLst>
              <a:ahLst/>
              <a:cxnLst>
                <a:cxn ang="0">
                  <a:pos x="T0" y="T1"/>
                </a:cxn>
                <a:cxn ang="0">
                  <a:pos x="T2" y="T3"/>
                </a:cxn>
                <a:cxn ang="0">
                  <a:pos x="T4" y="T5"/>
                </a:cxn>
              </a:cxnLst>
              <a:rect l="0" t="0" r="r" b="b"/>
              <a:pathLst>
                <a:path w="1" h="2">
                  <a:moveTo>
                    <a:pt x="0" y="2"/>
                  </a:moveTo>
                  <a:cubicBezTo>
                    <a:pt x="1" y="2"/>
                    <a:pt x="1" y="0"/>
                    <a:pt x="0" y="0"/>
                  </a:cubicBezTo>
                  <a:cubicBezTo>
                    <a:pt x="0" y="0"/>
                    <a:pt x="0" y="2"/>
                    <a:pt x="0"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12" name="Freeform 944"/>
            <p:cNvSpPr/>
            <p:nvPr/>
          </p:nvSpPr>
          <p:spPr bwMode="auto">
            <a:xfrm>
              <a:off x="4207" y="3243"/>
              <a:ext cx="567" cy="549"/>
            </a:xfrm>
            <a:custGeom>
              <a:avLst/>
              <a:gdLst>
                <a:gd name="T0" fmla="*/ 1 w 323"/>
                <a:gd name="T1" fmla="*/ 2 h 312"/>
                <a:gd name="T2" fmla="*/ 158 w 323"/>
                <a:gd name="T3" fmla="*/ 159 h 312"/>
                <a:gd name="T4" fmla="*/ 320 w 323"/>
                <a:gd name="T5" fmla="*/ 311 h 312"/>
                <a:gd name="T6" fmla="*/ 322 w 323"/>
                <a:gd name="T7" fmla="*/ 309 h 312"/>
                <a:gd name="T8" fmla="*/ 160 w 323"/>
                <a:gd name="T9" fmla="*/ 157 h 312"/>
                <a:gd name="T10" fmla="*/ 2 w 323"/>
                <a:gd name="T11" fmla="*/ 1 h 312"/>
                <a:gd name="T12" fmla="*/ 1 w 323"/>
                <a:gd name="T13" fmla="*/ 2 h 312"/>
              </a:gdLst>
              <a:ahLst/>
              <a:cxnLst>
                <a:cxn ang="0">
                  <a:pos x="T0" y="T1"/>
                </a:cxn>
                <a:cxn ang="0">
                  <a:pos x="T2" y="T3"/>
                </a:cxn>
                <a:cxn ang="0">
                  <a:pos x="T4" y="T5"/>
                </a:cxn>
                <a:cxn ang="0">
                  <a:pos x="T6" y="T7"/>
                </a:cxn>
                <a:cxn ang="0">
                  <a:pos x="T8" y="T9"/>
                </a:cxn>
                <a:cxn ang="0">
                  <a:pos x="T10" y="T11"/>
                </a:cxn>
                <a:cxn ang="0">
                  <a:pos x="T12" y="T13"/>
                </a:cxn>
              </a:cxnLst>
              <a:rect l="0" t="0" r="r" b="b"/>
              <a:pathLst>
                <a:path w="323" h="312">
                  <a:moveTo>
                    <a:pt x="1" y="2"/>
                  </a:moveTo>
                  <a:cubicBezTo>
                    <a:pt x="51" y="56"/>
                    <a:pt x="105" y="108"/>
                    <a:pt x="158" y="159"/>
                  </a:cubicBezTo>
                  <a:cubicBezTo>
                    <a:pt x="211" y="211"/>
                    <a:pt x="264" y="262"/>
                    <a:pt x="320" y="311"/>
                  </a:cubicBezTo>
                  <a:cubicBezTo>
                    <a:pt x="321" y="312"/>
                    <a:pt x="323" y="310"/>
                    <a:pt x="322" y="309"/>
                  </a:cubicBezTo>
                  <a:cubicBezTo>
                    <a:pt x="268" y="258"/>
                    <a:pt x="213" y="208"/>
                    <a:pt x="160" y="157"/>
                  </a:cubicBezTo>
                  <a:cubicBezTo>
                    <a:pt x="106" y="106"/>
                    <a:pt x="55" y="53"/>
                    <a:pt x="2" y="1"/>
                  </a:cubicBezTo>
                  <a:cubicBezTo>
                    <a:pt x="1" y="0"/>
                    <a:pt x="0" y="1"/>
                    <a:pt x="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13" name="Freeform 945"/>
            <p:cNvSpPr/>
            <p:nvPr/>
          </p:nvSpPr>
          <p:spPr bwMode="auto">
            <a:xfrm>
              <a:off x="4052" y="3148"/>
              <a:ext cx="545" cy="689"/>
            </a:xfrm>
            <a:custGeom>
              <a:avLst/>
              <a:gdLst>
                <a:gd name="T0" fmla="*/ 0 w 310"/>
                <a:gd name="T1" fmla="*/ 1 h 392"/>
                <a:gd name="T2" fmla="*/ 50 w 310"/>
                <a:gd name="T3" fmla="*/ 140 h 392"/>
                <a:gd name="T4" fmla="*/ 107 w 310"/>
                <a:gd name="T5" fmla="*/ 250 h 392"/>
                <a:gd name="T6" fmla="*/ 197 w 310"/>
                <a:gd name="T7" fmla="*/ 344 h 392"/>
                <a:gd name="T8" fmla="*/ 307 w 310"/>
                <a:gd name="T9" fmla="*/ 391 h 392"/>
                <a:gd name="T10" fmla="*/ 308 w 310"/>
                <a:gd name="T11" fmla="*/ 389 h 392"/>
                <a:gd name="T12" fmla="*/ 192 w 310"/>
                <a:gd name="T13" fmla="*/ 335 h 392"/>
                <a:gd name="T14" fmla="*/ 105 w 310"/>
                <a:gd name="T15" fmla="*/ 243 h 392"/>
                <a:gd name="T16" fmla="*/ 49 w 310"/>
                <a:gd name="T17" fmla="*/ 129 h 392"/>
                <a:gd name="T18" fmla="*/ 2 w 310"/>
                <a:gd name="T19" fmla="*/ 1 h 392"/>
                <a:gd name="T20" fmla="*/ 0 w 310"/>
                <a:gd name="T21" fmla="*/ 1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0" h="392">
                  <a:moveTo>
                    <a:pt x="0" y="1"/>
                  </a:moveTo>
                  <a:cubicBezTo>
                    <a:pt x="14" y="48"/>
                    <a:pt x="32" y="95"/>
                    <a:pt x="50" y="140"/>
                  </a:cubicBezTo>
                  <a:cubicBezTo>
                    <a:pt x="66" y="178"/>
                    <a:pt x="82" y="217"/>
                    <a:pt x="107" y="250"/>
                  </a:cubicBezTo>
                  <a:cubicBezTo>
                    <a:pt x="134" y="284"/>
                    <a:pt x="166" y="315"/>
                    <a:pt x="197" y="344"/>
                  </a:cubicBezTo>
                  <a:cubicBezTo>
                    <a:pt x="229" y="374"/>
                    <a:pt x="266" y="384"/>
                    <a:pt x="307" y="391"/>
                  </a:cubicBezTo>
                  <a:cubicBezTo>
                    <a:pt x="309" y="392"/>
                    <a:pt x="310" y="389"/>
                    <a:pt x="308" y="389"/>
                  </a:cubicBezTo>
                  <a:cubicBezTo>
                    <a:pt x="263" y="380"/>
                    <a:pt x="225" y="368"/>
                    <a:pt x="192" y="335"/>
                  </a:cubicBezTo>
                  <a:cubicBezTo>
                    <a:pt x="162" y="306"/>
                    <a:pt x="130" y="276"/>
                    <a:pt x="105" y="243"/>
                  </a:cubicBezTo>
                  <a:cubicBezTo>
                    <a:pt x="80" y="209"/>
                    <a:pt x="64" y="168"/>
                    <a:pt x="49" y="129"/>
                  </a:cubicBezTo>
                  <a:cubicBezTo>
                    <a:pt x="31" y="87"/>
                    <a:pt x="17" y="44"/>
                    <a:pt x="2" y="1"/>
                  </a:cubicBezTo>
                  <a:cubicBezTo>
                    <a:pt x="1" y="0"/>
                    <a:pt x="0" y="0"/>
                    <a:pt x="0"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14" name="Freeform 946"/>
            <p:cNvSpPr/>
            <p:nvPr/>
          </p:nvSpPr>
          <p:spPr bwMode="auto">
            <a:xfrm>
              <a:off x="4068" y="3174"/>
              <a:ext cx="561" cy="656"/>
            </a:xfrm>
            <a:custGeom>
              <a:avLst/>
              <a:gdLst>
                <a:gd name="T0" fmla="*/ 0 w 319"/>
                <a:gd name="T1" fmla="*/ 2 h 373"/>
                <a:gd name="T2" fmla="*/ 59 w 319"/>
                <a:gd name="T3" fmla="*/ 124 h 373"/>
                <a:gd name="T4" fmla="*/ 121 w 319"/>
                <a:gd name="T5" fmla="*/ 235 h 373"/>
                <a:gd name="T6" fmla="*/ 316 w 319"/>
                <a:gd name="T7" fmla="*/ 373 h 373"/>
                <a:gd name="T8" fmla="*/ 317 w 319"/>
                <a:gd name="T9" fmla="*/ 371 h 373"/>
                <a:gd name="T10" fmla="*/ 118 w 319"/>
                <a:gd name="T11" fmla="*/ 225 h 373"/>
                <a:gd name="T12" fmla="*/ 59 w 319"/>
                <a:gd name="T13" fmla="*/ 120 h 373"/>
                <a:gd name="T14" fmla="*/ 2 w 319"/>
                <a:gd name="T15" fmla="*/ 1 h 373"/>
                <a:gd name="T16" fmla="*/ 0 w 319"/>
                <a:gd name="T17" fmla="*/ 2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9" h="373">
                  <a:moveTo>
                    <a:pt x="0" y="2"/>
                  </a:moveTo>
                  <a:cubicBezTo>
                    <a:pt x="19" y="43"/>
                    <a:pt x="38" y="84"/>
                    <a:pt x="59" y="124"/>
                  </a:cubicBezTo>
                  <a:cubicBezTo>
                    <a:pt x="78" y="162"/>
                    <a:pt x="95" y="202"/>
                    <a:pt x="121" y="235"/>
                  </a:cubicBezTo>
                  <a:cubicBezTo>
                    <a:pt x="170" y="297"/>
                    <a:pt x="249" y="335"/>
                    <a:pt x="316" y="373"/>
                  </a:cubicBezTo>
                  <a:cubicBezTo>
                    <a:pt x="318" y="373"/>
                    <a:pt x="319" y="371"/>
                    <a:pt x="317" y="371"/>
                  </a:cubicBezTo>
                  <a:cubicBezTo>
                    <a:pt x="249" y="328"/>
                    <a:pt x="166" y="293"/>
                    <a:pt x="118" y="225"/>
                  </a:cubicBezTo>
                  <a:cubicBezTo>
                    <a:pt x="94" y="193"/>
                    <a:pt x="77" y="155"/>
                    <a:pt x="59" y="120"/>
                  </a:cubicBezTo>
                  <a:cubicBezTo>
                    <a:pt x="39" y="80"/>
                    <a:pt x="21" y="41"/>
                    <a:pt x="2" y="1"/>
                  </a:cubicBezTo>
                  <a:cubicBezTo>
                    <a:pt x="1" y="0"/>
                    <a:pt x="0" y="1"/>
                    <a:pt x="0"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15" name="Freeform 947"/>
            <p:cNvSpPr/>
            <p:nvPr/>
          </p:nvSpPr>
          <p:spPr bwMode="auto">
            <a:xfrm>
              <a:off x="4184" y="3348"/>
              <a:ext cx="441" cy="442"/>
            </a:xfrm>
            <a:custGeom>
              <a:avLst/>
              <a:gdLst>
                <a:gd name="T0" fmla="*/ 1 w 251"/>
                <a:gd name="T1" fmla="*/ 2 h 251"/>
                <a:gd name="T2" fmla="*/ 90 w 251"/>
                <a:gd name="T3" fmla="*/ 146 h 251"/>
                <a:gd name="T4" fmla="*/ 159 w 251"/>
                <a:gd name="T5" fmla="*/ 194 h 251"/>
                <a:gd name="T6" fmla="*/ 249 w 251"/>
                <a:gd name="T7" fmla="*/ 251 h 251"/>
                <a:gd name="T8" fmla="*/ 250 w 251"/>
                <a:gd name="T9" fmla="*/ 249 h 251"/>
                <a:gd name="T10" fmla="*/ 92 w 251"/>
                <a:gd name="T11" fmla="*/ 144 h 251"/>
                <a:gd name="T12" fmla="*/ 2 w 251"/>
                <a:gd name="T13" fmla="*/ 1 h 251"/>
                <a:gd name="T14" fmla="*/ 1 w 251"/>
                <a:gd name="T15" fmla="*/ 2 h 2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1" h="251">
                  <a:moveTo>
                    <a:pt x="1" y="2"/>
                  </a:moveTo>
                  <a:cubicBezTo>
                    <a:pt x="27" y="51"/>
                    <a:pt x="48" y="107"/>
                    <a:pt x="90" y="146"/>
                  </a:cubicBezTo>
                  <a:cubicBezTo>
                    <a:pt x="111" y="164"/>
                    <a:pt x="135" y="179"/>
                    <a:pt x="159" y="194"/>
                  </a:cubicBezTo>
                  <a:cubicBezTo>
                    <a:pt x="189" y="213"/>
                    <a:pt x="218" y="233"/>
                    <a:pt x="249" y="251"/>
                  </a:cubicBezTo>
                  <a:cubicBezTo>
                    <a:pt x="250" y="251"/>
                    <a:pt x="251" y="249"/>
                    <a:pt x="250" y="249"/>
                  </a:cubicBezTo>
                  <a:cubicBezTo>
                    <a:pt x="198" y="213"/>
                    <a:pt x="139" y="185"/>
                    <a:pt x="92" y="144"/>
                  </a:cubicBezTo>
                  <a:cubicBezTo>
                    <a:pt x="49" y="105"/>
                    <a:pt x="31" y="49"/>
                    <a:pt x="2" y="1"/>
                  </a:cubicBezTo>
                  <a:cubicBezTo>
                    <a:pt x="2" y="0"/>
                    <a:pt x="0" y="1"/>
                    <a:pt x="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16" name="Freeform 948"/>
            <p:cNvSpPr/>
            <p:nvPr/>
          </p:nvSpPr>
          <p:spPr bwMode="auto">
            <a:xfrm>
              <a:off x="4061" y="3181"/>
              <a:ext cx="425" cy="669"/>
            </a:xfrm>
            <a:custGeom>
              <a:avLst/>
              <a:gdLst>
                <a:gd name="T0" fmla="*/ 1 w 242"/>
                <a:gd name="T1" fmla="*/ 1 h 380"/>
                <a:gd name="T2" fmla="*/ 86 w 242"/>
                <a:gd name="T3" fmla="*/ 237 h 380"/>
                <a:gd name="T4" fmla="*/ 240 w 242"/>
                <a:gd name="T5" fmla="*/ 380 h 380"/>
                <a:gd name="T6" fmla="*/ 241 w 242"/>
                <a:gd name="T7" fmla="*/ 378 h 380"/>
                <a:gd name="T8" fmla="*/ 80 w 242"/>
                <a:gd name="T9" fmla="*/ 224 h 380"/>
                <a:gd name="T10" fmla="*/ 3 w 242"/>
                <a:gd name="T11" fmla="*/ 1 h 380"/>
                <a:gd name="T12" fmla="*/ 1 w 242"/>
                <a:gd name="T13" fmla="*/ 1 h 380"/>
              </a:gdLst>
              <a:ahLst/>
              <a:cxnLst>
                <a:cxn ang="0">
                  <a:pos x="T0" y="T1"/>
                </a:cxn>
                <a:cxn ang="0">
                  <a:pos x="T2" y="T3"/>
                </a:cxn>
                <a:cxn ang="0">
                  <a:pos x="T4" y="T5"/>
                </a:cxn>
                <a:cxn ang="0">
                  <a:pos x="T6" y="T7"/>
                </a:cxn>
                <a:cxn ang="0">
                  <a:pos x="T8" y="T9"/>
                </a:cxn>
                <a:cxn ang="0">
                  <a:pos x="T10" y="T11"/>
                </a:cxn>
                <a:cxn ang="0">
                  <a:pos x="T12" y="T13"/>
                </a:cxn>
              </a:cxnLst>
              <a:rect l="0" t="0" r="r" b="b"/>
              <a:pathLst>
                <a:path w="242" h="380">
                  <a:moveTo>
                    <a:pt x="1" y="1"/>
                  </a:moveTo>
                  <a:cubicBezTo>
                    <a:pt x="17" y="84"/>
                    <a:pt x="38" y="166"/>
                    <a:pt x="86" y="237"/>
                  </a:cubicBezTo>
                  <a:cubicBezTo>
                    <a:pt x="124" y="292"/>
                    <a:pt x="171" y="362"/>
                    <a:pt x="240" y="380"/>
                  </a:cubicBezTo>
                  <a:cubicBezTo>
                    <a:pt x="241" y="380"/>
                    <a:pt x="242" y="379"/>
                    <a:pt x="241" y="378"/>
                  </a:cubicBezTo>
                  <a:cubicBezTo>
                    <a:pt x="169" y="354"/>
                    <a:pt x="120" y="285"/>
                    <a:pt x="80" y="224"/>
                  </a:cubicBezTo>
                  <a:cubicBezTo>
                    <a:pt x="37" y="156"/>
                    <a:pt x="20" y="78"/>
                    <a:pt x="3" y="1"/>
                  </a:cubicBezTo>
                  <a:cubicBezTo>
                    <a:pt x="2" y="0"/>
                    <a:pt x="0" y="0"/>
                    <a:pt x="1"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17" name="Freeform 949"/>
            <p:cNvSpPr/>
            <p:nvPr/>
          </p:nvSpPr>
          <p:spPr bwMode="auto">
            <a:xfrm>
              <a:off x="4055" y="3190"/>
              <a:ext cx="211" cy="540"/>
            </a:xfrm>
            <a:custGeom>
              <a:avLst/>
              <a:gdLst>
                <a:gd name="T0" fmla="*/ 0 w 120"/>
                <a:gd name="T1" fmla="*/ 1 h 307"/>
                <a:gd name="T2" fmla="*/ 118 w 120"/>
                <a:gd name="T3" fmla="*/ 306 h 307"/>
                <a:gd name="T4" fmla="*/ 120 w 120"/>
                <a:gd name="T5" fmla="*/ 305 h 307"/>
                <a:gd name="T6" fmla="*/ 2 w 120"/>
                <a:gd name="T7" fmla="*/ 1 h 307"/>
                <a:gd name="T8" fmla="*/ 0 w 120"/>
                <a:gd name="T9" fmla="*/ 1 h 307"/>
              </a:gdLst>
              <a:ahLst/>
              <a:cxnLst>
                <a:cxn ang="0">
                  <a:pos x="T0" y="T1"/>
                </a:cxn>
                <a:cxn ang="0">
                  <a:pos x="T2" y="T3"/>
                </a:cxn>
                <a:cxn ang="0">
                  <a:pos x="T4" y="T5"/>
                </a:cxn>
                <a:cxn ang="0">
                  <a:pos x="T6" y="T7"/>
                </a:cxn>
                <a:cxn ang="0">
                  <a:pos x="T8" y="T9"/>
                </a:cxn>
              </a:cxnLst>
              <a:rect l="0" t="0" r="r" b="b"/>
              <a:pathLst>
                <a:path w="120" h="307">
                  <a:moveTo>
                    <a:pt x="0" y="1"/>
                  </a:moveTo>
                  <a:cubicBezTo>
                    <a:pt x="10" y="109"/>
                    <a:pt x="51" y="220"/>
                    <a:pt x="118" y="306"/>
                  </a:cubicBezTo>
                  <a:cubicBezTo>
                    <a:pt x="119" y="307"/>
                    <a:pt x="120" y="306"/>
                    <a:pt x="120" y="305"/>
                  </a:cubicBezTo>
                  <a:cubicBezTo>
                    <a:pt x="56" y="212"/>
                    <a:pt x="15" y="113"/>
                    <a:pt x="2" y="1"/>
                  </a:cubicBezTo>
                  <a:cubicBezTo>
                    <a:pt x="1" y="0"/>
                    <a:pt x="0" y="0"/>
                    <a:pt x="0"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18" name="Freeform 950"/>
            <p:cNvSpPr/>
            <p:nvPr/>
          </p:nvSpPr>
          <p:spPr bwMode="auto">
            <a:xfrm>
              <a:off x="3982" y="3155"/>
              <a:ext cx="483" cy="744"/>
            </a:xfrm>
            <a:custGeom>
              <a:avLst/>
              <a:gdLst>
                <a:gd name="T0" fmla="*/ 35 w 275"/>
                <a:gd name="T1" fmla="*/ 1 h 423"/>
                <a:gd name="T2" fmla="*/ 74 w 275"/>
                <a:gd name="T3" fmla="*/ 266 h 423"/>
                <a:gd name="T4" fmla="*/ 273 w 275"/>
                <a:gd name="T5" fmla="*/ 422 h 423"/>
                <a:gd name="T6" fmla="*/ 274 w 275"/>
                <a:gd name="T7" fmla="*/ 420 h 423"/>
                <a:gd name="T8" fmla="*/ 76 w 275"/>
                <a:gd name="T9" fmla="*/ 265 h 423"/>
                <a:gd name="T10" fmla="*/ 36 w 275"/>
                <a:gd name="T11" fmla="*/ 1 h 423"/>
                <a:gd name="T12" fmla="*/ 35 w 275"/>
                <a:gd name="T13" fmla="*/ 1 h 423"/>
              </a:gdLst>
              <a:ahLst/>
              <a:cxnLst>
                <a:cxn ang="0">
                  <a:pos x="T0" y="T1"/>
                </a:cxn>
                <a:cxn ang="0">
                  <a:pos x="T2" y="T3"/>
                </a:cxn>
                <a:cxn ang="0">
                  <a:pos x="T4" y="T5"/>
                </a:cxn>
                <a:cxn ang="0">
                  <a:pos x="T6" y="T7"/>
                </a:cxn>
                <a:cxn ang="0">
                  <a:pos x="T8" y="T9"/>
                </a:cxn>
                <a:cxn ang="0">
                  <a:pos x="T10" y="T11"/>
                </a:cxn>
                <a:cxn ang="0">
                  <a:pos x="T12" y="T13"/>
                </a:cxn>
              </a:cxnLst>
              <a:rect l="0" t="0" r="r" b="b"/>
              <a:pathLst>
                <a:path w="275" h="423">
                  <a:moveTo>
                    <a:pt x="35" y="1"/>
                  </a:moveTo>
                  <a:cubicBezTo>
                    <a:pt x="0" y="92"/>
                    <a:pt x="27" y="185"/>
                    <a:pt x="74" y="266"/>
                  </a:cubicBezTo>
                  <a:cubicBezTo>
                    <a:pt x="117" y="340"/>
                    <a:pt x="186" y="407"/>
                    <a:pt x="273" y="422"/>
                  </a:cubicBezTo>
                  <a:cubicBezTo>
                    <a:pt x="274" y="423"/>
                    <a:pt x="275" y="421"/>
                    <a:pt x="274" y="420"/>
                  </a:cubicBezTo>
                  <a:cubicBezTo>
                    <a:pt x="187" y="399"/>
                    <a:pt x="120" y="341"/>
                    <a:pt x="76" y="265"/>
                  </a:cubicBezTo>
                  <a:cubicBezTo>
                    <a:pt x="29" y="183"/>
                    <a:pt x="5" y="93"/>
                    <a:pt x="36" y="1"/>
                  </a:cubicBezTo>
                  <a:cubicBezTo>
                    <a:pt x="37" y="0"/>
                    <a:pt x="35" y="0"/>
                    <a:pt x="35"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19" name="Freeform 951"/>
            <p:cNvSpPr/>
            <p:nvPr/>
          </p:nvSpPr>
          <p:spPr bwMode="auto">
            <a:xfrm>
              <a:off x="3994" y="3227"/>
              <a:ext cx="290" cy="642"/>
            </a:xfrm>
            <a:custGeom>
              <a:avLst/>
              <a:gdLst>
                <a:gd name="T0" fmla="*/ 6 w 165"/>
                <a:gd name="T1" fmla="*/ 1 h 365"/>
                <a:gd name="T2" fmla="*/ 44 w 165"/>
                <a:gd name="T3" fmla="*/ 218 h 365"/>
                <a:gd name="T4" fmla="*/ 164 w 165"/>
                <a:gd name="T5" fmla="*/ 364 h 365"/>
                <a:gd name="T6" fmla="*/ 164 w 165"/>
                <a:gd name="T7" fmla="*/ 363 h 365"/>
                <a:gd name="T8" fmla="*/ 43 w 165"/>
                <a:gd name="T9" fmla="*/ 207 h 365"/>
                <a:gd name="T10" fmla="*/ 7 w 165"/>
                <a:gd name="T11" fmla="*/ 1 h 365"/>
                <a:gd name="T12" fmla="*/ 6 w 165"/>
                <a:gd name="T13" fmla="*/ 1 h 365"/>
              </a:gdLst>
              <a:ahLst/>
              <a:cxnLst>
                <a:cxn ang="0">
                  <a:pos x="T0" y="T1"/>
                </a:cxn>
                <a:cxn ang="0">
                  <a:pos x="T2" y="T3"/>
                </a:cxn>
                <a:cxn ang="0">
                  <a:pos x="T4" y="T5"/>
                </a:cxn>
                <a:cxn ang="0">
                  <a:pos x="T6" y="T7"/>
                </a:cxn>
                <a:cxn ang="0">
                  <a:pos x="T8" y="T9"/>
                </a:cxn>
                <a:cxn ang="0">
                  <a:pos x="T10" y="T11"/>
                </a:cxn>
                <a:cxn ang="0">
                  <a:pos x="T12" y="T13"/>
                </a:cxn>
              </a:cxnLst>
              <a:rect l="0" t="0" r="r" b="b"/>
              <a:pathLst>
                <a:path w="165" h="365">
                  <a:moveTo>
                    <a:pt x="6" y="1"/>
                  </a:moveTo>
                  <a:cubicBezTo>
                    <a:pt x="0" y="75"/>
                    <a:pt x="15" y="150"/>
                    <a:pt x="44" y="218"/>
                  </a:cubicBezTo>
                  <a:cubicBezTo>
                    <a:pt x="68" y="274"/>
                    <a:pt x="103" y="342"/>
                    <a:pt x="164" y="364"/>
                  </a:cubicBezTo>
                  <a:cubicBezTo>
                    <a:pt x="165" y="365"/>
                    <a:pt x="165" y="363"/>
                    <a:pt x="164" y="363"/>
                  </a:cubicBezTo>
                  <a:cubicBezTo>
                    <a:pt x="102" y="333"/>
                    <a:pt x="68" y="269"/>
                    <a:pt x="43" y="207"/>
                  </a:cubicBezTo>
                  <a:cubicBezTo>
                    <a:pt x="16" y="141"/>
                    <a:pt x="3" y="72"/>
                    <a:pt x="7" y="1"/>
                  </a:cubicBezTo>
                  <a:cubicBezTo>
                    <a:pt x="8" y="0"/>
                    <a:pt x="6" y="0"/>
                    <a:pt x="6"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20" name="Freeform 952"/>
            <p:cNvSpPr/>
            <p:nvPr/>
          </p:nvSpPr>
          <p:spPr bwMode="auto">
            <a:xfrm>
              <a:off x="3626" y="3067"/>
              <a:ext cx="342" cy="139"/>
            </a:xfrm>
            <a:custGeom>
              <a:avLst/>
              <a:gdLst>
                <a:gd name="T0" fmla="*/ 3 w 194"/>
                <a:gd name="T1" fmla="*/ 14 h 79"/>
                <a:gd name="T2" fmla="*/ 101 w 194"/>
                <a:gd name="T3" fmla="*/ 75 h 79"/>
                <a:gd name="T4" fmla="*/ 185 w 194"/>
                <a:gd name="T5" fmla="*/ 35 h 79"/>
                <a:gd name="T6" fmla="*/ 173 w 194"/>
                <a:gd name="T7" fmla="*/ 32 h 79"/>
                <a:gd name="T8" fmla="*/ 141 w 194"/>
                <a:gd name="T9" fmla="*/ 55 h 79"/>
                <a:gd name="T10" fmla="*/ 86 w 194"/>
                <a:gd name="T11" fmla="*/ 53 h 79"/>
                <a:gd name="T12" fmla="*/ 14 w 194"/>
                <a:gd name="T13" fmla="*/ 6 h 79"/>
                <a:gd name="T14" fmla="*/ 3 w 194"/>
                <a:gd name="T15" fmla="*/ 14 h 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 h="79">
                  <a:moveTo>
                    <a:pt x="3" y="14"/>
                  </a:moveTo>
                  <a:cubicBezTo>
                    <a:pt x="19" y="51"/>
                    <a:pt x="63" y="70"/>
                    <a:pt x="101" y="75"/>
                  </a:cubicBezTo>
                  <a:cubicBezTo>
                    <a:pt x="125" y="79"/>
                    <a:pt x="194" y="74"/>
                    <a:pt x="185" y="35"/>
                  </a:cubicBezTo>
                  <a:cubicBezTo>
                    <a:pt x="183" y="29"/>
                    <a:pt x="177" y="29"/>
                    <a:pt x="173" y="32"/>
                  </a:cubicBezTo>
                  <a:cubicBezTo>
                    <a:pt x="162" y="41"/>
                    <a:pt x="157" y="50"/>
                    <a:pt x="141" y="55"/>
                  </a:cubicBezTo>
                  <a:cubicBezTo>
                    <a:pt x="123" y="59"/>
                    <a:pt x="104" y="57"/>
                    <a:pt x="86" y="53"/>
                  </a:cubicBezTo>
                  <a:cubicBezTo>
                    <a:pt x="55" y="46"/>
                    <a:pt x="34" y="30"/>
                    <a:pt x="14" y="6"/>
                  </a:cubicBezTo>
                  <a:cubicBezTo>
                    <a:pt x="8" y="0"/>
                    <a:pt x="0" y="8"/>
                    <a:pt x="3" y="1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21" name="Freeform 953"/>
            <p:cNvSpPr/>
            <p:nvPr/>
          </p:nvSpPr>
          <p:spPr bwMode="auto">
            <a:xfrm>
              <a:off x="3837" y="3023"/>
              <a:ext cx="217" cy="153"/>
            </a:xfrm>
            <a:custGeom>
              <a:avLst/>
              <a:gdLst>
                <a:gd name="T0" fmla="*/ 2 w 123"/>
                <a:gd name="T1" fmla="*/ 13 h 87"/>
                <a:gd name="T2" fmla="*/ 53 w 123"/>
                <a:gd name="T3" fmla="*/ 68 h 87"/>
                <a:gd name="T4" fmla="*/ 118 w 123"/>
                <a:gd name="T5" fmla="*/ 75 h 87"/>
                <a:gd name="T6" fmla="*/ 116 w 123"/>
                <a:gd name="T7" fmla="*/ 62 h 87"/>
                <a:gd name="T8" fmla="*/ 57 w 123"/>
                <a:gd name="T9" fmla="*/ 49 h 87"/>
                <a:gd name="T10" fmla="*/ 12 w 123"/>
                <a:gd name="T11" fmla="*/ 6 h 87"/>
                <a:gd name="T12" fmla="*/ 2 w 123"/>
                <a:gd name="T13" fmla="*/ 13 h 87"/>
              </a:gdLst>
              <a:ahLst/>
              <a:cxnLst>
                <a:cxn ang="0">
                  <a:pos x="T0" y="T1"/>
                </a:cxn>
                <a:cxn ang="0">
                  <a:pos x="T2" y="T3"/>
                </a:cxn>
                <a:cxn ang="0">
                  <a:pos x="T4" y="T5"/>
                </a:cxn>
                <a:cxn ang="0">
                  <a:pos x="T6" y="T7"/>
                </a:cxn>
                <a:cxn ang="0">
                  <a:pos x="T8" y="T9"/>
                </a:cxn>
                <a:cxn ang="0">
                  <a:pos x="T10" y="T11"/>
                </a:cxn>
                <a:cxn ang="0">
                  <a:pos x="T12" y="T13"/>
                </a:cxn>
              </a:cxnLst>
              <a:rect l="0" t="0" r="r" b="b"/>
              <a:pathLst>
                <a:path w="123" h="87">
                  <a:moveTo>
                    <a:pt x="2" y="13"/>
                  </a:moveTo>
                  <a:cubicBezTo>
                    <a:pt x="13" y="36"/>
                    <a:pt x="30" y="56"/>
                    <a:pt x="53" y="68"/>
                  </a:cubicBezTo>
                  <a:cubicBezTo>
                    <a:pt x="71" y="78"/>
                    <a:pt x="99" y="87"/>
                    <a:pt x="118" y="75"/>
                  </a:cubicBezTo>
                  <a:cubicBezTo>
                    <a:pt x="123" y="71"/>
                    <a:pt x="122" y="63"/>
                    <a:pt x="116" y="62"/>
                  </a:cubicBezTo>
                  <a:cubicBezTo>
                    <a:pt x="95" y="57"/>
                    <a:pt x="77" y="60"/>
                    <a:pt x="57" y="49"/>
                  </a:cubicBezTo>
                  <a:cubicBezTo>
                    <a:pt x="38" y="38"/>
                    <a:pt x="25" y="22"/>
                    <a:pt x="12" y="6"/>
                  </a:cubicBezTo>
                  <a:cubicBezTo>
                    <a:pt x="7" y="0"/>
                    <a:pt x="0" y="7"/>
                    <a:pt x="2" y="1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22" name="Freeform 954"/>
            <p:cNvSpPr/>
            <p:nvPr/>
          </p:nvSpPr>
          <p:spPr bwMode="auto">
            <a:xfrm>
              <a:off x="3925" y="3115"/>
              <a:ext cx="531" cy="807"/>
            </a:xfrm>
            <a:custGeom>
              <a:avLst/>
              <a:gdLst>
                <a:gd name="T0" fmla="*/ 71 w 302"/>
                <a:gd name="T1" fmla="*/ 6 h 459"/>
                <a:gd name="T2" fmla="*/ 45 w 302"/>
                <a:gd name="T3" fmla="*/ 287 h 459"/>
                <a:gd name="T4" fmla="*/ 139 w 302"/>
                <a:gd name="T5" fmla="*/ 399 h 459"/>
                <a:gd name="T6" fmla="*/ 290 w 302"/>
                <a:gd name="T7" fmla="*/ 452 h 459"/>
                <a:gd name="T8" fmla="*/ 292 w 302"/>
                <a:gd name="T9" fmla="*/ 437 h 459"/>
                <a:gd name="T10" fmla="*/ 156 w 302"/>
                <a:gd name="T11" fmla="*/ 387 h 459"/>
                <a:gd name="T12" fmla="*/ 65 w 302"/>
                <a:gd name="T13" fmla="*/ 282 h 459"/>
                <a:gd name="T14" fmla="*/ 36 w 302"/>
                <a:gd name="T15" fmla="*/ 148 h 459"/>
                <a:gd name="T16" fmla="*/ 82 w 302"/>
                <a:gd name="T17" fmla="*/ 14 h 459"/>
                <a:gd name="T18" fmla="*/ 71 w 302"/>
                <a:gd name="T19" fmla="*/ 6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2" h="459">
                  <a:moveTo>
                    <a:pt x="71" y="6"/>
                  </a:moveTo>
                  <a:cubicBezTo>
                    <a:pt x="0" y="77"/>
                    <a:pt x="3" y="202"/>
                    <a:pt x="45" y="287"/>
                  </a:cubicBezTo>
                  <a:cubicBezTo>
                    <a:pt x="67" y="331"/>
                    <a:pt x="100" y="369"/>
                    <a:pt x="139" y="399"/>
                  </a:cubicBezTo>
                  <a:cubicBezTo>
                    <a:pt x="180" y="430"/>
                    <a:pt x="236" y="459"/>
                    <a:pt x="290" y="452"/>
                  </a:cubicBezTo>
                  <a:cubicBezTo>
                    <a:pt x="298" y="451"/>
                    <a:pt x="302" y="438"/>
                    <a:pt x="292" y="437"/>
                  </a:cubicBezTo>
                  <a:cubicBezTo>
                    <a:pt x="242" y="430"/>
                    <a:pt x="198" y="417"/>
                    <a:pt x="156" y="387"/>
                  </a:cubicBezTo>
                  <a:cubicBezTo>
                    <a:pt x="119" y="359"/>
                    <a:pt x="87" y="324"/>
                    <a:pt x="65" y="282"/>
                  </a:cubicBezTo>
                  <a:cubicBezTo>
                    <a:pt x="44" y="241"/>
                    <a:pt x="33" y="195"/>
                    <a:pt x="36" y="148"/>
                  </a:cubicBezTo>
                  <a:cubicBezTo>
                    <a:pt x="39" y="99"/>
                    <a:pt x="58" y="57"/>
                    <a:pt x="82" y="14"/>
                  </a:cubicBezTo>
                  <a:cubicBezTo>
                    <a:pt x="86" y="7"/>
                    <a:pt x="77" y="0"/>
                    <a:pt x="71" y="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23" name="Freeform 955"/>
            <p:cNvSpPr/>
            <p:nvPr/>
          </p:nvSpPr>
          <p:spPr bwMode="auto">
            <a:xfrm>
              <a:off x="4386" y="2914"/>
              <a:ext cx="1081" cy="1003"/>
            </a:xfrm>
            <a:custGeom>
              <a:avLst/>
              <a:gdLst>
                <a:gd name="T0" fmla="*/ 558 w 615"/>
                <a:gd name="T1" fmla="*/ 14 h 570"/>
                <a:gd name="T2" fmla="*/ 578 w 615"/>
                <a:gd name="T3" fmla="*/ 172 h 570"/>
                <a:gd name="T4" fmla="*/ 464 w 615"/>
                <a:gd name="T5" fmla="*/ 320 h 570"/>
                <a:gd name="T6" fmla="*/ 393 w 615"/>
                <a:gd name="T7" fmla="*/ 378 h 570"/>
                <a:gd name="T8" fmla="*/ 326 w 615"/>
                <a:gd name="T9" fmla="*/ 418 h 570"/>
                <a:gd name="T10" fmla="*/ 179 w 615"/>
                <a:gd name="T11" fmla="*/ 495 h 570"/>
                <a:gd name="T12" fmla="*/ 140 w 615"/>
                <a:gd name="T13" fmla="*/ 499 h 570"/>
                <a:gd name="T14" fmla="*/ 106 w 615"/>
                <a:gd name="T15" fmla="*/ 527 h 570"/>
                <a:gd name="T16" fmla="*/ 9 w 615"/>
                <a:gd name="T17" fmla="*/ 552 h 570"/>
                <a:gd name="T18" fmla="*/ 11 w 615"/>
                <a:gd name="T19" fmla="*/ 566 h 570"/>
                <a:gd name="T20" fmla="*/ 96 w 615"/>
                <a:gd name="T21" fmla="*/ 553 h 570"/>
                <a:gd name="T22" fmla="*/ 129 w 615"/>
                <a:gd name="T23" fmla="*/ 533 h 570"/>
                <a:gd name="T24" fmla="*/ 144 w 615"/>
                <a:gd name="T25" fmla="*/ 519 h 570"/>
                <a:gd name="T26" fmla="*/ 182 w 615"/>
                <a:gd name="T27" fmla="*/ 513 h 570"/>
                <a:gd name="T28" fmla="*/ 330 w 615"/>
                <a:gd name="T29" fmla="*/ 443 h 570"/>
                <a:gd name="T30" fmla="*/ 368 w 615"/>
                <a:gd name="T31" fmla="*/ 410 h 570"/>
                <a:gd name="T32" fmla="*/ 408 w 615"/>
                <a:gd name="T33" fmla="*/ 391 h 570"/>
                <a:gd name="T34" fmla="*/ 482 w 615"/>
                <a:gd name="T35" fmla="*/ 328 h 570"/>
                <a:gd name="T36" fmla="*/ 594 w 615"/>
                <a:gd name="T37" fmla="*/ 179 h 570"/>
                <a:gd name="T38" fmla="*/ 569 w 615"/>
                <a:gd name="T39" fmla="*/ 6 h 570"/>
                <a:gd name="T40" fmla="*/ 558 w 615"/>
                <a:gd name="T41" fmla="*/ 14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15" h="570">
                  <a:moveTo>
                    <a:pt x="558" y="14"/>
                  </a:moveTo>
                  <a:cubicBezTo>
                    <a:pt x="592" y="61"/>
                    <a:pt x="597" y="118"/>
                    <a:pt x="578" y="172"/>
                  </a:cubicBezTo>
                  <a:cubicBezTo>
                    <a:pt x="556" y="231"/>
                    <a:pt x="509" y="277"/>
                    <a:pt x="464" y="320"/>
                  </a:cubicBezTo>
                  <a:cubicBezTo>
                    <a:pt x="442" y="341"/>
                    <a:pt x="420" y="363"/>
                    <a:pt x="393" y="378"/>
                  </a:cubicBezTo>
                  <a:cubicBezTo>
                    <a:pt x="369" y="392"/>
                    <a:pt x="344" y="396"/>
                    <a:pt x="326" y="418"/>
                  </a:cubicBezTo>
                  <a:cubicBezTo>
                    <a:pt x="289" y="465"/>
                    <a:pt x="241" y="496"/>
                    <a:pt x="179" y="495"/>
                  </a:cubicBezTo>
                  <a:cubicBezTo>
                    <a:pt x="165" y="494"/>
                    <a:pt x="152" y="492"/>
                    <a:pt x="140" y="499"/>
                  </a:cubicBezTo>
                  <a:cubicBezTo>
                    <a:pt x="127" y="506"/>
                    <a:pt x="118" y="519"/>
                    <a:pt x="106" y="527"/>
                  </a:cubicBezTo>
                  <a:cubicBezTo>
                    <a:pt x="76" y="545"/>
                    <a:pt x="43" y="547"/>
                    <a:pt x="9" y="552"/>
                  </a:cubicBezTo>
                  <a:cubicBezTo>
                    <a:pt x="0" y="553"/>
                    <a:pt x="4" y="565"/>
                    <a:pt x="11" y="566"/>
                  </a:cubicBezTo>
                  <a:cubicBezTo>
                    <a:pt x="39" y="570"/>
                    <a:pt x="70" y="564"/>
                    <a:pt x="96" y="553"/>
                  </a:cubicBezTo>
                  <a:cubicBezTo>
                    <a:pt x="108" y="547"/>
                    <a:pt x="119" y="541"/>
                    <a:pt x="129" y="533"/>
                  </a:cubicBezTo>
                  <a:cubicBezTo>
                    <a:pt x="135" y="528"/>
                    <a:pt x="139" y="523"/>
                    <a:pt x="144" y="519"/>
                  </a:cubicBezTo>
                  <a:cubicBezTo>
                    <a:pt x="156" y="509"/>
                    <a:pt x="169" y="513"/>
                    <a:pt x="182" y="513"/>
                  </a:cubicBezTo>
                  <a:cubicBezTo>
                    <a:pt x="239" y="513"/>
                    <a:pt x="295" y="487"/>
                    <a:pt x="330" y="443"/>
                  </a:cubicBezTo>
                  <a:cubicBezTo>
                    <a:pt x="341" y="429"/>
                    <a:pt x="350" y="417"/>
                    <a:pt x="368" y="410"/>
                  </a:cubicBezTo>
                  <a:cubicBezTo>
                    <a:pt x="382" y="404"/>
                    <a:pt x="395" y="399"/>
                    <a:pt x="408" y="391"/>
                  </a:cubicBezTo>
                  <a:cubicBezTo>
                    <a:pt x="435" y="373"/>
                    <a:pt x="458" y="350"/>
                    <a:pt x="482" y="328"/>
                  </a:cubicBezTo>
                  <a:cubicBezTo>
                    <a:pt x="526" y="285"/>
                    <a:pt x="572" y="238"/>
                    <a:pt x="594" y="179"/>
                  </a:cubicBezTo>
                  <a:cubicBezTo>
                    <a:pt x="615" y="123"/>
                    <a:pt x="615" y="50"/>
                    <a:pt x="569" y="6"/>
                  </a:cubicBezTo>
                  <a:cubicBezTo>
                    <a:pt x="564" y="0"/>
                    <a:pt x="553" y="7"/>
                    <a:pt x="558" y="1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24" name="Freeform 956"/>
            <p:cNvSpPr/>
            <p:nvPr/>
          </p:nvSpPr>
          <p:spPr bwMode="auto">
            <a:xfrm>
              <a:off x="4038" y="2768"/>
              <a:ext cx="624" cy="391"/>
            </a:xfrm>
            <a:custGeom>
              <a:avLst/>
              <a:gdLst>
                <a:gd name="T0" fmla="*/ 6 w 355"/>
                <a:gd name="T1" fmla="*/ 219 h 222"/>
                <a:gd name="T2" fmla="*/ 165 w 355"/>
                <a:gd name="T3" fmla="*/ 92 h 222"/>
                <a:gd name="T4" fmla="*/ 352 w 355"/>
                <a:gd name="T5" fmla="*/ 7 h 222"/>
                <a:gd name="T6" fmla="*/ 351 w 355"/>
                <a:gd name="T7" fmla="*/ 1 h 222"/>
                <a:gd name="T8" fmla="*/ 161 w 355"/>
                <a:gd name="T9" fmla="*/ 85 h 222"/>
                <a:gd name="T10" fmla="*/ 2 w 355"/>
                <a:gd name="T11" fmla="*/ 215 h 222"/>
                <a:gd name="T12" fmla="*/ 6 w 355"/>
                <a:gd name="T13" fmla="*/ 219 h 222"/>
              </a:gdLst>
              <a:ahLst/>
              <a:cxnLst>
                <a:cxn ang="0">
                  <a:pos x="T0" y="T1"/>
                </a:cxn>
                <a:cxn ang="0">
                  <a:pos x="T2" y="T3"/>
                </a:cxn>
                <a:cxn ang="0">
                  <a:pos x="T4" y="T5"/>
                </a:cxn>
                <a:cxn ang="0">
                  <a:pos x="T6" y="T7"/>
                </a:cxn>
                <a:cxn ang="0">
                  <a:pos x="T8" y="T9"/>
                </a:cxn>
                <a:cxn ang="0">
                  <a:pos x="T10" y="T11"/>
                </a:cxn>
                <a:cxn ang="0">
                  <a:pos x="T12" y="T13"/>
                </a:cxn>
              </a:cxnLst>
              <a:rect l="0" t="0" r="r" b="b"/>
              <a:pathLst>
                <a:path w="355" h="222">
                  <a:moveTo>
                    <a:pt x="6" y="219"/>
                  </a:moveTo>
                  <a:cubicBezTo>
                    <a:pt x="55" y="170"/>
                    <a:pt x="106" y="127"/>
                    <a:pt x="165" y="92"/>
                  </a:cubicBezTo>
                  <a:cubicBezTo>
                    <a:pt x="225" y="56"/>
                    <a:pt x="287" y="31"/>
                    <a:pt x="352" y="7"/>
                  </a:cubicBezTo>
                  <a:cubicBezTo>
                    <a:pt x="355" y="5"/>
                    <a:pt x="354" y="0"/>
                    <a:pt x="351" y="1"/>
                  </a:cubicBezTo>
                  <a:cubicBezTo>
                    <a:pt x="284" y="15"/>
                    <a:pt x="219" y="50"/>
                    <a:pt x="161" y="85"/>
                  </a:cubicBezTo>
                  <a:cubicBezTo>
                    <a:pt x="104" y="120"/>
                    <a:pt x="44" y="162"/>
                    <a:pt x="2" y="215"/>
                  </a:cubicBezTo>
                  <a:cubicBezTo>
                    <a:pt x="0" y="218"/>
                    <a:pt x="3" y="222"/>
                    <a:pt x="6" y="21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25" name="Freeform 957"/>
            <p:cNvSpPr/>
            <p:nvPr/>
          </p:nvSpPr>
          <p:spPr bwMode="auto">
            <a:xfrm>
              <a:off x="4038" y="2812"/>
              <a:ext cx="158" cy="362"/>
            </a:xfrm>
            <a:custGeom>
              <a:avLst/>
              <a:gdLst>
                <a:gd name="T0" fmla="*/ 5 w 90"/>
                <a:gd name="T1" fmla="*/ 203 h 206"/>
                <a:gd name="T2" fmla="*/ 88 w 90"/>
                <a:gd name="T3" fmla="*/ 6 h 206"/>
                <a:gd name="T4" fmla="*/ 83 w 90"/>
                <a:gd name="T5" fmla="*/ 2 h 206"/>
                <a:gd name="T6" fmla="*/ 1 w 90"/>
                <a:gd name="T7" fmla="*/ 203 h 206"/>
                <a:gd name="T8" fmla="*/ 5 w 90"/>
                <a:gd name="T9" fmla="*/ 203 h 206"/>
              </a:gdLst>
              <a:ahLst/>
              <a:cxnLst>
                <a:cxn ang="0">
                  <a:pos x="T0" y="T1"/>
                </a:cxn>
                <a:cxn ang="0">
                  <a:pos x="T2" y="T3"/>
                </a:cxn>
                <a:cxn ang="0">
                  <a:pos x="T4" y="T5"/>
                </a:cxn>
                <a:cxn ang="0">
                  <a:pos x="T6" y="T7"/>
                </a:cxn>
                <a:cxn ang="0">
                  <a:pos x="T8" y="T9"/>
                </a:cxn>
              </a:cxnLst>
              <a:rect l="0" t="0" r="r" b="b"/>
              <a:pathLst>
                <a:path w="90" h="206">
                  <a:moveTo>
                    <a:pt x="5" y="203"/>
                  </a:moveTo>
                  <a:cubicBezTo>
                    <a:pt x="16" y="132"/>
                    <a:pt x="47" y="65"/>
                    <a:pt x="88" y="6"/>
                  </a:cubicBezTo>
                  <a:cubicBezTo>
                    <a:pt x="90" y="3"/>
                    <a:pt x="86" y="0"/>
                    <a:pt x="83" y="2"/>
                  </a:cubicBezTo>
                  <a:cubicBezTo>
                    <a:pt x="37" y="56"/>
                    <a:pt x="7" y="133"/>
                    <a:pt x="1" y="203"/>
                  </a:cubicBezTo>
                  <a:cubicBezTo>
                    <a:pt x="0" y="205"/>
                    <a:pt x="5" y="206"/>
                    <a:pt x="5" y="20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26" name="Freeform 958"/>
            <p:cNvSpPr/>
            <p:nvPr/>
          </p:nvSpPr>
          <p:spPr bwMode="auto">
            <a:xfrm>
              <a:off x="3938" y="2905"/>
              <a:ext cx="58" cy="254"/>
            </a:xfrm>
            <a:custGeom>
              <a:avLst/>
              <a:gdLst>
                <a:gd name="T0" fmla="*/ 32 w 33"/>
                <a:gd name="T1" fmla="*/ 138 h 144"/>
                <a:gd name="T2" fmla="*/ 16 w 33"/>
                <a:gd name="T3" fmla="*/ 69 h 144"/>
                <a:gd name="T4" fmla="*/ 17 w 33"/>
                <a:gd name="T5" fmla="*/ 5 h 144"/>
                <a:gd name="T6" fmla="*/ 11 w 33"/>
                <a:gd name="T7" fmla="*/ 4 h 144"/>
                <a:gd name="T8" fmla="*/ 25 w 33"/>
                <a:gd name="T9" fmla="*/ 140 h 144"/>
                <a:gd name="T10" fmla="*/ 32 w 33"/>
                <a:gd name="T11" fmla="*/ 138 h 144"/>
              </a:gdLst>
              <a:ahLst/>
              <a:cxnLst>
                <a:cxn ang="0">
                  <a:pos x="T0" y="T1"/>
                </a:cxn>
                <a:cxn ang="0">
                  <a:pos x="T2" y="T3"/>
                </a:cxn>
                <a:cxn ang="0">
                  <a:pos x="T4" y="T5"/>
                </a:cxn>
                <a:cxn ang="0">
                  <a:pos x="T6" y="T7"/>
                </a:cxn>
                <a:cxn ang="0">
                  <a:pos x="T8" y="T9"/>
                </a:cxn>
                <a:cxn ang="0">
                  <a:pos x="T10" y="T11"/>
                </a:cxn>
              </a:cxnLst>
              <a:rect l="0" t="0" r="r" b="b"/>
              <a:pathLst>
                <a:path w="33" h="144">
                  <a:moveTo>
                    <a:pt x="32" y="138"/>
                  </a:moveTo>
                  <a:cubicBezTo>
                    <a:pt x="25" y="115"/>
                    <a:pt x="19" y="93"/>
                    <a:pt x="16" y="69"/>
                  </a:cubicBezTo>
                  <a:cubicBezTo>
                    <a:pt x="14" y="47"/>
                    <a:pt x="16" y="26"/>
                    <a:pt x="17" y="5"/>
                  </a:cubicBezTo>
                  <a:cubicBezTo>
                    <a:pt x="17" y="1"/>
                    <a:pt x="12" y="0"/>
                    <a:pt x="11" y="4"/>
                  </a:cubicBezTo>
                  <a:cubicBezTo>
                    <a:pt x="0" y="47"/>
                    <a:pt x="7" y="100"/>
                    <a:pt x="25" y="140"/>
                  </a:cubicBezTo>
                  <a:cubicBezTo>
                    <a:pt x="27" y="144"/>
                    <a:pt x="33" y="142"/>
                    <a:pt x="32" y="13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27" name="Freeform 959"/>
            <p:cNvSpPr/>
            <p:nvPr/>
          </p:nvSpPr>
          <p:spPr bwMode="auto">
            <a:xfrm>
              <a:off x="3751" y="3030"/>
              <a:ext cx="144" cy="139"/>
            </a:xfrm>
            <a:custGeom>
              <a:avLst/>
              <a:gdLst>
                <a:gd name="T0" fmla="*/ 79 w 82"/>
                <a:gd name="T1" fmla="*/ 72 h 79"/>
                <a:gd name="T2" fmla="*/ 6 w 82"/>
                <a:gd name="T3" fmla="*/ 3 h 79"/>
                <a:gd name="T4" fmla="*/ 0 w 82"/>
                <a:gd name="T5" fmla="*/ 5 h 79"/>
                <a:gd name="T6" fmla="*/ 78 w 82"/>
                <a:gd name="T7" fmla="*/ 79 h 79"/>
                <a:gd name="T8" fmla="*/ 79 w 82"/>
                <a:gd name="T9" fmla="*/ 72 h 79"/>
              </a:gdLst>
              <a:ahLst/>
              <a:cxnLst>
                <a:cxn ang="0">
                  <a:pos x="T0" y="T1"/>
                </a:cxn>
                <a:cxn ang="0">
                  <a:pos x="T2" y="T3"/>
                </a:cxn>
                <a:cxn ang="0">
                  <a:pos x="T4" y="T5"/>
                </a:cxn>
                <a:cxn ang="0">
                  <a:pos x="T6" y="T7"/>
                </a:cxn>
                <a:cxn ang="0">
                  <a:pos x="T8" y="T9"/>
                </a:cxn>
              </a:cxnLst>
              <a:rect l="0" t="0" r="r" b="b"/>
              <a:pathLst>
                <a:path w="82" h="79">
                  <a:moveTo>
                    <a:pt x="79" y="72"/>
                  </a:moveTo>
                  <a:cubicBezTo>
                    <a:pt x="43" y="62"/>
                    <a:pt x="18" y="39"/>
                    <a:pt x="6" y="3"/>
                  </a:cubicBezTo>
                  <a:cubicBezTo>
                    <a:pt x="5" y="0"/>
                    <a:pt x="0" y="1"/>
                    <a:pt x="0" y="5"/>
                  </a:cubicBezTo>
                  <a:cubicBezTo>
                    <a:pt x="5" y="43"/>
                    <a:pt x="40" y="75"/>
                    <a:pt x="78" y="79"/>
                  </a:cubicBezTo>
                  <a:cubicBezTo>
                    <a:pt x="82" y="79"/>
                    <a:pt x="82" y="73"/>
                    <a:pt x="79" y="7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28" name="Freeform 960"/>
            <p:cNvSpPr/>
            <p:nvPr/>
          </p:nvSpPr>
          <p:spPr bwMode="auto">
            <a:xfrm>
              <a:off x="4050" y="2962"/>
              <a:ext cx="1410" cy="184"/>
            </a:xfrm>
            <a:custGeom>
              <a:avLst/>
              <a:gdLst>
                <a:gd name="T0" fmla="*/ 6 w 802"/>
                <a:gd name="T1" fmla="*/ 103 h 105"/>
                <a:gd name="T2" fmla="*/ 290 w 802"/>
                <a:gd name="T3" fmla="*/ 20 h 105"/>
                <a:gd name="T4" fmla="*/ 606 w 802"/>
                <a:gd name="T5" fmla="*/ 24 h 105"/>
                <a:gd name="T6" fmla="*/ 793 w 802"/>
                <a:gd name="T7" fmla="*/ 69 h 105"/>
                <a:gd name="T8" fmla="*/ 797 w 802"/>
                <a:gd name="T9" fmla="*/ 62 h 105"/>
                <a:gd name="T10" fmla="*/ 636 w 802"/>
                <a:gd name="T11" fmla="*/ 17 h 105"/>
                <a:gd name="T12" fmla="*/ 480 w 802"/>
                <a:gd name="T13" fmla="*/ 4 h 105"/>
                <a:gd name="T14" fmla="*/ 149 w 802"/>
                <a:gd name="T15" fmla="*/ 35 h 105"/>
                <a:gd name="T16" fmla="*/ 3 w 802"/>
                <a:gd name="T17" fmla="*/ 98 h 105"/>
                <a:gd name="T18" fmla="*/ 6 w 802"/>
                <a:gd name="T19" fmla="*/ 10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2" h="105">
                  <a:moveTo>
                    <a:pt x="6" y="103"/>
                  </a:moveTo>
                  <a:cubicBezTo>
                    <a:pt x="89" y="49"/>
                    <a:pt x="192" y="29"/>
                    <a:pt x="290" y="20"/>
                  </a:cubicBezTo>
                  <a:cubicBezTo>
                    <a:pt x="395" y="9"/>
                    <a:pt x="501" y="12"/>
                    <a:pt x="606" y="24"/>
                  </a:cubicBezTo>
                  <a:cubicBezTo>
                    <a:pt x="670" y="32"/>
                    <a:pt x="735" y="41"/>
                    <a:pt x="793" y="69"/>
                  </a:cubicBezTo>
                  <a:cubicBezTo>
                    <a:pt x="798" y="71"/>
                    <a:pt x="802" y="65"/>
                    <a:pt x="797" y="62"/>
                  </a:cubicBezTo>
                  <a:cubicBezTo>
                    <a:pt x="753" y="30"/>
                    <a:pt x="689" y="25"/>
                    <a:pt x="636" y="17"/>
                  </a:cubicBezTo>
                  <a:cubicBezTo>
                    <a:pt x="584" y="10"/>
                    <a:pt x="532" y="6"/>
                    <a:pt x="480" y="4"/>
                  </a:cubicBezTo>
                  <a:cubicBezTo>
                    <a:pt x="370" y="0"/>
                    <a:pt x="256" y="7"/>
                    <a:pt x="149" y="35"/>
                  </a:cubicBezTo>
                  <a:cubicBezTo>
                    <a:pt x="98" y="49"/>
                    <a:pt x="47" y="68"/>
                    <a:pt x="3" y="98"/>
                  </a:cubicBezTo>
                  <a:cubicBezTo>
                    <a:pt x="0" y="100"/>
                    <a:pt x="3" y="105"/>
                    <a:pt x="6" y="10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29" name="Freeform 961"/>
            <p:cNvSpPr/>
            <p:nvPr/>
          </p:nvSpPr>
          <p:spPr bwMode="auto">
            <a:xfrm>
              <a:off x="4929" y="2976"/>
              <a:ext cx="436" cy="367"/>
            </a:xfrm>
            <a:custGeom>
              <a:avLst/>
              <a:gdLst>
                <a:gd name="T0" fmla="*/ 4 w 248"/>
                <a:gd name="T1" fmla="*/ 8 h 209"/>
                <a:gd name="T2" fmla="*/ 64 w 248"/>
                <a:gd name="T3" fmla="*/ 34 h 209"/>
                <a:gd name="T4" fmla="*/ 119 w 248"/>
                <a:gd name="T5" fmla="*/ 85 h 209"/>
                <a:gd name="T6" fmla="*/ 181 w 248"/>
                <a:gd name="T7" fmla="*/ 138 h 209"/>
                <a:gd name="T8" fmla="*/ 211 w 248"/>
                <a:gd name="T9" fmla="*/ 168 h 209"/>
                <a:gd name="T10" fmla="*/ 234 w 248"/>
                <a:gd name="T11" fmla="*/ 203 h 209"/>
                <a:gd name="T12" fmla="*/ 242 w 248"/>
                <a:gd name="T13" fmla="*/ 205 h 209"/>
                <a:gd name="T14" fmla="*/ 211 w 248"/>
                <a:gd name="T15" fmla="*/ 153 h 209"/>
                <a:gd name="T16" fmla="*/ 132 w 248"/>
                <a:gd name="T17" fmla="*/ 85 h 209"/>
                <a:gd name="T18" fmla="*/ 74 w 248"/>
                <a:gd name="T19" fmla="*/ 29 h 209"/>
                <a:gd name="T20" fmla="*/ 6 w 248"/>
                <a:gd name="T21" fmla="*/ 1 h 209"/>
                <a:gd name="T22" fmla="*/ 4 w 248"/>
                <a:gd name="T23" fmla="*/ 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8" h="209">
                  <a:moveTo>
                    <a:pt x="4" y="8"/>
                  </a:moveTo>
                  <a:cubicBezTo>
                    <a:pt x="25" y="14"/>
                    <a:pt x="45" y="23"/>
                    <a:pt x="64" y="34"/>
                  </a:cubicBezTo>
                  <a:cubicBezTo>
                    <a:pt x="87" y="47"/>
                    <a:pt x="101" y="66"/>
                    <a:pt x="119" y="85"/>
                  </a:cubicBezTo>
                  <a:cubicBezTo>
                    <a:pt x="137" y="105"/>
                    <a:pt x="160" y="120"/>
                    <a:pt x="181" y="138"/>
                  </a:cubicBezTo>
                  <a:cubicBezTo>
                    <a:pt x="192" y="147"/>
                    <a:pt x="202" y="157"/>
                    <a:pt x="211" y="168"/>
                  </a:cubicBezTo>
                  <a:cubicBezTo>
                    <a:pt x="219" y="177"/>
                    <a:pt x="233" y="190"/>
                    <a:pt x="234" y="203"/>
                  </a:cubicBezTo>
                  <a:cubicBezTo>
                    <a:pt x="234" y="208"/>
                    <a:pt x="240" y="209"/>
                    <a:pt x="242" y="205"/>
                  </a:cubicBezTo>
                  <a:cubicBezTo>
                    <a:pt x="248" y="186"/>
                    <a:pt x="222" y="164"/>
                    <a:pt x="211" y="153"/>
                  </a:cubicBezTo>
                  <a:cubicBezTo>
                    <a:pt x="187" y="127"/>
                    <a:pt x="157" y="110"/>
                    <a:pt x="132" y="85"/>
                  </a:cubicBezTo>
                  <a:cubicBezTo>
                    <a:pt x="113" y="65"/>
                    <a:pt x="98" y="43"/>
                    <a:pt x="74" y="29"/>
                  </a:cubicBezTo>
                  <a:cubicBezTo>
                    <a:pt x="53" y="17"/>
                    <a:pt x="29" y="5"/>
                    <a:pt x="6" y="1"/>
                  </a:cubicBezTo>
                  <a:cubicBezTo>
                    <a:pt x="2" y="0"/>
                    <a:pt x="0" y="6"/>
                    <a:pt x="4"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30" name="Freeform 962"/>
            <p:cNvSpPr/>
            <p:nvPr/>
          </p:nvSpPr>
          <p:spPr bwMode="auto">
            <a:xfrm>
              <a:off x="4057" y="3064"/>
              <a:ext cx="1183" cy="413"/>
            </a:xfrm>
            <a:custGeom>
              <a:avLst/>
              <a:gdLst>
                <a:gd name="T0" fmla="*/ 6 w 673"/>
                <a:gd name="T1" fmla="*/ 48 h 235"/>
                <a:gd name="T2" fmla="*/ 370 w 673"/>
                <a:gd name="T3" fmla="*/ 41 h 235"/>
                <a:gd name="T4" fmla="*/ 662 w 673"/>
                <a:gd name="T5" fmla="*/ 230 h 235"/>
                <a:gd name="T6" fmla="*/ 670 w 673"/>
                <a:gd name="T7" fmla="*/ 225 h 235"/>
                <a:gd name="T8" fmla="*/ 378 w 673"/>
                <a:gd name="T9" fmla="*/ 33 h 235"/>
                <a:gd name="T10" fmla="*/ 4 w 673"/>
                <a:gd name="T11" fmla="*/ 42 h 235"/>
                <a:gd name="T12" fmla="*/ 6 w 673"/>
                <a:gd name="T13" fmla="*/ 48 h 235"/>
              </a:gdLst>
              <a:ahLst/>
              <a:cxnLst>
                <a:cxn ang="0">
                  <a:pos x="T0" y="T1"/>
                </a:cxn>
                <a:cxn ang="0">
                  <a:pos x="T2" y="T3"/>
                </a:cxn>
                <a:cxn ang="0">
                  <a:pos x="T4" y="T5"/>
                </a:cxn>
                <a:cxn ang="0">
                  <a:pos x="T6" y="T7"/>
                </a:cxn>
                <a:cxn ang="0">
                  <a:pos x="T8" y="T9"/>
                </a:cxn>
                <a:cxn ang="0">
                  <a:pos x="T10" y="T11"/>
                </a:cxn>
                <a:cxn ang="0">
                  <a:pos x="T12" y="T13"/>
                </a:cxn>
              </a:cxnLst>
              <a:rect l="0" t="0" r="r" b="b"/>
              <a:pathLst>
                <a:path w="673" h="235">
                  <a:moveTo>
                    <a:pt x="6" y="48"/>
                  </a:moveTo>
                  <a:cubicBezTo>
                    <a:pt x="125" y="15"/>
                    <a:pt x="249" y="14"/>
                    <a:pt x="370" y="41"/>
                  </a:cubicBezTo>
                  <a:cubicBezTo>
                    <a:pt x="486" y="68"/>
                    <a:pt x="604" y="119"/>
                    <a:pt x="662" y="230"/>
                  </a:cubicBezTo>
                  <a:cubicBezTo>
                    <a:pt x="665" y="235"/>
                    <a:pt x="673" y="230"/>
                    <a:pt x="670" y="225"/>
                  </a:cubicBezTo>
                  <a:cubicBezTo>
                    <a:pt x="615" y="113"/>
                    <a:pt x="493" y="60"/>
                    <a:pt x="378" y="33"/>
                  </a:cubicBezTo>
                  <a:cubicBezTo>
                    <a:pt x="258" y="5"/>
                    <a:pt x="121" y="0"/>
                    <a:pt x="4" y="42"/>
                  </a:cubicBezTo>
                  <a:cubicBezTo>
                    <a:pt x="0" y="43"/>
                    <a:pt x="2" y="49"/>
                    <a:pt x="6" y="4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31" name="Freeform 963"/>
            <p:cNvSpPr/>
            <p:nvPr/>
          </p:nvSpPr>
          <p:spPr bwMode="auto">
            <a:xfrm>
              <a:off x="4048" y="3092"/>
              <a:ext cx="950" cy="538"/>
            </a:xfrm>
            <a:custGeom>
              <a:avLst/>
              <a:gdLst>
                <a:gd name="T0" fmla="*/ 7 w 540"/>
                <a:gd name="T1" fmla="*/ 34 h 306"/>
                <a:gd name="T2" fmla="*/ 313 w 540"/>
                <a:gd name="T3" fmla="*/ 85 h 306"/>
                <a:gd name="T4" fmla="*/ 444 w 540"/>
                <a:gd name="T5" fmla="*/ 178 h 306"/>
                <a:gd name="T6" fmla="*/ 498 w 540"/>
                <a:gd name="T7" fmla="*/ 236 h 306"/>
                <a:gd name="T8" fmla="*/ 533 w 540"/>
                <a:gd name="T9" fmla="*/ 303 h 306"/>
                <a:gd name="T10" fmla="*/ 539 w 540"/>
                <a:gd name="T11" fmla="*/ 302 h 306"/>
                <a:gd name="T12" fmla="*/ 460 w 540"/>
                <a:gd name="T13" fmla="*/ 177 h 306"/>
                <a:gd name="T14" fmla="*/ 319 w 540"/>
                <a:gd name="T15" fmla="*/ 75 h 306"/>
                <a:gd name="T16" fmla="*/ 5 w 540"/>
                <a:gd name="T17" fmla="*/ 27 h 306"/>
                <a:gd name="T18" fmla="*/ 7 w 540"/>
                <a:gd name="T19" fmla="*/ 34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0" h="306">
                  <a:moveTo>
                    <a:pt x="7" y="34"/>
                  </a:moveTo>
                  <a:cubicBezTo>
                    <a:pt x="112" y="16"/>
                    <a:pt x="219" y="34"/>
                    <a:pt x="313" y="85"/>
                  </a:cubicBezTo>
                  <a:cubicBezTo>
                    <a:pt x="361" y="110"/>
                    <a:pt x="404" y="143"/>
                    <a:pt x="444" y="178"/>
                  </a:cubicBezTo>
                  <a:cubicBezTo>
                    <a:pt x="464" y="196"/>
                    <a:pt x="483" y="215"/>
                    <a:pt x="498" y="236"/>
                  </a:cubicBezTo>
                  <a:cubicBezTo>
                    <a:pt x="514" y="257"/>
                    <a:pt x="523" y="280"/>
                    <a:pt x="533" y="303"/>
                  </a:cubicBezTo>
                  <a:cubicBezTo>
                    <a:pt x="534" y="306"/>
                    <a:pt x="540" y="305"/>
                    <a:pt x="539" y="302"/>
                  </a:cubicBezTo>
                  <a:cubicBezTo>
                    <a:pt x="535" y="252"/>
                    <a:pt x="494" y="209"/>
                    <a:pt x="460" y="177"/>
                  </a:cubicBezTo>
                  <a:cubicBezTo>
                    <a:pt x="417" y="137"/>
                    <a:pt x="370" y="102"/>
                    <a:pt x="319" y="75"/>
                  </a:cubicBezTo>
                  <a:cubicBezTo>
                    <a:pt x="227" y="26"/>
                    <a:pt x="108" y="0"/>
                    <a:pt x="5" y="27"/>
                  </a:cubicBezTo>
                  <a:cubicBezTo>
                    <a:pt x="0" y="28"/>
                    <a:pt x="2" y="35"/>
                    <a:pt x="7" y="3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32" name="Freeform 964"/>
            <p:cNvSpPr/>
            <p:nvPr/>
          </p:nvSpPr>
          <p:spPr bwMode="auto">
            <a:xfrm>
              <a:off x="4045" y="3136"/>
              <a:ext cx="821" cy="628"/>
            </a:xfrm>
            <a:custGeom>
              <a:avLst/>
              <a:gdLst>
                <a:gd name="T0" fmla="*/ 3 w 467"/>
                <a:gd name="T1" fmla="*/ 7 h 357"/>
                <a:gd name="T2" fmla="*/ 127 w 467"/>
                <a:gd name="T3" fmla="*/ 85 h 357"/>
                <a:gd name="T4" fmla="*/ 247 w 467"/>
                <a:gd name="T5" fmla="*/ 163 h 357"/>
                <a:gd name="T6" fmla="*/ 362 w 467"/>
                <a:gd name="T7" fmla="*/ 251 h 357"/>
                <a:gd name="T8" fmla="*/ 459 w 467"/>
                <a:gd name="T9" fmla="*/ 354 h 357"/>
                <a:gd name="T10" fmla="*/ 465 w 467"/>
                <a:gd name="T11" fmla="*/ 350 h 357"/>
                <a:gd name="T12" fmla="*/ 373 w 467"/>
                <a:gd name="T13" fmla="*/ 245 h 357"/>
                <a:gd name="T14" fmla="*/ 261 w 467"/>
                <a:gd name="T15" fmla="*/ 159 h 357"/>
                <a:gd name="T16" fmla="*/ 138 w 467"/>
                <a:gd name="T17" fmla="*/ 81 h 357"/>
                <a:gd name="T18" fmla="*/ 6 w 467"/>
                <a:gd name="T19" fmla="*/ 2 h 357"/>
                <a:gd name="T20" fmla="*/ 3 w 467"/>
                <a:gd name="T21" fmla="*/ 7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7" h="357">
                  <a:moveTo>
                    <a:pt x="3" y="7"/>
                  </a:moveTo>
                  <a:cubicBezTo>
                    <a:pt x="42" y="36"/>
                    <a:pt x="86" y="60"/>
                    <a:pt x="127" y="85"/>
                  </a:cubicBezTo>
                  <a:cubicBezTo>
                    <a:pt x="167" y="111"/>
                    <a:pt x="208" y="137"/>
                    <a:pt x="247" y="163"/>
                  </a:cubicBezTo>
                  <a:cubicBezTo>
                    <a:pt x="287" y="191"/>
                    <a:pt x="326" y="219"/>
                    <a:pt x="362" y="251"/>
                  </a:cubicBezTo>
                  <a:cubicBezTo>
                    <a:pt x="398" y="283"/>
                    <a:pt x="427" y="319"/>
                    <a:pt x="459" y="354"/>
                  </a:cubicBezTo>
                  <a:cubicBezTo>
                    <a:pt x="462" y="357"/>
                    <a:pt x="467" y="353"/>
                    <a:pt x="465" y="350"/>
                  </a:cubicBezTo>
                  <a:cubicBezTo>
                    <a:pt x="442" y="309"/>
                    <a:pt x="407" y="275"/>
                    <a:pt x="373" y="245"/>
                  </a:cubicBezTo>
                  <a:cubicBezTo>
                    <a:pt x="338" y="214"/>
                    <a:pt x="300" y="186"/>
                    <a:pt x="261" y="159"/>
                  </a:cubicBezTo>
                  <a:cubicBezTo>
                    <a:pt x="221" y="132"/>
                    <a:pt x="179" y="106"/>
                    <a:pt x="138" y="81"/>
                  </a:cubicBezTo>
                  <a:cubicBezTo>
                    <a:pt x="94" y="54"/>
                    <a:pt x="51" y="25"/>
                    <a:pt x="6" y="2"/>
                  </a:cubicBezTo>
                  <a:cubicBezTo>
                    <a:pt x="3" y="0"/>
                    <a:pt x="0" y="5"/>
                    <a:pt x="3"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33" name="Freeform 965"/>
            <p:cNvSpPr/>
            <p:nvPr/>
          </p:nvSpPr>
          <p:spPr bwMode="auto">
            <a:xfrm>
              <a:off x="4043" y="3139"/>
              <a:ext cx="594" cy="663"/>
            </a:xfrm>
            <a:custGeom>
              <a:avLst/>
              <a:gdLst>
                <a:gd name="T0" fmla="*/ 2 w 338"/>
                <a:gd name="T1" fmla="*/ 6 h 377"/>
                <a:gd name="T2" fmla="*/ 72 w 338"/>
                <a:gd name="T3" fmla="*/ 111 h 377"/>
                <a:gd name="T4" fmla="*/ 149 w 338"/>
                <a:gd name="T5" fmla="*/ 206 h 377"/>
                <a:gd name="T6" fmla="*/ 236 w 338"/>
                <a:gd name="T7" fmla="*/ 296 h 377"/>
                <a:gd name="T8" fmla="*/ 283 w 338"/>
                <a:gd name="T9" fmla="*/ 338 h 377"/>
                <a:gd name="T10" fmla="*/ 331 w 338"/>
                <a:gd name="T11" fmla="*/ 375 h 377"/>
                <a:gd name="T12" fmla="*/ 336 w 338"/>
                <a:gd name="T13" fmla="*/ 369 h 377"/>
                <a:gd name="T14" fmla="*/ 291 w 338"/>
                <a:gd name="T15" fmla="*/ 330 h 377"/>
                <a:gd name="T16" fmla="*/ 244 w 338"/>
                <a:gd name="T17" fmla="*/ 288 h 377"/>
                <a:gd name="T18" fmla="*/ 157 w 338"/>
                <a:gd name="T19" fmla="*/ 198 h 377"/>
                <a:gd name="T20" fmla="*/ 76 w 338"/>
                <a:gd name="T21" fmla="*/ 100 h 377"/>
                <a:gd name="T22" fmla="*/ 7 w 338"/>
                <a:gd name="T23" fmla="*/ 2 h 377"/>
                <a:gd name="T24" fmla="*/ 2 w 338"/>
                <a:gd name="T25" fmla="*/ 6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8" h="377">
                  <a:moveTo>
                    <a:pt x="2" y="6"/>
                  </a:moveTo>
                  <a:cubicBezTo>
                    <a:pt x="20" y="43"/>
                    <a:pt x="47" y="78"/>
                    <a:pt x="72" y="111"/>
                  </a:cubicBezTo>
                  <a:cubicBezTo>
                    <a:pt x="96" y="143"/>
                    <a:pt x="122" y="175"/>
                    <a:pt x="149" y="206"/>
                  </a:cubicBezTo>
                  <a:cubicBezTo>
                    <a:pt x="177" y="237"/>
                    <a:pt x="206" y="267"/>
                    <a:pt x="236" y="296"/>
                  </a:cubicBezTo>
                  <a:cubicBezTo>
                    <a:pt x="252" y="310"/>
                    <a:pt x="267" y="324"/>
                    <a:pt x="283" y="338"/>
                  </a:cubicBezTo>
                  <a:cubicBezTo>
                    <a:pt x="298" y="351"/>
                    <a:pt x="313" y="367"/>
                    <a:pt x="331" y="375"/>
                  </a:cubicBezTo>
                  <a:cubicBezTo>
                    <a:pt x="335" y="377"/>
                    <a:pt x="338" y="372"/>
                    <a:pt x="336" y="369"/>
                  </a:cubicBezTo>
                  <a:cubicBezTo>
                    <a:pt x="324" y="354"/>
                    <a:pt x="306" y="342"/>
                    <a:pt x="291" y="330"/>
                  </a:cubicBezTo>
                  <a:cubicBezTo>
                    <a:pt x="275" y="316"/>
                    <a:pt x="260" y="302"/>
                    <a:pt x="244" y="288"/>
                  </a:cubicBezTo>
                  <a:cubicBezTo>
                    <a:pt x="214" y="259"/>
                    <a:pt x="185" y="229"/>
                    <a:pt x="157" y="198"/>
                  </a:cubicBezTo>
                  <a:cubicBezTo>
                    <a:pt x="129" y="166"/>
                    <a:pt x="102" y="134"/>
                    <a:pt x="76" y="100"/>
                  </a:cubicBezTo>
                  <a:cubicBezTo>
                    <a:pt x="52" y="68"/>
                    <a:pt x="31" y="34"/>
                    <a:pt x="7" y="2"/>
                  </a:cubicBezTo>
                  <a:cubicBezTo>
                    <a:pt x="4" y="0"/>
                    <a:pt x="0" y="3"/>
                    <a:pt x="2" y="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234" name="Freeform 966"/>
            <p:cNvSpPr/>
            <p:nvPr/>
          </p:nvSpPr>
          <p:spPr bwMode="auto">
            <a:xfrm>
              <a:off x="4020" y="3153"/>
              <a:ext cx="531" cy="730"/>
            </a:xfrm>
            <a:custGeom>
              <a:avLst/>
              <a:gdLst>
                <a:gd name="T0" fmla="*/ 18 w 302"/>
                <a:gd name="T1" fmla="*/ 3 h 415"/>
                <a:gd name="T2" fmla="*/ 84 w 302"/>
                <a:gd name="T3" fmla="*/ 277 h 415"/>
                <a:gd name="T4" fmla="*/ 177 w 302"/>
                <a:gd name="T5" fmla="*/ 365 h 415"/>
                <a:gd name="T6" fmla="*/ 297 w 302"/>
                <a:gd name="T7" fmla="*/ 415 h 415"/>
                <a:gd name="T8" fmla="*/ 298 w 302"/>
                <a:gd name="T9" fmla="*/ 407 h 415"/>
                <a:gd name="T10" fmla="*/ 183 w 302"/>
                <a:gd name="T11" fmla="*/ 355 h 415"/>
                <a:gd name="T12" fmla="*/ 90 w 302"/>
                <a:gd name="T13" fmla="*/ 266 h 415"/>
                <a:gd name="T14" fmla="*/ 25 w 302"/>
                <a:gd name="T15" fmla="*/ 4 h 415"/>
                <a:gd name="T16" fmla="*/ 18 w 302"/>
                <a:gd name="T17" fmla="*/ 3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415">
                  <a:moveTo>
                    <a:pt x="18" y="3"/>
                  </a:moveTo>
                  <a:cubicBezTo>
                    <a:pt x="0" y="98"/>
                    <a:pt x="27" y="200"/>
                    <a:pt x="84" y="277"/>
                  </a:cubicBezTo>
                  <a:cubicBezTo>
                    <a:pt x="110" y="311"/>
                    <a:pt x="141" y="341"/>
                    <a:pt x="177" y="365"/>
                  </a:cubicBezTo>
                  <a:cubicBezTo>
                    <a:pt x="212" y="389"/>
                    <a:pt x="255" y="411"/>
                    <a:pt x="297" y="415"/>
                  </a:cubicBezTo>
                  <a:cubicBezTo>
                    <a:pt x="302" y="415"/>
                    <a:pt x="302" y="408"/>
                    <a:pt x="298" y="407"/>
                  </a:cubicBezTo>
                  <a:cubicBezTo>
                    <a:pt x="258" y="391"/>
                    <a:pt x="219" y="378"/>
                    <a:pt x="183" y="355"/>
                  </a:cubicBezTo>
                  <a:cubicBezTo>
                    <a:pt x="147" y="331"/>
                    <a:pt x="115" y="301"/>
                    <a:pt x="90" y="266"/>
                  </a:cubicBezTo>
                  <a:cubicBezTo>
                    <a:pt x="35" y="189"/>
                    <a:pt x="16" y="97"/>
                    <a:pt x="25" y="4"/>
                  </a:cubicBezTo>
                  <a:cubicBezTo>
                    <a:pt x="25" y="1"/>
                    <a:pt x="19" y="0"/>
                    <a:pt x="18"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grpSp>
      <p:grpSp>
        <p:nvGrpSpPr>
          <p:cNvPr id="1087" name="Group 969"/>
          <p:cNvGrpSpPr/>
          <p:nvPr/>
        </p:nvGrpSpPr>
        <p:grpSpPr>
          <a:xfrm>
            <a:off x="7458562" y="935529"/>
            <a:ext cx="2104421" cy="1794356"/>
            <a:chOff x="4392581" y="2949934"/>
            <a:chExt cx="2104421" cy="1794356"/>
          </a:xfrm>
        </p:grpSpPr>
        <p:sp>
          <p:nvSpPr>
            <p:cNvPr id="1088" name="Content Placeholder 2"/>
            <p:cNvSpPr txBox="1"/>
            <p:nvPr/>
          </p:nvSpPr>
          <p:spPr>
            <a:xfrm>
              <a:off x="4805624" y="2949934"/>
              <a:ext cx="1691378" cy="55748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en-US" sz="800" dirty="0">
                  <a:solidFill>
                    <a:schemeClr val="bg1"/>
                  </a:solidFill>
                  <a:latin typeface="Agency FB" panose="020B0503020202020204" pitchFamily="34" charset="0"/>
                </a:rPr>
                <a:t>Lorem ipsum dolor sit amet, consectetur adipiscing elit. Sed imperdiet tincidunt.</a:t>
              </a:r>
              <a:endParaRPr lang="en-US" sz="700" dirty="0">
                <a:solidFill>
                  <a:schemeClr val="bg1"/>
                </a:solidFill>
                <a:latin typeface="Agency FB" panose="020B0503020202020204" pitchFamily="34" charset="0"/>
              </a:endParaRPr>
            </a:p>
          </p:txBody>
        </p:sp>
        <p:grpSp>
          <p:nvGrpSpPr>
            <p:cNvPr id="1089" name="Group 971"/>
            <p:cNvGrpSpPr/>
            <p:nvPr/>
          </p:nvGrpSpPr>
          <p:grpSpPr>
            <a:xfrm>
              <a:off x="4392581" y="3297069"/>
              <a:ext cx="261290" cy="1447221"/>
              <a:chOff x="1374514" y="1504950"/>
              <a:chExt cx="261290" cy="1447221"/>
            </a:xfrm>
          </p:grpSpPr>
          <p:cxnSp>
            <p:nvCxnSpPr>
              <p:cNvPr id="1090" name="Straight Connector 972"/>
              <p:cNvCxnSpPr/>
              <p:nvPr/>
            </p:nvCxnSpPr>
            <p:spPr>
              <a:xfrm flipV="1">
                <a:off x="1374514" y="1504950"/>
                <a:ext cx="0" cy="1447221"/>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91" name="Straight Connector 973"/>
              <p:cNvCxnSpPr/>
              <p:nvPr/>
            </p:nvCxnSpPr>
            <p:spPr>
              <a:xfrm>
                <a:off x="1374514" y="1504950"/>
                <a:ext cx="261290"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grpSp>
      <p:grpSp>
        <p:nvGrpSpPr>
          <p:cNvPr id="1092" name="Group 974"/>
          <p:cNvGrpSpPr/>
          <p:nvPr/>
        </p:nvGrpSpPr>
        <p:grpSpPr>
          <a:xfrm>
            <a:off x="8307577" y="4684132"/>
            <a:ext cx="2003323" cy="1699365"/>
            <a:chOff x="8122932" y="3546688"/>
            <a:chExt cx="2003323" cy="1699365"/>
          </a:xfrm>
        </p:grpSpPr>
        <p:grpSp>
          <p:nvGrpSpPr>
            <p:cNvPr id="1093" name="Group 975"/>
            <p:cNvGrpSpPr/>
            <p:nvPr/>
          </p:nvGrpSpPr>
          <p:grpSpPr>
            <a:xfrm flipV="1">
              <a:off x="8122932" y="3546688"/>
              <a:ext cx="261290" cy="1437131"/>
              <a:chOff x="1374514" y="1504950"/>
              <a:chExt cx="261290" cy="1437131"/>
            </a:xfrm>
          </p:grpSpPr>
          <p:cxnSp>
            <p:nvCxnSpPr>
              <p:cNvPr id="1095" name="Straight Connector 977"/>
              <p:cNvCxnSpPr/>
              <p:nvPr/>
            </p:nvCxnSpPr>
            <p:spPr>
              <a:xfrm flipH="1" flipV="1">
                <a:off x="1374514" y="1504950"/>
                <a:ext cx="0" cy="1437131"/>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96" name="Straight Connector 978"/>
              <p:cNvCxnSpPr/>
              <p:nvPr/>
            </p:nvCxnSpPr>
            <p:spPr>
              <a:xfrm>
                <a:off x="1374514" y="1504950"/>
                <a:ext cx="261290"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1094" name="Content Placeholder 2"/>
            <p:cNvSpPr txBox="1"/>
            <p:nvPr/>
          </p:nvSpPr>
          <p:spPr>
            <a:xfrm>
              <a:off x="8434877" y="4688565"/>
              <a:ext cx="1691378" cy="55748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en-US" sz="800" dirty="0">
                  <a:solidFill>
                    <a:schemeClr val="bg1"/>
                  </a:solidFill>
                  <a:latin typeface="Agency FB" panose="020B0503020202020204" pitchFamily="34" charset="0"/>
                </a:rPr>
                <a:t>Lorem ipsum dolor sit amet, consectetur adipiscing elit. Sed imperdiet tincidunt.</a:t>
              </a:r>
              <a:endParaRPr lang="en-US" sz="700" dirty="0">
                <a:solidFill>
                  <a:schemeClr val="bg1"/>
                </a:solidFill>
                <a:latin typeface="Agency FB" panose="020B0503020202020204" pitchFamily="34" charset="0"/>
              </a:endParaRPr>
            </a:p>
          </p:txBody>
        </p:sp>
      </p:grpSp>
      <p:grpSp>
        <p:nvGrpSpPr>
          <p:cNvPr id="1097" name="Group 979"/>
          <p:cNvGrpSpPr/>
          <p:nvPr/>
        </p:nvGrpSpPr>
        <p:grpSpPr>
          <a:xfrm>
            <a:off x="3140521" y="1226781"/>
            <a:ext cx="1985214" cy="1422202"/>
            <a:chOff x="2444088" y="1117042"/>
            <a:chExt cx="1985214" cy="1422202"/>
          </a:xfrm>
        </p:grpSpPr>
        <p:grpSp>
          <p:nvGrpSpPr>
            <p:cNvPr id="1098" name="Group 980"/>
            <p:cNvGrpSpPr/>
            <p:nvPr/>
          </p:nvGrpSpPr>
          <p:grpSpPr>
            <a:xfrm flipH="1">
              <a:off x="4168012" y="1372226"/>
              <a:ext cx="261290" cy="1167018"/>
              <a:chOff x="1374514" y="1504950"/>
              <a:chExt cx="261290" cy="1167018"/>
            </a:xfrm>
          </p:grpSpPr>
          <p:cxnSp>
            <p:nvCxnSpPr>
              <p:cNvPr id="1100" name="Straight Connector 982"/>
              <p:cNvCxnSpPr/>
              <p:nvPr/>
            </p:nvCxnSpPr>
            <p:spPr>
              <a:xfrm flipH="1" flipV="1">
                <a:off x="1374514" y="1504950"/>
                <a:ext cx="2" cy="1167018"/>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01" name="Straight Connector 983"/>
              <p:cNvCxnSpPr/>
              <p:nvPr/>
            </p:nvCxnSpPr>
            <p:spPr>
              <a:xfrm>
                <a:off x="1374514" y="1504950"/>
                <a:ext cx="261290"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1099" name="Content Placeholder 2"/>
            <p:cNvSpPr txBox="1"/>
            <p:nvPr/>
          </p:nvSpPr>
          <p:spPr>
            <a:xfrm>
              <a:off x="2444088" y="1117042"/>
              <a:ext cx="1691378" cy="55748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50000"/>
                </a:lnSpc>
                <a:buNone/>
              </a:pPr>
              <a:r>
                <a:rPr lang="en-US" sz="800" dirty="0">
                  <a:solidFill>
                    <a:schemeClr val="bg1"/>
                  </a:solidFill>
                  <a:latin typeface="Agency FB" panose="020B0503020202020204" pitchFamily="34" charset="0"/>
                </a:rPr>
                <a:t>Lorem ipsum dolor sit amet, consectetur adipiscing elit. Sed imperdiet tincidunt.</a:t>
              </a:r>
              <a:endParaRPr lang="en-US" sz="700" dirty="0">
                <a:solidFill>
                  <a:schemeClr val="bg1"/>
                </a:solidFill>
                <a:latin typeface="Agency FB" panose="020B0503020202020204" pitchFamily="34" charset="0"/>
              </a:endParaRPr>
            </a:p>
          </p:txBody>
        </p:sp>
      </p:grpSp>
      <p:grpSp>
        <p:nvGrpSpPr>
          <p:cNvPr id="1102" name="Group 984"/>
          <p:cNvGrpSpPr/>
          <p:nvPr/>
        </p:nvGrpSpPr>
        <p:grpSpPr>
          <a:xfrm>
            <a:off x="2709314" y="4794641"/>
            <a:ext cx="1952622" cy="1417848"/>
            <a:chOff x="3413971" y="4484475"/>
            <a:chExt cx="1952622" cy="1417848"/>
          </a:xfrm>
        </p:grpSpPr>
        <p:grpSp>
          <p:nvGrpSpPr>
            <p:cNvPr id="1103" name="Group 985"/>
            <p:cNvGrpSpPr/>
            <p:nvPr/>
          </p:nvGrpSpPr>
          <p:grpSpPr>
            <a:xfrm flipH="1" flipV="1">
              <a:off x="5105303" y="4484475"/>
              <a:ext cx="261290" cy="1167018"/>
              <a:chOff x="1374514" y="1504950"/>
              <a:chExt cx="261290" cy="1167018"/>
            </a:xfrm>
          </p:grpSpPr>
          <p:cxnSp>
            <p:nvCxnSpPr>
              <p:cNvPr id="1105" name="Straight Connector 987"/>
              <p:cNvCxnSpPr/>
              <p:nvPr/>
            </p:nvCxnSpPr>
            <p:spPr>
              <a:xfrm flipH="1" flipV="1">
                <a:off x="1374514" y="1504950"/>
                <a:ext cx="2" cy="1167018"/>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06" name="Straight Connector 988"/>
              <p:cNvCxnSpPr/>
              <p:nvPr/>
            </p:nvCxnSpPr>
            <p:spPr>
              <a:xfrm>
                <a:off x="1374514" y="1504950"/>
                <a:ext cx="261290"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1104" name="Content Placeholder 2"/>
            <p:cNvSpPr txBox="1"/>
            <p:nvPr/>
          </p:nvSpPr>
          <p:spPr>
            <a:xfrm>
              <a:off x="3413971" y="5344835"/>
              <a:ext cx="1691378" cy="55748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50000"/>
                </a:lnSpc>
                <a:buNone/>
              </a:pPr>
              <a:r>
                <a:rPr lang="en-US" sz="800" dirty="0">
                  <a:solidFill>
                    <a:schemeClr val="bg1"/>
                  </a:solidFill>
                  <a:latin typeface="Agency FB" panose="020B0503020202020204" pitchFamily="34" charset="0"/>
                </a:rPr>
                <a:t>Lorem ipsum dolor sit amet, consectetur adipiscing elit. Sed imperdiet tincidunt.</a:t>
              </a:r>
              <a:endParaRPr lang="en-US" sz="700" dirty="0">
                <a:solidFill>
                  <a:schemeClr val="bg1"/>
                </a:solidFill>
                <a:latin typeface="Agency FB" panose="020B0503020202020204" pitchFamily="34" charset="0"/>
              </a:endParaRPr>
            </a:p>
          </p:txBody>
        </p:sp>
      </p:grpSp>
      <p:grpSp>
        <p:nvGrpSpPr>
          <p:cNvPr id="1107" name="Group 30"/>
          <p:cNvGrpSpPr>
            <a:grpSpLocks noChangeAspect="1"/>
          </p:cNvGrpSpPr>
          <p:nvPr/>
        </p:nvGrpSpPr>
        <p:grpSpPr bwMode="auto">
          <a:xfrm>
            <a:off x="2256794" y="1426414"/>
            <a:ext cx="1940806" cy="3483447"/>
            <a:chOff x="4516" y="241"/>
            <a:chExt cx="1979" cy="3552"/>
          </a:xfrm>
        </p:grpSpPr>
        <p:sp>
          <p:nvSpPr>
            <p:cNvPr id="1108" name="Freeform 31"/>
            <p:cNvSpPr/>
            <p:nvPr/>
          </p:nvSpPr>
          <p:spPr bwMode="auto">
            <a:xfrm>
              <a:off x="6296" y="2011"/>
              <a:ext cx="199" cy="206"/>
            </a:xfrm>
            <a:custGeom>
              <a:avLst/>
              <a:gdLst>
                <a:gd name="T0" fmla="*/ 69 w 84"/>
                <a:gd name="T1" fmla="*/ 68 h 87"/>
                <a:gd name="T2" fmla="*/ 35 w 84"/>
                <a:gd name="T3" fmla="*/ 30 h 87"/>
                <a:gd name="T4" fmla="*/ 17 w 84"/>
                <a:gd name="T5" fmla="*/ 10 h 87"/>
                <a:gd name="T6" fmla="*/ 6 w 84"/>
                <a:gd name="T7" fmla="*/ 0 h 87"/>
                <a:gd name="T8" fmla="*/ 4 w 84"/>
                <a:gd name="T9" fmla="*/ 5 h 87"/>
                <a:gd name="T10" fmla="*/ 0 w 84"/>
                <a:gd name="T11" fmla="*/ 11 h 87"/>
                <a:gd name="T12" fmla="*/ 10 w 84"/>
                <a:gd name="T13" fmla="*/ 22 h 87"/>
                <a:gd name="T14" fmla="*/ 30 w 84"/>
                <a:gd name="T15" fmla="*/ 39 h 87"/>
                <a:gd name="T16" fmla="*/ 66 w 84"/>
                <a:gd name="T17" fmla="*/ 72 h 87"/>
                <a:gd name="T18" fmla="*/ 83 w 84"/>
                <a:gd name="T19" fmla="*/ 87 h 87"/>
                <a:gd name="T20" fmla="*/ 84 w 84"/>
                <a:gd name="T21" fmla="*/ 85 h 87"/>
                <a:gd name="T22" fmla="*/ 69 w 84"/>
                <a:gd name="T23" fmla="*/ 6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7">
                  <a:moveTo>
                    <a:pt x="69" y="68"/>
                  </a:moveTo>
                  <a:cubicBezTo>
                    <a:pt x="60" y="57"/>
                    <a:pt x="47" y="44"/>
                    <a:pt x="35" y="30"/>
                  </a:cubicBezTo>
                  <a:cubicBezTo>
                    <a:pt x="29" y="23"/>
                    <a:pt x="23" y="16"/>
                    <a:pt x="17" y="10"/>
                  </a:cubicBezTo>
                  <a:cubicBezTo>
                    <a:pt x="13" y="6"/>
                    <a:pt x="10" y="3"/>
                    <a:pt x="6" y="0"/>
                  </a:cubicBezTo>
                  <a:cubicBezTo>
                    <a:pt x="5" y="2"/>
                    <a:pt x="5" y="4"/>
                    <a:pt x="4" y="5"/>
                  </a:cubicBezTo>
                  <a:cubicBezTo>
                    <a:pt x="3" y="7"/>
                    <a:pt x="1" y="9"/>
                    <a:pt x="0" y="11"/>
                  </a:cubicBezTo>
                  <a:cubicBezTo>
                    <a:pt x="3" y="14"/>
                    <a:pt x="6" y="18"/>
                    <a:pt x="10" y="22"/>
                  </a:cubicBezTo>
                  <a:cubicBezTo>
                    <a:pt x="16" y="27"/>
                    <a:pt x="23" y="33"/>
                    <a:pt x="30" y="39"/>
                  </a:cubicBezTo>
                  <a:cubicBezTo>
                    <a:pt x="43" y="51"/>
                    <a:pt x="56" y="63"/>
                    <a:pt x="66" y="72"/>
                  </a:cubicBezTo>
                  <a:cubicBezTo>
                    <a:pt x="76" y="81"/>
                    <a:pt x="83" y="87"/>
                    <a:pt x="83" y="87"/>
                  </a:cubicBezTo>
                  <a:cubicBezTo>
                    <a:pt x="84" y="85"/>
                    <a:pt x="84" y="85"/>
                    <a:pt x="84" y="85"/>
                  </a:cubicBezTo>
                  <a:cubicBezTo>
                    <a:pt x="84" y="85"/>
                    <a:pt x="78" y="78"/>
                    <a:pt x="69" y="68"/>
                  </a:cubicBezTo>
                </a:path>
              </a:pathLst>
            </a:custGeom>
            <a:solidFill>
              <a:srgbClr val="B1B1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109" name="Freeform 32"/>
            <p:cNvSpPr/>
            <p:nvPr/>
          </p:nvSpPr>
          <p:spPr bwMode="auto">
            <a:xfrm>
              <a:off x="5850" y="1528"/>
              <a:ext cx="491" cy="568"/>
            </a:xfrm>
            <a:custGeom>
              <a:avLst/>
              <a:gdLst>
                <a:gd name="T0" fmla="*/ 204 w 207"/>
                <a:gd name="T1" fmla="*/ 157 h 240"/>
                <a:gd name="T2" fmla="*/ 47 w 207"/>
                <a:gd name="T3" fmla="*/ 0 h 240"/>
                <a:gd name="T4" fmla="*/ 35 w 207"/>
                <a:gd name="T5" fmla="*/ 53 h 240"/>
                <a:gd name="T6" fmla="*/ 0 w 207"/>
                <a:gd name="T7" fmla="*/ 84 h 240"/>
                <a:gd name="T8" fmla="*/ 156 w 207"/>
                <a:gd name="T9" fmla="*/ 240 h 240"/>
                <a:gd name="T10" fmla="*/ 188 w 207"/>
                <a:gd name="T11" fmla="*/ 215 h 240"/>
                <a:gd name="T12" fmla="*/ 192 w 207"/>
                <a:gd name="T13" fmla="*/ 209 h 240"/>
                <a:gd name="T14" fmla="*/ 194 w 207"/>
                <a:gd name="T15" fmla="*/ 204 h 240"/>
                <a:gd name="T16" fmla="*/ 204 w 207"/>
                <a:gd name="T17" fmla="*/ 157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40">
                  <a:moveTo>
                    <a:pt x="204" y="157"/>
                  </a:moveTo>
                  <a:cubicBezTo>
                    <a:pt x="47" y="0"/>
                    <a:pt x="47" y="0"/>
                    <a:pt x="47" y="0"/>
                  </a:cubicBezTo>
                  <a:cubicBezTo>
                    <a:pt x="54" y="7"/>
                    <a:pt x="48" y="30"/>
                    <a:pt x="35" y="53"/>
                  </a:cubicBezTo>
                  <a:cubicBezTo>
                    <a:pt x="22" y="76"/>
                    <a:pt x="6" y="89"/>
                    <a:pt x="0" y="84"/>
                  </a:cubicBezTo>
                  <a:cubicBezTo>
                    <a:pt x="156" y="240"/>
                    <a:pt x="156" y="240"/>
                    <a:pt x="156" y="240"/>
                  </a:cubicBezTo>
                  <a:cubicBezTo>
                    <a:pt x="156" y="240"/>
                    <a:pt x="173" y="237"/>
                    <a:pt x="188" y="215"/>
                  </a:cubicBezTo>
                  <a:cubicBezTo>
                    <a:pt x="189" y="213"/>
                    <a:pt x="191" y="211"/>
                    <a:pt x="192" y="209"/>
                  </a:cubicBezTo>
                  <a:cubicBezTo>
                    <a:pt x="193" y="208"/>
                    <a:pt x="193" y="206"/>
                    <a:pt x="194" y="204"/>
                  </a:cubicBezTo>
                  <a:cubicBezTo>
                    <a:pt x="207" y="179"/>
                    <a:pt x="204" y="157"/>
                    <a:pt x="204" y="157"/>
                  </a:cubicBezTo>
                  <a:close/>
                </a:path>
              </a:pathLst>
            </a:custGeom>
            <a:solidFill>
              <a:srgbClr val="C5C5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110" name="Freeform 33"/>
            <p:cNvSpPr/>
            <p:nvPr/>
          </p:nvSpPr>
          <p:spPr bwMode="auto">
            <a:xfrm>
              <a:off x="5839" y="1519"/>
              <a:ext cx="139" cy="220"/>
            </a:xfrm>
            <a:custGeom>
              <a:avLst/>
              <a:gdLst>
                <a:gd name="T0" fmla="*/ 52 w 59"/>
                <a:gd name="T1" fmla="*/ 4 h 93"/>
                <a:gd name="T2" fmla="*/ 32 w 59"/>
                <a:gd name="T3" fmla="*/ 14 h 93"/>
                <a:gd name="T4" fmla="*/ 40 w 59"/>
                <a:gd name="T5" fmla="*/ 21 h 93"/>
                <a:gd name="T6" fmla="*/ 40 w 59"/>
                <a:gd name="T7" fmla="*/ 26 h 93"/>
                <a:gd name="T8" fmla="*/ 32 w 59"/>
                <a:gd name="T9" fmla="*/ 51 h 93"/>
                <a:gd name="T10" fmla="*/ 17 w 59"/>
                <a:gd name="T11" fmla="*/ 66 h 93"/>
                <a:gd name="T12" fmla="*/ 13 w 59"/>
                <a:gd name="T13" fmla="*/ 67 h 93"/>
                <a:gd name="T14" fmla="*/ 6 w 59"/>
                <a:gd name="T15" fmla="*/ 59 h 93"/>
                <a:gd name="T16" fmla="*/ 4 w 59"/>
                <a:gd name="T17" fmla="*/ 88 h 93"/>
                <a:gd name="T18" fmla="*/ 5 w 59"/>
                <a:gd name="T19" fmla="*/ 88 h 93"/>
                <a:gd name="T20" fmla="*/ 40 w 59"/>
                <a:gd name="T21" fmla="*/ 57 h 93"/>
                <a:gd name="T22" fmla="*/ 52 w 59"/>
                <a:gd name="T23" fmla="*/ 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93">
                  <a:moveTo>
                    <a:pt x="52" y="4"/>
                  </a:moveTo>
                  <a:cubicBezTo>
                    <a:pt x="48" y="0"/>
                    <a:pt x="41" y="4"/>
                    <a:pt x="32" y="14"/>
                  </a:cubicBezTo>
                  <a:cubicBezTo>
                    <a:pt x="37" y="18"/>
                    <a:pt x="40" y="21"/>
                    <a:pt x="40" y="21"/>
                  </a:cubicBezTo>
                  <a:cubicBezTo>
                    <a:pt x="40" y="21"/>
                    <a:pt x="40" y="23"/>
                    <a:pt x="40" y="26"/>
                  </a:cubicBezTo>
                  <a:cubicBezTo>
                    <a:pt x="40" y="31"/>
                    <a:pt x="38" y="40"/>
                    <a:pt x="32" y="51"/>
                  </a:cubicBezTo>
                  <a:cubicBezTo>
                    <a:pt x="26" y="61"/>
                    <a:pt x="20" y="65"/>
                    <a:pt x="17" y="66"/>
                  </a:cubicBezTo>
                  <a:cubicBezTo>
                    <a:pt x="15" y="67"/>
                    <a:pt x="13" y="67"/>
                    <a:pt x="13" y="67"/>
                  </a:cubicBezTo>
                  <a:cubicBezTo>
                    <a:pt x="13" y="67"/>
                    <a:pt x="11" y="64"/>
                    <a:pt x="6" y="59"/>
                  </a:cubicBezTo>
                  <a:cubicBezTo>
                    <a:pt x="1" y="73"/>
                    <a:pt x="0" y="84"/>
                    <a:pt x="4" y="88"/>
                  </a:cubicBezTo>
                  <a:cubicBezTo>
                    <a:pt x="5" y="88"/>
                    <a:pt x="5" y="88"/>
                    <a:pt x="5" y="88"/>
                  </a:cubicBezTo>
                  <a:cubicBezTo>
                    <a:pt x="11" y="93"/>
                    <a:pt x="27" y="80"/>
                    <a:pt x="40" y="57"/>
                  </a:cubicBezTo>
                  <a:cubicBezTo>
                    <a:pt x="53" y="34"/>
                    <a:pt x="59" y="11"/>
                    <a:pt x="52" y="4"/>
                  </a:cubicBezTo>
                  <a:close/>
                </a:path>
              </a:pathLst>
            </a:custGeom>
            <a:solidFill>
              <a:srgbClr val="B1B1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111" name="Freeform 34"/>
            <p:cNvSpPr/>
            <p:nvPr/>
          </p:nvSpPr>
          <p:spPr bwMode="auto">
            <a:xfrm>
              <a:off x="4556" y="664"/>
              <a:ext cx="474" cy="407"/>
            </a:xfrm>
            <a:custGeom>
              <a:avLst/>
              <a:gdLst>
                <a:gd name="T0" fmla="*/ 83 w 200"/>
                <a:gd name="T1" fmla="*/ 64 h 172"/>
                <a:gd name="T2" fmla="*/ 200 w 200"/>
                <a:gd name="T3" fmla="*/ 38 h 172"/>
                <a:gd name="T4" fmla="*/ 200 w 200"/>
                <a:gd name="T5" fmla="*/ 36 h 172"/>
                <a:gd name="T6" fmla="*/ 73 w 200"/>
                <a:gd name="T7" fmla="*/ 14 h 172"/>
                <a:gd name="T8" fmla="*/ 9 w 200"/>
                <a:gd name="T9" fmla="*/ 126 h 172"/>
                <a:gd name="T10" fmla="*/ 64 w 200"/>
                <a:gd name="T11" fmla="*/ 172 h 172"/>
                <a:gd name="T12" fmla="*/ 83 w 200"/>
                <a:gd name="T13" fmla="*/ 64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4"/>
                  </a:moveTo>
                  <a:cubicBezTo>
                    <a:pt x="105" y="25"/>
                    <a:pt x="157" y="22"/>
                    <a:pt x="200" y="38"/>
                  </a:cubicBezTo>
                  <a:cubicBezTo>
                    <a:pt x="200" y="37"/>
                    <a:pt x="200" y="37"/>
                    <a:pt x="200" y="36"/>
                  </a:cubicBezTo>
                  <a:cubicBezTo>
                    <a:pt x="159" y="14"/>
                    <a:pt x="109" y="0"/>
                    <a:pt x="73" y="14"/>
                  </a:cubicBezTo>
                  <a:cubicBezTo>
                    <a:pt x="5" y="41"/>
                    <a:pt x="0" y="80"/>
                    <a:pt x="9" y="126"/>
                  </a:cubicBezTo>
                  <a:cubicBezTo>
                    <a:pt x="14" y="151"/>
                    <a:pt x="35" y="167"/>
                    <a:pt x="64" y="172"/>
                  </a:cubicBezTo>
                  <a:cubicBezTo>
                    <a:pt x="58" y="136"/>
                    <a:pt x="64" y="97"/>
                    <a:pt x="83" y="64"/>
                  </a:cubicBezTo>
                  <a:close/>
                </a:path>
              </a:pathLst>
            </a:custGeom>
            <a:solidFill>
              <a:srgbClr val="1492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112" name="Freeform 35"/>
            <p:cNvSpPr/>
            <p:nvPr/>
          </p:nvSpPr>
          <p:spPr bwMode="auto">
            <a:xfrm>
              <a:off x="4909" y="290"/>
              <a:ext cx="176" cy="460"/>
            </a:xfrm>
            <a:custGeom>
              <a:avLst/>
              <a:gdLst>
                <a:gd name="T0" fmla="*/ 40 w 74"/>
                <a:gd name="T1" fmla="*/ 38 h 194"/>
                <a:gd name="T2" fmla="*/ 74 w 74"/>
                <a:gd name="T3" fmla="*/ 0 h 194"/>
                <a:gd name="T4" fmla="*/ 1 w 74"/>
                <a:gd name="T5" fmla="*/ 101 h 194"/>
                <a:gd name="T6" fmla="*/ 51 w 74"/>
                <a:gd name="T7" fmla="*/ 194 h 194"/>
                <a:gd name="T8" fmla="*/ 52 w 74"/>
                <a:gd name="T9" fmla="*/ 194 h 194"/>
                <a:gd name="T10" fmla="*/ 40 w 74"/>
                <a:gd name="T11" fmla="*/ 38 h 194"/>
              </a:gdLst>
              <a:ahLst/>
              <a:cxnLst>
                <a:cxn ang="0">
                  <a:pos x="T0" y="T1"/>
                </a:cxn>
                <a:cxn ang="0">
                  <a:pos x="T2" y="T3"/>
                </a:cxn>
                <a:cxn ang="0">
                  <a:pos x="T4" y="T5"/>
                </a:cxn>
                <a:cxn ang="0">
                  <a:pos x="T6" y="T7"/>
                </a:cxn>
                <a:cxn ang="0">
                  <a:pos x="T8" y="T9"/>
                </a:cxn>
                <a:cxn ang="0">
                  <a:pos x="T10" y="T11"/>
                </a:cxn>
              </a:cxnLst>
              <a:rect l="0" t="0" r="r" b="b"/>
              <a:pathLst>
                <a:path w="74" h="194">
                  <a:moveTo>
                    <a:pt x="40" y="38"/>
                  </a:moveTo>
                  <a:cubicBezTo>
                    <a:pt x="49" y="22"/>
                    <a:pt x="61" y="9"/>
                    <a:pt x="74" y="0"/>
                  </a:cubicBezTo>
                  <a:cubicBezTo>
                    <a:pt x="31" y="10"/>
                    <a:pt x="0" y="31"/>
                    <a:pt x="1" y="101"/>
                  </a:cubicBezTo>
                  <a:cubicBezTo>
                    <a:pt x="1" y="133"/>
                    <a:pt x="23" y="167"/>
                    <a:pt x="51" y="194"/>
                  </a:cubicBezTo>
                  <a:cubicBezTo>
                    <a:pt x="52" y="194"/>
                    <a:pt x="52" y="194"/>
                    <a:pt x="52" y="194"/>
                  </a:cubicBezTo>
                  <a:cubicBezTo>
                    <a:pt x="29" y="143"/>
                    <a:pt x="17" y="77"/>
                    <a:pt x="40" y="38"/>
                  </a:cubicBezTo>
                  <a:close/>
                </a:path>
              </a:pathLst>
            </a:custGeom>
            <a:solidFill>
              <a:srgbClr val="1492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113" name="Freeform 36"/>
            <p:cNvSpPr/>
            <p:nvPr/>
          </p:nvSpPr>
          <p:spPr bwMode="auto">
            <a:xfrm>
              <a:off x="4693" y="716"/>
              <a:ext cx="505" cy="613"/>
            </a:xfrm>
            <a:custGeom>
              <a:avLst/>
              <a:gdLst>
                <a:gd name="T0" fmla="*/ 198 w 213"/>
                <a:gd name="T1" fmla="*/ 83 h 259"/>
                <a:gd name="T2" fmla="*/ 142 w 213"/>
                <a:gd name="T3" fmla="*/ 16 h 259"/>
                <a:gd name="T4" fmla="*/ 25 w 213"/>
                <a:gd name="T5" fmla="*/ 42 h 259"/>
                <a:gd name="T6" fmla="*/ 6 w 213"/>
                <a:gd name="T7" fmla="*/ 150 h 259"/>
                <a:gd name="T8" fmla="*/ 39 w 213"/>
                <a:gd name="T9" fmla="*/ 219 h 259"/>
                <a:gd name="T10" fmla="*/ 172 w 213"/>
                <a:gd name="T11" fmla="*/ 190 h 259"/>
                <a:gd name="T12" fmla="*/ 211 w 213"/>
                <a:gd name="T13" fmla="*/ 104 h 259"/>
                <a:gd name="T14" fmla="*/ 213 w 213"/>
                <a:gd name="T15" fmla="*/ 99 h 259"/>
                <a:gd name="T16" fmla="*/ 212 w 213"/>
                <a:gd name="T17" fmla="*/ 98 h 259"/>
                <a:gd name="T18" fmla="*/ 198 w 213"/>
                <a:gd name="T19" fmla="*/ 83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3"/>
                  </a:moveTo>
                  <a:cubicBezTo>
                    <a:pt x="173" y="54"/>
                    <a:pt x="145" y="23"/>
                    <a:pt x="142" y="16"/>
                  </a:cubicBezTo>
                  <a:cubicBezTo>
                    <a:pt x="99" y="0"/>
                    <a:pt x="47" y="3"/>
                    <a:pt x="25" y="42"/>
                  </a:cubicBezTo>
                  <a:cubicBezTo>
                    <a:pt x="6" y="75"/>
                    <a:pt x="0" y="114"/>
                    <a:pt x="6" y="150"/>
                  </a:cubicBezTo>
                  <a:cubicBezTo>
                    <a:pt x="10" y="177"/>
                    <a:pt x="22" y="201"/>
                    <a:pt x="39" y="219"/>
                  </a:cubicBezTo>
                  <a:cubicBezTo>
                    <a:pt x="80" y="259"/>
                    <a:pt x="139" y="247"/>
                    <a:pt x="172" y="190"/>
                  </a:cubicBezTo>
                  <a:cubicBezTo>
                    <a:pt x="190" y="159"/>
                    <a:pt x="207" y="130"/>
                    <a:pt x="211" y="104"/>
                  </a:cubicBezTo>
                  <a:cubicBezTo>
                    <a:pt x="212" y="103"/>
                    <a:pt x="213" y="101"/>
                    <a:pt x="213" y="99"/>
                  </a:cubicBezTo>
                  <a:cubicBezTo>
                    <a:pt x="213" y="99"/>
                    <a:pt x="212" y="98"/>
                    <a:pt x="212" y="98"/>
                  </a:cubicBezTo>
                  <a:cubicBezTo>
                    <a:pt x="207" y="93"/>
                    <a:pt x="203" y="88"/>
                    <a:pt x="198" y="83"/>
                  </a:cubicBezTo>
                  <a:close/>
                </a:path>
              </a:pathLst>
            </a:custGeom>
            <a:solidFill>
              <a:srgbClr val="1492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114" name="Freeform 37"/>
            <p:cNvSpPr/>
            <p:nvPr/>
          </p:nvSpPr>
          <p:spPr bwMode="auto">
            <a:xfrm>
              <a:off x="4950" y="241"/>
              <a:ext cx="481" cy="667"/>
            </a:xfrm>
            <a:custGeom>
              <a:avLst/>
              <a:gdLst>
                <a:gd name="T0" fmla="*/ 23 w 203"/>
                <a:gd name="T1" fmla="*/ 59 h 282"/>
                <a:gd name="T2" fmla="*/ 35 w 203"/>
                <a:gd name="T3" fmla="*/ 215 h 282"/>
                <a:gd name="T4" fmla="*/ 72 w 203"/>
                <a:gd name="T5" fmla="*/ 245 h 282"/>
                <a:gd name="T6" fmla="*/ 96 w 203"/>
                <a:gd name="T7" fmla="*/ 266 h 282"/>
                <a:gd name="T8" fmla="*/ 99 w 203"/>
                <a:gd name="T9" fmla="*/ 269 h 282"/>
                <a:gd name="T10" fmla="*/ 113 w 203"/>
                <a:gd name="T11" fmla="*/ 282 h 282"/>
                <a:gd name="T12" fmla="*/ 170 w 203"/>
                <a:gd name="T13" fmla="*/ 207 h 282"/>
                <a:gd name="T14" fmla="*/ 156 w 203"/>
                <a:gd name="T15" fmla="*/ 30 h 282"/>
                <a:gd name="T16" fmla="*/ 57 w 203"/>
                <a:gd name="T17" fmla="*/ 21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8"/>
                    <a:pt x="12" y="164"/>
                    <a:pt x="35" y="215"/>
                  </a:cubicBezTo>
                  <a:cubicBezTo>
                    <a:pt x="38" y="215"/>
                    <a:pt x="55" y="231"/>
                    <a:pt x="72" y="245"/>
                  </a:cubicBezTo>
                  <a:cubicBezTo>
                    <a:pt x="79" y="252"/>
                    <a:pt x="87" y="259"/>
                    <a:pt x="96" y="266"/>
                  </a:cubicBezTo>
                  <a:cubicBezTo>
                    <a:pt x="97" y="267"/>
                    <a:pt x="98" y="268"/>
                    <a:pt x="99" y="269"/>
                  </a:cubicBezTo>
                  <a:cubicBezTo>
                    <a:pt x="104" y="273"/>
                    <a:pt x="109" y="277"/>
                    <a:pt x="113" y="282"/>
                  </a:cubicBezTo>
                  <a:cubicBezTo>
                    <a:pt x="133" y="272"/>
                    <a:pt x="151" y="241"/>
                    <a:pt x="170" y="207"/>
                  </a:cubicBezTo>
                  <a:cubicBezTo>
                    <a:pt x="203" y="150"/>
                    <a:pt x="197" y="71"/>
                    <a:pt x="156" y="30"/>
                  </a:cubicBezTo>
                  <a:cubicBezTo>
                    <a:pt x="127" y="1"/>
                    <a:pt x="89" y="0"/>
                    <a:pt x="57" y="21"/>
                  </a:cubicBezTo>
                  <a:cubicBezTo>
                    <a:pt x="44" y="30"/>
                    <a:pt x="32" y="43"/>
                    <a:pt x="23" y="59"/>
                  </a:cubicBezTo>
                  <a:close/>
                </a:path>
              </a:pathLst>
            </a:custGeom>
            <a:solidFill>
              <a:srgbClr val="1492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115" name="Freeform 38"/>
            <p:cNvSpPr/>
            <p:nvPr/>
          </p:nvSpPr>
          <p:spPr bwMode="auto">
            <a:xfrm>
              <a:off x="5030" y="750"/>
              <a:ext cx="903" cy="927"/>
            </a:xfrm>
            <a:custGeom>
              <a:avLst/>
              <a:gdLst>
                <a:gd name="T0" fmla="*/ 381 w 381"/>
                <a:gd name="T1" fmla="*/ 346 h 392"/>
                <a:gd name="T2" fmla="*/ 373 w 381"/>
                <a:gd name="T3" fmla="*/ 339 h 392"/>
                <a:gd name="T4" fmla="*/ 79 w 381"/>
                <a:gd name="T5" fmla="*/ 67 h 392"/>
                <a:gd name="T6" fmla="*/ 65 w 381"/>
                <a:gd name="T7" fmla="*/ 54 h 392"/>
                <a:gd name="T8" fmla="*/ 62 w 381"/>
                <a:gd name="T9" fmla="*/ 51 h 392"/>
                <a:gd name="T10" fmla="*/ 38 w 381"/>
                <a:gd name="T11" fmla="*/ 30 h 392"/>
                <a:gd name="T12" fmla="*/ 1 w 381"/>
                <a:gd name="T13" fmla="*/ 0 h 392"/>
                <a:gd name="T14" fmla="*/ 0 w 381"/>
                <a:gd name="T15" fmla="*/ 0 h 392"/>
                <a:gd name="T16" fmla="*/ 0 w 381"/>
                <a:gd name="T17" fmla="*/ 0 h 392"/>
                <a:gd name="T18" fmla="*/ 0 w 381"/>
                <a:gd name="T19" fmla="*/ 0 h 392"/>
                <a:gd name="T20" fmla="*/ 0 w 381"/>
                <a:gd name="T21" fmla="*/ 2 h 392"/>
                <a:gd name="T22" fmla="*/ 56 w 381"/>
                <a:gd name="T23" fmla="*/ 69 h 392"/>
                <a:gd name="T24" fmla="*/ 70 w 381"/>
                <a:gd name="T25" fmla="*/ 84 h 392"/>
                <a:gd name="T26" fmla="*/ 71 w 381"/>
                <a:gd name="T27" fmla="*/ 85 h 392"/>
                <a:gd name="T28" fmla="*/ 347 w 381"/>
                <a:gd name="T29" fmla="*/ 384 h 392"/>
                <a:gd name="T30" fmla="*/ 354 w 381"/>
                <a:gd name="T31" fmla="*/ 392 h 392"/>
                <a:gd name="T32" fmla="*/ 358 w 381"/>
                <a:gd name="T33" fmla="*/ 391 h 392"/>
                <a:gd name="T34" fmla="*/ 373 w 381"/>
                <a:gd name="T35" fmla="*/ 376 h 392"/>
                <a:gd name="T36" fmla="*/ 381 w 381"/>
                <a:gd name="T37" fmla="*/ 351 h 392"/>
                <a:gd name="T38" fmla="*/ 381 w 381"/>
                <a:gd name="T39" fmla="*/ 34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2">
                  <a:moveTo>
                    <a:pt x="381" y="346"/>
                  </a:moveTo>
                  <a:cubicBezTo>
                    <a:pt x="381" y="346"/>
                    <a:pt x="378" y="343"/>
                    <a:pt x="373" y="339"/>
                  </a:cubicBezTo>
                  <a:cubicBezTo>
                    <a:pt x="336" y="304"/>
                    <a:pt x="177" y="154"/>
                    <a:pt x="79" y="67"/>
                  </a:cubicBezTo>
                  <a:cubicBezTo>
                    <a:pt x="75" y="62"/>
                    <a:pt x="70" y="58"/>
                    <a:pt x="65" y="54"/>
                  </a:cubicBezTo>
                  <a:cubicBezTo>
                    <a:pt x="64" y="53"/>
                    <a:pt x="63" y="52"/>
                    <a:pt x="62" y="51"/>
                  </a:cubicBezTo>
                  <a:cubicBezTo>
                    <a:pt x="53" y="44"/>
                    <a:pt x="45" y="37"/>
                    <a:pt x="38" y="30"/>
                  </a:cubicBezTo>
                  <a:cubicBezTo>
                    <a:pt x="21" y="16"/>
                    <a:pt x="4" y="0"/>
                    <a:pt x="1" y="0"/>
                  </a:cubicBezTo>
                  <a:cubicBezTo>
                    <a:pt x="0" y="0"/>
                    <a:pt x="0" y="0"/>
                    <a:pt x="0" y="0"/>
                  </a:cubicBezTo>
                  <a:cubicBezTo>
                    <a:pt x="0" y="0"/>
                    <a:pt x="0" y="0"/>
                    <a:pt x="0" y="0"/>
                  </a:cubicBezTo>
                  <a:cubicBezTo>
                    <a:pt x="0" y="0"/>
                    <a:pt x="0" y="0"/>
                    <a:pt x="0" y="0"/>
                  </a:cubicBezTo>
                  <a:cubicBezTo>
                    <a:pt x="0" y="1"/>
                    <a:pt x="0" y="1"/>
                    <a:pt x="0" y="2"/>
                  </a:cubicBezTo>
                  <a:cubicBezTo>
                    <a:pt x="3" y="9"/>
                    <a:pt x="31" y="40"/>
                    <a:pt x="56" y="69"/>
                  </a:cubicBezTo>
                  <a:cubicBezTo>
                    <a:pt x="61" y="74"/>
                    <a:pt x="65" y="79"/>
                    <a:pt x="70" y="84"/>
                  </a:cubicBezTo>
                  <a:cubicBezTo>
                    <a:pt x="70" y="84"/>
                    <a:pt x="71" y="85"/>
                    <a:pt x="71" y="85"/>
                  </a:cubicBezTo>
                  <a:cubicBezTo>
                    <a:pt x="161" y="186"/>
                    <a:pt x="312" y="347"/>
                    <a:pt x="347" y="384"/>
                  </a:cubicBezTo>
                  <a:cubicBezTo>
                    <a:pt x="352" y="389"/>
                    <a:pt x="354" y="392"/>
                    <a:pt x="354" y="392"/>
                  </a:cubicBezTo>
                  <a:cubicBezTo>
                    <a:pt x="354" y="392"/>
                    <a:pt x="356" y="392"/>
                    <a:pt x="358" y="391"/>
                  </a:cubicBezTo>
                  <a:cubicBezTo>
                    <a:pt x="361" y="390"/>
                    <a:pt x="367" y="386"/>
                    <a:pt x="373" y="376"/>
                  </a:cubicBezTo>
                  <a:cubicBezTo>
                    <a:pt x="379" y="365"/>
                    <a:pt x="381" y="356"/>
                    <a:pt x="381" y="351"/>
                  </a:cubicBezTo>
                  <a:cubicBezTo>
                    <a:pt x="381" y="348"/>
                    <a:pt x="381" y="346"/>
                    <a:pt x="381" y="346"/>
                  </a:cubicBezTo>
                  <a:close/>
                </a:path>
              </a:pathLst>
            </a:custGeom>
            <a:solidFill>
              <a:srgbClr val="1492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116" name="Freeform 39"/>
            <p:cNvSpPr/>
            <p:nvPr/>
          </p:nvSpPr>
          <p:spPr bwMode="auto">
            <a:xfrm>
              <a:off x="4516" y="2215"/>
              <a:ext cx="1979" cy="1578"/>
            </a:xfrm>
            <a:custGeom>
              <a:avLst/>
              <a:gdLst>
                <a:gd name="T0" fmla="*/ 833 w 835"/>
                <a:gd name="T1" fmla="*/ 0 h 667"/>
                <a:gd name="T2" fmla="*/ 816 w 835"/>
                <a:gd name="T3" fmla="*/ 10 h 667"/>
                <a:gd name="T4" fmla="*/ 778 w 835"/>
                <a:gd name="T5" fmla="*/ 34 h 667"/>
                <a:gd name="T6" fmla="*/ 758 w 835"/>
                <a:gd name="T7" fmla="*/ 47 h 667"/>
                <a:gd name="T8" fmla="*/ 749 w 835"/>
                <a:gd name="T9" fmla="*/ 55 h 667"/>
                <a:gd name="T10" fmla="*/ 701 w 835"/>
                <a:gd name="T11" fmla="*/ 32 h 667"/>
                <a:gd name="T12" fmla="*/ 545 w 835"/>
                <a:gd name="T13" fmla="*/ 147 h 667"/>
                <a:gd name="T14" fmla="*/ 554 w 835"/>
                <a:gd name="T15" fmla="*/ 170 h 667"/>
                <a:gd name="T16" fmla="*/ 282 w 835"/>
                <a:gd name="T17" fmla="*/ 390 h 667"/>
                <a:gd name="T18" fmla="*/ 207 w 835"/>
                <a:gd name="T19" fmla="*/ 313 h 667"/>
                <a:gd name="T20" fmla="*/ 85 w 835"/>
                <a:gd name="T21" fmla="*/ 265 h 667"/>
                <a:gd name="T22" fmla="*/ 31 w 835"/>
                <a:gd name="T23" fmla="*/ 280 h 667"/>
                <a:gd name="T24" fmla="*/ 21 w 835"/>
                <a:gd name="T25" fmla="*/ 377 h 667"/>
                <a:gd name="T26" fmla="*/ 122 w 835"/>
                <a:gd name="T27" fmla="*/ 477 h 667"/>
                <a:gd name="T28" fmla="*/ 142 w 835"/>
                <a:gd name="T29" fmla="*/ 480 h 667"/>
                <a:gd name="T30" fmla="*/ 215 w 835"/>
                <a:gd name="T31" fmla="*/ 452 h 667"/>
                <a:gd name="T32" fmla="*/ 215 w 835"/>
                <a:gd name="T33" fmla="*/ 452 h 667"/>
                <a:gd name="T34" fmla="*/ 216 w 835"/>
                <a:gd name="T35" fmla="*/ 452 h 667"/>
                <a:gd name="T36" fmla="*/ 193 w 835"/>
                <a:gd name="T37" fmla="*/ 573 h 667"/>
                <a:gd name="T38" fmla="*/ 305 w 835"/>
                <a:gd name="T39" fmla="*/ 667 h 667"/>
                <a:gd name="T40" fmla="*/ 309 w 835"/>
                <a:gd name="T41" fmla="*/ 667 h 667"/>
                <a:gd name="T42" fmla="*/ 351 w 835"/>
                <a:gd name="T43" fmla="*/ 624 h 667"/>
                <a:gd name="T44" fmla="*/ 366 w 835"/>
                <a:gd name="T45" fmla="*/ 625 h 667"/>
                <a:gd name="T46" fmla="*/ 420 w 835"/>
                <a:gd name="T47" fmla="*/ 610 h 667"/>
                <a:gd name="T48" fmla="*/ 391 w 835"/>
                <a:gd name="T49" fmla="*/ 469 h 667"/>
                <a:gd name="T50" fmla="*/ 305 w 835"/>
                <a:gd name="T51" fmla="*/ 407 h 667"/>
                <a:gd name="T52" fmla="*/ 301 w 835"/>
                <a:gd name="T53" fmla="*/ 404 h 667"/>
                <a:gd name="T54" fmla="*/ 600 w 835"/>
                <a:gd name="T55" fmla="*/ 208 h 667"/>
                <a:gd name="T56" fmla="*/ 624 w 835"/>
                <a:gd name="T57" fmla="*/ 218 h 667"/>
                <a:gd name="T58" fmla="*/ 628 w 835"/>
                <a:gd name="T59" fmla="*/ 217 h 667"/>
                <a:gd name="T60" fmla="*/ 628 w 835"/>
                <a:gd name="T61" fmla="*/ 217 h 667"/>
                <a:gd name="T62" fmla="*/ 784 w 835"/>
                <a:gd name="T63" fmla="*/ 103 h 667"/>
                <a:gd name="T64" fmla="*/ 759 w 835"/>
                <a:gd name="T65" fmla="*/ 63 h 667"/>
                <a:gd name="T66" fmla="*/ 770 w 835"/>
                <a:gd name="T67" fmla="*/ 57 h 667"/>
                <a:gd name="T68" fmla="*/ 787 w 835"/>
                <a:gd name="T69" fmla="*/ 42 h 667"/>
                <a:gd name="T70" fmla="*/ 820 w 835"/>
                <a:gd name="T71" fmla="*/ 14 h 667"/>
                <a:gd name="T72" fmla="*/ 835 w 835"/>
                <a:gd name="T73" fmla="*/ 1 h 667"/>
                <a:gd name="T74" fmla="*/ 834 w 835"/>
                <a:gd name="T75" fmla="*/ 0 h 667"/>
                <a:gd name="T76" fmla="*/ 834 w 835"/>
                <a:gd name="T77" fmla="*/ 1 h 667"/>
                <a:gd name="T78" fmla="*/ 833 w 835"/>
                <a:gd name="T79" fmla="*/ 0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35" h="667">
                  <a:moveTo>
                    <a:pt x="833" y="0"/>
                  </a:moveTo>
                  <a:cubicBezTo>
                    <a:pt x="832" y="1"/>
                    <a:pt x="826" y="5"/>
                    <a:pt x="816" y="10"/>
                  </a:cubicBezTo>
                  <a:cubicBezTo>
                    <a:pt x="806" y="17"/>
                    <a:pt x="792" y="25"/>
                    <a:pt x="778" y="34"/>
                  </a:cubicBezTo>
                  <a:cubicBezTo>
                    <a:pt x="772" y="38"/>
                    <a:pt x="764" y="42"/>
                    <a:pt x="758" y="47"/>
                  </a:cubicBezTo>
                  <a:cubicBezTo>
                    <a:pt x="755" y="49"/>
                    <a:pt x="752" y="52"/>
                    <a:pt x="749" y="55"/>
                  </a:cubicBezTo>
                  <a:cubicBezTo>
                    <a:pt x="723" y="35"/>
                    <a:pt x="701" y="32"/>
                    <a:pt x="701" y="32"/>
                  </a:cubicBezTo>
                  <a:cubicBezTo>
                    <a:pt x="545" y="147"/>
                    <a:pt x="545" y="147"/>
                    <a:pt x="545" y="147"/>
                  </a:cubicBezTo>
                  <a:cubicBezTo>
                    <a:pt x="541" y="150"/>
                    <a:pt x="545" y="158"/>
                    <a:pt x="554" y="170"/>
                  </a:cubicBezTo>
                  <a:cubicBezTo>
                    <a:pt x="519" y="197"/>
                    <a:pt x="370" y="316"/>
                    <a:pt x="282" y="390"/>
                  </a:cubicBezTo>
                  <a:cubicBezTo>
                    <a:pt x="272" y="368"/>
                    <a:pt x="241" y="342"/>
                    <a:pt x="207" y="313"/>
                  </a:cubicBezTo>
                  <a:cubicBezTo>
                    <a:pt x="170" y="282"/>
                    <a:pt x="124" y="265"/>
                    <a:pt x="85" y="265"/>
                  </a:cubicBezTo>
                  <a:cubicBezTo>
                    <a:pt x="64" y="265"/>
                    <a:pt x="45" y="270"/>
                    <a:pt x="31" y="280"/>
                  </a:cubicBezTo>
                  <a:cubicBezTo>
                    <a:pt x="2" y="302"/>
                    <a:pt x="0" y="340"/>
                    <a:pt x="21" y="377"/>
                  </a:cubicBezTo>
                  <a:cubicBezTo>
                    <a:pt x="31" y="422"/>
                    <a:pt x="52" y="459"/>
                    <a:pt x="122" y="477"/>
                  </a:cubicBezTo>
                  <a:cubicBezTo>
                    <a:pt x="129" y="479"/>
                    <a:pt x="135" y="480"/>
                    <a:pt x="142" y="480"/>
                  </a:cubicBezTo>
                  <a:cubicBezTo>
                    <a:pt x="168" y="480"/>
                    <a:pt x="194" y="468"/>
                    <a:pt x="215" y="452"/>
                  </a:cubicBezTo>
                  <a:cubicBezTo>
                    <a:pt x="215" y="452"/>
                    <a:pt x="215" y="452"/>
                    <a:pt x="215" y="452"/>
                  </a:cubicBezTo>
                  <a:cubicBezTo>
                    <a:pt x="216" y="452"/>
                    <a:pt x="216" y="452"/>
                    <a:pt x="216" y="452"/>
                  </a:cubicBezTo>
                  <a:cubicBezTo>
                    <a:pt x="193" y="487"/>
                    <a:pt x="179" y="533"/>
                    <a:pt x="193" y="573"/>
                  </a:cubicBezTo>
                  <a:cubicBezTo>
                    <a:pt x="220" y="648"/>
                    <a:pt x="259" y="663"/>
                    <a:pt x="305" y="667"/>
                  </a:cubicBezTo>
                  <a:cubicBezTo>
                    <a:pt x="307" y="667"/>
                    <a:pt x="308" y="667"/>
                    <a:pt x="309" y="667"/>
                  </a:cubicBezTo>
                  <a:cubicBezTo>
                    <a:pt x="332" y="667"/>
                    <a:pt x="347" y="651"/>
                    <a:pt x="351" y="624"/>
                  </a:cubicBezTo>
                  <a:cubicBezTo>
                    <a:pt x="356" y="625"/>
                    <a:pt x="361" y="625"/>
                    <a:pt x="366" y="625"/>
                  </a:cubicBezTo>
                  <a:cubicBezTo>
                    <a:pt x="387" y="625"/>
                    <a:pt x="406" y="620"/>
                    <a:pt x="420" y="610"/>
                  </a:cubicBezTo>
                  <a:cubicBezTo>
                    <a:pt x="461" y="580"/>
                    <a:pt x="448" y="517"/>
                    <a:pt x="391" y="469"/>
                  </a:cubicBezTo>
                  <a:cubicBezTo>
                    <a:pt x="360" y="442"/>
                    <a:pt x="331" y="418"/>
                    <a:pt x="305" y="407"/>
                  </a:cubicBezTo>
                  <a:cubicBezTo>
                    <a:pt x="304" y="406"/>
                    <a:pt x="302" y="405"/>
                    <a:pt x="301" y="404"/>
                  </a:cubicBezTo>
                  <a:cubicBezTo>
                    <a:pt x="401" y="340"/>
                    <a:pt x="562" y="233"/>
                    <a:pt x="600" y="208"/>
                  </a:cubicBezTo>
                  <a:cubicBezTo>
                    <a:pt x="610" y="214"/>
                    <a:pt x="619" y="218"/>
                    <a:pt x="624" y="218"/>
                  </a:cubicBezTo>
                  <a:cubicBezTo>
                    <a:pt x="626" y="218"/>
                    <a:pt x="627" y="218"/>
                    <a:pt x="628" y="217"/>
                  </a:cubicBezTo>
                  <a:cubicBezTo>
                    <a:pt x="628" y="217"/>
                    <a:pt x="628" y="217"/>
                    <a:pt x="628" y="217"/>
                  </a:cubicBezTo>
                  <a:cubicBezTo>
                    <a:pt x="784" y="103"/>
                    <a:pt x="784" y="103"/>
                    <a:pt x="784" y="103"/>
                  </a:cubicBezTo>
                  <a:cubicBezTo>
                    <a:pt x="784" y="103"/>
                    <a:pt x="782" y="85"/>
                    <a:pt x="759" y="63"/>
                  </a:cubicBezTo>
                  <a:cubicBezTo>
                    <a:pt x="763" y="61"/>
                    <a:pt x="766" y="59"/>
                    <a:pt x="770" y="57"/>
                  </a:cubicBezTo>
                  <a:cubicBezTo>
                    <a:pt x="776" y="52"/>
                    <a:pt x="781" y="47"/>
                    <a:pt x="787" y="42"/>
                  </a:cubicBezTo>
                  <a:cubicBezTo>
                    <a:pt x="799" y="31"/>
                    <a:pt x="811" y="21"/>
                    <a:pt x="820" y="14"/>
                  </a:cubicBezTo>
                  <a:cubicBezTo>
                    <a:pt x="829" y="6"/>
                    <a:pt x="835" y="1"/>
                    <a:pt x="835" y="1"/>
                  </a:cubicBezTo>
                  <a:cubicBezTo>
                    <a:pt x="834" y="0"/>
                    <a:pt x="834" y="0"/>
                    <a:pt x="834" y="0"/>
                  </a:cubicBezTo>
                  <a:cubicBezTo>
                    <a:pt x="834" y="1"/>
                    <a:pt x="834" y="1"/>
                    <a:pt x="834" y="1"/>
                  </a:cubicBezTo>
                  <a:cubicBezTo>
                    <a:pt x="834" y="1"/>
                    <a:pt x="834" y="0"/>
                    <a:pt x="833" y="0"/>
                  </a:cubicBezTo>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117" name="Freeform 40"/>
            <p:cNvSpPr/>
            <p:nvPr/>
          </p:nvSpPr>
          <p:spPr bwMode="auto">
            <a:xfrm>
              <a:off x="6491" y="2215"/>
              <a:ext cx="2" cy="2"/>
            </a:xfrm>
            <a:custGeom>
              <a:avLst/>
              <a:gdLst>
                <a:gd name="T0" fmla="*/ 1 w 1"/>
                <a:gd name="T1" fmla="*/ 0 h 1"/>
                <a:gd name="T2" fmla="*/ 0 w 1"/>
                <a:gd name="T3" fmla="*/ 0 h 1"/>
                <a:gd name="T4" fmla="*/ 1 w 1"/>
                <a:gd name="T5" fmla="*/ 1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1" y="0"/>
                    <a:pt x="0" y="0"/>
                  </a:cubicBezTo>
                  <a:cubicBezTo>
                    <a:pt x="1" y="0"/>
                    <a:pt x="1" y="1"/>
                    <a:pt x="1" y="1"/>
                  </a:cubicBezTo>
                  <a:cubicBezTo>
                    <a:pt x="1" y="0"/>
                    <a:pt x="1" y="0"/>
                    <a:pt x="1" y="0"/>
                  </a:cubicBezTo>
                  <a:cubicBezTo>
                    <a:pt x="1" y="0"/>
                    <a:pt x="1" y="0"/>
                    <a:pt x="1" y="0"/>
                  </a:cubicBezTo>
                </a:path>
              </a:pathLst>
            </a:custGeom>
            <a:solidFill>
              <a:srgbClr val="7B7B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grpSp>
      <p:sp>
        <p:nvSpPr>
          <p:cNvPr id="1118" name="Content Placeholder 2"/>
          <p:cNvSpPr txBox="1"/>
          <p:nvPr/>
        </p:nvSpPr>
        <p:spPr>
          <a:xfrm>
            <a:off x="-28685" y="2600774"/>
            <a:ext cx="2699676" cy="90334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id-ID" b="1" dirty="0">
                <a:solidFill>
                  <a:schemeClr val="bg1"/>
                </a:solidFill>
                <a:latin typeface="Agency FB" panose="020B0503020202020204" pitchFamily="34" charset="0"/>
              </a:rPr>
              <a:t>Development Code</a:t>
            </a:r>
            <a:br>
              <a:rPr lang="en-US" b="1" dirty="0">
                <a:solidFill>
                  <a:schemeClr val="bg1"/>
                </a:solidFill>
                <a:latin typeface="Agency FB" panose="020B0503020202020204" pitchFamily="34" charset="0"/>
              </a:rPr>
            </a:br>
            <a:r>
              <a:rPr lang="en-US" sz="1100" dirty="0" err="1">
                <a:solidFill>
                  <a:schemeClr val="bg1"/>
                </a:solidFill>
                <a:latin typeface="Agency FB" panose="020B0503020202020204" pitchFamily="34" charset="0"/>
              </a:rPr>
              <a:t>Lorem</a:t>
            </a:r>
            <a:r>
              <a:rPr lang="en-US" sz="1100" dirty="0">
                <a:solidFill>
                  <a:schemeClr val="bg1"/>
                </a:solidFill>
                <a:latin typeface="Agency FB" panose="020B0503020202020204" pitchFamily="34" charset="0"/>
              </a:rPr>
              <a:t> ipsum dolor sit amet, consectetur adipiscing elit. Curabitur elementum posuere pretium. </a:t>
            </a:r>
            <a:endParaRPr lang="en-US" sz="1100" dirty="0">
              <a:solidFill>
                <a:schemeClr val="bg1"/>
              </a:solidFill>
              <a:latin typeface="Agency FB" panose="020B0503020202020204" pitchFamily="34" charset="0"/>
            </a:endParaRPr>
          </a:p>
        </p:txBody>
      </p:sp>
      <p:grpSp>
        <p:nvGrpSpPr>
          <p:cNvPr id="1119" name="Group 4"/>
          <p:cNvGrpSpPr>
            <a:grpSpLocks noChangeAspect="1"/>
          </p:cNvGrpSpPr>
          <p:nvPr/>
        </p:nvGrpSpPr>
        <p:grpSpPr bwMode="auto">
          <a:xfrm flipH="1">
            <a:off x="8128204" y="1541836"/>
            <a:ext cx="2065893" cy="3711091"/>
            <a:chOff x="2842" y="375"/>
            <a:chExt cx="1979" cy="3555"/>
          </a:xfrm>
        </p:grpSpPr>
        <p:sp>
          <p:nvSpPr>
            <p:cNvPr id="1120" name="Freeform 5"/>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solidFill>
              <a:srgbClr val="B1B1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121" name="Freeform 6"/>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solidFill>
              <a:srgbClr val="C5C5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122" name="Freeform 7"/>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solidFill>
              <a:srgbClr val="B1B1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123" name="Freeform 8"/>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solidFill>
              <a:srgbClr val="1492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124" name="Freeform 9"/>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solidFill>
              <a:srgbClr val="1492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125" name="Freeform 10"/>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solidFill>
              <a:srgbClr val="1492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126" name="Freeform 11"/>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solidFill>
              <a:srgbClr val="1492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127" name="Freeform 12"/>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solidFill>
              <a:srgbClr val="1492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128" name="Freeform 13"/>
            <p:cNvSpPr/>
            <p:nvPr/>
          </p:nvSpPr>
          <p:spPr bwMode="auto">
            <a:xfrm>
              <a:off x="2842" y="2349"/>
              <a:ext cx="1979" cy="1581"/>
            </a:xfrm>
            <a:custGeom>
              <a:avLst/>
              <a:gdLst>
                <a:gd name="T0" fmla="*/ 834 w 835"/>
                <a:gd name="T1" fmla="*/ 0 h 668"/>
                <a:gd name="T2" fmla="*/ 816 w 835"/>
                <a:gd name="T3" fmla="*/ 11 h 668"/>
                <a:gd name="T4" fmla="*/ 779 w 835"/>
                <a:gd name="T5" fmla="*/ 35 h 668"/>
                <a:gd name="T6" fmla="*/ 758 w 835"/>
                <a:gd name="T7" fmla="*/ 47 h 668"/>
                <a:gd name="T8" fmla="*/ 749 w 835"/>
                <a:gd name="T9" fmla="*/ 55 h 668"/>
                <a:gd name="T10" fmla="*/ 701 w 835"/>
                <a:gd name="T11" fmla="*/ 33 h 668"/>
                <a:gd name="T12" fmla="*/ 545 w 835"/>
                <a:gd name="T13" fmla="*/ 147 h 668"/>
                <a:gd name="T14" fmla="*/ 554 w 835"/>
                <a:gd name="T15" fmla="*/ 170 h 668"/>
                <a:gd name="T16" fmla="*/ 282 w 835"/>
                <a:gd name="T17" fmla="*/ 391 h 668"/>
                <a:gd name="T18" fmla="*/ 207 w 835"/>
                <a:gd name="T19" fmla="*/ 314 h 668"/>
                <a:gd name="T20" fmla="*/ 85 w 835"/>
                <a:gd name="T21" fmla="*/ 265 h 668"/>
                <a:gd name="T22" fmla="*/ 31 w 835"/>
                <a:gd name="T23" fmla="*/ 281 h 668"/>
                <a:gd name="T24" fmla="*/ 22 w 835"/>
                <a:gd name="T25" fmla="*/ 377 h 668"/>
                <a:gd name="T26" fmla="*/ 122 w 835"/>
                <a:gd name="T27" fmla="*/ 478 h 668"/>
                <a:gd name="T28" fmla="*/ 142 w 835"/>
                <a:gd name="T29" fmla="*/ 480 h 668"/>
                <a:gd name="T30" fmla="*/ 215 w 835"/>
                <a:gd name="T31" fmla="*/ 452 h 668"/>
                <a:gd name="T32" fmla="*/ 215 w 835"/>
                <a:gd name="T33" fmla="*/ 452 h 668"/>
                <a:gd name="T34" fmla="*/ 216 w 835"/>
                <a:gd name="T35" fmla="*/ 452 h 668"/>
                <a:gd name="T36" fmla="*/ 193 w 835"/>
                <a:gd name="T37" fmla="*/ 573 h 668"/>
                <a:gd name="T38" fmla="*/ 305 w 835"/>
                <a:gd name="T39" fmla="*/ 667 h 668"/>
                <a:gd name="T40" fmla="*/ 309 w 835"/>
                <a:gd name="T41" fmla="*/ 668 h 668"/>
                <a:gd name="T42" fmla="*/ 351 w 835"/>
                <a:gd name="T43" fmla="*/ 625 h 668"/>
                <a:gd name="T44" fmla="*/ 366 w 835"/>
                <a:gd name="T45" fmla="*/ 626 h 668"/>
                <a:gd name="T46" fmla="*/ 420 w 835"/>
                <a:gd name="T47" fmla="*/ 610 h 668"/>
                <a:gd name="T48" fmla="*/ 391 w 835"/>
                <a:gd name="T49" fmla="*/ 469 h 668"/>
                <a:gd name="T50" fmla="*/ 305 w 835"/>
                <a:gd name="T51" fmla="*/ 408 h 668"/>
                <a:gd name="T52" fmla="*/ 301 w 835"/>
                <a:gd name="T53" fmla="*/ 404 h 668"/>
                <a:gd name="T54" fmla="*/ 600 w 835"/>
                <a:gd name="T55" fmla="*/ 208 h 668"/>
                <a:gd name="T56" fmla="*/ 624 w 835"/>
                <a:gd name="T57" fmla="*/ 218 h 668"/>
                <a:gd name="T58" fmla="*/ 628 w 835"/>
                <a:gd name="T59" fmla="*/ 218 h 668"/>
                <a:gd name="T60" fmla="*/ 628 w 835"/>
                <a:gd name="T61" fmla="*/ 217 h 668"/>
                <a:gd name="T62" fmla="*/ 784 w 835"/>
                <a:gd name="T63" fmla="*/ 103 h 668"/>
                <a:gd name="T64" fmla="*/ 759 w 835"/>
                <a:gd name="T65" fmla="*/ 64 h 668"/>
                <a:gd name="T66" fmla="*/ 770 w 835"/>
                <a:gd name="T67" fmla="*/ 57 h 668"/>
                <a:gd name="T68" fmla="*/ 787 w 835"/>
                <a:gd name="T69" fmla="*/ 42 h 668"/>
                <a:gd name="T70" fmla="*/ 820 w 835"/>
                <a:gd name="T71" fmla="*/ 14 h 668"/>
                <a:gd name="T72" fmla="*/ 835 w 835"/>
                <a:gd name="T73" fmla="*/ 1 h 668"/>
                <a:gd name="T74" fmla="*/ 834 w 835"/>
                <a:gd name="T75" fmla="*/ 1 h 668"/>
                <a:gd name="T76" fmla="*/ 834 w 835"/>
                <a:gd name="T77" fmla="*/ 1 h 668"/>
                <a:gd name="T78" fmla="*/ 834 w 835"/>
                <a:gd name="T79" fmla="*/ 0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35" h="668">
                  <a:moveTo>
                    <a:pt x="834" y="0"/>
                  </a:moveTo>
                  <a:cubicBezTo>
                    <a:pt x="832" y="1"/>
                    <a:pt x="826" y="5"/>
                    <a:pt x="816" y="11"/>
                  </a:cubicBezTo>
                  <a:cubicBezTo>
                    <a:pt x="806" y="17"/>
                    <a:pt x="792" y="26"/>
                    <a:pt x="779" y="35"/>
                  </a:cubicBezTo>
                  <a:cubicBezTo>
                    <a:pt x="772" y="39"/>
                    <a:pt x="764" y="43"/>
                    <a:pt x="758" y="47"/>
                  </a:cubicBezTo>
                  <a:cubicBezTo>
                    <a:pt x="755" y="50"/>
                    <a:pt x="752" y="52"/>
                    <a:pt x="749" y="55"/>
                  </a:cubicBezTo>
                  <a:cubicBezTo>
                    <a:pt x="723" y="35"/>
                    <a:pt x="701" y="33"/>
                    <a:pt x="701" y="33"/>
                  </a:cubicBezTo>
                  <a:cubicBezTo>
                    <a:pt x="545" y="147"/>
                    <a:pt x="545" y="147"/>
                    <a:pt x="545" y="147"/>
                  </a:cubicBezTo>
                  <a:cubicBezTo>
                    <a:pt x="541" y="150"/>
                    <a:pt x="545" y="159"/>
                    <a:pt x="554" y="170"/>
                  </a:cubicBezTo>
                  <a:cubicBezTo>
                    <a:pt x="519" y="197"/>
                    <a:pt x="370" y="317"/>
                    <a:pt x="282" y="391"/>
                  </a:cubicBezTo>
                  <a:cubicBezTo>
                    <a:pt x="272" y="368"/>
                    <a:pt x="241" y="342"/>
                    <a:pt x="207" y="314"/>
                  </a:cubicBezTo>
                  <a:cubicBezTo>
                    <a:pt x="170" y="283"/>
                    <a:pt x="124" y="265"/>
                    <a:pt x="85" y="265"/>
                  </a:cubicBezTo>
                  <a:cubicBezTo>
                    <a:pt x="64" y="265"/>
                    <a:pt x="45" y="270"/>
                    <a:pt x="31" y="281"/>
                  </a:cubicBezTo>
                  <a:cubicBezTo>
                    <a:pt x="2" y="302"/>
                    <a:pt x="0" y="340"/>
                    <a:pt x="22" y="377"/>
                  </a:cubicBezTo>
                  <a:cubicBezTo>
                    <a:pt x="31" y="423"/>
                    <a:pt x="52" y="460"/>
                    <a:pt x="122" y="478"/>
                  </a:cubicBezTo>
                  <a:cubicBezTo>
                    <a:pt x="129" y="479"/>
                    <a:pt x="135" y="480"/>
                    <a:pt x="142" y="480"/>
                  </a:cubicBezTo>
                  <a:cubicBezTo>
                    <a:pt x="168" y="480"/>
                    <a:pt x="194" y="469"/>
                    <a:pt x="215" y="452"/>
                  </a:cubicBezTo>
                  <a:cubicBezTo>
                    <a:pt x="215" y="452"/>
                    <a:pt x="215" y="452"/>
                    <a:pt x="215" y="452"/>
                  </a:cubicBezTo>
                  <a:cubicBezTo>
                    <a:pt x="216" y="452"/>
                    <a:pt x="216" y="452"/>
                    <a:pt x="216" y="452"/>
                  </a:cubicBezTo>
                  <a:cubicBezTo>
                    <a:pt x="193" y="487"/>
                    <a:pt x="179" y="534"/>
                    <a:pt x="193" y="573"/>
                  </a:cubicBezTo>
                  <a:cubicBezTo>
                    <a:pt x="220" y="648"/>
                    <a:pt x="260" y="664"/>
                    <a:pt x="305" y="667"/>
                  </a:cubicBezTo>
                  <a:cubicBezTo>
                    <a:pt x="307" y="668"/>
                    <a:pt x="308" y="668"/>
                    <a:pt x="309" y="668"/>
                  </a:cubicBezTo>
                  <a:cubicBezTo>
                    <a:pt x="332" y="668"/>
                    <a:pt x="347" y="651"/>
                    <a:pt x="351" y="625"/>
                  </a:cubicBezTo>
                  <a:cubicBezTo>
                    <a:pt x="356" y="625"/>
                    <a:pt x="361" y="626"/>
                    <a:pt x="366" y="626"/>
                  </a:cubicBezTo>
                  <a:cubicBezTo>
                    <a:pt x="387" y="626"/>
                    <a:pt x="406" y="621"/>
                    <a:pt x="420" y="610"/>
                  </a:cubicBezTo>
                  <a:cubicBezTo>
                    <a:pt x="461" y="580"/>
                    <a:pt x="448" y="517"/>
                    <a:pt x="391" y="469"/>
                  </a:cubicBezTo>
                  <a:cubicBezTo>
                    <a:pt x="360" y="443"/>
                    <a:pt x="331" y="419"/>
                    <a:pt x="305" y="408"/>
                  </a:cubicBezTo>
                  <a:cubicBezTo>
                    <a:pt x="304" y="406"/>
                    <a:pt x="302" y="405"/>
                    <a:pt x="301" y="404"/>
                  </a:cubicBezTo>
                  <a:cubicBezTo>
                    <a:pt x="401" y="341"/>
                    <a:pt x="562" y="233"/>
                    <a:pt x="600" y="208"/>
                  </a:cubicBezTo>
                  <a:cubicBezTo>
                    <a:pt x="610" y="215"/>
                    <a:pt x="619" y="218"/>
                    <a:pt x="624" y="218"/>
                  </a:cubicBezTo>
                  <a:cubicBezTo>
                    <a:pt x="626" y="218"/>
                    <a:pt x="627" y="218"/>
                    <a:pt x="628" y="218"/>
                  </a:cubicBezTo>
                  <a:cubicBezTo>
                    <a:pt x="628" y="217"/>
                    <a:pt x="628" y="217"/>
                    <a:pt x="628" y="217"/>
                  </a:cubicBezTo>
                  <a:cubicBezTo>
                    <a:pt x="784" y="103"/>
                    <a:pt x="784" y="103"/>
                    <a:pt x="784" y="103"/>
                  </a:cubicBezTo>
                  <a:cubicBezTo>
                    <a:pt x="784" y="103"/>
                    <a:pt x="782" y="85"/>
                    <a:pt x="759" y="64"/>
                  </a:cubicBezTo>
                  <a:cubicBezTo>
                    <a:pt x="763" y="62"/>
                    <a:pt x="766" y="60"/>
                    <a:pt x="770" y="57"/>
                  </a:cubicBezTo>
                  <a:cubicBezTo>
                    <a:pt x="776" y="52"/>
                    <a:pt x="781" y="47"/>
                    <a:pt x="787" y="42"/>
                  </a:cubicBezTo>
                  <a:cubicBezTo>
                    <a:pt x="799" y="32"/>
                    <a:pt x="812" y="22"/>
                    <a:pt x="820" y="14"/>
                  </a:cubicBezTo>
                  <a:cubicBezTo>
                    <a:pt x="829" y="6"/>
                    <a:pt x="835" y="1"/>
                    <a:pt x="835" y="1"/>
                  </a:cubicBezTo>
                  <a:cubicBezTo>
                    <a:pt x="834" y="1"/>
                    <a:pt x="834" y="1"/>
                    <a:pt x="834" y="1"/>
                  </a:cubicBezTo>
                  <a:cubicBezTo>
                    <a:pt x="834" y="1"/>
                    <a:pt x="834" y="1"/>
                    <a:pt x="834" y="1"/>
                  </a:cubicBezTo>
                  <a:cubicBezTo>
                    <a:pt x="834" y="1"/>
                    <a:pt x="834" y="1"/>
                    <a:pt x="834" y="0"/>
                  </a:cubicBezTo>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1129" name="Freeform 14"/>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7B7B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grpSp>
      <p:sp>
        <p:nvSpPr>
          <p:cNvPr id="1130" name="Content Placeholder 2"/>
          <p:cNvSpPr txBox="1"/>
          <p:nvPr/>
        </p:nvSpPr>
        <p:spPr>
          <a:xfrm>
            <a:off x="9435259" y="2760416"/>
            <a:ext cx="2699676" cy="90334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b="1" dirty="0">
                <a:solidFill>
                  <a:schemeClr val="bg1"/>
                </a:solidFill>
                <a:latin typeface="Agency FB" panose="020B0503020202020204" pitchFamily="34" charset="0"/>
              </a:rPr>
              <a:t>Password Code</a:t>
            </a:r>
            <a:br>
              <a:rPr lang="en-US" b="1" dirty="0">
                <a:solidFill>
                  <a:schemeClr val="bg1"/>
                </a:solidFill>
                <a:latin typeface="Agency FB" panose="020B0503020202020204" pitchFamily="34" charset="0"/>
              </a:rPr>
            </a:br>
            <a:r>
              <a:rPr lang="en-US" sz="1100" dirty="0" err="1">
                <a:solidFill>
                  <a:schemeClr val="bg1"/>
                </a:solidFill>
                <a:latin typeface="Agency FB" panose="020B0503020202020204" pitchFamily="34" charset="0"/>
              </a:rPr>
              <a:t>Lorem</a:t>
            </a:r>
            <a:r>
              <a:rPr lang="en-US" sz="1100" dirty="0">
                <a:solidFill>
                  <a:schemeClr val="bg1"/>
                </a:solidFill>
                <a:latin typeface="Agency FB" panose="020B0503020202020204" pitchFamily="34" charset="0"/>
              </a:rPr>
              <a:t> ipsum dolor sit amet, consectetur adipiscing elit. Curabitur elementum posuere pretium. </a:t>
            </a:r>
            <a:endParaRPr lang="en-US" sz="1100" dirty="0">
              <a:solidFill>
                <a:schemeClr val="bg1"/>
              </a:solidFill>
              <a:latin typeface="Agency FB" panose="020B0503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3000">
        <p15:prstTrans prst="peelOff"/>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p:cTn id="7" dur="500" fill="hold"/>
                                        <p:tgtEl>
                                          <p:spTgt spid="70"/>
                                        </p:tgtEl>
                                        <p:attrNameLst>
                                          <p:attrName>ppt_w</p:attrName>
                                        </p:attrNameLst>
                                      </p:cBhvr>
                                      <p:tavLst>
                                        <p:tav tm="0">
                                          <p:val>
                                            <p:fltVal val="0"/>
                                          </p:val>
                                        </p:tav>
                                        <p:tav tm="100000">
                                          <p:val>
                                            <p:strVal val="#ppt_w"/>
                                          </p:val>
                                        </p:tav>
                                      </p:tavLst>
                                    </p:anim>
                                    <p:anim calcmode="lin" valueType="num">
                                      <p:cBhvr>
                                        <p:cTn id="8" dur="500" fill="hold"/>
                                        <p:tgtEl>
                                          <p:spTgt spid="70"/>
                                        </p:tgtEl>
                                        <p:attrNameLst>
                                          <p:attrName>ppt_h</p:attrName>
                                        </p:attrNameLst>
                                      </p:cBhvr>
                                      <p:tavLst>
                                        <p:tav tm="0">
                                          <p:val>
                                            <p:fltVal val="0"/>
                                          </p:val>
                                        </p:tav>
                                        <p:tav tm="100000">
                                          <p:val>
                                            <p:strVal val="#ppt_h"/>
                                          </p:val>
                                        </p:tav>
                                      </p:tavLst>
                                    </p:anim>
                                    <p:animEffect transition="in" filter="fade">
                                      <p:cBhvr>
                                        <p:cTn id="9" dur="500"/>
                                        <p:tgtEl>
                                          <p:spTgt spid="70"/>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1107"/>
                                        </p:tgtEl>
                                        <p:attrNameLst>
                                          <p:attrName>style.visibility</p:attrName>
                                        </p:attrNameLst>
                                      </p:cBhvr>
                                      <p:to>
                                        <p:strVal val="visible"/>
                                      </p:to>
                                    </p:set>
                                    <p:anim calcmode="lin" valueType="num">
                                      <p:cBhvr additive="base">
                                        <p:cTn id="13" dur="500" fill="hold"/>
                                        <p:tgtEl>
                                          <p:spTgt spid="1107"/>
                                        </p:tgtEl>
                                        <p:attrNameLst>
                                          <p:attrName>ppt_x</p:attrName>
                                        </p:attrNameLst>
                                      </p:cBhvr>
                                      <p:tavLst>
                                        <p:tav tm="0">
                                          <p:val>
                                            <p:strVal val="0-#ppt_w/2"/>
                                          </p:val>
                                        </p:tav>
                                        <p:tav tm="100000">
                                          <p:val>
                                            <p:strVal val="#ppt_x"/>
                                          </p:val>
                                        </p:tav>
                                      </p:tavLst>
                                    </p:anim>
                                    <p:anim calcmode="lin" valueType="num">
                                      <p:cBhvr additive="base">
                                        <p:cTn id="14" dur="500" fill="hold"/>
                                        <p:tgtEl>
                                          <p:spTgt spid="1107"/>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1119"/>
                                        </p:tgtEl>
                                        <p:attrNameLst>
                                          <p:attrName>style.visibility</p:attrName>
                                        </p:attrNameLst>
                                      </p:cBhvr>
                                      <p:to>
                                        <p:strVal val="visible"/>
                                      </p:to>
                                    </p:set>
                                    <p:anim calcmode="lin" valueType="num">
                                      <p:cBhvr additive="base">
                                        <p:cTn id="17" dur="500" fill="hold"/>
                                        <p:tgtEl>
                                          <p:spTgt spid="1119"/>
                                        </p:tgtEl>
                                        <p:attrNameLst>
                                          <p:attrName>ppt_x</p:attrName>
                                        </p:attrNameLst>
                                      </p:cBhvr>
                                      <p:tavLst>
                                        <p:tav tm="0">
                                          <p:val>
                                            <p:strVal val="1+#ppt_w/2"/>
                                          </p:val>
                                        </p:tav>
                                        <p:tav tm="100000">
                                          <p:val>
                                            <p:strVal val="#ppt_x"/>
                                          </p:val>
                                        </p:tav>
                                      </p:tavLst>
                                    </p:anim>
                                    <p:anim calcmode="lin" valueType="num">
                                      <p:cBhvr additive="base">
                                        <p:cTn id="18" dur="500" fill="hold"/>
                                        <p:tgtEl>
                                          <p:spTgt spid="1119"/>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2" presetClass="entr" presetSubtype="2" fill="hold" nodeType="afterEffect">
                                  <p:stCondLst>
                                    <p:cond delay="0"/>
                                  </p:stCondLst>
                                  <p:childTnLst>
                                    <p:set>
                                      <p:cBhvr>
                                        <p:cTn id="21" dur="1" fill="hold">
                                          <p:stCondLst>
                                            <p:cond delay="0"/>
                                          </p:stCondLst>
                                        </p:cTn>
                                        <p:tgtEl>
                                          <p:spTgt spid="1097"/>
                                        </p:tgtEl>
                                        <p:attrNameLst>
                                          <p:attrName>style.visibility</p:attrName>
                                        </p:attrNameLst>
                                      </p:cBhvr>
                                      <p:to>
                                        <p:strVal val="visible"/>
                                      </p:to>
                                    </p:set>
                                    <p:animEffect transition="in" filter="wipe(right)">
                                      <p:cBhvr>
                                        <p:cTn id="22" dur="500"/>
                                        <p:tgtEl>
                                          <p:spTgt spid="1097"/>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087"/>
                                        </p:tgtEl>
                                        <p:attrNameLst>
                                          <p:attrName>style.visibility</p:attrName>
                                        </p:attrNameLst>
                                      </p:cBhvr>
                                      <p:to>
                                        <p:strVal val="visible"/>
                                      </p:to>
                                    </p:set>
                                    <p:animEffect transition="in" filter="wipe(left)">
                                      <p:cBhvr>
                                        <p:cTn id="26" dur="500"/>
                                        <p:tgtEl>
                                          <p:spTgt spid="1087"/>
                                        </p:tgtEl>
                                      </p:cBhvr>
                                    </p:animEffec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1092"/>
                                        </p:tgtEl>
                                        <p:attrNameLst>
                                          <p:attrName>style.visibility</p:attrName>
                                        </p:attrNameLst>
                                      </p:cBhvr>
                                      <p:to>
                                        <p:strVal val="visible"/>
                                      </p:to>
                                    </p:set>
                                    <p:animEffect transition="in" filter="wipe(left)">
                                      <p:cBhvr>
                                        <p:cTn id="30" dur="500"/>
                                        <p:tgtEl>
                                          <p:spTgt spid="1092"/>
                                        </p:tgtEl>
                                      </p:cBhvr>
                                    </p:animEffect>
                                  </p:childTnLst>
                                </p:cTn>
                              </p:par>
                            </p:childTnLst>
                          </p:cTn>
                        </p:par>
                        <p:par>
                          <p:cTn id="31" fill="hold">
                            <p:stCondLst>
                              <p:cond delay="2500"/>
                            </p:stCondLst>
                            <p:childTnLst>
                              <p:par>
                                <p:cTn id="32" presetID="22" presetClass="entr" presetSubtype="2" fill="hold" nodeType="afterEffect">
                                  <p:stCondLst>
                                    <p:cond delay="0"/>
                                  </p:stCondLst>
                                  <p:childTnLst>
                                    <p:set>
                                      <p:cBhvr>
                                        <p:cTn id="33" dur="1" fill="hold">
                                          <p:stCondLst>
                                            <p:cond delay="0"/>
                                          </p:stCondLst>
                                        </p:cTn>
                                        <p:tgtEl>
                                          <p:spTgt spid="1102"/>
                                        </p:tgtEl>
                                        <p:attrNameLst>
                                          <p:attrName>style.visibility</p:attrName>
                                        </p:attrNameLst>
                                      </p:cBhvr>
                                      <p:to>
                                        <p:strVal val="visible"/>
                                      </p:to>
                                    </p:set>
                                    <p:animEffect transition="in" filter="wipe(right)">
                                      <p:cBhvr>
                                        <p:cTn id="34" dur="500"/>
                                        <p:tgtEl>
                                          <p:spTgt spid="1102"/>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1118"/>
                                        </p:tgtEl>
                                        <p:attrNameLst>
                                          <p:attrName>style.visibility</p:attrName>
                                        </p:attrNameLst>
                                      </p:cBhvr>
                                      <p:to>
                                        <p:strVal val="visible"/>
                                      </p:to>
                                    </p:set>
                                    <p:animEffect transition="in" filter="fade">
                                      <p:cBhvr>
                                        <p:cTn id="38" dur="500"/>
                                        <p:tgtEl>
                                          <p:spTgt spid="1118"/>
                                        </p:tgtEl>
                                      </p:cBhvr>
                                    </p:animEffect>
                                  </p:childTnLst>
                                </p:cTn>
                              </p:par>
                            </p:childTnLst>
                          </p:cTn>
                        </p:par>
                        <p:par>
                          <p:cTn id="39" fill="hold">
                            <p:stCondLst>
                              <p:cond delay="3500"/>
                            </p:stCondLst>
                            <p:childTnLst>
                              <p:par>
                                <p:cTn id="40" presetID="10" presetClass="entr" presetSubtype="0" fill="hold" grpId="0" nodeType="afterEffect">
                                  <p:stCondLst>
                                    <p:cond delay="0"/>
                                  </p:stCondLst>
                                  <p:childTnLst>
                                    <p:set>
                                      <p:cBhvr>
                                        <p:cTn id="41" dur="1" fill="hold">
                                          <p:stCondLst>
                                            <p:cond delay="0"/>
                                          </p:stCondLst>
                                        </p:cTn>
                                        <p:tgtEl>
                                          <p:spTgt spid="1130"/>
                                        </p:tgtEl>
                                        <p:attrNameLst>
                                          <p:attrName>style.visibility</p:attrName>
                                        </p:attrNameLst>
                                      </p:cBhvr>
                                      <p:to>
                                        <p:strVal val="visible"/>
                                      </p:to>
                                    </p:set>
                                    <p:animEffect transition="in" filter="fade">
                                      <p:cBhvr>
                                        <p:cTn id="42" dur="500"/>
                                        <p:tgtEl>
                                          <p:spTgt spid="1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8" grpId="0"/>
      <p:bldP spid="113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456C4"/>
        </a:solidFill>
        <a:effectLst/>
      </p:bgPr>
    </p:bg>
    <p:spTree>
      <p:nvGrpSpPr>
        <p:cNvPr id="1" name=""/>
        <p:cNvGrpSpPr/>
        <p:nvPr/>
      </p:nvGrpSpPr>
      <p:grpSpPr>
        <a:xfrm>
          <a:off x="0" y="0"/>
          <a:ext cx="0" cy="0"/>
          <a:chOff x="0" y="0"/>
          <a:chExt cx="0" cy="0"/>
        </a:xfrm>
      </p:grpSpPr>
      <p:sp>
        <p:nvSpPr>
          <p:cNvPr id="46" name="矩形 45"/>
          <p:cNvSpPr/>
          <p:nvPr/>
        </p:nvSpPr>
        <p:spPr>
          <a:xfrm rot="2624067">
            <a:off x="-270870" y="-500700"/>
            <a:ext cx="696002" cy="1374254"/>
          </a:xfrm>
          <a:prstGeom prst="rect">
            <a:avLst/>
          </a:prstGeom>
          <a:solidFill>
            <a:srgbClr val="39B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圆角矩形 46"/>
          <p:cNvSpPr/>
          <p:nvPr/>
        </p:nvSpPr>
        <p:spPr>
          <a:xfrm rot="18464827">
            <a:off x="-507309" y="5889783"/>
            <a:ext cx="2289928" cy="653453"/>
          </a:xfrm>
          <a:prstGeom prst="roundRect">
            <a:avLst>
              <a:gd name="adj" fmla="val 50000"/>
            </a:avLst>
          </a:prstGeom>
          <a:solidFill>
            <a:srgbClr val="0E67DD">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圆角矩形 47"/>
          <p:cNvSpPr/>
          <p:nvPr/>
        </p:nvSpPr>
        <p:spPr>
          <a:xfrm rot="18464827">
            <a:off x="-439575" y="6531274"/>
            <a:ext cx="2289928" cy="653453"/>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圆角矩形 48"/>
          <p:cNvSpPr/>
          <p:nvPr/>
        </p:nvSpPr>
        <p:spPr>
          <a:xfrm rot="18464827">
            <a:off x="2015444" y="6906078"/>
            <a:ext cx="1435540" cy="409645"/>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4" name="组合 53"/>
          <p:cNvGrpSpPr/>
          <p:nvPr/>
        </p:nvGrpSpPr>
        <p:grpSpPr>
          <a:xfrm>
            <a:off x="10898883" y="5003481"/>
            <a:ext cx="1151670" cy="2867305"/>
            <a:chOff x="9469605" y="2687777"/>
            <a:chExt cx="2410133" cy="6000493"/>
          </a:xfrm>
        </p:grpSpPr>
        <p:sp>
          <p:nvSpPr>
            <p:cNvPr id="50" name="圆角矩形 49"/>
            <p:cNvSpPr/>
            <p:nvPr/>
          </p:nvSpPr>
          <p:spPr>
            <a:xfrm rot="18464827">
              <a:off x="9956209" y="6143988"/>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圆角矩形 50"/>
            <p:cNvSpPr/>
            <p:nvPr/>
          </p:nvSpPr>
          <p:spPr>
            <a:xfrm rot="18464827">
              <a:off x="8430088" y="6143989"/>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圆角矩形 52"/>
            <p:cNvSpPr/>
            <p:nvPr/>
          </p:nvSpPr>
          <p:spPr>
            <a:xfrm rot="18464827">
              <a:off x="8349296" y="5157828"/>
              <a:ext cx="6000493" cy="1060391"/>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5" name="圆角矩形 54"/>
          <p:cNvSpPr/>
          <p:nvPr/>
        </p:nvSpPr>
        <p:spPr>
          <a:xfrm rot="16200000">
            <a:off x="8443897" y="-659210"/>
            <a:ext cx="1435540" cy="672047"/>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57" name="直接连接符 56"/>
          <p:cNvCxnSpPr/>
          <p:nvPr/>
        </p:nvCxnSpPr>
        <p:spPr>
          <a:xfrm flipH="1">
            <a:off x="2421467" y="-11853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11785718" y="-8930"/>
            <a:ext cx="1016000" cy="1429450"/>
          </a:xfrm>
          <a:prstGeom prst="line">
            <a:avLst/>
          </a:prstGeom>
          <a:ln w="57150">
            <a:solidFill>
              <a:srgbClr val="0E67DD">
                <a:alpha val="70000"/>
              </a:srgb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10784382" y="-779860"/>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6817652" y="6098572"/>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081466" y="636331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sp>
        <p:nvSpPr>
          <p:cNvPr id="146" name="文本框 32"/>
          <p:cNvSpPr txBox="1">
            <a:spLocks noChangeArrowheads="1"/>
          </p:cNvSpPr>
          <p:nvPr/>
        </p:nvSpPr>
        <p:spPr bwMode="auto">
          <a:xfrm>
            <a:off x="5351570" y="177693"/>
            <a:ext cx="14125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16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rPr>
              <a:t>Products</a:t>
            </a:r>
            <a:endParaRPr lang="zh-CN" altLang="en-US" sz="16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endParaRPr>
          </a:p>
        </p:txBody>
      </p:sp>
      <p:sp>
        <p:nvSpPr>
          <p:cNvPr id="147" name="矩形 34"/>
          <p:cNvSpPr>
            <a:spLocks noChangeArrowheads="1"/>
          </p:cNvSpPr>
          <p:nvPr/>
        </p:nvSpPr>
        <p:spPr bwMode="auto">
          <a:xfrm>
            <a:off x="3519889" y="480686"/>
            <a:ext cx="51765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1200" dirty="0">
                <a:solidFill>
                  <a:srgbClr val="FFFFFF"/>
                </a:solidFill>
                <a:latin typeface="Agency FB" panose="020B0503020202020204" pitchFamily="34" charset="0"/>
                <a:ea typeface="微软雅黑" panose="020B0503020204020204" pitchFamily="34" charset="-122"/>
              </a:rPr>
              <a:t>Something was broken in my engine. And as I had with me neither a mechanic nor any passengers</a:t>
            </a:r>
            <a:endParaRPr lang="zh-CN" altLang="en-US" sz="1200" dirty="0">
              <a:solidFill>
                <a:srgbClr val="FFFFFF"/>
              </a:solidFill>
              <a:latin typeface="Agency FB" panose="020B0503020202020204" pitchFamily="34" charset="0"/>
              <a:ea typeface="微软雅黑" panose="020B0503020204020204" pitchFamily="34" charset="-122"/>
            </a:endParaRPr>
          </a:p>
        </p:txBody>
      </p:sp>
      <p:sp>
        <p:nvSpPr>
          <p:cNvPr id="254" name="椭圆 253"/>
          <p:cNvSpPr/>
          <p:nvPr/>
        </p:nvSpPr>
        <p:spPr>
          <a:xfrm>
            <a:off x="6531502" y="5819372"/>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 name="组合 1"/>
          <p:cNvGrpSpPr/>
          <p:nvPr/>
        </p:nvGrpSpPr>
        <p:grpSpPr>
          <a:xfrm>
            <a:off x="3941143" y="2216696"/>
            <a:ext cx="4007223" cy="4639235"/>
            <a:chOff x="3941143" y="2216696"/>
            <a:chExt cx="4007223" cy="4639235"/>
          </a:xfrm>
        </p:grpSpPr>
        <p:grpSp>
          <p:nvGrpSpPr>
            <p:cNvPr id="70" name="Group 6"/>
            <p:cNvGrpSpPr/>
            <p:nvPr/>
          </p:nvGrpSpPr>
          <p:grpSpPr>
            <a:xfrm flipH="1">
              <a:off x="3941143" y="2216696"/>
              <a:ext cx="4007223" cy="4639235"/>
              <a:chOff x="985838" y="1835151"/>
              <a:chExt cx="4127500" cy="4451349"/>
            </a:xfrm>
          </p:grpSpPr>
          <p:sp>
            <p:nvSpPr>
              <p:cNvPr id="71" name="Freeform 9"/>
              <p:cNvSpPr/>
              <p:nvPr/>
            </p:nvSpPr>
            <p:spPr bwMode="auto">
              <a:xfrm>
                <a:off x="1446213" y="4508500"/>
                <a:ext cx="3454400" cy="889000"/>
              </a:xfrm>
              <a:custGeom>
                <a:avLst/>
                <a:gdLst>
                  <a:gd name="T0" fmla="*/ 92 w 2176"/>
                  <a:gd name="T1" fmla="*/ 531 h 560"/>
                  <a:gd name="T2" fmla="*/ 90 w 2176"/>
                  <a:gd name="T3" fmla="*/ 416 h 560"/>
                  <a:gd name="T4" fmla="*/ 80 w 2176"/>
                  <a:gd name="T5" fmla="*/ 307 h 560"/>
                  <a:gd name="T6" fmla="*/ 63 w 2176"/>
                  <a:gd name="T7" fmla="*/ 209 h 560"/>
                  <a:gd name="T8" fmla="*/ 44 w 2176"/>
                  <a:gd name="T9" fmla="*/ 124 h 560"/>
                  <a:gd name="T10" fmla="*/ 19 w 2176"/>
                  <a:gd name="T11" fmla="*/ 49 h 560"/>
                  <a:gd name="T12" fmla="*/ 0 w 2176"/>
                  <a:gd name="T13" fmla="*/ 0 h 560"/>
                  <a:gd name="T14" fmla="*/ 2154 w 2176"/>
                  <a:gd name="T15" fmla="*/ 5 h 560"/>
                  <a:gd name="T16" fmla="*/ 2134 w 2176"/>
                  <a:gd name="T17" fmla="*/ 17 h 560"/>
                  <a:gd name="T18" fmla="*/ 2115 w 2176"/>
                  <a:gd name="T19" fmla="*/ 32 h 560"/>
                  <a:gd name="T20" fmla="*/ 2102 w 2176"/>
                  <a:gd name="T21" fmla="*/ 51 h 560"/>
                  <a:gd name="T22" fmla="*/ 2095 w 2176"/>
                  <a:gd name="T23" fmla="*/ 70 h 560"/>
                  <a:gd name="T24" fmla="*/ 2093 w 2176"/>
                  <a:gd name="T25" fmla="*/ 90 h 560"/>
                  <a:gd name="T26" fmla="*/ 2102 w 2176"/>
                  <a:gd name="T27" fmla="*/ 127 h 560"/>
                  <a:gd name="T28" fmla="*/ 2119 w 2176"/>
                  <a:gd name="T29" fmla="*/ 158 h 560"/>
                  <a:gd name="T30" fmla="*/ 2141 w 2176"/>
                  <a:gd name="T31" fmla="*/ 192 h 560"/>
                  <a:gd name="T32" fmla="*/ 2154 w 2176"/>
                  <a:gd name="T33" fmla="*/ 212 h 560"/>
                  <a:gd name="T34" fmla="*/ 2156 w 2176"/>
                  <a:gd name="T35" fmla="*/ 234 h 560"/>
                  <a:gd name="T36" fmla="*/ 2151 w 2176"/>
                  <a:gd name="T37" fmla="*/ 251 h 560"/>
                  <a:gd name="T38" fmla="*/ 2137 w 2176"/>
                  <a:gd name="T39" fmla="*/ 265 h 560"/>
                  <a:gd name="T40" fmla="*/ 2119 w 2176"/>
                  <a:gd name="T41" fmla="*/ 275 h 560"/>
                  <a:gd name="T42" fmla="*/ 2110 w 2176"/>
                  <a:gd name="T43" fmla="*/ 282 h 560"/>
                  <a:gd name="T44" fmla="*/ 2107 w 2176"/>
                  <a:gd name="T45" fmla="*/ 287 h 560"/>
                  <a:gd name="T46" fmla="*/ 2115 w 2176"/>
                  <a:gd name="T47" fmla="*/ 292 h 560"/>
                  <a:gd name="T48" fmla="*/ 2122 w 2176"/>
                  <a:gd name="T49" fmla="*/ 302 h 560"/>
                  <a:gd name="T50" fmla="*/ 2127 w 2176"/>
                  <a:gd name="T51" fmla="*/ 319 h 560"/>
                  <a:gd name="T52" fmla="*/ 2129 w 2176"/>
                  <a:gd name="T53" fmla="*/ 336 h 560"/>
                  <a:gd name="T54" fmla="*/ 2117 w 2176"/>
                  <a:gd name="T55" fmla="*/ 358 h 560"/>
                  <a:gd name="T56" fmla="*/ 2095 w 2176"/>
                  <a:gd name="T57" fmla="*/ 382 h 560"/>
                  <a:gd name="T58" fmla="*/ 2083 w 2176"/>
                  <a:gd name="T59" fmla="*/ 399 h 560"/>
                  <a:gd name="T60" fmla="*/ 2080 w 2176"/>
                  <a:gd name="T61" fmla="*/ 414 h 560"/>
                  <a:gd name="T62" fmla="*/ 2085 w 2176"/>
                  <a:gd name="T63" fmla="*/ 429 h 560"/>
                  <a:gd name="T64" fmla="*/ 2095 w 2176"/>
                  <a:gd name="T65" fmla="*/ 448 h 560"/>
                  <a:gd name="T66" fmla="*/ 2119 w 2176"/>
                  <a:gd name="T67" fmla="*/ 494 h 560"/>
                  <a:gd name="T68" fmla="*/ 2129 w 2176"/>
                  <a:gd name="T69" fmla="*/ 538 h 560"/>
                  <a:gd name="T70" fmla="*/ 2129 w 2176"/>
                  <a:gd name="T71" fmla="*/ 56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76" h="560">
                    <a:moveTo>
                      <a:pt x="92" y="560"/>
                    </a:moveTo>
                    <a:lnTo>
                      <a:pt x="92" y="531"/>
                    </a:lnTo>
                    <a:lnTo>
                      <a:pt x="92" y="475"/>
                    </a:lnTo>
                    <a:lnTo>
                      <a:pt x="90" y="416"/>
                    </a:lnTo>
                    <a:lnTo>
                      <a:pt x="85" y="360"/>
                    </a:lnTo>
                    <a:lnTo>
                      <a:pt x="80" y="307"/>
                    </a:lnTo>
                    <a:lnTo>
                      <a:pt x="71" y="256"/>
                    </a:lnTo>
                    <a:lnTo>
                      <a:pt x="63" y="209"/>
                    </a:lnTo>
                    <a:lnTo>
                      <a:pt x="53" y="166"/>
                    </a:lnTo>
                    <a:lnTo>
                      <a:pt x="44" y="124"/>
                    </a:lnTo>
                    <a:lnTo>
                      <a:pt x="32" y="85"/>
                    </a:lnTo>
                    <a:lnTo>
                      <a:pt x="19" y="49"/>
                    </a:lnTo>
                    <a:lnTo>
                      <a:pt x="7" y="17"/>
                    </a:lnTo>
                    <a:lnTo>
                      <a:pt x="0" y="0"/>
                    </a:lnTo>
                    <a:lnTo>
                      <a:pt x="2176" y="0"/>
                    </a:lnTo>
                    <a:lnTo>
                      <a:pt x="2154" y="5"/>
                    </a:lnTo>
                    <a:lnTo>
                      <a:pt x="2144" y="10"/>
                    </a:lnTo>
                    <a:lnTo>
                      <a:pt x="2134" y="17"/>
                    </a:lnTo>
                    <a:lnTo>
                      <a:pt x="2124" y="22"/>
                    </a:lnTo>
                    <a:lnTo>
                      <a:pt x="2115" y="32"/>
                    </a:lnTo>
                    <a:lnTo>
                      <a:pt x="2107" y="41"/>
                    </a:lnTo>
                    <a:lnTo>
                      <a:pt x="2102" y="51"/>
                    </a:lnTo>
                    <a:lnTo>
                      <a:pt x="2098" y="61"/>
                    </a:lnTo>
                    <a:lnTo>
                      <a:pt x="2095" y="70"/>
                    </a:lnTo>
                    <a:lnTo>
                      <a:pt x="2093" y="80"/>
                    </a:lnTo>
                    <a:lnTo>
                      <a:pt x="2093" y="90"/>
                    </a:lnTo>
                    <a:lnTo>
                      <a:pt x="2098" y="109"/>
                    </a:lnTo>
                    <a:lnTo>
                      <a:pt x="2102" y="127"/>
                    </a:lnTo>
                    <a:lnTo>
                      <a:pt x="2112" y="144"/>
                    </a:lnTo>
                    <a:lnTo>
                      <a:pt x="2119" y="158"/>
                    </a:lnTo>
                    <a:lnTo>
                      <a:pt x="2129" y="170"/>
                    </a:lnTo>
                    <a:lnTo>
                      <a:pt x="2141" y="192"/>
                    </a:lnTo>
                    <a:lnTo>
                      <a:pt x="2149" y="202"/>
                    </a:lnTo>
                    <a:lnTo>
                      <a:pt x="2154" y="212"/>
                    </a:lnTo>
                    <a:lnTo>
                      <a:pt x="2156" y="224"/>
                    </a:lnTo>
                    <a:lnTo>
                      <a:pt x="2156" y="234"/>
                    </a:lnTo>
                    <a:lnTo>
                      <a:pt x="2154" y="243"/>
                    </a:lnTo>
                    <a:lnTo>
                      <a:pt x="2151" y="251"/>
                    </a:lnTo>
                    <a:lnTo>
                      <a:pt x="2146" y="256"/>
                    </a:lnTo>
                    <a:lnTo>
                      <a:pt x="2137" y="265"/>
                    </a:lnTo>
                    <a:lnTo>
                      <a:pt x="2129" y="270"/>
                    </a:lnTo>
                    <a:lnTo>
                      <a:pt x="2119" y="275"/>
                    </a:lnTo>
                    <a:lnTo>
                      <a:pt x="2115" y="280"/>
                    </a:lnTo>
                    <a:lnTo>
                      <a:pt x="2110" y="282"/>
                    </a:lnTo>
                    <a:lnTo>
                      <a:pt x="2107" y="285"/>
                    </a:lnTo>
                    <a:lnTo>
                      <a:pt x="2107" y="287"/>
                    </a:lnTo>
                    <a:lnTo>
                      <a:pt x="2112" y="290"/>
                    </a:lnTo>
                    <a:lnTo>
                      <a:pt x="2115" y="292"/>
                    </a:lnTo>
                    <a:lnTo>
                      <a:pt x="2119" y="297"/>
                    </a:lnTo>
                    <a:lnTo>
                      <a:pt x="2122" y="302"/>
                    </a:lnTo>
                    <a:lnTo>
                      <a:pt x="2124" y="309"/>
                    </a:lnTo>
                    <a:lnTo>
                      <a:pt x="2127" y="319"/>
                    </a:lnTo>
                    <a:lnTo>
                      <a:pt x="2129" y="326"/>
                    </a:lnTo>
                    <a:lnTo>
                      <a:pt x="2129" y="336"/>
                    </a:lnTo>
                    <a:lnTo>
                      <a:pt x="2124" y="346"/>
                    </a:lnTo>
                    <a:lnTo>
                      <a:pt x="2117" y="358"/>
                    </a:lnTo>
                    <a:lnTo>
                      <a:pt x="2107" y="370"/>
                    </a:lnTo>
                    <a:lnTo>
                      <a:pt x="2095" y="382"/>
                    </a:lnTo>
                    <a:lnTo>
                      <a:pt x="2088" y="390"/>
                    </a:lnTo>
                    <a:lnTo>
                      <a:pt x="2083" y="399"/>
                    </a:lnTo>
                    <a:lnTo>
                      <a:pt x="2080" y="407"/>
                    </a:lnTo>
                    <a:lnTo>
                      <a:pt x="2080" y="414"/>
                    </a:lnTo>
                    <a:lnTo>
                      <a:pt x="2083" y="421"/>
                    </a:lnTo>
                    <a:lnTo>
                      <a:pt x="2085" y="429"/>
                    </a:lnTo>
                    <a:lnTo>
                      <a:pt x="2090" y="438"/>
                    </a:lnTo>
                    <a:lnTo>
                      <a:pt x="2095" y="448"/>
                    </a:lnTo>
                    <a:lnTo>
                      <a:pt x="2110" y="472"/>
                    </a:lnTo>
                    <a:lnTo>
                      <a:pt x="2119" y="494"/>
                    </a:lnTo>
                    <a:lnTo>
                      <a:pt x="2124" y="519"/>
                    </a:lnTo>
                    <a:lnTo>
                      <a:pt x="2129" y="538"/>
                    </a:lnTo>
                    <a:lnTo>
                      <a:pt x="2129" y="560"/>
                    </a:lnTo>
                    <a:lnTo>
                      <a:pt x="2129" y="560"/>
                    </a:lnTo>
                    <a:lnTo>
                      <a:pt x="92" y="560"/>
                    </a:lnTo>
                    <a:close/>
                  </a:path>
                </a:pathLst>
              </a:custGeom>
              <a:solidFill>
                <a:srgbClr val="23B2FE"/>
              </a:solidFill>
              <a:ln w="38100">
                <a:solidFill>
                  <a:schemeClr val="bg1"/>
                </a:solidFill>
              </a:ln>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72" name="Freeform 6"/>
              <p:cNvSpPr/>
              <p:nvPr/>
            </p:nvSpPr>
            <p:spPr bwMode="auto">
              <a:xfrm>
                <a:off x="1090613" y="1835151"/>
                <a:ext cx="3411538" cy="893762"/>
              </a:xfrm>
              <a:custGeom>
                <a:avLst/>
                <a:gdLst>
                  <a:gd name="T0" fmla="*/ 0 w 2149"/>
                  <a:gd name="T1" fmla="*/ 563 h 563"/>
                  <a:gd name="T2" fmla="*/ 14 w 2149"/>
                  <a:gd name="T3" fmla="*/ 532 h 563"/>
                  <a:gd name="T4" fmla="*/ 31 w 2149"/>
                  <a:gd name="T5" fmla="*/ 495 h 563"/>
                  <a:gd name="T6" fmla="*/ 53 w 2149"/>
                  <a:gd name="T7" fmla="*/ 456 h 563"/>
                  <a:gd name="T8" fmla="*/ 75 w 2149"/>
                  <a:gd name="T9" fmla="*/ 419 h 563"/>
                  <a:gd name="T10" fmla="*/ 100 w 2149"/>
                  <a:gd name="T11" fmla="*/ 380 h 563"/>
                  <a:gd name="T12" fmla="*/ 129 w 2149"/>
                  <a:gd name="T13" fmla="*/ 344 h 563"/>
                  <a:gd name="T14" fmla="*/ 158 w 2149"/>
                  <a:gd name="T15" fmla="*/ 307 h 563"/>
                  <a:gd name="T16" fmla="*/ 175 w 2149"/>
                  <a:gd name="T17" fmla="*/ 288 h 563"/>
                  <a:gd name="T18" fmla="*/ 197 w 2149"/>
                  <a:gd name="T19" fmla="*/ 268 h 563"/>
                  <a:gd name="T20" fmla="*/ 217 w 2149"/>
                  <a:gd name="T21" fmla="*/ 249 h 563"/>
                  <a:gd name="T22" fmla="*/ 238 w 2149"/>
                  <a:gd name="T23" fmla="*/ 229 h 563"/>
                  <a:gd name="T24" fmla="*/ 263 w 2149"/>
                  <a:gd name="T25" fmla="*/ 212 h 563"/>
                  <a:gd name="T26" fmla="*/ 287 w 2149"/>
                  <a:gd name="T27" fmla="*/ 195 h 563"/>
                  <a:gd name="T28" fmla="*/ 343 w 2149"/>
                  <a:gd name="T29" fmla="*/ 164 h 563"/>
                  <a:gd name="T30" fmla="*/ 399 w 2149"/>
                  <a:gd name="T31" fmla="*/ 134 h 563"/>
                  <a:gd name="T32" fmla="*/ 460 w 2149"/>
                  <a:gd name="T33" fmla="*/ 108 h 563"/>
                  <a:gd name="T34" fmla="*/ 526 w 2149"/>
                  <a:gd name="T35" fmla="*/ 86 h 563"/>
                  <a:gd name="T36" fmla="*/ 594 w 2149"/>
                  <a:gd name="T37" fmla="*/ 64 h 563"/>
                  <a:gd name="T38" fmla="*/ 662 w 2149"/>
                  <a:gd name="T39" fmla="*/ 47 h 563"/>
                  <a:gd name="T40" fmla="*/ 736 w 2149"/>
                  <a:gd name="T41" fmla="*/ 32 h 563"/>
                  <a:gd name="T42" fmla="*/ 811 w 2149"/>
                  <a:gd name="T43" fmla="*/ 20 h 563"/>
                  <a:gd name="T44" fmla="*/ 884 w 2149"/>
                  <a:gd name="T45" fmla="*/ 10 h 563"/>
                  <a:gd name="T46" fmla="*/ 962 w 2149"/>
                  <a:gd name="T47" fmla="*/ 5 h 563"/>
                  <a:gd name="T48" fmla="*/ 1040 w 2149"/>
                  <a:gd name="T49" fmla="*/ 0 h 563"/>
                  <a:gd name="T50" fmla="*/ 1118 w 2149"/>
                  <a:gd name="T51" fmla="*/ 0 h 563"/>
                  <a:gd name="T52" fmla="*/ 1196 w 2149"/>
                  <a:gd name="T53" fmla="*/ 3 h 563"/>
                  <a:gd name="T54" fmla="*/ 1271 w 2149"/>
                  <a:gd name="T55" fmla="*/ 10 h 563"/>
                  <a:gd name="T56" fmla="*/ 1347 w 2149"/>
                  <a:gd name="T57" fmla="*/ 18 h 563"/>
                  <a:gd name="T58" fmla="*/ 1423 w 2149"/>
                  <a:gd name="T59" fmla="*/ 30 h 563"/>
                  <a:gd name="T60" fmla="*/ 1496 w 2149"/>
                  <a:gd name="T61" fmla="*/ 44 h 563"/>
                  <a:gd name="T62" fmla="*/ 1569 w 2149"/>
                  <a:gd name="T63" fmla="*/ 61 h 563"/>
                  <a:gd name="T64" fmla="*/ 1637 w 2149"/>
                  <a:gd name="T65" fmla="*/ 83 h 563"/>
                  <a:gd name="T66" fmla="*/ 1705 w 2149"/>
                  <a:gd name="T67" fmla="*/ 105 h 563"/>
                  <a:gd name="T68" fmla="*/ 1766 w 2149"/>
                  <a:gd name="T69" fmla="*/ 134 h 563"/>
                  <a:gd name="T70" fmla="*/ 1825 w 2149"/>
                  <a:gd name="T71" fmla="*/ 164 h 563"/>
                  <a:gd name="T72" fmla="*/ 1881 w 2149"/>
                  <a:gd name="T73" fmla="*/ 195 h 563"/>
                  <a:gd name="T74" fmla="*/ 1907 w 2149"/>
                  <a:gd name="T75" fmla="*/ 212 h 563"/>
                  <a:gd name="T76" fmla="*/ 1932 w 2149"/>
                  <a:gd name="T77" fmla="*/ 232 h 563"/>
                  <a:gd name="T78" fmla="*/ 1956 w 2149"/>
                  <a:gd name="T79" fmla="*/ 249 h 563"/>
                  <a:gd name="T80" fmla="*/ 1978 w 2149"/>
                  <a:gd name="T81" fmla="*/ 271 h 563"/>
                  <a:gd name="T82" fmla="*/ 2000 w 2149"/>
                  <a:gd name="T83" fmla="*/ 290 h 563"/>
                  <a:gd name="T84" fmla="*/ 2019 w 2149"/>
                  <a:gd name="T85" fmla="*/ 312 h 563"/>
                  <a:gd name="T86" fmla="*/ 2039 w 2149"/>
                  <a:gd name="T87" fmla="*/ 334 h 563"/>
                  <a:gd name="T88" fmla="*/ 2056 w 2149"/>
                  <a:gd name="T89" fmla="*/ 356 h 563"/>
                  <a:gd name="T90" fmla="*/ 2071 w 2149"/>
                  <a:gd name="T91" fmla="*/ 380 h 563"/>
                  <a:gd name="T92" fmla="*/ 2085 w 2149"/>
                  <a:gd name="T93" fmla="*/ 405 h 563"/>
                  <a:gd name="T94" fmla="*/ 2097 w 2149"/>
                  <a:gd name="T95" fmla="*/ 432 h 563"/>
                  <a:gd name="T96" fmla="*/ 2110 w 2149"/>
                  <a:gd name="T97" fmla="*/ 458 h 563"/>
                  <a:gd name="T98" fmla="*/ 2122 w 2149"/>
                  <a:gd name="T99" fmla="*/ 490 h 563"/>
                  <a:gd name="T100" fmla="*/ 2134 w 2149"/>
                  <a:gd name="T101" fmla="*/ 522 h 563"/>
                  <a:gd name="T102" fmla="*/ 2144 w 2149"/>
                  <a:gd name="T103" fmla="*/ 551 h 563"/>
                  <a:gd name="T104" fmla="*/ 2149 w 2149"/>
                  <a:gd name="T105" fmla="*/ 563 h 563"/>
                  <a:gd name="T106" fmla="*/ 0 w 2149"/>
                  <a:gd name="T107" fmla="*/ 563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49" h="563">
                    <a:moveTo>
                      <a:pt x="0" y="563"/>
                    </a:moveTo>
                    <a:lnTo>
                      <a:pt x="14" y="532"/>
                    </a:lnTo>
                    <a:lnTo>
                      <a:pt x="31" y="495"/>
                    </a:lnTo>
                    <a:lnTo>
                      <a:pt x="53" y="456"/>
                    </a:lnTo>
                    <a:lnTo>
                      <a:pt x="75" y="419"/>
                    </a:lnTo>
                    <a:lnTo>
                      <a:pt x="100" y="380"/>
                    </a:lnTo>
                    <a:lnTo>
                      <a:pt x="129" y="344"/>
                    </a:lnTo>
                    <a:lnTo>
                      <a:pt x="158" y="307"/>
                    </a:lnTo>
                    <a:lnTo>
                      <a:pt x="175" y="288"/>
                    </a:lnTo>
                    <a:lnTo>
                      <a:pt x="197" y="268"/>
                    </a:lnTo>
                    <a:lnTo>
                      <a:pt x="217" y="249"/>
                    </a:lnTo>
                    <a:lnTo>
                      <a:pt x="238" y="229"/>
                    </a:lnTo>
                    <a:lnTo>
                      <a:pt x="263" y="212"/>
                    </a:lnTo>
                    <a:lnTo>
                      <a:pt x="287" y="195"/>
                    </a:lnTo>
                    <a:lnTo>
                      <a:pt x="343" y="164"/>
                    </a:lnTo>
                    <a:lnTo>
                      <a:pt x="399" y="134"/>
                    </a:lnTo>
                    <a:lnTo>
                      <a:pt x="460" y="108"/>
                    </a:lnTo>
                    <a:lnTo>
                      <a:pt x="526" y="86"/>
                    </a:lnTo>
                    <a:lnTo>
                      <a:pt x="594" y="64"/>
                    </a:lnTo>
                    <a:lnTo>
                      <a:pt x="662" y="47"/>
                    </a:lnTo>
                    <a:lnTo>
                      <a:pt x="736" y="32"/>
                    </a:lnTo>
                    <a:lnTo>
                      <a:pt x="811" y="20"/>
                    </a:lnTo>
                    <a:lnTo>
                      <a:pt x="884" y="10"/>
                    </a:lnTo>
                    <a:lnTo>
                      <a:pt x="962" y="5"/>
                    </a:lnTo>
                    <a:lnTo>
                      <a:pt x="1040" y="0"/>
                    </a:lnTo>
                    <a:lnTo>
                      <a:pt x="1118" y="0"/>
                    </a:lnTo>
                    <a:lnTo>
                      <a:pt x="1196" y="3"/>
                    </a:lnTo>
                    <a:lnTo>
                      <a:pt x="1271" y="10"/>
                    </a:lnTo>
                    <a:lnTo>
                      <a:pt x="1347" y="18"/>
                    </a:lnTo>
                    <a:lnTo>
                      <a:pt x="1423" y="30"/>
                    </a:lnTo>
                    <a:lnTo>
                      <a:pt x="1496" y="44"/>
                    </a:lnTo>
                    <a:lnTo>
                      <a:pt x="1569" y="61"/>
                    </a:lnTo>
                    <a:lnTo>
                      <a:pt x="1637" y="83"/>
                    </a:lnTo>
                    <a:lnTo>
                      <a:pt x="1705" y="105"/>
                    </a:lnTo>
                    <a:lnTo>
                      <a:pt x="1766" y="134"/>
                    </a:lnTo>
                    <a:lnTo>
                      <a:pt x="1825" y="164"/>
                    </a:lnTo>
                    <a:lnTo>
                      <a:pt x="1881" y="195"/>
                    </a:lnTo>
                    <a:lnTo>
                      <a:pt x="1907" y="212"/>
                    </a:lnTo>
                    <a:lnTo>
                      <a:pt x="1932" y="232"/>
                    </a:lnTo>
                    <a:lnTo>
                      <a:pt x="1956" y="249"/>
                    </a:lnTo>
                    <a:lnTo>
                      <a:pt x="1978" y="271"/>
                    </a:lnTo>
                    <a:lnTo>
                      <a:pt x="2000" y="290"/>
                    </a:lnTo>
                    <a:lnTo>
                      <a:pt x="2019" y="312"/>
                    </a:lnTo>
                    <a:lnTo>
                      <a:pt x="2039" y="334"/>
                    </a:lnTo>
                    <a:lnTo>
                      <a:pt x="2056" y="356"/>
                    </a:lnTo>
                    <a:lnTo>
                      <a:pt x="2071" y="380"/>
                    </a:lnTo>
                    <a:lnTo>
                      <a:pt x="2085" y="405"/>
                    </a:lnTo>
                    <a:lnTo>
                      <a:pt x="2097" y="432"/>
                    </a:lnTo>
                    <a:lnTo>
                      <a:pt x="2110" y="458"/>
                    </a:lnTo>
                    <a:lnTo>
                      <a:pt x="2122" y="490"/>
                    </a:lnTo>
                    <a:lnTo>
                      <a:pt x="2134" y="522"/>
                    </a:lnTo>
                    <a:lnTo>
                      <a:pt x="2144" y="551"/>
                    </a:lnTo>
                    <a:lnTo>
                      <a:pt x="2149" y="563"/>
                    </a:lnTo>
                    <a:lnTo>
                      <a:pt x="0" y="563"/>
                    </a:lnTo>
                    <a:close/>
                  </a:path>
                </a:pathLst>
              </a:custGeom>
              <a:solidFill>
                <a:srgbClr val="0456C4"/>
              </a:solidFill>
              <a:ln w="38100">
                <a:solidFill>
                  <a:schemeClr val="bg1"/>
                </a:solidFill>
              </a:ln>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73" name="Freeform 7"/>
              <p:cNvSpPr/>
              <p:nvPr/>
            </p:nvSpPr>
            <p:spPr bwMode="auto">
              <a:xfrm>
                <a:off x="985838" y="2725738"/>
                <a:ext cx="3786188" cy="893762"/>
              </a:xfrm>
              <a:custGeom>
                <a:avLst/>
                <a:gdLst>
                  <a:gd name="T0" fmla="*/ 22 w 2385"/>
                  <a:gd name="T1" fmla="*/ 563 h 563"/>
                  <a:gd name="T2" fmla="*/ 22 w 2385"/>
                  <a:gd name="T3" fmla="*/ 558 h 563"/>
                  <a:gd name="T4" fmla="*/ 15 w 2385"/>
                  <a:gd name="T5" fmla="*/ 521 h 563"/>
                  <a:gd name="T6" fmla="*/ 10 w 2385"/>
                  <a:gd name="T7" fmla="*/ 482 h 563"/>
                  <a:gd name="T8" fmla="*/ 5 w 2385"/>
                  <a:gd name="T9" fmla="*/ 443 h 563"/>
                  <a:gd name="T10" fmla="*/ 0 w 2385"/>
                  <a:gd name="T11" fmla="*/ 404 h 563"/>
                  <a:gd name="T12" fmla="*/ 0 w 2385"/>
                  <a:gd name="T13" fmla="*/ 365 h 563"/>
                  <a:gd name="T14" fmla="*/ 0 w 2385"/>
                  <a:gd name="T15" fmla="*/ 326 h 563"/>
                  <a:gd name="T16" fmla="*/ 2 w 2385"/>
                  <a:gd name="T17" fmla="*/ 287 h 563"/>
                  <a:gd name="T18" fmla="*/ 5 w 2385"/>
                  <a:gd name="T19" fmla="*/ 246 h 563"/>
                  <a:gd name="T20" fmla="*/ 10 w 2385"/>
                  <a:gd name="T21" fmla="*/ 207 h 563"/>
                  <a:gd name="T22" fmla="*/ 17 w 2385"/>
                  <a:gd name="T23" fmla="*/ 165 h 563"/>
                  <a:gd name="T24" fmla="*/ 24 w 2385"/>
                  <a:gd name="T25" fmla="*/ 126 h 563"/>
                  <a:gd name="T26" fmla="*/ 36 w 2385"/>
                  <a:gd name="T27" fmla="*/ 87 h 563"/>
                  <a:gd name="T28" fmla="*/ 49 w 2385"/>
                  <a:gd name="T29" fmla="*/ 48 h 563"/>
                  <a:gd name="T30" fmla="*/ 63 w 2385"/>
                  <a:gd name="T31" fmla="*/ 7 h 563"/>
                  <a:gd name="T32" fmla="*/ 66 w 2385"/>
                  <a:gd name="T33" fmla="*/ 0 h 563"/>
                  <a:gd name="T34" fmla="*/ 2215 w 2385"/>
                  <a:gd name="T35" fmla="*/ 0 h 563"/>
                  <a:gd name="T36" fmla="*/ 2222 w 2385"/>
                  <a:gd name="T37" fmla="*/ 14 h 563"/>
                  <a:gd name="T38" fmla="*/ 2232 w 2385"/>
                  <a:gd name="T39" fmla="*/ 39 h 563"/>
                  <a:gd name="T40" fmla="*/ 2239 w 2385"/>
                  <a:gd name="T41" fmla="*/ 63 h 563"/>
                  <a:gd name="T42" fmla="*/ 2249 w 2385"/>
                  <a:gd name="T43" fmla="*/ 85 h 563"/>
                  <a:gd name="T44" fmla="*/ 2256 w 2385"/>
                  <a:gd name="T45" fmla="*/ 105 h 563"/>
                  <a:gd name="T46" fmla="*/ 2266 w 2385"/>
                  <a:gd name="T47" fmla="*/ 124 h 563"/>
                  <a:gd name="T48" fmla="*/ 2271 w 2385"/>
                  <a:gd name="T49" fmla="*/ 141 h 563"/>
                  <a:gd name="T50" fmla="*/ 2278 w 2385"/>
                  <a:gd name="T51" fmla="*/ 156 h 563"/>
                  <a:gd name="T52" fmla="*/ 2283 w 2385"/>
                  <a:gd name="T53" fmla="*/ 173 h 563"/>
                  <a:gd name="T54" fmla="*/ 2295 w 2385"/>
                  <a:gd name="T55" fmla="*/ 200 h 563"/>
                  <a:gd name="T56" fmla="*/ 2307 w 2385"/>
                  <a:gd name="T57" fmla="*/ 224 h 563"/>
                  <a:gd name="T58" fmla="*/ 2314 w 2385"/>
                  <a:gd name="T59" fmla="*/ 246 h 563"/>
                  <a:gd name="T60" fmla="*/ 2324 w 2385"/>
                  <a:gd name="T61" fmla="*/ 268 h 563"/>
                  <a:gd name="T62" fmla="*/ 2332 w 2385"/>
                  <a:gd name="T63" fmla="*/ 290 h 563"/>
                  <a:gd name="T64" fmla="*/ 2341 w 2385"/>
                  <a:gd name="T65" fmla="*/ 312 h 563"/>
                  <a:gd name="T66" fmla="*/ 2349 w 2385"/>
                  <a:gd name="T67" fmla="*/ 336 h 563"/>
                  <a:gd name="T68" fmla="*/ 2358 w 2385"/>
                  <a:gd name="T69" fmla="*/ 365 h 563"/>
                  <a:gd name="T70" fmla="*/ 2366 w 2385"/>
                  <a:gd name="T71" fmla="*/ 380 h 563"/>
                  <a:gd name="T72" fmla="*/ 2370 w 2385"/>
                  <a:gd name="T73" fmla="*/ 397 h 563"/>
                  <a:gd name="T74" fmla="*/ 2375 w 2385"/>
                  <a:gd name="T75" fmla="*/ 414 h 563"/>
                  <a:gd name="T76" fmla="*/ 2380 w 2385"/>
                  <a:gd name="T77" fmla="*/ 433 h 563"/>
                  <a:gd name="T78" fmla="*/ 2385 w 2385"/>
                  <a:gd name="T79" fmla="*/ 448 h 563"/>
                  <a:gd name="T80" fmla="*/ 2385 w 2385"/>
                  <a:gd name="T81" fmla="*/ 463 h 563"/>
                  <a:gd name="T82" fmla="*/ 2385 w 2385"/>
                  <a:gd name="T83" fmla="*/ 475 h 563"/>
                  <a:gd name="T84" fmla="*/ 2380 w 2385"/>
                  <a:gd name="T85" fmla="*/ 485 h 563"/>
                  <a:gd name="T86" fmla="*/ 2378 w 2385"/>
                  <a:gd name="T87" fmla="*/ 494 h 563"/>
                  <a:gd name="T88" fmla="*/ 2370 w 2385"/>
                  <a:gd name="T89" fmla="*/ 504 h 563"/>
                  <a:gd name="T90" fmla="*/ 2353 w 2385"/>
                  <a:gd name="T91" fmla="*/ 519 h 563"/>
                  <a:gd name="T92" fmla="*/ 2339 w 2385"/>
                  <a:gd name="T93" fmla="*/ 536 h 563"/>
                  <a:gd name="T94" fmla="*/ 2322 w 2385"/>
                  <a:gd name="T95" fmla="*/ 550 h 563"/>
                  <a:gd name="T96" fmla="*/ 2317 w 2385"/>
                  <a:gd name="T97" fmla="*/ 560 h 563"/>
                  <a:gd name="T98" fmla="*/ 2317 w 2385"/>
                  <a:gd name="T99" fmla="*/ 563 h 563"/>
                  <a:gd name="T100" fmla="*/ 22 w 2385"/>
                  <a:gd name="T101" fmla="*/ 563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85" h="563">
                    <a:moveTo>
                      <a:pt x="22" y="563"/>
                    </a:moveTo>
                    <a:lnTo>
                      <a:pt x="22" y="558"/>
                    </a:lnTo>
                    <a:lnTo>
                      <a:pt x="15" y="521"/>
                    </a:lnTo>
                    <a:lnTo>
                      <a:pt x="10" y="482"/>
                    </a:lnTo>
                    <a:lnTo>
                      <a:pt x="5" y="443"/>
                    </a:lnTo>
                    <a:lnTo>
                      <a:pt x="0" y="404"/>
                    </a:lnTo>
                    <a:lnTo>
                      <a:pt x="0" y="365"/>
                    </a:lnTo>
                    <a:lnTo>
                      <a:pt x="0" y="326"/>
                    </a:lnTo>
                    <a:lnTo>
                      <a:pt x="2" y="287"/>
                    </a:lnTo>
                    <a:lnTo>
                      <a:pt x="5" y="246"/>
                    </a:lnTo>
                    <a:lnTo>
                      <a:pt x="10" y="207"/>
                    </a:lnTo>
                    <a:lnTo>
                      <a:pt x="17" y="165"/>
                    </a:lnTo>
                    <a:lnTo>
                      <a:pt x="24" y="126"/>
                    </a:lnTo>
                    <a:lnTo>
                      <a:pt x="36" y="87"/>
                    </a:lnTo>
                    <a:lnTo>
                      <a:pt x="49" y="48"/>
                    </a:lnTo>
                    <a:lnTo>
                      <a:pt x="63" y="7"/>
                    </a:lnTo>
                    <a:lnTo>
                      <a:pt x="66" y="0"/>
                    </a:lnTo>
                    <a:lnTo>
                      <a:pt x="2215" y="0"/>
                    </a:lnTo>
                    <a:lnTo>
                      <a:pt x="2222" y="14"/>
                    </a:lnTo>
                    <a:lnTo>
                      <a:pt x="2232" y="39"/>
                    </a:lnTo>
                    <a:lnTo>
                      <a:pt x="2239" y="63"/>
                    </a:lnTo>
                    <a:lnTo>
                      <a:pt x="2249" y="85"/>
                    </a:lnTo>
                    <a:lnTo>
                      <a:pt x="2256" y="105"/>
                    </a:lnTo>
                    <a:lnTo>
                      <a:pt x="2266" y="124"/>
                    </a:lnTo>
                    <a:lnTo>
                      <a:pt x="2271" y="141"/>
                    </a:lnTo>
                    <a:lnTo>
                      <a:pt x="2278" y="156"/>
                    </a:lnTo>
                    <a:lnTo>
                      <a:pt x="2283" y="173"/>
                    </a:lnTo>
                    <a:lnTo>
                      <a:pt x="2295" y="200"/>
                    </a:lnTo>
                    <a:lnTo>
                      <a:pt x="2307" y="224"/>
                    </a:lnTo>
                    <a:lnTo>
                      <a:pt x="2314" y="246"/>
                    </a:lnTo>
                    <a:lnTo>
                      <a:pt x="2324" y="268"/>
                    </a:lnTo>
                    <a:lnTo>
                      <a:pt x="2332" y="290"/>
                    </a:lnTo>
                    <a:lnTo>
                      <a:pt x="2341" y="312"/>
                    </a:lnTo>
                    <a:lnTo>
                      <a:pt x="2349" y="336"/>
                    </a:lnTo>
                    <a:lnTo>
                      <a:pt x="2358" y="365"/>
                    </a:lnTo>
                    <a:lnTo>
                      <a:pt x="2366" y="380"/>
                    </a:lnTo>
                    <a:lnTo>
                      <a:pt x="2370" y="397"/>
                    </a:lnTo>
                    <a:lnTo>
                      <a:pt x="2375" y="414"/>
                    </a:lnTo>
                    <a:lnTo>
                      <a:pt x="2380" y="433"/>
                    </a:lnTo>
                    <a:lnTo>
                      <a:pt x="2385" y="448"/>
                    </a:lnTo>
                    <a:lnTo>
                      <a:pt x="2385" y="463"/>
                    </a:lnTo>
                    <a:lnTo>
                      <a:pt x="2385" y="475"/>
                    </a:lnTo>
                    <a:lnTo>
                      <a:pt x="2380" y="485"/>
                    </a:lnTo>
                    <a:lnTo>
                      <a:pt x="2378" y="494"/>
                    </a:lnTo>
                    <a:lnTo>
                      <a:pt x="2370" y="504"/>
                    </a:lnTo>
                    <a:lnTo>
                      <a:pt x="2353" y="519"/>
                    </a:lnTo>
                    <a:lnTo>
                      <a:pt x="2339" y="536"/>
                    </a:lnTo>
                    <a:lnTo>
                      <a:pt x="2322" y="550"/>
                    </a:lnTo>
                    <a:lnTo>
                      <a:pt x="2317" y="560"/>
                    </a:lnTo>
                    <a:lnTo>
                      <a:pt x="2317" y="563"/>
                    </a:lnTo>
                    <a:lnTo>
                      <a:pt x="22" y="563"/>
                    </a:lnTo>
                    <a:close/>
                  </a:path>
                </a:pathLst>
              </a:custGeom>
              <a:solidFill>
                <a:srgbClr val="0E67DD"/>
              </a:solidFill>
              <a:ln w="38100">
                <a:solidFill>
                  <a:schemeClr val="bg1"/>
                </a:solidFill>
              </a:ln>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74" name="Freeform 5"/>
              <p:cNvSpPr/>
              <p:nvPr/>
            </p:nvSpPr>
            <p:spPr bwMode="auto">
              <a:xfrm>
                <a:off x="1330326" y="5397500"/>
                <a:ext cx="3500438" cy="889000"/>
              </a:xfrm>
              <a:custGeom>
                <a:avLst/>
                <a:gdLst>
                  <a:gd name="T0" fmla="*/ 1437 w 2205"/>
                  <a:gd name="T1" fmla="*/ 560 h 560"/>
                  <a:gd name="T2" fmla="*/ 1371 w 2205"/>
                  <a:gd name="T3" fmla="*/ 560 h 560"/>
                  <a:gd name="T4" fmla="*/ 1245 w 2205"/>
                  <a:gd name="T5" fmla="*/ 560 h 560"/>
                  <a:gd name="T6" fmla="*/ 1125 w 2205"/>
                  <a:gd name="T7" fmla="*/ 560 h 560"/>
                  <a:gd name="T8" fmla="*/ 1016 w 2205"/>
                  <a:gd name="T9" fmla="*/ 560 h 560"/>
                  <a:gd name="T10" fmla="*/ 911 w 2205"/>
                  <a:gd name="T11" fmla="*/ 560 h 560"/>
                  <a:gd name="T12" fmla="*/ 816 w 2205"/>
                  <a:gd name="T13" fmla="*/ 560 h 560"/>
                  <a:gd name="T14" fmla="*/ 726 w 2205"/>
                  <a:gd name="T15" fmla="*/ 560 h 560"/>
                  <a:gd name="T16" fmla="*/ 645 w 2205"/>
                  <a:gd name="T17" fmla="*/ 560 h 560"/>
                  <a:gd name="T18" fmla="*/ 570 w 2205"/>
                  <a:gd name="T19" fmla="*/ 560 h 560"/>
                  <a:gd name="T20" fmla="*/ 499 w 2205"/>
                  <a:gd name="T21" fmla="*/ 560 h 560"/>
                  <a:gd name="T22" fmla="*/ 436 w 2205"/>
                  <a:gd name="T23" fmla="*/ 560 h 560"/>
                  <a:gd name="T24" fmla="*/ 377 w 2205"/>
                  <a:gd name="T25" fmla="*/ 560 h 560"/>
                  <a:gd name="T26" fmla="*/ 326 w 2205"/>
                  <a:gd name="T27" fmla="*/ 560 h 560"/>
                  <a:gd name="T28" fmla="*/ 278 w 2205"/>
                  <a:gd name="T29" fmla="*/ 560 h 560"/>
                  <a:gd name="T30" fmla="*/ 234 w 2205"/>
                  <a:gd name="T31" fmla="*/ 560 h 560"/>
                  <a:gd name="T32" fmla="*/ 180 w 2205"/>
                  <a:gd name="T33" fmla="*/ 560 h 560"/>
                  <a:gd name="T34" fmla="*/ 122 w 2205"/>
                  <a:gd name="T35" fmla="*/ 560 h 560"/>
                  <a:gd name="T36" fmla="*/ 75 w 2205"/>
                  <a:gd name="T37" fmla="*/ 560 h 560"/>
                  <a:gd name="T38" fmla="*/ 44 w 2205"/>
                  <a:gd name="T39" fmla="*/ 560 h 560"/>
                  <a:gd name="T40" fmla="*/ 22 w 2205"/>
                  <a:gd name="T41" fmla="*/ 560 h 560"/>
                  <a:gd name="T42" fmla="*/ 10 w 2205"/>
                  <a:gd name="T43" fmla="*/ 560 h 560"/>
                  <a:gd name="T44" fmla="*/ 2 w 2205"/>
                  <a:gd name="T45" fmla="*/ 560 h 560"/>
                  <a:gd name="T46" fmla="*/ 0 w 2205"/>
                  <a:gd name="T47" fmla="*/ 560 h 560"/>
                  <a:gd name="T48" fmla="*/ 61 w 2205"/>
                  <a:gd name="T49" fmla="*/ 444 h 560"/>
                  <a:gd name="T50" fmla="*/ 95 w 2205"/>
                  <a:gd name="T51" fmla="*/ 358 h 560"/>
                  <a:gd name="T52" fmla="*/ 124 w 2205"/>
                  <a:gd name="T53" fmla="*/ 271 h 560"/>
                  <a:gd name="T54" fmla="*/ 146 w 2205"/>
                  <a:gd name="T55" fmla="*/ 176 h 560"/>
                  <a:gd name="T56" fmla="*/ 161 w 2205"/>
                  <a:gd name="T57" fmla="*/ 76 h 560"/>
                  <a:gd name="T58" fmla="*/ 165 w 2205"/>
                  <a:gd name="T59" fmla="*/ 0 h 560"/>
                  <a:gd name="T60" fmla="*/ 2205 w 2205"/>
                  <a:gd name="T61" fmla="*/ 17 h 560"/>
                  <a:gd name="T62" fmla="*/ 2200 w 2205"/>
                  <a:gd name="T63" fmla="*/ 49 h 560"/>
                  <a:gd name="T64" fmla="*/ 2192 w 2205"/>
                  <a:gd name="T65" fmla="*/ 76 h 560"/>
                  <a:gd name="T66" fmla="*/ 2171 w 2205"/>
                  <a:gd name="T67" fmla="*/ 107 h 560"/>
                  <a:gd name="T68" fmla="*/ 2134 w 2205"/>
                  <a:gd name="T69" fmla="*/ 141 h 560"/>
                  <a:gd name="T70" fmla="*/ 2110 w 2205"/>
                  <a:gd name="T71" fmla="*/ 154 h 560"/>
                  <a:gd name="T72" fmla="*/ 2078 w 2205"/>
                  <a:gd name="T73" fmla="*/ 161 h 560"/>
                  <a:gd name="T74" fmla="*/ 2051 w 2205"/>
                  <a:gd name="T75" fmla="*/ 166 h 560"/>
                  <a:gd name="T76" fmla="*/ 2020 w 2205"/>
                  <a:gd name="T77" fmla="*/ 168 h 560"/>
                  <a:gd name="T78" fmla="*/ 1944 w 2205"/>
                  <a:gd name="T79" fmla="*/ 176 h 560"/>
                  <a:gd name="T80" fmla="*/ 1856 w 2205"/>
                  <a:gd name="T81" fmla="*/ 188 h 560"/>
                  <a:gd name="T82" fmla="*/ 1764 w 2205"/>
                  <a:gd name="T83" fmla="*/ 212 h 560"/>
                  <a:gd name="T84" fmla="*/ 1715 w 2205"/>
                  <a:gd name="T85" fmla="*/ 232 h 560"/>
                  <a:gd name="T86" fmla="*/ 1669 w 2205"/>
                  <a:gd name="T87" fmla="*/ 256 h 560"/>
                  <a:gd name="T88" fmla="*/ 1622 w 2205"/>
                  <a:gd name="T89" fmla="*/ 288 h 560"/>
                  <a:gd name="T90" fmla="*/ 1579 w 2205"/>
                  <a:gd name="T91" fmla="*/ 324 h 560"/>
                  <a:gd name="T92" fmla="*/ 1537 w 2205"/>
                  <a:gd name="T93" fmla="*/ 370 h 560"/>
                  <a:gd name="T94" fmla="*/ 1501 w 2205"/>
                  <a:gd name="T95" fmla="*/ 424 h 560"/>
                  <a:gd name="T96" fmla="*/ 1466 w 2205"/>
                  <a:gd name="T97" fmla="*/ 487 h 560"/>
                  <a:gd name="T98" fmla="*/ 1437 w 2205"/>
                  <a:gd name="T99" fmla="*/ 558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05" h="560">
                    <a:moveTo>
                      <a:pt x="1437" y="558"/>
                    </a:moveTo>
                    <a:lnTo>
                      <a:pt x="1437" y="560"/>
                    </a:lnTo>
                    <a:lnTo>
                      <a:pt x="1437" y="560"/>
                    </a:lnTo>
                    <a:lnTo>
                      <a:pt x="1371" y="560"/>
                    </a:lnTo>
                    <a:lnTo>
                      <a:pt x="1306" y="560"/>
                    </a:lnTo>
                    <a:lnTo>
                      <a:pt x="1245" y="560"/>
                    </a:lnTo>
                    <a:lnTo>
                      <a:pt x="1184" y="560"/>
                    </a:lnTo>
                    <a:lnTo>
                      <a:pt x="1125" y="560"/>
                    </a:lnTo>
                    <a:lnTo>
                      <a:pt x="1069" y="560"/>
                    </a:lnTo>
                    <a:lnTo>
                      <a:pt x="1016" y="560"/>
                    </a:lnTo>
                    <a:lnTo>
                      <a:pt x="962" y="560"/>
                    </a:lnTo>
                    <a:lnTo>
                      <a:pt x="911" y="560"/>
                    </a:lnTo>
                    <a:lnTo>
                      <a:pt x="865" y="560"/>
                    </a:lnTo>
                    <a:lnTo>
                      <a:pt x="816" y="560"/>
                    </a:lnTo>
                    <a:lnTo>
                      <a:pt x="770" y="560"/>
                    </a:lnTo>
                    <a:lnTo>
                      <a:pt x="726" y="560"/>
                    </a:lnTo>
                    <a:lnTo>
                      <a:pt x="687" y="560"/>
                    </a:lnTo>
                    <a:lnTo>
                      <a:pt x="645" y="560"/>
                    </a:lnTo>
                    <a:lnTo>
                      <a:pt x="606" y="560"/>
                    </a:lnTo>
                    <a:lnTo>
                      <a:pt x="570" y="560"/>
                    </a:lnTo>
                    <a:lnTo>
                      <a:pt x="533" y="560"/>
                    </a:lnTo>
                    <a:lnTo>
                      <a:pt x="499" y="560"/>
                    </a:lnTo>
                    <a:lnTo>
                      <a:pt x="468" y="560"/>
                    </a:lnTo>
                    <a:lnTo>
                      <a:pt x="436" y="560"/>
                    </a:lnTo>
                    <a:lnTo>
                      <a:pt x="407" y="560"/>
                    </a:lnTo>
                    <a:lnTo>
                      <a:pt x="377" y="560"/>
                    </a:lnTo>
                    <a:lnTo>
                      <a:pt x="351" y="560"/>
                    </a:lnTo>
                    <a:lnTo>
                      <a:pt x="326" y="560"/>
                    </a:lnTo>
                    <a:lnTo>
                      <a:pt x="299" y="560"/>
                    </a:lnTo>
                    <a:lnTo>
                      <a:pt x="278" y="560"/>
                    </a:lnTo>
                    <a:lnTo>
                      <a:pt x="256" y="560"/>
                    </a:lnTo>
                    <a:lnTo>
                      <a:pt x="234" y="560"/>
                    </a:lnTo>
                    <a:lnTo>
                      <a:pt x="217" y="560"/>
                    </a:lnTo>
                    <a:lnTo>
                      <a:pt x="180" y="560"/>
                    </a:lnTo>
                    <a:lnTo>
                      <a:pt x="148" y="560"/>
                    </a:lnTo>
                    <a:lnTo>
                      <a:pt x="122" y="560"/>
                    </a:lnTo>
                    <a:lnTo>
                      <a:pt x="97" y="560"/>
                    </a:lnTo>
                    <a:lnTo>
                      <a:pt x="75" y="560"/>
                    </a:lnTo>
                    <a:lnTo>
                      <a:pt x="58" y="560"/>
                    </a:lnTo>
                    <a:lnTo>
                      <a:pt x="44" y="560"/>
                    </a:lnTo>
                    <a:lnTo>
                      <a:pt x="31" y="560"/>
                    </a:lnTo>
                    <a:lnTo>
                      <a:pt x="22" y="560"/>
                    </a:lnTo>
                    <a:lnTo>
                      <a:pt x="17" y="560"/>
                    </a:lnTo>
                    <a:lnTo>
                      <a:pt x="10" y="560"/>
                    </a:lnTo>
                    <a:lnTo>
                      <a:pt x="7" y="560"/>
                    </a:lnTo>
                    <a:lnTo>
                      <a:pt x="2" y="560"/>
                    </a:lnTo>
                    <a:lnTo>
                      <a:pt x="0" y="560"/>
                    </a:lnTo>
                    <a:lnTo>
                      <a:pt x="0" y="560"/>
                    </a:lnTo>
                    <a:lnTo>
                      <a:pt x="41" y="483"/>
                    </a:lnTo>
                    <a:lnTo>
                      <a:pt x="61" y="444"/>
                    </a:lnTo>
                    <a:lnTo>
                      <a:pt x="78" y="402"/>
                    </a:lnTo>
                    <a:lnTo>
                      <a:pt x="95" y="358"/>
                    </a:lnTo>
                    <a:lnTo>
                      <a:pt x="109" y="314"/>
                    </a:lnTo>
                    <a:lnTo>
                      <a:pt x="124" y="271"/>
                    </a:lnTo>
                    <a:lnTo>
                      <a:pt x="136" y="222"/>
                    </a:lnTo>
                    <a:lnTo>
                      <a:pt x="146" y="176"/>
                    </a:lnTo>
                    <a:lnTo>
                      <a:pt x="153" y="127"/>
                    </a:lnTo>
                    <a:lnTo>
                      <a:pt x="161" y="76"/>
                    </a:lnTo>
                    <a:lnTo>
                      <a:pt x="165" y="22"/>
                    </a:lnTo>
                    <a:lnTo>
                      <a:pt x="165" y="0"/>
                    </a:lnTo>
                    <a:lnTo>
                      <a:pt x="2202" y="0"/>
                    </a:lnTo>
                    <a:lnTo>
                      <a:pt x="2205" y="17"/>
                    </a:lnTo>
                    <a:lnTo>
                      <a:pt x="2202" y="34"/>
                    </a:lnTo>
                    <a:lnTo>
                      <a:pt x="2200" y="49"/>
                    </a:lnTo>
                    <a:lnTo>
                      <a:pt x="2197" y="61"/>
                    </a:lnTo>
                    <a:lnTo>
                      <a:pt x="2192" y="76"/>
                    </a:lnTo>
                    <a:lnTo>
                      <a:pt x="2183" y="93"/>
                    </a:lnTo>
                    <a:lnTo>
                      <a:pt x="2171" y="107"/>
                    </a:lnTo>
                    <a:lnTo>
                      <a:pt x="2156" y="127"/>
                    </a:lnTo>
                    <a:lnTo>
                      <a:pt x="2134" y="141"/>
                    </a:lnTo>
                    <a:lnTo>
                      <a:pt x="2122" y="146"/>
                    </a:lnTo>
                    <a:lnTo>
                      <a:pt x="2110" y="154"/>
                    </a:lnTo>
                    <a:lnTo>
                      <a:pt x="2095" y="159"/>
                    </a:lnTo>
                    <a:lnTo>
                      <a:pt x="2078" y="161"/>
                    </a:lnTo>
                    <a:lnTo>
                      <a:pt x="2066" y="163"/>
                    </a:lnTo>
                    <a:lnTo>
                      <a:pt x="2051" y="166"/>
                    </a:lnTo>
                    <a:lnTo>
                      <a:pt x="2037" y="166"/>
                    </a:lnTo>
                    <a:lnTo>
                      <a:pt x="2020" y="168"/>
                    </a:lnTo>
                    <a:lnTo>
                      <a:pt x="1983" y="171"/>
                    </a:lnTo>
                    <a:lnTo>
                      <a:pt x="1944" y="176"/>
                    </a:lnTo>
                    <a:lnTo>
                      <a:pt x="1903" y="178"/>
                    </a:lnTo>
                    <a:lnTo>
                      <a:pt x="1856" y="188"/>
                    </a:lnTo>
                    <a:lnTo>
                      <a:pt x="1810" y="198"/>
                    </a:lnTo>
                    <a:lnTo>
                      <a:pt x="1764" y="212"/>
                    </a:lnTo>
                    <a:lnTo>
                      <a:pt x="1739" y="222"/>
                    </a:lnTo>
                    <a:lnTo>
                      <a:pt x="1715" y="232"/>
                    </a:lnTo>
                    <a:lnTo>
                      <a:pt x="1693" y="244"/>
                    </a:lnTo>
                    <a:lnTo>
                      <a:pt x="1669" y="256"/>
                    </a:lnTo>
                    <a:lnTo>
                      <a:pt x="1647" y="271"/>
                    </a:lnTo>
                    <a:lnTo>
                      <a:pt x="1622" y="288"/>
                    </a:lnTo>
                    <a:lnTo>
                      <a:pt x="1600" y="305"/>
                    </a:lnTo>
                    <a:lnTo>
                      <a:pt x="1579" y="324"/>
                    </a:lnTo>
                    <a:lnTo>
                      <a:pt x="1559" y="346"/>
                    </a:lnTo>
                    <a:lnTo>
                      <a:pt x="1537" y="370"/>
                    </a:lnTo>
                    <a:lnTo>
                      <a:pt x="1518" y="397"/>
                    </a:lnTo>
                    <a:lnTo>
                      <a:pt x="1501" y="424"/>
                    </a:lnTo>
                    <a:lnTo>
                      <a:pt x="1484" y="453"/>
                    </a:lnTo>
                    <a:lnTo>
                      <a:pt x="1466" y="487"/>
                    </a:lnTo>
                    <a:lnTo>
                      <a:pt x="1452" y="522"/>
                    </a:lnTo>
                    <a:lnTo>
                      <a:pt x="1437" y="558"/>
                    </a:lnTo>
                    <a:close/>
                  </a:path>
                </a:pathLst>
              </a:custGeom>
              <a:solidFill>
                <a:schemeClr val="bg2"/>
              </a:solidFill>
              <a:ln w="38100">
                <a:solidFill>
                  <a:schemeClr val="bg1"/>
                </a:solidFill>
              </a:ln>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75" name="Freeform 8"/>
              <p:cNvSpPr/>
              <p:nvPr/>
            </p:nvSpPr>
            <p:spPr bwMode="auto">
              <a:xfrm>
                <a:off x="1020763" y="3614738"/>
                <a:ext cx="4092575" cy="893762"/>
              </a:xfrm>
              <a:custGeom>
                <a:avLst/>
                <a:gdLst>
                  <a:gd name="T0" fmla="*/ 268 w 2578"/>
                  <a:gd name="T1" fmla="*/ 563 h 563"/>
                  <a:gd name="T2" fmla="*/ 263 w 2578"/>
                  <a:gd name="T3" fmla="*/ 548 h 563"/>
                  <a:gd name="T4" fmla="*/ 251 w 2578"/>
                  <a:gd name="T5" fmla="*/ 519 h 563"/>
                  <a:gd name="T6" fmla="*/ 236 w 2578"/>
                  <a:gd name="T7" fmla="*/ 490 h 563"/>
                  <a:gd name="T8" fmla="*/ 222 w 2578"/>
                  <a:gd name="T9" fmla="*/ 463 h 563"/>
                  <a:gd name="T10" fmla="*/ 207 w 2578"/>
                  <a:gd name="T11" fmla="*/ 439 h 563"/>
                  <a:gd name="T12" fmla="*/ 192 w 2578"/>
                  <a:gd name="T13" fmla="*/ 414 h 563"/>
                  <a:gd name="T14" fmla="*/ 163 w 2578"/>
                  <a:gd name="T15" fmla="*/ 373 h 563"/>
                  <a:gd name="T16" fmla="*/ 124 w 2578"/>
                  <a:gd name="T17" fmla="*/ 312 h 563"/>
                  <a:gd name="T18" fmla="*/ 88 w 2578"/>
                  <a:gd name="T19" fmla="*/ 249 h 563"/>
                  <a:gd name="T20" fmla="*/ 58 w 2578"/>
                  <a:gd name="T21" fmla="*/ 180 h 563"/>
                  <a:gd name="T22" fmla="*/ 44 w 2578"/>
                  <a:gd name="T23" fmla="*/ 146 h 563"/>
                  <a:gd name="T24" fmla="*/ 32 w 2578"/>
                  <a:gd name="T25" fmla="*/ 110 h 563"/>
                  <a:gd name="T26" fmla="*/ 19 w 2578"/>
                  <a:gd name="T27" fmla="*/ 73 h 563"/>
                  <a:gd name="T28" fmla="*/ 10 w 2578"/>
                  <a:gd name="T29" fmla="*/ 37 h 563"/>
                  <a:gd name="T30" fmla="*/ 0 w 2578"/>
                  <a:gd name="T31" fmla="*/ 0 h 563"/>
                  <a:gd name="T32" fmla="*/ 2295 w 2578"/>
                  <a:gd name="T33" fmla="*/ 0 h 563"/>
                  <a:gd name="T34" fmla="*/ 2290 w 2578"/>
                  <a:gd name="T35" fmla="*/ 12 h 563"/>
                  <a:gd name="T36" fmla="*/ 2285 w 2578"/>
                  <a:gd name="T37" fmla="*/ 22 h 563"/>
                  <a:gd name="T38" fmla="*/ 2285 w 2578"/>
                  <a:gd name="T39" fmla="*/ 37 h 563"/>
                  <a:gd name="T40" fmla="*/ 2288 w 2578"/>
                  <a:gd name="T41" fmla="*/ 42 h 563"/>
                  <a:gd name="T42" fmla="*/ 2290 w 2578"/>
                  <a:gd name="T43" fmla="*/ 51 h 563"/>
                  <a:gd name="T44" fmla="*/ 2295 w 2578"/>
                  <a:gd name="T45" fmla="*/ 59 h 563"/>
                  <a:gd name="T46" fmla="*/ 2300 w 2578"/>
                  <a:gd name="T47" fmla="*/ 71 h 563"/>
                  <a:gd name="T48" fmla="*/ 2307 w 2578"/>
                  <a:gd name="T49" fmla="*/ 83 h 563"/>
                  <a:gd name="T50" fmla="*/ 2317 w 2578"/>
                  <a:gd name="T51" fmla="*/ 95 h 563"/>
                  <a:gd name="T52" fmla="*/ 2336 w 2578"/>
                  <a:gd name="T53" fmla="*/ 124 h 563"/>
                  <a:gd name="T54" fmla="*/ 2361 w 2578"/>
                  <a:gd name="T55" fmla="*/ 158 h 563"/>
                  <a:gd name="T56" fmla="*/ 2387 w 2578"/>
                  <a:gd name="T57" fmla="*/ 193 h 563"/>
                  <a:gd name="T58" fmla="*/ 2417 w 2578"/>
                  <a:gd name="T59" fmla="*/ 229 h 563"/>
                  <a:gd name="T60" fmla="*/ 2446 w 2578"/>
                  <a:gd name="T61" fmla="*/ 268 h 563"/>
                  <a:gd name="T62" fmla="*/ 2461 w 2578"/>
                  <a:gd name="T63" fmla="*/ 288 h 563"/>
                  <a:gd name="T64" fmla="*/ 2473 w 2578"/>
                  <a:gd name="T65" fmla="*/ 302 h 563"/>
                  <a:gd name="T66" fmla="*/ 2482 w 2578"/>
                  <a:gd name="T67" fmla="*/ 314 h 563"/>
                  <a:gd name="T68" fmla="*/ 2492 w 2578"/>
                  <a:gd name="T69" fmla="*/ 327 h 563"/>
                  <a:gd name="T70" fmla="*/ 2502 w 2578"/>
                  <a:gd name="T71" fmla="*/ 336 h 563"/>
                  <a:gd name="T72" fmla="*/ 2509 w 2578"/>
                  <a:gd name="T73" fmla="*/ 346 h 563"/>
                  <a:gd name="T74" fmla="*/ 2521 w 2578"/>
                  <a:gd name="T75" fmla="*/ 363 h 563"/>
                  <a:gd name="T76" fmla="*/ 2534 w 2578"/>
                  <a:gd name="T77" fmla="*/ 375 h 563"/>
                  <a:gd name="T78" fmla="*/ 2543 w 2578"/>
                  <a:gd name="T79" fmla="*/ 390 h 563"/>
                  <a:gd name="T80" fmla="*/ 2553 w 2578"/>
                  <a:gd name="T81" fmla="*/ 409 h 563"/>
                  <a:gd name="T82" fmla="*/ 2560 w 2578"/>
                  <a:gd name="T83" fmla="*/ 417 h 563"/>
                  <a:gd name="T84" fmla="*/ 2565 w 2578"/>
                  <a:gd name="T85" fmla="*/ 429 h 563"/>
                  <a:gd name="T86" fmla="*/ 2570 w 2578"/>
                  <a:gd name="T87" fmla="*/ 443 h 563"/>
                  <a:gd name="T88" fmla="*/ 2575 w 2578"/>
                  <a:gd name="T89" fmla="*/ 456 h 563"/>
                  <a:gd name="T90" fmla="*/ 2578 w 2578"/>
                  <a:gd name="T91" fmla="*/ 468 h 563"/>
                  <a:gd name="T92" fmla="*/ 2578 w 2578"/>
                  <a:gd name="T93" fmla="*/ 478 h 563"/>
                  <a:gd name="T94" fmla="*/ 2575 w 2578"/>
                  <a:gd name="T95" fmla="*/ 487 h 563"/>
                  <a:gd name="T96" fmla="*/ 2573 w 2578"/>
                  <a:gd name="T97" fmla="*/ 495 h 563"/>
                  <a:gd name="T98" fmla="*/ 2568 w 2578"/>
                  <a:gd name="T99" fmla="*/ 504 h 563"/>
                  <a:gd name="T100" fmla="*/ 2563 w 2578"/>
                  <a:gd name="T101" fmla="*/ 512 h 563"/>
                  <a:gd name="T102" fmla="*/ 2556 w 2578"/>
                  <a:gd name="T103" fmla="*/ 519 h 563"/>
                  <a:gd name="T104" fmla="*/ 2546 w 2578"/>
                  <a:gd name="T105" fmla="*/ 524 h 563"/>
                  <a:gd name="T106" fmla="*/ 2524 w 2578"/>
                  <a:gd name="T107" fmla="*/ 534 h 563"/>
                  <a:gd name="T108" fmla="*/ 2500 w 2578"/>
                  <a:gd name="T109" fmla="*/ 546 h 563"/>
                  <a:gd name="T110" fmla="*/ 2473 w 2578"/>
                  <a:gd name="T111" fmla="*/ 553 h 563"/>
                  <a:gd name="T112" fmla="*/ 2458 w 2578"/>
                  <a:gd name="T113" fmla="*/ 558 h 563"/>
                  <a:gd name="T114" fmla="*/ 2446 w 2578"/>
                  <a:gd name="T115" fmla="*/ 560 h 563"/>
                  <a:gd name="T116" fmla="*/ 2444 w 2578"/>
                  <a:gd name="T117" fmla="*/ 563 h 563"/>
                  <a:gd name="T118" fmla="*/ 268 w 2578"/>
                  <a:gd name="T119" fmla="*/ 563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78" h="563">
                    <a:moveTo>
                      <a:pt x="268" y="563"/>
                    </a:moveTo>
                    <a:lnTo>
                      <a:pt x="263" y="548"/>
                    </a:lnTo>
                    <a:lnTo>
                      <a:pt x="251" y="519"/>
                    </a:lnTo>
                    <a:lnTo>
                      <a:pt x="236" y="490"/>
                    </a:lnTo>
                    <a:lnTo>
                      <a:pt x="222" y="463"/>
                    </a:lnTo>
                    <a:lnTo>
                      <a:pt x="207" y="439"/>
                    </a:lnTo>
                    <a:lnTo>
                      <a:pt x="192" y="414"/>
                    </a:lnTo>
                    <a:lnTo>
                      <a:pt x="163" y="373"/>
                    </a:lnTo>
                    <a:lnTo>
                      <a:pt x="124" y="312"/>
                    </a:lnTo>
                    <a:lnTo>
                      <a:pt x="88" y="249"/>
                    </a:lnTo>
                    <a:lnTo>
                      <a:pt x="58" y="180"/>
                    </a:lnTo>
                    <a:lnTo>
                      <a:pt x="44" y="146"/>
                    </a:lnTo>
                    <a:lnTo>
                      <a:pt x="32" y="110"/>
                    </a:lnTo>
                    <a:lnTo>
                      <a:pt x="19" y="73"/>
                    </a:lnTo>
                    <a:lnTo>
                      <a:pt x="10" y="37"/>
                    </a:lnTo>
                    <a:lnTo>
                      <a:pt x="0" y="0"/>
                    </a:lnTo>
                    <a:lnTo>
                      <a:pt x="2295" y="0"/>
                    </a:lnTo>
                    <a:lnTo>
                      <a:pt x="2290" y="12"/>
                    </a:lnTo>
                    <a:lnTo>
                      <a:pt x="2285" y="22"/>
                    </a:lnTo>
                    <a:lnTo>
                      <a:pt x="2285" y="37"/>
                    </a:lnTo>
                    <a:lnTo>
                      <a:pt x="2288" y="42"/>
                    </a:lnTo>
                    <a:lnTo>
                      <a:pt x="2290" y="51"/>
                    </a:lnTo>
                    <a:lnTo>
                      <a:pt x="2295" y="59"/>
                    </a:lnTo>
                    <a:lnTo>
                      <a:pt x="2300" y="71"/>
                    </a:lnTo>
                    <a:lnTo>
                      <a:pt x="2307" y="83"/>
                    </a:lnTo>
                    <a:lnTo>
                      <a:pt x="2317" y="95"/>
                    </a:lnTo>
                    <a:lnTo>
                      <a:pt x="2336" y="124"/>
                    </a:lnTo>
                    <a:lnTo>
                      <a:pt x="2361" y="158"/>
                    </a:lnTo>
                    <a:lnTo>
                      <a:pt x="2387" y="193"/>
                    </a:lnTo>
                    <a:lnTo>
                      <a:pt x="2417" y="229"/>
                    </a:lnTo>
                    <a:lnTo>
                      <a:pt x="2446" y="268"/>
                    </a:lnTo>
                    <a:lnTo>
                      <a:pt x="2461" y="288"/>
                    </a:lnTo>
                    <a:lnTo>
                      <a:pt x="2473" y="302"/>
                    </a:lnTo>
                    <a:lnTo>
                      <a:pt x="2482" y="314"/>
                    </a:lnTo>
                    <a:lnTo>
                      <a:pt x="2492" y="327"/>
                    </a:lnTo>
                    <a:lnTo>
                      <a:pt x="2502" y="336"/>
                    </a:lnTo>
                    <a:lnTo>
                      <a:pt x="2509" y="346"/>
                    </a:lnTo>
                    <a:lnTo>
                      <a:pt x="2521" y="363"/>
                    </a:lnTo>
                    <a:lnTo>
                      <a:pt x="2534" y="375"/>
                    </a:lnTo>
                    <a:lnTo>
                      <a:pt x="2543" y="390"/>
                    </a:lnTo>
                    <a:lnTo>
                      <a:pt x="2553" y="409"/>
                    </a:lnTo>
                    <a:lnTo>
                      <a:pt x="2560" y="417"/>
                    </a:lnTo>
                    <a:lnTo>
                      <a:pt x="2565" y="429"/>
                    </a:lnTo>
                    <a:lnTo>
                      <a:pt x="2570" y="443"/>
                    </a:lnTo>
                    <a:lnTo>
                      <a:pt x="2575" y="456"/>
                    </a:lnTo>
                    <a:lnTo>
                      <a:pt x="2578" y="468"/>
                    </a:lnTo>
                    <a:lnTo>
                      <a:pt x="2578" y="478"/>
                    </a:lnTo>
                    <a:lnTo>
                      <a:pt x="2575" y="487"/>
                    </a:lnTo>
                    <a:lnTo>
                      <a:pt x="2573" y="495"/>
                    </a:lnTo>
                    <a:lnTo>
                      <a:pt x="2568" y="504"/>
                    </a:lnTo>
                    <a:lnTo>
                      <a:pt x="2563" y="512"/>
                    </a:lnTo>
                    <a:lnTo>
                      <a:pt x="2556" y="519"/>
                    </a:lnTo>
                    <a:lnTo>
                      <a:pt x="2546" y="524"/>
                    </a:lnTo>
                    <a:lnTo>
                      <a:pt x="2524" y="534"/>
                    </a:lnTo>
                    <a:lnTo>
                      <a:pt x="2500" y="546"/>
                    </a:lnTo>
                    <a:lnTo>
                      <a:pt x="2473" y="553"/>
                    </a:lnTo>
                    <a:lnTo>
                      <a:pt x="2458" y="558"/>
                    </a:lnTo>
                    <a:lnTo>
                      <a:pt x="2446" y="560"/>
                    </a:lnTo>
                    <a:lnTo>
                      <a:pt x="2444" y="563"/>
                    </a:lnTo>
                    <a:lnTo>
                      <a:pt x="268" y="563"/>
                    </a:lnTo>
                    <a:close/>
                  </a:path>
                </a:pathLst>
              </a:custGeom>
              <a:solidFill>
                <a:srgbClr val="1492EE"/>
              </a:solidFill>
              <a:ln w="38100">
                <a:solidFill>
                  <a:schemeClr val="bg1"/>
                </a:solidFill>
              </a:ln>
            </p:spPr>
            <p:txBody>
              <a:bodyPr vert="horz" wrap="square" lIns="91440" tIns="45720" rIns="91440" bIns="45720" numCol="1" anchor="t" anchorCtr="0" compatLnSpc="1"/>
              <a:lstStyle/>
              <a:p>
                <a:endParaRPr lang="en-US">
                  <a:latin typeface="Agency FB" panose="020B0503020202020204" pitchFamily="34" charset="0"/>
                </a:endParaRPr>
              </a:p>
            </p:txBody>
          </p:sp>
        </p:grpSp>
        <p:sp>
          <p:nvSpPr>
            <p:cNvPr id="76" name="Content Placeholder 2"/>
            <p:cNvSpPr txBox="1"/>
            <p:nvPr/>
          </p:nvSpPr>
          <p:spPr>
            <a:xfrm>
              <a:off x="4907963" y="2540397"/>
              <a:ext cx="2650279" cy="6064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dirty="0">
                  <a:solidFill>
                    <a:schemeClr val="bg1"/>
                  </a:solidFill>
                  <a:latin typeface="Agency FB" panose="020B0503020202020204" pitchFamily="34" charset="0"/>
                </a:rPr>
                <a:t>Lorem ipsum dolor sit amet, consectetur adipiscing elit. Sed imperdiet tincidunt velit laoreet facilisis</a:t>
              </a:r>
              <a:r>
                <a:rPr lang="en-US" sz="1100">
                  <a:solidFill>
                    <a:schemeClr val="bg1"/>
                  </a:solidFill>
                  <a:latin typeface="Agency FB" panose="020B0503020202020204" pitchFamily="34" charset="0"/>
                </a:rPr>
                <a:t>. </a:t>
              </a:r>
              <a:endParaRPr lang="en-US" sz="1100" dirty="0">
                <a:solidFill>
                  <a:schemeClr val="bg1"/>
                </a:solidFill>
                <a:latin typeface="Agency FB" panose="020B0503020202020204" pitchFamily="34" charset="0"/>
              </a:endParaRPr>
            </a:p>
          </p:txBody>
        </p:sp>
        <p:sp>
          <p:nvSpPr>
            <p:cNvPr id="77" name="Content Placeholder 2"/>
            <p:cNvSpPr txBox="1"/>
            <p:nvPr/>
          </p:nvSpPr>
          <p:spPr>
            <a:xfrm>
              <a:off x="4827280" y="3386116"/>
              <a:ext cx="2650279" cy="6064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dirty="0">
                  <a:solidFill>
                    <a:schemeClr val="bg1"/>
                  </a:solidFill>
                  <a:latin typeface="Agency FB" panose="020B0503020202020204" pitchFamily="34" charset="0"/>
                </a:rPr>
                <a:t>Lorem ipsum dolor sit amet, consectetur adipiscing elit. Sed imperdiet tincidunt velit laoreet facilisis</a:t>
              </a:r>
              <a:r>
                <a:rPr lang="en-US" sz="1100">
                  <a:solidFill>
                    <a:schemeClr val="bg1"/>
                  </a:solidFill>
                  <a:latin typeface="Agency FB" panose="020B0503020202020204" pitchFamily="34" charset="0"/>
                </a:rPr>
                <a:t>. </a:t>
              </a:r>
              <a:endParaRPr lang="en-US" sz="1100" dirty="0">
                <a:solidFill>
                  <a:schemeClr val="bg1"/>
                </a:solidFill>
                <a:latin typeface="Agency FB" panose="020B0503020202020204" pitchFamily="34" charset="0"/>
              </a:endParaRPr>
            </a:p>
          </p:txBody>
        </p:sp>
        <p:sp>
          <p:nvSpPr>
            <p:cNvPr id="78" name="Content Placeholder 2"/>
            <p:cNvSpPr txBox="1"/>
            <p:nvPr/>
          </p:nvSpPr>
          <p:spPr>
            <a:xfrm>
              <a:off x="4827280" y="4292271"/>
              <a:ext cx="2650279" cy="6064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dirty="0">
                  <a:solidFill>
                    <a:schemeClr val="bg1"/>
                  </a:solidFill>
                  <a:latin typeface="Agency FB" panose="020B0503020202020204" pitchFamily="34" charset="0"/>
                </a:rPr>
                <a:t>Lorem ipsum dolor sit amet, consectetur adipiscing elit. Sed imperdiet tincidunt velit laoreet facilisis</a:t>
              </a:r>
              <a:r>
                <a:rPr lang="en-US" sz="1100">
                  <a:solidFill>
                    <a:schemeClr val="bg1"/>
                  </a:solidFill>
                  <a:latin typeface="Agency FB" panose="020B0503020202020204" pitchFamily="34" charset="0"/>
                </a:rPr>
                <a:t>. </a:t>
              </a:r>
              <a:endParaRPr lang="en-US" sz="1100" dirty="0">
                <a:solidFill>
                  <a:schemeClr val="bg1"/>
                </a:solidFill>
                <a:latin typeface="Agency FB" panose="020B0503020202020204" pitchFamily="34" charset="0"/>
              </a:endParaRPr>
            </a:p>
          </p:txBody>
        </p:sp>
        <p:sp>
          <p:nvSpPr>
            <p:cNvPr id="79" name="Content Placeholder 2"/>
            <p:cNvSpPr txBox="1"/>
            <p:nvPr/>
          </p:nvSpPr>
          <p:spPr>
            <a:xfrm>
              <a:off x="4823493" y="5183168"/>
              <a:ext cx="2650279" cy="6064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dirty="0">
                  <a:solidFill>
                    <a:schemeClr val="bg1"/>
                  </a:solidFill>
                  <a:latin typeface="Agency FB" panose="020B0503020202020204" pitchFamily="34" charset="0"/>
                </a:rPr>
                <a:t>Lorem ipsum dolor sit amet, consectetur adipiscing elit. Sed imperdiet tincidunt velit laoreet facilisis</a:t>
              </a:r>
              <a:r>
                <a:rPr lang="en-US" sz="1100">
                  <a:solidFill>
                    <a:schemeClr val="bg1"/>
                  </a:solidFill>
                  <a:latin typeface="Agency FB" panose="020B0503020202020204" pitchFamily="34" charset="0"/>
                </a:rPr>
                <a:t>. </a:t>
              </a:r>
              <a:endParaRPr lang="en-US" sz="1100" dirty="0">
                <a:solidFill>
                  <a:schemeClr val="bg1"/>
                </a:solidFill>
                <a:latin typeface="Agency FB" panose="020B0503020202020204" pitchFamily="34" charset="0"/>
              </a:endParaRPr>
            </a:p>
          </p:txBody>
        </p:sp>
      </p:grpSp>
      <p:grpSp>
        <p:nvGrpSpPr>
          <p:cNvPr id="80" name="Group 16"/>
          <p:cNvGrpSpPr/>
          <p:nvPr/>
        </p:nvGrpSpPr>
        <p:grpSpPr>
          <a:xfrm>
            <a:off x="6962283" y="1633975"/>
            <a:ext cx="4486782" cy="949274"/>
            <a:chOff x="5891539" y="1193290"/>
            <a:chExt cx="4486782" cy="949274"/>
          </a:xfrm>
        </p:grpSpPr>
        <p:grpSp>
          <p:nvGrpSpPr>
            <p:cNvPr id="81" name="Group 17"/>
            <p:cNvGrpSpPr/>
            <p:nvPr/>
          </p:nvGrpSpPr>
          <p:grpSpPr>
            <a:xfrm>
              <a:off x="5891539" y="1627409"/>
              <a:ext cx="1606953" cy="515155"/>
              <a:chOff x="7794624" y="2150772"/>
              <a:chExt cx="1606953" cy="515155"/>
            </a:xfrm>
          </p:grpSpPr>
          <p:cxnSp>
            <p:nvCxnSpPr>
              <p:cNvPr id="83" name="Straight Connector 19"/>
              <p:cNvCxnSpPr/>
              <p:nvPr/>
            </p:nvCxnSpPr>
            <p:spPr>
              <a:xfrm flipV="1">
                <a:off x="7794624" y="2150772"/>
                <a:ext cx="220663" cy="515155"/>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84" name="Straight Connector 20"/>
              <p:cNvCxnSpPr/>
              <p:nvPr/>
            </p:nvCxnSpPr>
            <p:spPr>
              <a:xfrm>
                <a:off x="8015287" y="2154363"/>
                <a:ext cx="1386290" cy="0"/>
              </a:xfrm>
              <a:prstGeom prst="line">
                <a:avLst/>
              </a:prstGeom>
              <a:ln>
                <a:solidFill>
                  <a:schemeClr val="bg1">
                    <a:lumMod val="85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sp>
          <p:nvSpPr>
            <p:cNvPr id="82" name="Content Placeholder 2"/>
            <p:cNvSpPr txBox="1"/>
            <p:nvPr/>
          </p:nvSpPr>
          <p:spPr>
            <a:xfrm>
              <a:off x="7678645" y="1193290"/>
              <a:ext cx="2699676" cy="89003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b="1" dirty="0">
                  <a:solidFill>
                    <a:schemeClr val="bg1"/>
                  </a:solidFill>
                  <a:latin typeface="Agency FB" panose="020B0503020202020204" pitchFamily="34" charset="0"/>
                </a:rPr>
                <a:t>Final Project</a:t>
              </a:r>
              <a:br>
                <a:rPr lang="en-US" b="1" dirty="0">
                  <a:solidFill>
                    <a:schemeClr val="bg1"/>
                  </a:solidFill>
                  <a:latin typeface="Agency FB" panose="020B0503020202020204" pitchFamily="34" charset="0"/>
                </a:rPr>
              </a:br>
              <a:r>
                <a:rPr lang="en-US" sz="1100" dirty="0" err="1">
                  <a:solidFill>
                    <a:schemeClr val="bg1"/>
                  </a:solidFill>
                  <a:latin typeface="Agency FB" panose="020B0503020202020204" pitchFamily="34" charset="0"/>
                </a:rPr>
                <a:t>Lorem</a:t>
              </a:r>
              <a:r>
                <a:rPr lang="en-US" sz="1100" dirty="0">
                  <a:solidFill>
                    <a:schemeClr val="bg1"/>
                  </a:solidFill>
                  <a:latin typeface="Agency FB" panose="020B0503020202020204" pitchFamily="34" charset="0"/>
                </a:rPr>
                <a:t> ipsum dolor sit amet, consectetur adipiscing elit. Curabitur elementum posuere pretium. </a:t>
              </a:r>
              <a:endParaRPr lang="en-US" sz="1100" dirty="0">
                <a:solidFill>
                  <a:schemeClr val="bg1"/>
                </a:solidFill>
                <a:latin typeface="Agency FB" panose="020B0503020202020204" pitchFamily="34" charset="0"/>
              </a:endParaRPr>
            </a:p>
          </p:txBody>
        </p:sp>
      </p:grpSp>
      <p:grpSp>
        <p:nvGrpSpPr>
          <p:cNvPr id="85" name="Group 21"/>
          <p:cNvGrpSpPr/>
          <p:nvPr/>
        </p:nvGrpSpPr>
        <p:grpSpPr>
          <a:xfrm>
            <a:off x="7501406" y="3958861"/>
            <a:ext cx="4178168" cy="890039"/>
            <a:chOff x="7367712" y="4467079"/>
            <a:chExt cx="4178168" cy="890039"/>
          </a:xfrm>
        </p:grpSpPr>
        <p:cxnSp>
          <p:nvCxnSpPr>
            <p:cNvPr id="86" name="Straight Connector 22"/>
            <p:cNvCxnSpPr/>
            <p:nvPr/>
          </p:nvCxnSpPr>
          <p:spPr>
            <a:xfrm flipV="1">
              <a:off x="7367712" y="4912098"/>
              <a:ext cx="1386291" cy="0"/>
            </a:xfrm>
            <a:prstGeom prst="line">
              <a:avLst/>
            </a:prstGeom>
            <a:ln>
              <a:solidFill>
                <a:schemeClr val="bg1">
                  <a:lumMod val="85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87" name="Content Placeholder 2"/>
            <p:cNvSpPr txBox="1"/>
            <p:nvPr/>
          </p:nvSpPr>
          <p:spPr>
            <a:xfrm>
              <a:off x="8846204" y="4467079"/>
              <a:ext cx="2699676" cy="89003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b="1" dirty="0">
                  <a:solidFill>
                    <a:schemeClr val="bg1"/>
                  </a:solidFill>
                  <a:latin typeface="Agency FB" panose="020B0503020202020204" pitchFamily="34" charset="0"/>
                </a:rPr>
                <a:t>Networking Area</a:t>
              </a:r>
              <a:br>
                <a:rPr lang="en-US" b="1" dirty="0">
                  <a:solidFill>
                    <a:schemeClr val="bg1"/>
                  </a:solidFill>
                  <a:latin typeface="Agency FB" panose="020B0503020202020204" pitchFamily="34" charset="0"/>
                </a:rPr>
              </a:br>
              <a:r>
                <a:rPr lang="en-US" sz="1100" dirty="0">
                  <a:solidFill>
                    <a:schemeClr val="bg1"/>
                  </a:solidFill>
                  <a:latin typeface="Agency FB" panose="020B0503020202020204" pitchFamily="34" charset="0"/>
                </a:rPr>
                <a:t>Lorem ipsum dolor sit amet, consectetur adipiscing elit. Curabitur elementum posuere pretium. </a:t>
              </a:r>
              <a:endParaRPr lang="en-US" sz="1100" dirty="0">
                <a:solidFill>
                  <a:schemeClr val="bg1"/>
                </a:solidFill>
                <a:latin typeface="Agency FB" panose="020B0503020202020204" pitchFamily="34" charset="0"/>
              </a:endParaRPr>
            </a:p>
          </p:txBody>
        </p:sp>
      </p:grpSp>
      <p:grpSp>
        <p:nvGrpSpPr>
          <p:cNvPr id="88" name="Group 24"/>
          <p:cNvGrpSpPr/>
          <p:nvPr/>
        </p:nvGrpSpPr>
        <p:grpSpPr>
          <a:xfrm>
            <a:off x="552485" y="4947239"/>
            <a:ext cx="4098608" cy="903343"/>
            <a:chOff x="10029" y="2066885"/>
            <a:chExt cx="4098608" cy="903343"/>
          </a:xfrm>
        </p:grpSpPr>
        <p:grpSp>
          <p:nvGrpSpPr>
            <p:cNvPr id="89" name="Group 25"/>
            <p:cNvGrpSpPr/>
            <p:nvPr/>
          </p:nvGrpSpPr>
          <p:grpSpPr>
            <a:xfrm flipH="1">
              <a:off x="2760127" y="2440861"/>
              <a:ext cx="1348510" cy="515155"/>
              <a:chOff x="7794624" y="2150772"/>
              <a:chExt cx="1606953" cy="515155"/>
            </a:xfrm>
          </p:grpSpPr>
          <p:cxnSp>
            <p:nvCxnSpPr>
              <p:cNvPr id="91" name="Straight Connector 27"/>
              <p:cNvCxnSpPr/>
              <p:nvPr/>
            </p:nvCxnSpPr>
            <p:spPr>
              <a:xfrm flipV="1">
                <a:off x="7794624" y="2150772"/>
                <a:ext cx="220663" cy="515155"/>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92" name="Straight Connector 28"/>
              <p:cNvCxnSpPr/>
              <p:nvPr/>
            </p:nvCxnSpPr>
            <p:spPr>
              <a:xfrm>
                <a:off x="8015287" y="2154363"/>
                <a:ext cx="1386290" cy="0"/>
              </a:xfrm>
              <a:prstGeom prst="line">
                <a:avLst/>
              </a:prstGeom>
              <a:ln>
                <a:solidFill>
                  <a:schemeClr val="bg1">
                    <a:lumMod val="85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sp>
          <p:nvSpPr>
            <p:cNvPr id="90" name="Content Placeholder 2"/>
            <p:cNvSpPr txBox="1"/>
            <p:nvPr/>
          </p:nvSpPr>
          <p:spPr>
            <a:xfrm>
              <a:off x="10029" y="2066885"/>
              <a:ext cx="2699676" cy="90334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id-ID" b="1" dirty="0">
                  <a:solidFill>
                    <a:schemeClr val="bg1"/>
                  </a:solidFill>
                  <a:latin typeface="Agency FB" panose="020B0503020202020204" pitchFamily="34" charset="0"/>
                </a:rPr>
                <a:t>Development Code</a:t>
              </a:r>
              <a:br>
                <a:rPr lang="en-US" b="1" dirty="0">
                  <a:solidFill>
                    <a:schemeClr val="bg1"/>
                  </a:solidFill>
                  <a:latin typeface="Agency FB" panose="020B0503020202020204" pitchFamily="34" charset="0"/>
                </a:rPr>
              </a:br>
              <a:r>
                <a:rPr lang="en-US" sz="1100" dirty="0" err="1">
                  <a:solidFill>
                    <a:schemeClr val="bg1"/>
                  </a:solidFill>
                  <a:latin typeface="Agency FB" panose="020B0503020202020204" pitchFamily="34" charset="0"/>
                </a:rPr>
                <a:t>Lorem</a:t>
              </a:r>
              <a:r>
                <a:rPr lang="en-US" sz="1100" dirty="0">
                  <a:solidFill>
                    <a:schemeClr val="bg1"/>
                  </a:solidFill>
                  <a:latin typeface="Agency FB" panose="020B0503020202020204" pitchFamily="34" charset="0"/>
                </a:rPr>
                <a:t> ipsum dolor sit amet, consectetur adipiscing elit. Curabitur elementum posuere pretium. </a:t>
              </a:r>
              <a:endParaRPr lang="en-US" sz="1100" dirty="0">
                <a:solidFill>
                  <a:schemeClr val="bg1"/>
                </a:solidFill>
                <a:latin typeface="Agency FB" panose="020B0503020202020204" pitchFamily="34" charset="0"/>
              </a:endParaRPr>
            </a:p>
          </p:txBody>
        </p:sp>
      </p:grpSp>
      <p:grpSp>
        <p:nvGrpSpPr>
          <p:cNvPr id="93" name="Group 29"/>
          <p:cNvGrpSpPr/>
          <p:nvPr/>
        </p:nvGrpSpPr>
        <p:grpSpPr>
          <a:xfrm>
            <a:off x="779368" y="3266310"/>
            <a:ext cx="3913433" cy="903343"/>
            <a:chOff x="10029" y="2066885"/>
            <a:chExt cx="3913433" cy="903343"/>
          </a:xfrm>
        </p:grpSpPr>
        <p:cxnSp>
          <p:nvCxnSpPr>
            <p:cNvPr id="94" name="Straight Connector 30"/>
            <p:cNvCxnSpPr/>
            <p:nvPr/>
          </p:nvCxnSpPr>
          <p:spPr>
            <a:xfrm flipH="1">
              <a:off x="2760126" y="2444452"/>
              <a:ext cx="1163336" cy="0"/>
            </a:xfrm>
            <a:prstGeom prst="line">
              <a:avLst/>
            </a:prstGeom>
            <a:ln>
              <a:solidFill>
                <a:schemeClr val="bg1">
                  <a:lumMod val="85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95" name="Content Placeholder 2"/>
            <p:cNvSpPr txBox="1"/>
            <p:nvPr/>
          </p:nvSpPr>
          <p:spPr>
            <a:xfrm>
              <a:off x="10029" y="2066885"/>
              <a:ext cx="2699676" cy="90334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id-ID" b="1" dirty="0">
                  <a:solidFill>
                    <a:schemeClr val="bg1"/>
                  </a:solidFill>
                  <a:latin typeface="Agency FB" panose="020B0503020202020204" pitchFamily="34" charset="0"/>
                </a:rPr>
                <a:t>Passcode Code</a:t>
              </a:r>
              <a:br>
                <a:rPr lang="en-US" b="1" dirty="0">
                  <a:solidFill>
                    <a:schemeClr val="bg1"/>
                  </a:solidFill>
                  <a:latin typeface="Agency FB" panose="020B0503020202020204" pitchFamily="34" charset="0"/>
                </a:rPr>
              </a:br>
              <a:r>
                <a:rPr lang="en-US" sz="1100" dirty="0" err="1">
                  <a:solidFill>
                    <a:schemeClr val="bg1"/>
                  </a:solidFill>
                  <a:latin typeface="Agency FB" panose="020B0503020202020204" pitchFamily="34" charset="0"/>
                </a:rPr>
                <a:t>Lorem</a:t>
              </a:r>
              <a:r>
                <a:rPr lang="en-US" sz="1100" dirty="0">
                  <a:solidFill>
                    <a:schemeClr val="bg1"/>
                  </a:solidFill>
                  <a:latin typeface="Agency FB" panose="020B0503020202020204" pitchFamily="34" charset="0"/>
                </a:rPr>
                <a:t> ipsum dolor sit amet, consectetur adipiscing elit. Curabitur elementum posuere pretium. </a:t>
              </a:r>
              <a:endParaRPr lang="en-US" sz="1100" dirty="0">
                <a:solidFill>
                  <a:schemeClr val="bg1"/>
                </a:solidFill>
                <a:latin typeface="Agency FB" panose="020B0503020202020204" pitchFamily="34"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3000">
        <p15:prstTrans prst="peelOff"/>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80"/>
                                        </p:tgtEl>
                                        <p:attrNameLst>
                                          <p:attrName>style.visibility</p:attrName>
                                        </p:attrNameLst>
                                      </p:cBhvr>
                                      <p:to>
                                        <p:strVal val="visible"/>
                                      </p:to>
                                    </p:set>
                                    <p:animEffect transition="in" filter="wipe(left)">
                                      <p:cBhvr>
                                        <p:cTn id="12" dur="500"/>
                                        <p:tgtEl>
                                          <p:spTgt spid="80"/>
                                        </p:tgtEl>
                                      </p:cBhvr>
                                    </p:animEffect>
                                  </p:childTnLst>
                                </p:cTn>
                              </p:par>
                            </p:childTnLst>
                          </p:cTn>
                        </p:par>
                        <p:par>
                          <p:cTn id="13" fill="hold">
                            <p:stCondLst>
                              <p:cond delay="1000"/>
                            </p:stCondLst>
                            <p:childTnLst>
                              <p:par>
                                <p:cTn id="14" presetID="22" presetClass="entr" presetSubtype="2" fill="hold" nodeType="afterEffect">
                                  <p:stCondLst>
                                    <p:cond delay="0"/>
                                  </p:stCondLst>
                                  <p:childTnLst>
                                    <p:set>
                                      <p:cBhvr>
                                        <p:cTn id="15" dur="1" fill="hold">
                                          <p:stCondLst>
                                            <p:cond delay="0"/>
                                          </p:stCondLst>
                                        </p:cTn>
                                        <p:tgtEl>
                                          <p:spTgt spid="93"/>
                                        </p:tgtEl>
                                        <p:attrNameLst>
                                          <p:attrName>style.visibility</p:attrName>
                                        </p:attrNameLst>
                                      </p:cBhvr>
                                      <p:to>
                                        <p:strVal val="visible"/>
                                      </p:to>
                                    </p:set>
                                    <p:animEffect transition="in" filter="wipe(right)">
                                      <p:cBhvr>
                                        <p:cTn id="16" dur="500"/>
                                        <p:tgtEl>
                                          <p:spTgt spid="93"/>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85"/>
                                        </p:tgtEl>
                                        <p:attrNameLst>
                                          <p:attrName>style.visibility</p:attrName>
                                        </p:attrNameLst>
                                      </p:cBhvr>
                                      <p:to>
                                        <p:strVal val="visible"/>
                                      </p:to>
                                    </p:set>
                                    <p:animEffect transition="in" filter="wipe(left)">
                                      <p:cBhvr>
                                        <p:cTn id="20" dur="500"/>
                                        <p:tgtEl>
                                          <p:spTgt spid="85"/>
                                        </p:tgtEl>
                                      </p:cBhvr>
                                    </p:animEffect>
                                  </p:childTnLst>
                                </p:cTn>
                              </p:par>
                            </p:childTnLst>
                          </p:cTn>
                        </p:par>
                        <p:par>
                          <p:cTn id="21" fill="hold">
                            <p:stCondLst>
                              <p:cond delay="2000"/>
                            </p:stCondLst>
                            <p:childTnLst>
                              <p:par>
                                <p:cTn id="22" presetID="22" presetClass="entr" presetSubtype="2" fill="hold" nodeType="afterEffect">
                                  <p:stCondLst>
                                    <p:cond delay="0"/>
                                  </p:stCondLst>
                                  <p:childTnLst>
                                    <p:set>
                                      <p:cBhvr>
                                        <p:cTn id="23" dur="1" fill="hold">
                                          <p:stCondLst>
                                            <p:cond delay="0"/>
                                          </p:stCondLst>
                                        </p:cTn>
                                        <p:tgtEl>
                                          <p:spTgt spid="88"/>
                                        </p:tgtEl>
                                        <p:attrNameLst>
                                          <p:attrName>style.visibility</p:attrName>
                                        </p:attrNameLst>
                                      </p:cBhvr>
                                      <p:to>
                                        <p:strVal val="visible"/>
                                      </p:to>
                                    </p:set>
                                    <p:animEffect transition="in" filter="wipe(right)">
                                      <p:cBhvr>
                                        <p:cTn id="24"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456C4"/>
        </a:solidFill>
        <a:effectLst/>
      </p:bgPr>
    </p:bg>
    <p:spTree>
      <p:nvGrpSpPr>
        <p:cNvPr id="1" name=""/>
        <p:cNvGrpSpPr/>
        <p:nvPr/>
      </p:nvGrpSpPr>
      <p:grpSpPr>
        <a:xfrm>
          <a:off x="0" y="0"/>
          <a:ext cx="0" cy="0"/>
          <a:chOff x="0" y="0"/>
          <a:chExt cx="0" cy="0"/>
        </a:xfrm>
      </p:grpSpPr>
      <p:sp>
        <p:nvSpPr>
          <p:cNvPr id="46" name="矩形 45"/>
          <p:cNvSpPr/>
          <p:nvPr/>
        </p:nvSpPr>
        <p:spPr>
          <a:xfrm rot="2624067">
            <a:off x="-270870" y="-500700"/>
            <a:ext cx="696002" cy="1374254"/>
          </a:xfrm>
          <a:prstGeom prst="rect">
            <a:avLst/>
          </a:prstGeom>
          <a:solidFill>
            <a:srgbClr val="39B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圆角矩形 46"/>
          <p:cNvSpPr/>
          <p:nvPr/>
        </p:nvSpPr>
        <p:spPr>
          <a:xfrm rot="18464827">
            <a:off x="-507309" y="5889783"/>
            <a:ext cx="2289928" cy="653453"/>
          </a:xfrm>
          <a:prstGeom prst="roundRect">
            <a:avLst>
              <a:gd name="adj" fmla="val 50000"/>
            </a:avLst>
          </a:prstGeom>
          <a:solidFill>
            <a:srgbClr val="0E67DD">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圆角矩形 47"/>
          <p:cNvSpPr/>
          <p:nvPr/>
        </p:nvSpPr>
        <p:spPr>
          <a:xfrm rot="18464827">
            <a:off x="-439575" y="6531274"/>
            <a:ext cx="2289928" cy="653453"/>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圆角矩形 48"/>
          <p:cNvSpPr/>
          <p:nvPr/>
        </p:nvSpPr>
        <p:spPr>
          <a:xfrm rot="18464827">
            <a:off x="2015444" y="6906078"/>
            <a:ext cx="1435540" cy="409645"/>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4" name="组合 53"/>
          <p:cNvGrpSpPr/>
          <p:nvPr/>
        </p:nvGrpSpPr>
        <p:grpSpPr>
          <a:xfrm>
            <a:off x="10898883" y="5003481"/>
            <a:ext cx="1151670" cy="2867305"/>
            <a:chOff x="9469605" y="2687777"/>
            <a:chExt cx="2410133" cy="6000493"/>
          </a:xfrm>
        </p:grpSpPr>
        <p:sp>
          <p:nvSpPr>
            <p:cNvPr id="50" name="圆角矩形 49"/>
            <p:cNvSpPr/>
            <p:nvPr/>
          </p:nvSpPr>
          <p:spPr>
            <a:xfrm rot="18464827">
              <a:off x="9956209" y="6143988"/>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圆角矩形 50"/>
            <p:cNvSpPr/>
            <p:nvPr/>
          </p:nvSpPr>
          <p:spPr>
            <a:xfrm rot="18464827">
              <a:off x="8430088" y="6143989"/>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圆角矩形 52"/>
            <p:cNvSpPr/>
            <p:nvPr/>
          </p:nvSpPr>
          <p:spPr>
            <a:xfrm rot="18464827">
              <a:off x="8349296" y="5157828"/>
              <a:ext cx="6000493" cy="1060391"/>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5" name="圆角矩形 54"/>
          <p:cNvSpPr/>
          <p:nvPr/>
        </p:nvSpPr>
        <p:spPr>
          <a:xfrm rot="16200000">
            <a:off x="8443897" y="-659210"/>
            <a:ext cx="1435540" cy="672047"/>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57" name="直接连接符 56"/>
          <p:cNvCxnSpPr/>
          <p:nvPr/>
        </p:nvCxnSpPr>
        <p:spPr>
          <a:xfrm flipH="1">
            <a:off x="2421467" y="-11853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11785718" y="-8930"/>
            <a:ext cx="1016000" cy="1429450"/>
          </a:xfrm>
          <a:prstGeom prst="line">
            <a:avLst/>
          </a:prstGeom>
          <a:ln w="57150">
            <a:solidFill>
              <a:srgbClr val="0E67DD">
                <a:alpha val="70000"/>
              </a:srgb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10784382" y="-779860"/>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6817652" y="6098572"/>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081466" y="636331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sp>
        <p:nvSpPr>
          <p:cNvPr id="146" name="文本框 32"/>
          <p:cNvSpPr txBox="1">
            <a:spLocks noChangeArrowheads="1"/>
          </p:cNvSpPr>
          <p:nvPr/>
        </p:nvSpPr>
        <p:spPr bwMode="auto">
          <a:xfrm>
            <a:off x="5351570" y="177693"/>
            <a:ext cx="14125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r>
              <a:rPr lang="en-US" altLang="zh-CN" sz="1600" dirty="0">
                <a:solidFill>
                  <a:prstClr val="white"/>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rPr>
              <a:t>Products</a:t>
            </a:r>
            <a:endParaRPr lang="zh-CN" altLang="en-US" sz="1600" dirty="0">
              <a:solidFill>
                <a:prstClr val="white"/>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endParaRPr>
          </a:p>
        </p:txBody>
      </p:sp>
      <p:sp>
        <p:nvSpPr>
          <p:cNvPr id="147" name="矩形 34"/>
          <p:cNvSpPr>
            <a:spLocks noChangeArrowheads="1"/>
          </p:cNvSpPr>
          <p:nvPr/>
        </p:nvSpPr>
        <p:spPr bwMode="auto">
          <a:xfrm>
            <a:off x="3519889" y="480686"/>
            <a:ext cx="51765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1200" dirty="0">
                <a:solidFill>
                  <a:srgbClr val="FFFFFF"/>
                </a:solidFill>
                <a:latin typeface="Agency FB" panose="020B0503020202020204" pitchFamily="34" charset="0"/>
                <a:ea typeface="微软雅黑" panose="020B0503020204020204" pitchFamily="34" charset="-122"/>
              </a:rPr>
              <a:t>Something was broken in my engine. And as I had with me neither a mechanic nor any passengers</a:t>
            </a:r>
            <a:endParaRPr lang="zh-CN" altLang="en-US" sz="1200" dirty="0">
              <a:solidFill>
                <a:srgbClr val="FFFFFF"/>
              </a:solidFill>
              <a:latin typeface="Agency FB" panose="020B0503020202020204" pitchFamily="34" charset="0"/>
              <a:ea typeface="微软雅黑" panose="020B0503020204020204" pitchFamily="34" charset="-122"/>
            </a:endParaRPr>
          </a:p>
        </p:txBody>
      </p:sp>
      <p:grpSp>
        <p:nvGrpSpPr>
          <p:cNvPr id="2" name="组合 1"/>
          <p:cNvGrpSpPr/>
          <p:nvPr/>
        </p:nvGrpSpPr>
        <p:grpSpPr>
          <a:xfrm>
            <a:off x="3620437" y="1060678"/>
            <a:ext cx="4852148" cy="5670298"/>
            <a:chOff x="3599887" y="1064743"/>
            <a:chExt cx="4852148" cy="5670298"/>
          </a:xfrm>
        </p:grpSpPr>
        <p:grpSp>
          <p:nvGrpSpPr>
            <p:cNvPr id="45" name="Group 18"/>
            <p:cNvGrpSpPr>
              <a:grpSpLocks noChangeAspect="1"/>
            </p:cNvGrpSpPr>
            <p:nvPr/>
          </p:nvGrpSpPr>
          <p:grpSpPr bwMode="auto">
            <a:xfrm>
              <a:off x="3599887" y="1064743"/>
              <a:ext cx="4852148" cy="5670298"/>
              <a:chOff x="2814" y="962"/>
              <a:chExt cx="2052" cy="2398"/>
            </a:xfrm>
          </p:grpSpPr>
          <p:sp>
            <p:nvSpPr>
              <p:cNvPr id="52" name="Freeform 19"/>
              <p:cNvSpPr/>
              <p:nvPr/>
            </p:nvSpPr>
            <p:spPr bwMode="auto">
              <a:xfrm>
                <a:off x="4415" y="1626"/>
                <a:ext cx="128" cy="168"/>
              </a:xfrm>
              <a:custGeom>
                <a:avLst/>
                <a:gdLst>
                  <a:gd name="T0" fmla="*/ 5 w 54"/>
                  <a:gd name="T1" fmla="*/ 33 h 71"/>
                  <a:gd name="T2" fmla="*/ 14 w 54"/>
                  <a:gd name="T3" fmla="*/ 71 h 71"/>
                  <a:gd name="T4" fmla="*/ 48 w 54"/>
                  <a:gd name="T5" fmla="*/ 48 h 71"/>
                  <a:gd name="T6" fmla="*/ 43 w 54"/>
                  <a:gd name="T7" fmla="*/ 0 h 71"/>
                  <a:gd name="T8" fmla="*/ 5 w 54"/>
                  <a:gd name="T9" fmla="*/ 33 h 71"/>
                </a:gdLst>
                <a:ahLst/>
                <a:cxnLst>
                  <a:cxn ang="0">
                    <a:pos x="T0" y="T1"/>
                  </a:cxn>
                  <a:cxn ang="0">
                    <a:pos x="T2" y="T3"/>
                  </a:cxn>
                  <a:cxn ang="0">
                    <a:pos x="T4" y="T5"/>
                  </a:cxn>
                  <a:cxn ang="0">
                    <a:pos x="T6" y="T7"/>
                  </a:cxn>
                  <a:cxn ang="0">
                    <a:pos x="T8" y="T9"/>
                  </a:cxn>
                </a:cxnLst>
                <a:rect l="0" t="0" r="r" b="b"/>
                <a:pathLst>
                  <a:path w="54" h="71">
                    <a:moveTo>
                      <a:pt x="5" y="33"/>
                    </a:moveTo>
                    <a:cubicBezTo>
                      <a:pt x="0" y="46"/>
                      <a:pt x="4" y="60"/>
                      <a:pt x="14" y="71"/>
                    </a:cubicBezTo>
                    <a:cubicBezTo>
                      <a:pt x="29" y="69"/>
                      <a:pt x="43" y="61"/>
                      <a:pt x="48" y="48"/>
                    </a:cubicBezTo>
                    <a:cubicBezTo>
                      <a:pt x="54" y="35"/>
                      <a:pt x="53" y="10"/>
                      <a:pt x="43" y="0"/>
                    </a:cubicBezTo>
                    <a:cubicBezTo>
                      <a:pt x="27" y="1"/>
                      <a:pt x="10" y="19"/>
                      <a:pt x="5" y="33"/>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56" name="Freeform 20"/>
              <p:cNvSpPr/>
              <p:nvPr/>
            </p:nvSpPr>
            <p:spPr bwMode="auto">
              <a:xfrm>
                <a:off x="4261" y="1218"/>
                <a:ext cx="130" cy="166"/>
              </a:xfrm>
              <a:custGeom>
                <a:avLst/>
                <a:gdLst>
                  <a:gd name="T0" fmla="*/ 6 w 55"/>
                  <a:gd name="T1" fmla="*/ 48 h 70"/>
                  <a:gd name="T2" fmla="*/ 41 w 55"/>
                  <a:gd name="T3" fmla="*/ 70 h 70"/>
                  <a:gd name="T4" fmla="*/ 49 w 55"/>
                  <a:gd name="T5" fmla="*/ 32 h 70"/>
                  <a:gd name="T6" fmla="*/ 10 w 55"/>
                  <a:gd name="T7" fmla="*/ 0 h 70"/>
                  <a:gd name="T8" fmla="*/ 6 w 55"/>
                  <a:gd name="T9" fmla="*/ 48 h 70"/>
                </a:gdLst>
                <a:ahLst/>
                <a:cxnLst>
                  <a:cxn ang="0">
                    <a:pos x="T0" y="T1"/>
                  </a:cxn>
                  <a:cxn ang="0">
                    <a:pos x="T2" y="T3"/>
                  </a:cxn>
                  <a:cxn ang="0">
                    <a:pos x="T4" y="T5"/>
                  </a:cxn>
                  <a:cxn ang="0">
                    <a:pos x="T6" y="T7"/>
                  </a:cxn>
                  <a:cxn ang="0">
                    <a:pos x="T8" y="T9"/>
                  </a:cxn>
                </a:cxnLst>
                <a:rect l="0" t="0" r="r" b="b"/>
                <a:pathLst>
                  <a:path w="55" h="70">
                    <a:moveTo>
                      <a:pt x="6" y="48"/>
                    </a:moveTo>
                    <a:cubicBezTo>
                      <a:pt x="12" y="61"/>
                      <a:pt x="25" y="69"/>
                      <a:pt x="41" y="70"/>
                    </a:cubicBezTo>
                    <a:cubicBezTo>
                      <a:pt x="51" y="60"/>
                      <a:pt x="55" y="45"/>
                      <a:pt x="49" y="32"/>
                    </a:cubicBezTo>
                    <a:cubicBezTo>
                      <a:pt x="43" y="19"/>
                      <a:pt x="25" y="1"/>
                      <a:pt x="10" y="0"/>
                    </a:cubicBezTo>
                    <a:cubicBezTo>
                      <a:pt x="0" y="11"/>
                      <a:pt x="1" y="35"/>
                      <a:pt x="6" y="48"/>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58" name="Freeform 21"/>
              <p:cNvSpPr/>
              <p:nvPr/>
            </p:nvSpPr>
            <p:spPr bwMode="auto">
              <a:xfrm>
                <a:off x="3452" y="1220"/>
                <a:ext cx="121" cy="178"/>
              </a:xfrm>
              <a:custGeom>
                <a:avLst/>
                <a:gdLst>
                  <a:gd name="T0" fmla="*/ 3 w 51"/>
                  <a:gd name="T1" fmla="*/ 39 h 75"/>
                  <a:gd name="T2" fmla="*/ 19 w 51"/>
                  <a:gd name="T3" fmla="*/ 75 h 75"/>
                  <a:gd name="T4" fmla="*/ 48 w 51"/>
                  <a:gd name="T5" fmla="*/ 47 h 75"/>
                  <a:gd name="T6" fmla="*/ 34 w 51"/>
                  <a:gd name="T7" fmla="*/ 0 h 75"/>
                  <a:gd name="T8" fmla="*/ 3 w 51"/>
                  <a:gd name="T9" fmla="*/ 39 h 75"/>
                </a:gdLst>
                <a:ahLst/>
                <a:cxnLst>
                  <a:cxn ang="0">
                    <a:pos x="T0" y="T1"/>
                  </a:cxn>
                  <a:cxn ang="0">
                    <a:pos x="T2" y="T3"/>
                  </a:cxn>
                  <a:cxn ang="0">
                    <a:pos x="T4" y="T5"/>
                  </a:cxn>
                  <a:cxn ang="0">
                    <a:pos x="T6" y="T7"/>
                  </a:cxn>
                  <a:cxn ang="0">
                    <a:pos x="T8" y="T9"/>
                  </a:cxn>
                </a:cxnLst>
                <a:rect l="0" t="0" r="r" b="b"/>
                <a:pathLst>
                  <a:path w="51" h="75">
                    <a:moveTo>
                      <a:pt x="3" y="39"/>
                    </a:moveTo>
                    <a:cubicBezTo>
                      <a:pt x="0" y="53"/>
                      <a:pt x="7" y="66"/>
                      <a:pt x="19" y="75"/>
                    </a:cubicBezTo>
                    <a:cubicBezTo>
                      <a:pt x="34" y="71"/>
                      <a:pt x="45" y="61"/>
                      <a:pt x="48" y="47"/>
                    </a:cubicBezTo>
                    <a:cubicBezTo>
                      <a:pt x="51" y="33"/>
                      <a:pt x="46" y="9"/>
                      <a:pt x="34" y="0"/>
                    </a:cubicBezTo>
                    <a:cubicBezTo>
                      <a:pt x="19" y="4"/>
                      <a:pt x="6" y="25"/>
                      <a:pt x="3" y="39"/>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59" name="Freeform 22"/>
              <p:cNvSpPr/>
              <p:nvPr/>
            </p:nvSpPr>
            <p:spPr bwMode="auto">
              <a:xfrm>
                <a:off x="2912" y="1465"/>
                <a:ext cx="187" cy="113"/>
              </a:xfrm>
              <a:custGeom>
                <a:avLst/>
                <a:gdLst>
                  <a:gd name="T0" fmla="*/ 50 w 79"/>
                  <a:gd name="T1" fmla="*/ 45 h 48"/>
                  <a:gd name="T2" fmla="*/ 79 w 79"/>
                  <a:gd name="T3" fmla="*/ 17 h 48"/>
                  <a:gd name="T4" fmla="*/ 39 w 79"/>
                  <a:gd name="T5" fmla="*/ 3 h 48"/>
                  <a:gd name="T6" fmla="*/ 0 w 79"/>
                  <a:gd name="T7" fmla="*/ 34 h 48"/>
                  <a:gd name="T8" fmla="*/ 50 w 79"/>
                  <a:gd name="T9" fmla="*/ 45 h 48"/>
                </a:gdLst>
                <a:ahLst/>
                <a:cxnLst>
                  <a:cxn ang="0">
                    <a:pos x="T0" y="T1"/>
                  </a:cxn>
                  <a:cxn ang="0">
                    <a:pos x="T2" y="T3"/>
                  </a:cxn>
                  <a:cxn ang="0">
                    <a:pos x="T4" y="T5"/>
                  </a:cxn>
                  <a:cxn ang="0">
                    <a:pos x="T6" y="T7"/>
                  </a:cxn>
                  <a:cxn ang="0">
                    <a:pos x="T8" y="T9"/>
                  </a:cxn>
                </a:cxnLst>
                <a:rect l="0" t="0" r="r" b="b"/>
                <a:pathLst>
                  <a:path w="79" h="48">
                    <a:moveTo>
                      <a:pt x="50" y="45"/>
                    </a:moveTo>
                    <a:cubicBezTo>
                      <a:pt x="65" y="42"/>
                      <a:pt x="75" y="31"/>
                      <a:pt x="79" y="17"/>
                    </a:cubicBezTo>
                    <a:cubicBezTo>
                      <a:pt x="69" y="6"/>
                      <a:pt x="54" y="0"/>
                      <a:pt x="39" y="3"/>
                    </a:cubicBezTo>
                    <a:cubicBezTo>
                      <a:pt x="25" y="6"/>
                      <a:pt x="3" y="20"/>
                      <a:pt x="0" y="34"/>
                    </a:cubicBezTo>
                    <a:cubicBezTo>
                      <a:pt x="10" y="45"/>
                      <a:pt x="35" y="48"/>
                      <a:pt x="50" y="45"/>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62" name="Freeform 23"/>
              <p:cNvSpPr/>
              <p:nvPr/>
            </p:nvSpPr>
            <p:spPr bwMode="auto">
              <a:xfrm>
                <a:off x="3659" y="1071"/>
                <a:ext cx="173" cy="123"/>
              </a:xfrm>
              <a:custGeom>
                <a:avLst/>
                <a:gdLst>
                  <a:gd name="T0" fmla="*/ 31 w 73"/>
                  <a:gd name="T1" fmla="*/ 46 h 52"/>
                  <a:gd name="T2" fmla="*/ 73 w 73"/>
                  <a:gd name="T3" fmla="*/ 41 h 52"/>
                  <a:gd name="T4" fmla="*/ 51 w 73"/>
                  <a:gd name="T5" fmla="*/ 8 h 52"/>
                  <a:gd name="T6" fmla="*/ 0 w 73"/>
                  <a:gd name="T7" fmla="*/ 8 h 52"/>
                  <a:gd name="T8" fmla="*/ 31 w 73"/>
                  <a:gd name="T9" fmla="*/ 46 h 52"/>
                </a:gdLst>
                <a:ahLst/>
                <a:cxnLst>
                  <a:cxn ang="0">
                    <a:pos x="T0" y="T1"/>
                  </a:cxn>
                  <a:cxn ang="0">
                    <a:pos x="T2" y="T3"/>
                  </a:cxn>
                  <a:cxn ang="0">
                    <a:pos x="T4" y="T5"/>
                  </a:cxn>
                  <a:cxn ang="0">
                    <a:pos x="T6" y="T7"/>
                  </a:cxn>
                  <a:cxn ang="0">
                    <a:pos x="T8" y="T9"/>
                  </a:cxn>
                </a:cxnLst>
                <a:rect l="0" t="0" r="r" b="b"/>
                <a:pathLst>
                  <a:path w="73" h="52">
                    <a:moveTo>
                      <a:pt x="31" y="46"/>
                    </a:moveTo>
                    <a:cubicBezTo>
                      <a:pt x="45" y="52"/>
                      <a:pt x="61" y="50"/>
                      <a:pt x="73" y="41"/>
                    </a:cubicBezTo>
                    <a:cubicBezTo>
                      <a:pt x="73" y="27"/>
                      <a:pt x="65" y="14"/>
                      <a:pt x="51" y="8"/>
                    </a:cubicBezTo>
                    <a:cubicBezTo>
                      <a:pt x="38" y="2"/>
                      <a:pt x="12" y="0"/>
                      <a:pt x="0" y="8"/>
                    </a:cubicBezTo>
                    <a:cubicBezTo>
                      <a:pt x="0" y="23"/>
                      <a:pt x="18" y="40"/>
                      <a:pt x="31" y="46"/>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63" name="Freeform 24"/>
              <p:cNvSpPr/>
              <p:nvPr/>
            </p:nvSpPr>
            <p:spPr bwMode="auto">
              <a:xfrm>
                <a:off x="4702" y="1626"/>
                <a:ext cx="130" cy="168"/>
              </a:xfrm>
              <a:custGeom>
                <a:avLst/>
                <a:gdLst>
                  <a:gd name="T0" fmla="*/ 7 w 55"/>
                  <a:gd name="T1" fmla="*/ 48 h 71"/>
                  <a:gd name="T2" fmla="*/ 41 w 55"/>
                  <a:gd name="T3" fmla="*/ 71 h 71"/>
                  <a:gd name="T4" fmla="*/ 50 w 55"/>
                  <a:gd name="T5" fmla="*/ 32 h 71"/>
                  <a:gd name="T6" fmla="*/ 11 w 55"/>
                  <a:gd name="T7" fmla="*/ 0 h 71"/>
                  <a:gd name="T8" fmla="*/ 7 w 55"/>
                  <a:gd name="T9" fmla="*/ 48 h 71"/>
                </a:gdLst>
                <a:ahLst/>
                <a:cxnLst>
                  <a:cxn ang="0">
                    <a:pos x="T0" y="T1"/>
                  </a:cxn>
                  <a:cxn ang="0">
                    <a:pos x="T2" y="T3"/>
                  </a:cxn>
                  <a:cxn ang="0">
                    <a:pos x="T4" y="T5"/>
                  </a:cxn>
                  <a:cxn ang="0">
                    <a:pos x="T6" y="T7"/>
                  </a:cxn>
                  <a:cxn ang="0">
                    <a:pos x="T8" y="T9"/>
                  </a:cxn>
                </a:cxnLst>
                <a:rect l="0" t="0" r="r" b="b"/>
                <a:pathLst>
                  <a:path w="55" h="71">
                    <a:moveTo>
                      <a:pt x="7" y="48"/>
                    </a:moveTo>
                    <a:cubicBezTo>
                      <a:pt x="12" y="61"/>
                      <a:pt x="26" y="69"/>
                      <a:pt x="41" y="71"/>
                    </a:cubicBezTo>
                    <a:cubicBezTo>
                      <a:pt x="51" y="60"/>
                      <a:pt x="55" y="45"/>
                      <a:pt x="50" y="32"/>
                    </a:cubicBezTo>
                    <a:cubicBezTo>
                      <a:pt x="44" y="19"/>
                      <a:pt x="26" y="1"/>
                      <a:pt x="11" y="0"/>
                    </a:cubicBezTo>
                    <a:cubicBezTo>
                      <a:pt x="0" y="11"/>
                      <a:pt x="1" y="35"/>
                      <a:pt x="7" y="48"/>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64" name="Freeform 25"/>
              <p:cNvSpPr/>
              <p:nvPr/>
            </p:nvSpPr>
            <p:spPr bwMode="auto">
              <a:xfrm>
                <a:off x="3194" y="1908"/>
                <a:ext cx="154" cy="151"/>
              </a:xfrm>
              <a:custGeom>
                <a:avLst/>
                <a:gdLst>
                  <a:gd name="T0" fmla="*/ 53 w 65"/>
                  <a:gd name="T1" fmla="*/ 43 h 64"/>
                  <a:gd name="T2" fmla="*/ 59 w 65"/>
                  <a:gd name="T3" fmla="*/ 4 h 64"/>
                  <a:gd name="T4" fmla="*/ 18 w 65"/>
                  <a:gd name="T5" fmla="*/ 14 h 64"/>
                  <a:gd name="T6" fmla="*/ 5 w 65"/>
                  <a:gd name="T7" fmla="*/ 61 h 64"/>
                  <a:gd name="T8" fmla="*/ 53 w 65"/>
                  <a:gd name="T9" fmla="*/ 43 h 64"/>
                </a:gdLst>
                <a:ahLst/>
                <a:cxnLst>
                  <a:cxn ang="0">
                    <a:pos x="T0" y="T1"/>
                  </a:cxn>
                  <a:cxn ang="0">
                    <a:pos x="T2" y="T3"/>
                  </a:cxn>
                  <a:cxn ang="0">
                    <a:pos x="T4" y="T5"/>
                  </a:cxn>
                  <a:cxn ang="0">
                    <a:pos x="T6" y="T7"/>
                  </a:cxn>
                  <a:cxn ang="0">
                    <a:pos x="T8" y="T9"/>
                  </a:cxn>
                </a:cxnLst>
                <a:rect l="0" t="0" r="r" b="b"/>
                <a:pathLst>
                  <a:path w="65" h="64">
                    <a:moveTo>
                      <a:pt x="53" y="43"/>
                    </a:moveTo>
                    <a:cubicBezTo>
                      <a:pt x="63" y="32"/>
                      <a:pt x="65" y="17"/>
                      <a:pt x="59" y="4"/>
                    </a:cubicBezTo>
                    <a:cubicBezTo>
                      <a:pt x="44" y="0"/>
                      <a:pt x="28" y="4"/>
                      <a:pt x="18" y="14"/>
                    </a:cubicBezTo>
                    <a:cubicBezTo>
                      <a:pt x="8" y="24"/>
                      <a:pt x="0" y="47"/>
                      <a:pt x="5" y="61"/>
                    </a:cubicBezTo>
                    <a:cubicBezTo>
                      <a:pt x="20" y="64"/>
                      <a:pt x="43" y="53"/>
                      <a:pt x="53" y="43"/>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67" name="Freeform 26"/>
              <p:cNvSpPr/>
              <p:nvPr/>
            </p:nvSpPr>
            <p:spPr bwMode="auto">
              <a:xfrm>
                <a:off x="2886" y="2505"/>
                <a:ext cx="1837" cy="855"/>
              </a:xfrm>
              <a:custGeom>
                <a:avLst/>
                <a:gdLst>
                  <a:gd name="T0" fmla="*/ 388 w 775"/>
                  <a:gd name="T1" fmla="*/ 361 h 361"/>
                  <a:gd name="T2" fmla="*/ 775 w 775"/>
                  <a:gd name="T3" fmla="*/ 0 h 361"/>
                  <a:gd name="T4" fmla="*/ 0 w 775"/>
                  <a:gd name="T5" fmla="*/ 0 h 361"/>
                  <a:gd name="T6" fmla="*/ 388 w 775"/>
                  <a:gd name="T7" fmla="*/ 361 h 361"/>
                </a:gdLst>
                <a:ahLst/>
                <a:cxnLst>
                  <a:cxn ang="0">
                    <a:pos x="T0" y="T1"/>
                  </a:cxn>
                  <a:cxn ang="0">
                    <a:pos x="T2" y="T3"/>
                  </a:cxn>
                  <a:cxn ang="0">
                    <a:pos x="T4" y="T5"/>
                  </a:cxn>
                  <a:cxn ang="0">
                    <a:pos x="T6" y="T7"/>
                  </a:cxn>
                </a:cxnLst>
                <a:rect l="0" t="0" r="r" b="b"/>
                <a:pathLst>
                  <a:path w="775" h="361">
                    <a:moveTo>
                      <a:pt x="388" y="361"/>
                    </a:moveTo>
                    <a:cubicBezTo>
                      <a:pt x="602" y="361"/>
                      <a:pt x="775" y="199"/>
                      <a:pt x="775" y="0"/>
                    </a:cubicBezTo>
                    <a:cubicBezTo>
                      <a:pt x="0" y="0"/>
                      <a:pt x="0" y="0"/>
                      <a:pt x="0" y="0"/>
                    </a:cubicBezTo>
                    <a:cubicBezTo>
                      <a:pt x="0" y="199"/>
                      <a:pt x="174" y="361"/>
                      <a:pt x="388" y="361"/>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68" name="Freeform 27"/>
              <p:cNvSpPr/>
              <p:nvPr/>
            </p:nvSpPr>
            <p:spPr bwMode="auto">
              <a:xfrm>
                <a:off x="3082" y="2505"/>
                <a:ext cx="1447" cy="675"/>
              </a:xfrm>
              <a:custGeom>
                <a:avLst/>
                <a:gdLst>
                  <a:gd name="T0" fmla="*/ 305 w 610"/>
                  <a:gd name="T1" fmla="*/ 285 h 285"/>
                  <a:gd name="T2" fmla="*/ 610 w 610"/>
                  <a:gd name="T3" fmla="*/ 0 h 285"/>
                  <a:gd name="T4" fmla="*/ 0 w 610"/>
                  <a:gd name="T5" fmla="*/ 0 h 285"/>
                  <a:gd name="T6" fmla="*/ 305 w 610"/>
                  <a:gd name="T7" fmla="*/ 285 h 285"/>
                </a:gdLst>
                <a:ahLst/>
                <a:cxnLst>
                  <a:cxn ang="0">
                    <a:pos x="T0" y="T1"/>
                  </a:cxn>
                  <a:cxn ang="0">
                    <a:pos x="T2" y="T3"/>
                  </a:cxn>
                  <a:cxn ang="0">
                    <a:pos x="T4" y="T5"/>
                  </a:cxn>
                  <a:cxn ang="0">
                    <a:pos x="T6" y="T7"/>
                  </a:cxn>
                </a:cxnLst>
                <a:rect l="0" t="0" r="r" b="b"/>
                <a:pathLst>
                  <a:path w="610" h="285">
                    <a:moveTo>
                      <a:pt x="305" y="285"/>
                    </a:moveTo>
                    <a:cubicBezTo>
                      <a:pt x="474" y="285"/>
                      <a:pt x="610" y="157"/>
                      <a:pt x="610" y="0"/>
                    </a:cubicBezTo>
                    <a:cubicBezTo>
                      <a:pt x="0" y="0"/>
                      <a:pt x="0" y="0"/>
                      <a:pt x="0" y="0"/>
                    </a:cubicBezTo>
                    <a:cubicBezTo>
                      <a:pt x="0" y="157"/>
                      <a:pt x="136" y="285"/>
                      <a:pt x="305" y="285"/>
                    </a:cubicBezTo>
                    <a:close/>
                  </a:path>
                </a:pathLst>
              </a:custGeom>
              <a:solidFill>
                <a:srgbClr val="23B2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69" name="Freeform 28"/>
              <p:cNvSpPr/>
              <p:nvPr/>
            </p:nvSpPr>
            <p:spPr bwMode="auto">
              <a:xfrm>
                <a:off x="3267" y="2505"/>
                <a:ext cx="1077" cy="502"/>
              </a:xfrm>
              <a:custGeom>
                <a:avLst/>
                <a:gdLst>
                  <a:gd name="T0" fmla="*/ 227 w 454"/>
                  <a:gd name="T1" fmla="*/ 212 h 212"/>
                  <a:gd name="T2" fmla="*/ 454 w 454"/>
                  <a:gd name="T3" fmla="*/ 0 h 212"/>
                  <a:gd name="T4" fmla="*/ 0 w 454"/>
                  <a:gd name="T5" fmla="*/ 0 h 212"/>
                  <a:gd name="T6" fmla="*/ 227 w 454"/>
                  <a:gd name="T7" fmla="*/ 212 h 212"/>
                </a:gdLst>
                <a:ahLst/>
                <a:cxnLst>
                  <a:cxn ang="0">
                    <a:pos x="T0" y="T1"/>
                  </a:cxn>
                  <a:cxn ang="0">
                    <a:pos x="T2" y="T3"/>
                  </a:cxn>
                  <a:cxn ang="0">
                    <a:pos x="T4" y="T5"/>
                  </a:cxn>
                  <a:cxn ang="0">
                    <a:pos x="T6" y="T7"/>
                  </a:cxn>
                </a:cxnLst>
                <a:rect l="0" t="0" r="r" b="b"/>
                <a:pathLst>
                  <a:path w="454" h="212">
                    <a:moveTo>
                      <a:pt x="227" y="212"/>
                    </a:moveTo>
                    <a:cubicBezTo>
                      <a:pt x="352" y="212"/>
                      <a:pt x="454" y="117"/>
                      <a:pt x="454" y="0"/>
                    </a:cubicBezTo>
                    <a:cubicBezTo>
                      <a:pt x="0" y="0"/>
                      <a:pt x="0" y="0"/>
                      <a:pt x="0" y="0"/>
                    </a:cubicBezTo>
                    <a:cubicBezTo>
                      <a:pt x="0" y="117"/>
                      <a:pt x="102" y="212"/>
                      <a:pt x="227" y="212"/>
                    </a:cubicBezTo>
                    <a:close/>
                  </a:path>
                </a:pathLst>
              </a:custGeom>
              <a:solidFill>
                <a:srgbClr val="0E67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96" name="Freeform 29"/>
              <p:cNvSpPr/>
              <p:nvPr/>
            </p:nvSpPr>
            <p:spPr bwMode="auto">
              <a:xfrm>
                <a:off x="2814" y="962"/>
                <a:ext cx="2052" cy="1860"/>
              </a:xfrm>
              <a:custGeom>
                <a:avLst/>
                <a:gdLst>
                  <a:gd name="T0" fmla="*/ 861 w 865"/>
                  <a:gd name="T1" fmla="*/ 315 h 785"/>
                  <a:gd name="T2" fmla="*/ 861 w 865"/>
                  <a:gd name="T3" fmla="*/ 317 h 785"/>
                  <a:gd name="T4" fmla="*/ 835 w 865"/>
                  <a:gd name="T5" fmla="*/ 369 h 785"/>
                  <a:gd name="T6" fmla="*/ 708 w 865"/>
                  <a:gd name="T7" fmla="*/ 403 h 785"/>
                  <a:gd name="T8" fmla="*/ 686 w 865"/>
                  <a:gd name="T9" fmla="*/ 380 h 785"/>
                  <a:gd name="T10" fmla="*/ 759 w 865"/>
                  <a:gd name="T11" fmla="*/ 337 h 785"/>
                  <a:gd name="T12" fmla="*/ 731 w 865"/>
                  <a:gd name="T13" fmla="*/ 347 h 785"/>
                  <a:gd name="T14" fmla="*/ 631 w 865"/>
                  <a:gd name="T15" fmla="*/ 386 h 785"/>
                  <a:gd name="T16" fmla="*/ 605 w 865"/>
                  <a:gd name="T17" fmla="*/ 359 h 785"/>
                  <a:gd name="T18" fmla="*/ 670 w 865"/>
                  <a:gd name="T19" fmla="*/ 275 h 785"/>
                  <a:gd name="T20" fmla="*/ 666 w 865"/>
                  <a:gd name="T21" fmla="*/ 267 h 785"/>
                  <a:gd name="T22" fmla="*/ 613 w 865"/>
                  <a:gd name="T23" fmla="*/ 331 h 785"/>
                  <a:gd name="T24" fmla="*/ 565 w 865"/>
                  <a:gd name="T25" fmla="*/ 420 h 785"/>
                  <a:gd name="T26" fmla="*/ 443 w 865"/>
                  <a:gd name="T27" fmla="*/ 453 h 785"/>
                  <a:gd name="T28" fmla="*/ 455 w 865"/>
                  <a:gd name="T29" fmla="*/ 399 h 785"/>
                  <a:gd name="T30" fmla="*/ 583 w 865"/>
                  <a:gd name="T31" fmla="*/ 253 h 785"/>
                  <a:gd name="T32" fmla="*/ 636 w 865"/>
                  <a:gd name="T33" fmla="*/ 230 h 785"/>
                  <a:gd name="T34" fmla="*/ 651 w 865"/>
                  <a:gd name="T35" fmla="*/ 206 h 785"/>
                  <a:gd name="T36" fmla="*/ 580 w 865"/>
                  <a:gd name="T37" fmla="*/ 242 h 785"/>
                  <a:gd name="T38" fmla="*/ 539 w 865"/>
                  <a:gd name="T39" fmla="*/ 238 h 785"/>
                  <a:gd name="T40" fmla="*/ 607 w 865"/>
                  <a:gd name="T41" fmla="*/ 104 h 785"/>
                  <a:gd name="T42" fmla="*/ 592 w 865"/>
                  <a:gd name="T43" fmla="*/ 0 h 785"/>
                  <a:gd name="T44" fmla="*/ 605 w 865"/>
                  <a:gd name="T45" fmla="*/ 90 h 785"/>
                  <a:gd name="T46" fmla="*/ 517 w 865"/>
                  <a:gd name="T47" fmla="*/ 159 h 785"/>
                  <a:gd name="T48" fmla="*/ 453 w 865"/>
                  <a:gd name="T49" fmla="*/ 99 h 785"/>
                  <a:gd name="T50" fmla="*/ 520 w 865"/>
                  <a:gd name="T51" fmla="*/ 204 h 785"/>
                  <a:gd name="T52" fmla="*/ 413 w 865"/>
                  <a:gd name="T53" fmla="*/ 388 h 785"/>
                  <a:gd name="T54" fmla="*/ 387 w 865"/>
                  <a:gd name="T55" fmla="*/ 276 h 785"/>
                  <a:gd name="T56" fmla="*/ 381 w 865"/>
                  <a:gd name="T57" fmla="*/ 193 h 785"/>
                  <a:gd name="T58" fmla="*/ 385 w 865"/>
                  <a:gd name="T59" fmla="*/ 253 h 785"/>
                  <a:gd name="T60" fmla="*/ 344 w 865"/>
                  <a:gd name="T61" fmla="*/ 237 h 785"/>
                  <a:gd name="T62" fmla="*/ 247 w 865"/>
                  <a:gd name="T63" fmla="*/ 153 h 785"/>
                  <a:gd name="T64" fmla="*/ 285 w 865"/>
                  <a:gd name="T65" fmla="*/ 212 h 785"/>
                  <a:gd name="T66" fmla="*/ 354 w 865"/>
                  <a:gd name="T67" fmla="*/ 302 h 785"/>
                  <a:gd name="T68" fmla="*/ 359 w 865"/>
                  <a:gd name="T69" fmla="*/ 371 h 785"/>
                  <a:gd name="T70" fmla="*/ 206 w 865"/>
                  <a:gd name="T71" fmla="*/ 247 h 785"/>
                  <a:gd name="T72" fmla="*/ 176 w 865"/>
                  <a:gd name="T73" fmla="*/ 190 h 785"/>
                  <a:gd name="T74" fmla="*/ 166 w 865"/>
                  <a:gd name="T75" fmla="*/ 244 h 785"/>
                  <a:gd name="T76" fmla="*/ 151 w 865"/>
                  <a:gd name="T77" fmla="*/ 242 h 785"/>
                  <a:gd name="T78" fmla="*/ 229 w 865"/>
                  <a:gd name="T79" fmla="*/ 290 h 785"/>
                  <a:gd name="T80" fmla="*/ 353 w 865"/>
                  <a:gd name="T81" fmla="*/ 416 h 785"/>
                  <a:gd name="T82" fmla="*/ 214 w 865"/>
                  <a:gd name="T83" fmla="*/ 354 h 785"/>
                  <a:gd name="T84" fmla="*/ 119 w 865"/>
                  <a:gd name="T85" fmla="*/ 301 h 785"/>
                  <a:gd name="T86" fmla="*/ 21 w 865"/>
                  <a:gd name="T87" fmla="*/ 239 h 785"/>
                  <a:gd name="T88" fmla="*/ 37 w 865"/>
                  <a:gd name="T89" fmla="*/ 271 h 785"/>
                  <a:gd name="T90" fmla="*/ 166 w 865"/>
                  <a:gd name="T91" fmla="*/ 328 h 785"/>
                  <a:gd name="T92" fmla="*/ 89 w 865"/>
                  <a:gd name="T93" fmla="*/ 341 h 785"/>
                  <a:gd name="T94" fmla="*/ 184 w 865"/>
                  <a:gd name="T95" fmla="*/ 355 h 785"/>
                  <a:gd name="T96" fmla="*/ 102 w 865"/>
                  <a:gd name="T97" fmla="*/ 391 h 785"/>
                  <a:gd name="T98" fmla="*/ 0 w 865"/>
                  <a:gd name="T99" fmla="*/ 396 h 785"/>
                  <a:gd name="T100" fmla="*/ 199 w 865"/>
                  <a:gd name="T101" fmla="*/ 390 h 785"/>
                  <a:gd name="T102" fmla="*/ 376 w 865"/>
                  <a:gd name="T103" fmla="*/ 487 h 785"/>
                  <a:gd name="T104" fmla="*/ 378 w 865"/>
                  <a:gd name="T105" fmla="*/ 603 h 785"/>
                  <a:gd name="T106" fmla="*/ 275 w 865"/>
                  <a:gd name="T107" fmla="*/ 651 h 785"/>
                  <a:gd name="T108" fmla="*/ 501 w 865"/>
                  <a:gd name="T109" fmla="*/ 651 h 785"/>
                  <a:gd name="T110" fmla="*/ 453 w 865"/>
                  <a:gd name="T111" fmla="*/ 561 h 785"/>
                  <a:gd name="T112" fmla="*/ 456 w 865"/>
                  <a:gd name="T113" fmla="*/ 493 h 785"/>
                  <a:gd name="T114" fmla="*/ 588 w 865"/>
                  <a:gd name="T115" fmla="*/ 435 h 785"/>
                  <a:gd name="T116" fmla="*/ 684 w 865"/>
                  <a:gd name="T117" fmla="*/ 415 h 785"/>
                  <a:gd name="T118" fmla="*/ 841 w 865"/>
                  <a:gd name="T119" fmla="*/ 370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65" h="785">
                    <a:moveTo>
                      <a:pt x="861" y="315"/>
                    </a:moveTo>
                    <a:cubicBezTo>
                      <a:pt x="862" y="314"/>
                      <a:pt x="862" y="314"/>
                      <a:pt x="861" y="315"/>
                    </a:cubicBezTo>
                    <a:cubicBezTo>
                      <a:pt x="861" y="315"/>
                      <a:pt x="861" y="315"/>
                      <a:pt x="861" y="315"/>
                    </a:cubicBezTo>
                    <a:cubicBezTo>
                      <a:pt x="861" y="315"/>
                      <a:pt x="861" y="316"/>
                      <a:pt x="861" y="316"/>
                    </a:cubicBezTo>
                    <a:cubicBezTo>
                      <a:pt x="861" y="317"/>
                      <a:pt x="861" y="318"/>
                      <a:pt x="861" y="318"/>
                    </a:cubicBezTo>
                    <a:cubicBezTo>
                      <a:pt x="861" y="318"/>
                      <a:pt x="861" y="318"/>
                      <a:pt x="861" y="317"/>
                    </a:cubicBezTo>
                    <a:cubicBezTo>
                      <a:pt x="858" y="326"/>
                      <a:pt x="855" y="335"/>
                      <a:pt x="852" y="344"/>
                    </a:cubicBezTo>
                    <a:cubicBezTo>
                      <a:pt x="849" y="352"/>
                      <a:pt x="846" y="358"/>
                      <a:pt x="840" y="364"/>
                    </a:cubicBezTo>
                    <a:cubicBezTo>
                      <a:pt x="839" y="366"/>
                      <a:pt x="836" y="368"/>
                      <a:pt x="835" y="369"/>
                    </a:cubicBezTo>
                    <a:cubicBezTo>
                      <a:pt x="824" y="379"/>
                      <a:pt x="811" y="388"/>
                      <a:pt x="799" y="395"/>
                    </a:cubicBezTo>
                    <a:cubicBezTo>
                      <a:pt x="788" y="401"/>
                      <a:pt x="776" y="404"/>
                      <a:pt x="764" y="404"/>
                    </a:cubicBezTo>
                    <a:cubicBezTo>
                      <a:pt x="746" y="405"/>
                      <a:pt x="727" y="403"/>
                      <a:pt x="708" y="403"/>
                    </a:cubicBezTo>
                    <a:cubicBezTo>
                      <a:pt x="684" y="402"/>
                      <a:pt x="659" y="402"/>
                      <a:pt x="635" y="401"/>
                    </a:cubicBezTo>
                    <a:cubicBezTo>
                      <a:pt x="641" y="396"/>
                      <a:pt x="651" y="394"/>
                      <a:pt x="658" y="392"/>
                    </a:cubicBezTo>
                    <a:cubicBezTo>
                      <a:pt x="668" y="388"/>
                      <a:pt x="678" y="385"/>
                      <a:pt x="686" y="380"/>
                    </a:cubicBezTo>
                    <a:cubicBezTo>
                      <a:pt x="700" y="373"/>
                      <a:pt x="713" y="365"/>
                      <a:pt x="726" y="357"/>
                    </a:cubicBezTo>
                    <a:cubicBezTo>
                      <a:pt x="732" y="354"/>
                      <a:pt x="738" y="350"/>
                      <a:pt x="744" y="347"/>
                    </a:cubicBezTo>
                    <a:cubicBezTo>
                      <a:pt x="749" y="344"/>
                      <a:pt x="755" y="341"/>
                      <a:pt x="759" y="337"/>
                    </a:cubicBezTo>
                    <a:cubicBezTo>
                      <a:pt x="771" y="326"/>
                      <a:pt x="777" y="312"/>
                      <a:pt x="783" y="297"/>
                    </a:cubicBezTo>
                    <a:cubicBezTo>
                      <a:pt x="775" y="310"/>
                      <a:pt x="769" y="324"/>
                      <a:pt x="756" y="334"/>
                    </a:cubicBezTo>
                    <a:cubicBezTo>
                      <a:pt x="750" y="340"/>
                      <a:pt x="738" y="343"/>
                      <a:pt x="731" y="347"/>
                    </a:cubicBezTo>
                    <a:cubicBezTo>
                      <a:pt x="724" y="351"/>
                      <a:pt x="717" y="354"/>
                      <a:pt x="709" y="357"/>
                    </a:cubicBezTo>
                    <a:cubicBezTo>
                      <a:pt x="696" y="362"/>
                      <a:pt x="685" y="369"/>
                      <a:pt x="672" y="373"/>
                    </a:cubicBezTo>
                    <a:cubicBezTo>
                      <a:pt x="659" y="378"/>
                      <a:pt x="644" y="381"/>
                      <a:pt x="631" y="386"/>
                    </a:cubicBezTo>
                    <a:cubicBezTo>
                      <a:pt x="616" y="392"/>
                      <a:pt x="604" y="401"/>
                      <a:pt x="591" y="409"/>
                    </a:cubicBezTo>
                    <a:cubicBezTo>
                      <a:pt x="593" y="400"/>
                      <a:pt x="595" y="385"/>
                      <a:pt x="597" y="378"/>
                    </a:cubicBezTo>
                    <a:cubicBezTo>
                      <a:pt x="599" y="371"/>
                      <a:pt x="602" y="365"/>
                      <a:pt x="605" y="359"/>
                    </a:cubicBezTo>
                    <a:cubicBezTo>
                      <a:pt x="614" y="348"/>
                      <a:pt x="625" y="336"/>
                      <a:pt x="637" y="328"/>
                    </a:cubicBezTo>
                    <a:cubicBezTo>
                      <a:pt x="650" y="320"/>
                      <a:pt x="659" y="311"/>
                      <a:pt x="666" y="299"/>
                    </a:cubicBezTo>
                    <a:cubicBezTo>
                      <a:pt x="668" y="291"/>
                      <a:pt x="670" y="283"/>
                      <a:pt x="670" y="275"/>
                    </a:cubicBezTo>
                    <a:cubicBezTo>
                      <a:pt x="670" y="272"/>
                      <a:pt x="670" y="269"/>
                      <a:pt x="670" y="266"/>
                    </a:cubicBezTo>
                    <a:cubicBezTo>
                      <a:pt x="668" y="255"/>
                      <a:pt x="665" y="243"/>
                      <a:pt x="663" y="231"/>
                    </a:cubicBezTo>
                    <a:cubicBezTo>
                      <a:pt x="664" y="243"/>
                      <a:pt x="665" y="255"/>
                      <a:pt x="666" y="267"/>
                    </a:cubicBezTo>
                    <a:cubicBezTo>
                      <a:pt x="666" y="269"/>
                      <a:pt x="666" y="272"/>
                      <a:pt x="666" y="275"/>
                    </a:cubicBezTo>
                    <a:cubicBezTo>
                      <a:pt x="665" y="289"/>
                      <a:pt x="657" y="301"/>
                      <a:pt x="645" y="311"/>
                    </a:cubicBezTo>
                    <a:cubicBezTo>
                      <a:pt x="635" y="318"/>
                      <a:pt x="624" y="324"/>
                      <a:pt x="613" y="331"/>
                    </a:cubicBezTo>
                    <a:cubicBezTo>
                      <a:pt x="600" y="341"/>
                      <a:pt x="589" y="354"/>
                      <a:pt x="582" y="368"/>
                    </a:cubicBezTo>
                    <a:cubicBezTo>
                      <a:pt x="578" y="376"/>
                      <a:pt x="576" y="384"/>
                      <a:pt x="574" y="392"/>
                    </a:cubicBezTo>
                    <a:cubicBezTo>
                      <a:pt x="572" y="401"/>
                      <a:pt x="568" y="411"/>
                      <a:pt x="565" y="420"/>
                    </a:cubicBezTo>
                    <a:cubicBezTo>
                      <a:pt x="536" y="429"/>
                      <a:pt x="506" y="439"/>
                      <a:pt x="477" y="448"/>
                    </a:cubicBezTo>
                    <a:cubicBezTo>
                      <a:pt x="471" y="450"/>
                      <a:pt x="465" y="452"/>
                      <a:pt x="458" y="454"/>
                    </a:cubicBezTo>
                    <a:cubicBezTo>
                      <a:pt x="453" y="456"/>
                      <a:pt x="447" y="458"/>
                      <a:pt x="443" y="453"/>
                    </a:cubicBezTo>
                    <a:cubicBezTo>
                      <a:pt x="440" y="448"/>
                      <a:pt x="438" y="442"/>
                      <a:pt x="436" y="436"/>
                    </a:cubicBezTo>
                    <a:cubicBezTo>
                      <a:pt x="433" y="429"/>
                      <a:pt x="431" y="423"/>
                      <a:pt x="438" y="416"/>
                    </a:cubicBezTo>
                    <a:cubicBezTo>
                      <a:pt x="443" y="410"/>
                      <a:pt x="449" y="405"/>
                      <a:pt x="455" y="399"/>
                    </a:cubicBezTo>
                    <a:cubicBezTo>
                      <a:pt x="473" y="380"/>
                      <a:pt x="495" y="362"/>
                      <a:pt x="511" y="341"/>
                    </a:cubicBezTo>
                    <a:cubicBezTo>
                      <a:pt x="519" y="330"/>
                      <a:pt x="523" y="318"/>
                      <a:pt x="526" y="305"/>
                    </a:cubicBezTo>
                    <a:cubicBezTo>
                      <a:pt x="545" y="288"/>
                      <a:pt x="564" y="271"/>
                      <a:pt x="583" y="253"/>
                    </a:cubicBezTo>
                    <a:cubicBezTo>
                      <a:pt x="587" y="250"/>
                      <a:pt x="591" y="246"/>
                      <a:pt x="596" y="244"/>
                    </a:cubicBezTo>
                    <a:cubicBezTo>
                      <a:pt x="602" y="241"/>
                      <a:pt x="609" y="240"/>
                      <a:pt x="615" y="239"/>
                    </a:cubicBezTo>
                    <a:cubicBezTo>
                      <a:pt x="622" y="237"/>
                      <a:pt x="629" y="234"/>
                      <a:pt x="636" y="230"/>
                    </a:cubicBezTo>
                    <a:cubicBezTo>
                      <a:pt x="649" y="221"/>
                      <a:pt x="656" y="209"/>
                      <a:pt x="664" y="195"/>
                    </a:cubicBezTo>
                    <a:cubicBezTo>
                      <a:pt x="674" y="176"/>
                      <a:pt x="685" y="157"/>
                      <a:pt x="696" y="138"/>
                    </a:cubicBezTo>
                    <a:cubicBezTo>
                      <a:pt x="681" y="161"/>
                      <a:pt x="667" y="184"/>
                      <a:pt x="651" y="206"/>
                    </a:cubicBezTo>
                    <a:cubicBezTo>
                      <a:pt x="641" y="221"/>
                      <a:pt x="625" y="228"/>
                      <a:pt x="607" y="231"/>
                    </a:cubicBezTo>
                    <a:cubicBezTo>
                      <a:pt x="598" y="233"/>
                      <a:pt x="587" y="236"/>
                      <a:pt x="580" y="241"/>
                    </a:cubicBezTo>
                    <a:cubicBezTo>
                      <a:pt x="580" y="241"/>
                      <a:pt x="580" y="241"/>
                      <a:pt x="580" y="242"/>
                    </a:cubicBezTo>
                    <a:cubicBezTo>
                      <a:pt x="577" y="243"/>
                      <a:pt x="573" y="246"/>
                      <a:pt x="571" y="248"/>
                    </a:cubicBezTo>
                    <a:cubicBezTo>
                      <a:pt x="559" y="257"/>
                      <a:pt x="544" y="275"/>
                      <a:pt x="531" y="278"/>
                    </a:cubicBezTo>
                    <a:cubicBezTo>
                      <a:pt x="533" y="265"/>
                      <a:pt x="539" y="252"/>
                      <a:pt x="539" y="238"/>
                    </a:cubicBezTo>
                    <a:cubicBezTo>
                      <a:pt x="540" y="221"/>
                      <a:pt x="538" y="205"/>
                      <a:pt x="531" y="190"/>
                    </a:cubicBezTo>
                    <a:cubicBezTo>
                      <a:pt x="546" y="174"/>
                      <a:pt x="560" y="159"/>
                      <a:pt x="574" y="144"/>
                    </a:cubicBezTo>
                    <a:cubicBezTo>
                      <a:pt x="586" y="132"/>
                      <a:pt x="599" y="119"/>
                      <a:pt x="607" y="104"/>
                    </a:cubicBezTo>
                    <a:cubicBezTo>
                      <a:pt x="611" y="97"/>
                      <a:pt x="613" y="90"/>
                      <a:pt x="614" y="83"/>
                    </a:cubicBezTo>
                    <a:cubicBezTo>
                      <a:pt x="615" y="70"/>
                      <a:pt x="611" y="60"/>
                      <a:pt x="607" y="48"/>
                    </a:cubicBezTo>
                    <a:cubicBezTo>
                      <a:pt x="602" y="32"/>
                      <a:pt x="597" y="16"/>
                      <a:pt x="592" y="0"/>
                    </a:cubicBezTo>
                    <a:cubicBezTo>
                      <a:pt x="594" y="11"/>
                      <a:pt x="597" y="22"/>
                      <a:pt x="599" y="33"/>
                    </a:cubicBezTo>
                    <a:cubicBezTo>
                      <a:pt x="604" y="52"/>
                      <a:pt x="611" y="70"/>
                      <a:pt x="605" y="89"/>
                    </a:cubicBezTo>
                    <a:cubicBezTo>
                      <a:pt x="605" y="89"/>
                      <a:pt x="605" y="90"/>
                      <a:pt x="605" y="90"/>
                    </a:cubicBezTo>
                    <a:cubicBezTo>
                      <a:pt x="599" y="103"/>
                      <a:pt x="590" y="113"/>
                      <a:pt x="580" y="122"/>
                    </a:cubicBezTo>
                    <a:cubicBezTo>
                      <a:pt x="561" y="139"/>
                      <a:pt x="542" y="156"/>
                      <a:pt x="524" y="173"/>
                    </a:cubicBezTo>
                    <a:cubicBezTo>
                      <a:pt x="522" y="169"/>
                      <a:pt x="519" y="164"/>
                      <a:pt x="517" y="159"/>
                    </a:cubicBezTo>
                    <a:cubicBezTo>
                      <a:pt x="502" y="132"/>
                      <a:pt x="468" y="118"/>
                      <a:pt x="455" y="89"/>
                    </a:cubicBezTo>
                    <a:cubicBezTo>
                      <a:pt x="444" y="66"/>
                      <a:pt x="433" y="43"/>
                      <a:pt x="422" y="19"/>
                    </a:cubicBezTo>
                    <a:cubicBezTo>
                      <a:pt x="432" y="46"/>
                      <a:pt x="441" y="73"/>
                      <a:pt x="453" y="99"/>
                    </a:cubicBezTo>
                    <a:cubicBezTo>
                      <a:pt x="453" y="100"/>
                      <a:pt x="454" y="101"/>
                      <a:pt x="454" y="102"/>
                    </a:cubicBezTo>
                    <a:cubicBezTo>
                      <a:pt x="468" y="125"/>
                      <a:pt x="494" y="140"/>
                      <a:pt x="505" y="164"/>
                    </a:cubicBezTo>
                    <a:cubicBezTo>
                      <a:pt x="510" y="178"/>
                      <a:pt x="515" y="191"/>
                      <a:pt x="520" y="204"/>
                    </a:cubicBezTo>
                    <a:cubicBezTo>
                      <a:pt x="528" y="239"/>
                      <a:pt x="515" y="276"/>
                      <a:pt x="498" y="307"/>
                    </a:cubicBezTo>
                    <a:cubicBezTo>
                      <a:pt x="481" y="339"/>
                      <a:pt x="453" y="363"/>
                      <a:pt x="423" y="385"/>
                    </a:cubicBezTo>
                    <a:cubicBezTo>
                      <a:pt x="420" y="387"/>
                      <a:pt x="417" y="389"/>
                      <a:pt x="413" y="388"/>
                    </a:cubicBezTo>
                    <a:cubicBezTo>
                      <a:pt x="409" y="387"/>
                      <a:pt x="406" y="384"/>
                      <a:pt x="404" y="382"/>
                    </a:cubicBezTo>
                    <a:cubicBezTo>
                      <a:pt x="384" y="360"/>
                      <a:pt x="366" y="340"/>
                      <a:pt x="373" y="311"/>
                    </a:cubicBezTo>
                    <a:cubicBezTo>
                      <a:pt x="375" y="298"/>
                      <a:pt x="381" y="287"/>
                      <a:pt x="387" y="276"/>
                    </a:cubicBezTo>
                    <a:cubicBezTo>
                      <a:pt x="393" y="266"/>
                      <a:pt x="395" y="257"/>
                      <a:pt x="395" y="245"/>
                    </a:cubicBezTo>
                    <a:cubicBezTo>
                      <a:pt x="395" y="233"/>
                      <a:pt x="390" y="220"/>
                      <a:pt x="386" y="208"/>
                    </a:cubicBezTo>
                    <a:cubicBezTo>
                      <a:pt x="384" y="203"/>
                      <a:pt x="382" y="198"/>
                      <a:pt x="381" y="193"/>
                    </a:cubicBezTo>
                    <a:cubicBezTo>
                      <a:pt x="381" y="197"/>
                      <a:pt x="382" y="202"/>
                      <a:pt x="383" y="207"/>
                    </a:cubicBezTo>
                    <a:cubicBezTo>
                      <a:pt x="385" y="219"/>
                      <a:pt x="389" y="232"/>
                      <a:pt x="387" y="245"/>
                    </a:cubicBezTo>
                    <a:cubicBezTo>
                      <a:pt x="386" y="248"/>
                      <a:pt x="385" y="250"/>
                      <a:pt x="385" y="253"/>
                    </a:cubicBezTo>
                    <a:cubicBezTo>
                      <a:pt x="382" y="263"/>
                      <a:pt x="375" y="272"/>
                      <a:pt x="369" y="281"/>
                    </a:cubicBezTo>
                    <a:cubicBezTo>
                      <a:pt x="368" y="283"/>
                      <a:pt x="356" y="262"/>
                      <a:pt x="356" y="260"/>
                    </a:cubicBezTo>
                    <a:cubicBezTo>
                      <a:pt x="352" y="253"/>
                      <a:pt x="349" y="243"/>
                      <a:pt x="344" y="237"/>
                    </a:cubicBezTo>
                    <a:cubicBezTo>
                      <a:pt x="331" y="220"/>
                      <a:pt x="309" y="214"/>
                      <a:pt x="290" y="205"/>
                    </a:cubicBezTo>
                    <a:cubicBezTo>
                      <a:pt x="281" y="200"/>
                      <a:pt x="274" y="195"/>
                      <a:pt x="268" y="187"/>
                    </a:cubicBezTo>
                    <a:cubicBezTo>
                      <a:pt x="260" y="177"/>
                      <a:pt x="254" y="164"/>
                      <a:pt x="247" y="153"/>
                    </a:cubicBezTo>
                    <a:cubicBezTo>
                      <a:pt x="237" y="137"/>
                      <a:pt x="228" y="121"/>
                      <a:pt x="218" y="106"/>
                    </a:cubicBezTo>
                    <a:cubicBezTo>
                      <a:pt x="232" y="132"/>
                      <a:pt x="246" y="159"/>
                      <a:pt x="259" y="186"/>
                    </a:cubicBezTo>
                    <a:cubicBezTo>
                      <a:pt x="266" y="197"/>
                      <a:pt x="273" y="205"/>
                      <a:pt x="285" y="212"/>
                    </a:cubicBezTo>
                    <a:cubicBezTo>
                      <a:pt x="304" y="222"/>
                      <a:pt x="327" y="230"/>
                      <a:pt x="337" y="250"/>
                    </a:cubicBezTo>
                    <a:cubicBezTo>
                      <a:pt x="342" y="258"/>
                      <a:pt x="343" y="267"/>
                      <a:pt x="346" y="276"/>
                    </a:cubicBezTo>
                    <a:cubicBezTo>
                      <a:pt x="349" y="285"/>
                      <a:pt x="355" y="293"/>
                      <a:pt x="354" y="302"/>
                    </a:cubicBezTo>
                    <a:cubicBezTo>
                      <a:pt x="354" y="309"/>
                      <a:pt x="349" y="316"/>
                      <a:pt x="348" y="323"/>
                    </a:cubicBezTo>
                    <a:cubicBezTo>
                      <a:pt x="346" y="330"/>
                      <a:pt x="346" y="338"/>
                      <a:pt x="348" y="345"/>
                    </a:cubicBezTo>
                    <a:cubicBezTo>
                      <a:pt x="350" y="354"/>
                      <a:pt x="353" y="363"/>
                      <a:pt x="359" y="371"/>
                    </a:cubicBezTo>
                    <a:cubicBezTo>
                      <a:pt x="338" y="356"/>
                      <a:pt x="318" y="342"/>
                      <a:pt x="298" y="326"/>
                    </a:cubicBezTo>
                    <a:cubicBezTo>
                      <a:pt x="282" y="312"/>
                      <a:pt x="265" y="298"/>
                      <a:pt x="249" y="285"/>
                    </a:cubicBezTo>
                    <a:cubicBezTo>
                      <a:pt x="234" y="273"/>
                      <a:pt x="215" y="262"/>
                      <a:pt x="206" y="247"/>
                    </a:cubicBezTo>
                    <a:cubicBezTo>
                      <a:pt x="197" y="234"/>
                      <a:pt x="193" y="218"/>
                      <a:pt x="187" y="205"/>
                    </a:cubicBezTo>
                    <a:cubicBezTo>
                      <a:pt x="179" y="187"/>
                      <a:pt x="172" y="169"/>
                      <a:pt x="164" y="152"/>
                    </a:cubicBezTo>
                    <a:cubicBezTo>
                      <a:pt x="168" y="165"/>
                      <a:pt x="172" y="178"/>
                      <a:pt x="176" y="190"/>
                    </a:cubicBezTo>
                    <a:cubicBezTo>
                      <a:pt x="179" y="201"/>
                      <a:pt x="183" y="213"/>
                      <a:pt x="186" y="224"/>
                    </a:cubicBezTo>
                    <a:cubicBezTo>
                      <a:pt x="190" y="236"/>
                      <a:pt x="192" y="248"/>
                      <a:pt x="199" y="258"/>
                    </a:cubicBezTo>
                    <a:cubicBezTo>
                      <a:pt x="188" y="253"/>
                      <a:pt x="177" y="248"/>
                      <a:pt x="166" y="244"/>
                    </a:cubicBezTo>
                    <a:cubicBezTo>
                      <a:pt x="165" y="243"/>
                      <a:pt x="160" y="240"/>
                      <a:pt x="157" y="239"/>
                    </a:cubicBezTo>
                    <a:cubicBezTo>
                      <a:pt x="142" y="226"/>
                      <a:pt x="129" y="212"/>
                      <a:pt x="115" y="199"/>
                    </a:cubicBezTo>
                    <a:cubicBezTo>
                      <a:pt x="126" y="213"/>
                      <a:pt x="137" y="229"/>
                      <a:pt x="151" y="242"/>
                    </a:cubicBezTo>
                    <a:cubicBezTo>
                      <a:pt x="153" y="244"/>
                      <a:pt x="155" y="245"/>
                      <a:pt x="156" y="247"/>
                    </a:cubicBezTo>
                    <a:cubicBezTo>
                      <a:pt x="167" y="254"/>
                      <a:pt x="178" y="260"/>
                      <a:pt x="189" y="267"/>
                    </a:cubicBezTo>
                    <a:cubicBezTo>
                      <a:pt x="203" y="275"/>
                      <a:pt x="216" y="282"/>
                      <a:pt x="229" y="290"/>
                    </a:cubicBezTo>
                    <a:cubicBezTo>
                      <a:pt x="261" y="323"/>
                      <a:pt x="294" y="355"/>
                      <a:pt x="328" y="386"/>
                    </a:cubicBezTo>
                    <a:cubicBezTo>
                      <a:pt x="335" y="391"/>
                      <a:pt x="344" y="398"/>
                      <a:pt x="348" y="405"/>
                    </a:cubicBezTo>
                    <a:cubicBezTo>
                      <a:pt x="350" y="408"/>
                      <a:pt x="351" y="412"/>
                      <a:pt x="353" y="416"/>
                    </a:cubicBezTo>
                    <a:cubicBezTo>
                      <a:pt x="356" y="424"/>
                      <a:pt x="359" y="433"/>
                      <a:pt x="362" y="442"/>
                    </a:cubicBezTo>
                    <a:cubicBezTo>
                      <a:pt x="316" y="418"/>
                      <a:pt x="270" y="395"/>
                      <a:pt x="227" y="369"/>
                    </a:cubicBezTo>
                    <a:cubicBezTo>
                      <a:pt x="221" y="365"/>
                      <a:pt x="217" y="359"/>
                      <a:pt x="214" y="354"/>
                    </a:cubicBezTo>
                    <a:cubicBezTo>
                      <a:pt x="209" y="347"/>
                      <a:pt x="204" y="341"/>
                      <a:pt x="199" y="336"/>
                    </a:cubicBezTo>
                    <a:cubicBezTo>
                      <a:pt x="189" y="327"/>
                      <a:pt x="177" y="319"/>
                      <a:pt x="164" y="314"/>
                    </a:cubicBezTo>
                    <a:cubicBezTo>
                      <a:pt x="150" y="309"/>
                      <a:pt x="134" y="306"/>
                      <a:pt x="119" y="301"/>
                    </a:cubicBezTo>
                    <a:cubicBezTo>
                      <a:pt x="103" y="294"/>
                      <a:pt x="86" y="289"/>
                      <a:pt x="70" y="283"/>
                    </a:cubicBezTo>
                    <a:cubicBezTo>
                      <a:pt x="59" y="280"/>
                      <a:pt x="48" y="277"/>
                      <a:pt x="41" y="269"/>
                    </a:cubicBezTo>
                    <a:cubicBezTo>
                      <a:pt x="33" y="260"/>
                      <a:pt x="27" y="249"/>
                      <a:pt x="21" y="239"/>
                    </a:cubicBezTo>
                    <a:cubicBezTo>
                      <a:pt x="14" y="228"/>
                      <a:pt x="6" y="217"/>
                      <a:pt x="0" y="205"/>
                    </a:cubicBezTo>
                    <a:cubicBezTo>
                      <a:pt x="5" y="216"/>
                      <a:pt x="11" y="226"/>
                      <a:pt x="17" y="236"/>
                    </a:cubicBezTo>
                    <a:cubicBezTo>
                      <a:pt x="23" y="247"/>
                      <a:pt x="28" y="260"/>
                      <a:pt x="37" y="271"/>
                    </a:cubicBezTo>
                    <a:cubicBezTo>
                      <a:pt x="48" y="284"/>
                      <a:pt x="64" y="288"/>
                      <a:pt x="80" y="294"/>
                    </a:cubicBezTo>
                    <a:cubicBezTo>
                      <a:pt x="95" y="300"/>
                      <a:pt x="109" y="306"/>
                      <a:pt x="124" y="312"/>
                    </a:cubicBezTo>
                    <a:cubicBezTo>
                      <a:pt x="138" y="317"/>
                      <a:pt x="152" y="323"/>
                      <a:pt x="166" y="328"/>
                    </a:cubicBezTo>
                    <a:cubicBezTo>
                      <a:pt x="175" y="332"/>
                      <a:pt x="181" y="338"/>
                      <a:pt x="187" y="345"/>
                    </a:cubicBezTo>
                    <a:cubicBezTo>
                      <a:pt x="168" y="336"/>
                      <a:pt x="149" y="338"/>
                      <a:pt x="129" y="339"/>
                    </a:cubicBezTo>
                    <a:cubicBezTo>
                      <a:pt x="116" y="339"/>
                      <a:pt x="102" y="340"/>
                      <a:pt x="89" y="341"/>
                    </a:cubicBezTo>
                    <a:cubicBezTo>
                      <a:pt x="104" y="341"/>
                      <a:pt x="119" y="342"/>
                      <a:pt x="134" y="343"/>
                    </a:cubicBezTo>
                    <a:cubicBezTo>
                      <a:pt x="146" y="343"/>
                      <a:pt x="159" y="343"/>
                      <a:pt x="171" y="348"/>
                    </a:cubicBezTo>
                    <a:cubicBezTo>
                      <a:pt x="176" y="350"/>
                      <a:pt x="180" y="352"/>
                      <a:pt x="184" y="355"/>
                    </a:cubicBezTo>
                    <a:cubicBezTo>
                      <a:pt x="192" y="360"/>
                      <a:pt x="201" y="367"/>
                      <a:pt x="209" y="373"/>
                    </a:cubicBezTo>
                    <a:cubicBezTo>
                      <a:pt x="209" y="373"/>
                      <a:pt x="209" y="373"/>
                      <a:pt x="209" y="373"/>
                    </a:cubicBezTo>
                    <a:cubicBezTo>
                      <a:pt x="173" y="379"/>
                      <a:pt x="138" y="386"/>
                      <a:pt x="102" y="391"/>
                    </a:cubicBezTo>
                    <a:cubicBezTo>
                      <a:pt x="92" y="392"/>
                      <a:pt x="82" y="394"/>
                      <a:pt x="72" y="395"/>
                    </a:cubicBezTo>
                    <a:cubicBezTo>
                      <a:pt x="62" y="397"/>
                      <a:pt x="54" y="400"/>
                      <a:pt x="44" y="402"/>
                    </a:cubicBezTo>
                    <a:cubicBezTo>
                      <a:pt x="29" y="406"/>
                      <a:pt x="14" y="403"/>
                      <a:pt x="0" y="396"/>
                    </a:cubicBezTo>
                    <a:cubicBezTo>
                      <a:pt x="16" y="406"/>
                      <a:pt x="32" y="408"/>
                      <a:pt x="50" y="405"/>
                    </a:cubicBezTo>
                    <a:cubicBezTo>
                      <a:pt x="76" y="401"/>
                      <a:pt x="101" y="398"/>
                      <a:pt x="127" y="395"/>
                    </a:cubicBezTo>
                    <a:cubicBezTo>
                      <a:pt x="151" y="394"/>
                      <a:pt x="175" y="392"/>
                      <a:pt x="199" y="390"/>
                    </a:cubicBezTo>
                    <a:cubicBezTo>
                      <a:pt x="206" y="389"/>
                      <a:pt x="213" y="389"/>
                      <a:pt x="220" y="388"/>
                    </a:cubicBezTo>
                    <a:cubicBezTo>
                      <a:pt x="222" y="388"/>
                      <a:pt x="227" y="388"/>
                      <a:pt x="227" y="387"/>
                    </a:cubicBezTo>
                    <a:cubicBezTo>
                      <a:pt x="275" y="422"/>
                      <a:pt x="326" y="454"/>
                      <a:pt x="376" y="487"/>
                    </a:cubicBezTo>
                    <a:cubicBezTo>
                      <a:pt x="387" y="494"/>
                      <a:pt x="384" y="508"/>
                      <a:pt x="383" y="519"/>
                    </a:cubicBezTo>
                    <a:cubicBezTo>
                      <a:pt x="382" y="535"/>
                      <a:pt x="381" y="551"/>
                      <a:pt x="380" y="567"/>
                    </a:cubicBezTo>
                    <a:cubicBezTo>
                      <a:pt x="379" y="579"/>
                      <a:pt x="379" y="591"/>
                      <a:pt x="378" y="603"/>
                    </a:cubicBezTo>
                    <a:cubicBezTo>
                      <a:pt x="377" y="611"/>
                      <a:pt x="375" y="618"/>
                      <a:pt x="372" y="624"/>
                    </a:cubicBezTo>
                    <a:cubicBezTo>
                      <a:pt x="364" y="641"/>
                      <a:pt x="345" y="651"/>
                      <a:pt x="326" y="651"/>
                    </a:cubicBezTo>
                    <a:cubicBezTo>
                      <a:pt x="275" y="651"/>
                      <a:pt x="275" y="651"/>
                      <a:pt x="275" y="651"/>
                    </a:cubicBezTo>
                    <a:cubicBezTo>
                      <a:pt x="275" y="725"/>
                      <a:pt x="339" y="785"/>
                      <a:pt x="418" y="785"/>
                    </a:cubicBezTo>
                    <a:cubicBezTo>
                      <a:pt x="497" y="785"/>
                      <a:pt x="561" y="725"/>
                      <a:pt x="561" y="651"/>
                    </a:cubicBezTo>
                    <a:cubicBezTo>
                      <a:pt x="501" y="651"/>
                      <a:pt x="501" y="651"/>
                      <a:pt x="501" y="651"/>
                    </a:cubicBezTo>
                    <a:cubicBezTo>
                      <a:pt x="474" y="651"/>
                      <a:pt x="451" y="631"/>
                      <a:pt x="450" y="606"/>
                    </a:cubicBezTo>
                    <a:cubicBezTo>
                      <a:pt x="450" y="604"/>
                      <a:pt x="450" y="603"/>
                      <a:pt x="450" y="601"/>
                    </a:cubicBezTo>
                    <a:cubicBezTo>
                      <a:pt x="451" y="588"/>
                      <a:pt x="452" y="574"/>
                      <a:pt x="453" y="561"/>
                    </a:cubicBezTo>
                    <a:cubicBezTo>
                      <a:pt x="454" y="546"/>
                      <a:pt x="455" y="532"/>
                      <a:pt x="456" y="518"/>
                    </a:cubicBezTo>
                    <a:cubicBezTo>
                      <a:pt x="456" y="515"/>
                      <a:pt x="456" y="512"/>
                      <a:pt x="456" y="509"/>
                    </a:cubicBezTo>
                    <a:cubicBezTo>
                      <a:pt x="457" y="504"/>
                      <a:pt x="455" y="498"/>
                      <a:pt x="456" y="493"/>
                    </a:cubicBezTo>
                    <a:cubicBezTo>
                      <a:pt x="458" y="487"/>
                      <a:pt x="466" y="485"/>
                      <a:pt x="471" y="483"/>
                    </a:cubicBezTo>
                    <a:cubicBezTo>
                      <a:pt x="503" y="470"/>
                      <a:pt x="535" y="457"/>
                      <a:pt x="567" y="444"/>
                    </a:cubicBezTo>
                    <a:cubicBezTo>
                      <a:pt x="574" y="441"/>
                      <a:pt x="581" y="438"/>
                      <a:pt x="588" y="435"/>
                    </a:cubicBezTo>
                    <a:cubicBezTo>
                      <a:pt x="595" y="431"/>
                      <a:pt x="601" y="426"/>
                      <a:pt x="607" y="422"/>
                    </a:cubicBezTo>
                    <a:cubicBezTo>
                      <a:pt x="619" y="414"/>
                      <a:pt x="632" y="417"/>
                      <a:pt x="645" y="416"/>
                    </a:cubicBezTo>
                    <a:cubicBezTo>
                      <a:pt x="658" y="416"/>
                      <a:pt x="671" y="416"/>
                      <a:pt x="684" y="415"/>
                    </a:cubicBezTo>
                    <a:cubicBezTo>
                      <a:pt x="710" y="415"/>
                      <a:pt x="735" y="414"/>
                      <a:pt x="761" y="413"/>
                    </a:cubicBezTo>
                    <a:cubicBezTo>
                      <a:pt x="774" y="413"/>
                      <a:pt x="788" y="411"/>
                      <a:pt x="799" y="403"/>
                    </a:cubicBezTo>
                    <a:cubicBezTo>
                      <a:pt x="813" y="393"/>
                      <a:pt x="828" y="382"/>
                      <a:pt x="841" y="370"/>
                    </a:cubicBezTo>
                    <a:cubicBezTo>
                      <a:pt x="856" y="352"/>
                      <a:pt x="859" y="327"/>
                      <a:pt x="865" y="305"/>
                    </a:cubicBezTo>
                    <a:cubicBezTo>
                      <a:pt x="864" y="308"/>
                      <a:pt x="863" y="312"/>
                      <a:pt x="861" y="315"/>
                    </a:cubicBezTo>
                    <a:close/>
                  </a:path>
                </a:pathLst>
              </a:custGeom>
              <a:solidFill>
                <a:srgbClr val="39B3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grpSp>
        <p:sp>
          <p:nvSpPr>
            <p:cNvPr id="101" name="TextBox 133"/>
            <p:cNvSpPr txBox="1"/>
            <p:nvPr/>
          </p:nvSpPr>
          <p:spPr>
            <a:xfrm>
              <a:off x="5660629" y="5900951"/>
              <a:ext cx="606255" cy="307777"/>
            </a:xfrm>
            <a:prstGeom prst="rect">
              <a:avLst/>
            </a:prstGeom>
            <a:noFill/>
          </p:spPr>
          <p:txBody>
            <a:bodyPr wrap="none" rtlCol="0">
              <a:spAutoFit/>
            </a:bodyPr>
            <a:lstStyle/>
            <a:p>
              <a:pPr algn="ctr"/>
              <a:r>
                <a:rPr lang="id-ID" sz="1400" b="1" dirty="0">
                  <a:solidFill>
                    <a:schemeClr val="bg1"/>
                  </a:solidFill>
                  <a:latin typeface="Agency FB" panose="020B0503020202020204" pitchFamily="34" charset="0"/>
                </a:rPr>
                <a:t>Honest</a:t>
              </a:r>
              <a:endParaRPr lang="id-ID" sz="1400" b="1" dirty="0">
                <a:solidFill>
                  <a:schemeClr val="bg1"/>
                </a:solidFill>
                <a:latin typeface="Agency FB" panose="020B0503020202020204" pitchFamily="34" charset="0"/>
              </a:endParaRPr>
            </a:p>
          </p:txBody>
        </p:sp>
        <p:sp>
          <p:nvSpPr>
            <p:cNvPr id="102" name="TextBox 134"/>
            <p:cNvSpPr txBox="1"/>
            <p:nvPr/>
          </p:nvSpPr>
          <p:spPr>
            <a:xfrm>
              <a:off x="5584486" y="6264068"/>
              <a:ext cx="758541" cy="307777"/>
            </a:xfrm>
            <a:prstGeom prst="rect">
              <a:avLst/>
            </a:prstGeom>
            <a:noFill/>
          </p:spPr>
          <p:txBody>
            <a:bodyPr wrap="none" rtlCol="0">
              <a:spAutoFit/>
            </a:bodyPr>
            <a:lstStyle/>
            <a:p>
              <a:pPr algn="ctr"/>
              <a:r>
                <a:rPr lang="id-ID" sz="1400" b="1" dirty="0">
                  <a:solidFill>
                    <a:schemeClr val="bg1"/>
                  </a:solidFill>
                  <a:latin typeface="Agency FB" panose="020B0503020202020204" pitchFamily="34" charset="0"/>
                </a:rPr>
                <a:t>Strategic</a:t>
              </a:r>
              <a:endParaRPr lang="id-ID" sz="1400" b="1" dirty="0">
                <a:solidFill>
                  <a:schemeClr val="bg1"/>
                </a:solidFill>
                <a:latin typeface="Agency FB" panose="020B0503020202020204" pitchFamily="34" charset="0"/>
              </a:endParaRPr>
            </a:p>
          </p:txBody>
        </p:sp>
        <p:sp>
          <p:nvSpPr>
            <p:cNvPr id="103" name="TextBox 135"/>
            <p:cNvSpPr txBox="1"/>
            <p:nvPr/>
          </p:nvSpPr>
          <p:spPr>
            <a:xfrm>
              <a:off x="5628455" y="5417543"/>
              <a:ext cx="808234" cy="307777"/>
            </a:xfrm>
            <a:prstGeom prst="rect">
              <a:avLst/>
            </a:prstGeom>
            <a:noFill/>
          </p:spPr>
          <p:txBody>
            <a:bodyPr wrap="none" rtlCol="0">
              <a:spAutoFit/>
            </a:bodyPr>
            <a:lstStyle/>
            <a:p>
              <a:pPr algn="ctr"/>
              <a:r>
                <a:rPr lang="id-ID" sz="1400" b="1">
                  <a:solidFill>
                    <a:schemeClr val="bg1"/>
                  </a:solidFill>
                  <a:latin typeface="Agency FB" panose="020B0503020202020204" pitchFamily="34" charset="0"/>
                </a:rPr>
                <a:t>Publishing</a:t>
              </a:r>
              <a:endParaRPr lang="id-ID" sz="1400" b="1" dirty="0">
                <a:solidFill>
                  <a:schemeClr val="bg1"/>
                </a:solidFill>
                <a:latin typeface="Agency FB" panose="020B0503020202020204" pitchFamily="34" charset="0"/>
              </a:endParaRPr>
            </a:p>
          </p:txBody>
        </p:sp>
      </p:grpSp>
      <p:sp>
        <p:nvSpPr>
          <p:cNvPr id="104" name="矩形 55"/>
          <p:cNvSpPr/>
          <p:nvPr/>
        </p:nvSpPr>
        <p:spPr>
          <a:xfrm>
            <a:off x="7677929" y="1482080"/>
            <a:ext cx="3646035" cy="683457"/>
          </a:xfrm>
          <a:prstGeom prst="rect">
            <a:avLst/>
          </a:prstGeom>
        </p:spPr>
        <p:txBody>
          <a:bodyPr wrap="square">
            <a:spAutoFit/>
          </a:bodyPr>
          <a:lstStyle/>
          <a:p>
            <a:pPr defTabSz="913765">
              <a:lnSpc>
                <a:spcPct val="120000"/>
              </a:lnSpc>
            </a:pPr>
            <a:r>
              <a:rPr lang="zh-CN" altLang="zh-CN" sz="1065" dirty="0">
                <a:solidFill>
                  <a:schemeClr val="bg1"/>
                </a:solidFill>
                <a:latin typeface="Agency FB" panose="020B0503020202020204" pitchFamily="34" charset="0"/>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labore et dolore magnaLorem ipsum dolor sit amet, consectetur adipisicing elit, sed do eiusmod tempor incididunt ut labore et dolore magna</a:t>
            </a:r>
            <a:endParaRPr lang="zh-CN" altLang="en-US" sz="1065" dirty="0">
              <a:solidFill>
                <a:schemeClr val="bg1"/>
              </a:solidFill>
              <a:latin typeface="Agency FB" panose="020B0503020202020204" pitchFamily="34" charset="0"/>
              <a:ea typeface="Hiragino Sans GB W3" panose="020B0300000000000000" pitchFamily="34" charset="-122"/>
              <a:cs typeface="Open Sans" panose="020B0606030504020204" pitchFamily="34" charset="0"/>
            </a:endParaRPr>
          </a:p>
        </p:txBody>
      </p:sp>
      <p:sp>
        <p:nvSpPr>
          <p:cNvPr id="105" name="矩形 104"/>
          <p:cNvSpPr/>
          <p:nvPr/>
        </p:nvSpPr>
        <p:spPr>
          <a:xfrm>
            <a:off x="7676508" y="1301327"/>
            <a:ext cx="1337225" cy="307777"/>
          </a:xfrm>
          <a:prstGeom prst="rect">
            <a:avLst/>
          </a:prstGeom>
          <a:noFill/>
        </p:spPr>
        <p:txBody>
          <a:bodyPr wrap="none">
            <a:spAutoFit/>
          </a:bodyPr>
          <a:lstStyle/>
          <a:p>
            <a:pPr algn="ctr">
              <a:spcBef>
                <a:spcPct val="0"/>
              </a:spcBef>
            </a:pPr>
            <a:r>
              <a:rPr lang="zh-CN" altLang="zh-CN" sz="1400" b="1" dirty="0">
                <a:solidFill>
                  <a:schemeClr val="bg1"/>
                </a:solidFill>
                <a:latin typeface="Agency FB" panose="020B0503020202020204" pitchFamily="34" charset="0"/>
                <a:ea typeface="造字工房力黑（非商用）常规体" pitchFamily="50" charset="-122"/>
                <a:sym typeface="News Gothic MT" charset="0"/>
              </a:rPr>
              <a:t>CONSECTETUR ELIT</a:t>
            </a:r>
            <a:endParaRPr lang="zh-CN" altLang="zh-CN" sz="1400" b="1" dirty="0">
              <a:solidFill>
                <a:schemeClr val="bg1"/>
              </a:solidFill>
              <a:latin typeface="Agency FB" panose="020B0503020202020204" pitchFamily="34" charset="0"/>
              <a:ea typeface="造字工房力黑（非商用）常规体" pitchFamily="50" charset="-122"/>
            </a:endParaRPr>
          </a:p>
        </p:txBody>
      </p:sp>
      <p:sp>
        <p:nvSpPr>
          <p:cNvPr id="106" name="矩形 55"/>
          <p:cNvSpPr/>
          <p:nvPr/>
        </p:nvSpPr>
        <p:spPr>
          <a:xfrm>
            <a:off x="8108285" y="3594355"/>
            <a:ext cx="3646035" cy="683457"/>
          </a:xfrm>
          <a:prstGeom prst="rect">
            <a:avLst/>
          </a:prstGeom>
        </p:spPr>
        <p:txBody>
          <a:bodyPr wrap="square">
            <a:spAutoFit/>
          </a:bodyPr>
          <a:lstStyle/>
          <a:p>
            <a:pPr defTabSz="913765">
              <a:lnSpc>
                <a:spcPct val="120000"/>
              </a:lnSpc>
            </a:pPr>
            <a:r>
              <a:rPr lang="zh-CN" altLang="zh-CN" sz="1065" dirty="0">
                <a:solidFill>
                  <a:schemeClr val="bg1"/>
                </a:solidFill>
                <a:latin typeface="Agency FB" panose="020B0503020202020204" pitchFamily="34" charset="0"/>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labore et dolore magnaLorem ipsum dolor sit amet, consectetur adipisicing elit, sed do eiusmod tempor incididunt ut labore et dolore magna</a:t>
            </a:r>
            <a:endParaRPr lang="zh-CN" altLang="en-US" sz="1065" dirty="0">
              <a:solidFill>
                <a:schemeClr val="bg1"/>
              </a:solidFill>
              <a:latin typeface="Agency FB" panose="020B0503020202020204" pitchFamily="34" charset="0"/>
              <a:ea typeface="Hiragino Sans GB W3" panose="020B0300000000000000" pitchFamily="34" charset="-122"/>
              <a:cs typeface="Open Sans" panose="020B0606030504020204" pitchFamily="34" charset="0"/>
            </a:endParaRPr>
          </a:p>
        </p:txBody>
      </p:sp>
      <p:sp>
        <p:nvSpPr>
          <p:cNvPr id="107" name="矩形 106"/>
          <p:cNvSpPr/>
          <p:nvPr/>
        </p:nvSpPr>
        <p:spPr>
          <a:xfrm>
            <a:off x="8106864" y="3413602"/>
            <a:ext cx="1337225" cy="307777"/>
          </a:xfrm>
          <a:prstGeom prst="rect">
            <a:avLst/>
          </a:prstGeom>
          <a:noFill/>
        </p:spPr>
        <p:txBody>
          <a:bodyPr wrap="none">
            <a:spAutoFit/>
          </a:bodyPr>
          <a:lstStyle/>
          <a:p>
            <a:pPr algn="ctr">
              <a:spcBef>
                <a:spcPct val="0"/>
              </a:spcBef>
            </a:pPr>
            <a:r>
              <a:rPr lang="zh-CN" altLang="zh-CN" sz="1400" b="1" dirty="0">
                <a:solidFill>
                  <a:schemeClr val="bg1"/>
                </a:solidFill>
                <a:latin typeface="Agency FB" panose="020B0503020202020204" pitchFamily="34" charset="0"/>
                <a:ea typeface="造字工房力黑（非商用）常规体" pitchFamily="50" charset="-122"/>
                <a:sym typeface="News Gothic MT" charset="0"/>
              </a:rPr>
              <a:t>CONSECTETUR ELIT</a:t>
            </a:r>
            <a:endParaRPr lang="zh-CN" altLang="zh-CN" sz="1400" b="1" dirty="0">
              <a:solidFill>
                <a:schemeClr val="bg1"/>
              </a:solidFill>
              <a:latin typeface="Agency FB" panose="020B0503020202020204" pitchFamily="34" charset="0"/>
              <a:ea typeface="造字工房力黑（非商用）常规体" pitchFamily="50" charset="-122"/>
            </a:endParaRPr>
          </a:p>
        </p:txBody>
      </p:sp>
      <p:sp>
        <p:nvSpPr>
          <p:cNvPr id="108" name="矩形 55"/>
          <p:cNvSpPr/>
          <p:nvPr/>
        </p:nvSpPr>
        <p:spPr>
          <a:xfrm>
            <a:off x="946446" y="1335659"/>
            <a:ext cx="3646035" cy="683457"/>
          </a:xfrm>
          <a:prstGeom prst="rect">
            <a:avLst/>
          </a:prstGeom>
        </p:spPr>
        <p:txBody>
          <a:bodyPr wrap="square">
            <a:spAutoFit/>
          </a:bodyPr>
          <a:lstStyle/>
          <a:p>
            <a:pPr algn="r" defTabSz="913765">
              <a:lnSpc>
                <a:spcPct val="120000"/>
              </a:lnSpc>
            </a:pPr>
            <a:r>
              <a:rPr lang="zh-CN" altLang="zh-CN" sz="1065" dirty="0">
                <a:solidFill>
                  <a:schemeClr val="bg1"/>
                </a:solidFill>
                <a:latin typeface="Agency FB" panose="020B0503020202020204" pitchFamily="34" charset="0"/>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labore et dolore magnaLorem ipsum dolor sit amet, consectetur adipisicing elit, sed do eiusmod tempor incididunt ut labore et dolore magna</a:t>
            </a:r>
            <a:endParaRPr lang="zh-CN" altLang="en-US" sz="1065" dirty="0">
              <a:solidFill>
                <a:schemeClr val="bg1"/>
              </a:solidFill>
              <a:latin typeface="Agency FB" panose="020B0503020202020204" pitchFamily="34" charset="0"/>
              <a:ea typeface="Hiragino Sans GB W3" panose="020B0300000000000000" pitchFamily="34" charset="-122"/>
              <a:cs typeface="Open Sans" panose="020B0606030504020204" pitchFamily="34" charset="0"/>
            </a:endParaRPr>
          </a:p>
        </p:txBody>
      </p:sp>
      <p:sp>
        <p:nvSpPr>
          <p:cNvPr id="109" name="矩形 108"/>
          <p:cNvSpPr/>
          <p:nvPr/>
        </p:nvSpPr>
        <p:spPr>
          <a:xfrm>
            <a:off x="3281564" y="1160639"/>
            <a:ext cx="1337225" cy="307777"/>
          </a:xfrm>
          <a:prstGeom prst="rect">
            <a:avLst/>
          </a:prstGeom>
          <a:noFill/>
        </p:spPr>
        <p:txBody>
          <a:bodyPr wrap="none">
            <a:spAutoFit/>
          </a:bodyPr>
          <a:lstStyle/>
          <a:p>
            <a:pPr algn="ctr">
              <a:spcBef>
                <a:spcPct val="0"/>
              </a:spcBef>
            </a:pPr>
            <a:r>
              <a:rPr lang="zh-CN" altLang="zh-CN" sz="1400" b="1" dirty="0">
                <a:solidFill>
                  <a:schemeClr val="bg1"/>
                </a:solidFill>
                <a:latin typeface="Agency FB" panose="020B0503020202020204" pitchFamily="34" charset="0"/>
                <a:ea typeface="造字工房力黑（非商用）常规体" pitchFamily="50" charset="-122"/>
                <a:sym typeface="News Gothic MT" charset="0"/>
              </a:rPr>
              <a:t>CONSECTETUR ELIT</a:t>
            </a:r>
            <a:endParaRPr lang="zh-CN" altLang="zh-CN" sz="1400" b="1" dirty="0">
              <a:solidFill>
                <a:schemeClr val="bg1"/>
              </a:solidFill>
              <a:latin typeface="Agency FB" panose="020B0503020202020204" pitchFamily="34" charset="0"/>
              <a:ea typeface="造字工房力黑（非商用）常规体" pitchFamily="50" charset="-122"/>
            </a:endParaRPr>
          </a:p>
        </p:txBody>
      </p:sp>
      <p:sp>
        <p:nvSpPr>
          <p:cNvPr id="110" name="矩形 55"/>
          <p:cNvSpPr/>
          <p:nvPr/>
        </p:nvSpPr>
        <p:spPr>
          <a:xfrm>
            <a:off x="854046" y="3629896"/>
            <a:ext cx="3646035" cy="683457"/>
          </a:xfrm>
          <a:prstGeom prst="rect">
            <a:avLst/>
          </a:prstGeom>
        </p:spPr>
        <p:txBody>
          <a:bodyPr wrap="square">
            <a:spAutoFit/>
          </a:bodyPr>
          <a:lstStyle/>
          <a:p>
            <a:pPr algn="r" defTabSz="913765">
              <a:lnSpc>
                <a:spcPct val="120000"/>
              </a:lnSpc>
            </a:pPr>
            <a:r>
              <a:rPr lang="zh-CN" altLang="zh-CN" sz="1065" dirty="0">
                <a:solidFill>
                  <a:schemeClr val="bg1"/>
                </a:solidFill>
                <a:latin typeface="Agency FB" panose="020B0503020202020204" pitchFamily="34" charset="0"/>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labore et dolore magnaLorem ipsum dolor sit amet, consectetur adipisicing elit, sed do eiusmod tempor incididunt ut labore et dolore magna</a:t>
            </a:r>
            <a:endParaRPr lang="zh-CN" altLang="en-US" sz="1065" dirty="0">
              <a:solidFill>
                <a:schemeClr val="bg1"/>
              </a:solidFill>
              <a:latin typeface="Agency FB" panose="020B0503020202020204" pitchFamily="34" charset="0"/>
              <a:ea typeface="Hiragino Sans GB W3" panose="020B0300000000000000" pitchFamily="34" charset="-122"/>
              <a:cs typeface="Open Sans" panose="020B0606030504020204" pitchFamily="34" charset="0"/>
            </a:endParaRPr>
          </a:p>
        </p:txBody>
      </p:sp>
      <p:sp>
        <p:nvSpPr>
          <p:cNvPr id="111" name="矩形 110"/>
          <p:cNvSpPr/>
          <p:nvPr/>
        </p:nvSpPr>
        <p:spPr>
          <a:xfrm>
            <a:off x="3189164" y="3454876"/>
            <a:ext cx="1337225" cy="307777"/>
          </a:xfrm>
          <a:prstGeom prst="rect">
            <a:avLst/>
          </a:prstGeom>
          <a:noFill/>
        </p:spPr>
        <p:txBody>
          <a:bodyPr wrap="none">
            <a:spAutoFit/>
          </a:bodyPr>
          <a:lstStyle/>
          <a:p>
            <a:pPr algn="ctr">
              <a:spcBef>
                <a:spcPct val="0"/>
              </a:spcBef>
            </a:pPr>
            <a:r>
              <a:rPr lang="zh-CN" altLang="zh-CN" sz="1400" b="1" dirty="0">
                <a:solidFill>
                  <a:schemeClr val="bg1"/>
                </a:solidFill>
                <a:latin typeface="Agency FB" panose="020B0503020202020204" pitchFamily="34" charset="0"/>
                <a:ea typeface="造字工房力黑（非商用）常规体" pitchFamily="50" charset="-122"/>
                <a:sym typeface="News Gothic MT" charset="0"/>
              </a:rPr>
              <a:t>CONSECTETUR ELIT</a:t>
            </a:r>
            <a:endParaRPr lang="zh-CN" altLang="zh-CN" sz="1400" b="1" dirty="0">
              <a:solidFill>
                <a:schemeClr val="bg1"/>
              </a:solidFill>
              <a:latin typeface="Agency FB" panose="020B0503020202020204" pitchFamily="34" charset="0"/>
              <a:ea typeface="造字工房力黑（非商用）常规体" pitchFamily="50"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3000">
        <p15:prstTrans prst="peelOff"/>
      </p:transition>
    </mc:Choice>
    <mc:Fallback>
      <p:transition spd="slow" advClick="0"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2" fill="hold" grpId="0" nodeType="afterEffect" p14:presetBounceEnd="56000">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14:bounceEnd="56000">
                                          <p:cBhvr additive="base">
                                            <p:cTn id="13" dur="500" fill="hold"/>
                                            <p:tgtEl>
                                              <p:spTgt spid="105"/>
                                            </p:tgtEl>
                                            <p:attrNameLst>
                                              <p:attrName>ppt_x</p:attrName>
                                            </p:attrNameLst>
                                          </p:cBhvr>
                                          <p:tavLst>
                                            <p:tav tm="0">
                                              <p:val>
                                                <p:strVal val="1+#ppt_w/2"/>
                                              </p:val>
                                            </p:tav>
                                            <p:tav tm="100000">
                                              <p:val>
                                                <p:strVal val="#ppt_x"/>
                                              </p:val>
                                            </p:tav>
                                          </p:tavLst>
                                        </p:anim>
                                        <p:anim calcmode="lin" valueType="num" p14:bounceEnd="56000">
                                          <p:cBhvr additive="base">
                                            <p:cTn id="14" dur="500" fill="hold"/>
                                            <p:tgtEl>
                                              <p:spTgt spid="105"/>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14:presetBounceEnd="56000">
                                      <p:stCondLst>
                                        <p:cond delay="250"/>
                                      </p:stCondLst>
                                      <p:childTnLst>
                                        <p:set>
                                          <p:cBhvr>
                                            <p:cTn id="16" dur="1" fill="hold">
                                              <p:stCondLst>
                                                <p:cond delay="0"/>
                                              </p:stCondLst>
                                            </p:cTn>
                                            <p:tgtEl>
                                              <p:spTgt spid="104"/>
                                            </p:tgtEl>
                                            <p:attrNameLst>
                                              <p:attrName>style.visibility</p:attrName>
                                            </p:attrNameLst>
                                          </p:cBhvr>
                                          <p:to>
                                            <p:strVal val="visible"/>
                                          </p:to>
                                        </p:set>
                                        <p:anim calcmode="lin" valueType="num" p14:bounceEnd="56000">
                                          <p:cBhvr additive="base">
                                            <p:cTn id="17" dur="500" fill="hold"/>
                                            <p:tgtEl>
                                              <p:spTgt spid="104"/>
                                            </p:tgtEl>
                                            <p:attrNameLst>
                                              <p:attrName>ppt_x</p:attrName>
                                            </p:attrNameLst>
                                          </p:cBhvr>
                                          <p:tavLst>
                                            <p:tav tm="0">
                                              <p:val>
                                                <p:strVal val="1+#ppt_w/2"/>
                                              </p:val>
                                            </p:tav>
                                            <p:tav tm="100000">
                                              <p:val>
                                                <p:strVal val="#ppt_x"/>
                                              </p:val>
                                            </p:tav>
                                          </p:tavLst>
                                        </p:anim>
                                        <p:anim calcmode="lin" valueType="num" p14:bounceEnd="56000">
                                          <p:cBhvr additive="base">
                                            <p:cTn id="18" dur="500" fill="hold"/>
                                            <p:tgtEl>
                                              <p:spTgt spid="104"/>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 presetClass="entr" presetSubtype="2" fill="hold" grpId="0" nodeType="afterEffect" p14:presetBounceEnd="56000">
                                      <p:stCondLst>
                                        <p:cond delay="0"/>
                                      </p:stCondLst>
                                      <p:childTnLst>
                                        <p:set>
                                          <p:cBhvr>
                                            <p:cTn id="21" dur="1" fill="hold">
                                              <p:stCondLst>
                                                <p:cond delay="0"/>
                                              </p:stCondLst>
                                            </p:cTn>
                                            <p:tgtEl>
                                              <p:spTgt spid="107"/>
                                            </p:tgtEl>
                                            <p:attrNameLst>
                                              <p:attrName>style.visibility</p:attrName>
                                            </p:attrNameLst>
                                          </p:cBhvr>
                                          <p:to>
                                            <p:strVal val="visible"/>
                                          </p:to>
                                        </p:set>
                                        <p:anim calcmode="lin" valueType="num" p14:bounceEnd="56000">
                                          <p:cBhvr additive="base">
                                            <p:cTn id="22" dur="500" fill="hold"/>
                                            <p:tgtEl>
                                              <p:spTgt spid="107"/>
                                            </p:tgtEl>
                                            <p:attrNameLst>
                                              <p:attrName>ppt_x</p:attrName>
                                            </p:attrNameLst>
                                          </p:cBhvr>
                                          <p:tavLst>
                                            <p:tav tm="0">
                                              <p:val>
                                                <p:strVal val="1+#ppt_w/2"/>
                                              </p:val>
                                            </p:tav>
                                            <p:tav tm="100000">
                                              <p:val>
                                                <p:strVal val="#ppt_x"/>
                                              </p:val>
                                            </p:tav>
                                          </p:tavLst>
                                        </p:anim>
                                        <p:anim calcmode="lin" valueType="num" p14:bounceEnd="56000">
                                          <p:cBhvr additive="base">
                                            <p:cTn id="23" dur="500" fill="hold"/>
                                            <p:tgtEl>
                                              <p:spTgt spid="107"/>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14:presetBounceEnd="56000">
                                      <p:stCondLst>
                                        <p:cond delay="250"/>
                                      </p:stCondLst>
                                      <p:childTnLst>
                                        <p:set>
                                          <p:cBhvr>
                                            <p:cTn id="25" dur="1" fill="hold">
                                              <p:stCondLst>
                                                <p:cond delay="0"/>
                                              </p:stCondLst>
                                            </p:cTn>
                                            <p:tgtEl>
                                              <p:spTgt spid="106"/>
                                            </p:tgtEl>
                                            <p:attrNameLst>
                                              <p:attrName>style.visibility</p:attrName>
                                            </p:attrNameLst>
                                          </p:cBhvr>
                                          <p:to>
                                            <p:strVal val="visible"/>
                                          </p:to>
                                        </p:set>
                                        <p:anim calcmode="lin" valueType="num" p14:bounceEnd="56000">
                                          <p:cBhvr additive="base">
                                            <p:cTn id="26" dur="500" fill="hold"/>
                                            <p:tgtEl>
                                              <p:spTgt spid="106"/>
                                            </p:tgtEl>
                                            <p:attrNameLst>
                                              <p:attrName>ppt_x</p:attrName>
                                            </p:attrNameLst>
                                          </p:cBhvr>
                                          <p:tavLst>
                                            <p:tav tm="0">
                                              <p:val>
                                                <p:strVal val="1+#ppt_w/2"/>
                                              </p:val>
                                            </p:tav>
                                            <p:tav tm="100000">
                                              <p:val>
                                                <p:strVal val="#ppt_x"/>
                                              </p:val>
                                            </p:tav>
                                          </p:tavLst>
                                        </p:anim>
                                        <p:anim calcmode="lin" valueType="num" p14:bounceEnd="56000">
                                          <p:cBhvr additive="base">
                                            <p:cTn id="27" dur="500" fill="hold"/>
                                            <p:tgtEl>
                                              <p:spTgt spid="106"/>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2" presetClass="entr" presetSubtype="8" fill="hold" grpId="0" nodeType="afterEffect" p14:presetBounceEnd="56000">
                                      <p:stCondLst>
                                        <p:cond delay="0"/>
                                      </p:stCondLst>
                                      <p:childTnLst>
                                        <p:set>
                                          <p:cBhvr>
                                            <p:cTn id="30" dur="1" fill="hold">
                                              <p:stCondLst>
                                                <p:cond delay="0"/>
                                              </p:stCondLst>
                                            </p:cTn>
                                            <p:tgtEl>
                                              <p:spTgt spid="109"/>
                                            </p:tgtEl>
                                            <p:attrNameLst>
                                              <p:attrName>style.visibility</p:attrName>
                                            </p:attrNameLst>
                                          </p:cBhvr>
                                          <p:to>
                                            <p:strVal val="visible"/>
                                          </p:to>
                                        </p:set>
                                        <p:anim calcmode="lin" valueType="num" p14:bounceEnd="56000">
                                          <p:cBhvr additive="base">
                                            <p:cTn id="31" dur="500" fill="hold"/>
                                            <p:tgtEl>
                                              <p:spTgt spid="109"/>
                                            </p:tgtEl>
                                            <p:attrNameLst>
                                              <p:attrName>ppt_x</p:attrName>
                                            </p:attrNameLst>
                                          </p:cBhvr>
                                          <p:tavLst>
                                            <p:tav tm="0">
                                              <p:val>
                                                <p:strVal val="0-#ppt_w/2"/>
                                              </p:val>
                                            </p:tav>
                                            <p:tav tm="100000">
                                              <p:val>
                                                <p:strVal val="#ppt_x"/>
                                              </p:val>
                                            </p:tav>
                                          </p:tavLst>
                                        </p:anim>
                                        <p:anim calcmode="lin" valueType="num" p14:bounceEnd="56000">
                                          <p:cBhvr additive="base">
                                            <p:cTn id="32" dur="500" fill="hold"/>
                                            <p:tgtEl>
                                              <p:spTgt spid="109"/>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14:presetBounceEnd="56000">
                                      <p:stCondLst>
                                        <p:cond delay="250"/>
                                      </p:stCondLst>
                                      <p:childTnLst>
                                        <p:set>
                                          <p:cBhvr>
                                            <p:cTn id="34" dur="1" fill="hold">
                                              <p:stCondLst>
                                                <p:cond delay="0"/>
                                              </p:stCondLst>
                                            </p:cTn>
                                            <p:tgtEl>
                                              <p:spTgt spid="108"/>
                                            </p:tgtEl>
                                            <p:attrNameLst>
                                              <p:attrName>style.visibility</p:attrName>
                                            </p:attrNameLst>
                                          </p:cBhvr>
                                          <p:to>
                                            <p:strVal val="visible"/>
                                          </p:to>
                                        </p:set>
                                        <p:anim calcmode="lin" valueType="num" p14:bounceEnd="56000">
                                          <p:cBhvr additive="base">
                                            <p:cTn id="35" dur="500" fill="hold"/>
                                            <p:tgtEl>
                                              <p:spTgt spid="108"/>
                                            </p:tgtEl>
                                            <p:attrNameLst>
                                              <p:attrName>ppt_x</p:attrName>
                                            </p:attrNameLst>
                                          </p:cBhvr>
                                          <p:tavLst>
                                            <p:tav tm="0">
                                              <p:val>
                                                <p:strVal val="0-#ppt_w/2"/>
                                              </p:val>
                                            </p:tav>
                                            <p:tav tm="100000">
                                              <p:val>
                                                <p:strVal val="#ppt_x"/>
                                              </p:val>
                                            </p:tav>
                                          </p:tavLst>
                                        </p:anim>
                                        <p:anim calcmode="lin" valueType="num" p14:bounceEnd="56000">
                                          <p:cBhvr additive="base">
                                            <p:cTn id="36" dur="500" fill="hold"/>
                                            <p:tgtEl>
                                              <p:spTgt spid="108"/>
                                            </p:tgtEl>
                                            <p:attrNameLst>
                                              <p:attrName>ppt_y</p:attrName>
                                            </p:attrNameLst>
                                          </p:cBhvr>
                                          <p:tavLst>
                                            <p:tav tm="0">
                                              <p:val>
                                                <p:strVal val="#ppt_y"/>
                                              </p:val>
                                            </p:tav>
                                            <p:tav tm="100000">
                                              <p:val>
                                                <p:strVal val="#ppt_y"/>
                                              </p:val>
                                            </p:tav>
                                          </p:tavLst>
                                        </p:anim>
                                      </p:childTnLst>
                                    </p:cTn>
                                  </p:par>
                                </p:childTnLst>
                              </p:cTn>
                            </p:par>
                            <p:par>
                              <p:cTn id="37" fill="hold">
                                <p:stCondLst>
                                  <p:cond delay="2000"/>
                                </p:stCondLst>
                                <p:childTnLst>
                                  <p:par>
                                    <p:cTn id="38" presetID="2" presetClass="entr" presetSubtype="8" fill="hold" grpId="0" nodeType="afterEffect" p14:presetBounceEnd="56000">
                                      <p:stCondLst>
                                        <p:cond delay="0"/>
                                      </p:stCondLst>
                                      <p:childTnLst>
                                        <p:set>
                                          <p:cBhvr>
                                            <p:cTn id="39" dur="1" fill="hold">
                                              <p:stCondLst>
                                                <p:cond delay="0"/>
                                              </p:stCondLst>
                                            </p:cTn>
                                            <p:tgtEl>
                                              <p:spTgt spid="111"/>
                                            </p:tgtEl>
                                            <p:attrNameLst>
                                              <p:attrName>style.visibility</p:attrName>
                                            </p:attrNameLst>
                                          </p:cBhvr>
                                          <p:to>
                                            <p:strVal val="visible"/>
                                          </p:to>
                                        </p:set>
                                        <p:anim calcmode="lin" valueType="num" p14:bounceEnd="56000">
                                          <p:cBhvr additive="base">
                                            <p:cTn id="40" dur="500" fill="hold"/>
                                            <p:tgtEl>
                                              <p:spTgt spid="111"/>
                                            </p:tgtEl>
                                            <p:attrNameLst>
                                              <p:attrName>ppt_x</p:attrName>
                                            </p:attrNameLst>
                                          </p:cBhvr>
                                          <p:tavLst>
                                            <p:tav tm="0">
                                              <p:val>
                                                <p:strVal val="0-#ppt_w/2"/>
                                              </p:val>
                                            </p:tav>
                                            <p:tav tm="100000">
                                              <p:val>
                                                <p:strVal val="#ppt_x"/>
                                              </p:val>
                                            </p:tav>
                                          </p:tavLst>
                                        </p:anim>
                                        <p:anim calcmode="lin" valueType="num" p14:bounceEnd="56000">
                                          <p:cBhvr additive="base">
                                            <p:cTn id="41" dur="500" fill="hold"/>
                                            <p:tgtEl>
                                              <p:spTgt spid="111"/>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14:presetBounceEnd="56000">
                                      <p:stCondLst>
                                        <p:cond delay="250"/>
                                      </p:stCondLst>
                                      <p:childTnLst>
                                        <p:set>
                                          <p:cBhvr>
                                            <p:cTn id="43" dur="1" fill="hold">
                                              <p:stCondLst>
                                                <p:cond delay="0"/>
                                              </p:stCondLst>
                                            </p:cTn>
                                            <p:tgtEl>
                                              <p:spTgt spid="110"/>
                                            </p:tgtEl>
                                            <p:attrNameLst>
                                              <p:attrName>style.visibility</p:attrName>
                                            </p:attrNameLst>
                                          </p:cBhvr>
                                          <p:to>
                                            <p:strVal val="visible"/>
                                          </p:to>
                                        </p:set>
                                        <p:anim calcmode="lin" valueType="num" p14:bounceEnd="56000">
                                          <p:cBhvr additive="base">
                                            <p:cTn id="44" dur="500" fill="hold"/>
                                            <p:tgtEl>
                                              <p:spTgt spid="110"/>
                                            </p:tgtEl>
                                            <p:attrNameLst>
                                              <p:attrName>ppt_x</p:attrName>
                                            </p:attrNameLst>
                                          </p:cBhvr>
                                          <p:tavLst>
                                            <p:tav tm="0">
                                              <p:val>
                                                <p:strVal val="0-#ppt_w/2"/>
                                              </p:val>
                                            </p:tav>
                                            <p:tav tm="100000">
                                              <p:val>
                                                <p:strVal val="#ppt_x"/>
                                              </p:val>
                                            </p:tav>
                                          </p:tavLst>
                                        </p:anim>
                                        <p:anim calcmode="lin" valueType="num" p14:bounceEnd="56000">
                                          <p:cBhvr additive="base">
                                            <p:cTn id="45" dur="500" fill="hold"/>
                                            <p:tgtEl>
                                              <p:spTgt spid="1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p:bldP spid="105" grpId="0"/>
          <p:bldP spid="106" grpId="0"/>
          <p:bldP spid="107" grpId="0"/>
          <p:bldP spid="108" grpId="0"/>
          <p:bldP spid="109" grpId="0"/>
          <p:bldP spid="110" grpId="0"/>
          <p:bldP spid="11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2" fill="hold" grpId="0" nodeType="afterEffect">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cBhvr additive="base">
                                            <p:cTn id="13" dur="500" fill="hold"/>
                                            <p:tgtEl>
                                              <p:spTgt spid="105"/>
                                            </p:tgtEl>
                                            <p:attrNameLst>
                                              <p:attrName>ppt_x</p:attrName>
                                            </p:attrNameLst>
                                          </p:cBhvr>
                                          <p:tavLst>
                                            <p:tav tm="0">
                                              <p:val>
                                                <p:strVal val="1+#ppt_w/2"/>
                                              </p:val>
                                            </p:tav>
                                            <p:tav tm="100000">
                                              <p:val>
                                                <p:strVal val="#ppt_x"/>
                                              </p:val>
                                            </p:tav>
                                          </p:tavLst>
                                        </p:anim>
                                        <p:anim calcmode="lin" valueType="num">
                                          <p:cBhvr additive="base">
                                            <p:cTn id="14" dur="500" fill="hold"/>
                                            <p:tgtEl>
                                              <p:spTgt spid="105"/>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250"/>
                                      </p:stCondLst>
                                      <p:childTnLst>
                                        <p:set>
                                          <p:cBhvr>
                                            <p:cTn id="16" dur="1" fill="hold">
                                              <p:stCondLst>
                                                <p:cond delay="0"/>
                                              </p:stCondLst>
                                            </p:cTn>
                                            <p:tgtEl>
                                              <p:spTgt spid="104"/>
                                            </p:tgtEl>
                                            <p:attrNameLst>
                                              <p:attrName>style.visibility</p:attrName>
                                            </p:attrNameLst>
                                          </p:cBhvr>
                                          <p:to>
                                            <p:strVal val="visible"/>
                                          </p:to>
                                        </p:set>
                                        <p:anim calcmode="lin" valueType="num">
                                          <p:cBhvr additive="base">
                                            <p:cTn id="17" dur="500" fill="hold"/>
                                            <p:tgtEl>
                                              <p:spTgt spid="104"/>
                                            </p:tgtEl>
                                            <p:attrNameLst>
                                              <p:attrName>ppt_x</p:attrName>
                                            </p:attrNameLst>
                                          </p:cBhvr>
                                          <p:tavLst>
                                            <p:tav tm="0">
                                              <p:val>
                                                <p:strVal val="1+#ppt_w/2"/>
                                              </p:val>
                                            </p:tav>
                                            <p:tav tm="100000">
                                              <p:val>
                                                <p:strVal val="#ppt_x"/>
                                              </p:val>
                                            </p:tav>
                                          </p:tavLst>
                                        </p:anim>
                                        <p:anim calcmode="lin" valueType="num">
                                          <p:cBhvr additive="base">
                                            <p:cTn id="18" dur="500" fill="hold"/>
                                            <p:tgtEl>
                                              <p:spTgt spid="104"/>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 presetClass="entr" presetSubtype="2" fill="hold" grpId="0" nodeType="afterEffect">
                                      <p:stCondLst>
                                        <p:cond delay="0"/>
                                      </p:stCondLst>
                                      <p:childTnLst>
                                        <p:set>
                                          <p:cBhvr>
                                            <p:cTn id="21" dur="1" fill="hold">
                                              <p:stCondLst>
                                                <p:cond delay="0"/>
                                              </p:stCondLst>
                                            </p:cTn>
                                            <p:tgtEl>
                                              <p:spTgt spid="107"/>
                                            </p:tgtEl>
                                            <p:attrNameLst>
                                              <p:attrName>style.visibility</p:attrName>
                                            </p:attrNameLst>
                                          </p:cBhvr>
                                          <p:to>
                                            <p:strVal val="visible"/>
                                          </p:to>
                                        </p:set>
                                        <p:anim calcmode="lin" valueType="num">
                                          <p:cBhvr additive="base">
                                            <p:cTn id="22" dur="500" fill="hold"/>
                                            <p:tgtEl>
                                              <p:spTgt spid="107"/>
                                            </p:tgtEl>
                                            <p:attrNameLst>
                                              <p:attrName>ppt_x</p:attrName>
                                            </p:attrNameLst>
                                          </p:cBhvr>
                                          <p:tavLst>
                                            <p:tav tm="0">
                                              <p:val>
                                                <p:strVal val="1+#ppt_w/2"/>
                                              </p:val>
                                            </p:tav>
                                            <p:tav tm="100000">
                                              <p:val>
                                                <p:strVal val="#ppt_x"/>
                                              </p:val>
                                            </p:tav>
                                          </p:tavLst>
                                        </p:anim>
                                        <p:anim calcmode="lin" valueType="num">
                                          <p:cBhvr additive="base">
                                            <p:cTn id="23" dur="500" fill="hold"/>
                                            <p:tgtEl>
                                              <p:spTgt spid="107"/>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250"/>
                                      </p:stCondLst>
                                      <p:childTnLst>
                                        <p:set>
                                          <p:cBhvr>
                                            <p:cTn id="25" dur="1" fill="hold">
                                              <p:stCondLst>
                                                <p:cond delay="0"/>
                                              </p:stCondLst>
                                            </p:cTn>
                                            <p:tgtEl>
                                              <p:spTgt spid="106"/>
                                            </p:tgtEl>
                                            <p:attrNameLst>
                                              <p:attrName>style.visibility</p:attrName>
                                            </p:attrNameLst>
                                          </p:cBhvr>
                                          <p:to>
                                            <p:strVal val="visible"/>
                                          </p:to>
                                        </p:set>
                                        <p:anim calcmode="lin" valueType="num">
                                          <p:cBhvr additive="base">
                                            <p:cTn id="26" dur="500" fill="hold"/>
                                            <p:tgtEl>
                                              <p:spTgt spid="106"/>
                                            </p:tgtEl>
                                            <p:attrNameLst>
                                              <p:attrName>ppt_x</p:attrName>
                                            </p:attrNameLst>
                                          </p:cBhvr>
                                          <p:tavLst>
                                            <p:tav tm="0">
                                              <p:val>
                                                <p:strVal val="1+#ppt_w/2"/>
                                              </p:val>
                                            </p:tav>
                                            <p:tav tm="100000">
                                              <p:val>
                                                <p:strVal val="#ppt_x"/>
                                              </p:val>
                                            </p:tav>
                                          </p:tavLst>
                                        </p:anim>
                                        <p:anim calcmode="lin" valueType="num">
                                          <p:cBhvr additive="base">
                                            <p:cTn id="27" dur="500" fill="hold"/>
                                            <p:tgtEl>
                                              <p:spTgt spid="106"/>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2" presetClass="entr" presetSubtype="8" fill="hold" grpId="0" nodeType="afterEffect">
                                      <p:stCondLst>
                                        <p:cond delay="0"/>
                                      </p:stCondLst>
                                      <p:childTnLst>
                                        <p:set>
                                          <p:cBhvr>
                                            <p:cTn id="30" dur="1" fill="hold">
                                              <p:stCondLst>
                                                <p:cond delay="0"/>
                                              </p:stCondLst>
                                            </p:cTn>
                                            <p:tgtEl>
                                              <p:spTgt spid="109"/>
                                            </p:tgtEl>
                                            <p:attrNameLst>
                                              <p:attrName>style.visibility</p:attrName>
                                            </p:attrNameLst>
                                          </p:cBhvr>
                                          <p:to>
                                            <p:strVal val="visible"/>
                                          </p:to>
                                        </p:set>
                                        <p:anim calcmode="lin" valueType="num">
                                          <p:cBhvr additive="base">
                                            <p:cTn id="31" dur="500" fill="hold"/>
                                            <p:tgtEl>
                                              <p:spTgt spid="109"/>
                                            </p:tgtEl>
                                            <p:attrNameLst>
                                              <p:attrName>ppt_x</p:attrName>
                                            </p:attrNameLst>
                                          </p:cBhvr>
                                          <p:tavLst>
                                            <p:tav tm="0">
                                              <p:val>
                                                <p:strVal val="0-#ppt_w/2"/>
                                              </p:val>
                                            </p:tav>
                                            <p:tav tm="100000">
                                              <p:val>
                                                <p:strVal val="#ppt_x"/>
                                              </p:val>
                                            </p:tav>
                                          </p:tavLst>
                                        </p:anim>
                                        <p:anim calcmode="lin" valueType="num">
                                          <p:cBhvr additive="base">
                                            <p:cTn id="32" dur="500" fill="hold"/>
                                            <p:tgtEl>
                                              <p:spTgt spid="109"/>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250"/>
                                      </p:stCondLst>
                                      <p:childTnLst>
                                        <p:set>
                                          <p:cBhvr>
                                            <p:cTn id="34" dur="1" fill="hold">
                                              <p:stCondLst>
                                                <p:cond delay="0"/>
                                              </p:stCondLst>
                                            </p:cTn>
                                            <p:tgtEl>
                                              <p:spTgt spid="108"/>
                                            </p:tgtEl>
                                            <p:attrNameLst>
                                              <p:attrName>style.visibility</p:attrName>
                                            </p:attrNameLst>
                                          </p:cBhvr>
                                          <p:to>
                                            <p:strVal val="visible"/>
                                          </p:to>
                                        </p:set>
                                        <p:anim calcmode="lin" valueType="num">
                                          <p:cBhvr additive="base">
                                            <p:cTn id="35" dur="500" fill="hold"/>
                                            <p:tgtEl>
                                              <p:spTgt spid="108"/>
                                            </p:tgtEl>
                                            <p:attrNameLst>
                                              <p:attrName>ppt_x</p:attrName>
                                            </p:attrNameLst>
                                          </p:cBhvr>
                                          <p:tavLst>
                                            <p:tav tm="0">
                                              <p:val>
                                                <p:strVal val="0-#ppt_w/2"/>
                                              </p:val>
                                            </p:tav>
                                            <p:tav tm="100000">
                                              <p:val>
                                                <p:strVal val="#ppt_x"/>
                                              </p:val>
                                            </p:tav>
                                          </p:tavLst>
                                        </p:anim>
                                        <p:anim calcmode="lin" valueType="num">
                                          <p:cBhvr additive="base">
                                            <p:cTn id="36" dur="500" fill="hold"/>
                                            <p:tgtEl>
                                              <p:spTgt spid="108"/>
                                            </p:tgtEl>
                                            <p:attrNameLst>
                                              <p:attrName>ppt_y</p:attrName>
                                            </p:attrNameLst>
                                          </p:cBhvr>
                                          <p:tavLst>
                                            <p:tav tm="0">
                                              <p:val>
                                                <p:strVal val="#ppt_y"/>
                                              </p:val>
                                            </p:tav>
                                            <p:tav tm="100000">
                                              <p:val>
                                                <p:strVal val="#ppt_y"/>
                                              </p:val>
                                            </p:tav>
                                          </p:tavLst>
                                        </p:anim>
                                      </p:childTnLst>
                                    </p:cTn>
                                  </p:par>
                                </p:childTnLst>
                              </p:cTn>
                            </p:par>
                            <p:par>
                              <p:cTn id="37" fill="hold">
                                <p:stCondLst>
                                  <p:cond delay="2000"/>
                                </p:stCondLst>
                                <p:childTnLst>
                                  <p:par>
                                    <p:cTn id="38" presetID="2" presetClass="entr" presetSubtype="8" fill="hold" grpId="0" nodeType="afterEffect">
                                      <p:stCondLst>
                                        <p:cond delay="0"/>
                                      </p:stCondLst>
                                      <p:childTnLst>
                                        <p:set>
                                          <p:cBhvr>
                                            <p:cTn id="39" dur="1" fill="hold">
                                              <p:stCondLst>
                                                <p:cond delay="0"/>
                                              </p:stCondLst>
                                            </p:cTn>
                                            <p:tgtEl>
                                              <p:spTgt spid="111"/>
                                            </p:tgtEl>
                                            <p:attrNameLst>
                                              <p:attrName>style.visibility</p:attrName>
                                            </p:attrNameLst>
                                          </p:cBhvr>
                                          <p:to>
                                            <p:strVal val="visible"/>
                                          </p:to>
                                        </p:set>
                                        <p:anim calcmode="lin" valueType="num">
                                          <p:cBhvr additive="base">
                                            <p:cTn id="40" dur="500" fill="hold"/>
                                            <p:tgtEl>
                                              <p:spTgt spid="111"/>
                                            </p:tgtEl>
                                            <p:attrNameLst>
                                              <p:attrName>ppt_x</p:attrName>
                                            </p:attrNameLst>
                                          </p:cBhvr>
                                          <p:tavLst>
                                            <p:tav tm="0">
                                              <p:val>
                                                <p:strVal val="0-#ppt_w/2"/>
                                              </p:val>
                                            </p:tav>
                                            <p:tav tm="100000">
                                              <p:val>
                                                <p:strVal val="#ppt_x"/>
                                              </p:val>
                                            </p:tav>
                                          </p:tavLst>
                                        </p:anim>
                                        <p:anim calcmode="lin" valueType="num">
                                          <p:cBhvr additive="base">
                                            <p:cTn id="41" dur="500" fill="hold"/>
                                            <p:tgtEl>
                                              <p:spTgt spid="111"/>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250"/>
                                      </p:stCondLst>
                                      <p:childTnLst>
                                        <p:set>
                                          <p:cBhvr>
                                            <p:cTn id="43" dur="1" fill="hold">
                                              <p:stCondLst>
                                                <p:cond delay="0"/>
                                              </p:stCondLst>
                                            </p:cTn>
                                            <p:tgtEl>
                                              <p:spTgt spid="110"/>
                                            </p:tgtEl>
                                            <p:attrNameLst>
                                              <p:attrName>style.visibility</p:attrName>
                                            </p:attrNameLst>
                                          </p:cBhvr>
                                          <p:to>
                                            <p:strVal val="visible"/>
                                          </p:to>
                                        </p:set>
                                        <p:anim calcmode="lin" valueType="num">
                                          <p:cBhvr additive="base">
                                            <p:cTn id="44" dur="500" fill="hold"/>
                                            <p:tgtEl>
                                              <p:spTgt spid="110"/>
                                            </p:tgtEl>
                                            <p:attrNameLst>
                                              <p:attrName>ppt_x</p:attrName>
                                            </p:attrNameLst>
                                          </p:cBhvr>
                                          <p:tavLst>
                                            <p:tav tm="0">
                                              <p:val>
                                                <p:strVal val="0-#ppt_w/2"/>
                                              </p:val>
                                            </p:tav>
                                            <p:tav tm="100000">
                                              <p:val>
                                                <p:strVal val="#ppt_x"/>
                                              </p:val>
                                            </p:tav>
                                          </p:tavLst>
                                        </p:anim>
                                        <p:anim calcmode="lin" valueType="num">
                                          <p:cBhvr additive="base">
                                            <p:cTn id="45" dur="500" fill="hold"/>
                                            <p:tgtEl>
                                              <p:spTgt spid="1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p:bldP spid="105" grpId="0"/>
          <p:bldP spid="106" grpId="0"/>
          <p:bldP spid="107" grpId="0"/>
          <p:bldP spid="108" grpId="0"/>
          <p:bldP spid="109" grpId="0"/>
          <p:bldP spid="110" grpId="0"/>
          <p:bldP spid="111"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456C4"/>
        </a:solidFill>
        <a:effectLst/>
      </p:bgPr>
    </p:bg>
    <p:spTree>
      <p:nvGrpSpPr>
        <p:cNvPr id="1" name=""/>
        <p:cNvGrpSpPr/>
        <p:nvPr/>
      </p:nvGrpSpPr>
      <p:grpSpPr>
        <a:xfrm>
          <a:off x="0" y="0"/>
          <a:ext cx="0" cy="0"/>
          <a:chOff x="0" y="0"/>
          <a:chExt cx="0" cy="0"/>
        </a:xfrm>
      </p:grpSpPr>
      <p:sp>
        <p:nvSpPr>
          <p:cNvPr id="46" name="矩形 45"/>
          <p:cNvSpPr/>
          <p:nvPr/>
        </p:nvSpPr>
        <p:spPr>
          <a:xfrm rot="2624067">
            <a:off x="-270870" y="-500700"/>
            <a:ext cx="696002" cy="1374254"/>
          </a:xfrm>
          <a:prstGeom prst="rect">
            <a:avLst/>
          </a:prstGeom>
          <a:solidFill>
            <a:srgbClr val="39B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圆角矩形 48"/>
          <p:cNvSpPr/>
          <p:nvPr/>
        </p:nvSpPr>
        <p:spPr>
          <a:xfrm rot="18464827">
            <a:off x="2015444" y="6906078"/>
            <a:ext cx="1435540" cy="409645"/>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5" name="圆角矩形 54"/>
          <p:cNvSpPr/>
          <p:nvPr/>
        </p:nvSpPr>
        <p:spPr>
          <a:xfrm rot="16200000">
            <a:off x="8443897" y="-659210"/>
            <a:ext cx="1435540" cy="672047"/>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57" name="直接连接符 56"/>
          <p:cNvCxnSpPr/>
          <p:nvPr/>
        </p:nvCxnSpPr>
        <p:spPr>
          <a:xfrm flipH="1">
            <a:off x="2421467" y="-11853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11785718" y="-8930"/>
            <a:ext cx="1016000" cy="1429450"/>
          </a:xfrm>
          <a:prstGeom prst="line">
            <a:avLst/>
          </a:prstGeom>
          <a:ln w="57150">
            <a:solidFill>
              <a:srgbClr val="0E67DD">
                <a:alpha val="70000"/>
              </a:srgb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10784382" y="-779860"/>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6817652" y="6098572"/>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081466" y="636331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sp>
        <p:nvSpPr>
          <p:cNvPr id="146" name="文本框 32"/>
          <p:cNvSpPr txBox="1">
            <a:spLocks noChangeArrowheads="1"/>
          </p:cNvSpPr>
          <p:nvPr/>
        </p:nvSpPr>
        <p:spPr bwMode="auto">
          <a:xfrm>
            <a:off x="5351570" y="177693"/>
            <a:ext cx="14125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r>
              <a:rPr lang="en-US" altLang="zh-CN" sz="1600" dirty="0">
                <a:solidFill>
                  <a:prstClr val="white"/>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rPr>
              <a:t>Products</a:t>
            </a:r>
            <a:endParaRPr lang="zh-CN" altLang="en-US" sz="1600" dirty="0">
              <a:solidFill>
                <a:prstClr val="white"/>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endParaRPr>
          </a:p>
        </p:txBody>
      </p:sp>
      <p:sp>
        <p:nvSpPr>
          <p:cNvPr id="147" name="矩形 34"/>
          <p:cNvSpPr>
            <a:spLocks noChangeArrowheads="1"/>
          </p:cNvSpPr>
          <p:nvPr/>
        </p:nvSpPr>
        <p:spPr bwMode="auto">
          <a:xfrm>
            <a:off x="3519889" y="480686"/>
            <a:ext cx="51765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1200" dirty="0">
                <a:solidFill>
                  <a:srgbClr val="FFFFFF"/>
                </a:solidFill>
                <a:latin typeface="Agency FB" panose="020B0503020202020204" pitchFamily="34" charset="0"/>
                <a:ea typeface="微软雅黑" panose="020B0503020204020204" pitchFamily="34" charset="-122"/>
              </a:rPr>
              <a:t>Something was broken in my engine. And as I had with me neither a mechanic nor any passengers</a:t>
            </a:r>
            <a:endParaRPr lang="zh-CN" altLang="en-US" sz="1200" dirty="0">
              <a:solidFill>
                <a:srgbClr val="FFFFFF"/>
              </a:solidFill>
              <a:latin typeface="Agency FB" panose="020B0503020202020204" pitchFamily="34" charset="0"/>
              <a:ea typeface="微软雅黑" panose="020B0503020204020204" pitchFamily="34" charset="-122"/>
            </a:endParaRPr>
          </a:p>
        </p:txBody>
      </p:sp>
      <p:sp>
        <p:nvSpPr>
          <p:cNvPr id="42" name="Rectangle 6"/>
          <p:cNvSpPr/>
          <p:nvPr/>
        </p:nvSpPr>
        <p:spPr>
          <a:xfrm>
            <a:off x="-9094" y="4445371"/>
            <a:ext cx="2440219" cy="1508950"/>
          </a:xfrm>
          <a:prstGeom prst="rect">
            <a:avLst/>
          </a:prstGeom>
          <a:solidFill>
            <a:srgbClr val="0E67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latin typeface="Agency FB" panose="020B0503020202020204" pitchFamily="34" charset="0"/>
            </a:endParaRPr>
          </a:p>
        </p:txBody>
      </p:sp>
      <p:sp>
        <p:nvSpPr>
          <p:cNvPr id="43" name="Rectangle 7"/>
          <p:cNvSpPr/>
          <p:nvPr/>
        </p:nvSpPr>
        <p:spPr>
          <a:xfrm>
            <a:off x="2431124" y="4444768"/>
            <a:ext cx="2440219" cy="1508957"/>
          </a:xfrm>
          <a:prstGeom prst="rect">
            <a:avLst/>
          </a:prstGeom>
          <a:solidFill>
            <a:srgbClr val="1492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latin typeface="Agency FB" panose="020B0503020202020204" pitchFamily="34" charset="0"/>
            </a:endParaRPr>
          </a:p>
        </p:txBody>
      </p:sp>
      <p:sp>
        <p:nvSpPr>
          <p:cNvPr id="44" name="Rectangle 8"/>
          <p:cNvSpPr/>
          <p:nvPr/>
        </p:nvSpPr>
        <p:spPr>
          <a:xfrm>
            <a:off x="4871343" y="4445388"/>
            <a:ext cx="2440219" cy="1508957"/>
          </a:xfrm>
          <a:prstGeom prst="rect">
            <a:avLst/>
          </a:prstGeom>
          <a:solidFill>
            <a:srgbClr val="23B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latin typeface="Agency FB" panose="020B0503020202020204" pitchFamily="34" charset="0"/>
            </a:endParaRPr>
          </a:p>
        </p:txBody>
      </p:sp>
      <p:sp>
        <p:nvSpPr>
          <p:cNvPr id="70" name="Rectangle 9"/>
          <p:cNvSpPr/>
          <p:nvPr/>
        </p:nvSpPr>
        <p:spPr>
          <a:xfrm>
            <a:off x="7311562" y="4445388"/>
            <a:ext cx="2440219" cy="1508957"/>
          </a:xfrm>
          <a:prstGeom prst="rect">
            <a:avLst/>
          </a:prstGeom>
          <a:solidFill>
            <a:srgbClr val="58C3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latin typeface="Agency FB" panose="020B0503020202020204" pitchFamily="34" charset="0"/>
            </a:endParaRPr>
          </a:p>
        </p:txBody>
      </p:sp>
      <p:sp>
        <p:nvSpPr>
          <p:cNvPr id="71" name="Rectangle 10"/>
          <p:cNvSpPr/>
          <p:nvPr/>
        </p:nvSpPr>
        <p:spPr>
          <a:xfrm>
            <a:off x="9729562" y="4445388"/>
            <a:ext cx="2462438" cy="150895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latin typeface="Agency FB" panose="020B0503020202020204" pitchFamily="34" charset="0"/>
            </a:endParaRPr>
          </a:p>
        </p:txBody>
      </p:sp>
      <p:grpSp>
        <p:nvGrpSpPr>
          <p:cNvPr id="72" name="Group 11"/>
          <p:cNvGrpSpPr/>
          <p:nvPr/>
        </p:nvGrpSpPr>
        <p:grpSpPr>
          <a:xfrm>
            <a:off x="180052" y="4696381"/>
            <a:ext cx="2138578" cy="1022128"/>
            <a:chOff x="6586039" y="1581150"/>
            <a:chExt cx="1773219" cy="564704"/>
          </a:xfrm>
        </p:grpSpPr>
        <p:sp>
          <p:nvSpPr>
            <p:cNvPr id="73" name="Content Placeholder 2"/>
            <p:cNvSpPr txBox="1"/>
            <p:nvPr/>
          </p:nvSpPr>
          <p:spPr>
            <a:xfrm>
              <a:off x="6586039" y="1581150"/>
              <a:ext cx="1773219"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sz="2800" b="1" dirty="0">
                  <a:solidFill>
                    <a:schemeClr val="bg1"/>
                  </a:solidFill>
                  <a:latin typeface="Agency FB" panose="020B0503020202020204" pitchFamily="34" charset="0"/>
                </a:rPr>
                <a:t>35</a:t>
              </a:r>
              <a:r>
                <a:rPr lang="en-US" sz="2800" b="1">
                  <a:solidFill>
                    <a:schemeClr val="bg1"/>
                  </a:solidFill>
                  <a:latin typeface="Agency FB" panose="020B0503020202020204" pitchFamily="34" charset="0"/>
                </a:rPr>
                <a:t>%</a:t>
              </a:r>
              <a:r>
                <a:rPr lang="en-US" sz="1800" b="1">
                  <a:solidFill>
                    <a:schemeClr val="bg1"/>
                  </a:solidFill>
                  <a:latin typeface="Agency FB" panose="020B0503020202020204" pitchFamily="34" charset="0"/>
                </a:rPr>
                <a:t> </a:t>
              </a:r>
              <a:r>
                <a:rPr lang="id-ID" sz="1600" b="1">
                  <a:solidFill>
                    <a:schemeClr val="bg1"/>
                  </a:solidFill>
                  <a:latin typeface="Agency FB" panose="020B0503020202020204" pitchFamily="34" charset="0"/>
                </a:rPr>
                <a:t>Starting</a:t>
              </a:r>
              <a:endParaRPr lang="en-US" sz="1600" b="1" dirty="0">
                <a:solidFill>
                  <a:schemeClr val="bg1"/>
                </a:solidFill>
                <a:latin typeface="Agency FB" panose="020B0503020202020204" pitchFamily="34" charset="0"/>
              </a:endParaRPr>
            </a:p>
          </p:txBody>
        </p:sp>
        <p:sp>
          <p:nvSpPr>
            <p:cNvPr id="74" name="Content Placeholder 2"/>
            <p:cNvSpPr txBox="1"/>
            <p:nvPr/>
          </p:nvSpPr>
          <p:spPr>
            <a:xfrm>
              <a:off x="6596992" y="1817477"/>
              <a:ext cx="1503670" cy="32837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dirty="0">
                  <a:solidFill>
                    <a:schemeClr val="bg1"/>
                  </a:solidFill>
                  <a:latin typeface="Agency FB" panose="020B0503020202020204" pitchFamily="34" charset="0"/>
                </a:rPr>
                <a:t>Lorem ipsum dolor sit amet, consectetur adipiscing elit</a:t>
              </a:r>
              <a:r>
                <a:rPr lang="en-US" sz="700" dirty="0">
                  <a:solidFill>
                    <a:schemeClr val="bg1"/>
                  </a:solidFill>
                  <a:latin typeface="Agency FB" panose="020B0503020202020204" pitchFamily="34" charset="0"/>
                </a:rPr>
                <a:t>. </a:t>
              </a:r>
              <a:endParaRPr lang="en-US" sz="700" dirty="0">
                <a:solidFill>
                  <a:schemeClr val="bg1"/>
                </a:solidFill>
                <a:latin typeface="Agency FB" panose="020B0503020202020204" pitchFamily="34" charset="0"/>
              </a:endParaRPr>
            </a:p>
          </p:txBody>
        </p:sp>
      </p:grpSp>
      <p:grpSp>
        <p:nvGrpSpPr>
          <p:cNvPr id="75" name="Group 14"/>
          <p:cNvGrpSpPr/>
          <p:nvPr/>
        </p:nvGrpSpPr>
        <p:grpSpPr>
          <a:xfrm>
            <a:off x="2666263" y="4688182"/>
            <a:ext cx="2138578" cy="1022128"/>
            <a:chOff x="6586039" y="1581150"/>
            <a:chExt cx="1773219" cy="564704"/>
          </a:xfrm>
        </p:grpSpPr>
        <p:sp>
          <p:nvSpPr>
            <p:cNvPr id="76" name="Content Placeholder 2"/>
            <p:cNvSpPr txBox="1"/>
            <p:nvPr/>
          </p:nvSpPr>
          <p:spPr>
            <a:xfrm>
              <a:off x="6586039" y="1581150"/>
              <a:ext cx="1773219"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sz="2800" b="1">
                  <a:solidFill>
                    <a:schemeClr val="bg1"/>
                  </a:solidFill>
                  <a:latin typeface="Agency FB" panose="020B0503020202020204" pitchFamily="34" charset="0"/>
                </a:rPr>
                <a:t>56</a:t>
              </a:r>
              <a:r>
                <a:rPr lang="en-US" sz="2800" b="1">
                  <a:solidFill>
                    <a:schemeClr val="bg1"/>
                  </a:solidFill>
                  <a:latin typeface="Agency FB" panose="020B0503020202020204" pitchFamily="34" charset="0"/>
                </a:rPr>
                <a:t>%</a:t>
              </a:r>
              <a:r>
                <a:rPr lang="en-US" sz="1800" b="1">
                  <a:solidFill>
                    <a:schemeClr val="bg1"/>
                  </a:solidFill>
                  <a:latin typeface="Agency FB" panose="020B0503020202020204" pitchFamily="34" charset="0"/>
                </a:rPr>
                <a:t> </a:t>
              </a:r>
              <a:r>
                <a:rPr lang="id-ID" sz="1600" b="1">
                  <a:solidFill>
                    <a:schemeClr val="bg1"/>
                  </a:solidFill>
                  <a:latin typeface="Agency FB" panose="020B0503020202020204" pitchFamily="34" charset="0"/>
                </a:rPr>
                <a:t>Prepare</a:t>
              </a:r>
              <a:endParaRPr lang="en-US" sz="1600" b="1" dirty="0">
                <a:solidFill>
                  <a:schemeClr val="bg1"/>
                </a:solidFill>
                <a:latin typeface="Agency FB" panose="020B0503020202020204" pitchFamily="34" charset="0"/>
              </a:endParaRPr>
            </a:p>
          </p:txBody>
        </p:sp>
        <p:sp>
          <p:nvSpPr>
            <p:cNvPr id="77" name="Content Placeholder 2"/>
            <p:cNvSpPr txBox="1"/>
            <p:nvPr/>
          </p:nvSpPr>
          <p:spPr>
            <a:xfrm>
              <a:off x="6596992" y="1817477"/>
              <a:ext cx="1503670" cy="32837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dirty="0">
                  <a:solidFill>
                    <a:schemeClr val="bg1"/>
                  </a:solidFill>
                  <a:latin typeface="Agency FB" panose="020B0503020202020204" pitchFamily="34" charset="0"/>
                </a:rPr>
                <a:t>Lorem ipsum dolor sit amet, consectetur adipiscing elit</a:t>
              </a:r>
              <a:r>
                <a:rPr lang="en-US" sz="700" dirty="0">
                  <a:solidFill>
                    <a:schemeClr val="bg1"/>
                  </a:solidFill>
                  <a:latin typeface="Agency FB" panose="020B0503020202020204" pitchFamily="34" charset="0"/>
                </a:rPr>
                <a:t>. </a:t>
              </a:r>
              <a:endParaRPr lang="en-US" sz="700" dirty="0">
                <a:solidFill>
                  <a:schemeClr val="bg1"/>
                </a:solidFill>
                <a:latin typeface="Agency FB" panose="020B0503020202020204" pitchFamily="34" charset="0"/>
              </a:endParaRPr>
            </a:p>
          </p:txBody>
        </p:sp>
      </p:grpSp>
      <p:grpSp>
        <p:nvGrpSpPr>
          <p:cNvPr id="78" name="Group 17"/>
          <p:cNvGrpSpPr/>
          <p:nvPr/>
        </p:nvGrpSpPr>
        <p:grpSpPr>
          <a:xfrm>
            <a:off x="5132709" y="4696381"/>
            <a:ext cx="2138578" cy="1022128"/>
            <a:chOff x="6586039" y="1581150"/>
            <a:chExt cx="1773219" cy="564704"/>
          </a:xfrm>
        </p:grpSpPr>
        <p:sp>
          <p:nvSpPr>
            <p:cNvPr id="79" name="Content Placeholder 2"/>
            <p:cNvSpPr txBox="1"/>
            <p:nvPr/>
          </p:nvSpPr>
          <p:spPr>
            <a:xfrm>
              <a:off x="6586039" y="1581150"/>
              <a:ext cx="1773219"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sz="2800" b="1">
                  <a:solidFill>
                    <a:schemeClr val="bg1"/>
                  </a:solidFill>
                  <a:latin typeface="Agency FB" panose="020B0503020202020204" pitchFamily="34" charset="0"/>
                </a:rPr>
                <a:t>75</a:t>
              </a:r>
              <a:r>
                <a:rPr lang="en-US" sz="2800" b="1">
                  <a:solidFill>
                    <a:schemeClr val="bg1"/>
                  </a:solidFill>
                  <a:latin typeface="Agency FB" panose="020B0503020202020204" pitchFamily="34" charset="0"/>
                </a:rPr>
                <a:t>%</a:t>
              </a:r>
              <a:r>
                <a:rPr lang="en-US" sz="1800" b="1">
                  <a:solidFill>
                    <a:schemeClr val="bg1"/>
                  </a:solidFill>
                  <a:latin typeface="Agency FB" panose="020B0503020202020204" pitchFamily="34" charset="0"/>
                </a:rPr>
                <a:t> </a:t>
              </a:r>
              <a:r>
                <a:rPr lang="id-ID" sz="1600" b="1">
                  <a:solidFill>
                    <a:schemeClr val="bg1"/>
                  </a:solidFill>
                  <a:latin typeface="Agency FB" panose="020B0503020202020204" pitchFamily="34" charset="0"/>
                </a:rPr>
                <a:t>Go run</a:t>
              </a:r>
              <a:endParaRPr lang="en-US" sz="1600" b="1" dirty="0">
                <a:solidFill>
                  <a:schemeClr val="bg1"/>
                </a:solidFill>
                <a:latin typeface="Agency FB" panose="020B0503020202020204" pitchFamily="34" charset="0"/>
              </a:endParaRPr>
            </a:p>
          </p:txBody>
        </p:sp>
        <p:sp>
          <p:nvSpPr>
            <p:cNvPr id="80" name="Content Placeholder 2"/>
            <p:cNvSpPr txBox="1"/>
            <p:nvPr/>
          </p:nvSpPr>
          <p:spPr>
            <a:xfrm>
              <a:off x="6596992" y="1817477"/>
              <a:ext cx="1503670" cy="32837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dirty="0">
                  <a:solidFill>
                    <a:schemeClr val="bg1"/>
                  </a:solidFill>
                  <a:latin typeface="Agency FB" panose="020B0503020202020204" pitchFamily="34" charset="0"/>
                </a:rPr>
                <a:t>Lorem ipsum dolor sit amet, consectetur adipiscing elit</a:t>
              </a:r>
              <a:r>
                <a:rPr lang="en-US" sz="700" dirty="0">
                  <a:solidFill>
                    <a:schemeClr val="bg1"/>
                  </a:solidFill>
                  <a:latin typeface="Agency FB" panose="020B0503020202020204" pitchFamily="34" charset="0"/>
                </a:rPr>
                <a:t>. </a:t>
              </a:r>
              <a:endParaRPr lang="en-US" sz="700" dirty="0">
                <a:solidFill>
                  <a:schemeClr val="bg1"/>
                </a:solidFill>
                <a:latin typeface="Agency FB" panose="020B0503020202020204" pitchFamily="34" charset="0"/>
              </a:endParaRPr>
            </a:p>
          </p:txBody>
        </p:sp>
      </p:grpSp>
      <p:grpSp>
        <p:nvGrpSpPr>
          <p:cNvPr id="81" name="Group 20"/>
          <p:cNvGrpSpPr/>
          <p:nvPr/>
        </p:nvGrpSpPr>
        <p:grpSpPr>
          <a:xfrm>
            <a:off x="7570847" y="4688182"/>
            <a:ext cx="2138578" cy="1022128"/>
            <a:chOff x="6586039" y="1581150"/>
            <a:chExt cx="1773219" cy="564704"/>
          </a:xfrm>
        </p:grpSpPr>
        <p:sp>
          <p:nvSpPr>
            <p:cNvPr id="82" name="Content Placeholder 2"/>
            <p:cNvSpPr txBox="1"/>
            <p:nvPr/>
          </p:nvSpPr>
          <p:spPr>
            <a:xfrm>
              <a:off x="6586039" y="1581150"/>
              <a:ext cx="1773219"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sz="2800" b="1">
                  <a:solidFill>
                    <a:schemeClr val="bg1"/>
                  </a:solidFill>
                  <a:latin typeface="Agency FB" panose="020B0503020202020204" pitchFamily="34" charset="0"/>
                </a:rPr>
                <a:t>95</a:t>
              </a:r>
              <a:r>
                <a:rPr lang="en-US" sz="2800" b="1">
                  <a:solidFill>
                    <a:schemeClr val="bg1"/>
                  </a:solidFill>
                  <a:latin typeface="Agency FB" panose="020B0503020202020204" pitchFamily="34" charset="0"/>
                </a:rPr>
                <a:t>%</a:t>
              </a:r>
              <a:r>
                <a:rPr lang="en-US" sz="1800" b="1">
                  <a:solidFill>
                    <a:schemeClr val="bg1"/>
                  </a:solidFill>
                  <a:latin typeface="Agency FB" panose="020B0503020202020204" pitchFamily="34" charset="0"/>
                </a:rPr>
                <a:t> </a:t>
              </a:r>
              <a:r>
                <a:rPr lang="id-ID" sz="1600" b="1">
                  <a:solidFill>
                    <a:schemeClr val="bg1"/>
                  </a:solidFill>
                  <a:latin typeface="Agency FB" panose="020B0503020202020204" pitchFamily="34" charset="0"/>
                </a:rPr>
                <a:t>Acceleration</a:t>
              </a:r>
              <a:endParaRPr lang="en-US" sz="1600" b="1" dirty="0">
                <a:solidFill>
                  <a:schemeClr val="bg1"/>
                </a:solidFill>
                <a:latin typeface="Agency FB" panose="020B0503020202020204" pitchFamily="34" charset="0"/>
              </a:endParaRPr>
            </a:p>
          </p:txBody>
        </p:sp>
        <p:sp>
          <p:nvSpPr>
            <p:cNvPr id="83" name="Content Placeholder 2"/>
            <p:cNvSpPr txBox="1"/>
            <p:nvPr/>
          </p:nvSpPr>
          <p:spPr>
            <a:xfrm>
              <a:off x="6596992" y="1817477"/>
              <a:ext cx="1503670" cy="32837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dirty="0">
                  <a:solidFill>
                    <a:schemeClr val="bg1"/>
                  </a:solidFill>
                  <a:latin typeface="Agency FB" panose="020B0503020202020204" pitchFamily="34" charset="0"/>
                </a:rPr>
                <a:t>Lorem ipsum dolor sit amet, consectetur adipiscing elit</a:t>
              </a:r>
              <a:r>
                <a:rPr lang="en-US" sz="700" dirty="0">
                  <a:solidFill>
                    <a:schemeClr val="bg1"/>
                  </a:solidFill>
                  <a:latin typeface="Agency FB" panose="020B0503020202020204" pitchFamily="34" charset="0"/>
                </a:rPr>
                <a:t>. </a:t>
              </a:r>
              <a:endParaRPr lang="en-US" sz="700" dirty="0">
                <a:solidFill>
                  <a:schemeClr val="bg1"/>
                </a:solidFill>
                <a:latin typeface="Agency FB" panose="020B0503020202020204" pitchFamily="34" charset="0"/>
              </a:endParaRPr>
            </a:p>
          </p:txBody>
        </p:sp>
      </p:grpSp>
      <p:grpSp>
        <p:nvGrpSpPr>
          <p:cNvPr id="84" name="Group 23"/>
          <p:cNvGrpSpPr/>
          <p:nvPr/>
        </p:nvGrpSpPr>
        <p:grpSpPr>
          <a:xfrm>
            <a:off x="9991461" y="4688182"/>
            <a:ext cx="2138578" cy="1022128"/>
            <a:chOff x="6586039" y="1581150"/>
            <a:chExt cx="1773219" cy="564704"/>
          </a:xfrm>
        </p:grpSpPr>
        <p:sp>
          <p:nvSpPr>
            <p:cNvPr id="85" name="Content Placeholder 2"/>
            <p:cNvSpPr txBox="1"/>
            <p:nvPr/>
          </p:nvSpPr>
          <p:spPr>
            <a:xfrm>
              <a:off x="6586039" y="1581150"/>
              <a:ext cx="1773219"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sz="2800" b="1">
                  <a:solidFill>
                    <a:schemeClr val="bg1"/>
                  </a:solidFill>
                  <a:latin typeface="Agency FB" panose="020B0503020202020204" pitchFamily="34" charset="0"/>
                </a:rPr>
                <a:t>29</a:t>
              </a:r>
              <a:r>
                <a:rPr lang="en-US" sz="2800" b="1">
                  <a:solidFill>
                    <a:schemeClr val="bg1"/>
                  </a:solidFill>
                  <a:latin typeface="Agency FB" panose="020B0503020202020204" pitchFamily="34" charset="0"/>
                </a:rPr>
                <a:t>%</a:t>
              </a:r>
              <a:r>
                <a:rPr lang="en-US" sz="1800" b="1">
                  <a:solidFill>
                    <a:schemeClr val="bg1"/>
                  </a:solidFill>
                  <a:latin typeface="Agency FB" panose="020B0503020202020204" pitchFamily="34" charset="0"/>
                </a:rPr>
                <a:t> </a:t>
              </a:r>
              <a:r>
                <a:rPr lang="id-ID" sz="1600" b="1">
                  <a:solidFill>
                    <a:schemeClr val="bg1"/>
                  </a:solidFill>
                  <a:latin typeface="Agency FB" panose="020B0503020202020204" pitchFamily="34" charset="0"/>
                </a:rPr>
                <a:t>Winner</a:t>
              </a:r>
              <a:endParaRPr lang="en-US" sz="1600" b="1" dirty="0">
                <a:solidFill>
                  <a:schemeClr val="bg1"/>
                </a:solidFill>
                <a:latin typeface="Agency FB" panose="020B0503020202020204" pitchFamily="34" charset="0"/>
              </a:endParaRPr>
            </a:p>
          </p:txBody>
        </p:sp>
        <p:sp>
          <p:nvSpPr>
            <p:cNvPr id="86" name="Content Placeholder 2"/>
            <p:cNvSpPr txBox="1"/>
            <p:nvPr/>
          </p:nvSpPr>
          <p:spPr>
            <a:xfrm>
              <a:off x="6596992" y="1817477"/>
              <a:ext cx="1503670" cy="32837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dirty="0">
                  <a:solidFill>
                    <a:schemeClr val="bg1"/>
                  </a:solidFill>
                  <a:latin typeface="Agency FB" panose="020B0503020202020204" pitchFamily="34" charset="0"/>
                </a:rPr>
                <a:t>Lorem ipsum dolor sit amet, consectetur adipiscing elit</a:t>
              </a:r>
              <a:r>
                <a:rPr lang="en-US" sz="700" dirty="0">
                  <a:solidFill>
                    <a:schemeClr val="bg1"/>
                  </a:solidFill>
                  <a:latin typeface="Agency FB" panose="020B0503020202020204" pitchFamily="34" charset="0"/>
                </a:rPr>
                <a:t>. </a:t>
              </a:r>
              <a:endParaRPr lang="en-US" sz="700" dirty="0">
                <a:solidFill>
                  <a:schemeClr val="bg1"/>
                </a:solidFill>
                <a:latin typeface="Agency FB" panose="020B0503020202020204" pitchFamily="34" charset="0"/>
              </a:endParaRPr>
            </a:p>
          </p:txBody>
        </p:sp>
      </p:grpSp>
      <p:sp>
        <p:nvSpPr>
          <p:cNvPr id="87" name="Freeform 12"/>
          <p:cNvSpPr>
            <a:spLocks noEditPoints="1"/>
          </p:cNvSpPr>
          <p:nvPr/>
        </p:nvSpPr>
        <p:spPr bwMode="auto">
          <a:xfrm>
            <a:off x="378486" y="2617143"/>
            <a:ext cx="1530351" cy="1876204"/>
          </a:xfrm>
          <a:custGeom>
            <a:avLst/>
            <a:gdLst>
              <a:gd name="T0" fmla="*/ 276 w 310"/>
              <a:gd name="T1" fmla="*/ 353 h 385"/>
              <a:gd name="T2" fmla="*/ 253 w 310"/>
              <a:gd name="T3" fmla="*/ 325 h 385"/>
              <a:gd name="T4" fmla="*/ 246 w 310"/>
              <a:gd name="T5" fmla="*/ 228 h 385"/>
              <a:gd name="T6" fmla="*/ 246 w 310"/>
              <a:gd name="T7" fmla="*/ 158 h 385"/>
              <a:gd name="T8" fmla="*/ 245 w 310"/>
              <a:gd name="T9" fmla="*/ 100 h 385"/>
              <a:gd name="T10" fmla="*/ 209 w 310"/>
              <a:gd name="T11" fmla="*/ 52 h 385"/>
              <a:gd name="T12" fmla="*/ 121 w 310"/>
              <a:gd name="T13" fmla="*/ 44 h 385"/>
              <a:gd name="T14" fmla="*/ 71 w 310"/>
              <a:gd name="T15" fmla="*/ 73 h 385"/>
              <a:gd name="T16" fmla="*/ 58 w 310"/>
              <a:gd name="T17" fmla="*/ 145 h 385"/>
              <a:gd name="T18" fmla="*/ 58 w 310"/>
              <a:gd name="T19" fmla="*/ 204 h 385"/>
              <a:gd name="T20" fmla="*/ 54 w 310"/>
              <a:gd name="T21" fmla="*/ 308 h 385"/>
              <a:gd name="T22" fmla="*/ 51 w 310"/>
              <a:gd name="T23" fmla="*/ 332 h 385"/>
              <a:gd name="T24" fmla="*/ 28 w 310"/>
              <a:gd name="T25" fmla="*/ 355 h 385"/>
              <a:gd name="T26" fmla="*/ 16 w 310"/>
              <a:gd name="T27" fmla="*/ 375 h 385"/>
              <a:gd name="T28" fmla="*/ 43 w 310"/>
              <a:gd name="T29" fmla="*/ 363 h 385"/>
              <a:gd name="T30" fmla="*/ 67 w 310"/>
              <a:gd name="T31" fmla="*/ 381 h 385"/>
              <a:gd name="T32" fmla="*/ 64 w 310"/>
              <a:gd name="T33" fmla="*/ 371 h 385"/>
              <a:gd name="T34" fmla="*/ 75 w 310"/>
              <a:gd name="T35" fmla="*/ 326 h 385"/>
              <a:gd name="T36" fmla="*/ 85 w 310"/>
              <a:gd name="T37" fmla="*/ 236 h 385"/>
              <a:gd name="T38" fmla="*/ 92 w 310"/>
              <a:gd name="T39" fmla="*/ 165 h 385"/>
              <a:gd name="T40" fmla="*/ 94 w 310"/>
              <a:gd name="T41" fmla="*/ 130 h 385"/>
              <a:gd name="T42" fmla="*/ 115 w 310"/>
              <a:gd name="T43" fmla="*/ 137 h 385"/>
              <a:gd name="T44" fmla="*/ 99 w 310"/>
              <a:gd name="T45" fmla="*/ 212 h 385"/>
              <a:gd name="T46" fmla="*/ 106 w 310"/>
              <a:gd name="T47" fmla="*/ 272 h 385"/>
              <a:gd name="T48" fmla="*/ 97 w 310"/>
              <a:gd name="T49" fmla="*/ 317 h 385"/>
              <a:gd name="T50" fmla="*/ 125 w 310"/>
              <a:gd name="T51" fmla="*/ 350 h 385"/>
              <a:gd name="T52" fmla="*/ 133 w 310"/>
              <a:gd name="T53" fmla="*/ 289 h 385"/>
              <a:gd name="T54" fmla="*/ 130 w 310"/>
              <a:gd name="T55" fmla="*/ 258 h 385"/>
              <a:gd name="T56" fmla="*/ 148 w 310"/>
              <a:gd name="T57" fmla="*/ 221 h 385"/>
              <a:gd name="T58" fmla="*/ 161 w 310"/>
              <a:gd name="T59" fmla="*/ 209 h 385"/>
              <a:gd name="T60" fmla="*/ 172 w 310"/>
              <a:gd name="T61" fmla="*/ 301 h 385"/>
              <a:gd name="T62" fmla="*/ 179 w 310"/>
              <a:gd name="T63" fmla="*/ 341 h 385"/>
              <a:gd name="T64" fmla="*/ 212 w 310"/>
              <a:gd name="T65" fmla="*/ 322 h 385"/>
              <a:gd name="T66" fmla="*/ 221 w 310"/>
              <a:gd name="T67" fmla="*/ 269 h 385"/>
              <a:gd name="T68" fmla="*/ 235 w 310"/>
              <a:gd name="T69" fmla="*/ 337 h 385"/>
              <a:gd name="T70" fmla="*/ 239 w 310"/>
              <a:gd name="T71" fmla="*/ 372 h 385"/>
              <a:gd name="T72" fmla="*/ 251 w 310"/>
              <a:gd name="T73" fmla="*/ 369 h 385"/>
              <a:gd name="T74" fmla="*/ 278 w 310"/>
              <a:gd name="T75" fmla="*/ 377 h 385"/>
              <a:gd name="T76" fmla="*/ 295 w 310"/>
              <a:gd name="T77" fmla="*/ 370 h 385"/>
              <a:gd name="T78" fmla="*/ 204 w 310"/>
              <a:gd name="T79" fmla="*/ 130 h 385"/>
              <a:gd name="T80" fmla="*/ 211 w 310"/>
              <a:gd name="T81" fmla="*/ 142 h 385"/>
              <a:gd name="T82" fmla="*/ 221 w 310"/>
              <a:gd name="T83" fmla="*/ 268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10" h="385">
                <a:moveTo>
                  <a:pt x="295" y="370"/>
                </a:moveTo>
                <a:cubicBezTo>
                  <a:pt x="285" y="370"/>
                  <a:pt x="278" y="355"/>
                  <a:pt x="276" y="353"/>
                </a:cubicBezTo>
                <a:cubicBezTo>
                  <a:pt x="274" y="351"/>
                  <a:pt x="276" y="348"/>
                  <a:pt x="272" y="345"/>
                </a:cubicBezTo>
                <a:cubicBezTo>
                  <a:pt x="267" y="342"/>
                  <a:pt x="254" y="332"/>
                  <a:pt x="253" y="325"/>
                </a:cubicBezTo>
                <a:cubicBezTo>
                  <a:pt x="252" y="319"/>
                  <a:pt x="248" y="289"/>
                  <a:pt x="249" y="281"/>
                </a:cubicBezTo>
                <a:cubicBezTo>
                  <a:pt x="250" y="273"/>
                  <a:pt x="245" y="235"/>
                  <a:pt x="246" y="228"/>
                </a:cubicBezTo>
                <a:cubicBezTo>
                  <a:pt x="247" y="221"/>
                  <a:pt x="243" y="212"/>
                  <a:pt x="243" y="201"/>
                </a:cubicBezTo>
                <a:cubicBezTo>
                  <a:pt x="243" y="190"/>
                  <a:pt x="247" y="164"/>
                  <a:pt x="246" y="158"/>
                </a:cubicBezTo>
                <a:cubicBezTo>
                  <a:pt x="246" y="152"/>
                  <a:pt x="241" y="139"/>
                  <a:pt x="241" y="133"/>
                </a:cubicBezTo>
                <a:cubicBezTo>
                  <a:pt x="242" y="127"/>
                  <a:pt x="246" y="112"/>
                  <a:pt x="245" y="100"/>
                </a:cubicBezTo>
                <a:cubicBezTo>
                  <a:pt x="244" y="89"/>
                  <a:pt x="235" y="73"/>
                  <a:pt x="227" y="68"/>
                </a:cubicBezTo>
                <a:cubicBezTo>
                  <a:pt x="219" y="63"/>
                  <a:pt x="209" y="52"/>
                  <a:pt x="209" y="52"/>
                </a:cubicBezTo>
                <a:cubicBezTo>
                  <a:pt x="201" y="41"/>
                  <a:pt x="186" y="42"/>
                  <a:pt x="186" y="42"/>
                </a:cubicBezTo>
                <a:cubicBezTo>
                  <a:pt x="148" y="0"/>
                  <a:pt x="121" y="44"/>
                  <a:pt x="121" y="44"/>
                </a:cubicBezTo>
                <a:cubicBezTo>
                  <a:pt x="112" y="40"/>
                  <a:pt x="98" y="54"/>
                  <a:pt x="93" y="58"/>
                </a:cubicBezTo>
                <a:cubicBezTo>
                  <a:pt x="88" y="62"/>
                  <a:pt x="84" y="66"/>
                  <a:pt x="71" y="73"/>
                </a:cubicBezTo>
                <a:cubicBezTo>
                  <a:pt x="58" y="79"/>
                  <a:pt x="58" y="106"/>
                  <a:pt x="61" y="115"/>
                </a:cubicBezTo>
                <a:cubicBezTo>
                  <a:pt x="63" y="124"/>
                  <a:pt x="61" y="135"/>
                  <a:pt x="58" y="145"/>
                </a:cubicBezTo>
                <a:cubicBezTo>
                  <a:pt x="55" y="157"/>
                  <a:pt x="59" y="165"/>
                  <a:pt x="59" y="171"/>
                </a:cubicBezTo>
                <a:cubicBezTo>
                  <a:pt x="59" y="177"/>
                  <a:pt x="61" y="199"/>
                  <a:pt x="58" y="204"/>
                </a:cubicBezTo>
                <a:cubicBezTo>
                  <a:pt x="55" y="210"/>
                  <a:pt x="57" y="227"/>
                  <a:pt x="55" y="233"/>
                </a:cubicBezTo>
                <a:cubicBezTo>
                  <a:pt x="53" y="238"/>
                  <a:pt x="54" y="301"/>
                  <a:pt x="54" y="308"/>
                </a:cubicBezTo>
                <a:cubicBezTo>
                  <a:pt x="54" y="314"/>
                  <a:pt x="55" y="320"/>
                  <a:pt x="53" y="323"/>
                </a:cubicBezTo>
                <a:cubicBezTo>
                  <a:pt x="51" y="326"/>
                  <a:pt x="53" y="330"/>
                  <a:pt x="51" y="332"/>
                </a:cubicBezTo>
                <a:cubicBezTo>
                  <a:pt x="50" y="334"/>
                  <a:pt x="41" y="340"/>
                  <a:pt x="34" y="343"/>
                </a:cubicBezTo>
                <a:cubicBezTo>
                  <a:pt x="27" y="346"/>
                  <a:pt x="30" y="352"/>
                  <a:pt x="28" y="355"/>
                </a:cubicBezTo>
                <a:cubicBezTo>
                  <a:pt x="26" y="358"/>
                  <a:pt x="24" y="367"/>
                  <a:pt x="22" y="371"/>
                </a:cubicBezTo>
                <a:cubicBezTo>
                  <a:pt x="21" y="375"/>
                  <a:pt x="16" y="375"/>
                  <a:pt x="16" y="375"/>
                </a:cubicBezTo>
                <a:cubicBezTo>
                  <a:pt x="0" y="381"/>
                  <a:pt x="25" y="382"/>
                  <a:pt x="29" y="380"/>
                </a:cubicBezTo>
                <a:cubicBezTo>
                  <a:pt x="33" y="378"/>
                  <a:pt x="43" y="363"/>
                  <a:pt x="43" y="363"/>
                </a:cubicBezTo>
                <a:cubicBezTo>
                  <a:pt x="46" y="360"/>
                  <a:pt x="55" y="375"/>
                  <a:pt x="55" y="375"/>
                </a:cubicBezTo>
                <a:cubicBezTo>
                  <a:pt x="57" y="385"/>
                  <a:pt x="67" y="381"/>
                  <a:pt x="67" y="381"/>
                </a:cubicBezTo>
                <a:cubicBezTo>
                  <a:pt x="73" y="381"/>
                  <a:pt x="74" y="376"/>
                  <a:pt x="69" y="377"/>
                </a:cubicBezTo>
                <a:cubicBezTo>
                  <a:pt x="65" y="377"/>
                  <a:pt x="64" y="371"/>
                  <a:pt x="64" y="371"/>
                </a:cubicBezTo>
                <a:cubicBezTo>
                  <a:pt x="61" y="367"/>
                  <a:pt x="67" y="357"/>
                  <a:pt x="67" y="357"/>
                </a:cubicBezTo>
                <a:cubicBezTo>
                  <a:pt x="73" y="350"/>
                  <a:pt x="75" y="332"/>
                  <a:pt x="75" y="326"/>
                </a:cubicBezTo>
                <a:cubicBezTo>
                  <a:pt x="74" y="319"/>
                  <a:pt x="77" y="289"/>
                  <a:pt x="78" y="283"/>
                </a:cubicBezTo>
                <a:cubicBezTo>
                  <a:pt x="79" y="278"/>
                  <a:pt x="85" y="236"/>
                  <a:pt x="85" y="236"/>
                </a:cubicBezTo>
                <a:cubicBezTo>
                  <a:pt x="89" y="229"/>
                  <a:pt x="87" y="215"/>
                  <a:pt x="87" y="215"/>
                </a:cubicBezTo>
                <a:cubicBezTo>
                  <a:pt x="90" y="209"/>
                  <a:pt x="92" y="173"/>
                  <a:pt x="92" y="165"/>
                </a:cubicBezTo>
                <a:cubicBezTo>
                  <a:pt x="92" y="156"/>
                  <a:pt x="94" y="132"/>
                  <a:pt x="94" y="132"/>
                </a:cubicBezTo>
                <a:cubicBezTo>
                  <a:pt x="94" y="132"/>
                  <a:pt x="90" y="151"/>
                  <a:pt x="94" y="130"/>
                </a:cubicBezTo>
                <a:cubicBezTo>
                  <a:pt x="97" y="109"/>
                  <a:pt x="108" y="121"/>
                  <a:pt x="108" y="121"/>
                </a:cubicBezTo>
                <a:cubicBezTo>
                  <a:pt x="113" y="123"/>
                  <a:pt x="115" y="137"/>
                  <a:pt x="115" y="137"/>
                </a:cubicBezTo>
                <a:cubicBezTo>
                  <a:pt x="103" y="141"/>
                  <a:pt x="99" y="171"/>
                  <a:pt x="99" y="171"/>
                </a:cubicBezTo>
                <a:cubicBezTo>
                  <a:pt x="90" y="188"/>
                  <a:pt x="99" y="212"/>
                  <a:pt x="99" y="212"/>
                </a:cubicBezTo>
                <a:cubicBezTo>
                  <a:pt x="98" y="214"/>
                  <a:pt x="99" y="221"/>
                  <a:pt x="99" y="221"/>
                </a:cubicBezTo>
                <a:cubicBezTo>
                  <a:pt x="82" y="226"/>
                  <a:pt x="106" y="272"/>
                  <a:pt x="106" y="272"/>
                </a:cubicBezTo>
                <a:cubicBezTo>
                  <a:pt x="103" y="276"/>
                  <a:pt x="101" y="293"/>
                  <a:pt x="102" y="296"/>
                </a:cubicBezTo>
                <a:cubicBezTo>
                  <a:pt x="103" y="300"/>
                  <a:pt x="103" y="294"/>
                  <a:pt x="97" y="317"/>
                </a:cubicBezTo>
                <a:cubicBezTo>
                  <a:pt x="91" y="341"/>
                  <a:pt x="108" y="351"/>
                  <a:pt x="108" y="351"/>
                </a:cubicBezTo>
                <a:cubicBezTo>
                  <a:pt x="125" y="350"/>
                  <a:pt x="125" y="350"/>
                  <a:pt x="125" y="350"/>
                </a:cubicBezTo>
                <a:cubicBezTo>
                  <a:pt x="133" y="345"/>
                  <a:pt x="137" y="325"/>
                  <a:pt x="131" y="316"/>
                </a:cubicBezTo>
                <a:cubicBezTo>
                  <a:pt x="126" y="306"/>
                  <a:pt x="133" y="289"/>
                  <a:pt x="133" y="289"/>
                </a:cubicBezTo>
                <a:cubicBezTo>
                  <a:pt x="136" y="280"/>
                  <a:pt x="135" y="270"/>
                  <a:pt x="131" y="267"/>
                </a:cubicBezTo>
                <a:cubicBezTo>
                  <a:pt x="128" y="264"/>
                  <a:pt x="130" y="258"/>
                  <a:pt x="130" y="258"/>
                </a:cubicBezTo>
                <a:cubicBezTo>
                  <a:pt x="153" y="250"/>
                  <a:pt x="143" y="232"/>
                  <a:pt x="143" y="232"/>
                </a:cubicBezTo>
                <a:cubicBezTo>
                  <a:pt x="145" y="230"/>
                  <a:pt x="148" y="221"/>
                  <a:pt x="148" y="221"/>
                </a:cubicBezTo>
                <a:cubicBezTo>
                  <a:pt x="152" y="219"/>
                  <a:pt x="157" y="209"/>
                  <a:pt x="157" y="209"/>
                </a:cubicBezTo>
                <a:cubicBezTo>
                  <a:pt x="159" y="210"/>
                  <a:pt x="161" y="209"/>
                  <a:pt x="161" y="209"/>
                </a:cubicBezTo>
                <a:cubicBezTo>
                  <a:pt x="153" y="228"/>
                  <a:pt x="168" y="267"/>
                  <a:pt x="169" y="270"/>
                </a:cubicBezTo>
                <a:cubicBezTo>
                  <a:pt x="170" y="272"/>
                  <a:pt x="173" y="294"/>
                  <a:pt x="172" y="301"/>
                </a:cubicBezTo>
                <a:cubicBezTo>
                  <a:pt x="172" y="309"/>
                  <a:pt x="174" y="328"/>
                  <a:pt x="174" y="328"/>
                </a:cubicBezTo>
                <a:cubicBezTo>
                  <a:pt x="176" y="330"/>
                  <a:pt x="179" y="341"/>
                  <a:pt x="179" y="341"/>
                </a:cubicBezTo>
                <a:cubicBezTo>
                  <a:pt x="186" y="356"/>
                  <a:pt x="202" y="350"/>
                  <a:pt x="202" y="350"/>
                </a:cubicBezTo>
                <a:cubicBezTo>
                  <a:pt x="208" y="347"/>
                  <a:pt x="211" y="332"/>
                  <a:pt x="212" y="322"/>
                </a:cubicBezTo>
                <a:cubicBezTo>
                  <a:pt x="214" y="313"/>
                  <a:pt x="221" y="269"/>
                  <a:pt x="221" y="268"/>
                </a:cubicBezTo>
                <a:cubicBezTo>
                  <a:pt x="221" y="268"/>
                  <a:pt x="221" y="268"/>
                  <a:pt x="221" y="269"/>
                </a:cubicBezTo>
                <a:cubicBezTo>
                  <a:pt x="225" y="278"/>
                  <a:pt x="233" y="319"/>
                  <a:pt x="232" y="324"/>
                </a:cubicBezTo>
                <a:cubicBezTo>
                  <a:pt x="231" y="331"/>
                  <a:pt x="234" y="338"/>
                  <a:pt x="235" y="337"/>
                </a:cubicBezTo>
                <a:cubicBezTo>
                  <a:pt x="235" y="336"/>
                  <a:pt x="241" y="362"/>
                  <a:pt x="242" y="366"/>
                </a:cubicBezTo>
                <a:cubicBezTo>
                  <a:pt x="243" y="370"/>
                  <a:pt x="239" y="372"/>
                  <a:pt x="239" y="372"/>
                </a:cubicBezTo>
                <a:cubicBezTo>
                  <a:pt x="226" y="379"/>
                  <a:pt x="245" y="378"/>
                  <a:pt x="248" y="377"/>
                </a:cubicBezTo>
                <a:cubicBezTo>
                  <a:pt x="252" y="376"/>
                  <a:pt x="250" y="374"/>
                  <a:pt x="251" y="369"/>
                </a:cubicBezTo>
                <a:cubicBezTo>
                  <a:pt x="251" y="364"/>
                  <a:pt x="258" y="361"/>
                  <a:pt x="258" y="361"/>
                </a:cubicBezTo>
                <a:cubicBezTo>
                  <a:pt x="265" y="359"/>
                  <a:pt x="278" y="377"/>
                  <a:pt x="278" y="377"/>
                </a:cubicBezTo>
                <a:cubicBezTo>
                  <a:pt x="283" y="381"/>
                  <a:pt x="299" y="376"/>
                  <a:pt x="299" y="376"/>
                </a:cubicBezTo>
                <a:cubicBezTo>
                  <a:pt x="310" y="373"/>
                  <a:pt x="295" y="370"/>
                  <a:pt x="295" y="370"/>
                </a:cubicBezTo>
                <a:close/>
                <a:moveTo>
                  <a:pt x="211" y="142"/>
                </a:moveTo>
                <a:cubicBezTo>
                  <a:pt x="210" y="140"/>
                  <a:pt x="205" y="132"/>
                  <a:pt x="204" y="130"/>
                </a:cubicBezTo>
                <a:cubicBezTo>
                  <a:pt x="203" y="128"/>
                  <a:pt x="207" y="126"/>
                  <a:pt x="207" y="126"/>
                </a:cubicBezTo>
                <a:cubicBezTo>
                  <a:pt x="214" y="127"/>
                  <a:pt x="211" y="142"/>
                  <a:pt x="211" y="142"/>
                </a:cubicBezTo>
                <a:close/>
                <a:moveTo>
                  <a:pt x="221" y="267"/>
                </a:moveTo>
                <a:cubicBezTo>
                  <a:pt x="221" y="267"/>
                  <a:pt x="221" y="267"/>
                  <a:pt x="221" y="268"/>
                </a:cubicBezTo>
                <a:cubicBezTo>
                  <a:pt x="221" y="267"/>
                  <a:pt x="218" y="263"/>
                  <a:pt x="221" y="267"/>
                </a:cubicBezTo>
                <a:close/>
              </a:path>
            </a:pathLst>
          </a:custGeom>
          <a:solidFill>
            <a:srgbClr val="0E67DD"/>
          </a:solidFill>
          <a:ln>
            <a:noFill/>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8" name="Freeform 11"/>
          <p:cNvSpPr>
            <a:spLocks noEditPoints="1"/>
          </p:cNvSpPr>
          <p:nvPr/>
        </p:nvSpPr>
        <p:spPr bwMode="auto">
          <a:xfrm>
            <a:off x="2569823" y="2751613"/>
            <a:ext cx="1721993" cy="1735147"/>
          </a:xfrm>
          <a:custGeom>
            <a:avLst/>
            <a:gdLst>
              <a:gd name="T0" fmla="*/ 14 w 325"/>
              <a:gd name="T1" fmla="*/ 312 h 315"/>
              <a:gd name="T2" fmla="*/ 59 w 325"/>
              <a:gd name="T3" fmla="*/ 310 h 315"/>
              <a:gd name="T4" fmla="*/ 80 w 325"/>
              <a:gd name="T5" fmla="*/ 312 h 315"/>
              <a:gd name="T6" fmla="*/ 78 w 325"/>
              <a:gd name="T7" fmla="*/ 301 h 315"/>
              <a:gd name="T8" fmla="*/ 65 w 325"/>
              <a:gd name="T9" fmla="*/ 273 h 315"/>
              <a:gd name="T10" fmla="*/ 84 w 325"/>
              <a:gd name="T11" fmla="*/ 265 h 315"/>
              <a:gd name="T12" fmla="*/ 112 w 325"/>
              <a:gd name="T13" fmla="*/ 258 h 315"/>
              <a:gd name="T14" fmla="*/ 123 w 325"/>
              <a:gd name="T15" fmla="*/ 236 h 315"/>
              <a:gd name="T16" fmla="*/ 125 w 325"/>
              <a:gd name="T17" fmla="*/ 161 h 315"/>
              <a:gd name="T18" fmla="*/ 165 w 325"/>
              <a:gd name="T19" fmla="*/ 186 h 315"/>
              <a:gd name="T20" fmla="*/ 147 w 325"/>
              <a:gd name="T21" fmla="*/ 230 h 315"/>
              <a:gd name="T22" fmla="*/ 134 w 325"/>
              <a:gd name="T23" fmla="*/ 255 h 315"/>
              <a:gd name="T24" fmla="*/ 124 w 325"/>
              <a:gd name="T25" fmla="*/ 273 h 315"/>
              <a:gd name="T26" fmla="*/ 132 w 325"/>
              <a:gd name="T27" fmla="*/ 293 h 315"/>
              <a:gd name="T28" fmla="*/ 148 w 325"/>
              <a:gd name="T29" fmla="*/ 307 h 315"/>
              <a:gd name="T30" fmla="*/ 163 w 325"/>
              <a:gd name="T31" fmla="*/ 292 h 315"/>
              <a:gd name="T32" fmla="*/ 154 w 325"/>
              <a:gd name="T33" fmla="*/ 269 h 315"/>
              <a:gd name="T34" fmla="*/ 182 w 325"/>
              <a:gd name="T35" fmla="*/ 235 h 315"/>
              <a:gd name="T36" fmla="*/ 211 w 325"/>
              <a:gd name="T37" fmla="*/ 172 h 315"/>
              <a:gd name="T38" fmla="*/ 209 w 325"/>
              <a:gd name="T39" fmla="*/ 136 h 315"/>
              <a:gd name="T40" fmla="*/ 227 w 325"/>
              <a:gd name="T41" fmla="*/ 140 h 315"/>
              <a:gd name="T42" fmla="*/ 241 w 325"/>
              <a:gd name="T43" fmla="*/ 208 h 315"/>
              <a:gd name="T44" fmla="*/ 266 w 325"/>
              <a:gd name="T45" fmla="*/ 269 h 315"/>
              <a:gd name="T46" fmla="*/ 270 w 325"/>
              <a:gd name="T47" fmla="*/ 301 h 315"/>
              <a:gd name="T48" fmla="*/ 264 w 325"/>
              <a:gd name="T49" fmla="*/ 312 h 315"/>
              <a:gd name="T50" fmla="*/ 284 w 325"/>
              <a:gd name="T51" fmla="*/ 310 h 315"/>
              <a:gd name="T52" fmla="*/ 317 w 325"/>
              <a:gd name="T53" fmla="*/ 312 h 315"/>
              <a:gd name="T54" fmla="*/ 307 w 325"/>
              <a:gd name="T55" fmla="*/ 307 h 315"/>
              <a:gd name="T56" fmla="*/ 292 w 325"/>
              <a:gd name="T57" fmla="*/ 301 h 315"/>
              <a:gd name="T58" fmla="*/ 284 w 325"/>
              <a:gd name="T59" fmla="*/ 270 h 315"/>
              <a:gd name="T60" fmla="*/ 275 w 325"/>
              <a:gd name="T61" fmla="*/ 221 h 315"/>
              <a:gd name="T62" fmla="*/ 259 w 325"/>
              <a:gd name="T63" fmla="*/ 169 h 315"/>
              <a:gd name="T64" fmla="*/ 250 w 325"/>
              <a:gd name="T65" fmla="*/ 115 h 315"/>
              <a:gd name="T66" fmla="*/ 235 w 325"/>
              <a:gd name="T67" fmla="*/ 89 h 315"/>
              <a:gd name="T68" fmla="*/ 246 w 325"/>
              <a:gd name="T69" fmla="*/ 64 h 315"/>
              <a:gd name="T70" fmla="*/ 199 w 325"/>
              <a:gd name="T71" fmla="*/ 15 h 315"/>
              <a:gd name="T72" fmla="*/ 180 w 325"/>
              <a:gd name="T73" fmla="*/ 64 h 315"/>
              <a:gd name="T74" fmla="*/ 119 w 325"/>
              <a:gd name="T75" fmla="*/ 77 h 315"/>
              <a:gd name="T76" fmla="*/ 74 w 325"/>
              <a:gd name="T77" fmla="*/ 145 h 315"/>
              <a:gd name="T78" fmla="*/ 79 w 325"/>
              <a:gd name="T79" fmla="*/ 193 h 315"/>
              <a:gd name="T80" fmla="*/ 51 w 325"/>
              <a:gd name="T81" fmla="*/ 243 h 315"/>
              <a:gd name="T82" fmla="*/ 38 w 325"/>
              <a:gd name="T83" fmla="*/ 242 h 315"/>
              <a:gd name="T84" fmla="*/ 29 w 325"/>
              <a:gd name="T85" fmla="*/ 269 h 315"/>
              <a:gd name="T86" fmla="*/ 33 w 325"/>
              <a:gd name="T87" fmla="*/ 297 h 315"/>
              <a:gd name="T88" fmla="*/ 13 w 325"/>
              <a:gd name="T89" fmla="*/ 305 h 315"/>
              <a:gd name="T90" fmla="*/ 80 w 325"/>
              <a:gd name="T91" fmla="*/ 242 h 315"/>
              <a:gd name="T92" fmla="*/ 84 w 325"/>
              <a:gd name="T93" fmla="*/ 235 h 315"/>
              <a:gd name="T94" fmla="*/ 84 w 325"/>
              <a:gd name="T95" fmla="*/ 241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5" h="315">
                <a:moveTo>
                  <a:pt x="2" y="310"/>
                </a:moveTo>
                <a:cubicBezTo>
                  <a:pt x="3" y="312"/>
                  <a:pt x="10" y="312"/>
                  <a:pt x="14" y="312"/>
                </a:cubicBezTo>
                <a:cubicBezTo>
                  <a:pt x="14" y="312"/>
                  <a:pt x="30" y="312"/>
                  <a:pt x="35" y="312"/>
                </a:cubicBezTo>
                <a:cubicBezTo>
                  <a:pt x="35" y="312"/>
                  <a:pt x="56" y="315"/>
                  <a:pt x="59" y="310"/>
                </a:cubicBezTo>
                <a:cubicBezTo>
                  <a:pt x="59" y="310"/>
                  <a:pt x="65" y="305"/>
                  <a:pt x="71" y="307"/>
                </a:cubicBezTo>
                <a:cubicBezTo>
                  <a:pt x="71" y="307"/>
                  <a:pt x="78" y="311"/>
                  <a:pt x="80" y="312"/>
                </a:cubicBezTo>
                <a:cubicBezTo>
                  <a:pt x="80" y="312"/>
                  <a:pt x="102" y="313"/>
                  <a:pt x="87" y="307"/>
                </a:cubicBezTo>
                <a:cubicBezTo>
                  <a:pt x="87" y="307"/>
                  <a:pt x="81" y="303"/>
                  <a:pt x="78" y="301"/>
                </a:cubicBezTo>
                <a:cubicBezTo>
                  <a:pt x="74" y="300"/>
                  <a:pt x="72" y="290"/>
                  <a:pt x="69" y="287"/>
                </a:cubicBezTo>
                <a:cubicBezTo>
                  <a:pt x="66" y="283"/>
                  <a:pt x="63" y="277"/>
                  <a:pt x="65" y="273"/>
                </a:cubicBezTo>
                <a:cubicBezTo>
                  <a:pt x="67" y="269"/>
                  <a:pt x="70" y="264"/>
                  <a:pt x="70" y="264"/>
                </a:cubicBezTo>
                <a:cubicBezTo>
                  <a:pt x="70" y="264"/>
                  <a:pt x="80" y="265"/>
                  <a:pt x="84" y="265"/>
                </a:cubicBezTo>
                <a:cubicBezTo>
                  <a:pt x="84" y="265"/>
                  <a:pt x="88" y="264"/>
                  <a:pt x="91" y="265"/>
                </a:cubicBezTo>
                <a:cubicBezTo>
                  <a:pt x="91" y="265"/>
                  <a:pt x="107" y="267"/>
                  <a:pt x="112" y="258"/>
                </a:cubicBezTo>
                <a:cubicBezTo>
                  <a:pt x="112" y="258"/>
                  <a:pt x="116" y="254"/>
                  <a:pt x="117" y="253"/>
                </a:cubicBezTo>
                <a:cubicBezTo>
                  <a:pt x="118" y="252"/>
                  <a:pt x="123" y="243"/>
                  <a:pt x="123" y="236"/>
                </a:cubicBezTo>
                <a:cubicBezTo>
                  <a:pt x="123" y="228"/>
                  <a:pt x="122" y="199"/>
                  <a:pt x="122" y="195"/>
                </a:cubicBezTo>
                <a:cubicBezTo>
                  <a:pt x="122" y="190"/>
                  <a:pt x="127" y="164"/>
                  <a:pt x="125" y="161"/>
                </a:cubicBezTo>
                <a:cubicBezTo>
                  <a:pt x="125" y="161"/>
                  <a:pt x="128" y="152"/>
                  <a:pt x="131" y="155"/>
                </a:cubicBezTo>
                <a:cubicBezTo>
                  <a:pt x="131" y="155"/>
                  <a:pt x="156" y="182"/>
                  <a:pt x="165" y="186"/>
                </a:cubicBezTo>
                <a:cubicBezTo>
                  <a:pt x="165" y="186"/>
                  <a:pt x="170" y="194"/>
                  <a:pt x="171" y="195"/>
                </a:cubicBezTo>
                <a:cubicBezTo>
                  <a:pt x="171" y="195"/>
                  <a:pt x="150" y="215"/>
                  <a:pt x="147" y="230"/>
                </a:cubicBezTo>
                <a:cubicBezTo>
                  <a:pt x="147" y="230"/>
                  <a:pt x="141" y="245"/>
                  <a:pt x="137" y="250"/>
                </a:cubicBezTo>
                <a:cubicBezTo>
                  <a:pt x="134" y="254"/>
                  <a:pt x="134" y="255"/>
                  <a:pt x="134" y="255"/>
                </a:cubicBezTo>
                <a:cubicBezTo>
                  <a:pt x="134" y="255"/>
                  <a:pt x="130" y="254"/>
                  <a:pt x="129" y="259"/>
                </a:cubicBezTo>
                <a:cubicBezTo>
                  <a:pt x="128" y="264"/>
                  <a:pt x="126" y="270"/>
                  <a:pt x="124" y="273"/>
                </a:cubicBezTo>
                <a:cubicBezTo>
                  <a:pt x="121" y="276"/>
                  <a:pt x="117" y="276"/>
                  <a:pt x="121" y="283"/>
                </a:cubicBezTo>
                <a:cubicBezTo>
                  <a:pt x="121" y="283"/>
                  <a:pt x="130" y="292"/>
                  <a:pt x="132" y="293"/>
                </a:cubicBezTo>
                <a:cubicBezTo>
                  <a:pt x="135" y="295"/>
                  <a:pt x="134" y="297"/>
                  <a:pt x="133" y="300"/>
                </a:cubicBezTo>
                <a:cubicBezTo>
                  <a:pt x="133" y="300"/>
                  <a:pt x="131" y="307"/>
                  <a:pt x="148" y="307"/>
                </a:cubicBezTo>
                <a:cubicBezTo>
                  <a:pt x="148" y="307"/>
                  <a:pt x="166" y="308"/>
                  <a:pt x="167" y="304"/>
                </a:cubicBezTo>
                <a:cubicBezTo>
                  <a:pt x="167" y="304"/>
                  <a:pt x="169" y="297"/>
                  <a:pt x="163" y="292"/>
                </a:cubicBezTo>
                <a:cubicBezTo>
                  <a:pt x="163" y="292"/>
                  <a:pt x="157" y="284"/>
                  <a:pt x="155" y="277"/>
                </a:cubicBezTo>
                <a:cubicBezTo>
                  <a:pt x="154" y="271"/>
                  <a:pt x="154" y="269"/>
                  <a:pt x="154" y="269"/>
                </a:cubicBezTo>
                <a:cubicBezTo>
                  <a:pt x="154" y="269"/>
                  <a:pt x="156" y="262"/>
                  <a:pt x="152" y="261"/>
                </a:cubicBezTo>
                <a:cubicBezTo>
                  <a:pt x="152" y="261"/>
                  <a:pt x="177" y="238"/>
                  <a:pt x="182" y="235"/>
                </a:cubicBezTo>
                <a:cubicBezTo>
                  <a:pt x="187" y="232"/>
                  <a:pt x="205" y="213"/>
                  <a:pt x="204" y="209"/>
                </a:cubicBezTo>
                <a:cubicBezTo>
                  <a:pt x="204" y="209"/>
                  <a:pt x="219" y="185"/>
                  <a:pt x="211" y="172"/>
                </a:cubicBezTo>
                <a:cubicBezTo>
                  <a:pt x="203" y="159"/>
                  <a:pt x="205" y="147"/>
                  <a:pt x="199" y="144"/>
                </a:cubicBezTo>
                <a:cubicBezTo>
                  <a:pt x="199" y="144"/>
                  <a:pt x="208" y="138"/>
                  <a:pt x="209" y="136"/>
                </a:cubicBezTo>
                <a:cubicBezTo>
                  <a:pt x="209" y="136"/>
                  <a:pt x="219" y="137"/>
                  <a:pt x="221" y="135"/>
                </a:cubicBezTo>
                <a:cubicBezTo>
                  <a:pt x="221" y="135"/>
                  <a:pt x="227" y="136"/>
                  <a:pt x="227" y="140"/>
                </a:cubicBezTo>
                <a:cubicBezTo>
                  <a:pt x="227" y="144"/>
                  <a:pt x="233" y="176"/>
                  <a:pt x="235" y="183"/>
                </a:cubicBezTo>
                <a:cubicBezTo>
                  <a:pt x="238" y="190"/>
                  <a:pt x="240" y="202"/>
                  <a:pt x="241" y="208"/>
                </a:cubicBezTo>
                <a:cubicBezTo>
                  <a:pt x="241" y="214"/>
                  <a:pt x="249" y="231"/>
                  <a:pt x="254" y="239"/>
                </a:cubicBezTo>
                <a:cubicBezTo>
                  <a:pt x="258" y="248"/>
                  <a:pt x="265" y="264"/>
                  <a:pt x="266" y="269"/>
                </a:cubicBezTo>
                <a:cubicBezTo>
                  <a:pt x="268" y="274"/>
                  <a:pt x="272" y="281"/>
                  <a:pt x="272" y="286"/>
                </a:cubicBezTo>
                <a:cubicBezTo>
                  <a:pt x="271" y="291"/>
                  <a:pt x="270" y="299"/>
                  <a:pt x="270" y="301"/>
                </a:cubicBezTo>
                <a:cubicBezTo>
                  <a:pt x="270" y="303"/>
                  <a:pt x="270" y="306"/>
                  <a:pt x="266" y="307"/>
                </a:cubicBezTo>
                <a:cubicBezTo>
                  <a:pt x="263" y="309"/>
                  <a:pt x="261" y="310"/>
                  <a:pt x="264" y="312"/>
                </a:cubicBezTo>
                <a:cubicBezTo>
                  <a:pt x="264" y="312"/>
                  <a:pt x="270" y="313"/>
                  <a:pt x="273" y="311"/>
                </a:cubicBezTo>
                <a:cubicBezTo>
                  <a:pt x="273" y="311"/>
                  <a:pt x="277" y="307"/>
                  <a:pt x="284" y="310"/>
                </a:cubicBezTo>
                <a:cubicBezTo>
                  <a:pt x="284" y="310"/>
                  <a:pt x="291" y="312"/>
                  <a:pt x="295" y="312"/>
                </a:cubicBezTo>
                <a:cubicBezTo>
                  <a:pt x="295" y="312"/>
                  <a:pt x="316" y="313"/>
                  <a:pt x="317" y="312"/>
                </a:cubicBezTo>
                <a:cubicBezTo>
                  <a:pt x="317" y="312"/>
                  <a:pt x="325" y="311"/>
                  <a:pt x="317" y="307"/>
                </a:cubicBezTo>
                <a:cubicBezTo>
                  <a:pt x="317" y="307"/>
                  <a:pt x="311" y="307"/>
                  <a:pt x="307" y="307"/>
                </a:cubicBezTo>
                <a:cubicBezTo>
                  <a:pt x="304" y="307"/>
                  <a:pt x="302" y="304"/>
                  <a:pt x="299" y="305"/>
                </a:cubicBezTo>
                <a:cubicBezTo>
                  <a:pt x="295" y="305"/>
                  <a:pt x="296" y="304"/>
                  <a:pt x="292" y="301"/>
                </a:cubicBezTo>
                <a:cubicBezTo>
                  <a:pt x="289" y="297"/>
                  <a:pt x="285" y="279"/>
                  <a:pt x="285" y="277"/>
                </a:cubicBezTo>
                <a:cubicBezTo>
                  <a:pt x="285" y="276"/>
                  <a:pt x="285" y="272"/>
                  <a:pt x="284" y="270"/>
                </a:cubicBezTo>
                <a:cubicBezTo>
                  <a:pt x="283" y="268"/>
                  <a:pt x="280" y="246"/>
                  <a:pt x="279" y="241"/>
                </a:cubicBezTo>
                <a:cubicBezTo>
                  <a:pt x="278" y="235"/>
                  <a:pt x="277" y="225"/>
                  <a:pt x="275" y="221"/>
                </a:cubicBezTo>
                <a:cubicBezTo>
                  <a:pt x="274" y="217"/>
                  <a:pt x="276" y="205"/>
                  <a:pt x="269" y="196"/>
                </a:cubicBezTo>
                <a:cubicBezTo>
                  <a:pt x="261" y="186"/>
                  <a:pt x="259" y="178"/>
                  <a:pt x="259" y="169"/>
                </a:cubicBezTo>
                <a:cubicBezTo>
                  <a:pt x="258" y="160"/>
                  <a:pt x="255" y="149"/>
                  <a:pt x="254" y="146"/>
                </a:cubicBezTo>
                <a:cubicBezTo>
                  <a:pt x="254" y="142"/>
                  <a:pt x="255" y="128"/>
                  <a:pt x="250" y="115"/>
                </a:cubicBezTo>
                <a:cubicBezTo>
                  <a:pt x="245" y="101"/>
                  <a:pt x="239" y="91"/>
                  <a:pt x="234" y="89"/>
                </a:cubicBezTo>
                <a:cubicBezTo>
                  <a:pt x="235" y="89"/>
                  <a:pt x="235" y="89"/>
                  <a:pt x="235" y="89"/>
                </a:cubicBezTo>
                <a:cubicBezTo>
                  <a:pt x="235" y="89"/>
                  <a:pt x="243" y="78"/>
                  <a:pt x="242" y="70"/>
                </a:cubicBezTo>
                <a:cubicBezTo>
                  <a:pt x="242" y="70"/>
                  <a:pt x="244" y="65"/>
                  <a:pt x="246" y="64"/>
                </a:cubicBezTo>
                <a:cubicBezTo>
                  <a:pt x="246" y="64"/>
                  <a:pt x="259" y="40"/>
                  <a:pt x="245" y="25"/>
                </a:cubicBezTo>
                <a:cubicBezTo>
                  <a:pt x="245" y="25"/>
                  <a:pt x="226" y="0"/>
                  <a:pt x="199" y="15"/>
                </a:cubicBezTo>
                <a:cubicBezTo>
                  <a:pt x="199" y="15"/>
                  <a:pt x="182" y="28"/>
                  <a:pt x="181" y="45"/>
                </a:cubicBezTo>
                <a:cubicBezTo>
                  <a:pt x="181" y="45"/>
                  <a:pt x="176" y="48"/>
                  <a:pt x="180" y="64"/>
                </a:cubicBezTo>
                <a:cubicBezTo>
                  <a:pt x="180" y="64"/>
                  <a:pt x="164" y="56"/>
                  <a:pt x="155" y="60"/>
                </a:cubicBezTo>
                <a:cubicBezTo>
                  <a:pt x="155" y="60"/>
                  <a:pt x="131" y="66"/>
                  <a:pt x="119" y="77"/>
                </a:cubicBezTo>
                <a:cubicBezTo>
                  <a:pt x="119" y="77"/>
                  <a:pt x="97" y="90"/>
                  <a:pt x="87" y="104"/>
                </a:cubicBezTo>
                <a:cubicBezTo>
                  <a:pt x="78" y="118"/>
                  <a:pt x="74" y="132"/>
                  <a:pt x="74" y="145"/>
                </a:cubicBezTo>
                <a:cubicBezTo>
                  <a:pt x="74" y="158"/>
                  <a:pt x="71" y="161"/>
                  <a:pt x="75" y="163"/>
                </a:cubicBezTo>
                <a:cubicBezTo>
                  <a:pt x="75" y="163"/>
                  <a:pt x="78" y="189"/>
                  <a:pt x="79" y="193"/>
                </a:cubicBezTo>
                <a:cubicBezTo>
                  <a:pt x="79" y="193"/>
                  <a:pt x="59" y="231"/>
                  <a:pt x="57" y="240"/>
                </a:cubicBezTo>
                <a:cubicBezTo>
                  <a:pt x="57" y="240"/>
                  <a:pt x="55" y="244"/>
                  <a:pt x="51" y="243"/>
                </a:cubicBezTo>
                <a:cubicBezTo>
                  <a:pt x="51" y="243"/>
                  <a:pt x="49" y="240"/>
                  <a:pt x="42" y="242"/>
                </a:cubicBezTo>
                <a:cubicBezTo>
                  <a:pt x="42" y="242"/>
                  <a:pt x="39" y="243"/>
                  <a:pt x="38" y="242"/>
                </a:cubicBezTo>
                <a:cubicBezTo>
                  <a:pt x="36" y="241"/>
                  <a:pt x="30" y="240"/>
                  <a:pt x="27" y="245"/>
                </a:cubicBezTo>
                <a:cubicBezTo>
                  <a:pt x="25" y="251"/>
                  <a:pt x="27" y="263"/>
                  <a:pt x="29" y="269"/>
                </a:cubicBezTo>
                <a:cubicBezTo>
                  <a:pt x="30" y="276"/>
                  <a:pt x="28" y="281"/>
                  <a:pt x="28" y="285"/>
                </a:cubicBezTo>
                <a:cubicBezTo>
                  <a:pt x="28" y="288"/>
                  <a:pt x="30" y="295"/>
                  <a:pt x="33" y="297"/>
                </a:cubicBezTo>
                <a:cubicBezTo>
                  <a:pt x="33" y="297"/>
                  <a:pt x="31" y="301"/>
                  <a:pt x="27" y="302"/>
                </a:cubicBezTo>
                <a:cubicBezTo>
                  <a:pt x="24" y="303"/>
                  <a:pt x="16" y="304"/>
                  <a:pt x="13" y="305"/>
                </a:cubicBezTo>
                <a:cubicBezTo>
                  <a:pt x="10" y="306"/>
                  <a:pt x="0" y="307"/>
                  <a:pt x="2" y="310"/>
                </a:cubicBezTo>
                <a:close/>
                <a:moveTo>
                  <a:pt x="80" y="242"/>
                </a:moveTo>
                <a:cubicBezTo>
                  <a:pt x="80" y="242"/>
                  <a:pt x="84" y="237"/>
                  <a:pt x="84" y="235"/>
                </a:cubicBezTo>
                <a:cubicBezTo>
                  <a:pt x="84" y="235"/>
                  <a:pt x="84" y="235"/>
                  <a:pt x="84" y="235"/>
                </a:cubicBezTo>
                <a:cubicBezTo>
                  <a:pt x="84" y="235"/>
                  <a:pt x="84" y="235"/>
                  <a:pt x="84" y="235"/>
                </a:cubicBezTo>
                <a:cubicBezTo>
                  <a:pt x="84" y="236"/>
                  <a:pt x="83" y="240"/>
                  <a:pt x="84" y="241"/>
                </a:cubicBezTo>
                <a:cubicBezTo>
                  <a:pt x="84" y="241"/>
                  <a:pt x="81" y="241"/>
                  <a:pt x="80" y="242"/>
                </a:cubicBezTo>
                <a:close/>
              </a:path>
            </a:pathLst>
          </a:custGeom>
          <a:solidFill>
            <a:srgbClr val="1492EE"/>
          </a:solidFill>
          <a:ln>
            <a:noFill/>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89" name="Freeform 10"/>
          <p:cNvSpPr>
            <a:spLocks noEditPoints="1"/>
          </p:cNvSpPr>
          <p:nvPr/>
        </p:nvSpPr>
        <p:spPr bwMode="auto">
          <a:xfrm>
            <a:off x="5643779" y="2173390"/>
            <a:ext cx="1016820" cy="2312194"/>
          </a:xfrm>
          <a:custGeom>
            <a:avLst/>
            <a:gdLst>
              <a:gd name="T0" fmla="*/ 186 w 194"/>
              <a:gd name="T1" fmla="*/ 40 h 436"/>
              <a:gd name="T2" fmla="*/ 128 w 194"/>
              <a:gd name="T3" fmla="*/ 42 h 436"/>
              <a:gd name="T4" fmla="*/ 120 w 194"/>
              <a:gd name="T5" fmla="*/ 39 h 436"/>
              <a:gd name="T6" fmla="*/ 67 w 194"/>
              <a:gd name="T7" fmla="*/ 41 h 436"/>
              <a:gd name="T8" fmla="*/ 38 w 194"/>
              <a:gd name="T9" fmla="*/ 71 h 436"/>
              <a:gd name="T10" fmla="*/ 6 w 194"/>
              <a:gd name="T11" fmla="*/ 146 h 436"/>
              <a:gd name="T12" fmla="*/ 4 w 194"/>
              <a:gd name="T13" fmla="*/ 176 h 436"/>
              <a:gd name="T14" fmla="*/ 17 w 194"/>
              <a:gd name="T15" fmla="*/ 183 h 436"/>
              <a:gd name="T16" fmla="*/ 42 w 194"/>
              <a:gd name="T17" fmla="*/ 183 h 436"/>
              <a:gd name="T18" fmla="*/ 39 w 194"/>
              <a:gd name="T19" fmla="*/ 230 h 436"/>
              <a:gd name="T20" fmla="*/ 48 w 194"/>
              <a:gd name="T21" fmla="*/ 275 h 436"/>
              <a:gd name="T22" fmla="*/ 54 w 194"/>
              <a:gd name="T23" fmla="*/ 336 h 436"/>
              <a:gd name="T24" fmla="*/ 43 w 194"/>
              <a:gd name="T25" fmla="*/ 376 h 436"/>
              <a:gd name="T26" fmla="*/ 71 w 194"/>
              <a:gd name="T27" fmla="*/ 367 h 436"/>
              <a:gd name="T28" fmla="*/ 69 w 194"/>
              <a:gd name="T29" fmla="*/ 332 h 436"/>
              <a:gd name="T30" fmla="*/ 75 w 194"/>
              <a:gd name="T31" fmla="*/ 285 h 436"/>
              <a:gd name="T32" fmla="*/ 82 w 194"/>
              <a:gd name="T33" fmla="*/ 262 h 436"/>
              <a:gd name="T34" fmla="*/ 94 w 194"/>
              <a:gd name="T35" fmla="*/ 221 h 436"/>
              <a:gd name="T36" fmla="*/ 99 w 194"/>
              <a:gd name="T37" fmla="*/ 233 h 436"/>
              <a:gd name="T38" fmla="*/ 103 w 194"/>
              <a:gd name="T39" fmla="*/ 281 h 436"/>
              <a:gd name="T40" fmla="*/ 102 w 194"/>
              <a:gd name="T41" fmla="*/ 354 h 436"/>
              <a:gd name="T42" fmla="*/ 92 w 194"/>
              <a:gd name="T43" fmla="*/ 395 h 436"/>
              <a:gd name="T44" fmla="*/ 82 w 194"/>
              <a:gd name="T45" fmla="*/ 426 h 436"/>
              <a:gd name="T46" fmla="*/ 117 w 194"/>
              <a:gd name="T47" fmla="*/ 413 h 436"/>
              <a:gd name="T48" fmla="*/ 120 w 194"/>
              <a:gd name="T49" fmla="*/ 363 h 436"/>
              <a:gd name="T50" fmla="*/ 132 w 194"/>
              <a:gd name="T51" fmla="*/ 275 h 436"/>
              <a:gd name="T52" fmla="*/ 150 w 194"/>
              <a:gd name="T53" fmla="*/ 207 h 436"/>
              <a:gd name="T54" fmla="*/ 152 w 194"/>
              <a:gd name="T55" fmla="*/ 201 h 436"/>
              <a:gd name="T56" fmla="*/ 153 w 194"/>
              <a:gd name="T57" fmla="*/ 186 h 436"/>
              <a:gd name="T58" fmla="*/ 152 w 194"/>
              <a:gd name="T59" fmla="*/ 171 h 436"/>
              <a:gd name="T60" fmla="*/ 144 w 194"/>
              <a:gd name="T61" fmla="*/ 141 h 436"/>
              <a:gd name="T62" fmla="*/ 146 w 194"/>
              <a:gd name="T63" fmla="*/ 113 h 436"/>
              <a:gd name="T64" fmla="*/ 167 w 194"/>
              <a:gd name="T65" fmla="*/ 78 h 436"/>
              <a:gd name="T66" fmla="*/ 173 w 194"/>
              <a:gd name="T67" fmla="*/ 117 h 436"/>
              <a:gd name="T68" fmla="*/ 162 w 194"/>
              <a:gd name="T69" fmla="*/ 132 h 436"/>
              <a:gd name="T70" fmla="*/ 165 w 194"/>
              <a:gd name="T71" fmla="*/ 135 h 436"/>
              <a:gd name="T72" fmla="*/ 176 w 194"/>
              <a:gd name="T73" fmla="*/ 138 h 436"/>
              <a:gd name="T74" fmla="*/ 176 w 194"/>
              <a:gd name="T75" fmla="*/ 144 h 436"/>
              <a:gd name="T76" fmla="*/ 172 w 194"/>
              <a:gd name="T77" fmla="*/ 147 h 436"/>
              <a:gd name="T78" fmla="*/ 171 w 194"/>
              <a:gd name="T79" fmla="*/ 151 h 436"/>
              <a:gd name="T80" fmla="*/ 181 w 194"/>
              <a:gd name="T81" fmla="*/ 148 h 436"/>
              <a:gd name="T82" fmla="*/ 189 w 194"/>
              <a:gd name="T83" fmla="*/ 118 h 436"/>
              <a:gd name="T84" fmla="*/ 189 w 194"/>
              <a:gd name="T85" fmla="*/ 53 h 436"/>
              <a:gd name="T86" fmla="*/ 42 w 194"/>
              <a:gd name="T87" fmla="*/ 153 h 436"/>
              <a:gd name="T88" fmla="*/ 48 w 194"/>
              <a:gd name="T89" fmla="*/ 122 h 436"/>
              <a:gd name="T90" fmla="*/ 57 w 194"/>
              <a:gd name="T91" fmla="*/ 129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4" h="436">
                <a:moveTo>
                  <a:pt x="189" y="53"/>
                </a:moveTo>
                <a:cubicBezTo>
                  <a:pt x="186" y="48"/>
                  <a:pt x="186" y="40"/>
                  <a:pt x="186" y="40"/>
                </a:cubicBezTo>
                <a:cubicBezTo>
                  <a:pt x="177" y="24"/>
                  <a:pt x="147" y="38"/>
                  <a:pt x="147" y="38"/>
                </a:cubicBezTo>
                <a:cubicBezTo>
                  <a:pt x="140" y="37"/>
                  <a:pt x="131" y="42"/>
                  <a:pt x="128" y="42"/>
                </a:cubicBezTo>
                <a:cubicBezTo>
                  <a:pt x="126" y="42"/>
                  <a:pt x="123" y="42"/>
                  <a:pt x="123" y="42"/>
                </a:cubicBezTo>
                <a:cubicBezTo>
                  <a:pt x="123" y="38"/>
                  <a:pt x="120" y="39"/>
                  <a:pt x="120" y="39"/>
                </a:cubicBezTo>
                <a:cubicBezTo>
                  <a:pt x="125" y="0"/>
                  <a:pt x="94" y="2"/>
                  <a:pt x="94" y="2"/>
                </a:cubicBezTo>
                <a:cubicBezTo>
                  <a:pt x="59" y="2"/>
                  <a:pt x="67" y="41"/>
                  <a:pt x="67" y="41"/>
                </a:cubicBezTo>
                <a:cubicBezTo>
                  <a:pt x="59" y="32"/>
                  <a:pt x="67" y="52"/>
                  <a:pt x="67" y="52"/>
                </a:cubicBezTo>
                <a:cubicBezTo>
                  <a:pt x="56" y="53"/>
                  <a:pt x="38" y="71"/>
                  <a:pt x="38" y="71"/>
                </a:cubicBezTo>
                <a:cubicBezTo>
                  <a:pt x="23" y="79"/>
                  <a:pt x="26" y="104"/>
                  <a:pt x="21" y="108"/>
                </a:cubicBezTo>
                <a:cubicBezTo>
                  <a:pt x="15" y="113"/>
                  <a:pt x="6" y="143"/>
                  <a:pt x="6" y="146"/>
                </a:cubicBezTo>
                <a:cubicBezTo>
                  <a:pt x="5" y="149"/>
                  <a:pt x="6" y="154"/>
                  <a:pt x="3" y="161"/>
                </a:cubicBezTo>
                <a:cubicBezTo>
                  <a:pt x="0" y="168"/>
                  <a:pt x="0" y="167"/>
                  <a:pt x="4" y="176"/>
                </a:cubicBezTo>
                <a:cubicBezTo>
                  <a:pt x="8" y="185"/>
                  <a:pt x="11" y="183"/>
                  <a:pt x="11" y="183"/>
                </a:cubicBezTo>
                <a:cubicBezTo>
                  <a:pt x="13" y="182"/>
                  <a:pt x="17" y="183"/>
                  <a:pt x="17" y="183"/>
                </a:cubicBezTo>
                <a:cubicBezTo>
                  <a:pt x="25" y="185"/>
                  <a:pt x="42" y="181"/>
                  <a:pt x="42" y="181"/>
                </a:cubicBezTo>
                <a:cubicBezTo>
                  <a:pt x="42" y="183"/>
                  <a:pt x="42" y="183"/>
                  <a:pt x="42" y="183"/>
                </a:cubicBezTo>
                <a:cubicBezTo>
                  <a:pt x="39" y="184"/>
                  <a:pt x="40" y="191"/>
                  <a:pt x="40" y="191"/>
                </a:cubicBezTo>
                <a:cubicBezTo>
                  <a:pt x="38" y="196"/>
                  <a:pt x="41" y="216"/>
                  <a:pt x="39" y="230"/>
                </a:cubicBezTo>
                <a:cubicBezTo>
                  <a:pt x="37" y="244"/>
                  <a:pt x="48" y="258"/>
                  <a:pt x="48" y="258"/>
                </a:cubicBezTo>
                <a:cubicBezTo>
                  <a:pt x="49" y="260"/>
                  <a:pt x="48" y="275"/>
                  <a:pt x="48" y="275"/>
                </a:cubicBezTo>
                <a:cubicBezTo>
                  <a:pt x="42" y="286"/>
                  <a:pt x="44" y="301"/>
                  <a:pt x="46" y="306"/>
                </a:cubicBezTo>
                <a:cubicBezTo>
                  <a:pt x="48" y="311"/>
                  <a:pt x="53" y="328"/>
                  <a:pt x="54" y="336"/>
                </a:cubicBezTo>
                <a:cubicBezTo>
                  <a:pt x="56" y="343"/>
                  <a:pt x="51" y="355"/>
                  <a:pt x="49" y="359"/>
                </a:cubicBezTo>
                <a:cubicBezTo>
                  <a:pt x="47" y="364"/>
                  <a:pt x="43" y="376"/>
                  <a:pt x="43" y="376"/>
                </a:cubicBezTo>
                <a:cubicBezTo>
                  <a:pt x="39" y="387"/>
                  <a:pt x="68" y="383"/>
                  <a:pt x="68" y="383"/>
                </a:cubicBezTo>
                <a:cubicBezTo>
                  <a:pt x="73" y="380"/>
                  <a:pt x="71" y="374"/>
                  <a:pt x="71" y="367"/>
                </a:cubicBezTo>
                <a:cubicBezTo>
                  <a:pt x="72" y="360"/>
                  <a:pt x="75" y="359"/>
                  <a:pt x="75" y="354"/>
                </a:cubicBezTo>
                <a:cubicBezTo>
                  <a:pt x="74" y="350"/>
                  <a:pt x="70" y="338"/>
                  <a:pt x="69" y="332"/>
                </a:cubicBezTo>
                <a:cubicBezTo>
                  <a:pt x="67" y="326"/>
                  <a:pt x="67" y="321"/>
                  <a:pt x="70" y="314"/>
                </a:cubicBezTo>
                <a:cubicBezTo>
                  <a:pt x="73" y="306"/>
                  <a:pt x="77" y="290"/>
                  <a:pt x="75" y="285"/>
                </a:cubicBezTo>
                <a:cubicBezTo>
                  <a:pt x="74" y="280"/>
                  <a:pt x="75" y="275"/>
                  <a:pt x="75" y="275"/>
                </a:cubicBezTo>
                <a:cubicBezTo>
                  <a:pt x="76" y="273"/>
                  <a:pt x="82" y="262"/>
                  <a:pt x="82" y="262"/>
                </a:cubicBezTo>
                <a:cubicBezTo>
                  <a:pt x="85" y="260"/>
                  <a:pt x="89" y="240"/>
                  <a:pt x="89" y="239"/>
                </a:cubicBezTo>
                <a:cubicBezTo>
                  <a:pt x="90" y="238"/>
                  <a:pt x="91" y="224"/>
                  <a:pt x="94" y="221"/>
                </a:cubicBezTo>
                <a:cubicBezTo>
                  <a:pt x="97" y="219"/>
                  <a:pt x="98" y="226"/>
                  <a:pt x="98" y="227"/>
                </a:cubicBezTo>
                <a:cubicBezTo>
                  <a:pt x="98" y="228"/>
                  <a:pt x="99" y="233"/>
                  <a:pt x="99" y="233"/>
                </a:cubicBezTo>
                <a:cubicBezTo>
                  <a:pt x="98" y="237"/>
                  <a:pt x="103" y="261"/>
                  <a:pt x="103" y="261"/>
                </a:cubicBezTo>
                <a:cubicBezTo>
                  <a:pt x="100" y="266"/>
                  <a:pt x="103" y="281"/>
                  <a:pt x="103" y="281"/>
                </a:cubicBezTo>
                <a:cubicBezTo>
                  <a:pt x="105" y="285"/>
                  <a:pt x="105" y="292"/>
                  <a:pt x="105" y="292"/>
                </a:cubicBezTo>
                <a:cubicBezTo>
                  <a:pt x="99" y="303"/>
                  <a:pt x="102" y="348"/>
                  <a:pt x="102" y="354"/>
                </a:cubicBezTo>
                <a:cubicBezTo>
                  <a:pt x="101" y="360"/>
                  <a:pt x="100" y="378"/>
                  <a:pt x="97" y="382"/>
                </a:cubicBezTo>
                <a:cubicBezTo>
                  <a:pt x="94" y="386"/>
                  <a:pt x="93" y="390"/>
                  <a:pt x="92" y="395"/>
                </a:cubicBezTo>
                <a:cubicBezTo>
                  <a:pt x="91" y="400"/>
                  <a:pt x="89" y="409"/>
                  <a:pt x="89" y="409"/>
                </a:cubicBezTo>
                <a:cubicBezTo>
                  <a:pt x="84" y="413"/>
                  <a:pt x="82" y="426"/>
                  <a:pt x="82" y="426"/>
                </a:cubicBezTo>
                <a:cubicBezTo>
                  <a:pt x="81" y="436"/>
                  <a:pt x="115" y="430"/>
                  <a:pt x="115" y="430"/>
                </a:cubicBezTo>
                <a:cubicBezTo>
                  <a:pt x="120" y="426"/>
                  <a:pt x="118" y="418"/>
                  <a:pt x="117" y="413"/>
                </a:cubicBezTo>
                <a:cubicBezTo>
                  <a:pt x="117" y="407"/>
                  <a:pt x="116" y="389"/>
                  <a:pt x="116" y="389"/>
                </a:cubicBezTo>
                <a:cubicBezTo>
                  <a:pt x="112" y="381"/>
                  <a:pt x="120" y="363"/>
                  <a:pt x="120" y="363"/>
                </a:cubicBezTo>
                <a:cubicBezTo>
                  <a:pt x="141" y="300"/>
                  <a:pt x="132" y="287"/>
                  <a:pt x="132" y="287"/>
                </a:cubicBezTo>
                <a:cubicBezTo>
                  <a:pt x="132" y="287"/>
                  <a:pt x="132" y="280"/>
                  <a:pt x="132" y="275"/>
                </a:cubicBezTo>
                <a:cubicBezTo>
                  <a:pt x="132" y="269"/>
                  <a:pt x="128" y="271"/>
                  <a:pt x="138" y="252"/>
                </a:cubicBezTo>
                <a:cubicBezTo>
                  <a:pt x="148" y="234"/>
                  <a:pt x="150" y="208"/>
                  <a:pt x="150" y="207"/>
                </a:cubicBezTo>
                <a:cubicBezTo>
                  <a:pt x="151" y="206"/>
                  <a:pt x="151" y="205"/>
                  <a:pt x="150" y="203"/>
                </a:cubicBezTo>
                <a:cubicBezTo>
                  <a:pt x="149" y="201"/>
                  <a:pt x="150" y="203"/>
                  <a:pt x="152" y="201"/>
                </a:cubicBezTo>
                <a:cubicBezTo>
                  <a:pt x="153" y="199"/>
                  <a:pt x="152" y="195"/>
                  <a:pt x="152" y="194"/>
                </a:cubicBezTo>
                <a:cubicBezTo>
                  <a:pt x="153" y="192"/>
                  <a:pt x="153" y="188"/>
                  <a:pt x="153" y="186"/>
                </a:cubicBezTo>
                <a:cubicBezTo>
                  <a:pt x="153" y="184"/>
                  <a:pt x="153" y="180"/>
                  <a:pt x="153" y="178"/>
                </a:cubicBezTo>
                <a:cubicBezTo>
                  <a:pt x="153" y="176"/>
                  <a:pt x="151" y="176"/>
                  <a:pt x="152" y="171"/>
                </a:cubicBezTo>
                <a:cubicBezTo>
                  <a:pt x="153" y="167"/>
                  <a:pt x="151" y="162"/>
                  <a:pt x="151" y="162"/>
                </a:cubicBezTo>
                <a:cubicBezTo>
                  <a:pt x="152" y="153"/>
                  <a:pt x="143" y="143"/>
                  <a:pt x="144" y="141"/>
                </a:cubicBezTo>
                <a:cubicBezTo>
                  <a:pt x="144" y="138"/>
                  <a:pt x="143" y="128"/>
                  <a:pt x="142" y="126"/>
                </a:cubicBezTo>
                <a:cubicBezTo>
                  <a:pt x="142" y="125"/>
                  <a:pt x="146" y="113"/>
                  <a:pt x="146" y="113"/>
                </a:cubicBezTo>
                <a:cubicBezTo>
                  <a:pt x="149" y="110"/>
                  <a:pt x="156" y="89"/>
                  <a:pt x="157" y="88"/>
                </a:cubicBezTo>
                <a:cubicBezTo>
                  <a:pt x="157" y="87"/>
                  <a:pt x="167" y="78"/>
                  <a:pt x="167" y="78"/>
                </a:cubicBezTo>
                <a:cubicBezTo>
                  <a:pt x="167" y="80"/>
                  <a:pt x="175" y="106"/>
                  <a:pt x="175" y="109"/>
                </a:cubicBezTo>
                <a:cubicBezTo>
                  <a:pt x="176" y="112"/>
                  <a:pt x="176" y="115"/>
                  <a:pt x="173" y="117"/>
                </a:cubicBezTo>
                <a:cubicBezTo>
                  <a:pt x="170" y="119"/>
                  <a:pt x="168" y="124"/>
                  <a:pt x="167" y="126"/>
                </a:cubicBezTo>
                <a:cubicBezTo>
                  <a:pt x="165" y="128"/>
                  <a:pt x="164" y="131"/>
                  <a:pt x="162" y="132"/>
                </a:cubicBezTo>
                <a:cubicBezTo>
                  <a:pt x="160" y="133"/>
                  <a:pt x="157" y="135"/>
                  <a:pt x="157" y="135"/>
                </a:cubicBezTo>
                <a:cubicBezTo>
                  <a:pt x="154" y="143"/>
                  <a:pt x="165" y="135"/>
                  <a:pt x="165" y="135"/>
                </a:cubicBezTo>
                <a:cubicBezTo>
                  <a:pt x="167" y="133"/>
                  <a:pt x="170" y="132"/>
                  <a:pt x="170" y="132"/>
                </a:cubicBezTo>
                <a:cubicBezTo>
                  <a:pt x="178" y="132"/>
                  <a:pt x="176" y="138"/>
                  <a:pt x="176" y="138"/>
                </a:cubicBezTo>
                <a:cubicBezTo>
                  <a:pt x="169" y="136"/>
                  <a:pt x="172" y="139"/>
                  <a:pt x="172" y="139"/>
                </a:cubicBezTo>
                <a:cubicBezTo>
                  <a:pt x="175" y="139"/>
                  <a:pt x="176" y="144"/>
                  <a:pt x="176" y="144"/>
                </a:cubicBezTo>
                <a:cubicBezTo>
                  <a:pt x="175" y="145"/>
                  <a:pt x="169" y="143"/>
                  <a:pt x="169" y="143"/>
                </a:cubicBezTo>
                <a:cubicBezTo>
                  <a:pt x="164" y="143"/>
                  <a:pt x="172" y="147"/>
                  <a:pt x="172" y="147"/>
                </a:cubicBezTo>
                <a:cubicBezTo>
                  <a:pt x="168" y="147"/>
                  <a:pt x="168" y="147"/>
                  <a:pt x="168" y="147"/>
                </a:cubicBezTo>
                <a:cubicBezTo>
                  <a:pt x="160" y="147"/>
                  <a:pt x="171" y="151"/>
                  <a:pt x="171" y="151"/>
                </a:cubicBezTo>
                <a:cubicBezTo>
                  <a:pt x="163" y="156"/>
                  <a:pt x="173" y="154"/>
                  <a:pt x="174" y="154"/>
                </a:cubicBezTo>
                <a:cubicBezTo>
                  <a:pt x="176" y="153"/>
                  <a:pt x="181" y="148"/>
                  <a:pt x="181" y="148"/>
                </a:cubicBezTo>
                <a:cubicBezTo>
                  <a:pt x="186" y="142"/>
                  <a:pt x="186" y="142"/>
                  <a:pt x="186" y="142"/>
                </a:cubicBezTo>
                <a:cubicBezTo>
                  <a:pt x="189" y="138"/>
                  <a:pt x="188" y="123"/>
                  <a:pt x="189" y="118"/>
                </a:cubicBezTo>
                <a:cubicBezTo>
                  <a:pt x="189" y="112"/>
                  <a:pt x="188" y="100"/>
                  <a:pt x="188" y="100"/>
                </a:cubicBezTo>
                <a:cubicBezTo>
                  <a:pt x="194" y="73"/>
                  <a:pt x="189" y="53"/>
                  <a:pt x="189" y="53"/>
                </a:cubicBezTo>
                <a:close/>
                <a:moveTo>
                  <a:pt x="50" y="151"/>
                </a:moveTo>
                <a:cubicBezTo>
                  <a:pt x="50" y="151"/>
                  <a:pt x="43" y="152"/>
                  <a:pt x="42" y="153"/>
                </a:cubicBezTo>
                <a:cubicBezTo>
                  <a:pt x="40" y="155"/>
                  <a:pt x="35" y="155"/>
                  <a:pt x="33" y="154"/>
                </a:cubicBezTo>
                <a:cubicBezTo>
                  <a:pt x="33" y="154"/>
                  <a:pt x="48" y="141"/>
                  <a:pt x="48" y="122"/>
                </a:cubicBezTo>
                <a:cubicBezTo>
                  <a:pt x="48" y="122"/>
                  <a:pt x="50" y="115"/>
                  <a:pt x="55" y="119"/>
                </a:cubicBezTo>
                <a:cubicBezTo>
                  <a:pt x="55" y="119"/>
                  <a:pt x="55" y="126"/>
                  <a:pt x="57" y="129"/>
                </a:cubicBezTo>
                <a:cubicBezTo>
                  <a:pt x="57" y="129"/>
                  <a:pt x="55" y="146"/>
                  <a:pt x="50" y="151"/>
                </a:cubicBezTo>
                <a:close/>
              </a:path>
            </a:pathLst>
          </a:custGeom>
          <a:solidFill>
            <a:srgbClr val="39B3E2"/>
          </a:solidFill>
          <a:ln>
            <a:noFill/>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0" name="Freeform 5"/>
          <p:cNvSpPr/>
          <p:nvPr/>
        </p:nvSpPr>
        <p:spPr bwMode="auto">
          <a:xfrm>
            <a:off x="7677672" y="2087665"/>
            <a:ext cx="1623495" cy="2450779"/>
          </a:xfrm>
          <a:custGeom>
            <a:avLst/>
            <a:gdLst>
              <a:gd name="T0" fmla="*/ 217 w 318"/>
              <a:gd name="T1" fmla="*/ 58 h 422"/>
              <a:gd name="T2" fmla="*/ 261 w 318"/>
              <a:gd name="T3" fmla="*/ 27 h 422"/>
              <a:gd name="T4" fmla="*/ 262 w 318"/>
              <a:gd name="T5" fmla="*/ 51 h 422"/>
              <a:gd name="T6" fmla="*/ 258 w 318"/>
              <a:gd name="T7" fmla="*/ 64 h 422"/>
              <a:gd name="T8" fmla="*/ 254 w 318"/>
              <a:gd name="T9" fmla="*/ 75 h 422"/>
              <a:gd name="T10" fmla="*/ 259 w 318"/>
              <a:gd name="T11" fmla="*/ 92 h 422"/>
              <a:gd name="T12" fmla="*/ 278 w 318"/>
              <a:gd name="T13" fmla="*/ 126 h 422"/>
              <a:gd name="T14" fmla="*/ 288 w 318"/>
              <a:gd name="T15" fmla="*/ 104 h 422"/>
              <a:gd name="T16" fmla="*/ 288 w 318"/>
              <a:gd name="T17" fmla="*/ 77 h 422"/>
              <a:gd name="T18" fmla="*/ 294 w 318"/>
              <a:gd name="T19" fmla="*/ 82 h 422"/>
              <a:gd name="T20" fmla="*/ 311 w 318"/>
              <a:gd name="T21" fmla="*/ 66 h 422"/>
              <a:gd name="T22" fmla="*/ 315 w 318"/>
              <a:gd name="T23" fmla="*/ 76 h 422"/>
              <a:gd name="T24" fmla="*/ 311 w 318"/>
              <a:gd name="T25" fmla="*/ 92 h 422"/>
              <a:gd name="T26" fmla="*/ 299 w 318"/>
              <a:gd name="T27" fmla="*/ 117 h 422"/>
              <a:gd name="T28" fmla="*/ 275 w 318"/>
              <a:gd name="T29" fmla="*/ 158 h 422"/>
              <a:gd name="T30" fmla="*/ 250 w 318"/>
              <a:gd name="T31" fmla="*/ 125 h 422"/>
              <a:gd name="T32" fmla="*/ 223 w 318"/>
              <a:gd name="T33" fmla="*/ 178 h 422"/>
              <a:gd name="T34" fmla="*/ 215 w 318"/>
              <a:gd name="T35" fmla="*/ 205 h 422"/>
              <a:gd name="T36" fmla="*/ 289 w 318"/>
              <a:gd name="T37" fmla="*/ 257 h 422"/>
              <a:gd name="T38" fmla="*/ 227 w 318"/>
              <a:gd name="T39" fmla="*/ 329 h 422"/>
              <a:gd name="T40" fmla="*/ 233 w 318"/>
              <a:gd name="T41" fmla="*/ 352 h 422"/>
              <a:gd name="T42" fmla="*/ 222 w 318"/>
              <a:gd name="T43" fmla="*/ 364 h 422"/>
              <a:gd name="T44" fmla="*/ 193 w 318"/>
              <a:gd name="T45" fmla="*/ 334 h 422"/>
              <a:gd name="T46" fmla="*/ 219 w 318"/>
              <a:gd name="T47" fmla="*/ 304 h 422"/>
              <a:gd name="T48" fmla="*/ 231 w 318"/>
              <a:gd name="T49" fmla="*/ 254 h 422"/>
              <a:gd name="T50" fmla="*/ 129 w 318"/>
              <a:gd name="T51" fmla="*/ 292 h 422"/>
              <a:gd name="T52" fmla="*/ 105 w 318"/>
              <a:gd name="T53" fmla="*/ 308 h 422"/>
              <a:gd name="T54" fmla="*/ 50 w 318"/>
              <a:gd name="T55" fmla="*/ 348 h 422"/>
              <a:gd name="T56" fmla="*/ 34 w 318"/>
              <a:gd name="T57" fmla="*/ 377 h 422"/>
              <a:gd name="T58" fmla="*/ 13 w 318"/>
              <a:gd name="T59" fmla="*/ 405 h 422"/>
              <a:gd name="T60" fmla="*/ 3 w 318"/>
              <a:gd name="T61" fmla="*/ 377 h 422"/>
              <a:gd name="T62" fmla="*/ 12 w 318"/>
              <a:gd name="T63" fmla="*/ 346 h 422"/>
              <a:gd name="T64" fmla="*/ 45 w 318"/>
              <a:gd name="T65" fmla="*/ 321 h 422"/>
              <a:gd name="T66" fmla="*/ 108 w 318"/>
              <a:gd name="T67" fmla="*/ 274 h 422"/>
              <a:gd name="T68" fmla="*/ 160 w 318"/>
              <a:gd name="T69" fmla="*/ 192 h 422"/>
              <a:gd name="T70" fmla="*/ 185 w 318"/>
              <a:gd name="T71" fmla="*/ 109 h 422"/>
              <a:gd name="T72" fmla="*/ 156 w 318"/>
              <a:gd name="T73" fmla="*/ 99 h 422"/>
              <a:gd name="T74" fmla="*/ 134 w 318"/>
              <a:gd name="T75" fmla="*/ 135 h 422"/>
              <a:gd name="T76" fmla="*/ 140 w 318"/>
              <a:gd name="T77" fmla="*/ 166 h 422"/>
              <a:gd name="T78" fmla="*/ 133 w 318"/>
              <a:gd name="T79" fmla="*/ 167 h 422"/>
              <a:gd name="T80" fmla="*/ 111 w 318"/>
              <a:gd name="T81" fmla="*/ 187 h 422"/>
              <a:gd name="T82" fmla="*/ 105 w 318"/>
              <a:gd name="T83" fmla="*/ 180 h 422"/>
              <a:gd name="T84" fmla="*/ 102 w 318"/>
              <a:gd name="T85" fmla="*/ 173 h 422"/>
              <a:gd name="T86" fmla="*/ 109 w 318"/>
              <a:gd name="T87" fmla="*/ 158 h 422"/>
              <a:gd name="T88" fmla="*/ 121 w 318"/>
              <a:gd name="T89" fmla="*/ 128 h 422"/>
              <a:gd name="T90" fmla="*/ 156 w 318"/>
              <a:gd name="T91" fmla="*/ 75 h 422"/>
              <a:gd name="T92" fmla="*/ 213 w 318"/>
              <a:gd name="T93" fmla="*/ 71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18" h="422">
                <a:moveTo>
                  <a:pt x="213" y="71"/>
                </a:moveTo>
                <a:cubicBezTo>
                  <a:pt x="213" y="71"/>
                  <a:pt x="223" y="64"/>
                  <a:pt x="217" y="58"/>
                </a:cubicBezTo>
                <a:cubicBezTo>
                  <a:pt x="211" y="53"/>
                  <a:pt x="208" y="32"/>
                  <a:pt x="217" y="22"/>
                </a:cubicBezTo>
                <a:cubicBezTo>
                  <a:pt x="217" y="22"/>
                  <a:pt x="243" y="0"/>
                  <a:pt x="261" y="27"/>
                </a:cubicBezTo>
                <a:cubicBezTo>
                  <a:pt x="261" y="27"/>
                  <a:pt x="263" y="39"/>
                  <a:pt x="261" y="44"/>
                </a:cubicBezTo>
                <a:cubicBezTo>
                  <a:pt x="261" y="44"/>
                  <a:pt x="261" y="49"/>
                  <a:pt x="262" y="51"/>
                </a:cubicBezTo>
                <a:cubicBezTo>
                  <a:pt x="262" y="51"/>
                  <a:pt x="267" y="59"/>
                  <a:pt x="260" y="59"/>
                </a:cubicBezTo>
                <a:cubicBezTo>
                  <a:pt x="260" y="59"/>
                  <a:pt x="259" y="63"/>
                  <a:pt x="258" y="64"/>
                </a:cubicBezTo>
                <a:cubicBezTo>
                  <a:pt x="258" y="64"/>
                  <a:pt x="258" y="67"/>
                  <a:pt x="257" y="67"/>
                </a:cubicBezTo>
                <a:cubicBezTo>
                  <a:pt x="257" y="67"/>
                  <a:pt x="256" y="75"/>
                  <a:pt x="254" y="75"/>
                </a:cubicBezTo>
                <a:cubicBezTo>
                  <a:pt x="246" y="75"/>
                  <a:pt x="246" y="75"/>
                  <a:pt x="246" y="75"/>
                </a:cubicBezTo>
                <a:cubicBezTo>
                  <a:pt x="246" y="75"/>
                  <a:pt x="256" y="82"/>
                  <a:pt x="259" y="92"/>
                </a:cubicBezTo>
                <a:cubicBezTo>
                  <a:pt x="263" y="103"/>
                  <a:pt x="263" y="103"/>
                  <a:pt x="263" y="103"/>
                </a:cubicBezTo>
                <a:cubicBezTo>
                  <a:pt x="263" y="103"/>
                  <a:pt x="274" y="116"/>
                  <a:pt x="278" y="126"/>
                </a:cubicBezTo>
                <a:cubicBezTo>
                  <a:pt x="278" y="126"/>
                  <a:pt x="284" y="116"/>
                  <a:pt x="286" y="114"/>
                </a:cubicBezTo>
                <a:cubicBezTo>
                  <a:pt x="288" y="111"/>
                  <a:pt x="288" y="107"/>
                  <a:pt x="288" y="104"/>
                </a:cubicBezTo>
                <a:cubicBezTo>
                  <a:pt x="288" y="101"/>
                  <a:pt x="285" y="88"/>
                  <a:pt x="287" y="86"/>
                </a:cubicBezTo>
                <a:cubicBezTo>
                  <a:pt x="289" y="83"/>
                  <a:pt x="288" y="77"/>
                  <a:pt x="288" y="77"/>
                </a:cubicBezTo>
                <a:cubicBezTo>
                  <a:pt x="288" y="77"/>
                  <a:pt x="290" y="71"/>
                  <a:pt x="293" y="77"/>
                </a:cubicBezTo>
                <a:cubicBezTo>
                  <a:pt x="294" y="82"/>
                  <a:pt x="294" y="82"/>
                  <a:pt x="294" y="82"/>
                </a:cubicBezTo>
                <a:cubicBezTo>
                  <a:pt x="294" y="82"/>
                  <a:pt x="297" y="80"/>
                  <a:pt x="298" y="80"/>
                </a:cubicBezTo>
                <a:cubicBezTo>
                  <a:pt x="299" y="79"/>
                  <a:pt x="309" y="65"/>
                  <a:pt x="311" y="66"/>
                </a:cubicBezTo>
                <a:cubicBezTo>
                  <a:pt x="311" y="66"/>
                  <a:pt x="317" y="63"/>
                  <a:pt x="317" y="69"/>
                </a:cubicBezTo>
                <a:cubicBezTo>
                  <a:pt x="317" y="75"/>
                  <a:pt x="315" y="76"/>
                  <a:pt x="315" y="76"/>
                </a:cubicBezTo>
                <a:cubicBezTo>
                  <a:pt x="315" y="76"/>
                  <a:pt x="318" y="77"/>
                  <a:pt x="316" y="81"/>
                </a:cubicBezTo>
                <a:cubicBezTo>
                  <a:pt x="316" y="81"/>
                  <a:pt x="312" y="89"/>
                  <a:pt x="311" y="92"/>
                </a:cubicBezTo>
                <a:cubicBezTo>
                  <a:pt x="310" y="96"/>
                  <a:pt x="306" y="105"/>
                  <a:pt x="303" y="109"/>
                </a:cubicBezTo>
                <a:cubicBezTo>
                  <a:pt x="300" y="112"/>
                  <a:pt x="301" y="110"/>
                  <a:pt x="299" y="117"/>
                </a:cubicBezTo>
                <a:cubicBezTo>
                  <a:pt x="297" y="125"/>
                  <a:pt x="290" y="146"/>
                  <a:pt x="285" y="152"/>
                </a:cubicBezTo>
                <a:cubicBezTo>
                  <a:pt x="285" y="152"/>
                  <a:pt x="284" y="158"/>
                  <a:pt x="275" y="158"/>
                </a:cubicBezTo>
                <a:cubicBezTo>
                  <a:pt x="275" y="158"/>
                  <a:pt x="268" y="156"/>
                  <a:pt x="267" y="151"/>
                </a:cubicBezTo>
                <a:cubicBezTo>
                  <a:pt x="266" y="146"/>
                  <a:pt x="251" y="127"/>
                  <a:pt x="250" y="125"/>
                </a:cubicBezTo>
                <a:cubicBezTo>
                  <a:pt x="250" y="125"/>
                  <a:pt x="242" y="138"/>
                  <a:pt x="236" y="140"/>
                </a:cubicBezTo>
                <a:cubicBezTo>
                  <a:pt x="236" y="140"/>
                  <a:pt x="227" y="168"/>
                  <a:pt x="223" y="178"/>
                </a:cubicBezTo>
                <a:cubicBezTo>
                  <a:pt x="218" y="188"/>
                  <a:pt x="222" y="181"/>
                  <a:pt x="222" y="181"/>
                </a:cubicBezTo>
                <a:cubicBezTo>
                  <a:pt x="222" y="181"/>
                  <a:pt x="217" y="201"/>
                  <a:pt x="215" y="205"/>
                </a:cubicBezTo>
                <a:cubicBezTo>
                  <a:pt x="215" y="205"/>
                  <a:pt x="237" y="202"/>
                  <a:pt x="267" y="227"/>
                </a:cubicBezTo>
                <a:cubicBezTo>
                  <a:pt x="267" y="227"/>
                  <a:pt x="297" y="241"/>
                  <a:pt x="289" y="257"/>
                </a:cubicBezTo>
                <a:cubicBezTo>
                  <a:pt x="289" y="257"/>
                  <a:pt x="270" y="281"/>
                  <a:pt x="267" y="284"/>
                </a:cubicBezTo>
                <a:cubicBezTo>
                  <a:pt x="265" y="287"/>
                  <a:pt x="225" y="320"/>
                  <a:pt x="227" y="329"/>
                </a:cubicBezTo>
                <a:cubicBezTo>
                  <a:pt x="227" y="329"/>
                  <a:pt x="230" y="333"/>
                  <a:pt x="229" y="336"/>
                </a:cubicBezTo>
                <a:cubicBezTo>
                  <a:pt x="229" y="339"/>
                  <a:pt x="229" y="348"/>
                  <a:pt x="233" y="352"/>
                </a:cubicBezTo>
                <a:cubicBezTo>
                  <a:pt x="237" y="355"/>
                  <a:pt x="257" y="367"/>
                  <a:pt x="247" y="371"/>
                </a:cubicBezTo>
                <a:cubicBezTo>
                  <a:pt x="247" y="371"/>
                  <a:pt x="226" y="372"/>
                  <a:pt x="222" y="364"/>
                </a:cubicBezTo>
                <a:cubicBezTo>
                  <a:pt x="222" y="364"/>
                  <a:pt x="211" y="353"/>
                  <a:pt x="205" y="352"/>
                </a:cubicBezTo>
                <a:cubicBezTo>
                  <a:pt x="205" y="352"/>
                  <a:pt x="184" y="344"/>
                  <a:pt x="193" y="334"/>
                </a:cubicBezTo>
                <a:cubicBezTo>
                  <a:pt x="193" y="334"/>
                  <a:pt x="200" y="322"/>
                  <a:pt x="203" y="323"/>
                </a:cubicBezTo>
                <a:cubicBezTo>
                  <a:pt x="203" y="323"/>
                  <a:pt x="216" y="312"/>
                  <a:pt x="219" y="304"/>
                </a:cubicBezTo>
                <a:cubicBezTo>
                  <a:pt x="223" y="296"/>
                  <a:pt x="241" y="259"/>
                  <a:pt x="248" y="256"/>
                </a:cubicBezTo>
                <a:cubicBezTo>
                  <a:pt x="248" y="256"/>
                  <a:pt x="238" y="254"/>
                  <a:pt x="231" y="254"/>
                </a:cubicBezTo>
                <a:cubicBezTo>
                  <a:pt x="223" y="254"/>
                  <a:pt x="197" y="251"/>
                  <a:pt x="186" y="245"/>
                </a:cubicBezTo>
                <a:cubicBezTo>
                  <a:pt x="186" y="245"/>
                  <a:pt x="144" y="285"/>
                  <a:pt x="129" y="292"/>
                </a:cubicBezTo>
                <a:cubicBezTo>
                  <a:pt x="129" y="292"/>
                  <a:pt x="125" y="298"/>
                  <a:pt x="123" y="299"/>
                </a:cubicBezTo>
                <a:cubicBezTo>
                  <a:pt x="123" y="299"/>
                  <a:pt x="113" y="307"/>
                  <a:pt x="105" y="308"/>
                </a:cubicBezTo>
                <a:cubicBezTo>
                  <a:pt x="105" y="308"/>
                  <a:pt x="92" y="315"/>
                  <a:pt x="89" y="318"/>
                </a:cubicBezTo>
                <a:cubicBezTo>
                  <a:pt x="85" y="321"/>
                  <a:pt x="53" y="346"/>
                  <a:pt x="50" y="348"/>
                </a:cubicBezTo>
                <a:cubicBezTo>
                  <a:pt x="50" y="348"/>
                  <a:pt x="36" y="365"/>
                  <a:pt x="35" y="369"/>
                </a:cubicBezTo>
                <a:cubicBezTo>
                  <a:pt x="35" y="369"/>
                  <a:pt x="40" y="375"/>
                  <a:pt x="34" y="377"/>
                </a:cubicBezTo>
                <a:cubicBezTo>
                  <a:pt x="34" y="377"/>
                  <a:pt x="21" y="386"/>
                  <a:pt x="18" y="391"/>
                </a:cubicBezTo>
                <a:cubicBezTo>
                  <a:pt x="16" y="396"/>
                  <a:pt x="12" y="402"/>
                  <a:pt x="13" y="405"/>
                </a:cubicBezTo>
                <a:cubicBezTo>
                  <a:pt x="14" y="409"/>
                  <a:pt x="5" y="422"/>
                  <a:pt x="0" y="404"/>
                </a:cubicBezTo>
                <a:cubicBezTo>
                  <a:pt x="0" y="404"/>
                  <a:pt x="1" y="386"/>
                  <a:pt x="3" y="377"/>
                </a:cubicBezTo>
                <a:cubicBezTo>
                  <a:pt x="6" y="367"/>
                  <a:pt x="7" y="365"/>
                  <a:pt x="6" y="362"/>
                </a:cubicBezTo>
                <a:cubicBezTo>
                  <a:pt x="5" y="358"/>
                  <a:pt x="4" y="348"/>
                  <a:pt x="12" y="346"/>
                </a:cubicBezTo>
                <a:cubicBezTo>
                  <a:pt x="20" y="344"/>
                  <a:pt x="27" y="345"/>
                  <a:pt x="27" y="345"/>
                </a:cubicBezTo>
                <a:cubicBezTo>
                  <a:pt x="27" y="345"/>
                  <a:pt x="41" y="329"/>
                  <a:pt x="45" y="321"/>
                </a:cubicBezTo>
                <a:cubicBezTo>
                  <a:pt x="50" y="313"/>
                  <a:pt x="69" y="296"/>
                  <a:pt x="77" y="292"/>
                </a:cubicBezTo>
                <a:cubicBezTo>
                  <a:pt x="84" y="288"/>
                  <a:pt x="103" y="280"/>
                  <a:pt x="108" y="274"/>
                </a:cubicBezTo>
                <a:cubicBezTo>
                  <a:pt x="113" y="267"/>
                  <a:pt x="133" y="235"/>
                  <a:pt x="142" y="232"/>
                </a:cubicBezTo>
                <a:cubicBezTo>
                  <a:pt x="142" y="232"/>
                  <a:pt x="141" y="199"/>
                  <a:pt x="160" y="192"/>
                </a:cubicBezTo>
                <a:cubicBezTo>
                  <a:pt x="160" y="192"/>
                  <a:pt x="170" y="188"/>
                  <a:pt x="175" y="175"/>
                </a:cubicBezTo>
                <a:cubicBezTo>
                  <a:pt x="180" y="163"/>
                  <a:pt x="180" y="117"/>
                  <a:pt x="185" y="109"/>
                </a:cubicBezTo>
                <a:cubicBezTo>
                  <a:pt x="185" y="109"/>
                  <a:pt x="184" y="104"/>
                  <a:pt x="185" y="102"/>
                </a:cubicBezTo>
                <a:cubicBezTo>
                  <a:pt x="185" y="102"/>
                  <a:pt x="160" y="101"/>
                  <a:pt x="156" y="99"/>
                </a:cubicBezTo>
                <a:cubicBezTo>
                  <a:pt x="156" y="99"/>
                  <a:pt x="149" y="94"/>
                  <a:pt x="146" y="103"/>
                </a:cubicBezTo>
                <a:cubicBezTo>
                  <a:pt x="146" y="103"/>
                  <a:pt x="136" y="127"/>
                  <a:pt x="134" y="135"/>
                </a:cubicBezTo>
                <a:cubicBezTo>
                  <a:pt x="134" y="135"/>
                  <a:pt x="133" y="148"/>
                  <a:pt x="134" y="153"/>
                </a:cubicBezTo>
                <a:cubicBezTo>
                  <a:pt x="135" y="157"/>
                  <a:pt x="138" y="164"/>
                  <a:pt x="140" y="166"/>
                </a:cubicBezTo>
                <a:cubicBezTo>
                  <a:pt x="142" y="168"/>
                  <a:pt x="144" y="172"/>
                  <a:pt x="141" y="172"/>
                </a:cubicBezTo>
                <a:cubicBezTo>
                  <a:pt x="141" y="172"/>
                  <a:pt x="135" y="171"/>
                  <a:pt x="133" y="167"/>
                </a:cubicBezTo>
                <a:cubicBezTo>
                  <a:pt x="133" y="167"/>
                  <a:pt x="132" y="160"/>
                  <a:pt x="127" y="168"/>
                </a:cubicBezTo>
                <a:cubicBezTo>
                  <a:pt x="127" y="168"/>
                  <a:pt x="110" y="200"/>
                  <a:pt x="111" y="187"/>
                </a:cubicBezTo>
                <a:cubicBezTo>
                  <a:pt x="111" y="187"/>
                  <a:pt x="103" y="195"/>
                  <a:pt x="107" y="185"/>
                </a:cubicBezTo>
                <a:cubicBezTo>
                  <a:pt x="107" y="185"/>
                  <a:pt x="101" y="187"/>
                  <a:pt x="105" y="180"/>
                </a:cubicBezTo>
                <a:cubicBezTo>
                  <a:pt x="105" y="180"/>
                  <a:pt x="114" y="161"/>
                  <a:pt x="108" y="167"/>
                </a:cubicBezTo>
                <a:cubicBezTo>
                  <a:pt x="102" y="173"/>
                  <a:pt x="102" y="173"/>
                  <a:pt x="102" y="173"/>
                </a:cubicBezTo>
                <a:cubicBezTo>
                  <a:pt x="102" y="173"/>
                  <a:pt x="96" y="176"/>
                  <a:pt x="100" y="170"/>
                </a:cubicBezTo>
                <a:cubicBezTo>
                  <a:pt x="100" y="170"/>
                  <a:pt x="107" y="163"/>
                  <a:pt x="109" y="158"/>
                </a:cubicBezTo>
                <a:cubicBezTo>
                  <a:pt x="111" y="154"/>
                  <a:pt x="114" y="149"/>
                  <a:pt x="118" y="146"/>
                </a:cubicBezTo>
                <a:cubicBezTo>
                  <a:pt x="121" y="142"/>
                  <a:pt x="120" y="132"/>
                  <a:pt x="121" y="128"/>
                </a:cubicBezTo>
                <a:cubicBezTo>
                  <a:pt x="121" y="124"/>
                  <a:pt x="125" y="86"/>
                  <a:pt x="134" y="82"/>
                </a:cubicBezTo>
                <a:cubicBezTo>
                  <a:pt x="144" y="77"/>
                  <a:pt x="150" y="77"/>
                  <a:pt x="156" y="75"/>
                </a:cubicBezTo>
                <a:cubicBezTo>
                  <a:pt x="161" y="73"/>
                  <a:pt x="189" y="70"/>
                  <a:pt x="197" y="72"/>
                </a:cubicBezTo>
                <a:cubicBezTo>
                  <a:pt x="197" y="72"/>
                  <a:pt x="211" y="72"/>
                  <a:pt x="213" y="71"/>
                </a:cubicBezTo>
                <a:close/>
              </a:path>
            </a:pathLst>
          </a:custGeom>
          <a:solidFill>
            <a:srgbClr val="23B2FE"/>
          </a:solidFill>
          <a:ln>
            <a:noFill/>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91" name="Freeform 22"/>
          <p:cNvSpPr>
            <a:spLocks noEditPoints="1"/>
          </p:cNvSpPr>
          <p:nvPr/>
        </p:nvSpPr>
        <p:spPr bwMode="auto">
          <a:xfrm>
            <a:off x="10345837" y="2100917"/>
            <a:ext cx="1432670" cy="2343230"/>
          </a:xfrm>
          <a:custGeom>
            <a:avLst/>
            <a:gdLst>
              <a:gd name="T0" fmla="*/ 205 w 213"/>
              <a:gd name="T1" fmla="*/ 194 h 401"/>
              <a:gd name="T2" fmla="*/ 200 w 213"/>
              <a:gd name="T3" fmla="*/ 202 h 401"/>
              <a:gd name="T4" fmla="*/ 177 w 213"/>
              <a:gd name="T5" fmla="*/ 273 h 401"/>
              <a:gd name="T6" fmla="*/ 140 w 213"/>
              <a:gd name="T7" fmla="*/ 275 h 401"/>
              <a:gd name="T8" fmla="*/ 76 w 213"/>
              <a:gd name="T9" fmla="*/ 300 h 401"/>
              <a:gd name="T10" fmla="*/ 59 w 213"/>
              <a:gd name="T11" fmla="*/ 357 h 401"/>
              <a:gd name="T12" fmla="*/ 20 w 213"/>
              <a:gd name="T13" fmla="*/ 400 h 401"/>
              <a:gd name="T14" fmla="*/ 21 w 213"/>
              <a:gd name="T15" fmla="*/ 383 h 401"/>
              <a:gd name="T16" fmla="*/ 25 w 213"/>
              <a:gd name="T17" fmla="*/ 375 h 401"/>
              <a:gd name="T18" fmla="*/ 19 w 213"/>
              <a:gd name="T19" fmla="*/ 369 h 401"/>
              <a:gd name="T20" fmla="*/ 23 w 213"/>
              <a:gd name="T21" fmla="*/ 364 h 401"/>
              <a:gd name="T22" fmla="*/ 29 w 213"/>
              <a:gd name="T23" fmla="*/ 361 h 401"/>
              <a:gd name="T24" fmla="*/ 27 w 213"/>
              <a:gd name="T25" fmla="*/ 348 h 401"/>
              <a:gd name="T26" fmla="*/ 37 w 213"/>
              <a:gd name="T27" fmla="*/ 315 h 401"/>
              <a:gd name="T28" fmla="*/ 55 w 213"/>
              <a:gd name="T29" fmla="*/ 265 h 401"/>
              <a:gd name="T30" fmla="*/ 61 w 213"/>
              <a:gd name="T31" fmla="*/ 251 h 401"/>
              <a:gd name="T32" fmla="*/ 69 w 213"/>
              <a:gd name="T33" fmla="*/ 219 h 401"/>
              <a:gd name="T34" fmla="*/ 78 w 213"/>
              <a:gd name="T35" fmla="*/ 198 h 401"/>
              <a:gd name="T36" fmla="*/ 71 w 213"/>
              <a:gd name="T37" fmla="*/ 169 h 401"/>
              <a:gd name="T38" fmla="*/ 52 w 213"/>
              <a:gd name="T39" fmla="*/ 103 h 401"/>
              <a:gd name="T40" fmla="*/ 31 w 213"/>
              <a:gd name="T41" fmla="*/ 91 h 401"/>
              <a:gd name="T42" fmla="*/ 26 w 213"/>
              <a:gd name="T43" fmla="*/ 26 h 401"/>
              <a:gd name="T44" fmla="*/ 43 w 213"/>
              <a:gd name="T45" fmla="*/ 10 h 401"/>
              <a:gd name="T46" fmla="*/ 63 w 213"/>
              <a:gd name="T47" fmla="*/ 9 h 401"/>
              <a:gd name="T48" fmla="*/ 64 w 213"/>
              <a:gd name="T49" fmla="*/ 22 h 401"/>
              <a:gd name="T50" fmla="*/ 36 w 213"/>
              <a:gd name="T51" fmla="*/ 35 h 401"/>
              <a:gd name="T52" fmla="*/ 25 w 213"/>
              <a:gd name="T53" fmla="*/ 59 h 401"/>
              <a:gd name="T54" fmla="*/ 64 w 213"/>
              <a:gd name="T55" fmla="*/ 76 h 401"/>
              <a:gd name="T56" fmla="*/ 75 w 213"/>
              <a:gd name="T57" fmla="*/ 81 h 401"/>
              <a:gd name="T58" fmla="*/ 71 w 213"/>
              <a:gd name="T59" fmla="*/ 54 h 401"/>
              <a:gd name="T60" fmla="*/ 74 w 213"/>
              <a:gd name="T61" fmla="*/ 33 h 401"/>
              <a:gd name="T62" fmla="*/ 79 w 213"/>
              <a:gd name="T63" fmla="*/ 28 h 401"/>
              <a:gd name="T64" fmla="*/ 108 w 213"/>
              <a:gd name="T65" fmla="*/ 35 h 401"/>
              <a:gd name="T66" fmla="*/ 109 w 213"/>
              <a:gd name="T67" fmla="*/ 37 h 401"/>
              <a:gd name="T68" fmla="*/ 111 w 213"/>
              <a:gd name="T69" fmla="*/ 44 h 401"/>
              <a:gd name="T70" fmla="*/ 107 w 213"/>
              <a:gd name="T71" fmla="*/ 77 h 401"/>
              <a:gd name="T72" fmla="*/ 132 w 213"/>
              <a:gd name="T73" fmla="*/ 88 h 401"/>
              <a:gd name="T74" fmla="*/ 149 w 213"/>
              <a:gd name="T75" fmla="*/ 102 h 401"/>
              <a:gd name="T76" fmla="*/ 173 w 213"/>
              <a:gd name="T77" fmla="*/ 143 h 401"/>
              <a:gd name="T78" fmla="*/ 146 w 213"/>
              <a:gd name="T79" fmla="*/ 188 h 401"/>
              <a:gd name="T80" fmla="*/ 140 w 213"/>
              <a:gd name="T81" fmla="*/ 199 h 401"/>
              <a:gd name="T82" fmla="*/ 154 w 213"/>
              <a:gd name="T83" fmla="*/ 238 h 401"/>
              <a:gd name="T84" fmla="*/ 168 w 213"/>
              <a:gd name="T85" fmla="*/ 221 h 401"/>
              <a:gd name="T86" fmla="*/ 182 w 213"/>
              <a:gd name="T87" fmla="*/ 197 h 401"/>
              <a:gd name="T88" fmla="*/ 212 w 213"/>
              <a:gd name="T89" fmla="*/ 172 h 401"/>
              <a:gd name="T90" fmla="*/ 60 w 213"/>
              <a:gd name="T91" fmla="*/ 19 h 401"/>
              <a:gd name="T92" fmla="*/ 136 w 213"/>
              <a:gd name="T93" fmla="*/ 143 h 401"/>
              <a:gd name="T94" fmla="*/ 149 w 213"/>
              <a:gd name="T95" fmla="*/ 161 h 401"/>
              <a:gd name="T96" fmla="*/ 143 w 213"/>
              <a:gd name="T97" fmla="*/ 135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3" h="401">
                <a:moveTo>
                  <a:pt x="212" y="172"/>
                </a:moveTo>
                <a:cubicBezTo>
                  <a:pt x="212" y="174"/>
                  <a:pt x="213" y="176"/>
                  <a:pt x="213" y="177"/>
                </a:cubicBezTo>
                <a:cubicBezTo>
                  <a:pt x="212" y="183"/>
                  <a:pt x="207" y="187"/>
                  <a:pt x="206" y="192"/>
                </a:cubicBezTo>
                <a:cubicBezTo>
                  <a:pt x="206" y="192"/>
                  <a:pt x="206" y="193"/>
                  <a:pt x="205" y="194"/>
                </a:cubicBezTo>
                <a:cubicBezTo>
                  <a:pt x="205" y="196"/>
                  <a:pt x="203" y="199"/>
                  <a:pt x="202" y="201"/>
                </a:cubicBezTo>
                <a:cubicBezTo>
                  <a:pt x="201" y="201"/>
                  <a:pt x="200" y="200"/>
                  <a:pt x="199" y="201"/>
                </a:cubicBezTo>
                <a:cubicBezTo>
                  <a:pt x="199" y="201"/>
                  <a:pt x="199" y="201"/>
                  <a:pt x="199" y="201"/>
                </a:cubicBezTo>
                <a:cubicBezTo>
                  <a:pt x="199" y="202"/>
                  <a:pt x="199" y="202"/>
                  <a:pt x="200" y="202"/>
                </a:cubicBezTo>
                <a:cubicBezTo>
                  <a:pt x="197" y="207"/>
                  <a:pt x="195" y="212"/>
                  <a:pt x="194" y="217"/>
                </a:cubicBezTo>
                <a:cubicBezTo>
                  <a:pt x="193" y="223"/>
                  <a:pt x="193" y="229"/>
                  <a:pt x="191" y="235"/>
                </a:cubicBezTo>
                <a:cubicBezTo>
                  <a:pt x="189" y="241"/>
                  <a:pt x="188" y="248"/>
                  <a:pt x="186" y="254"/>
                </a:cubicBezTo>
                <a:cubicBezTo>
                  <a:pt x="183" y="260"/>
                  <a:pt x="180" y="267"/>
                  <a:pt x="177" y="273"/>
                </a:cubicBezTo>
                <a:cubicBezTo>
                  <a:pt x="175" y="278"/>
                  <a:pt x="166" y="290"/>
                  <a:pt x="159" y="288"/>
                </a:cubicBezTo>
                <a:cubicBezTo>
                  <a:pt x="157" y="288"/>
                  <a:pt x="156" y="287"/>
                  <a:pt x="154" y="286"/>
                </a:cubicBezTo>
                <a:cubicBezTo>
                  <a:pt x="152" y="285"/>
                  <a:pt x="150" y="284"/>
                  <a:pt x="148" y="283"/>
                </a:cubicBezTo>
                <a:cubicBezTo>
                  <a:pt x="145" y="280"/>
                  <a:pt x="143" y="278"/>
                  <a:pt x="140" y="275"/>
                </a:cubicBezTo>
                <a:cubicBezTo>
                  <a:pt x="132" y="268"/>
                  <a:pt x="124" y="261"/>
                  <a:pt x="115" y="254"/>
                </a:cubicBezTo>
                <a:cubicBezTo>
                  <a:pt x="113" y="251"/>
                  <a:pt x="107" y="244"/>
                  <a:pt x="103" y="243"/>
                </a:cubicBezTo>
                <a:cubicBezTo>
                  <a:pt x="98" y="253"/>
                  <a:pt x="89" y="260"/>
                  <a:pt x="85" y="270"/>
                </a:cubicBezTo>
                <a:cubicBezTo>
                  <a:pt x="82" y="279"/>
                  <a:pt x="79" y="289"/>
                  <a:pt x="76" y="300"/>
                </a:cubicBezTo>
                <a:cubicBezTo>
                  <a:pt x="74" y="307"/>
                  <a:pt x="71" y="316"/>
                  <a:pt x="68" y="323"/>
                </a:cubicBezTo>
                <a:cubicBezTo>
                  <a:pt x="66" y="327"/>
                  <a:pt x="64" y="330"/>
                  <a:pt x="63" y="334"/>
                </a:cubicBezTo>
                <a:cubicBezTo>
                  <a:pt x="61" y="342"/>
                  <a:pt x="63" y="347"/>
                  <a:pt x="57" y="352"/>
                </a:cubicBezTo>
                <a:cubicBezTo>
                  <a:pt x="57" y="354"/>
                  <a:pt x="58" y="355"/>
                  <a:pt x="59" y="357"/>
                </a:cubicBezTo>
                <a:cubicBezTo>
                  <a:pt x="59" y="360"/>
                  <a:pt x="57" y="360"/>
                  <a:pt x="58" y="363"/>
                </a:cubicBezTo>
                <a:cubicBezTo>
                  <a:pt x="59" y="365"/>
                  <a:pt x="64" y="372"/>
                  <a:pt x="62" y="376"/>
                </a:cubicBezTo>
                <a:cubicBezTo>
                  <a:pt x="60" y="380"/>
                  <a:pt x="51" y="383"/>
                  <a:pt x="46" y="385"/>
                </a:cubicBezTo>
                <a:cubicBezTo>
                  <a:pt x="36" y="391"/>
                  <a:pt x="34" y="398"/>
                  <a:pt x="20" y="400"/>
                </a:cubicBezTo>
                <a:cubicBezTo>
                  <a:pt x="15" y="401"/>
                  <a:pt x="12" y="399"/>
                  <a:pt x="9" y="397"/>
                </a:cubicBezTo>
                <a:cubicBezTo>
                  <a:pt x="9" y="397"/>
                  <a:pt x="9" y="397"/>
                  <a:pt x="9" y="397"/>
                </a:cubicBezTo>
                <a:cubicBezTo>
                  <a:pt x="10" y="396"/>
                  <a:pt x="13" y="391"/>
                  <a:pt x="14" y="389"/>
                </a:cubicBezTo>
                <a:cubicBezTo>
                  <a:pt x="16" y="387"/>
                  <a:pt x="19" y="385"/>
                  <a:pt x="21" y="383"/>
                </a:cubicBezTo>
                <a:cubicBezTo>
                  <a:pt x="24" y="381"/>
                  <a:pt x="27" y="375"/>
                  <a:pt x="28" y="371"/>
                </a:cubicBezTo>
                <a:cubicBezTo>
                  <a:pt x="28" y="371"/>
                  <a:pt x="28" y="371"/>
                  <a:pt x="28" y="371"/>
                </a:cubicBezTo>
                <a:cubicBezTo>
                  <a:pt x="27" y="372"/>
                  <a:pt x="26" y="374"/>
                  <a:pt x="25" y="375"/>
                </a:cubicBezTo>
                <a:cubicBezTo>
                  <a:pt x="25" y="375"/>
                  <a:pt x="25" y="375"/>
                  <a:pt x="25" y="375"/>
                </a:cubicBezTo>
                <a:cubicBezTo>
                  <a:pt x="25" y="375"/>
                  <a:pt x="25" y="375"/>
                  <a:pt x="25" y="375"/>
                </a:cubicBezTo>
                <a:cubicBezTo>
                  <a:pt x="26" y="373"/>
                  <a:pt x="29" y="370"/>
                  <a:pt x="29" y="368"/>
                </a:cubicBezTo>
                <a:cubicBezTo>
                  <a:pt x="27" y="369"/>
                  <a:pt x="22" y="371"/>
                  <a:pt x="19" y="370"/>
                </a:cubicBezTo>
                <a:cubicBezTo>
                  <a:pt x="19" y="370"/>
                  <a:pt x="19" y="369"/>
                  <a:pt x="19" y="369"/>
                </a:cubicBezTo>
                <a:cubicBezTo>
                  <a:pt x="26" y="367"/>
                  <a:pt x="26" y="370"/>
                  <a:pt x="30" y="364"/>
                </a:cubicBezTo>
                <a:cubicBezTo>
                  <a:pt x="30" y="364"/>
                  <a:pt x="30" y="364"/>
                  <a:pt x="29" y="364"/>
                </a:cubicBezTo>
                <a:cubicBezTo>
                  <a:pt x="27" y="364"/>
                  <a:pt x="25" y="364"/>
                  <a:pt x="23" y="364"/>
                </a:cubicBezTo>
                <a:cubicBezTo>
                  <a:pt x="23" y="364"/>
                  <a:pt x="23" y="364"/>
                  <a:pt x="23" y="364"/>
                </a:cubicBezTo>
                <a:cubicBezTo>
                  <a:pt x="25" y="364"/>
                  <a:pt x="26" y="363"/>
                  <a:pt x="27" y="363"/>
                </a:cubicBezTo>
                <a:cubicBezTo>
                  <a:pt x="28" y="363"/>
                  <a:pt x="30" y="363"/>
                  <a:pt x="31" y="363"/>
                </a:cubicBezTo>
                <a:cubicBezTo>
                  <a:pt x="31" y="363"/>
                  <a:pt x="31" y="363"/>
                  <a:pt x="31" y="363"/>
                </a:cubicBezTo>
                <a:cubicBezTo>
                  <a:pt x="30" y="362"/>
                  <a:pt x="30" y="361"/>
                  <a:pt x="29" y="361"/>
                </a:cubicBezTo>
                <a:cubicBezTo>
                  <a:pt x="28" y="360"/>
                  <a:pt x="26" y="360"/>
                  <a:pt x="25" y="359"/>
                </a:cubicBezTo>
                <a:cubicBezTo>
                  <a:pt x="24" y="357"/>
                  <a:pt x="23" y="354"/>
                  <a:pt x="23" y="351"/>
                </a:cubicBezTo>
                <a:cubicBezTo>
                  <a:pt x="24" y="350"/>
                  <a:pt x="25" y="348"/>
                  <a:pt x="26" y="348"/>
                </a:cubicBezTo>
                <a:cubicBezTo>
                  <a:pt x="26" y="348"/>
                  <a:pt x="27" y="348"/>
                  <a:pt x="27" y="348"/>
                </a:cubicBezTo>
                <a:cubicBezTo>
                  <a:pt x="27" y="347"/>
                  <a:pt x="27" y="346"/>
                  <a:pt x="27" y="345"/>
                </a:cubicBezTo>
                <a:cubicBezTo>
                  <a:pt x="26" y="340"/>
                  <a:pt x="28" y="335"/>
                  <a:pt x="29" y="332"/>
                </a:cubicBezTo>
                <a:cubicBezTo>
                  <a:pt x="30" y="329"/>
                  <a:pt x="31" y="327"/>
                  <a:pt x="32" y="324"/>
                </a:cubicBezTo>
                <a:cubicBezTo>
                  <a:pt x="34" y="321"/>
                  <a:pt x="35" y="318"/>
                  <a:pt x="37" y="315"/>
                </a:cubicBezTo>
                <a:cubicBezTo>
                  <a:pt x="38" y="313"/>
                  <a:pt x="39" y="310"/>
                  <a:pt x="40" y="307"/>
                </a:cubicBezTo>
                <a:cubicBezTo>
                  <a:pt x="41" y="306"/>
                  <a:pt x="43" y="305"/>
                  <a:pt x="44" y="304"/>
                </a:cubicBezTo>
                <a:cubicBezTo>
                  <a:pt x="44" y="291"/>
                  <a:pt x="43" y="273"/>
                  <a:pt x="53" y="270"/>
                </a:cubicBezTo>
                <a:cubicBezTo>
                  <a:pt x="53" y="268"/>
                  <a:pt x="54" y="266"/>
                  <a:pt x="55" y="265"/>
                </a:cubicBezTo>
                <a:cubicBezTo>
                  <a:pt x="56" y="265"/>
                  <a:pt x="56" y="265"/>
                  <a:pt x="57" y="264"/>
                </a:cubicBezTo>
                <a:cubicBezTo>
                  <a:pt x="57" y="263"/>
                  <a:pt x="58" y="262"/>
                  <a:pt x="58" y="260"/>
                </a:cubicBezTo>
                <a:cubicBezTo>
                  <a:pt x="59" y="259"/>
                  <a:pt x="60" y="258"/>
                  <a:pt x="61" y="257"/>
                </a:cubicBezTo>
                <a:cubicBezTo>
                  <a:pt x="61" y="255"/>
                  <a:pt x="61" y="253"/>
                  <a:pt x="61" y="251"/>
                </a:cubicBezTo>
                <a:cubicBezTo>
                  <a:pt x="62" y="247"/>
                  <a:pt x="63" y="242"/>
                  <a:pt x="64" y="237"/>
                </a:cubicBezTo>
                <a:cubicBezTo>
                  <a:pt x="65" y="234"/>
                  <a:pt x="65" y="230"/>
                  <a:pt x="66" y="227"/>
                </a:cubicBezTo>
                <a:cubicBezTo>
                  <a:pt x="67" y="225"/>
                  <a:pt x="68" y="224"/>
                  <a:pt x="68" y="222"/>
                </a:cubicBezTo>
                <a:cubicBezTo>
                  <a:pt x="68" y="221"/>
                  <a:pt x="69" y="220"/>
                  <a:pt x="69" y="219"/>
                </a:cubicBezTo>
                <a:cubicBezTo>
                  <a:pt x="69" y="218"/>
                  <a:pt x="70" y="218"/>
                  <a:pt x="70" y="217"/>
                </a:cubicBezTo>
                <a:cubicBezTo>
                  <a:pt x="71" y="216"/>
                  <a:pt x="72" y="213"/>
                  <a:pt x="73" y="212"/>
                </a:cubicBezTo>
                <a:cubicBezTo>
                  <a:pt x="74" y="207"/>
                  <a:pt x="75" y="203"/>
                  <a:pt x="77" y="198"/>
                </a:cubicBezTo>
                <a:cubicBezTo>
                  <a:pt x="77" y="198"/>
                  <a:pt x="78" y="198"/>
                  <a:pt x="78" y="198"/>
                </a:cubicBezTo>
                <a:cubicBezTo>
                  <a:pt x="78" y="196"/>
                  <a:pt x="79" y="196"/>
                  <a:pt x="79" y="194"/>
                </a:cubicBezTo>
                <a:cubicBezTo>
                  <a:pt x="79" y="194"/>
                  <a:pt x="79" y="194"/>
                  <a:pt x="79" y="194"/>
                </a:cubicBezTo>
                <a:cubicBezTo>
                  <a:pt x="78" y="194"/>
                  <a:pt x="76" y="194"/>
                  <a:pt x="75" y="194"/>
                </a:cubicBezTo>
                <a:cubicBezTo>
                  <a:pt x="75" y="185"/>
                  <a:pt x="72" y="177"/>
                  <a:pt x="71" y="169"/>
                </a:cubicBezTo>
                <a:cubicBezTo>
                  <a:pt x="69" y="162"/>
                  <a:pt x="69" y="155"/>
                  <a:pt x="68" y="148"/>
                </a:cubicBezTo>
                <a:cubicBezTo>
                  <a:pt x="66" y="137"/>
                  <a:pt x="63" y="127"/>
                  <a:pt x="59" y="119"/>
                </a:cubicBezTo>
                <a:cubicBezTo>
                  <a:pt x="59" y="118"/>
                  <a:pt x="58" y="117"/>
                  <a:pt x="58" y="115"/>
                </a:cubicBezTo>
                <a:cubicBezTo>
                  <a:pt x="56" y="111"/>
                  <a:pt x="55" y="106"/>
                  <a:pt x="52" y="103"/>
                </a:cubicBezTo>
                <a:cubicBezTo>
                  <a:pt x="51" y="101"/>
                  <a:pt x="48" y="100"/>
                  <a:pt x="46" y="100"/>
                </a:cubicBezTo>
                <a:cubicBezTo>
                  <a:pt x="45" y="99"/>
                  <a:pt x="44" y="99"/>
                  <a:pt x="43" y="99"/>
                </a:cubicBezTo>
                <a:cubicBezTo>
                  <a:pt x="41" y="98"/>
                  <a:pt x="41" y="95"/>
                  <a:pt x="39" y="94"/>
                </a:cubicBezTo>
                <a:cubicBezTo>
                  <a:pt x="37" y="93"/>
                  <a:pt x="34" y="92"/>
                  <a:pt x="31" y="91"/>
                </a:cubicBezTo>
                <a:cubicBezTo>
                  <a:pt x="23" y="86"/>
                  <a:pt x="17" y="80"/>
                  <a:pt x="11" y="73"/>
                </a:cubicBezTo>
                <a:cubicBezTo>
                  <a:pt x="8" y="70"/>
                  <a:pt x="2" y="67"/>
                  <a:pt x="1" y="63"/>
                </a:cubicBezTo>
                <a:cubicBezTo>
                  <a:pt x="0" y="58"/>
                  <a:pt x="8" y="49"/>
                  <a:pt x="10" y="46"/>
                </a:cubicBezTo>
                <a:cubicBezTo>
                  <a:pt x="15" y="39"/>
                  <a:pt x="21" y="33"/>
                  <a:pt x="26" y="26"/>
                </a:cubicBezTo>
                <a:cubicBezTo>
                  <a:pt x="28" y="24"/>
                  <a:pt x="31" y="21"/>
                  <a:pt x="33" y="19"/>
                </a:cubicBezTo>
                <a:cubicBezTo>
                  <a:pt x="34" y="19"/>
                  <a:pt x="34" y="19"/>
                  <a:pt x="35" y="19"/>
                </a:cubicBezTo>
                <a:cubicBezTo>
                  <a:pt x="36" y="17"/>
                  <a:pt x="36" y="16"/>
                  <a:pt x="37" y="15"/>
                </a:cubicBezTo>
                <a:cubicBezTo>
                  <a:pt x="39" y="13"/>
                  <a:pt x="41" y="11"/>
                  <a:pt x="43" y="10"/>
                </a:cubicBezTo>
                <a:cubicBezTo>
                  <a:pt x="44" y="9"/>
                  <a:pt x="45" y="7"/>
                  <a:pt x="45" y="6"/>
                </a:cubicBezTo>
                <a:cubicBezTo>
                  <a:pt x="47" y="5"/>
                  <a:pt x="49" y="3"/>
                  <a:pt x="51" y="2"/>
                </a:cubicBezTo>
                <a:cubicBezTo>
                  <a:pt x="54" y="0"/>
                  <a:pt x="59" y="2"/>
                  <a:pt x="60" y="4"/>
                </a:cubicBezTo>
                <a:cubicBezTo>
                  <a:pt x="61" y="5"/>
                  <a:pt x="62" y="8"/>
                  <a:pt x="63" y="9"/>
                </a:cubicBezTo>
                <a:cubicBezTo>
                  <a:pt x="63" y="9"/>
                  <a:pt x="63" y="10"/>
                  <a:pt x="64" y="10"/>
                </a:cubicBezTo>
                <a:cubicBezTo>
                  <a:pt x="64" y="11"/>
                  <a:pt x="64" y="11"/>
                  <a:pt x="64" y="12"/>
                </a:cubicBezTo>
                <a:cubicBezTo>
                  <a:pt x="64" y="13"/>
                  <a:pt x="65" y="13"/>
                  <a:pt x="65" y="15"/>
                </a:cubicBezTo>
                <a:cubicBezTo>
                  <a:pt x="63" y="17"/>
                  <a:pt x="65" y="20"/>
                  <a:pt x="64" y="22"/>
                </a:cubicBezTo>
                <a:cubicBezTo>
                  <a:pt x="63" y="24"/>
                  <a:pt x="59" y="25"/>
                  <a:pt x="57" y="26"/>
                </a:cubicBezTo>
                <a:cubicBezTo>
                  <a:pt x="54" y="26"/>
                  <a:pt x="51" y="22"/>
                  <a:pt x="48" y="23"/>
                </a:cubicBezTo>
                <a:cubicBezTo>
                  <a:pt x="46" y="24"/>
                  <a:pt x="44" y="27"/>
                  <a:pt x="42" y="29"/>
                </a:cubicBezTo>
                <a:cubicBezTo>
                  <a:pt x="41" y="31"/>
                  <a:pt x="38" y="33"/>
                  <a:pt x="36" y="35"/>
                </a:cubicBezTo>
                <a:cubicBezTo>
                  <a:pt x="35" y="37"/>
                  <a:pt x="34" y="39"/>
                  <a:pt x="33" y="41"/>
                </a:cubicBezTo>
                <a:cubicBezTo>
                  <a:pt x="32" y="41"/>
                  <a:pt x="32" y="42"/>
                  <a:pt x="31" y="42"/>
                </a:cubicBezTo>
                <a:cubicBezTo>
                  <a:pt x="30" y="44"/>
                  <a:pt x="29" y="47"/>
                  <a:pt x="28" y="49"/>
                </a:cubicBezTo>
                <a:cubicBezTo>
                  <a:pt x="27" y="51"/>
                  <a:pt x="24" y="57"/>
                  <a:pt x="25" y="59"/>
                </a:cubicBezTo>
                <a:cubicBezTo>
                  <a:pt x="27" y="60"/>
                  <a:pt x="29" y="60"/>
                  <a:pt x="31" y="60"/>
                </a:cubicBezTo>
                <a:cubicBezTo>
                  <a:pt x="34" y="61"/>
                  <a:pt x="38" y="63"/>
                  <a:pt x="40" y="65"/>
                </a:cubicBezTo>
                <a:cubicBezTo>
                  <a:pt x="46" y="68"/>
                  <a:pt x="46" y="74"/>
                  <a:pt x="55" y="72"/>
                </a:cubicBezTo>
                <a:cubicBezTo>
                  <a:pt x="55" y="73"/>
                  <a:pt x="64" y="77"/>
                  <a:pt x="64" y="76"/>
                </a:cubicBezTo>
                <a:cubicBezTo>
                  <a:pt x="65" y="76"/>
                  <a:pt x="65" y="76"/>
                  <a:pt x="66" y="76"/>
                </a:cubicBezTo>
                <a:cubicBezTo>
                  <a:pt x="66" y="76"/>
                  <a:pt x="67" y="76"/>
                  <a:pt x="68" y="76"/>
                </a:cubicBezTo>
                <a:cubicBezTo>
                  <a:pt x="68" y="77"/>
                  <a:pt x="68" y="78"/>
                  <a:pt x="69" y="78"/>
                </a:cubicBezTo>
                <a:cubicBezTo>
                  <a:pt x="71" y="79"/>
                  <a:pt x="73" y="80"/>
                  <a:pt x="75" y="81"/>
                </a:cubicBezTo>
                <a:cubicBezTo>
                  <a:pt x="75" y="77"/>
                  <a:pt x="73" y="74"/>
                  <a:pt x="73" y="71"/>
                </a:cubicBezTo>
                <a:cubicBezTo>
                  <a:pt x="73" y="69"/>
                  <a:pt x="73" y="68"/>
                  <a:pt x="73" y="66"/>
                </a:cubicBezTo>
                <a:cubicBezTo>
                  <a:pt x="71" y="64"/>
                  <a:pt x="71" y="64"/>
                  <a:pt x="71" y="62"/>
                </a:cubicBezTo>
                <a:cubicBezTo>
                  <a:pt x="70" y="59"/>
                  <a:pt x="72" y="55"/>
                  <a:pt x="71" y="54"/>
                </a:cubicBezTo>
                <a:cubicBezTo>
                  <a:pt x="71" y="53"/>
                  <a:pt x="71" y="52"/>
                  <a:pt x="70" y="51"/>
                </a:cubicBezTo>
                <a:cubicBezTo>
                  <a:pt x="70" y="50"/>
                  <a:pt x="71" y="40"/>
                  <a:pt x="71" y="40"/>
                </a:cubicBezTo>
                <a:cubicBezTo>
                  <a:pt x="71" y="37"/>
                  <a:pt x="74" y="36"/>
                  <a:pt x="74" y="34"/>
                </a:cubicBezTo>
                <a:cubicBezTo>
                  <a:pt x="74" y="33"/>
                  <a:pt x="74" y="34"/>
                  <a:pt x="74" y="33"/>
                </a:cubicBezTo>
                <a:cubicBezTo>
                  <a:pt x="75" y="33"/>
                  <a:pt x="76" y="32"/>
                  <a:pt x="76" y="31"/>
                </a:cubicBezTo>
                <a:cubicBezTo>
                  <a:pt x="76" y="31"/>
                  <a:pt x="75" y="31"/>
                  <a:pt x="75" y="31"/>
                </a:cubicBezTo>
                <a:cubicBezTo>
                  <a:pt x="76" y="30"/>
                  <a:pt x="77" y="30"/>
                  <a:pt x="79" y="29"/>
                </a:cubicBezTo>
                <a:cubicBezTo>
                  <a:pt x="79" y="29"/>
                  <a:pt x="79" y="29"/>
                  <a:pt x="79" y="28"/>
                </a:cubicBezTo>
                <a:cubicBezTo>
                  <a:pt x="80" y="28"/>
                  <a:pt x="80" y="27"/>
                  <a:pt x="81" y="27"/>
                </a:cubicBezTo>
                <a:cubicBezTo>
                  <a:pt x="81" y="27"/>
                  <a:pt x="95" y="27"/>
                  <a:pt x="96" y="27"/>
                </a:cubicBezTo>
                <a:cubicBezTo>
                  <a:pt x="100" y="29"/>
                  <a:pt x="102" y="32"/>
                  <a:pt x="107" y="32"/>
                </a:cubicBezTo>
                <a:cubicBezTo>
                  <a:pt x="107" y="33"/>
                  <a:pt x="108" y="34"/>
                  <a:pt x="108" y="35"/>
                </a:cubicBezTo>
                <a:cubicBezTo>
                  <a:pt x="107" y="35"/>
                  <a:pt x="107" y="35"/>
                  <a:pt x="106" y="36"/>
                </a:cubicBezTo>
                <a:cubicBezTo>
                  <a:pt x="106" y="36"/>
                  <a:pt x="106" y="36"/>
                  <a:pt x="106" y="36"/>
                </a:cubicBezTo>
                <a:cubicBezTo>
                  <a:pt x="107" y="36"/>
                  <a:pt x="107" y="36"/>
                  <a:pt x="108" y="36"/>
                </a:cubicBezTo>
                <a:cubicBezTo>
                  <a:pt x="108" y="36"/>
                  <a:pt x="108" y="37"/>
                  <a:pt x="109" y="37"/>
                </a:cubicBezTo>
                <a:cubicBezTo>
                  <a:pt x="108" y="37"/>
                  <a:pt x="108" y="37"/>
                  <a:pt x="107" y="37"/>
                </a:cubicBezTo>
                <a:cubicBezTo>
                  <a:pt x="109" y="40"/>
                  <a:pt x="110" y="40"/>
                  <a:pt x="111" y="43"/>
                </a:cubicBezTo>
                <a:cubicBezTo>
                  <a:pt x="110" y="42"/>
                  <a:pt x="109" y="41"/>
                  <a:pt x="108" y="41"/>
                </a:cubicBezTo>
                <a:cubicBezTo>
                  <a:pt x="109" y="42"/>
                  <a:pt x="110" y="43"/>
                  <a:pt x="111" y="44"/>
                </a:cubicBezTo>
                <a:cubicBezTo>
                  <a:pt x="113" y="48"/>
                  <a:pt x="108" y="58"/>
                  <a:pt x="107" y="61"/>
                </a:cubicBezTo>
                <a:cubicBezTo>
                  <a:pt x="106" y="64"/>
                  <a:pt x="106" y="69"/>
                  <a:pt x="105" y="72"/>
                </a:cubicBezTo>
                <a:cubicBezTo>
                  <a:pt x="105" y="73"/>
                  <a:pt x="106" y="73"/>
                  <a:pt x="107" y="73"/>
                </a:cubicBezTo>
                <a:cubicBezTo>
                  <a:pt x="107" y="74"/>
                  <a:pt x="107" y="76"/>
                  <a:pt x="107" y="77"/>
                </a:cubicBezTo>
                <a:cubicBezTo>
                  <a:pt x="108" y="77"/>
                  <a:pt x="109" y="78"/>
                  <a:pt x="110" y="78"/>
                </a:cubicBezTo>
                <a:cubicBezTo>
                  <a:pt x="110" y="81"/>
                  <a:pt x="114" y="82"/>
                  <a:pt x="116" y="83"/>
                </a:cubicBezTo>
                <a:cubicBezTo>
                  <a:pt x="120" y="84"/>
                  <a:pt x="123" y="86"/>
                  <a:pt x="127" y="88"/>
                </a:cubicBezTo>
                <a:cubicBezTo>
                  <a:pt x="128" y="88"/>
                  <a:pt x="131" y="88"/>
                  <a:pt x="132" y="88"/>
                </a:cubicBezTo>
                <a:cubicBezTo>
                  <a:pt x="132" y="90"/>
                  <a:pt x="133" y="90"/>
                  <a:pt x="133" y="90"/>
                </a:cubicBezTo>
                <a:cubicBezTo>
                  <a:pt x="134" y="90"/>
                  <a:pt x="134" y="90"/>
                  <a:pt x="135" y="90"/>
                </a:cubicBezTo>
                <a:cubicBezTo>
                  <a:pt x="139" y="93"/>
                  <a:pt x="141" y="97"/>
                  <a:pt x="145" y="100"/>
                </a:cubicBezTo>
                <a:cubicBezTo>
                  <a:pt x="146" y="101"/>
                  <a:pt x="147" y="101"/>
                  <a:pt x="149" y="102"/>
                </a:cubicBezTo>
                <a:cubicBezTo>
                  <a:pt x="150" y="104"/>
                  <a:pt x="150" y="107"/>
                  <a:pt x="151" y="109"/>
                </a:cubicBezTo>
                <a:cubicBezTo>
                  <a:pt x="151" y="110"/>
                  <a:pt x="155" y="113"/>
                  <a:pt x="156" y="114"/>
                </a:cubicBezTo>
                <a:cubicBezTo>
                  <a:pt x="159" y="118"/>
                  <a:pt x="161" y="122"/>
                  <a:pt x="164" y="126"/>
                </a:cubicBezTo>
                <a:cubicBezTo>
                  <a:pt x="167" y="129"/>
                  <a:pt x="174" y="137"/>
                  <a:pt x="173" y="143"/>
                </a:cubicBezTo>
                <a:cubicBezTo>
                  <a:pt x="172" y="148"/>
                  <a:pt x="169" y="151"/>
                  <a:pt x="168" y="155"/>
                </a:cubicBezTo>
                <a:cubicBezTo>
                  <a:pt x="167" y="157"/>
                  <a:pt x="166" y="159"/>
                  <a:pt x="165" y="161"/>
                </a:cubicBezTo>
                <a:cubicBezTo>
                  <a:pt x="160" y="169"/>
                  <a:pt x="155" y="176"/>
                  <a:pt x="149" y="182"/>
                </a:cubicBezTo>
                <a:cubicBezTo>
                  <a:pt x="148" y="184"/>
                  <a:pt x="147" y="186"/>
                  <a:pt x="146" y="188"/>
                </a:cubicBezTo>
                <a:cubicBezTo>
                  <a:pt x="145" y="189"/>
                  <a:pt x="143" y="191"/>
                  <a:pt x="141" y="192"/>
                </a:cubicBezTo>
                <a:cubicBezTo>
                  <a:pt x="142" y="193"/>
                  <a:pt x="142" y="194"/>
                  <a:pt x="142" y="195"/>
                </a:cubicBezTo>
                <a:cubicBezTo>
                  <a:pt x="140" y="196"/>
                  <a:pt x="140" y="198"/>
                  <a:pt x="139" y="199"/>
                </a:cubicBezTo>
                <a:cubicBezTo>
                  <a:pt x="140" y="199"/>
                  <a:pt x="140" y="199"/>
                  <a:pt x="140" y="199"/>
                </a:cubicBezTo>
                <a:cubicBezTo>
                  <a:pt x="141" y="198"/>
                  <a:pt x="141" y="198"/>
                  <a:pt x="142" y="198"/>
                </a:cubicBezTo>
                <a:cubicBezTo>
                  <a:pt x="141" y="201"/>
                  <a:pt x="145" y="208"/>
                  <a:pt x="145" y="213"/>
                </a:cubicBezTo>
                <a:cubicBezTo>
                  <a:pt x="148" y="214"/>
                  <a:pt x="146" y="217"/>
                  <a:pt x="147" y="221"/>
                </a:cubicBezTo>
                <a:cubicBezTo>
                  <a:pt x="149" y="227"/>
                  <a:pt x="152" y="233"/>
                  <a:pt x="154" y="238"/>
                </a:cubicBezTo>
                <a:cubicBezTo>
                  <a:pt x="155" y="240"/>
                  <a:pt x="155" y="242"/>
                  <a:pt x="157" y="243"/>
                </a:cubicBezTo>
                <a:cubicBezTo>
                  <a:pt x="157" y="243"/>
                  <a:pt x="157" y="243"/>
                  <a:pt x="157" y="243"/>
                </a:cubicBezTo>
                <a:cubicBezTo>
                  <a:pt x="158" y="242"/>
                  <a:pt x="159" y="241"/>
                  <a:pt x="160" y="240"/>
                </a:cubicBezTo>
                <a:cubicBezTo>
                  <a:pt x="162" y="232"/>
                  <a:pt x="165" y="227"/>
                  <a:pt x="168" y="221"/>
                </a:cubicBezTo>
                <a:cubicBezTo>
                  <a:pt x="171" y="216"/>
                  <a:pt x="173" y="209"/>
                  <a:pt x="180" y="207"/>
                </a:cubicBezTo>
                <a:cubicBezTo>
                  <a:pt x="180" y="206"/>
                  <a:pt x="181" y="206"/>
                  <a:pt x="181" y="206"/>
                </a:cubicBezTo>
                <a:cubicBezTo>
                  <a:pt x="181" y="205"/>
                  <a:pt x="181" y="204"/>
                  <a:pt x="181" y="204"/>
                </a:cubicBezTo>
                <a:cubicBezTo>
                  <a:pt x="181" y="201"/>
                  <a:pt x="181" y="199"/>
                  <a:pt x="182" y="197"/>
                </a:cubicBezTo>
                <a:cubicBezTo>
                  <a:pt x="182" y="194"/>
                  <a:pt x="181" y="187"/>
                  <a:pt x="181" y="185"/>
                </a:cubicBezTo>
                <a:cubicBezTo>
                  <a:pt x="183" y="182"/>
                  <a:pt x="187" y="182"/>
                  <a:pt x="189" y="180"/>
                </a:cubicBezTo>
                <a:cubicBezTo>
                  <a:pt x="192" y="179"/>
                  <a:pt x="192" y="176"/>
                  <a:pt x="194" y="175"/>
                </a:cubicBezTo>
                <a:cubicBezTo>
                  <a:pt x="198" y="172"/>
                  <a:pt x="206" y="172"/>
                  <a:pt x="212" y="172"/>
                </a:cubicBezTo>
                <a:close/>
                <a:moveTo>
                  <a:pt x="57" y="18"/>
                </a:moveTo>
                <a:cubicBezTo>
                  <a:pt x="57" y="19"/>
                  <a:pt x="57" y="20"/>
                  <a:pt x="57" y="21"/>
                </a:cubicBezTo>
                <a:cubicBezTo>
                  <a:pt x="58" y="20"/>
                  <a:pt x="60" y="20"/>
                  <a:pt x="60" y="19"/>
                </a:cubicBezTo>
                <a:cubicBezTo>
                  <a:pt x="60" y="19"/>
                  <a:pt x="60" y="19"/>
                  <a:pt x="60" y="19"/>
                </a:cubicBezTo>
                <a:cubicBezTo>
                  <a:pt x="59" y="19"/>
                  <a:pt x="58" y="19"/>
                  <a:pt x="57" y="18"/>
                </a:cubicBezTo>
                <a:close/>
                <a:moveTo>
                  <a:pt x="137" y="129"/>
                </a:moveTo>
                <a:cubicBezTo>
                  <a:pt x="136" y="130"/>
                  <a:pt x="136" y="130"/>
                  <a:pt x="135" y="131"/>
                </a:cubicBezTo>
                <a:cubicBezTo>
                  <a:pt x="136" y="135"/>
                  <a:pt x="136" y="139"/>
                  <a:pt x="136" y="143"/>
                </a:cubicBezTo>
                <a:cubicBezTo>
                  <a:pt x="136" y="146"/>
                  <a:pt x="137" y="149"/>
                  <a:pt x="137" y="152"/>
                </a:cubicBezTo>
                <a:cubicBezTo>
                  <a:pt x="137" y="154"/>
                  <a:pt x="137" y="156"/>
                  <a:pt x="137" y="158"/>
                </a:cubicBezTo>
                <a:cubicBezTo>
                  <a:pt x="136" y="165"/>
                  <a:pt x="135" y="172"/>
                  <a:pt x="136" y="179"/>
                </a:cubicBezTo>
                <a:cubicBezTo>
                  <a:pt x="140" y="177"/>
                  <a:pt x="147" y="166"/>
                  <a:pt x="149" y="161"/>
                </a:cubicBezTo>
                <a:cubicBezTo>
                  <a:pt x="150" y="159"/>
                  <a:pt x="151" y="156"/>
                  <a:pt x="151" y="153"/>
                </a:cubicBezTo>
                <a:cubicBezTo>
                  <a:pt x="153" y="150"/>
                  <a:pt x="155" y="147"/>
                  <a:pt x="155" y="142"/>
                </a:cubicBezTo>
                <a:cubicBezTo>
                  <a:pt x="152" y="140"/>
                  <a:pt x="149" y="138"/>
                  <a:pt x="146" y="136"/>
                </a:cubicBezTo>
                <a:cubicBezTo>
                  <a:pt x="145" y="136"/>
                  <a:pt x="144" y="135"/>
                  <a:pt x="143" y="135"/>
                </a:cubicBezTo>
                <a:cubicBezTo>
                  <a:pt x="141" y="133"/>
                  <a:pt x="139" y="131"/>
                  <a:pt x="137" y="129"/>
                </a:cubicBezTo>
                <a:close/>
              </a:path>
            </a:pathLst>
          </a:custGeom>
          <a:solidFill>
            <a:schemeClr val="bg1">
              <a:lumMod val="75000"/>
            </a:schemeClr>
          </a:solidFill>
          <a:ln>
            <a:noFill/>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grpSp>
        <p:nvGrpSpPr>
          <p:cNvPr id="92" name="Group 31"/>
          <p:cNvGrpSpPr/>
          <p:nvPr/>
        </p:nvGrpSpPr>
        <p:grpSpPr>
          <a:xfrm>
            <a:off x="3114065" y="1938827"/>
            <a:ext cx="1998720" cy="1475458"/>
            <a:chOff x="2518844" y="2563628"/>
            <a:chExt cx="1998720" cy="1475458"/>
          </a:xfrm>
        </p:grpSpPr>
        <p:grpSp>
          <p:nvGrpSpPr>
            <p:cNvPr id="93" name="Group 32"/>
            <p:cNvGrpSpPr/>
            <p:nvPr/>
          </p:nvGrpSpPr>
          <p:grpSpPr>
            <a:xfrm>
              <a:off x="2518844" y="2872068"/>
              <a:ext cx="261290" cy="1167018"/>
              <a:chOff x="1374514" y="1504950"/>
              <a:chExt cx="261290" cy="1167018"/>
            </a:xfrm>
          </p:grpSpPr>
          <p:cxnSp>
            <p:nvCxnSpPr>
              <p:cNvPr id="95" name="Straight Connector 34"/>
              <p:cNvCxnSpPr/>
              <p:nvPr/>
            </p:nvCxnSpPr>
            <p:spPr>
              <a:xfrm flipH="1" flipV="1">
                <a:off x="1374514" y="1504950"/>
                <a:ext cx="2" cy="1167018"/>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35"/>
              <p:cNvCxnSpPr/>
              <p:nvPr/>
            </p:nvCxnSpPr>
            <p:spPr>
              <a:xfrm>
                <a:off x="1374514" y="1504950"/>
                <a:ext cx="261290"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94" name="Content Placeholder 2"/>
            <p:cNvSpPr txBox="1"/>
            <p:nvPr/>
          </p:nvSpPr>
          <p:spPr>
            <a:xfrm>
              <a:off x="2826186" y="2563628"/>
              <a:ext cx="1691378" cy="55748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en-US" sz="800" dirty="0">
                  <a:solidFill>
                    <a:schemeClr val="bg1"/>
                  </a:solidFill>
                  <a:latin typeface="Agency FB" panose="020B0503020202020204" pitchFamily="34" charset="0"/>
                </a:rPr>
                <a:t>Lorem ipsum dolor sit amet, consectetur adipiscing elit. Sed imperdiet tincidunt.</a:t>
              </a:r>
              <a:endParaRPr lang="en-US" sz="700" dirty="0">
                <a:solidFill>
                  <a:schemeClr val="bg1"/>
                </a:solidFill>
                <a:latin typeface="Agency FB" panose="020B0503020202020204" pitchFamily="34" charset="0"/>
              </a:endParaRPr>
            </a:p>
          </p:txBody>
        </p:sp>
      </p:grpSp>
      <p:grpSp>
        <p:nvGrpSpPr>
          <p:cNvPr id="98" name="Group 36"/>
          <p:cNvGrpSpPr/>
          <p:nvPr/>
        </p:nvGrpSpPr>
        <p:grpSpPr>
          <a:xfrm>
            <a:off x="1046882" y="1739939"/>
            <a:ext cx="1998720" cy="1475458"/>
            <a:chOff x="2518844" y="2563628"/>
            <a:chExt cx="1998720" cy="1475458"/>
          </a:xfrm>
        </p:grpSpPr>
        <p:grpSp>
          <p:nvGrpSpPr>
            <p:cNvPr id="99" name="Group 37"/>
            <p:cNvGrpSpPr/>
            <p:nvPr/>
          </p:nvGrpSpPr>
          <p:grpSpPr>
            <a:xfrm>
              <a:off x="2518844" y="2872068"/>
              <a:ext cx="261290" cy="1167018"/>
              <a:chOff x="1374514" y="1504950"/>
              <a:chExt cx="261290" cy="1167018"/>
            </a:xfrm>
          </p:grpSpPr>
          <p:cxnSp>
            <p:nvCxnSpPr>
              <p:cNvPr id="112" name="Straight Connector 39"/>
              <p:cNvCxnSpPr/>
              <p:nvPr/>
            </p:nvCxnSpPr>
            <p:spPr>
              <a:xfrm flipH="1" flipV="1">
                <a:off x="1374514" y="1504950"/>
                <a:ext cx="2" cy="1167018"/>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3" name="Straight Connector 40"/>
              <p:cNvCxnSpPr/>
              <p:nvPr/>
            </p:nvCxnSpPr>
            <p:spPr>
              <a:xfrm>
                <a:off x="1374514" y="1504950"/>
                <a:ext cx="261290"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100" name="Content Placeholder 2"/>
            <p:cNvSpPr txBox="1"/>
            <p:nvPr/>
          </p:nvSpPr>
          <p:spPr>
            <a:xfrm>
              <a:off x="2826186" y="2563628"/>
              <a:ext cx="1691378" cy="55748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en-US" sz="800" dirty="0">
                  <a:solidFill>
                    <a:schemeClr val="bg1"/>
                  </a:solidFill>
                  <a:latin typeface="Agency FB" panose="020B0503020202020204" pitchFamily="34" charset="0"/>
                </a:rPr>
                <a:t>Lorem ipsum dolor sit amet, consectetur adipiscing elit. Sed imperdiet tincidunt.</a:t>
              </a:r>
              <a:endParaRPr lang="en-US" sz="700" dirty="0">
                <a:solidFill>
                  <a:schemeClr val="bg1"/>
                </a:solidFill>
                <a:latin typeface="Agency FB" panose="020B0503020202020204" pitchFamily="34" charset="0"/>
              </a:endParaRPr>
            </a:p>
          </p:txBody>
        </p:sp>
      </p:grpSp>
      <p:grpSp>
        <p:nvGrpSpPr>
          <p:cNvPr id="114" name="Group 41"/>
          <p:cNvGrpSpPr/>
          <p:nvPr/>
        </p:nvGrpSpPr>
        <p:grpSpPr>
          <a:xfrm>
            <a:off x="5975580" y="1217697"/>
            <a:ext cx="1998720" cy="1475458"/>
            <a:chOff x="2518844" y="2563628"/>
            <a:chExt cx="1998720" cy="1475458"/>
          </a:xfrm>
        </p:grpSpPr>
        <p:grpSp>
          <p:nvGrpSpPr>
            <p:cNvPr id="115" name="Group 42"/>
            <p:cNvGrpSpPr/>
            <p:nvPr/>
          </p:nvGrpSpPr>
          <p:grpSpPr>
            <a:xfrm>
              <a:off x="2518844" y="2872068"/>
              <a:ext cx="261290" cy="1167018"/>
              <a:chOff x="1374514" y="1504950"/>
              <a:chExt cx="261290" cy="1167018"/>
            </a:xfrm>
          </p:grpSpPr>
          <p:cxnSp>
            <p:nvCxnSpPr>
              <p:cNvPr id="117" name="Straight Connector 44"/>
              <p:cNvCxnSpPr/>
              <p:nvPr/>
            </p:nvCxnSpPr>
            <p:spPr>
              <a:xfrm flipH="1" flipV="1">
                <a:off x="1374514" y="1504950"/>
                <a:ext cx="2" cy="1167018"/>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8" name="Straight Connector 45"/>
              <p:cNvCxnSpPr/>
              <p:nvPr/>
            </p:nvCxnSpPr>
            <p:spPr>
              <a:xfrm>
                <a:off x="1374514" y="1504950"/>
                <a:ext cx="261290"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116" name="Content Placeholder 2"/>
            <p:cNvSpPr txBox="1"/>
            <p:nvPr/>
          </p:nvSpPr>
          <p:spPr>
            <a:xfrm>
              <a:off x="2826186" y="2563628"/>
              <a:ext cx="1691378" cy="55748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en-US" sz="800" dirty="0">
                  <a:solidFill>
                    <a:schemeClr val="bg1"/>
                  </a:solidFill>
                  <a:latin typeface="Agency FB" panose="020B0503020202020204" pitchFamily="34" charset="0"/>
                </a:rPr>
                <a:t>Lorem ipsum dolor sit amet, consectetur adipiscing elit. Sed imperdiet tincidunt.</a:t>
              </a:r>
              <a:endParaRPr lang="en-US" sz="700" dirty="0">
                <a:solidFill>
                  <a:schemeClr val="bg1"/>
                </a:solidFill>
                <a:latin typeface="Agency FB" panose="020B0503020202020204" pitchFamily="34" charset="0"/>
              </a:endParaRPr>
            </a:p>
          </p:txBody>
        </p:sp>
      </p:grpSp>
      <p:grpSp>
        <p:nvGrpSpPr>
          <p:cNvPr id="119" name="Group 46"/>
          <p:cNvGrpSpPr/>
          <p:nvPr/>
        </p:nvGrpSpPr>
        <p:grpSpPr>
          <a:xfrm>
            <a:off x="8602799" y="1144391"/>
            <a:ext cx="1998720" cy="1475458"/>
            <a:chOff x="2518844" y="2563628"/>
            <a:chExt cx="1998720" cy="1475458"/>
          </a:xfrm>
        </p:grpSpPr>
        <p:grpSp>
          <p:nvGrpSpPr>
            <p:cNvPr id="120" name="Group 47"/>
            <p:cNvGrpSpPr/>
            <p:nvPr/>
          </p:nvGrpSpPr>
          <p:grpSpPr>
            <a:xfrm>
              <a:off x="2518844" y="2872068"/>
              <a:ext cx="261290" cy="1167018"/>
              <a:chOff x="1374514" y="1504950"/>
              <a:chExt cx="261290" cy="1167018"/>
            </a:xfrm>
          </p:grpSpPr>
          <p:cxnSp>
            <p:nvCxnSpPr>
              <p:cNvPr id="122" name="Straight Connector 49"/>
              <p:cNvCxnSpPr/>
              <p:nvPr/>
            </p:nvCxnSpPr>
            <p:spPr>
              <a:xfrm flipH="1" flipV="1">
                <a:off x="1374514" y="1504950"/>
                <a:ext cx="2" cy="1167018"/>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3" name="Straight Connector 50"/>
              <p:cNvCxnSpPr/>
              <p:nvPr/>
            </p:nvCxnSpPr>
            <p:spPr>
              <a:xfrm>
                <a:off x="1374514" y="1504950"/>
                <a:ext cx="261290"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121" name="Content Placeholder 2"/>
            <p:cNvSpPr txBox="1"/>
            <p:nvPr/>
          </p:nvSpPr>
          <p:spPr>
            <a:xfrm>
              <a:off x="2826186" y="2563628"/>
              <a:ext cx="1691378" cy="55748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en-US" sz="800" dirty="0">
                  <a:solidFill>
                    <a:schemeClr val="bg1"/>
                  </a:solidFill>
                  <a:latin typeface="Agency FB" panose="020B0503020202020204" pitchFamily="34" charset="0"/>
                </a:rPr>
                <a:t>Lorem ipsum dolor sit amet, consectetur adipiscing elit. Sed imperdiet tincidunt.</a:t>
              </a:r>
              <a:endParaRPr lang="en-US" sz="700" dirty="0">
                <a:solidFill>
                  <a:schemeClr val="bg1"/>
                </a:solidFill>
                <a:latin typeface="Agency FB" panose="020B0503020202020204" pitchFamily="34" charset="0"/>
              </a:endParaRPr>
            </a:p>
          </p:txBody>
        </p:sp>
      </p:grpSp>
      <p:sp>
        <p:nvSpPr>
          <p:cNvPr id="47" name="圆角矩形 46"/>
          <p:cNvSpPr/>
          <p:nvPr/>
        </p:nvSpPr>
        <p:spPr>
          <a:xfrm rot="18464827">
            <a:off x="-507309" y="5889783"/>
            <a:ext cx="2289928" cy="653453"/>
          </a:xfrm>
          <a:prstGeom prst="roundRect">
            <a:avLst>
              <a:gd name="adj" fmla="val 50000"/>
            </a:avLst>
          </a:prstGeom>
          <a:solidFill>
            <a:srgbClr val="0E67DD">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圆角矩形 47"/>
          <p:cNvSpPr/>
          <p:nvPr/>
        </p:nvSpPr>
        <p:spPr>
          <a:xfrm rot="18464827">
            <a:off x="-439575" y="6531274"/>
            <a:ext cx="2289928" cy="653453"/>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4" name="组合 53"/>
          <p:cNvGrpSpPr/>
          <p:nvPr/>
        </p:nvGrpSpPr>
        <p:grpSpPr>
          <a:xfrm>
            <a:off x="10898883" y="5003481"/>
            <a:ext cx="1151670" cy="2867305"/>
            <a:chOff x="9469605" y="2687777"/>
            <a:chExt cx="2410133" cy="6000493"/>
          </a:xfrm>
        </p:grpSpPr>
        <p:sp>
          <p:nvSpPr>
            <p:cNvPr id="50" name="圆角矩形 49"/>
            <p:cNvSpPr/>
            <p:nvPr/>
          </p:nvSpPr>
          <p:spPr>
            <a:xfrm rot="18464827">
              <a:off x="9956209" y="6143988"/>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圆角矩形 50"/>
            <p:cNvSpPr/>
            <p:nvPr/>
          </p:nvSpPr>
          <p:spPr>
            <a:xfrm rot="18464827">
              <a:off x="8430088" y="6143989"/>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圆角矩形 52"/>
            <p:cNvSpPr/>
            <p:nvPr/>
          </p:nvSpPr>
          <p:spPr>
            <a:xfrm rot="18464827">
              <a:off x="8349296" y="5157828"/>
              <a:ext cx="6000493" cy="1060391"/>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3000">
        <p15:prstTrans prst="peelOff"/>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ipe(left)">
                                      <p:cBhvr>
                                        <p:cTn id="11" dur="500"/>
                                        <p:tgtEl>
                                          <p:spTgt spid="4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left)">
                                      <p:cBhvr>
                                        <p:cTn id="15" dur="500"/>
                                        <p:tgtEl>
                                          <p:spTgt spid="4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wipe(left)">
                                      <p:cBhvr>
                                        <p:cTn id="19" dur="500"/>
                                        <p:tgtEl>
                                          <p:spTgt spid="7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71"/>
                                        </p:tgtEl>
                                        <p:attrNameLst>
                                          <p:attrName>style.visibility</p:attrName>
                                        </p:attrNameLst>
                                      </p:cBhvr>
                                      <p:to>
                                        <p:strVal val="visible"/>
                                      </p:to>
                                    </p:set>
                                    <p:animEffect transition="in" filter="wipe(left)">
                                      <p:cBhvr>
                                        <p:cTn id="23" dur="500"/>
                                        <p:tgtEl>
                                          <p:spTgt spid="71"/>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87"/>
                                        </p:tgtEl>
                                        <p:attrNameLst>
                                          <p:attrName>style.visibility</p:attrName>
                                        </p:attrNameLst>
                                      </p:cBhvr>
                                      <p:to>
                                        <p:strVal val="visible"/>
                                      </p:to>
                                    </p:set>
                                    <p:anim calcmode="lin" valueType="num">
                                      <p:cBhvr>
                                        <p:cTn id="27" dur="500" fill="hold"/>
                                        <p:tgtEl>
                                          <p:spTgt spid="87"/>
                                        </p:tgtEl>
                                        <p:attrNameLst>
                                          <p:attrName>ppt_w</p:attrName>
                                        </p:attrNameLst>
                                      </p:cBhvr>
                                      <p:tavLst>
                                        <p:tav tm="0">
                                          <p:val>
                                            <p:fltVal val="0"/>
                                          </p:val>
                                        </p:tav>
                                        <p:tav tm="100000">
                                          <p:val>
                                            <p:strVal val="#ppt_w"/>
                                          </p:val>
                                        </p:tav>
                                      </p:tavLst>
                                    </p:anim>
                                    <p:anim calcmode="lin" valueType="num">
                                      <p:cBhvr>
                                        <p:cTn id="28" dur="500" fill="hold"/>
                                        <p:tgtEl>
                                          <p:spTgt spid="87"/>
                                        </p:tgtEl>
                                        <p:attrNameLst>
                                          <p:attrName>ppt_h</p:attrName>
                                        </p:attrNameLst>
                                      </p:cBhvr>
                                      <p:tavLst>
                                        <p:tav tm="0">
                                          <p:val>
                                            <p:fltVal val="0"/>
                                          </p:val>
                                        </p:tav>
                                        <p:tav tm="100000">
                                          <p:val>
                                            <p:strVal val="#ppt_h"/>
                                          </p:val>
                                        </p:tav>
                                      </p:tavLst>
                                    </p:anim>
                                    <p:animEffect transition="in" filter="fade">
                                      <p:cBhvr>
                                        <p:cTn id="29" dur="500"/>
                                        <p:tgtEl>
                                          <p:spTgt spid="87"/>
                                        </p:tgtEl>
                                      </p:cBhvr>
                                    </p:animEffect>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98"/>
                                        </p:tgtEl>
                                        <p:attrNameLst>
                                          <p:attrName>style.visibility</p:attrName>
                                        </p:attrNameLst>
                                      </p:cBhvr>
                                      <p:to>
                                        <p:strVal val="visible"/>
                                      </p:to>
                                    </p:set>
                                    <p:animEffect transition="in" filter="wipe(left)">
                                      <p:cBhvr>
                                        <p:cTn id="33" dur="500"/>
                                        <p:tgtEl>
                                          <p:spTgt spid="98"/>
                                        </p:tgtEl>
                                      </p:cBhvr>
                                    </p:animEffect>
                                  </p:childTnLst>
                                </p:cTn>
                              </p:par>
                            </p:childTnLst>
                          </p:cTn>
                        </p:par>
                        <p:par>
                          <p:cTn id="34" fill="hold">
                            <p:stCondLst>
                              <p:cond delay="3500"/>
                            </p:stCondLst>
                            <p:childTnLst>
                              <p:par>
                                <p:cTn id="35" presetID="53" presetClass="entr" presetSubtype="16" fill="hold" grpId="0" nodeType="afterEffect">
                                  <p:stCondLst>
                                    <p:cond delay="0"/>
                                  </p:stCondLst>
                                  <p:childTnLst>
                                    <p:set>
                                      <p:cBhvr>
                                        <p:cTn id="36" dur="1" fill="hold">
                                          <p:stCondLst>
                                            <p:cond delay="0"/>
                                          </p:stCondLst>
                                        </p:cTn>
                                        <p:tgtEl>
                                          <p:spTgt spid="88"/>
                                        </p:tgtEl>
                                        <p:attrNameLst>
                                          <p:attrName>style.visibility</p:attrName>
                                        </p:attrNameLst>
                                      </p:cBhvr>
                                      <p:to>
                                        <p:strVal val="visible"/>
                                      </p:to>
                                    </p:set>
                                    <p:anim calcmode="lin" valueType="num">
                                      <p:cBhvr>
                                        <p:cTn id="37" dur="500" fill="hold"/>
                                        <p:tgtEl>
                                          <p:spTgt spid="88"/>
                                        </p:tgtEl>
                                        <p:attrNameLst>
                                          <p:attrName>ppt_w</p:attrName>
                                        </p:attrNameLst>
                                      </p:cBhvr>
                                      <p:tavLst>
                                        <p:tav tm="0">
                                          <p:val>
                                            <p:fltVal val="0"/>
                                          </p:val>
                                        </p:tav>
                                        <p:tav tm="100000">
                                          <p:val>
                                            <p:strVal val="#ppt_w"/>
                                          </p:val>
                                        </p:tav>
                                      </p:tavLst>
                                    </p:anim>
                                    <p:anim calcmode="lin" valueType="num">
                                      <p:cBhvr>
                                        <p:cTn id="38" dur="500" fill="hold"/>
                                        <p:tgtEl>
                                          <p:spTgt spid="88"/>
                                        </p:tgtEl>
                                        <p:attrNameLst>
                                          <p:attrName>ppt_h</p:attrName>
                                        </p:attrNameLst>
                                      </p:cBhvr>
                                      <p:tavLst>
                                        <p:tav tm="0">
                                          <p:val>
                                            <p:fltVal val="0"/>
                                          </p:val>
                                        </p:tav>
                                        <p:tav tm="100000">
                                          <p:val>
                                            <p:strVal val="#ppt_h"/>
                                          </p:val>
                                        </p:tav>
                                      </p:tavLst>
                                    </p:anim>
                                    <p:animEffect transition="in" filter="fade">
                                      <p:cBhvr>
                                        <p:cTn id="39" dur="500"/>
                                        <p:tgtEl>
                                          <p:spTgt spid="88"/>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92"/>
                                        </p:tgtEl>
                                        <p:attrNameLst>
                                          <p:attrName>style.visibility</p:attrName>
                                        </p:attrNameLst>
                                      </p:cBhvr>
                                      <p:to>
                                        <p:strVal val="visible"/>
                                      </p:to>
                                    </p:set>
                                    <p:animEffect transition="in" filter="wipe(left)">
                                      <p:cBhvr>
                                        <p:cTn id="43" dur="500"/>
                                        <p:tgtEl>
                                          <p:spTgt spid="92"/>
                                        </p:tgtEl>
                                      </p:cBhvr>
                                    </p:animEffect>
                                  </p:childTnLst>
                                </p:cTn>
                              </p:par>
                            </p:childTnLst>
                          </p:cTn>
                        </p:par>
                        <p:par>
                          <p:cTn id="44" fill="hold">
                            <p:stCondLst>
                              <p:cond delay="4500"/>
                            </p:stCondLst>
                            <p:childTnLst>
                              <p:par>
                                <p:cTn id="45" presetID="53" presetClass="entr" presetSubtype="16" fill="hold" grpId="0" nodeType="afterEffect">
                                  <p:stCondLst>
                                    <p:cond delay="0"/>
                                  </p:stCondLst>
                                  <p:childTnLst>
                                    <p:set>
                                      <p:cBhvr>
                                        <p:cTn id="46" dur="1" fill="hold">
                                          <p:stCondLst>
                                            <p:cond delay="0"/>
                                          </p:stCondLst>
                                        </p:cTn>
                                        <p:tgtEl>
                                          <p:spTgt spid="89"/>
                                        </p:tgtEl>
                                        <p:attrNameLst>
                                          <p:attrName>style.visibility</p:attrName>
                                        </p:attrNameLst>
                                      </p:cBhvr>
                                      <p:to>
                                        <p:strVal val="visible"/>
                                      </p:to>
                                    </p:set>
                                    <p:anim calcmode="lin" valueType="num">
                                      <p:cBhvr>
                                        <p:cTn id="47" dur="500" fill="hold"/>
                                        <p:tgtEl>
                                          <p:spTgt spid="89"/>
                                        </p:tgtEl>
                                        <p:attrNameLst>
                                          <p:attrName>ppt_w</p:attrName>
                                        </p:attrNameLst>
                                      </p:cBhvr>
                                      <p:tavLst>
                                        <p:tav tm="0">
                                          <p:val>
                                            <p:fltVal val="0"/>
                                          </p:val>
                                        </p:tav>
                                        <p:tav tm="100000">
                                          <p:val>
                                            <p:strVal val="#ppt_w"/>
                                          </p:val>
                                        </p:tav>
                                      </p:tavLst>
                                    </p:anim>
                                    <p:anim calcmode="lin" valueType="num">
                                      <p:cBhvr>
                                        <p:cTn id="48" dur="500" fill="hold"/>
                                        <p:tgtEl>
                                          <p:spTgt spid="89"/>
                                        </p:tgtEl>
                                        <p:attrNameLst>
                                          <p:attrName>ppt_h</p:attrName>
                                        </p:attrNameLst>
                                      </p:cBhvr>
                                      <p:tavLst>
                                        <p:tav tm="0">
                                          <p:val>
                                            <p:fltVal val="0"/>
                                          </p:val>
                                        </p:tav>
                                        <p:tav tm="100000">
                                          <p:val>
                                            <p:strVal val="#ppt_h"/>
                                          </p:val>
                                        </p:tav>
                                      </p:tavLst>
                                    </p:anim>
                                    <p:animEffect transition="in" filter="fade">
                                      <p:cBhvr>
                                        <p:cTn id="49" dur="500"/>
                                        <p:tgtEl>
                                          <p:spTgt spid="89"/>
                                        </p:tgtEl>
                                      </p:cBhvr>
                                    </p:animEffect>
                                  </p:childTnLst>
                                </p:cTn>
                              </p:par>
                            </p:childTnLst>
                          </p:cTn>
                        </p:par>
                        <p:par>
                          <p:cTn id="50" fill="hold">
                            <p:stCondLst>
                              <p:cond delay="5000"/>
                            </p:stCondLst>
                            <p:childTnLst>
                              <p:par>
                                <p:cTn id="51" presetID="22" presetClass="entr" presetSubtype="8" fill="hold" nodeType="afterEffect">
                                  <p:stCondLst>
                                    <p:cond delay="0"/>
                                  </p:stCondLst>
                                  <p:childTnLst>
                                    <p:set>
                                      <p:cBhvr>
                                        <p:cTn id="52" dur="1" fill="hold">
                                          <p:stCondLst>
                                            <p:cond delay="0"/>
                                          </p:stCondLst>
                                        </p:cTn>
                                        <p:tgtEl>
                                          <p:spTgt spid="114"/>
                                        </p:tgtEl>
                                        <p:attrNameLst>
                                          <p:attrName>style.visibility</p:attrName>
                                        </p:attrNameLst>
                                      </p:cBhvr>
                                      <p:to>
                                        <p:strVal val="visible"/>
                                      </p:to>
                                    </p:set>
                                    <p:animEffect transition="in" filter="wipe(left)">
                                      <p:cBhvr>
                                        <p:cTn id="53" dur="500"/>
                                        <p:tgtEl>
                                          <p:spTgt spid="114"/>
                                        </p:tgtEl>
                                      </p:cBhvr>
                                    </p:animEffect>
                                  </p:childTnLst>
                                </p:cTn>
                              </p:par>
                            </p:childTnLst>
                          </p:cTn>
                        </p:par>
                        <p:par>
                          <p:cTn id="54" fill="hold">
                            <p:stCondLst>
                              <p:cond delay="5500"/>
                            </p:stCondLst>
                            <p:childTnLst>
                              <p:par>
                                <p:cTn id="55" presetID="53" presetClass="entr" presetSubtype="16" fill="hold" grpId="0" nodeType="afterEffect">
                                  <p:stCondLst>
                                    <p:cond delay="0"/>
                                  </p:stCondLst>
                                  <p:childTnLst>
                                    <p:set>
                                      <p:cBhvr>
                                        <p:cTn id="56" dur="1" fill="hold">
                                          <p:stCondLst>
                                            <p:cond delay="0"/>
                                          </p:stCondLst>
                                        </p:cTn>
                                        <p:tgtEl>
                                          <p:spTgt spid="90"/>
                                        </p:tgtEl>
                                        <p:attrNameLst>
                                          <p:attrName>style.visibility</p:attrName>
                                        </p:attrNameLst>
                                      </p:cBhvr>
                                      <p:to>
                                        <p:strVal val="visible"/>
                                      </p:to>
                                    </p:set>
                                    <p:anim calcmode="lin" valueType="num">
                                      <p:cBhvr>
                                        <p:cTn id="57" dur="500" fill="hold"/>
                                        <p:tgtEl>
                                          <p:spTgt spid="90"/>
                                        </p:tgtEl>
                                        <p:attrNameLst>
                                          <p:attrName>ppt_w</p:attrName>
                                        </p:attrNameLst>
                                      </p:cBhvr>
                                      <p:tavLst>
                                        <p:tav tm="0">
                                          <p:val>
                                            <p:fltVal val="0"/>
                                          </p:val>
                                        </p:tav>
                                        <p:tav tm="100000">
                                          <p:val>
                                            <p:strVal val="#ppt_w"/>
                                          </p:val>
                                        </p:tav>
                                      </p:tavLst>
                                    </p:anim>
                                    <p:anim calcmode="lin" valueType="num">
                                      <p:cBhvr>
                                        <p:cTn id="58" dur="500" fill="hold"/>
                                        <p:tgtEl>
                                          <p:spTgt spid="90"/>
                                        </p:tgtEl>
                                        <p:attrNameLst>
                                          <p:attrName>ppt_h</p:attrName>
                                        </p:attrNameLst>
                                      </p:cBhvr>
                                      <p:tavLst>
                                        <p:tav tm="0">
                                          <p:val>
                                            <p:fltVal val="0"/>
                                          </p:val>
                                        </p:tav>
                                        <p:tav tm="100000">
                                          <p:val>
                                            <p:strVal val="#ppt_h"/>
                                          </p:val>
                                        </p:tav>
                                      </p:tavLst>
                                    </p:anim>
                                    <p:animEffect transition="in" filter="fade">
                                      <p:cBhvr>
                                        <p:cTn id="59" dur="500"/>
                                        <p:tgtEl>
                                          <p:spTgt spid="90"/>
                                        </p:tgtEl>
                                      </p:cBhvr>
                                    </p:animEffect>
                                  </p:childTnLst>
                                </p:cTn>
                              </p:par>
                            </p:childTnLst>
                          </p:cTn>
                        </p:par>
                        <p:par>
                          <p:cTn id="60" fill="hold">
                            <p:stCondLst>
                              <p:cond delay="6000"/>
                            </p:stCondLst>
                            <p:childTnLst>
                              <p:par>
                                <p:cTn id="61" presetID="22" presetClass="entr" presetSubtype="8" fill="hold" nodeType="afterEffect">
                                  <p:stCondLst>
                                    <p:cond delay="0"/>
                                  </p:stCondLst>
                                  <p:childTnLst>
                                    <p:set>
                                      <p:cBhvr>
                                        <p:cTn id="62" dur="1" fill="hold">
                                          <p:stCondLst>
                                            <p:cond delay="0"/>
                                          </p:stCondLst>
                                        </p:cTn>
                                        <p:tgtEl>
                                          <p:spTgt spid="119"/>
                                        </p:tgtEl>
                                        <p:attrNameLst>
                                          <p:attrName>style.visibility</p:attrName>
                                        </p:attrNameLst>
                                      </p:cBhvr>
                                      <p:to>
                                        <p:strVal val="visible"/>
                                      </p:to>
                                    </p:set>
                                    <p:animEffect transition="in" filter="wipe(left)">
                                      <p:cBhvr>
                                        <p:cTn id="63" dur="500"/>
                                        <p:tgtEl>
                                          <p:spTgt spid="119"/>
                                        </p:tgtEl>
                                      </p:cBhvr>
                                    </p:animEffect>
                                  </p:childTnLst>
                                </p:cTn>
                              </p:par>
                            </p:childTnLst>
                          </p:cTn>
                        </p:par>
                        <p:par>
                          <p:cTn id="64" fill="hold">
                            <p:stCondLst>
                              <p:cond delay="6500"/>
                            </p:stCondLst>
                            <p:childTnLst>
                              <p:par>
                                <p:cTn id="65" presetID="53" presetClass="entr" presetSubtype="16" fill="hold" grpId="0" nodeType="afterEffect">
                                  <p:stCondLst>
                                    <p:cond delay="0"/>
                                  </p:stCondLst>
                                  <p:childTnLst>
                                    <p:set>
                                      <p:cBhvr>
                                        <p:cTn id="66" dur="1" fill="hold">
                                          <p:stCondLst>
                                            <p:cond delay="0"/>
                                          </p:stCondLst>
                                        </p:cTn>
                                        <p:tgtEl>
                                          <p:spTgt spid="91"/>
                                        </p:tgtEl>
                                        <p:attrNameLst>
                                          <p:attrName>style.visibility</p:attrName>
                                        </p:attrNameLst>
                                      </p:cBhvr>
                                      <p:to>
                                        <p:strVal val="visible"/>
                                      </p:to>
                                    </p:set>
                                    <p:anim calcmode="lin" valueType="num">
                                      <p:cBhvr>
                                        <p:cTn id="67" dur="500" fill="hold"/>
                                        <p:tgtEl>
                                          <p:spTgt spid="91"/>
                                        </p:tgtEl>
                                        <p:attrNameLst>
                                          <p:attrName>ppt_w</p:attrName>
                                        </p:attrNameLst>
                                      </p:cBhvr>
                                      <p:tavLst>
                                        <p:tav tm="0">
                                          <p:val>
                                            <p:fltVal val="0"/>
                                          </p:val>
                                        </p:tav>
                                        <p:tav tm="100000">
                                          <p:val>
                                            <p:strVal val="#ppt_w"/>
                                          </p:val>
                                        </p:tav>
                                      </p:tavLst>
                                    </p:anim>
                                    <p:anim calcmode="lin" valueType="num">
                                      <p:cBhvr>
                                        <p:cTn id="68" dur="500" fill="hold"/>
                                        <p:tgtEl>
                                          <p:spTgt spid="91"/>
                                        </p:tgtEl>
                                        <p:attrNameLst>
                                          <p:attrName>ppt_h</p:attrName>
                                        </p:attrNameLst>
                                      </p:cBhvr>
                                      <p:tavLst>
                                        <p:tav tm="0">
                                          <p:val>
                                            <p:fltVal val="0"/>
                                          </p:val>
                                        </p:tav>
                                        <p:tav tm="100000">
                                          <p:val>
                                            <p:strVal val="#ppt_h"/>
                                          </p:val>
                                        </p:tav>
                                      </p:tavLst>
                                    </p:anim>
                                    <p:animEffect transition="in" filter="fade">
                                      <p:cBhvr>
                                        <p:cTn id="69" dur="500"/>
                                        <p:tgtEl>
                                          <p:spTgt spid="91"/>
                                        </p:tgtEl>
                                      </p:cBhvr>
                                    </p:animEffect>
                                  </p:childTnLst>
                                </p:cTn>
                              </p:par>
                            </p:childTnLst>
                          </p:cTn>
                        </p:par>
                        <p:par>
                          <p:cTn id="70" fill="hold">
                            <p:stCondLst>
                              <p:cond delay="7000"/>
                            </p:stCondLst>
                            <p:childTnLst>
                              <p:par>
                                <p:cTn id="71" presetID="10" presetClass="entr" presetSubtype="0" fill="hold" nodeType="afterEffect">
                                  <p:stCondLst>
                                    <p:cond delay="0"/>
                                  </p:stCondLst>
                                  <p:childTnLst>
                                    <p:set>
                                      <p:cBhvr>
                                        <p:cTn id="72" dur="1" fill="hold">
                                          <p:stCondLst>
                                            <p:cond delay="0"/>
                                          </p:stCondLst>
                                        </p:cTn>
                                        <p:tgtEl>
                                          <p:spTgt spid="72"/>
                                        </p:tgtEl>
                                        <p:attrNameLst>
                                          <p:attrName>style.visibility</p:attrName>
                                        </p:attrNameLst>
                                      </p:cBhvr>
                                      <p:to>
                                        <p:strVal val="visible"/>
                                      </p:to>
                                    </p:set>
                                    <p:animEffect transition="in" filter="fade">
                                      <p:cBhvr>
                                        <p:cTn id="73" dur="500"/>
                                        <p:tgtEl>
                                          <p:spTgt spid="72"/>
                                        </p:tgtEl>
                                      </p:cBhvr>
                                    </p:animEffect>
                                  </p:childTnLst>
                                </p:cTn>
                              </p:par>
                            </p:childTnLst>
                          </p:cTn>
                        </p:par>
                        <p:par>
                          <p:cTn id="74" fill="hold">
                            <p:stCondLst>
                              <p:cond delay="7500"/>
                            </p:stCondLst>
                            <p:childTnLst>
                              <p:par>
                                <p:cTn id="75" presetID="10" presetClass="entr" presetSubtype="0" fill="hold" nodeType="afterEffect">
                                  <p:stCondLst>
                                    <p:cond delay="0"/>
                                  </p:stCondLst>
                                  <p:childTnLst>
                                    <p:set>
                                      <p:cBhvr>
                                        <p:cTn id="76" dur="1" fill="hold">
                                          <p:stCondLst>
                                            <p:cond delay="0"/>
                                          </p:stCondLst>
                                        </p:cTn>
                                        <p:tgtEl>
                                          <p:spTgt spid="75"/>
                                        </p:tgtEl>
                                        <p:attrNameLst>
                                          <p:attrName>style.visibility</p:attrName>
                                        </p:attrNameLst>
                                      </p:cBhvr>
                                      <p:to>
                                        <p:strVal val="visible"/>
                                      </p:to>
                                    </p:set>
                                    <p:animEffect transition="in" filter="fade">
                                      <p:cBhvr>
                                        <p:cTn id="77" dur="500"/>
                                        <p:tgtEl>
                                          <p:spTgt spid="75"/>
                                        </p:tgtEl>
                                      </p:cBhvr>
                                    </p:animEffect>
                                  </p:childTnLst>
                                </p:cTn>
                              </p:par>
                            </p:childTnLst>
                          </p:cTn>
                        </p:par>
                        <p:par>
                          <p:cTn id="78" fill="hold">
                            <p:stCondLst>
                              <p:cond delay="8000"/>
                            </p:stCondLst>
                            <p:childTnLst>
                              <p:par>
                                <p:cTn id="79" presetID="10" presetClass="entr" presetSubtype="0" fill="hold" nodeType="afterEffect">
                                  <p:stCondLst>
                                    <p:cond delay="0"/>
                                  </p:stCondLst>
                                  <p:childTnLst>
                                    <p:set>
                                      <p:cBhvr>
                                        <p:cTn id="80" dur="1" fill="hold">
                                          <p:stCondLst>
                                            <p:cond delay="0"/>
                                          </p:stCondLst>
                                        </p:cTn>
                                        <p:tgtEl>
                                          <p:spTgt spid="78"/>
                                        </p:tgtEl>
                                        <p:attrNameLst>
                                          <p:attrName>style.visibility</p:attrName>
                                        </p:attrNameLst>
                                      </p:cBhvr>
                                      <p:to>
                                        <p:strVal val="visible"/>
                                      </p:to>
                                    </p:set>
                                    <p:animEffect transition="in" filter="fade">
                                      <p:cBhvr>
                                        <p:cTn id="81" dur="500"/>
                                        <p:tgtEl>
                                          <p:spTgt spid="78"/>
                                        </p:tgtEl>
                                      </p:cBhvr>
                                    </p:animEffect>
                                  </p:childTnLst>
                                </p:cTn>
                              </p:par>
                            </p:childTnLst>
                          </p:cTn>
                        </p:par>
                        <p:par>
                          <p:cTn id="82" fill="hold">
                            <p:stCondLst>
                              <p:cond delay="8500"/>
                            </p:stCondLst>
                            <p:childTnLst>
                              <p:par>
                                <p:cTn id="83" presetID="10" presetClass="entr" presetSubtype="0" fill="hold" nodeType="afterEffect">
                                  <p:stCondLst>
                                    <p:cond delay="0"/>
                                  </p:stCondLst>
                                  <p:childTnLst>
                                    <p:set>
                                      <p:cBhvr>
                                        <p:cTn id="84" dur="1" fill="hold">
                                          <p:stCondLst>
                                            <p:cond delay="0"/>
                                          </p:stCondLst>
                                        </p:cTn>
                                        <p:tgtEl>
                                          <p:spTgt spid="81"/>
                                        </p:tgtEl>
                                        <p:attrNameLst>
                                          <p:attrName>style.visibility</p:attrName>
                                        </p:attrNameLst>
                                      </p:cBhvr>
                                      <p:to>
                                        <p:strVal val="visible"/>
                                      </p:to>
                                    </p:set>
                                    <p:animEffect transition="in" filter="fade">
                                      <p:cBhvr>
                                        <p:cTn id="85" dur="500"/>
                                        <p:tgtEl>
                                          <p:spTgt spid="81"/>
                                        </p:tgtEl>
                                      </p:cBhvr>
                                    </p:animEffect>
                                  </p:childTnLst>
                                </p:cTn>
                              </p:par>
                            </p:childTnLst>
                          </p:cTn>
                        </p:par>
                        <p:par>
                          <p:cTn id="86" fill="hold">
                            <p:stCondLst>
                              <p:cond delay="9000"/>
                            </p:stCondLst>
                            <p:childTnLst>
                              <p:par>
                                <p:cTn id="87" presetID="10" presetClass="entr" presetSubtype="0" fill="hold" nodeType="afterEffect">
                                  <p:stCondLst>
                                    <p:cond delay="0"/>
                                  </p:stCondLst>
                                  <p:childTnLst>
                                    <p:set>
                                      <p:cBhvr>
                                        <p:cTn id="88" dur="1" fill="hold">
                                          <p:stCondLst>
                                            <p:cond delay="0"/>
                                          </p:stCondLst>
                                        </p:cTn>
                                        <p:tgtEl>
                                          <p:spTgt spid="84"/>
                                        </p:tgtEl>
                                        <p:attrNameLst>
                                          <p:attrName>style.visibility</p:attrName>
                                        </p:attrNameLst>
                                      </p:cBhvr>
                                      <p:to>
                                        <p:strVal val="visible"/>
                                      </p:to>
                                    </p:set>
                                    <p:animEffect transition="in" filter="fade">
                                      <p:cBhvr>
                                        <p:cTn id="89"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70" grpId="0" animBg="1"/>
      <p:bldP spid="71" grpId="0" animBg="1"/>
      <p:bldP spid="87" grpId="0" animBg="1"/>
      <p:bldP spid="88" grpId="0" animBg="1"/>
      <p:bldP spid="89" grpId="0" animBg="1"/>
      <p:bldP spid="90" grpId="0" animBg="1"/>
      <p:bldP spid="9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456C4"/>
        </a:solidFill>
        <a:effectLst/>
      </p:bgPr>
    </p:bg>
    <p:spTree>
      <p:nvGrpSpPr>
        <p:cNvPr id="1" name=""/>
        <p:cNvGrpSpPr/>
        <p:nvPr/>
      </p:nvGrpSpPr>
      <p:grpSpPr>
        <a:xfrm>
          <a:off x="0" y="0"/>
          <a:ext cx="0" cy="0"/>
          <a:chOff x="0" y="0"/>
          <a:chExt cx="0" cy="0"/>
        </a:xfrm>
      </p:grpSpPr>
      <p:sp>
        <p:nvSpPr>
          <p:cNvPr id="46" name="矩形 45"/>
          <p:cNvSpPr/>
          <p:nvPr/>
        </p:nvSpPr>
        <p:spPr>
          <a:xfrm rot="2624067">
            <a:off x="-270870" y="-500700"/>
            <a:ext cx="696002" cy="1374254"/>
          </a:xfrm>
          <a:prstGeom prst="rect">
            <a:avLst/>
          </a:prstGeom>
          <a:solidFill>
            <a:srgbClr val="39B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圆角矩形 46"/>
          <p:cNvSpPr/>
          <p:nvPr/>
        </p:nvSpPr>
        <p:spPr>
          <a:xfrm rot="18464827">
            <a:off x="-507309" y="5889783"/>
            <a:ext cx="2289928" cy="653453"/>
          </a:xfrm>
          <a:prstGeom prst="roundRect">
            <a:avLst>
              <a:gd name="adj" fmla="val 50000"/>
            </a:avLst>
          </a:prstGeom>
          <a:solidFill>
            <a:srgbClr val="0E67DD">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圆角矩形 47"/>
          <p:cNvSpPr/>
          <p:nvPr/>
        </p:nvSpPr>
        <p:spPr>
          <a:xfrm rot="18464827">
            <a:off x="-439575" y="6531274"/>
            <a:ext cx="2289928" cy="653453"/>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圆角矩形 48"/>
          <p:cNvSpPr/>
          <p:nvPr/>
        </p:nvSpPr>
        <p:spPr>
          <a:xfrm rot="18464827">
            <a:off x="2015444" y="6906078"/>
            <a:ext cx="1435540" cy="409645"/>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4" name="组合 53"/>
          <p:cNvGrpSpPr/>
          <p:nvPr/>
        </p:nvGrpSpPr>
        <p:grpSpPr>
          <a:xfrm>
            <a:off x="10898883" y="5003481"/>
            <a:ext cx="1151670" cy="2867305"/>
            <a:chOff x="9469605" y="2687777"/>
            <a:chExt cx="2410133" cy="6000493"/>
          </a:xfrm>
        </p:grpSpPr>
        <p:sp>
          <p:nvSpPr>
            <p:cNvPr id="50" name="圆角矩形 49"/>
            <p:cNvSpPr/>
            <p:nvPr/>
          </p:nvSpPr>
          <p:spPr>
            <a:xfrm rot="18464827">
              <a:off x="9956209" y="6143988"/>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圆角矩形 50"/>
            <p:cNvSpPr/>
            <p:nvPr/>
          </p:nvSpPr>
          <p:spPr>
            <a:xfrm rot="18464827">
              <a:off x="8430088" y="6143989"/>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圆角矩形 52"/>
            <p:cNvSpPr/>
            <p:nvPr/>
          </p:nvSpPr>
          <p:spPr>
            <a:xfrm rot="18464827">
              <a:off x="8349296" y="5157828"/>
              <a:ext cx="6000493" cy="1060391"/>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5" name="圆角矩形 54"/>
          <p:cNvSpPr/>
          <p:nvPr/>
        </p:nvSpPr>
        <p:spPr>
          <a:xfrm rot="16200000">
            <a:off x="8443897" y="-659210"/>
            <a:ext cx="1435540" cy="672047"/>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57" name="直接连接符 56"/>
          <p:cNvCxnSpPr/>
          <p:nvPr/>
        </p:nvCxnSpPr>
        <p:spPr>
          <a:xfrm flipH="1">
            <a:off x="2421467" y="-11853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761882" y="1697878"/>
            <a:ext cx="1016000" cy="1429450"/>
          </a:xfrm>
          <a:prstGeom prst="line">
            <a:avLst/>
          </a:prstGeom>
          <a:ln w="57150">
            <a:solidFill>
              <a:srgbClr val="0E67DD">
                <a:alpha val="70000"/>
              </a:srgb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11785718" y="-8930"/>
            <a:ext cx="1016000" cy="1429450"/>
          </a:xfrm>
          <a:prstGeom prst="line">
            <a:avLst/>
          </a:prstGeom>
          <a:ln w="57150">
            <a:solidFill>
              <a:srgbClr val="0E67DD">
                <a:alpha val="70000"/>
              </a:srgb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10784382" y="-779860"/>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sp>
        <p:nvSpPr>
          <p:cNvPr id="64" name="椭圆 63"/>
          <p:cNvSpPr/>
          <p:nvPr/>
        </p:nvSpPr>
        <p:spPr>
          <a:xfrm>
            <a:off x="6531502" y="5819372"/>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65" name="直接连接符 64"/>
          <p:cNvCxnSpPr/>
          <p:nvPr/>
        </p:nvCxnSpPr>
        <p:spPr>
          <a:xfrm flipH="1">
            <a:off x="6817652" y="6098572"/>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081466" y="636331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grpSp>
        <p:nvGrpSpPr>
          <p:cNvPr id="68" name="组合 67"/>
          <p:cNvGrpSpPr/>
          <p:nvPr/>
        </p:nvGrpSpPr>
        <p:grpSpPr>
          <a:xfrm>
            <a:off x="3437467" y="1514593"/>
            <a:ext cx="5176520" cy="3633826"/>
            <a:chOff x="3371244" y="1514593"/>
            <a:chExt cx="5176520" cy="3633826"/>
          </a:xfrm>
        </p:grpSpPr>
        <p:grpSp>
          <p:nvGrpSpPr>
            <p:cNvPr id="52" name="组合 51"/>
            <p:cNvGrpSpPr/>
            <p:nvPr/>
          </p:nvGrpSpPr>
          <p:grpSpPr>
            <a:xfrm>
              <a:off x="4073598" y="1514593"/>
              <a:ext cx="3604550" cy="3633826"/>
              <a:chOff x="1453387" y="1645920"/>
              <a:chExt cx="3604550" cy="3633826"/>
            </a:xfrm>
          </p:grpSpPr>
          <p:grpSp>
            <p:nvGrpSpPr>
              <p:cNvPr id="5" name="组合 4"/>
              <p:cNvGrpSpPr/>
              <p:nvPr/>
            </p:nvGrpSpPr>
            <p:grpSpPr>
              <a:xfrm>
                <a:off x="1453387" y="1645920"/>
                <a:ext cx="3604550" cy="3633826"/>
                <a:chOff x="3502025" y="1276350"/>
                <a:chExt cx="3762375" cy="3792933"/>
              </a:xfrm>
              <a:effectLst>
                <a:outerShdw blurRad="63500" sx="102000" sy="102000" algn="ctr" rotWithShape="0">
                  <a:prstClr val="black">
                    <a:alpha val="40000"/>
                  </a:prstClr>
                </a:outerShdw>
              </a:effectLst>
            </p:grpSpPr>
            <p:sp>
              <p:nvSpPr>
                <p:cNvPr id="6" name="任意多边形 5"/>
                <p:cNvSpPr/>
                <p:nvPr/>
              </p:nvSpPr>
              <p:spPr>
                <a:xfrm>
                  <a:off x="3502025" y="1276350"/>
                  <a:ext cx="3762375" cy="3787775"/>
                </a:xfrm>
                <a:custGeom>
                  <a:avLst/>
                  <a:gdLst>
                    <a:gd name="connsiteX0" fmla="*/ 1784350 w 3762375"/>
                    <a:gd name="connsiteY0" fmla="*/ 0 h 3787775"/>
                    <a:gd name="connsiteX1" fmla="*/ 914400 w 3762375"/>
                    <a:gd name="connsiteY1" fmla="*/ 288925 h 3787775"/>
                    <a:gd name="connsiteX2" fmla="*/ 279400 w 3762375"/>
                    <a:gd name="connsiteY2" fmla="*/ 908050 h 3787775"/>
                    <a:gd name="connsiteX3" fmla="*/ 0 w 3762375"/>
                    <a:gd name="connsiteY3" fmla="*/ 1787525 h 3787775"/>
                    <a:gd name="connsiteX4" fmla="*/ 155575 w 3762375"/>
                    <a:gd name="connsiteY4" fmla="*/ 2673350 h 3787775"/>
                    <a:gd name="connsiteX5" fmla="*/ 730250 w 3762375"/>
                    <a:gd name="connsiteY5" fmla="*/ 3397250 h 3787775"/>
                    <a:gd name="connsiteX6" fmla="*/ 1565275 w 3762375"/>
                    <a:gd name="connsiteY6" fmla="*/ 3787775 h 3787775"/>
                    <a:gd name="connsiteX7" fmla="*/ 2479675 w 3762375"/>
                    <a:gd name="connsiteY7" fmla="*/ 3727450 h 3787775"/>
                    <a:gd name="connsiteX8" fmla="*/ 3260725 w 3762375"/>
                    <a:gd name="connsiteY8" fmla="*/ 3248025 h 3787775"/>
                    <a:gd name="connsiteX9" fmla="*/ 3743325 w 3762375"/>
                    <a:gd name="connsiteY9" fmla="*/ 2451100 h 3787775"/>
                    <a:gd name="connsiteX10" fmla="*/ 3762375 w 3762375"/>
                    <a:gd name="connsiteY10" fmla="*/ 1520825 h 3787775"/>
                    <a:gd name="connsiteX11" fmla="*/ 3400425 w 3762375"/>
                    <a:gd name="connsiteY11" fmla="*/ 695325 h 3787775"/>
                    <a:gd name="connsiteX12" fmla="*/ 2670175 w 3762375"/>
                    <a:gd name="connsiteY12" fmla="*/ 149225 h 3787775"/>
                    <a:gd name="connsiteX13" fmla="*/ 1784350 w 3762375"/>
                    <a:gd name="connsiteY13" fmla="*/ 0 h 378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62375" h="3787775">
                      <a:moveTo>
                        <a:pt x="1784350" y="0"/>
                      </a:moveTo>
                      <a:lnTo>
                        <a:pt x="914400" y="288925"/>
                      </a:lnTo>
                      <a:lnTo>
                        <a:pt x="279400" y="908050"/>
                      </a:lnTo>
                      <a:lnTo>
                        <a:pt x="0" y="1787525"/>
                      </a:lnTo>
                      <a:lnTo>
                        <a:pt x="155575" y="2673350"/>
                      </a:lnTo>
                      <a:lnTo>
                        <a:pt x="730250" y="3397250"/>
                      </a:lnTo>
                      <a:lnTo>
                        <a:pt x="1565275" y="3787775"/>
                      </a:lnTo>
                      <a:lnTo>
                        <a:pt x="2479675" y="3727450"/>
                      </a:lnTo>
                      <a:lnTo>
                        <a:pt x="3260725" y="3248025"/>
                      </a:lnTo>
                      <a:lnTo>
                        <a:pt x="3743325" y="2451100"/>
                      </a:lnTo>
                      <a:lnTo>
                        <a:pt x="3762375" y="1520825"/>
                      </a:lnTo>
                      <a:lnTo>
                        <a:pt x="3400425" y="695325"/>
                      </a:lnTo>
                      <a:lnTo>
                        <a:pt x="2670175" y="149225"/>
                      </a:lnTo>
                      <a:lnTo>
                        <a:pt x="1784350" y="0"/>
                      </a:lnTo>
                      <a:close/>
                    </a:path>
                  </a:pathLst>
                </a:custGeom>
                <a:noFill/>
                <a:ln w="19050">
                  <a:solidFill>
                    <a:srgbClr val="23B2FE">
                      <a:alpha val="73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7" name="直接连接符 6"/>
                <p:cNvCxnSpPr>
                  <a:stCxn id="6" idx="1"/>
                  <a:endCxn id="6" idx="12"/>
                </p:cNvCxnSpPr>
                <p:nvPr/>
              </p:nvCxnSpPr>
              <p:spPr>
                <a:xfrm flipV="1">
                  <a:off x="4416425" y="1425575"/>
                  <a:ext cx="1755775" cy="1397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1"/>
                </p:cNvCxnSpPr>
                <p:nvPr/>
              </p:nvCxnSpPr>
              <p:spPr>
                <a:xfrm>
                  <a:off x="4416425" y="1565275"/>
                  <a:ext cx="2378075" cy="10541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3744516" y="1485900"/>
                  <a:ext cx="1626181" cy="1193799"/>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flipV="1">
                  <a:off x="5367633" y="1485900"/>
                  <a:ext cx="1250949" cy="4953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a:stCxn id="6" idx="10"/>
                  <a:endCxn id="6" idx="12"/>
                </p:cNvCxnSpPr>
                <p:nvPr/>
              </p:nvCxnSpPr>
              <p:spPr>
                <a:xfrm flipH="1" flipV="1">
                  <a:off x="6172200" y="1425575"/>
                  <a:ext cx="1092200" cy="13716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613525" y="1981200"/>
                  <a:ext cx="438150" cy="15367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86450" y="1693465"/>
                  <a:ext cx="908050" cy="92591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endCxn id="6" idx="12"/>
                </p:cNvCxnSpPr>
                <p:nvPr/>
              </p:nvCxnSpPr>
              <p:spPr>
                <a:xfrm flipV="1">
                  <a:off x="5886450" y="1425575"/>
                  <a:ext cx="285750" cy="26789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4445000" y="1687710"/>
                  <a:ext cx="1446212" cy="46871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endCxn id="6" idx="1"/>
                </p:cNvCxnSpPr>
                <p:nvPr/>
              </p:nvCxnSpPr>
              <p:spPr>
                <a:xfrm flipH="1" flipV="1">
                  <a:off x="4416425" y="1565275"/>
                  <a:ext cx="32544" cy="5969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3744516" y="1565275"/>
                  <a:ext cx="671909" cy="111442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endCxn id="6" idx="4"/>
                </p:cNvCxnSpPr>
                <p:nvPr/>
              </p:nvCxnSpPr>
              <p:spPr>
                <a:xfrm flipH="1">
                  <a:off x="3657600" y="2197100"/>
                  <a:ext cx="119856" cy="17526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6" idx="3"/>
                </p:cNvCxnSpPr>
                <p:nvPr/>
              </p:nvCxnSpPr>
              <p:spPr>
                <a:xfrm flipV="1">
                  <a:off x="3502025" y="2679700"/>
                  <a:ext cx="242491" cy="38417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700264" y="3285491"/>
                  <a:ext cx="662186" cy="1203959"/>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657600" y="3939540"/>
                  <a:ext cx="704850" cy="54991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741452" y="2679699"/>
                  <a:ext cx="991475" cy="306371"/>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3938788" y="2156420"/>
                  <a:ext cx="506212" cy="155261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flipV="1">
                  <a:off x="4445001" y="2156420"/>
                  <a:ext cx="287926" cy="82965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3933032" y="2986071"/>
                  <a:ext cx="799895" cy="722964"/>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flipV="1">
                  <a:off x="3930562" y="3699509"/>
                  <a:ext cx="1310774" cy="949792"/>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4692312" y="2979884"/>
                  <a:ext cx="37600" cy="1268266"/>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4362450" y="4248150"/>
                  <a:ext cx="326848" cy="2413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359436" y="4489450"/>
                  <a:ext cx="881900" cy="159851"/>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endCxn id="6" idx="6"/>
                </p:cNvCxnSpPr>
                <p:nvPr/>
              </p:nvCxnSpPr>
              <p:spPr>
                <a:xfrm>
                  <a:off x="4359436" y="4489450"/>
                  <a:ext cx="707864" cy="57467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5067300" y="4646612"/>
                  <a:ext cx="174036" cy="416707"/>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5237877" y="2624531"/>
                  <a:ext cx="1556623" cy="2025173"/>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6029325" y="3517900"/>
                  <a:ext cx="1022351" cy="1230192"/>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5241336" y="4646612"/>
                  <a:ext cx="787989" cy="10148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endCxn id="6" idx="8"/>
                </p:cNvCxnSpPr>
                <p:nvPr/>
              </p:nvCxnSpPr>
              <p:spPr>
                <a:xfrm flipV="1">
                  <a:off x="5048250" y="4524375"/>
                  <a:ext cx="1714500" cy="544908"/>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5242802" y="4088931"/>
                  <a:ext cx="1335102" cy="554206"/>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6577904" y="2619373"/>
                  <a:ext cx="216596" cy="1469558"/>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flipV="1">
                  <a:off x="6400800" y="3131819"/>
                  <a:ext cx="650875" cy="380923"/>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5962650" y="2244725"/>
                  <a:ext cx="438150" cy="880528"/>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5886449" y="1696042"/>
                  <a:ext cx="80963" cy="548683"/>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a:endCxn id="6" idx="8"/>
                </p:cNvCxnSpPr>
                <p:nvPr/>
              </p:nvCxnSpPr>
              <p:spPr>
                <a:xfrm flipH="1">
                  <a:off x="6762750" y="2784136"/>
                  <a:ext cx="501650" cy="1740239"/>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endCxn id="6" idx="8"/>
                </p:cNvCxnSpPr>
                <p:nvPr/>
              </p:nvCxnSpPr>
              <p:spPr>
                <a:xfrm>
                  <a:off x="6577903" y="4088931"/>
                  <a:ext cx="184847" cy="435444"/>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4732926" y="2986070"/>
                  <a:ext cx="1044878" cy="982763"/>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4737474" y="2989545"/>
                  <a:ext cx="500403" cy="166531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4728229" y="2244725"/>
                  <a:ext cx="1234420" cy="719109"/>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grpSp>
          <p:sp>
            <p:nvSpPr>
              <p:cNvPr id="62" name="椭圆 61"/>
              <p:cNvSpPr/>
              <p:nvPr/>
            </p:nvSpPr>
            <p:spPr>
              <a:xfrm>
                <a:off x="2048933" y="2500908"/>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 name="椭圆 62"/>
              <p:cNvSpPr/>
              <p:nvPr/>
            </p:nvSpPr>
            <p:spPr>
              <a:xfrm>
                <a:off x="1705523" y="4833920"/>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8" name="矩形 57"/>
            <p:cNvSpPr/>
            <p:nvPr/>
          </p:nvSpPr>
          <p:spPr>
            <a:xfrm>
              <a:off x="3378200" y="2959130"/>
              <a:ext cx="4876800" cy="795069"/>
            </a:xfrm>
            <a:prstGeom prst="rect">
              <a:avLst/>
            </a:prstGeom>
            <a:solidFill>
              <a:srgbClr val="0456C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9" name="文本框 32"/>
            <p:cNvSpPr txBox="1">
              <a:spLocks noChangeArrowheads="1"/>
            </p:cNvSpPr>
            <p:nvPr/>
          </p:nvSpPr>
          <p:spPr bwMode="auto">
            <a:xfrm>
              <a:off x="4920797" y="3035975"/>
              <a:ext cx="1976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16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rPr>
                <a:t>Data Analyze</a:t>
              </a:r>
              <a:endParaRPr lang="zh-CN" altLang="en-US" sz="16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endParaRPr>
            </a:p>
          </p:txBody>
        </p:sp>
        <p:sp>
          <p:nvSpPr>
            <p:cNvPr id="131" name="矩形 34"/>
            <p:cNvSpPr>
              <a:spLocks noChangeArrowheads="1"/>
            </p:cNvSpPr>
            <p:nvPr/>
          </p:nvSpPr>
          <p:spPr bwMode="auto">
            <a:xfrm>
              <a:off x="3371244" y="3338968"/>
              <a:ext cx="51765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1200" dirty="0">
                  <a:solidFill>
                    <a:srgbClr val="FFFFFF"/>
                  </a:solidFill>
                  <a:latin typeface="Agency FB" panose="020B0503020202020204" pitchFamily="34" charset="0"/>
                  <a:ea typeface="微软雅黑" panose="020B0503020204020204" pitchFamily="34" charset="-122"/>
                </a:rPr>
                <a:t>Something was broken in my engine. And as I had with me neither a mechanic nor any passengers</a:t>
              </a:r>
              <a:endParaRPr lang="zh-CN" altLang="en-US" sz="1200" dirty="0">
                <a:solidFill>
                  <a:srgbClr val="FFFFFF"/>
                </a:solidFill>
                <a:latin typeface="Agency FB" panose="020B0503020202020204" pitchFamily="34" charset="0"/>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3000">
        <p15:prstTrans prst="peelOff"/>
      </p:transition>
    </mc:Choice>
    <mc:Fallback>
      <p:transition spd="slow" advClick="0" advTm="3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456C4"/>
        </a:solidFill>
        <a:effectLst/>
      </p:bgPr>
    </p:bg>
    <p:spTree>
      <p:nvGrpSpPr>
        <p:cNvPr id="1" name=""/>
        <p:cNvGrpSpPr/>
        <p:nvPr/>
      </p:nvGrpSpPr>
      <p:grpSpPr>
        <a:xfrm>
          <a:off x="0" y="0"/>
          <a:ext cx="0" cy="0"/>
          <a:chOff x="0" y="0"/>
          <a:chExt cx="0" cy="0"/>
        </a:xfrm>
      </p:grpSpPr>
      <p:sp>
        <p:nvSpPr>
          <p:cNvPr id="46" name="矩形 45"/>
          <p:cNvSpPr/>
          <p:nvPr/>
        </p:nvSpPr>
        <p:spPr>
          <a:xfrm rot="2624067">
            <a:off x="-270870" y="-500700"/>
            <a:ext cx="696002" cy="1374254"/>
          </a:xfrm>
          <a:prstGeom prst="rect">
            <a:avLst/>
          </a:prstGeom>
          <a:solidFill>
            <a:srgbClr val="39B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圆角矩形 48"/>
          <p:cNvSpPr/>
          <p:nvPr/>
        </p:nvSpPr>
        <p:spPr>
          <a:xfrm rot="18464827">
            <a:off x="2015444" y="6906078"/>
            <a:ext cx="1435540" cy="409645"/>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5" name="圆角矩形 54"/>
          <p:cNvSpPr/>
          <p:nvPr/>
        </p:nvSpPr>
        <p:spPr>
          <a:xfrm rot="16200000">
            <a:off x="8443897" y="-659210"/>
            <a:ext cx="1435540" cy="672047"/>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57" name="直接连接符 56"/>
          <p:cNvCxnSpPr/>
          <p:nvPr/>
        </p:nvCxnSpPr>
        <p:spPr>
          <a:xfrm flipH="1">
            <a:off x="2421467" y="-11853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11785718" y="-8930"/>
            <a:ext cx="1016000" cy="1429450"/>
          </a:xfrm>
          <a:prstGeom prst="line">
            <a:avLst/>
          </a:prstGeom>
          <a:ln w="57150">
            <a:solidFill>
              <a:srgbClr val="0E67DD">
                <a:alpha val="70000"/>
              </a:srgb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10784382" y="-779860"/>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6817652" y="6098572"/>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081466" y="636331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sp>
        <p:nvSpPr>
          <p:cNvPr id="146" name="文本框 32"/>
          <p:cNvSpPr txBox="1">
            <a:spLocks noChangeArrowheads="1"/>
          </p:cNvSpPr>
          <p:nvPr/>
        </p:nvSpPr>
        <p:spPr bwMode="auto">
          <a:xfrm>
            <a:off x="5069442" y="177693"/>
            <a:ext cx="1976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16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rPr>
              <a:t>Data Analyze</a:t>
            </a:r>
            <a:endParaRPr lang="zh-CN" altLang="en-US" sz="16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endParaRPr>
          </a:p>
        </p:txBody>
      </p:sp>
      <p:sp>
        <p:nvSpPr>
          <p:cNvPr id="147" name="矩形 34"/>
          <p:cNvSpPr>
            <a:spLocks noChangeArrowheads="1"/>
          </p:cNvSpPr>
          <p:nvPr/>
        </p:nvSpPr>
        <p:spPr bwMode="auto">
          <a:xfrm>
            <a:off x="3519889" y="480686"/>
            <a:ext cx="51765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1200" dirty="0">
                <a:solidFill>
                  <a:srgbClr val="FFFFFF"/>
                </a:solidFill>
                <a:latin typeface="Agency FB" panose="020B0503020202020204" pitchFamily="34" charset="0"/>
                <a:ea typeface="微软雅黑" panose="020B0503020204020204" pitchFamily="34" charset="-122"/>
              </a:rPr>
              <a:t>Something was broken in my engine. And as I had with me neither a mechanic nor any passengers</a:t>
            </a:r>
            <a:endParaRPr lang="zh-CN" altLang="en-US" sz="1200" dirty="0">
              <a:solidFill>
                <a:srgbClr val="FFFFFF"/>
              </a:solidFill>
              <a:latin typeface="Agency FB" panose="020B0503020202020204" pitchFamily="34" charset="0"/>
              <a:ea typeface="微软雅黑" panose="020B0503020204020204" pitchFamily="34" charset="-122"/>
            </a:endParaRPr>
          </a:p>
        </p:txBody>
      </p:sp>
      <p:sp>
        <p:nvSpPr>
          <p:cNvPr id="47" name="圆角矩形 46"/>
          <p:cNvSpPr/>
          <p:nvPr/>
        </p:nvSpPr>
        <p:spPr>
          <a:xfrm rot="18464827">
            <a:off x="-507309" y="5889783"/>
            <a:ext cx="2289928" cy="653453"/>
          </a:xfrm>
          <a:prstGeom prst="roundRect">
            <a:avLst>
              <a:gd name="adj" fmla="val 50000"/>
            </a:avLst>
          </a:prstGeom>
          <a:solidFill>
            <a:srgbClr val="0E67DD">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圆角矩形 47"/>
          <p:cNvSpPr/>
          <p:nvPr/>
        </p:nvSpPr>
        <p:spPr>
          <a:xfrm rot="18464827">
            <a:off x="-439575" y="6531274"/>
            <a:ext cx="2289928" cy="653453"/>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4" name="组合 53"/>
          <p:cNvGrpSpPr/>
          <p:nvPr/>
        </p:nvGrpSpPr>
        <p:grpSpPr>
          <a:xfrm>
            <a:off x="10898883" y="5003481"/>
            <a:ext cx="1151670" cy="2867305"/>
            <a:chOff x="9469605" y="2687777"/>
            <a:chExt cx="2410133" cy="6000493"/>
          </a:xfrm>
        </p:grpSpPr>
        <p:sp>
          <p:nvSpPr>
            <p:cNvPr id="50" name="圆角矩形 49"/>
            <p:cNvSpPr/>
            <p:nvPr/>
          </p:nvSpPr>
          <p:spPr>
            <a:xfrm rot="18464827">
              <a:off x="9956209" y="6143988"/>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圆角矩形 50"/>
            <p:cNvSpPr/>
            <p:nvPr/>
          </p:nvSpPr>
          <p:spPr>
            <a:xfrm rot="18464827">
              <a:off x="8430088" y="6143989"/>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圆角矩形 52"/>
            <p:cNvSpPr/>
            <p:nvPr/>
          </p:nvSpPr>
          <p:spPr>
            <a:xfrm rot="18464827">
              <a:off x="8349296" y="5157828"/>
              <a:ext cx="6000493" cy="1060391"/>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3" name="组合 62"/>
          <p:cNvGrpSpPr/>
          <p:nvPr/>
        </p:nvGrpSpPr>
        <p:grpSpPr>
          <a:xfrm>
            <a:off x="500920" y="1998246"/>
            <a:ext cx="3486880" cy="1701688"/>
            <a:chOff x="-218499" y="1323975"/>
            <a:chExt cx="4215759" cy="2057400"/>
          </a:xfrm>
        </p:grpSpPr>
        <p:grpSp>
          <p:nvGrpSpPr>
            <p:cNvPr id="64" name="组合 63"/>
            <p:cNvGrpSpPr/>
            <p:nvPr/>
          </p:nvGrpSpPr>
          <p:grpSpPr>
            <a:xfrm>
              <a:off x="-218499" y="1323975"/>
              <a:ext cx="4215759" cy="2057400"/>
              <a:chOff x="213368" y="1000125"/>
              <a:chExt cx="4215758" cy="2057400"/>
            </a:xfrm>
          </p:grpSpPr>
          <p:sp>
            <p:nvSpPr>
              <p:cNvPr id="96" name="圆角矩形 95"/>
              <p:cNvSpPr/>
              <p:nvPr/>
            </p:nvSpPr>
            <p:spPr>
              <a:xfrm>
                <a:off x="213368" y="1000125"/>
                <a:ext cx="4215758" cy="2057400"/>
              </a:xfrm>
              <a:prstGeom prst="roundRect">
                <a:avLst>
                  <a:gd name="adj" fmla="val 4167"/>
                </a:avLst>
              </a:prstGeom>
              <a:solidFill>
                <a:schemeClr val="bg1">
                  <a:lumMod val="95000"/>
                </a:schemeClr>
              </a:solidFill>
              <a:ln>
                <a:solidFill>
                  <a:schemeClr val="bg1">
                    <a:lumMod val="85000"/>
                    <a:alpha val="53000"/>
                  </a:schemeClr>
                </a:solidFill>
              </a:ln>
              <a:effectLst>
                <a:outerShdw blurRad="12700" dist="12700" dir="54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gency FB" panose="020B0503020202020204" pitchFamily="34" charset="0"/>
                </a:endParaRPr>
              </a:p>
            </p:txBody>
          </p:sp>
          <p:sp>
            <p:nvSpPr>
              <p:cNvPr id="101" name="圆角矩形 100"/>
              <p:cNvSpPr/>
              <p:nvPr/>
            </p:nvSpPr>
            <p:spPr>
              <a:xfrm>
                <a:off x="2578894" y="1218010"/>
                <a:ext cx="1621631" cy="1621631"/>
              </a:xfrm>
              <a:prstGeom prst="roundRect">
                <a:avLst>
                  <a:gd name="adj" fmla="val 4332"/>
                </a:avLst>
              </a:prstGeom>
              <a:solidFill>
                <a:srgbClr val="0E67D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gency FB" panose="020B0503020202020204" pitchFamily="34" charset="0"/>
                </a:endParaRPr>
              </a:p>
            </p:txBody>
          </p:sp>
          <p:grpSp>
            <p:nvGrpSpPr>
              <p:cNvPr id="102" name="组合 101"/>
              <p:cNvGrpSpPr/>
              <p:nvPr/>
            </p:nvGrpSpPr>
            <p:grpSpPr>
              <a:xfrm>
                <a:off x="2940264" y="1600201"/>
                <a:ext cx="898890" cy="857248"/>
                <a:chOff x="1895228" y="964869"/>
                <a:chExt cx="520963" cy="496831"/>
              </a:xfrm>
            </p:grpSpPr>
            <p:sp>
              <p:nvSpPr>
                <p:cNvPr id="103" name="Freeform 7"/>
                <p:cNvSpPr>
                  <a:spLocks noEditPoints="1"/>
                </p:cNvSpPr>
                <p:nvPr/>
              </p:nvSpPr>
              <p:spPr bwMode="auto">
                <a:xfrm>
                  <a:off x="1895228" y="964869"/>
                  <a:ext cx="520963" cy="496831"/>
                </a:xfrm>
                <a:custGeom>
                  <a:avLst/>
                  <a:gdLst>
                    <a:gd name="T0" fmla="*/ 114 w 135"/>
                    <a:gd name="T1" fmla="*/ 129 h 129"/>
                    <a:gd name="T2" fmla="*/ 60 w 135"/>
                    <a:gd name="T3" fmla="*/ 129 h 129"/>
                    <a:gd name="T4" fmla="*/ 60 w 135"/>
                    <a:gd name="T5" fmla="*/ 83 h 129"/>
                    <a:gd name="T6" fmla="*/ 43 w 135"/>
                    <a:gd name="T7" fmla="*/ 83 h 129"/>
                    <a:gd name="T8" fmla="*/ 43 w 135"/>
                    <a:gd name="T9" fmla="*/ 129 h 129"/>
                    <a:gd name="T10" fmla="*/ 21 w 135"/>
                    <a:gd name="T11" fmla="*/ 129 h 129"/>
                    <a:gd name="T12" fmla="*/ 13 w 135"/>
                    <a:gd name="T13" fmla="*/ 121 h 129"/>
                    <a:gd name="T14" fmla="*/ 13 w 135"/>
                    <a:gd name="T15" fmla="*/ 75 h 129"/>
                    <a:gd name="T16" fmla="*/ 4 w 135"/>
                    <a:gd name="T17" fmla="*/ 75 h 129"/>
                    <a:gd name="T18" fmla="*/ 3 w 135"/>
                    <a:gd name="T19" fmla="*/ 74 h 129"/>
                    <a:gd name="T20" fmla="*/ 0 w 135"/>
                    <a:gd name="T21" fmla="*/ 68 h 129"/>
                    <a:gd name="T22" fmla="*/ 3 w 135"/>
                    <a:gd name="T23" fmla="*/ 62 h 129"/>
                    <a:gd name="T24" fmla="*/ 62 w 135"/>
                    <a:gd name="T25" fmla="*/ 3 h 129"/>
                    <a:gd name="T26" fmla="*/ 73 w 135"/>
                    <a:gd name="T27" fmla="*/ 3 h 129"/>
                    <a:gd name="T28" fmla="*/ 132 w 135"/>
                    <a:gd name="T29" fmla="*/ 62 h 129"/>
                    <a:gd name="T30" fmla="*/ 135 w 135"/>
                    <a:gd name="T31" fmla="*/ 68 h 129"/>
                    <a:gd name="T32" fmla="*/ 132 w 135"/>
                    <a:gd name="T33" fmla="*/ 74 h 129"/>
                    <a:gd name="T34" fmla="*/ 131 w 135"/>
                    <a:gd name="T35" fmla="*/ 75 h 129"/>
                    <a:gd name="T36" fmla="*/ 122 w 135"/>
                    <a:gd name="T37" fmla="*/ 75 h 129"/>
                    <a:gd name="T38" fmla="*/ 122 w 135"/>
                    <a:gd name="T39" fmla="*/ 121 h 129"/>
                    <a:gd name="T40" fmla="*/ 114 w 135"/>
                    <a:gd name="T41" fmla="*/ 129 h 129"/>
                    <a:gd name="T42" fmla="*/ 10 w 135"/>
                    <a:gd name="T43" fmla="*/ 67 h 129"/>
                    <a:gd name="T44" fmla="*/ 21 w 135"/>
                    <a:gd name="T45" fmla="*/ 67 h 129"/>
                    <a:gd name="T46" fmla="*/ 21 w 135"/>
                    <a:gd name="T47" fmla="*/ 121 h 129"/>
                    <a:gd name="T48" fmla="*/ 34 w 135"/>
                    <a:gd name="T49" fmla="*/ 120 h 129"/>
                    <a:gd name="T50" fmla="*/ 34 w 135"/>
                    <a:gd name="T51" fmla="*/ 82 h 129"/>
                    <a:gd name="T52" fmla="*/ 41 w 135"/>
                    <a:gd name="T53" fmla="*/ 75 h 129"/>
                    <a:gd name="T54" fmla="*/ 62 w 135"/>
                    <a:gd name="T55" fmla="*/ 75 h 129"/>
                    <a:gd name="T56" fmla="*/ 68 w 135"/>
                    <a:gd name="T57" fmla="*/ 82 h 129"/>
                    <a:gd name="T58" fmla="*/ 68 w 135"/>
                    <a:gd name="T59" fmla="*/ 120 h 129"/>
                    <a:gd name="T60" fmla="*/ 114 w 135"/>
                    <a:gd name="T61" fmla="*/ 120 h 129"/>
                    <a:gd name="T62" fmla="*/ 114 w 135"/>
                    <a:gd name="T63" fmla="*/ 67 h 129"/>
                    <a:gd name="T64" fmla="*/ 125 w 135"/>
                    <a:gd name="T65" fmla="*/ 67 h 129"/>
                    <a:gd name="T66" fmla="*/ 68 w 135"/>
                    <a:gd name="T67" fmla="*/ 9 h 129"/>
                    <a:gd name="T68" fmla="*/ 10 w 135"/>
                    <a:gd name="T69" fmla="*/ 6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5" h="129">
                      <a:moveTo>
                        <a:pt x="114" y="129"/>
                      </a:moveTo>
                      <a:cubicBezTo>
                        <a:pt x="60" y="129"/>
                        <a:pt x="60" y="129"/>
                        <a:pt x="60" y="129"/>
                      </a:cubicBezTo>
                      <a:cubicBezTo>
                        <a:pt x="60" y="83"/>
                        <a:pt x="60" y="83"/>
                        <a:pt x="60" y="83"/>
                      </a:cubicBezTo>
                      <a:cubicBezTo>
                        <a:pt x="43" y="83"/>
                        <a:pt x="43" y="83"/>
                        <a:pt x="43" y="83"/>
                      </a:cubicBezTo>
                      <a:cubicBezTo>
                        <a:pt x="43" y="129"/>
                        <a:pt x="43" y="129"/>
                        <a:pt x="43" y="129"/>
                      </a:cubicBezTo>
                      <a:cubicBezTo>
                        <a:pt x="21" y="129"/>
                        <a:pt x="21" y="129"/>
                        <a:pt x="21" y="129"/>
                      </a:cubicBezTo>
                      <a:cubicBezTo>
                        <a:pt x="16" y="129"/>
                        <a:pt x="13" y="125"/>
                        <a:pt x="13" y="121"/>
                      </a:cubicBezTo>
                      <a:cubicBezTo>
                        <a:pt x="13" y="75"/>
                        <a:pt x="13" y="75"/>
                        <a:pt x="13" y="75"/>
                      </a:cubicBezTo>
                      <a:cubicBezTo>
                        <a:pt x="4" y="75"/>
                        <a:pt x="4" y="75"/>
                        <a:pt x="4" y="75"/>
                      </a:cubicBezTo>
                      <a:cubicBezTo>
                        <a:pt x="3" y="74"/>
                        <a:pt x="3" y="74"/>
                        <a:pt x="3" y="74"/>
                      </a:cubicBezTo>
                      <a:cubicBezTo>
                        <a:pt x="1" y="72"/>
                        <a:pt x="0" y="70"/>
                        <a:pt x="0" y="68"/>
                      </a:cubicBezTo>
                      <a:cubicBezTo>
                        <a:pt x="0" y="66"/>
                        <a:pt x="1" y="64"/>
                        <a:pt x="3" y="62"/>
                      </a:cubicBezTo>
                      <a:cubicBezTo>
                        <a:pt x="62" y="3"/>
                        <a:pt x="62" y="3"/>
                        <a:pt x="62" y="3"/>
                      </a:cubicBezTo>
                      <a:cubicBezTo>
                        <a:pt x="65" y="0"/>
                        <a:pt x="70" y="0"/>
                        <a:pt x="73" y="3"/>
                      </a:cubicBezTo>
                      <a:cubicBezTo>
                        <a:pt x="132" y="62"/>
                        <a:pt x="132" y="62"/>
                        <a:pt x="132" y="62"/>
                      </a:cubicBezTo>
                      <a:cubicBezTo>
                        <a:pt x="134" y="64"/>
                        <a:pt x="135" y="66"/>
                        <a:pt x="135" y="68"/>
                      </a:cubicBezTo>
                      <a:cubicBezTo>
                        <a:pt x="135" y="70"/>
                        <a:pt x="134" y="72"/>
                        <a:pt x="132" y="74"/>
                      </a:cubicBezTo>
                      <a:cubicBezTo>
                        <a:pt x="131" y="75"/>
                        <a:pt x="131" y="75"/>
                        <a:pt x="131" y="75"/>
                      </a:cubicBezTo>
                      <a:cubicBezTo>
                        <a:pt x="122" y="75"/>
                        <a:pt x="122" y="75"/>
                        <a:pt x="122" y="75"/>
                      </a:cubicBezTo>
                      <a:cubicBezTo>
                        <a:pt x="122" y="121"/>
                        <a:pt x="122" y="121"/>
                        <a:pt x="122" y="121"/>
                      </a:cubicBezTo>
                      <a:cubicBezTo>
                        <a:pt x="122" y="125"/>
                        <a:pt x="119" y="129"/>
                        <a:pt x="114" y="129"/>
                      </a:cubicBezTo>
                      <a:close/>
                      <a:moveTo>
                        <a:pt x="10" y="67"/>
                      </a:moveTo>
                      <a:cubicBezTo>
                        <a:pt x="21" y="67"/>
                        <a:pt x="21" y="67"/>
                        <a:pt x="21" y="67"/>
                      </a:cubicBezTo>
                      <a:cubicBezTo>
                        <a:pt x="21" y="121"/>
                        <a:pt x="21" y="121"/>
                        <a:pt x="21" y="121"/>
                      </a:cubicBezTo>
                      <a:cubicBezTo>
                        <a:pt x="34" y="120"/>
                        <a:pt x="34" y="120"/>
                        <a:pt x="34" y="120"/>
                      </a:cubicBezTo>
                      <a:cubicBezTo>
                        <a:pt x="34" y="82"/>
                        <a:pt x="34" y="82"/>
                        <a:pt x="34" y="82"/>
                      </a:cubicBezTo>
                      <a:cubicBezTo>
                        <a:pt x="34" y="78"/>
                        <a:pt x="37" y="75"/>
                        <a:pt x="41" y="75"/>
                      </a:cubicBezTo>
                      <a:cubicBezTo>
                        <a:pt x="62" y="75"/>
                        <a:pt x="62" y="75"/>
                        <a:pt x="62" y="75"/>
                      </a:cubicBezTo>
                      <a:cubicBezTo>
                        <a:pt x="65" y="75"/>
                        <a:pt x="68" y="78"/>
                        <a:pt x="68" y="82"/>
                      </a:cubicBezTo>
                      <a:cubicBezTo>
                        <a:pt x="68" y="120"/>
                        <a:pt x="68" y="120"/>
                        <a:pt x="68" y="120"/>
                      </a:cubicBezTo>
                      <a:cubicBezTo>
                        <a:pt x="114" y="120"/>
                        <a:pt x="114" y="120"/>
                        <a:pt x="114" y="120"/>
                      </a:cubicBezTo>
                      <a:cubicBezTo>
                        <a:pt x="114" y="67"/>
                        <a:pt x="114" y="67"/>
                        <a:pt x="114" y="67"/>
                      </a:cubicBezTo>
                      <a:cubicBezTo>
                        <a:pt x="125" y="67"/>
                        <a:pt x="125" y="67"/>
                        <a:pt x="125" y="67"/>
                      </a:cubicBezTo>
                      <a:cubicBezTo>
                        <a:pt x="68" y="9"/>
                        <a:pt x="68" y="9"/>
                        <a:pt x="68" y="9"/>
                      </a:cubicBezTo>
                      <a:lnTo>
                        <a:pt x="10" y="6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endParaRPr>
                </a:p>
              </p:txBody>
            </p:sp>
            <p:sp>
              <p:nvSpPr>
                <p:cNvPr id="104" name="Freeform 8"/>
                <p:cNvSpPr>
                  <a:spLocks noEditPoints="1"/>
                </p:cNvSpPr>
                <p:nvPr/>
              </p:nvSpPr>
              <p:spPr bwMode="auto">
                <a:xfrm>
                  <a:off x="2184809" y="1261548"/>
                  <a:ext cx="130595" cy="119239"/>
                </a:xfrm>
                <a:custGeom>
                  <a:avLst/>
                  <a:gdLst>
                    <a:gd name="T0" fmla="*/ 27 w 34"/>
                    <a:gd name="T1" fmla="*/ 31 h 31"/>
                    <a:gd name="T2" fmla="*/ 7 w 34"/>
                    <a:gd name="T3" fmla="*/ 31 h 31"/>
                    <a:gd name="T4" fmla="*/ 0 w 34"/>
                    <a:gd name="T5" fmla="*/ 24 h 31"/>
                    <a:gd name="T6" fmla="*/ 0 w 34"/>
                    <a:gd name="T7" fmla="*/ 6 h 31"/>
                    <a:gd name="T8" fmla="*/ 7 w 34"/>
                    <a:gd name="T9" fmla="*/ 0 h 31"/>
                    <a:gd name="T10" fmla="*/ 27 w 34"/>
                    <a:gd name="T11" fmla="*/ 0 h 31"/>
                    <a:gd name="T12" fmla="*/ 34 w 34"/>
                    <a:gd name="T13" fmla="*/ 6 h 31"/>
                    <a:gd name="T14" fmla="*/ 34 w 34"/>
                    <a:gd name="T15" fmla="*/ 24 h 31"/>
                    <a:gd name="T16" fmla="*/ 27 w 34"/>
                    <a:gd name="T17" fmla="*/ 31 h 31"/>
                    <a:gd name="T18" fmla="*/ 9 w 34"/>
                    <a:gd name="T19" fmla="*/ 23 h 31"/>
                    <a:gd name="T20" fmla="*/ 26 w 34"/>
                    <a:gd name="T21" fmla="*/ 23 h 31"/>
                    <a:gd name="T22" fmla="*/ 26 w 34"/>
                    <a:gd name="T23" fmla="*/ 8 h 31"/>
                    <a:gd name="T24" fmla="*/ 9 w 34"/>
                    <a:gd name="T25" fmla="*/ 8 h 31"/>
                    <a:gd name="T26" fmla="*/ 9 w 34"/>
                    <a:gd name="T2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31">
                      <a:moveTo>
                        <a:pt x="27" y="31"/>
                      </a:moveTo>
                      <a:cubicBezTo>
                        <a:pt x="7" y="31"/>
                        <a:pt x="7" y="31"/>
                        <a:pt x="7" y="31"/>
                      </a:cubicBezTo>
                      <a:cubicBezTo>
                        <a:pt x="3" y="31"/>
                        <a:pt x="0" y="28"/>
                        <a:pt x="0" y="24"/>
                      </a:cubicBezTo>
                      <a:cubicBezTo>
                        <a:pt x="0" y="6"/>
                        <a:pt x="0" y="6"/>
                        <a:pt x="0" y="6"/>
                      </a:cubicBezTo>
                      <a:cubicBezTo>
                        <a:pt x="0" y="3"/>
                        <a:pt x="3" y="0"/>
                        <a:pt x="7" y="0"/>
                      </a:cubicBezTo>
                      <a:cubicBezTo>
                        <a:pt x="27" y="0"/>
                        <a:pt x="27" y="0"/>
                        <a:pt x="27" y="0"/>
                      </a:cubicBezTo>
                      <a:cubicBezTo>
                        <a:pt x="31" y="0"/>
                        <a:pt x="34" y="3"/>
                        <a:pt x="34" y="6"/>
                      </a:cubicBezTo>
                      <a:cubicBezTo>
                        <a:pt x="34" y="24"/>
                        <a:pt x="34" y="24"/>
                        <a:pt x="34" y="24"/>
                      </a:cubicBezTo>
                      <a:cubicBezTo>
                        <a:pt x="34" y="28"/>
                        <a:pt x="31" y="31"/>
                        <a:pt x="27" y="31"/>
                      </a:cubicBezTo>
                      <a:close/>
                      <a:moveTo>
                        <a:pt x="9" y="23"/>
                      </a:moveTo>
                      <a:cubicBezTo>
                        <a:pt x="26" y="23"/>
                        <a:pt x="26" y="23"/>
                        <a:pt x="26" y="23"/>
                      </a:cubicBezTo>
                      <a:cubicBezTo>
                        <a:pt x="26" y="8"/>
                        <a:pt x="26" y="8"/>
                        <a:pt x="26" y="8"/>
                      </a:cubicBezTo>
                      <a:cubicBezTo>
                        <a:pt x="9" y="8"/>
                        <a:pt x="9" y="8"/>
                        <a:pt x="9" y="8"/>
                      </a:cubicBezTo>
                      <a:lnTo>
                        <a:pt x="9" y="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endParaRPr>
                </a:p>
              </p:txBody>
            </p:sp>
            <p:sp>
              <p:nvSpPr>
                <p:cNvPr id="105" name="Freeform 9"/>
                <p:cNvSpPr>
                  <a:spLocks noEditPoints="1"/>
                </p:cNvSpPr>
                <p:nvPr/>
              </p:nvSpPr>
              <p:spPr bwMode="auto">
                <a:xfrm>
                  <a:off x="2245848" y="1007454"/>
                  <a:ext cx="119239" cy="197313"/>
                </a:xfrm>
                <a:custGeom>
                  <a:avLst/>
                  <a:gdLst>
                    <a:gd name="T0" fmla="*/ 31 w 31"/>
                    <a:gd name="T1" fmla="*/ 51 h 51"/>
                    <a:gd name="T2" fmla="*/ 0 w 31"/>
                    <a:gd name="T3" fmla="*/ 20 h 51"/>
                    <a:gd name="T4" fmla="*/ 0 w 31"/>
                    <a:gd name="T5" fmla="*/ 7 h 51"/>
                    <a:gd name="T6" fmla="*/ 6 w 31"/>
                    <a:gd name="T7" fmla="*/ 0 h 51"/>
                    <a:gd name="T8" fmla="*/ 25 w 31"/>
                    <a:gd name="T9" fmla="*/ 0 h 51"/>
                    <a:gd name="T10" fmla="*/ 31 w 31"/>
                    <a:gd name="T11" fmla="*/ 7 h 51"/>
                    <a:gd name="T12" fmla="*/ 31 w 31"/>
                    <a:gd name="T13" fmla="*/ 51 h 51"/>
                    <a:gd name="T14" fmla="*/ 8 w 31"/>
                    <a:gd name="T15" fmla="*/ 17 h 51"/>
                    <a:gd name="T16" fmla="*/ 23 w 31"/>
                    <a:gd name="T17" fmla="*/ 32 h 51"/>
                    <a:gd name="T18" fmla="*/ 23 w 31"/>
                    <a:gd name="T19" fmla="*/ 8 h 51"/>
                    <a:gd name="T20" fmla="*/ 8 w 31"/>
                    <a:gd name="T21" fmla="*/ 8 h 51"/>
                    <a:gd name="T22" fmla="*/ 8 w 31"/>
                    <a:gd name="T23" fmla="*/ 1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51">
                      <a:moveTo>
                        <a:pt x="31" y="51"/>
                      </a:moveTo>
                      <a:cubicBezTo>
                        <a:pt x="0" y="20"/>
                        <a:pt x="0" y="20"/>
                        <a:pt x="0" y="20"/>
                      </a:cubicBezTo>
                      <a:cubicBezTo>
                        <a:pt x="0" y="7"/>
                        <a:pt x="0" y="7"/>
                        <a:pt x="0" y="7"/>
                      </a:cubicBezTo>
                      <a:cubicBezTo>
                        <a:pt x="0" y="3"/>
                        <a:pt x="3" y="0"/>
                        <a:pt x="6" y="0"/>
                      </a:cubicBezTo>
                      <a:cubicBezTo>
                        <a:pt x="25" y="0"/>
                        <a:pt x="25" y="0"/>
                        <a:pt x="25" y="0"/>
                      </a:cubicBezTo>
                      <a:cubicBezTo>
                        <a:pt x="28" y="0"/>
                        <a:pt x="31" y="3"/>
                        <a:pt x="31" y="7"/>
                      </a:cubicBezTo>
                      <a:lnTo>
                        <a:pt x="31" y="51"/>
                      </a:lnTo>
                      <a:close/>
                      <a:moveTo>
                        <a:pt x="8" y="17"/>
                      </a:moveTo>
                      <a:cubicBezTo>
                        <a:pt x="23" y="32"/>
                        <a:pt x="23" y="32"/>
                        <a:pt x="23" y="32"/>
                      </a:cubicBezTo>
                      <a:cubicBezTo>
                        <a:pt x="23" y="8"/>
                        <a:pt x="23" y="8"/>
                        <a:pt x="23" y="8"/>
                      </a:cubicBezTo>
                      <a:cubicBezTo>
                        <a:pt x="8" y="8"/>
                        <a:pt x="8" y="8"/>
                        <a:pt x="8" y="8"/>
                      </a:cubicBezTo>
                      <a:lnTo>
                        <a:pt x="8" y="1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endParaRPr>
                </a:p>
              </p:txBody>
            </p:sp>
          </p:grpSp>
        </p:grpSp>
        <p:grpSp>
          <p:nvGrpSpPr>
            <p:cNvPr id="67" name="组合 66"/>
            <p:cNvGrpSpPr/>
            <p:nvPr/>
          </p:nvGrpSpPr>
          <p:grpSpPr>
            <a:xfrm>
              <a:off x="20123" y="1738632"/>
              <a:ext cx="1380306" cy="1312481"/>
              <a:chOff x="1544123" y="1414781"/>
              <a:chExt cx="1380306" cy="1312481"/>
            </a:xfrm>
          </p:grpSpPr>
          <p:sp>
            <p:nvSpPr>
              <p:cNvPr id="68" name="文本框 67"/>
              <p:cNvSpPr txBox="1"/>
              <p:nvPr/>
            </p:nvSpPr>
            <p:spPr>
              <a:xfrm>
                <a:off x="1544123" y="1414781"/>
                <a:ext cx="1250453" cy="446535"/>
              </a:xfrm>
              <a:prstGeom prst="rect">
                <a:avLst/>
              </a:prstGeom>
              <a:noFill/>
            </p:spPr>
            <p:txBody>
              <a:bodyPr wrap="none" rtlCol="0">
                <a:spAutoFit/>
              </a:bodyPr>
              <a:lstStyle/>
              <a:p>
                <a:r>
                  <a:rPr lang="en-US" altLang="zh-CN" dirty="0">
                    <a:solidFill>
                      <a:srgbClr val="0E67DD"/>
                    </a:solidFill>
                    <a:latin typeface="Agency FB" panose="020B0503020202020204" pitchFamily="34" charset="0"/>
                    <a:ea typeface="微软雅黑 Light" panose="020B0502040204020203" pitchFamily="34" charset="-122"/>
                  </a:rPr>
                  <a:t>Information</a:t>
                </a:r>
                <a:endParaRPr lang="zh-CN" altLang="en-US" dirty="0">
                  <a:solidFill>
                    <a:srgbClr val="0E67DD"/>
                  </a:solidFill>
                  <a:latin typeface="Agency FB" panose="020B0503020202020204" pitchFamily="34" charset="0"/>
                  <a:ea typeface="微软雅黑 Light" panose="020B0502040204020203" pitchFamily="34" charset="-122"/>
                </a:endParaRPr>
              </a:p>
            </p:txBody>
          </p:sp>
          <p:sp>
            <p:nvSpPr>
              <p:cNvPr id="69" name="文本框 68"/>
              <p:cNvSpPr txBox="1"/>
              <p:nvPr/>
            </p:nvSpPr>
            <p:spPr>
              <a:xfrm>
                <a:off x="1544123" y="1722558"/>
                <a:ext cx="1380306" cy="1004704"/>
              </a:xfrm>
              <a:prstGeom prst="rect">
                <a:avLst/>
              </a:prstGeom>
              <a:noFill/>
            </p:spPr>
            <p:txBody>
              <a:bodyPr wrap="none" rtlCol="0">
                <a:spAutoFit/>
              </a:bodyPr>
              <a:lstStyle/>
              <a:p>
                <a:r>
                  <a:rPr lang="en-US" altLang="zh-CN" sz="4800" dirty="0">
                    <a:solidFill>
                      <a:srgbClr val="0E67DD"/>
                    </a:solidFill>
                    <a:latin typeface="Agency FB" panose="020B0503020202020204" pitchFamily="34" charset="0"/>
                    <a:ea typeface="微软雅黑 Light" panose="020B0502040204020203" pitchFamily="34" charset="-122"/>
                  </a:rPr>
                  <a:t>1,872</a:t>
                </a:r>
                <a:endParaRPr lang="zh-CN" altLang="en-US" sz="4800" dirty="0">
                  <a:solidFill>
                    <a:srgbClr val="0E67DD"/>
                  </a:solidFill>
                  <a:latin typeface="Agency FB" panose="020B0503020202020204" pitchFamily="34" charset="0"/>
                  <a:ea typeface="微软雅黑 Light" panose="020B0502040204020203" pitchFamily="34" charset="-122"/>
                </a:endParaRPr>
              </a:p>
            </p:txBody>
          </p:sp>
        </p:grpSp>
      </p:grpSp>
      <p:grpSp>
        <p:nvGrpSpPr>
          <p:cNvPr id="106" name="组合 105"/>
          <p:cNvGrpSpPr/>
          <p:nvPr/>
        </p:nvGrpSpPr>
        <p:grpSpPr>
          <a:xfrm>
            <a:off x="4312274" y="1998246"/>
            <a:ext cx="3486179" cy="1701688"/>
            <a:chOff x="4407927" y="1323975"/>
            <a:chExt cx="4214912" cy="2057400"/>
          </a:xfrm>
        </p:grpSpPr>
        <p:grpSp>
          <p:nvGrpSpPr>
            <p:cNvPr id="107" name="组合 106"/>
            <p:cNvGrpSpPr/>
            <p:nvPr/>
          </p:nvGrpSpPr>
          <p:grpSpPr>
            <a:xfrm>
              <a:off x="4407927" y="1323975"/>
              <a:ext cx="4214912" cy="2057400"/>
              <a:chOff x="5931925" y="1000125"/>
              <a:chExt cx="4214911" cy="2057400"/>
            </a:xfrm>
          </p:grpSpPr>
          <p:sp>
            <p:nvSpPr>
              <p:cNvPr id="111" name="圆角矩形 110"/>
              <p:cNvSpPr/>
              <p:nvPr/>
            </p:nvSpPr>
            <p:spPr>
              <a:xfrm>
                <a:off x="5931925" y="1000125"/>
                <a:ext cx="4214911" cy="2057400"/>
              </a:xfrm>
              <a:prstGeom prst="roundRect">
                <a:avLst>
                  <a:gd name="adj" fmla="val 4167"/>
                </a:avLst>
              </a:prstGeom>
              <a:solidFill>
                <a:schemeClr val="bg1">
                  <a:lumMod val="95000"/>
                </a:schemeClr>
              </a:solidFill>
              <a:ln>
                <a:solidFill>
                  <a:schemeClr val="bg1">
                    <a:lumMod val="85000"/>
                    <a:alpha val="53000"/>
                  </a:schemeClr>
                </a:solidFill>
              </a:ln>
              <a:effectLst>
                <a:outerShdw blurRad="12700" dist="12700" dir="54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gency FB" panose="020B0503020202020204" pitchFamily="34" charset="0"/>
                </a:endParaRPr>
              </a:p>
            </p:txBody>
          </p:sp>
          <p:sp>
            <p:nvSpPr>
              <p:cNvPr id="124" name="圆角矩形 123"/>
              <p:cNvSpPr/>
              <p:nvPr/>
            </p:nvSpPr>
            <p:spPr>
              <a:xfrm>
                <a:off x="8296603" y="1218010"/>
                <a:ext cx="1621631" cy="1621631"/>
              </a:xfrm>
              <a:prstGeom prst="roundRect">
                <a:avLst>
                  <a:gd name="adj" fmla="val 4332"/>
                </a:avLst>
              </a:prstGeom>
              <a:solidFill>
                <a:srgbClr val="1492E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gency FB" panose="020B0503020202020204" pitchFamily="34" charset="0"/>
                </a:endParaRPr>
              </a:p>
            </p:txBody>
          </p:sp>
          <p:sp>
            <p:nvSpPr>
              <p:cNvPr id="125" name="Freeform 6"/>
              <p:cNvSpPr>
                <a:spLocks noEditPoints="1"/>
              </p:cNvSpPr>
              <p:nvPr/>
            </p:nvSpPr>
            <p:spPr bwMode="auto">
              <a:xfrm>
                <a:off x="8672669" y="1603875"/>
                <a:ext cx="869498" cy="849900"/>
              </a:xfrm>
              <a:custGeom>
                <a:avLst/>
                <a:gdLst>
                  <a:gd name="T0" fmla="*/ 93 w 131"/>
                  <a:gd name="T1" fmla="*/ 6 h 128"/>
                  <a:gd name="T2" fmla="*/ 67 w 131"/>
                  <a:gd name="T3" fmla="*/ 112 h 128"/>
                  <a:gd name="T4" fmla="*/ 54 w 131"/>
                  <a:gd name="T5" fmla="*/ 118 h 128"/>
                  <a:gd name="T6" fmla="*/ 79 w 131"/>
                  <a:gd name="T7" fmla="*/ 119 h 128"/>
                  <a:gd name="T8" fmla="*/ 73 w 131"/>
                  <a:gd name="T9" fmla="*/ 109 h 128"/>
                  <a:gd name="T10" fmla="*/ 90 w 131"/>
                  <a:gd name="T11" fmla="*/ 89 h 128"/>
                  <a:gd name="T12" fmla="*/ 81 w 131"/>
                  <a:gd name="T13" fmla="*/ 101 h 128"/>
                  <a:gd name="T14" fmla="*/ 82 w 131"/>
                  <a:gd name="T15" fmla="*/ 111 h 128"/>
                  <a:gd name="T16" fmla="*/ 117 w 131"/>
                  <a:gd name="T17" fmla="*/ 91 h 128"/>
                  <a:gd name="T18" fmla="*/ 52 w 131"/>
                  <a:gd name="T19" fmla="*/ 113 h 128"/>
                  <a:gd name="T20" fmla="*/ 67 w 131"/>
                  <a:gd name="T21" fmla="*/ 105 h 128"/>
                  <a:gd name="T22" fmla="*/ 60 w 131"/>
                  <a:gd name="T23" fmla="*/ 97 h 128"/>
                  <a:gd name="T24" fmla="*/ 34 w 131"/>
                  <a:gd name="T25" fmla="*/ 92 h 128"/>
                  <a:gd name="T26" fmla="*/ 37 w 131"/>
                  <a:gd name="T27" fmla="*/ 106 h 128"/>
                  <a:gd name="T28" fmla="*/ 46 w 131"/>
                  <a:gd name="T29" fmla="*/ 90 h 128"/>
                  <a:gd name="T30" fmla="*/ 33 w 131"/>
                  <a:gd name="T31" fmla="*/ 87 h 128"/>
                  <a:gd name="T32" fmla="*/ 17 w 131"/>
                  <a:gd name="T33" fmla="*/ 88 h 128"/>
                  <a:gd name="T34" fmla="*/ 32 w 131"/>
                  <a:gd name="T35" fmla="*/ 110 h 128"/>
                  <a:gd name="T36" fmla="*/ 28 w 131"/>
                  <a:gd name="T37" fmla="*/ 94 h 128"/>
                  <a:gd name="T38" fmla="*/ 63 w 131"/>
                  <a:gd name="T39" fmla="*/ 91 h 128"/>
                  <a:gd name="T40" fmla="*/ 71 w 131"/>
                  <a:gd name="T41" fmla="*/ 97 h 128"/>
                  <a:gd name="T42" fmla="*/ 79 w 131"/>
                  <a:gd name="T43" fmla="*/ 94 h 128"/>
                  <a:gd name="T44" fmla="*/ 87 w 131"/>
                  <a:gd name="T45" fmla="*/ 83 h 128"/>
                  <a:gd name="T46" fmla="*/ 37 w 131"/>
                  <a:gd name="T47" fmla="*/ 59 h 128"/>
                  <a:gd name="T48" fmla="*/ 34 w 131"/>
                  <a:gd name="T49" fmla="*/ 72 h 128"/>
                  <a:gd name="T50" fmla="*/ 37 w 131"/>
                  <a:gd name="T51" fmla="*/ 81 h 128"/>
                  <a:gd name="T52" fmla="*/ 49 w 131"/>
                  <a:gd name="T53" fmla="*/ 85 h 128"/>
                  <a:gd name="T54" fmla="*/ 119 w 131"/>
                  <a:gd name="T55" fmla="*/ 45 h 128"/>
                  <a:gd name="T56" fmla="*/ 104 w 131"/>
                  <a:gd name="T57" fmla="*/ 47 h 128"/>
                  <a:gd name="T58" fmla="*/ 102 w 131"/>
                  <a:gd name="T59" fmla="*/ 60 h 128"/>
                  <a:gd name="T60" fmla="*/ 98 w 131"/>
                  <a:gd name="T61" fmla="*/ 74 h 128"/>
                  <a:gd name="T62" fmla="*/ 12 w 131"/>
                  <a:gd name="T63" fmla="*/ 42 h 128"/>
                  <a:gd name="T64" fmla="*/ 19 w 131"/>
                  <a:gd name="T65" fmla="*/ 81 h 128"/>
                  <a:gd name="T66" fmla="*/ 27 w 131"/>
                  <a:gd name="T67" fmla="*/ 76 h 128"/>
                  <a:gd name="T68" fmla="*/ 30 w 131"/>
                  <a:gd name="T69" fmla="*/ 61 h 128"/>
                  <a:gd name="T70" fmla="*/ 79 w 131"/>
                  <a:gd name="T71" fmla="*/ 42 h 128"/>
                  <a:gd name="T72" fmla="*/ 95 w 131"/>
                  <a:gd name="T73" fmla="*/ 64 h 128"/>
                  <a:gd name="T74" fmla="*/ 98 w 131"/>
                  <a:gd name="T75" fmla="*/ 51 h 128"/>
                  <a:gd name="T76" fmla="*/ 91 w 131"/>
                  <a:gd name="T77" fmla="*/ 45 h 128"/>
                  <a:gd name="T78" fmla="*/ 80 w 131"/>
                  <a:gd name="T79" fmla="*/ 42 h 128"/>
                  <a:gd name="T80" fmla="*/ 51 w 131"/>
                  <a:gd name="T81" fmla="*/ 35 h 128"/>
                  <a:gd name="T82" fmla="*/ 43 w 131"/>
                  <a:gd name="T83" fmla="*/ 47 h 128"/>
                  <a:gd name="T84" fmla="*/ 68 w 131"/>
                  <a:gd name="T85" fmla="*/ 36 h 128"/>
                  <a:gd name="T86" fmla="*/ 60 w 131"/>
                  <a:gd name="T87" fmla="*/ 30 h 128"/>
                  <a:gd name="T88" fmla="*/ 36 w 131"/>
                  <a:gd name="T89" fmla="*/ 47 h 128"/>
                  <a:gd name="T90" fmla="*/ 44 w 131"/>
                  <a:gd name="T91" fmla="*/ 35 h 128"/>
                  <a:gd name="T92" fmla="*/ 54 w 131"/>
                  <a:gd name="T93" fmla="*/ 24 h 128"/>
                  <a:gd name="T94" fmla="*/ 47 w 131"/>
                  <a:gd name="T95" fmla="*/ 13 h 128"/>
                  <a:gd name="T96" fmla="*/ 103 w 131"/>
                  <a:gd name="T97" fmla="*/ 29 h 128"/>
                  <a:gd name="T98" fmla="*/ 107 w 131"/>
                  <a:gd name="T99" fmla="*/ 40 h 128"/>
                  <a:gd name="T100" fmla="*/ 118 w 131"/>
                  <a:gd name="T101" fmla="*/ 39 h 128"/>
                  <a:gd name="T102" fmla="*/ 85 w 131"/>
                  <a:gd name="T103" fmla="*/ 38 h 128"/>
                  <a:gd name="T104" fmla="*/ 98 w 131"/>
                  <a:gd name="T105" fmla="*/ 40 h 128"/>
                  <a:gd name="T106" fmla="*/ 96 w 131"/>
                  <a:gd name="T107" fmla="*/ 27 h 128"/>
                  <a:gd name="T108" fmla="*/ 83 w 131"/>
                  <a:gd name="T109" fmla="*/ 14 h 128"/>
                  <a:gd name="T110" fmla="*/ 68 w 131"/>
                  <a:gd name="T111" fmla="*/ 20 h 128"/>
                  <a:gd name="T112" fmla="*/ 67 w 131"/>
                  <a:gd name="T113" fmla="*/ 28 h 128"/>
                  <a:gd name="T114" fmla="*/ 76 w 131"/>
                  <a:gd name="T115" fmla="*/ 33 h 128"/>
                  <a:gd name="T116" fmla="*/ 53 w 131"/>
                  <a:gd name="T117" fmla="*/ 11 h 128"/>
                  <a:gd name="T118" fmla="*/ 59 w 131"/>
                  <a:gd name="T119" fmla="*/ 19 h 128"/>
                  <a:gd name="T120" fmla="*/ 73 w 131"/>
                  <a:gd name="T121" fmla="*/ 11 h 128"/>
                  <a:gd name="T122" fmla="*/ 66 w 131"/>
                  <a:gd name="T123" fmla="*/ 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1" h="128">
                    <a:moveTo>
                      <a:pt x="65" y="128"/>
                    </a:moveTo>
                    <a:cubicBezTo>
                      <a:pt x="56" y="128"/>
                      <a:pt x="47" y="126"/>
                      <a:pt x="39" y="122"/>
                    </a:cubicBezTo>
                    <a:cubicBezTo>
                      <a:pt x="24" y="115"/>
                      <a:pt x="13" y="103"/>
                      <a:pt x="7" y="88"/>
                    </a:cubicBezTo>
                    <a:cubicBezTo>
                      <a:pt x="0" y="71"/>
                      <a:pt x="0" y="53"/>
                      <a:pt x="8" y="37"/>
                    </a:cubicBezTo>
                    <a:cubicBezTo>
                      <a:pt x="15" y="21"/>
                      <a:pt x="29" y="8"/>
                      <a:pt x="46" y="3"/>
                    </a:cubicBezTo>
                    <a:cubicBezTo>
                      <a:pt x="52" y="1"/>
                      <a:pt x="59" y="0"/>
                      <a:pt x="66" y="0"/>
                    </a:cubicBezTo>
                    <a:cubicBezTo>
                      <a:pt x="75" y="0"/>
                      <a:pt x="84" y="2"/>
                      <a:pt x="93" y="6"/>
                    </a:cubicBezTo>
                    <a:cubicBezTo>
                      <a:pt x="107" y="13"/>
                      <a:pt x="118" y="25"/>
                      <a:pt x="125" y="40"/>
                    </a:cubicBezTo>
                    <a:cubicBezTo>
                      <a:pt x="131" y="56"/>
                      <a:pt x="131" y="75"/>
                      <a:pt x="123" y="91"/>
                    </a:cubicBezTo>
                    <a:cubicBezTo>
                      <a:pt x="116" y="107"/>
                      <a:pt x="102" y="119"/>
                      <a:pt x="85" y="124"/>
                    </a:cubicBezTo>
                    <a:cubicBezTo>
                      <a:pt x="79" y="127"/>
                      <a:pt x="72" y="128"/>
                      <a:pt x="65" y="128"/>
                    </a:cubicBezTo>
                    <a:close/>
                    <a:moveTo>
                      <a:pt x="70" y="110"/>
                    </a:moveTo>
                    <a:cubicBezTo>
                      <a:pt x="69" y="110"/>
                      <a:pt x="69" y="110"/>
                      <a:pt x="69" y="110"/>
                    </a:cubicBezTo>
                    <a:cubicBezTo>
                      <a:pt x="69" y="111"/>
                      <a:pt x="67" y="112"/>
                      <a:pt x="67" y="112"/>
                    </a:cubicBezTo>
                    <a:cubicBezTo>
                      <a:pt x="67" y="112"/>
                      <a:pt x="65" y="113"/>
                      <a:pt x="65" y="113"/>
                    </a:cubicBezTo>
                    <a:cubicBezTo>
                      <a:pt x="64" y="114"/>
                      <a:pt x="63" y="114"/>
                      <a:pt x="62" y="115"/>
                    </a:cubicBezTo>
                    <a:cubicBezTo>
                      <a:pt x="62" y="115"/>
                      <a:pt x="62" y="115"/>
                      <a:pt x="62" y="115"/>
                    </a:cubicBezTo>
                    <a:cubicBezTo>
                      <a:pt x="61" y="115"/>
                      <a:pt x="61" y="115"/>
                      <a:pt x="60" y="116"/>
                    </a:cubicBezTo>
                    <a:cubicBezTo>
                      <a:pt x="60" y="116"/>
                      <a:pt x="58" y="117"/>
                      <a:pt x="58" y="117"/>
                    </a:cubicBezTo>
                    <a:cubicBezTo>
                      <a:pt x="57" y="117"/>
                      <a:pt x="57" y="117"/>
                      <a:pt x="57" y="117"/>
                    </a:cubicBezTo>
                    <a:cubicBezTo>
                      <a:pt x="56" y="117"/>
                      <a:pt x="54" y="118"/>
                      <a:pt x="54" y="118"/>
                    </a:cubicBezTo>
                    <a:cubicBezTo>
                      <a:pt x="54" y="119"/>
                      <a:pt x="53" y="119"/>
                      <a:pt x="52" y="119"/>
                    </a:cubicBezTo>
                    <a:cubicBezTo>
                      <a:pt x="51" y="119"/>
                      <a:pt x="51" y="119"/>
                      <a:pt x="51" y="119"/>
                    </a:cubicBezTo>
                    <a:cubicBezTo>
                      <a:pt x="52" y="120"/>
                      <a:pt x="52" y="120"/>
                      <a:pt x="52" y="120"/>
                    </a:cubicBezTo>
                    <a:cubicBezTo>
                      <a:pt x="56" y="121"/>
                      <a:pt x="61" y="121"/>
                      <a:pt x="65" y="121"/>
                    </a:cubicBezTo>
                    <a:cubicBezTo>
                      <a:pt x="70" y="121"/>
                      <a:pt x="75" y="121"/>
                      <a:pt x="79" y="120"/>
                    </a:cubicBezTo>
                    <a:cubicBezTo>
                      <a:pt x="80" y="120"/>
                      <a:pt x="80" y="120"/>
                      <a:pt x="80" y="120"/>
                    </a:cubicBezTo>
                    <a:cubicBezTo>
                      <a:pt x="79" y="119"/>
                      <a:pt x="79" y="119"/>
                      <a:pt x="79" y="119"/>
                    </a:cubicBezTo>
                    <a:cubicBezTo>
                      <a:pt x="79" y="118"/>
                      <a:pt x="79" y="118"/>
                      <a:pt x="78" y="117"/>
                    </a:cubicBezTo>
                    <a:cubicBezTo>
                      <a:pt x="78" y="116"/>
                      <a:pt x="78" y="116"/>
                      <a:pt x="78" y="116"/>
                    </a:cubicBezTo>
                    <a:cubicBezTo>
                      <a:pt x="78" y="115"/>
                      <a:pt x="77" y="115"/>
                      <a:pt x="77" y="114"/>
                    </a:cubicBezTo>
                    <a:cubicBezTo>
                      <a:pt x="76" y="113"/>
                      <a:pt x="76" y="113"/>
                      <a:pt x="76" y="113"/>
                    </a:cubicBezTo>
                    <a:cubicBezTo>
                      <a:pt x="76" y="113"/>
                      <a:pt x="75" y="112"/>
                      <a:pt x="75" y="111"/>
                    </a:cubicBezTo>
                    <a:cubicBezTo>
                      <a:pt x="74" y="111"/>
                      <a:pt x="74" y="111"/>
                      <a:pt x="74" y="111"/>
                    </a:cubicBezTo>
                    <a:cubicBezTo>
                      <a:pt x="74" y="110"/>
                      <a:pt x="74" y="109"/>
                      <a:pt x="73" y="109"/>
                    </a:cubicBezTo>
                    <a:cubicBezTo>
                      <a:pt x="73" y="108"/>
                      <a:pt x="73" y="108"/>
                      <a:pt x="73" y="108"/>
                    </a:cubicBezTo>
                    <a:cubicBezTo>
                      <a:pt x="73" y="108"/>
                      <a:pt x="71" y="109"/>
                      <a:pt x="70" y="110"/>
                    </a:cubicBezTo>
                    <a:close/>
                    <a:moveTo>
                      <a:pt x="94" y="82"/>
                    </a:moveTo>
                    <a:cubicBezTo>
                      <a:pt x="94" y="83"/>
                      <a:pt x="94" y="83"/>
                      <a:pt x="94" y="83"/>
                    </a:cubicBezTo>
                    <a:cubicBezTo>
                      <a:pt x="93" y="84"/>
                      <a:pt x="93" y="85"/>
                      <a:pt x="92" y="86"/>
                    </a:cubicBezTo>
                    <a:cubicBezTo>
                      <a:pt x="91" y="87"/>
                      <a:pt x="91" y="87"/>
                      <a:pt x="91" y="87"/>
                    </a:cubicBezTo>
                    <a:cubicBezTo>
                      <a:pt x="91" y="88"/>
                      <a:pt x="91" y="89"/>
                      <a:pt x="90" y="89"/>
                    </a:cubicBezTo>
                    <a:cubicBezTo>
                      <a:pt x="90" y="90"/>
                      <a:pt x="89" y="90"/>
                      <a:pt x="89" y="91"/>
                    </a:cubicBezTo>
                    <a:cubicBezTo>
                      <a:pt x="89" y="91"/>
                      <a:pt x="88" y="92"/>
                      <a:pt x="88" y="93"/>
                    </a:cubicBezTo>
                    <a:cubicBezTo>
                      <a:pt x="87" y="93"/>
                      <a:pt x="87" y="94"/>
                      <a:pt x="86" y="94"/>
                    </a:cubicBezTo>
                    <a:cubicBezTo>
                      <a:pt x="86" y="95"/>
                      <a:pt x="85" y="96"/>
                      <a:pt x="85" y="96"/>
                    </a:cubicBezTo>
                    <a:cubicBezTo>
                      <a:pt x="85" y="97"/>
                      <a:pt x="84" y="97"/>
                      <a:pt x="84" y="98"/>
                    </a:cubicBezTo>
                    <a:cubicBezTo>
                      <a:pt x="83" y="98"/>
                      <a:pt x="83" y="99"/>
                      <a:pt x="82" y="99"/>
                    </a:cubicBezTo>
                    <a:cubicBezTo>
                      <a:pt x="81" y="100"/>
                      <a:pt x="81" y="100"/>
                      <a:pt x="81" y="101"/>
                    </a:cubicBezTo>
                    <a:cubicBezTo>
                      <a:pt x="80" y="101"/>
                      <a:pt x="80" y="102"/>
                      <a:pt x="79" y="102"/>
                    </a:cubicBezTo>
                    <a:cubicBezTo>
                      <a:pt x="78" y="104"/>
                      <a:pt x="78" y="104"/>
                      <a:pt x="78" y="104"/>
                    </a:cubicBezTo>
                    <a:cubicBezTo>
                      <a:pt x="77" y="104"/>
                      <a:pt x="77" y="104"/>
                      <a:pt x="77" y="104"/>
                    </a:cubicBezTo>
                    <a:cubicBezTo>
                      <a:pt x="78" y="105"/>
                      <a:pt x="78" y="105"/>
                      <a:pt x="78" y="105"/>
                    </a:cubicBezTo>
                    <a:cubicBezTo>
                      <a:pt x="78" y="106"/>
                      <a:pt x="79" y="106"/>
                      <a:pt x="79" y="107"/>
                    </a:cubicBezTo>
                    <a:cubicBezTo>
                      <a:pt x="80" y="108"/>
                      <a:pt x="80" y="108"/>
                      <a:pt x="80" y="108"/>
                    </a:cubicBezTo>
                    <a:cubicBezTo>
                      <a:pt x="81" y="109"/>
                      <a:pt x="81" y="110"/>
                      <a:pt x="82" y="111"/>
                    </a:cubicBezTo>
                    <a:cubicBezTo>
                      <a:pt x="83" y="112"/>
                      <a:pt x="83" y="113"/>
                      <a:pt x="84" y="114"/>
                    </a:cubicBezTo>
                    <a:cubicBezTo>
                      <a:pt x="84" y="114"/>
                      <a:pt x="84" y="114"/>
                      <a:pt x="84" y="114"/>
                    </a:cubicBezTo>
                    <a:cubicBezTo>
                      <a:pt x="85" y="115"/>
                      <a:pt x="85" y="116"/>
                      <a:pt x="85" y="117"/>
                    </a:cubicBezTo>
                    <a:cubicBezTo>
                      <a:pt x="85" y="117"/>
                      <a:pt x="85" y="117"/>
                      <a:pt x="85" y="117"/>
                    </a:cubicBezTo>
                    <a:cubicBezTo>
                      <a:pt x="86" y="118"/>
                      <a:pt x="86" y="118"/>
                      <a:pt x="86" y="118"/>
                    </a:cubicBezTo>
                    <a:cubicBezTo>
                      <a:pt x="99" y="113"/>
                      <a:pt x="110" y="103"/>
                      <a:pt x="116" y="91"/>
                    </a:cubicBezTo>
                    <a:cubicBezTo>
                      <a:pt x="117" y="91"/>
                      <a:pt x="117" y="91"/>
                      <a:pt x="117" y="91"/>
                    </a:cubicBezTo>
                    <a:cubicBezTo>
                      <a:pt x="95" y="81"/>
                      <a:pt x="95" y="81"/>
                      <a:pt x="95" y="81"/>
                    </a:cubicBezTo>
                    <a:lnTo>
                      <a:pt x="94" y="82"/>
                    </a:lnTo>
                    <a:close/>
                    <a:moveTo>
                      <a:pt x="55" y="94"/>
                    </a:moveTo>
                    <a:cubicBezTo>
                      <a:pt x="45" y="115"/>
                      <a:pt x="45" y="115"/>
                      <a:pt x="45" y="115"/>
                    </a:cubicBezTo>
                    <a:cubicBezTo>
                      <a:pt x="47" y="114"/>
                      <a:pt x="47" y="114"/>
                      <a:pt x="47" y="114"/>
                    </a:cubicBezTo>
                    <a:cubicBezTo>
                      <a:pt x="48" y="114"/>
                      <a:pt x="48" y="114"/>
                      <a:pt x="48" y="114"/>
                    </a:cubicBezTo>
                    <a:cubicBezTo>
                      <a:pt x="49" y="114"/>
                      <a:pt x="50" y="113"/>
                      <a:pt x="52" y="113"/>
                    </a:cubicBezTo>
                    <a:cubicBezTo>
                      <a:pt x="53" y="112"/>
                      <a:pt x="54" y="112"/>
                      <a:pt x="56" y="111"/>
                    </a:cubicBezTo>
                    <a:cubicBezTo>
                      <a:pt x="57" y="111"/>
                      <a:pt x="57" y="111"/>
                      <a:pt x="57" y="111"/>
                    </a:cubicBezTo>
                    <a:cubicBezTo>
                      <a:pt x="58" y="110"/>
                      <a:pt x="58" y="110"/>
                      <a:pt x="59" y="109"/>
                    </a:cubicBezTo>
                    <a:cubicBezTo>
                      <a:pt x="60" y="109"/>
                      <a:pt x="60" y="109"/>
                      <a:pt x="61" y="109"/>
                    </a:cubicBezTo>
                    <a:cubicBezTo>
                      <a:pt x="61" y="108"/>
                      <a:pt x="62" y="108"/>
                      <a:pt x="63" y="107"/>
                    </a:cubicBezTo>
                    <a:cubicBezTo>
                      <a:pt x="63" y="107"/>
                      <a:pt x="64" y="107"/>
                      <a:pt x="64" y="106"/>
                    </a:cubicBezTo>
                    <a:cubicBezTo>
                      <a:pt x="65" y="106"/>
                      <a:pt x="66" y="105"/>
                      <a:pt x="67" y="105"/>
                    </a:cubicBezTo>
                    <a:cubicBezTo>
                      <a:pt x="68" y="104"/>
                      <a:pt x="68" y="104"/>
                      <a:pt x="68" y="104"/>
                    </a:cubicBezTo>
                    <a:cubicBezTo>
                      <a:pt x="68" y="103"/>
                      <a:pt x="68" y="103"/>
                      <a:pt x="68" y="103"/>
                    </a:cubicBezTo>
                    <a:cubicBezTo>
                      <a:pt x="68" y="103"/>
                      <a:pt x="66" y="102"/>
                      <a:pt x="66" y="102"/>
                    </a:cubicBezTo>
                    <a:cubicBezTo>
                      <a:pt x="66" y="101"/>
                      <a:pt x="65" y="101"/>
                      <a:pt x="64" y="100"/>
                    </a:cubicBezTo>
                    <a:cubicBezTo>
                      <a:pt x="64" y="100"/>
                      <a:pt x="64" y="100"/>
                      <a:pt x="64" y="100"/>
                    </a:cubicBezTo>
                    <a:cubicBezTo>
                      <a:pt x="64" y="99"/>
                      <a:pt x="63" y="99"/>
                      <a:pt x="62" y="98"/>
                    </a:cubicBezTo>
                    <a:cubicBezTo>
                      <a:pt x="62" y="98"/>
                      <a:pt x="61" y="97"/>
                      <a:pt x="60" y="97"/>
                    </a:cubicBezTo>
                    <a:cubicBezTo>
                      <a:pt x="60" y="97"/>
                      <a:pt x="58" y="96"/>
                      <a:pt x="58" y="95"/>
                    </a:cubicBezTo>
                    <a:cubicBezTo>
                      <a:pt x="57" y="95"/>
                      <a:pt x="57" y="95"/>
                      <a:pt x="57" y="95"/>
                    </a:cubicBezTo>
                    <a:cubicBezTo>
                      <a:pt x="56" y="94"/>
                      <a:pt x="56" y="94"/>
                      <a:pt x="55" y="94"/>
                    </a:cubicBezTo>
                    <a:cubicBezTo>
                      <a:pt x="55" y="94"/>
                      <a:pt x="55" y="94"/>
                      <a:pt x="55" y="94"/>
                    </a:cubicBezTo>
                    <a:close/>
                    <a:moveTo>
                      <a:pt x="33" y="88"/>
                    </a:moveTo>
                    <a:cubicBezTo>
                      <a:pt x="33" y="89"/>
                      <a:pt x="33" y="89"/>
                      <a:pt x="33" y="89"/>
                    </a:cubicBezTo>
                    <a:cubicBezTo>
                      <a:pt x="33" y="90"/>
                      <a:pt x="34" y="91"/>
                      <a:pt x="34" y="92"/>
                    </a:cubicBezTo>
                    <a:cubicBezTo>
                      <a:pt x="34" y="93"/>
                      <a:pt x="34" y="93"/>
                      <a:pt x="34" y="94"/>
                    </a:cubicBezTo>
                    <a:cubicBezTo>
                      <a:pt x="34" y="95"/>
                      <a:pt x="34" y="95"/>
                      <a:pt x="34" y="96"/>
                    </a:cubicBezTo>
                    <a:cubicBezTo>
                      <a:pt x="35" y="98"/>
                      <a:pt x="35" y="98"/>
                      <a:pt x="35" y="98"/>
                    </a:cubicBezTo>
                    <a:cubicBezTo>
                      <a:pt x="35" y="99"/>
                      <a:pt x="35" y="100"/>
                      <a:pt x="35" y="101"/>
                    </a:cubicBezTo>
                    <a:cubicBezTo>
                      <a:pt x="36" y="102"/>
                      <a:pt x="36" y="102"/>
                      <a:pt x="36" y="102"/>
                    </a:cubicBezTo>
                    <a:cubicBezTo>
                      <a:pt x="36" y="103"/>
                      <a:pt x="36" y="104"/>
                      <a:pt x="37" y="106"/>
                    </a:cubicBezTo>
                    <a:cubicBezTo>
                      <a:pt x="37" y="106"/>
                      <a:pt x="37" y="106"/>
                      <a:pt x="37" y="106"/>
                    </a:cubicBezTo>
                    <a:cubicBezTo>
                      <a:pt x="37" y="107"/>
                      <a:pt x="38" y="108"/>
                      <a:pt x="38" y="109"/>
                    </a:cubicBezTo>
                    <a:cubicBezTo>
                      <a:pt x="39" y="112"/>
                      <a:pt x="39" y="112"/>
                      <a:pt x="39" y="112"/>
                    </a:cubicBezTo>
                    <a:cubicBezTo>
                      <a:pt x="40" y="111"/>
                      <a:pt x="40" y="111"/>
                      <a:pt x="40" y="111"/>
                    </a:cubicBezTo>
                    <a:cubicBezTo>
                      <a:pt x="49" y="91"/>
                      <a:pt x="49" y="91"/>
                      <a:pt x="49" y="91"/>
                    </a:cubicBezTo>
                    <a:cubicBezTo>
                      <a:pt x="49" y="91"/>
                      <a:pt x="49" y="91"/>
                      <a:pt x="49" y="91"/>
                    </a:cubicBezTo>
                    <a:cubicBezTo>
                      <a:pt x="48" y="91"/>
                      <a:pt x="48" y="90"/>
                      <a:pt x="47" y="90"/>
                    </a:cubicBezTo>
                    <a:cubicBezTo>
                      <a:pt x="46" y="90"/>
                      <a:pt x="46" y="90"/>
                      <a:pt x="46" y="90"/>
                    </a:cubicBezTo>
                    <a:cubicBezTo>
                      <a:pt x="46" y="90"/>
                      <a:pt x="45" y="90"/>
                      <a:pt x="45" y="89"/>
                    </a:cubicBezTo>
                    <a:cubicBezTo>
                      <a:pt x="44" y="89"/>
                      <a:pt x="44" y="89"/>
                      <a:pt x="44" y="89"/>
                    </a:cubicBezTo>
                    <a:cubicBezTo>
                      <a:pt x="43" y="89"/>
                      <a:pt x="41" y="88"/>
                      <a:pt x="41" y="88"/>
                    </a:cubicBezTo>
                    <a:cubicBezTo>
                      <a:pt x="40" y="88"/>
                      <a:pt x="40" y="88"/>
                      <a:pt x="39" y="88"/>
                    </a:cubicBezTo>
                    <a:cubicBezTo>
                      <a:pt x="38" y="88"/>
                      <a:pt x="38" y="88"/>
                      <a:pt x="38" y="88"/>
                    </a:cubicBezTo>
                    <a:cubicBezTo>
                      <a:pt x="38" y="88"/>
                      <a:pt x="37" y="88"/>
                      <a:pt x="36" y="87"/>
                    </a:cubicBezTo>
                    <a:cubicBezTo>
                      <a:pt x="33" y="87"/>
                      <a:pt x="33" y="87"/>
                      <a:pt x="33" y="87"/>
                    </a:cubicBezTo>
                    <a:lnTo>
                      <a:pt x="33" y="88"/>
                    </a:lnTo>
                    <a:close/>
                    <a:moveTo>
                      <a:pt x="26" y="87"/>
                    </a:moveTo>
                    <a:cubicBezTo>
                      <a:pt x="25" y="87"/>
                      <a:pt x="25" y="87"/>
                      <a:pt x="24" y="87"/>
                    </a:cubicBezTo>
                    <a:cubicBezTo>
                      <a:pt x="23" y="87"/>
                      <a:pt x="23" y="87"/>
                      <a:pt x="23" y="87"/>
                    </a:cubicBezTo>
                    <a:cubicBezTo>
                      <a:pt x="22" y="87"/>
                      <a:pt x="21" y="87"/>
                      <a:pt x="21" y="87"/>
                    </a:cubicBezTo>
                    <a:cubicBezTo>
                      <a:pt x="20" y="87"/>
                      <a:pt x="20" y="87"/>
                      <a:pt x="20" y="87"/>
                    </a:cubicBezTo>
                    <a:cubicBezTo>
                      <a:pt x="19" y="88"/>
                      <a:pt x="18" y="88"/>
                      <a:pt x="17" y="88"/>
                    </a:cubicBezTo>
                    <a:cubicBezTo>
                      <a:pt x="17" y="88"/>
                      <a:pt x="17" y="88"/>
                      <a:pt x="17" y="88"/>
                    </a:cubicBezTo>
                    <a:cubicBezTo>
                      <a:pt x="16" y="88"/>
                      <a:pt x="15" y="88"/>
                      <a:pt x="14" y="88"/>
                    </a:cubicBezTo>
                    <a:cubicBezTo>
                      <a:pt x="13" y="89"/>
                      <a:pt x="13" y="89"/>
                      <a:pt x="13" y="89"/>
                    </a:cubicBezTo>
                    <a:cubicBezTo>
                      <a:pt x="14" y="89"/>
                      <a:pt x="14" y="89"/>
                      <a:pt x="14" y="89"/>
                    </a:cubicBezTo>
                    <a:cubicBezTo>
                      <a:pt x="18" y="97"/>
                      <a:pt x="24" y="105"/>
                      <a:pt x="31" y="110"/>
                    </a:cubicBezTo>
                    <a:cubicBezTo>
                      <a:pt x="32" y="111"/>
                      <a:pt x="32" y="111"/>
                      <a:pt x="32" y="111"/>
                    </a:cubicBezTo>
                    <a:cubicBezTo>
                      <a:pt x="32" y="110"/>
                      <a:pt x="32" y="110"/>
                      <a:pt x="32" y="110"/>
                    </a:cubicBezTo>
                    <a:cubicBezTo>
                      <a:pt x="31" y="108"/>
                      <a:pt x="31" y="108"/>
                      <a:pt x="31" y="108"/>
                    </a:cubicBezTo>
                    <a:cubicBezTo>
                      <a:pt x="31" y="106"/>
                      <a:pt x="30" y="105"/>
                      <a:pt x="30" y="104"/>
                    </a:cubicBezTo>
                    <a:cubicBezTo>
                      <a:pt x="30" y="103"/>
                      <a:pt x="30" y="103"/>
                      <a:pt x="30" y="103"/>
                    </a:cubicBezTo>
                    <a:cubicBezTo>
                      <a:pt x="29" y="101"/>
                      <a:pt x="29" y="100"/>
                      <a:pt x="29" y="99"/>
                    </a:cubicBezTo>
                    <a:cubicBezTo>
                      <a:pt x="29" y="98"/>
                      <a:pt x="29" y="98"/>
                      <a:pt x="29" y="98"/>
                    </a:cubicBezTo>
                    <a:cubicBezTo>
                      <a:pt x="28" y="97"/>
                      <a:pt x="28" y="96"/>
                      <a:pt x="28" y="94"/>
                    </a:cubicBezTo>
                    <a:cubicBezTo>
                      <a:pt x="28" y="94"/>
                      <a:pt x="28" y="94"/>
                      <a:pt x="28" y="94"/>
                    </a:cubicBezTo>
                    <a:cubicBezTo>
                      <a:pt x="28" y="92"/>
                      <a:pt x="27" y="91"/>
                      <a:pt x="27" y="89"/>
                    </a:cubicBezTo>
                    <a:cubicBezTo>
                      <a:pt x="27" y="87"/>
                      <a:pt x="27" y="87"/>
                      <a:pt x="27" y="87"/>
                    </a:cubicBezTo>
                    <a:lnTo>
                      <a:pt x="26" y="87"/>
                    </a:lnTo>
                    <a:close/>
                    <a:moveTo>
                      <a:pt x="58" y="88"/>
                    </a:moveTo>
                    <a:cubicBezTo>
                      <a:pt x="58" y="89"/>
                      <a:pt x="58" y="89"/>
                      <a:pt x="58" y="89"/>
                    </a:cubicBezTo>
                    <a:cubicBezTo>
                      <a:pt x="59" y="89"/>
                      <a:pt x="60" y="89"/>
                      <a:pt x="60" y="90"/>
                    </a:cubicBezTo>
                    <a:cubicBezTo>
                      <a:pt x="60" y="90"/>
                      <a:pt x="62" y="91"/>
                      <a:pt x="63" y="91"/>
                    </a:cubicBezTo>
                    <a:cubicBezTo>
                      <a:pt x="64" y="92"/>
                      <a:pt x="64" y="92"/>
                      <a:pt x="64" y="92"/>
                    </a:cubicBezTo>
                    <a:cubicBezTo>
                      <a:pt x="64" y="92"/>
                      <a:pt x="65" y="93"/>
                      <a:pt x="65" y="93"/>
                    </a:cubicBezTo>
                    <a:cubicBezTo>
                      <a:pt x="66" y="94"/>
                      <a:pt x="66" y="94"/>
                      <a:pt x="66" y="94"/>
                    </a:cubicBezTo>
                    <a:cubicBezTo>
                      <a:pt x="67" y="94"/>
                      <a:pt x="67" y="94"/>
                      <a:pt x="68" y="95"/>
                    </a:cubicBezTo>
                    <a:cubicBezTo>
                      <a:pt x="68" y="95"/>
                      <a:pt x="68" y="95"/>
                      <a:pt x="68" y="95"/>
                    </a:cubicBezTo>
                    <a:cubicBezTo>
                      <a:pt x="69" y="96"/>
                      <a:pt x="70" y="96"/>
                      <a:pt x="70" y="97"/>
                    </a:cubicBezTo>
                    <a:cubicBezTo>
                      <a:pt x="71" y="97"/>
                      <a:pt x="71" y="97"/>
                      <a:pt x="71" y="97"/>
                    </a:cubicBezTo>
                    <a:cubicBezTo>
                      <a:pt x="71" y="98"/>
                      <a:pt x="72" y="99"/>
                      <a:pt x="73" y="99"/>
                    </a:cubicBezTo>
                    <a:cubicBezTo>
                      <a:pt x="73" y="100"/>
                      <a:pt x="73" y="100"/>
                      <a:pt x="73" y="100"/>
                    </a:cubicBezTo>
                    <a:cubicBezTo>
                      <a:pt x="74" y="99"/>
                      <a:pt x="74" y="99"/>
                      <a:pt x="74" y="99"/>
                    </a:cubicBezTo>
                    <a:cubicBezTo>
                      <a:pt x="75" y="98"/>
                      <a:pt x="75" y="98"/>
                      <a:pt x="75" y="98"/>
                    </a:cubicBezTo>
                    <a:cubicBezTo>
                      <a:pt x="76" y="97"/>
                      <a:pt x="76" y="97"/>
                      <a:pt x="77" y="96"/>
                    </a:cubicBezTo>
                    <a:cubicBezTo>
                      <a:pt x="78" y="95"/>
                      <a:pt x="78" y="95"/>
                      <a:pt x="78" y="95"/>
                    </a:cubicBezTo>
                    <a:cubicBezTo>
                      <a:pt x="78" y="95"/>
                      <a:pt x="79" y="94"/>
                      <a:pt x="79" y="94"/>
                    </a:cubicBezTo>
                    <a:cubicBezTo>
                      <a:pt x="80" y="93"/>
                      <a:pt x="80" y="93"/>
                      <a:pt x="80" y="92"/>
                    </a:cubicBezTo>
                    <a:cubicBezTo>
                      <a:pt x="81" y="92"/>
                      <a:pt x="81" y="91"/>
                      <a:pt x="82" y="91"/>
                    </a:cubicBezTo>
                    <a:cubicBezTo>
                      <a:pt x="83" y="89"/>
                      <a:pt x="83" y="89"/>
                      <a:pt x="83" y="89"/>
                    </a:cubicBezTo>
                    <a:cubicBezTo>
                      <a:pt x="83" y="89"/>
                      <a:pt x="84" y="87"/>
                      <a:pt x="84" y="87"/>
                    </a:cubicBezTo>
                    <a:cubicBezTo>
                      <a:pt x="85" y="86"/>
                      <a:pt x="85" y="86"/>
                      <a:pt x="85" y="86"/>
                    </a:cubicBezTo>
                    <a:cubicBezTo>
                      <a:pt x="85" y="85"/>
                      <a:pt x="86" y="85"/>
                      <a:pt x="86" y="84"/>
                    </a:cubicBezTo>
                    <a:cubicBezTo>
                      <a:pt x="87" y="83"/>
                      <a:pt x="87" y="83"/>
                      <a:pt x="87" y="83"/>
                    </a:cubicBezTo>
                    <a:cubicBezTo>
                      <a:pt x="88" y="82"/>
                      <a:pt x="88" y="81"/>
                      <a:pt x="88" y="80"/>
                    </a:cubicBezTo>
                    <a:cubicBezTo>
                      <a:pt x="89" y="79"/>
                      <a:pt x="89" y="79"/>
                      <a:pt x="89" y="79"/>
                    </a:cubicBezTo>
                    <a:cubicBezTo>
                      <a:pt x="89" y="78"/>
                      <a:pt x="89" y="78"/>
                      <a:pt x="89" y="78"/>
                    </a:cubicBezTo>
                    <a:cubicBezTo>
                      <a:pt x="67" y="68"/>
                      <a:pt x="67" y="68"/>
                      <a:pt x="67" y="68"/>
                    </a:cubicBezTo>
                    <a:lnTo>
                      <a:pt x="58" y="88"/>
                    </a:lnTo>
                    <a:close/>
                    <a:moveTo>
                      <a:pt x="38" y="57"/>
                    </a:moveTo>
                    <a:cubicBezTo>
                      <a:pt x="38" y="58"/>
                      <a:pt x="37" y="58"/>
                      <a:pt x="37" y="59"/>
                    </a:cubicBezTo>
                    <a:cubicBezTo>
                      <a:pt x="37" y="60"/>
                      <a:pt x="37" y="60"/>
                      <a:pt x="37" y="61"/>
                    </a:cubicBezTo>
                    <a:cubicBezTo>
                      <a:pt x="36" y="62"/>
                      <a:pt x="36" y="62"/>
                      <a:pt x="36" y="63"/>
                    </a:cubicBezTo>
                    <a:cubicBezTo>
                      <a:pt x="36" y="64"/>
                      <a:pt x="36" y="64"/>
                      <a:pt x="36" y="65"/>
                    </a:cubicBezTo>
                    <a:cubicBezTo>
                      <a:pt x="35" y="65"/>
                      <a:pt x="35" y="66"/>
                      <a:pt x="35" y="67"/>
                    </a:cubicBezTo>
                    <a:cubicBezTo>
                      <a:pt x="35" y="67"/>
                      <a:pt x="35" y="68"/>
                      <a:pt x="35" y="69"/>
                    </a:cubicBezTo>
                    <a:cubicBezTo>
                      <a:pt x="34" y="69"/>
                      <a:pt x="34" y="70"/>
                      <a:pt x="34" y="71"/>
                    </a:cubicBezTo>
                    <a:cubicBezTo>
                      <a:pt x="34" y="71"/>
                      <a:pt x="34" y="72"/>
                      <a:pt x="34" y="72"/>
                    </a:cubicBezTo>
                    <a:cubicBezTo>
                      <a:pt x="34" y="73"/>
                      <a:pt x="34" y="74"/>
                      <a:pt x="34" y="75"/>
                    </a:cubicBezTo>
                    <a:cubicBezTo>
                      <a:pt x="33" y="76"/>
                      <a:pt x="33" y="76"/>
                      <a:pt x="33" y="76"/>
                    </a:cubicBezTo>
                    <a:cubicBezTo>
                      <a:pt x="33" y="77"/>
                      <a:pt x="33" y="78"/>
                      <a:pt x="33" y="79"/>
                    </a:cubicBezTo>
                    <a:cubicBezTo>
                      <a:pt x="33" y="81"/>
                      <a:pt x="33" y="81"/>
                      <a:pt x="33" y="81"/>
                    </a:cubicBezTo>
                    <a:cubicBezTo>
                      <a:pt x="33" y="81"/>
                      <a:pt x="33" y="81"/>
                      <a:pt x="33" y="81"/>
                    </a:cubicBezTo>
                    <a:cubicBezTo>
                      <a:pt x="34" y="81"/>
                      <a:pt x="35" y="81"/>
                      <a:pt x="36" y="81"/>
                    </a:cubicBezTo>
                    <a:cubicBezTo>
                      <a:pt x="37" y="81"/>
                      <a:pt x="37" y="81"/>
                      <a:pt x="37" y="81"/>
                    </a:cubicBezTo>
                    <a:cubicBezTo>
                      <a:pt x="38" y="82"/>
                      <a:pt x="39" y="82"/>
                      <a:pt x="39" y="82"/>
                    </a:cubicBezTo>
                    <a:cubicBezTo>
                      <a:pt x="39" y="82"/>
                      <a:pt x="42" y="82"/>
                      <a:pt x="42" y="82"/>
                    </a:cubicBezTo>
                    <a:cubicBezTo>
                      <a:pt x="43" y="83"/>
                      <a:pt x="43" y="83"/>
                      <a:pt x="43" y="83"/>
                    </a:cubicBezTo>
                    <a:cubicBezTo>
                      <a:pt x="44" y="83"/>
                      <a:pt x="45" y="83"/>
                      <a:pt x="45" y="83"/>
                    </a:cubicBezTo>
                    <a:cubicBezTo>
                      <a:pt x="46" y="84"/>
                      <a:pt x="46" y="84"/>
                      <a:pt x="46" y="84"/>
                    </a:cubicBezTo>
                    <a:cubicBezTo>
                      <a:pt x="47" y="84"/>
                      <a:pt x="49" y="84"/>
                      <a:pt x="49" y="84"/>
                    </a:cubicBezTo>
                    <a:cubicBezTo>
                      <a:pt x="49" y="85"/>
                      <a:pt x="49" y="85"/>
                      <a:pt x="49" y="85"/>
                    </a:cubicBezTo>
                    <a:cubicBezTo>
                      <a:pt x="50" y="85"/>
                      <a:pt x="50" y="85"/>
                      <a:pt x="51" y="85"/>
                    </a:cubicBezTo>
                    <a:cubicBezTo>
                      <a:pt x="51" y="85"/>
                      <a:pt x="51" y="85"/>
                      <a:pt x="51" y="85"/>
                    </a:cubicBezTo>
                    <a:cubicBezTo>
                      <a:pt x="52" y="85"/>
                      <a:pt x="52" y="85"/>
                      <a:pt x="52" y="85"/>
                    </a:cubicBezTo>
                    <a:cubicBezTo>
                      <a:pt x="62" y="65"/>
                      <a:pt x="62" y="65"/>
                      <a:pt x="62" y="65"/>
                    </a:cubicBezTo>
                    <a:cubicBezTo>
                      <a:pt x="39" y="55"/>
                      <a:pt x="39" y="55"/>
                      <a:pt x="39" y="55"/>
                    </a:cubicBezTo>
                    <a:lnTo>
                      <a:pt x="38" y="57"/>
                    </a:lnTo>
                    <a:close/>
                    <a:moveTo>
                      <a:pt x="119" y="45"/>
                    </a:moveTo>
                    <a:cubicBezTo>
                      <a:pt x="118" y="45"/>
                      <a:pt x="117" y="45"/>
                      <a:pt x="116" y="45"/>
                    </a:cubicBezTo>
                    <a:cubicBezTo>
                      <a:pt x="116" y="45"/>
                      <a:pt x="116" y="45"/>
                      <a:pt x="116" y="45"/>
                    </a:cubicBezTo>
                    <a:cubicBezTo>
                      <a:pt x="115" y="46"/>
                      <a:pt x="114" y="46"/>
                      <a:pt x="112" y="46"/>
                    </a:cubicBezTo>
                    <a:cubicBezTo>
                      <a:pt x="112" y="46"/>
                      <a:pt x="112" y="46"/>
                      <a:pt x="112" y="46"/>
                    </a:cubicBezTo>
                    <a:cubicBezTo>
                      <a:pt x="111" y="46"/>
                      <a:pt x="109" y="46"/>
                      <a:pt x="108" y="46"/>
                    </a:cubicBezTo>
                    <a:cubicBezTo>
                      <a:pt x="107" y="47"/>
                      <a:pt x="106" y="47"/>
                      <a:pt x="105" y="47"/>
                    </a:cubicBezTo>
                    <a:cubicBezTo>
                      <a:pt x="104" y="47"/>
                      <a:pt x="104" y="47"/>
                      <a:pt x="104" y="47"/>
                    </a:cubicBezTo>
                    <a:cubicBezTo>
                      <a:pt x="104" y="47"/>
                      <a:pt x="104" y="47"/>
                      <a:pt x="104" y="47"/>
                    </a:cubicBezTo>
                    <a:cubicBezTo>
                      <a:pt x="104" y="49"/>
                      <a:pt x="104" y="49"/>
                      <a:pt x="104" y="49"/>
                    </a:cubicBezTo>
                    <a:cubicBezTo>
                      <a:pt x="104" y="50"/>
                      <a:pt x="104" y="51"/>
                      <a:pt x="104" y="52"/>
                    </a:cubicBezTo>
                    <a:cubicBezTo>
                      <a:pt x="103" y="53"/>
                      <a:pt x="103" y="53"/>
                      <a:pt x="103" y="53"/>
                    </a:cubicBezTo>
                    <a:cubicBezTo>
                      <a:pt x="103" y="54"/>
                      <a:pt x="103" y="55"/>
                      <a:pt x="103" y="56"/>
                    </a:cubicBezTo>
                    <a:cubicBezTo>
                      <a:pt x="103" y="57"/>
                      <a:pt x="103" y="57"/>
                      <a:pt x="103" y="58"/>
                    </a:cubicBezTo>
                    <a:cubicBezTo>
                      <a:pt x="103" y="59"/>
                      <a:pt x="103" y="59"/>
                      <a:pt x="102" y="60"/>
                    </a:cubicBezTo>
                    <a:cubicBezTo>
                      <a:pt x="102" y="61"/>
                      <a:pt x="102" y="61"/>
                      <a:pt x="102" y="62"/>
                    </a:cubicBezTo>
                    <a:cubicBezTo>
                      <a:pt x="102" y="63"/>
                      <a:pt x="102" y="64"/>
                      <a:pt x="101" y="64"/>
                    </a:cubicBezTo>
                    <a:cubicBezTo>
                      <a:pt x="101" y="66"/>
                      <a:pt x="101" y="66"/>
                      <a:pt x="101" y="66"/>
                    </a:cubicBezTo>
                    <a:cubicBezTo>
                      <a:pt x="101" y="67"/>
                      <a:pt x="100" y="68"/>
                      <a:pt x="100" y="69"/>
                    </a:cubicBezTo>
                    <a:cubicBezTo>
                      <a:pt x="100" y="69"/>
                      <a:pt x="100" y="70"/>
                      <a:pt x="100" y="70"/>
                    </a:cubicBezTo>
                    <a:cubicBezTo>
                      <a:pt x="99" y="71"/>
                      <a:pt x="99" y="72"/>
                      <a:pt x="99" y="73"/>
                    </a:cubicBezTo>
                    <a:cubicBezTo>
                      <a:pt x="98" y="74"/>
                      <a:pt x="98" y="74"/>
                      <a:pt x="98" y="74"/>
                    </a:cubicBezTo>
                    <a:cubicBezTo>
                      <a:pt x="98" y="75"/>
                      <a:pt x="98" y="75"/>
                      <a:pt x="98" y="75"/>
                    </a:cubicBezTo>
                    <a:cubicBezTo>
                      <a:pt x="119" y="85"/>
                      <a:pt x="119" y="85"/>
                      <a:pt x="119" y="85"/>
                    </a:cubicBezTo>
                    <a:cubicBezTo>
                      <a:pt x="119" y="85"/>
                      <a:pt x="119" y="85"/>
                      <a:pt x="119" y="85"/>
                    </a:cubicBezTo>
                    <a:cubicBezTo>
                      <a:pt x="124" y="72"/>
                      <a:pt x="125" y="58"/>
                      <a:pt x="120" y="45"/>
                    </a:cubicBezTo>
                    <a:cubicBezTo>
                      <a:pt x="120" y="44"/>
                      <a:pt x="120" y="44"/>
                      <a:pt x="120" y="44"/>
                    </a:cubicBezTo>
                    <a:lnTo>
                      <a:pt x="119" y="45"/>
                    </a:lnTo>
                    <a:close/>
                    <a:moveTo>
                      <a:pt x="12" y="42"/>
                    </a:moveTo>
                    <a:cubicBezTo>
                      <a:pt x="7" y="55"/>
                      <a:pt x="6" y="70"/>
                      <a:pt x="11" y="83"/>
                    </a:cubicBezTo>
                    <a:cubicBezTo>
                      <a:pt x="11" y="83"/>
                      <a:pt x="11" y="83"/>
                      <a:pt x="11" y="83"/>
                    </a:cubicBezTo>
                    <a:cubicBezTo>
                      <a:pt x="12" y="83"/>
                      <a:pt x="12" y="83"/>
                      <a:pt x="12" y="83"/>
                    </a:cubicBezTo>
                    <a:cubicBezTo>
                      <a:pt x="13" y="83"/>
                      <a:pt x="14" y="82"/>
                      <a:pt x="15" y="82"/>
                    </a:cubicBezTo>
                    <a:cubicBezTo>
                      <a:pt x="16" y="82"/>
                      <a:pt x="16" y="82"/>
                      <a:pt x="16" y="82"/>
                    </a:cubicBezTo>
                    <a:cubicBezTo>
                      <a:pt x="17" y="82"/>
                      <a:pt x="18" y="82"/>
                      <a:pt x="19" y="82"/>
                    </a:cubicBezTo>
                    <a:cubicBezTo>
                      <a:pt x="19" y="81"/>
                      <a:pt x="19" y="81"/>
                      <a:pt x="19" y="81"/>
                    </a:cubicBezTo>
                    <a:cubicBezTo>
                      <a:pt x="20" y="81"/>
                      <a:pt x="21" y="81"/>
                      <a:pt x="22" y="81"/>
                    </a:cubicBezTo>
                    <a:cubicBezTo>
                      <a:pt x="23" y="81"/>
                      <a:pt x="23" y="81"/>
                      <a:pt x="23" y="81"/>
                    </a:cubicBezTo>
                    <a:cubicBezTo>
                      <a:pt x="24" y="81"/>
                      <a:pt x="25" y="81"/>
                      <a:pt x="26" y="81"/>
                    </a:cubicBezTo>
                    <a:cubicBezTo>
                      <a:pt x="26" y="81"/>
                      <a:pt x="26" y="81"/>
                      <a:pt x="26" y="81"/>
                    </a:cubicBezTo>
                    <a:cubicBezTo>
                      <a:pt x="27" y="80"/>
                      <a:pt x="27" y="80"/>
                      <a:pt x="27" y="80"/>
                    </a:cubicBezTo>
                    <a:cubicBezTo>
                      <a:pt x="27" y="78"/>
                      <a:pt x="27" y="78"/>
                      <a:pt x="27" y="78"/>
                    </a:cubicBezTo>
                    <a:cubicBezTo>
                      <a:pt x="27" y="77"/>
                      <a:pt x="27" y="77"/>
                      <a:pt x="27" y="76"/>
                    </a:cubicBezTo>
                    <a:cubicBezTo>
                      <a:pt x="28" y="74"/>
                      <a:pt x="28" y="74"/>
                      <a:pt x="28" y="74"/>
                    </a:cubicBezTo>
                    <a:cubicBezTo>
                      <a:pt x="28" y="73"/>
                      <a:pt x="28" y="72"/>
                      <a:pt x="28" y="72"/>
                    </a:cubicBezTo>
                    <a:cubicBezTo>
                      <a:pt x="28" y="71"/>
                      <a:pt x="28" y="70"/>
                      <a:pt x="28" y="70"/>
                    </a:cubicBezTo>
                    <a:cubicBezTo>
                      <a:pt x="28" y="69"/>
                      <a:pt x="29" y="68"/>
                      <a:pt x="29" y="67"/>
                    </a:cubicBezTo>
                    <a:cubicBezTo>
                      <a:pt x="29" y="66"/>
                      <a:pt x="29" y="66"/>
                      <a:pt x="29" y="66"/>
                    </a:cubicBezTo>
                    <a:cubicBezTo>
                      <a:pt x="29" y="65"/>
                      <a:pt x="30" y="64"/>
                      <a:pt x="30" y="63"/>
                    </a:cubicBezTo>
                    <a:cubicBezTo>
                      <a:pt x="30" y="61"/>
                      <a:pt x="30" y="61"/>
                      <a:pt x="30" y="61"/>
                    </a:cubicBezTo>
                    <a:cubicBezTo>
                      <a:pt x="30" y="61"/>
                      <a:pt x="31" y="60"/>
                      <a:pt x="31" y="59"/>
                    </a:cubicBezTo>
                    <a:cubicBezTo>
                      <a:pt x="31" y="57"/>
                      <a:pt x="31" y="57"/>
                      <a:pt x="31" y="57"/>
                    </a:cubicBezTo>
                    <a:cubicBezTo>
                      <a:pt x="32" y="57"/>
                      <a:pt x="32" y="56"/>
                      <a:pt x="32" y="55"/>
                    </a:cubicBezTo>
                    <a:cubicBezTo>
                      <a:pt x="33" y="53"/>
                      <a:pt x="33" y="53"/>
                      <a:pt x="33" y="53"/>
                    </a:cubicBezTo>
                    <a:cubicBezTo>
                      <a:pt x="33" y="52"/>
                      <a:pt x="33" y="52"/>
                      <a:pt x="33" y="52"/>
                    </a:cubicBezTo>
                    <a:cubicBezTo>
                      <a:pt x="12" y="42"/>
                      <a:pt x="12" y="42"/>
                      <a:pt x="12" y="42"/>
                    </a:cubicBezTo>
                    <a:close/>
                    <a:moveTo>
                      <a:pt x="79" y="42"/>
                    </a:moveTo>
                    <a:cubicBezTo>
                      <a:pt x="70" y="62"/>
                      <a:pt x="70" y="62"/>
                      <a:pt x="70" y="62"/>
                    </a:cubicBezTo>
                    <a:cubicBezTo>
                      <a:pt x="92" y="73"/>
                      <a:pt x="92" y="73"/>
                      <a:pt x="92" y="73"/>
                    </a:cubicBezTo>
                    <a:cubicBezTo>
                      <a:pt x="93" y="72"/>
                      <a:pt x="93" y="72"/>
                      <a:pt x="93" y="72"/>
                    </a:cubicBezTo>
                    <a:cubicBezTo>
                      <a:pt x="93" y="71"/>
                      <a:pt x="93" y="71"/>
                      <a:pt x="93" y="71"/>
                    </a:cubicBezTo>
                    <a:cubicBezTo>
                      <a:pt x="93" y="70"/>
                      <a:pt x="94" y="69"/>
                      <a:pt x="94" y="68"/>
                    </a:cubicBezTo>
                    <a:cubicBezTo>
                      <a:pt x="94" y="67"/>
                      <a:pt x="94" y="67"/>
                      <a:pt x="94" y="67"/>
                    </a:cubicBezTo>
                    <a:cubicBezTo>
                      <a:pt x="95" y="66"/>
                      <a:pt x="95" y="65"/>
                      <a:pt x="95" y="64"/>
                    </a:cubicBezTo>
                    <a:cubicBezTo>
                      <a:pt x="95" y="63"/>
                      <a:pt x="95" y="63"/>
                      <a:pt x="95" y="63"/>
                    </a:cubicBezTo>
                    <a:cubicBezTo>
                      <a:pt x="96" y="62"/>
                      <a:pt x="96" y="61"/>
                      <a:pt x="96" y="61"/>
                    </a:cubicBezTo>
                    <a:cubicBezTo>
                      <a:pt x="96" y="59"/>
                      <a:pt x="96" y="59"/>
                      <a:pt x="96" y="59"/>
                    </a:cubicBezTo>
                    <a:cubicBezTo>
                      <a:pt x="97" y="58"/>
                      <a:pt x="97" y="57"/>
                      <a:pt x="97" y="57"/>
                    </a:cubicBezTo>
                    <a:cubicBezTo>
                      <a:pt x="97" y="56"/>
                      <a:pt x="97" y="56"/>
                      <a:pt x="97" y="55"/>
                    </a:cubicBezTo>
                    <a:cubicBezTo>
                      <a:pt x="97" y="54"/>
                      <a:pt x="97" y="54"/>
                      <a:pt x="97" y="53"/>
                    </a:cubicBezTo>
                    <a:cubicBezTo>
                      <a:pt x="98" y="52"/>
                      <a:pt x="98" y="52"/>
                      <a:pt x="98" y="51"/>
                    </a:cubicBezTo>
                    <a:cubicBezTo>
                      <a:pt x="98" y="50"/>
                      <a:pt x="98" y="50"/>
                      <a:pt x="98" y="49"/>
                    </a:cubicBezTo>
                    <a:cubicBezTo>
                      <a:pt x="98" y="47"/>
                      <a:pt x="98" y="47"/>
                      <a:pt x="98" y="47"/>
                    </a:cubicBezTo>
                    <a:cubicBezTo>
                      <a:pt x="98" y="46"/>
                      <a:pt x="98" y="46"/>
                      <a:pt x="98" y="46"/>
                    </a:cubicBezTo>
                    <a:cubicBezTo>
                      <a:pt x="97" y="46"/>
                      <a:pt x="96" y="46"/>
                      <a:pt x="95" y="46"/>
                    </a:cubicBezTo>
                    <a:cubicBezTo>
                      <a:pt x="94" y="46"/>
                      <a:pt x="94" y="46"/>
                      <a:pt x="94" y="46"/>
                    </a:cubicBezTo>
                    <a:cubicBezTo>
                      <a:pt x="93" y="46"/>
                      <a:pt x="92" y="46"/>
                      <a:pt x="92" y="46"/>
                    </a:cubicBezTo>
                    <a:cubicBezTo>
                      <a:pt x="91" y="45"/>
                      <a:pt x="91" y="45"/>
                      <a:pt x="91" y="45"/>
                    </a:cubicBezTo>
                    <a:cubicBezTo>
                      <a:pt x="90" y="45"/>
                      <a:pt x="89" y="45"/>
                      <a:pt x="89" y="45"/>
                    </a:cubicBezTo>
                    <a:cubicBezTo>
                      <a:pt x="88" y="45"/>
                      <a:pt x="88" y="45"/>
                      <a:pt x="88" y="45"/>
                    </a:cubicBezTo>
                    <a:cubicBezTo>
                      <a:pt x="87" y="45"/>
                      <a:pt x="86" y="44"/>
                      <a:pt x="86" y="44"/>
                    </a:cubicBezTo>
                    <a:cubicBezTo>
                      <a:pt x="85" y="44"/>
                      <a:pt x="85" y="44"/>
                      <a:pt x="85" y="44"/>
                    </a:cubicBezTo>
                    <a:cubicBezTo>
                      <a:pt x="84" y="44"/>
                      <a:pt x="84" y="44"/>
                      <a:pt x="83" y="43"/>
                    </a:cubicBezTo>
                    <a:cubicBezTo>
                      <a:pt x="82" y="43"/>
                      <a:pt x="82" y="43"/>
                      <a:pt x="82" y="43"/>
                    </a:cubicBezTo>
                    <a:cubicBezTo>
                      <a:pt x="81" y="43"/>
                      <a:pt x="81" y="42"/>
                      <a:pt x="80" y="42"/>
                    </a:cubicBezTo>
                    <a:cubicBezTo>
                      <a:pt x="80" y="42"/>
                      <a:pt x="80" y="42"/>
                      <a:pt x="80" y="42"/>
                    </a:cubicBezTo>
                    <a:lnTo>
                      <a:pt x="79" y="42"/>
                    </a:lnTo>
                    <a:close/>
                    <a:moveTo>
                      <a:pt x="56" y="29"/>
                    </a:moveTo>
                    <a:cubicBezTo>
                      <a:pt x="56" y="30"/>
                      <a:pt x="55" y="30"/>
                      <a:pt x="55" y="31"/>
                    </a:cubicBezTo>
                    <a:cubicBezTo>
                      <a:pt x="53" y="32"/>
                      <a:pt x="53" y="32"/>
                      <a:pt x="53" y="32"/>
                    </a:cubicBezTo>
                    <a:cubicBezTo>
                      <a:pt x="53" y="33"/>
                      <a:pt x="52" y="33"/>
                      <a:pt x="52" y="34"/>
                    </a:cubicBezTo>
                    <a:cubicBezTo>
                      <a:pt x="51" y="35"/>
                      <a:pt x="51" y="35"/>
                      <a:pt x="51" y="35"/>
                    </a:cubicBezTo>
                    <a:cubicBezTo>
                      <a:pt x="50" y="36"/>
                      <a:pt x="50" y="36"/>
                      <a:pt x="49" y="37"/>
                    </a:cubicBezTo>
                    <a:cubicBezTo>
                      <a:pt x="48" y="38"/>
                      <a:pt x="48" y="38"/>
                      <a:pt x="48" y="38"/>
                    </a:cubicBezTo>
                    <a:cubicBezTo>
                      <a:pt x="48" y="39"/>
                      <a:pt x="47" y="40"/>
                      <a:pt x="47" y="40"/>
                    </a:cubicBezTo>
                    <a:cubicBezTo>
                      <a:pt x="46" y="42"/>
                      <a:pt x="46" y="42"/>
                      <a:pt x="46" y="42"/>
                    </a:cubicBezTo>
                    <a:cubicBezTo>
                      <a:pt x="46" y="42"/>
                      <a:pt x="45" y="43"/>
                      <a:pt x="45" y="43"/>
                    </a:cubicBezTo>
                    <a:cubicBezTo>
                      <a:pt x="44" y="45"/>
                      <a:pt x="44" y="45"/>
                      <a:pt x="44" y="45"/>
                    </a:cubicBezTo>
                    <a:cubicBezTo>
                      <a:pt x="43" y="46"/>
                      <a:pt x="43" y="46"/>
                      <a:pt x="43" y="47"/>
                    </a:cubicBezTo>
                    <a:cubicBezTo>
                      <a:pt x="42" y="49"/>
                      <a:pt x="42" y="49"/>
                      <a:pt x="42" y="49"/>
                    </a:cubicBezTo>
                    <a:cubicBezTo>
                      <a:pt x="42" y="49"/>
                      <a:pt x="42" y="49"/>
                      <a:pt x="42" y="49"/>
                    </a:cubicBezTo>
                    <a:cubicBezTo>
                      <a:pt x="64" y="60"/>
                      <a:pt x="64" y="60"/>
                      <a:pt x="64" y="60"/>
                    </a:cubicBezTo>
                    <a:cubicBezTo>
                      <a:pt x="74" y="39"/>
                      <a:pt x="74" y="39"/>
                      <a:pt x="74" y="39"/>
                    </a:cubicBezTo>
                    <a:cubicBezTo>
                      <a:pt x="73" y="39"/>
                      <a:pt x="73" y="39"/>
                      <a:pt x="73" y="39"/>
                    </a:cubicBezTo>
                    <a:cubicBezTo>
                      <a:pt x="72" y="39"/>
                      <a:pt x="72" y="38"/>
                      <a:pt x="71" y="38"/>
                    </a:cubicBezTo>
                    <a:cubicBezTo>
                      <a:pt x="71" y="38"/>
                      <a:pt x="69" y="37"/>
                      <a:pt x="68" y="36"/>
                    </a:cubicBezTo>
                    <a:cubicBezTo>
                      <a:pt x="68" y="36"/>
                      <a:pt x="68" y="36"/>
                      <a:pt x="67" y="36"/>
                    </a:cubicBezTo>
                    <a:cubicBezTo>
                      <a:pt x="67" y="35"/>
                      <a:pt x="66" y="35"/>
                      <a:pt x="66" y="35"/>
                    </a:cubicBezTo>
                    <a:cubicBezTo>
                      <a:pt x="65" y="34"/>
                      <a:pt x="65" y="34"/>
                      <a:pt x="65" y="34"/>
                    </a:cubicBezTo>
                    <a:cubicBezTo>
                      <a:pt x="64" y="33"/>
                      <a:pt x="64" y="33"/>
                      <a:pt x="63" y="33"/>
                    </a:cubicBezTo>
                    <a:cubicBezTo>
                      <a:pt x="63" y="32"/>
                      <a:pt x="63" y="32"/>
                      <a:pt x="63" y="32"/>
                    </a:cubicBezTo>
                    <a:cubicBezTo>
                      <a:pt x="62" y="32"/>
                      <a:pt x="62" y="31"/>
                      <a:pt x="61" y="31"/>
                    </a:cubicBezTo>
                    <a:cubicBezTo>
                      <a:pt x="60" y="30"/>
                      <a:pt x="60" y="30"/>
                      <a:pt x="60" y="30"/>
                    </a:cubicBezTo>
                    <a:cubicBezTo>
                      <a:pt x="60" y="29"/>
                      <a:pt x="59" y="29"/>
                      <a:pt x="58" y="28"/>
                    </a:cubicBezTo>
                    <a:cubicBezTo>
                      <a:pt x="58" y="28"/>
                      <a:pt x="58" y="28"/>
                      <a:pt x="58" y="28"/>
                    </a:cubicBezTo>
                    <a:lnTo>
                      <a:pt x="56" y="29"/>
                    </a:lnTo>
                    <a:close/>
                    <a:moveTo>
                      <a:pt x="45" y="10"/>
                    </a:moveTo>
                    <a:cubicBezTo>
                      <a:pt x="32" y="15"/>
                      <a:pt x="21" y="24"/>
                      <a:pt x="15" y="36"/>
                    </a:cubicBezTo>
                    <a:cubicBezTo>
                      <a:pt x="15" y="37"/>
                      <a:pt x="15" y="37"/>
                      <a:pt x="15" y="37"/>
                    </a:cubicBezTo>
                    <a:cubicBezTo>
                      <a:pt x="36" y="47"/>
                      <a:pt x="36" y="47"/>
                      <a:pt x="36" y="47"/>
                    </a:cubicBezTo>
                    <a:cubicBezTo>
                      <a:pt x="37" y="46"/>
                      <a:pt x="37" y="46"/>
                      <a:pt x="37" y="46"/>
                    </a:cubicBezTo>
                    <a:cubicBezTo>
                      <a:pt x="37" y="44"/>
                      <a:pt x="37" y="44"/>
                      <a:pt x="37" y="44"/>
                    </a:cubicBezTo>
                    <a:cubicBezTo>
                      <a:pt x="38" y="43"/>
                      <a:pt x="38" y="43"/>
                      <a:pt x="39" y="42"/>
                    </a:cubicBezTo>
                    <a:cubicBezTo>
                      <a:pt x="39" y="41"/>
                      <a:pt x="39" y="41"/>
                      <a:pt x="40" y="41"/>
                    </a:cubicBezTo>
                    <a:cubicBezTo>
                      <a:pt x="40" y="40"/>
                      <a:pt x="41" y="39"/>
                      <a:pt x="41" y="38"/>
                    </a:cubicBezTo>
                    <a:cubicBezTo>
                      <a:pt x="42" y="37"/>
                      <a:pt x="42" y="37"/>
                      <a:pt x="42" y="37"/>
                    </a:cubicBezTo>
                    <a:cubicBezTo>
                      <a:pt x="43" y="36"/>
                      <a:pt x="43" y="35"/>
                      <a:pt x="44" y="35"/>
                    </a:cubicBezTo>
                    <a:cubicBezTo>
                      <a:pt x="44" y="34"/>
                      <a:pt x="44" y="34"/>
                      <a:pt x="45" y="33"/>
                    </a:cubicBezTo>
                    <a:cubicBezTo>
                      <a:pt x="45" y="33"/>
                      <a:pt x="46" y="32"/>
                      <a:pt x="46" y="31"/>
                    </a:cubicBezTo>
                    <a:cubicBezTo>
                      <a:pt x="47" y="31"/>
                      <a:pt x="47" y="30"/>
                      <a:pt x="47" y="30"/>
                    </a:cubicBezTo>
                    <a:cubicBezTo>
                      <a:pt x="48" y="29"/>
                      <a:pt x="48" y="29"/>
                      <a:pt x="49" y="28"/>
                    </a:cubicBezTo>
                    <a:cubicBezTo>
                      <a:pt x="50" y="27"/>
                      <a:pt x="50" y="27"/>
                      <a:pt x="50" y="27"/>
                    </a:cubicBezTo>
                    <a:cubicBezTo>
                      <a:pt x="51" y="26"/>
                      <a:pt x="51" y="26"/>
                      <a:pt x="52" y="25"/>
                    </a:cubicBezTo>
                    <a:cubicBezTo>
                      <a:pt x="54" y="24"/>
                      <a:pt x="54" y="24"/>
                      <a:pt x="54" y="24"/>
                    </a:cubicBezTo>
                    <a:cubicBezTo>
                      <a:pt x="54" y="23"/>
                      <a:pt x="54" y="23"/>
                      <a:pt x="54" y="23"/>
                    </a:cubicBezTo>
                    <a:cubicBezTo>
                      <a:pt x="53" y="23"/>
                      <a:pt x="53" y="23"/>
                      <a:pt x="53" y="23"/>
                    </a:cubicBezTo>
                    <a:cubicBezTo>
                      <a:pt x="53" y="22"/>
                      <a:pt x="52" y="21"/>
                      <a:pt x="52" y="20"/>
                    </a:cubicBezTo>
                    <a:cubicBezTo>
                      <a:pt x="51" y="20"/>
                      <a:pt x="51" y="20"/>
                      <a:pt x="51" y="20"/>
                    </a:cubicBezTo>
                    <a:cubicBezTo>
                      <a:pt x="50" y="19"/>
                      <a:pt x="50" y="18"/>
                      <a:pt x="49" y="17"/>
                    </a:cubicBezTo>
                    <a:cubicBezTo>
                      <a:pt x="49" y="16"/>
                      <a:pt x="48" y="15"/>
                      <a:pt x="47" y="14"/>
                    </a:cubicBezTo>
                    <a:cubicBezTo>
                      <a:pt x="47" y="13"/>
                      <a:pt x="47" y="13"/>
                      <a:pt x="47" y="13"/>
                    </a:cubicBezTo>
                    <a:cubicBezTo>
                      <a:pt x="47" y="12"/>
                      <a:pt x="46" y="11"/>
                      <a:pt x="46" y="10"/>
                    </a:cubicBezTo>
                    <a:cubicBezTo>
                      <a:pt x="46" y="10"/>
                      <a:pt x="46" y="10"/>
                      <a:pt x="46" y="10"/>
                    </a:cubicBezTo>
                    <a:lnTo>
                      <a:pt x="45" y="10"/>
                    </a:lnTo>
                    <a:close/>
                    <a:moveTo>
                      <a:pt x="100" y="20"/>
                    </a:moveTo>
                    <a:cubicBezTo>
                      <a:pt x="100" y="21"/>
                      <a:pt x="101" y="23"/>
                      <a:pt x="101" y="24"/>
                    </a:cubicBezTo>
                    <a:cubicBezTo>
                      <a:pt x="101" y="25"/>
                      <a:pt x="101" y="25"/>
                      <a:pt x="101" y="25"/>
                    </a:cubicBezTo>
                    <a:cubicBezTo>
                      <a:pt x="102" y="26"/>
                      <a:pt x="102" y="27"/>
                      <a:pt x="103" y="29"/>
                    </a:cubicBezTo>
                    <a:cubicBezTo>
                      <a:pt x="103" y="29"/>
                      <a:pt x="103" y="29"/>
                      <a:pt x="103" y="29"/>
                    </a:cubicBezTo>
                    <a:cubicBezTo>
                      <a:pt x="103" y="31"/>
                      <a:pt x="103" y="32"/>
                      <a:pt x="103" y="33"/>
                    </a:cubicBezTo>
                    <a:cubicBezTo>
                      <a:pt x="103" y="34"/>
                      <a:pt x="103" y="34"/>
                      <a:pt x="103" y="34"/>
                    </a:cubicBezTo>
                    <a:cubicBezTo>
                      <a:pt x="104" y="35"/>
                      <a:pt x="104" y="37"/>
                      <a:pt x="104" y="38"/>
                    </a:cubicBezTo>
                    <a:cubicBezTo>
                      <a:pt x="104" y="41"/>
                      <a:pt x="104" y="41"/>
                      <a:pt x="104" y="41"/>
                    </a:cubicBezTo>
                    <a:cubicBezTo>
                      <a:pt x="105" y="41"/>
                      <a:pt x="105" y="41"/>
                      <a:pt x="105" y="41"/>
                    </a:cubicBezTo>
                    <a:cubicBezTo>
                      <a:pt x="106" y="41"/>
                      <a:pt x="106" y="41"/>
                      <a:pt x="107" y="40"/>
                    </a:cubicBezTo>
                    <a:cubicBezTo>
                      <a:pt x="108" y="40"/>
                      <a:pt x="108" y="40"/>
                      <a:pt x="108" y="40"/>
                    </a:cubicBezTo>
                    <a:cubicBezTo>
                      <a:pt x="109" y="40"/>
                      <a:pt x="110" y="40"/>
                      <a:pt x="110" y="40"/>
                    </a:cubicBezTo>
                    <a:cubicBezTo>
                      <a:pt x="111" y="40"/>
                      <a:pt x="111" y="40"/>
                      <a:pt x="111" y="40"/>
                    </a:cubicBezTo>
                    <a:cubicBezTo>
                      <a:pt x="112" y="40"/>
                      <a:pt x="113" y="40"/>
                      <a:pt x="114" y="40"/>
                    </a:cubicBezTo>
                    <a:cubicBezTo>
                      <a:pt x="114" y="39"/>
                      <a:pt x="114" y="39"/>
                      <a:pt x="114" y="39"/>
                    </a:cubicBezTo>
                    <a:cubicBezTo>
                      <a:pt x="115" y="39"/>
                      <a:pt x="116" y="39"/>
                      <a:pt x="117" y="39"/>
                    </a:cubicBezTo>
                    <a:cubicBezTo>
                      <a:pt x="118" y="39"/>
                      <a:pt x="118" y="39"/>
                      <a:pt x="118" y="39"/>
                    </a:cubicBezTo>
                    <a:cubicBezTo>
                      <a:pt x="117" y="38"/>
                      <a:pt x="117" y="38"/>
                      <a:pt x="117" y="38"/>
                    </a:cubicBezTo>
                    <a:cubicBezTo>
                      <a:pt x="113" y="30"/>
                      <a:pt x="107" y="23"/>
                      <a:pt x="100" y="17"/>
                    </a:cubicBezTo>
                    <a:cubicBezTo>
                      <a:pt x="99" y="16"/>
                      <a:pt x="99" y="16"/>
                      <a:pt x="99" y="16"/>
                    </a:cubicBezTo>
                    <a:lnTo>
                      <a:pt x="100" y="20"/>
                    </a:lnTo>
                    <a:close/>
                    <a:moveTo>
                      <a:pt x="82" y="36"/>
                    </a:moveTo>
                    <a:cubicBezTo>
                      <a:pt x="82" y="36"/>
                      <a:pt x="83" y="37"/>
                      <a:pt x="84" y="37"/>
                    </a:cubicBezTo>
                    <a:cubicBezTo>
                      <a:pt x="85" y="38"/>
                      <a:pt x="85" y="38"/>
                      <a:pt x="85" y="38"/>
                    </a:cubicBezTo>
                    <a:cubicBezTo>
                      <a:pt x="85" y="38"/>
                      <a:pt x="86" y="38"/>
                      <a:pt x="86" y="38"/>
                    </a:cubicBezTo>
                    <a:cubicBezTo>
                      <a:pt x="87" y="38"/>
                      <a:pt x="87" y="38"/>
                      <a:pt x="87" y="38"/>
                    </a:cubicBezTo>
                    <a:cubicBezTo>
                      <a:pt x="88" y="39"/>
                      <a:pt x="90" y="39"/>
                      <a:pt x="90" y="39"/>
                    </a:cubicBezTo>
                    <a:cubicBezTo>
                      <a:pt x="91" y="39"/>
                      <a:pt x="91" y="39"/>
                      <a:pt x="92" y="40"/>
                    </a:cubicBezTo>
                    <a:cubicBezTo>
                      <a:pt x="93" y="40"/>
                      <a:pt x="93" y="40"/>
                      <a:pt x="93" y="40"/>
                    </a:cubicBezTo>
                    <a:cubicBezTo>
                      <a:pt x="93" y="40"/>
                      <a:pt x="94" y="40"/>
                      <a:pt x="95" y="40"/>
                    </a:cubicBezTo>
                    <a:cubicBezTo>
                      <a:pt x="98" y="40"/>
                      <a:pt x="98" y="40"/>
                      <a:pt x="98" y="40"/>
                    </a:cubicBezTo>
                    <a:cubicBezTo>
                      <a:pt x="98" y="39"/>
                      <a:pt x="98" y="39"/>
                      <a:pt x="98" y="39"/>
                    </a:cubicBezTo>
                    <a:cubicBezTo>
                      <a:pt x="98" y="38"/>
                      <a:pt x="98" y="38"/>
                      <a:pt x="98" y="38"/>
                    </a:cubicBezTo>
                    <a:cubicBezTo>
                      <a:pt x="98" y="37"/>
                      <a:pt x="98" y="36"/>
                      <a:pt x="97" y="35"/>
                    </a:cubicBezTo>
                    <a:cubicBezTo>
                      <a:pt x="97" y="34"/>
                      <a:pt x="97" y="34"/>
                      <a:pt x="97" y="34"/>
                    </a:cubicBezTo>
                    <a:cubicBezTo>
                      <a:pt x="97" y="33"/>
                      <a:pt x="97" y="32"/>
                      <a:pt x="97" y="31"/>
                    </a:cubicBezTo>
                    <a:cubicBezTo>
                      <a:pt x="96" y="30"/>
                      <a:pt x="96" y="30"/>
                      <a:pt x="96" y="30"/>
                    </a:cubicBezTo>
                    <a:cubicBezTo>
                      <a:pt x="96" y="29"/>
                      <a:pt x="96" y="28"/>
                      <a:pt x="96" y="27"/>
                    </a:cubicBezTo>
                    <a:cubicBezTo>
                      <a:pt x="96" y="26"/>
                      <a:pt x="96" y="26"/>
                      <a:pt x="96" y="26"/>
                    </a:cubicBezTo>
                    <a:cubicBezTo>
                      <a:pt x="95" y="24"/>
                      <a:pt x="95" y="23"/>
                      <a:pt x="94" y="22"/>
                    </a:cubicBezTo>
                    <a:cubicBezTo>
                      <a:pt x="94" y="21"/>
                      <a:pt x="94" y="21"/>
                      <a:pt x="94" y="21"/>
                    </a:cubicBezTo>
                    <a:cubicBezTo>
                      <a:pt x="94" y="20"/>
                      <a:pt x="93" y="19"/>
                      <a:pt x="93" y="18"/>
                    </a:cubicBezTo>
                    <a:cubicBezTo>
                      <a:pt x="91" y="15"/>
                      <a:pt x="91" y="15"/>
                      <a:pt x="91" y="15"/>
                    </a:cubicBezTo>
                    <a:lnTo>
                      <a:pt x="82" y="36"/>
                    </a:lnTo>
                    <a:close/>
                    <a:moveTo>
                      <a:pt x="83" y="14"/>
                    </a:moveTo>
                    <a:cubicBezTo>
                      <a:pt x="82" y="14"/>
                      <a:pt x="81" y="14"/>
                      <a:pt x="80" y="15"/>
                    </a:cubicBezTo>
                    <a:cubicBezTo>
                      <a:pt x="79" y="15"/>
                      <a:pt x="79" y="15"/>
                      <a:pt x="79" y="15"/>
                    </a:cubicBezTo>
                    <a:cubicBezTo>
                      <a:pt x="78" y="15"/>
                      <a:pt x="77" y="16"/>
                      <a:pt x="75" y="16"/>
                    </a:cubicBezTo>
                    <a:cubicBezTo>
                      <a:pt x="74" y="17"/>
                      <a:pt x="74" y="17"/>
                      <a:pt x="74" y="17"/>
                    </a:cubicBezTo>
                    <a:cubicBezTo>
                      <a:pt x="73" y="17"/>
                      <a:pt x="73" y="18"/>
                      <a:pt x="72" y="18"/>
                    </a:cubicBezTo>
                    <a:cubicBezTo>
                      <a:pt x="70" y="19"/>
                      <a:pt x="70" y="19"/>
                      <a:pt x="70" y="19"/>
                    </a:cubicBezTo>
                    <a:cubicBezTo>
                      <a:pt x="70" y="19"/>
                      <a:pt x="69" y="20"/>
                      <a:pt x="68" y="20"/>
                    </a:cubicBezTo>
                    <a:cubicBezTo>
                      <a:pt x="68" y="20"/>
                      <a:pt x="67" y="21"/>
                      <a:pt x="67" y="21"/>
                    </a:cubicBezTo>
                    <a:cubicBezTo>
                      <a:pt x="66" y="22"/>
                      <a:pt x="65" y="22"/>
                      <a:pt x="65" y="23"/>
                    </a:cubicBezTo>
                    <a:cubicBezTo>
                      <a:pt x="63" y="24"/>
                      <a:pt x="63" y="24"/>
                      <a:pt x="63" y="24"/>
                    </a:cubicBezTo>
                    <a:cubicBezTo>
                      <a:pt x="63" y="24"/>
                      <a:pt x="63" y="24"/>
                      <a:pt x="63" y="24"/>
                    </a:cubicBezTo>
                    <a:cubicBezTo>
                      <a:pt x="64" y="26"/>
                      <a:pt x="64" y="26"/>
                      <a:pt x="64" y="26"/>
                    </a:cubicBezTo>
                    <a:cubicBezTo>
                      <a:pt x="65" y="26"/>
                      <a:pt x="66" y="27"/>
                      <a:pt x="67" y="28"/>
                    </a:cubicBezTo>
                    <a:cubicBezTo>
                      <a:pt x="67" y="28"/>
                      <a:pt x="67" y="28"/>
                      <a:pt x="67" y="28"/>
                    </a:cubicBezTo>
                    <a:cubicBezTo>
                      <a:pt x="68" y="28"/>
                      <a:pt x="68" y="29"/>
                      <a:pt x="69" y="29"/>
                    </a:cubicBezTo>
                    <a:cubicBezTo>
                      <a:pt x="69" y="29"/>
                      <a:pt x="70" y="30"/>
                      <a:pt x="71" y="31"/>
                    </a:cubicBezTo>
                    <a:cubicBezTo>
                      <a:pt x="72" y="31"/>
                      <a:pt x="72" y="31"/>
                      <a:pt x="72" y="31"/>
                    </a:cubicBezTo>
                    <a:cubicBezTo>
                      <a:pt x="73" y="32"/>
                      <a:pt x="73" y="32"/>
                      <a:pt x="73" y="32"/>
                    </a:cubicBezTo>
                    <a:cubicBezTo>
                      <a:pt x="74" y="33"/>
                      <a:pt x="74" y="33"/>
                      <a:pt x="74" y="33"/>
                    </a:cubicBezTo>
                    <a:cubicBezTo>
                      <a:pt x="75" y="33"/>
                      <a:pt x="76" y="34"/>
                      <a:pt x="76" y="34"/>
                    </a:cubicBezTo>
                    <a:cubicBezTo>
                      <a:pt x="76" y="33"/>
                      <a:pt x="76" y="33"/>
                      <a:pt x="76" y="33"/>
                    </a:cubicBezTo>
                    <a:cubicBezTo>
                      <a:pt x="86" y="13"/>
                      <a:pt x="86" y="13"/>
                      <a:pt x="86" y="13"/>
                    </a:cubicBezTo>
                    <a:lnTo>
                      <a:pt x="83" y="14"/>
                    </a:lnTo>
                    <a:close/>
                    <a:moveTo>
                      <a:pt x="66" y="6"/>
                    </a:moveTo>
                    <a:cubicBezTo>
                      <a:pt x="61" y="6"/>
                      <a:pt x="56" y="7"/>
                      <a:pt x="52" y="8"/>
                    </a:cubicBezTo>
                    <a:cubicBezTo>
                      <a:pt x="51" y="8"/>
                      <a:pt x="51" y="8"/>
                      <a:pt x="51" y="8"/>
                    </a:cubicBezTo>
                    <a:cubicBezTo>
                      <a:pt x="52" y="9"/>
                      <a:pt x="52" y="9"/>
                      <a:pt x="52" y="9"/>
                    </a:cubicBezTo>
                    <a:cubicBezTo>
                      <a:pt x="52" y="9"/>
                      <a:pt x="52" y="10"/>
                      <a:pt x="53" y="11"/>
                    </a:cubicBezTo>
                    <a:cubicBezTo>
                      <a:pt x="53" y="11"/>
                      <a:pt x="53" y="11"/>
                      <a:pt x="53" y="11"/>
                    </a:cubicBezTo>
                    <a:cubicBezTo>
                      <a:pt x="53" y="12"/>
                      <a:pt x="54" y="13"/>
                      <a:pt x="54" y="14"/>
                    </a:cubicBezTo>
                    <a:cubicBezTo>
                      <a:pt x="55" y="14"/>
                      <a:pt x="55" y="14"/>
                      <a:pt x="55" y="14"/>
                    </a:cubicBezTo>
                    <a:cubicBezTo>
                      <a:pt x="55" y="15"/>
                      <a:pt x="56" y="16"/>
                      <a:pt x="56" y="16"/>
                    </a:cubicBezTo>
                    <a:cubicBezTo>
                      <a:pt x="57" y="17"/>
                      <a:pt x="57" y="17"/>
                      <a:pt x="57" y="17"/>
                    </a:cubicBezTo>
                    <a:cubicBezTo>
                      <a:pt x="57" y="18"/>
                      <a:pt x="58" y="18"/>
                      <a:pt x="58" y="19"/>
                    </a:cubicBezTo>
                    <a:cubicBezTo>
                      <a:pt x="59" y="19"/>
                      <a:pt x="59" y="19"/>
                      <a:pt x="59" y="19"/>
                    </a:cubicBezTo>
                    <a:cubicBezTo>
                      <a:pt x="61" y="18"/>
                      <a:pt x="61" y="18"/>
                      <a:pt x="61" y="18"/>
                    </a:cubicBezTo>
                    <a:cubicBezTo>
                      <a:pt x="62" y="17"/>
                      <a:pt x="62" y="17"/>
                      <a:pt x="62" y="17"/>
                    </a:cubicBezTo>
                    <a:cubicBezTo>
                      <a:pt x="62" y="17"/>
                      <a:pt x="64" y="16"/>
                      <a:pt x="64" y="16"/>
                    </a:cubicBezTo>
                    <a:cubicBezTo>
                      <a:pt x="65" y="15"/>
                      <a:pt x="66" y="14"/>
                      <a:pt x="66" y="14"/>
                    </a:cubicBezTo>
                    <a:cubicBezTo>
                      <a:pt x="67" y="14"/>
                      <a:pt x="68" y="13"/>
                      <a:pt x="69" y="13"/>
                    </a:cubicBezTo>
                    <a:cubicBezTo>
                      <a:pt x="69" y="13"/>
                      <a:pt x="70" y="12"/>
                      <a:pt x="71" y="12"/>
                    </a:cubicBezTo>
                    <a:cubicBezTo>
                      <a:pt x="71" y="12"/>
                      <a:pt x="73" y="11"/>
                      <a:pt x="73" y="11"/>
                    </a:cubicBezTo>
                    <a:cubicBezTo>
                      <a:pt x="74" y="10"/>
                      <a:pt x="74" y="10"/>
                      <a:pt x="74" y="10"/>
                    </a:cubicBezTo>
                    <a:cubicBezTo>
                      <a:pt x="75" y="10"/>
                      <a:pt x="75" y="10"/>
                      <a:pt x="76" y="10"/>
                    </a:cubicBezTo>
                    <a:cubicBezTo>
                      <a:pt x="77" y="9"/>
                      <a:pt x="77" y="9"/>
                      <a:pt x="77" y="9"/>
                    </a:cubicBezTo>
                    <a:cubicBezTo>
                      <a:pt x="78" y="9"/>
                      <a:pt x="78" y="9"/>
                      <a:pt x="79" y="8"/>
                    </a:cubicBezTo>
                    <a:cubicBezTo>
                      <a:pt x="80" y="8"/>
                      <a:pt x="80" y="8"/>
                      <a:pt x="80" y="8"/>
                    </a:cubicBezTo>
                    <a:cubicBezTo>
                      <a:pt x="79" y="8"/>
                      <a:pt x="79" y="8"/>
                      <a:pt x="79" y="8"/>
                    </a:cubicBezTo>
                    <a:cubicBezTo>
                      <a:pt x="75" y="7"/>
                      <a:pt x="70" y="6"/>
                      <a:pt x="66"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endParaRPr>
              </a:p>
            </p:txBody>
          </p:sp>
        </p:grpSp>
        <p:grpSp>
          <p:nvGrpSpPr>
            <p:cNvPr id="108" name="组合 107"/>
            <p:cNvGrpSpPr/>
            <p:nvPr/>
          </p:nvGrpSpPr>
          <p:grpSpPr>
            <a:xfrm>
              <a:off x="4646043" y="1754775"/>
              <a:ext cx="1552795" cy="1312481"/>
              <a:chOff x="1475745" y="1430924"/>
              <a:chExt cx="1552794" cy="1312481"/>
            </a:xfrm>
          </p:grpSpPr>
          <p:sp>
            <p:nvSpPr>
              <p:cNvPr id="109" name="文本框 108"/>
              <p:cNvSpPr txBox="1"/>
              <p:nvPr/>
            </p:nvSpPr>
            <p:spPr>
              <a:xfrm>
                <a:off x="1475745" y="1430924"/>
                <a:ext cx="1250452" cy="446535"/>
              </a:xfrm>
              <a:prstGeom prst="rect">
                <a:avLst/>
              </a:prstGeom>
              <a:noFill/>
            </p:spPr>
            <p:txBody>
              <a:bodyPr wrap="none" rtlCol="0">
                <a:spAutoFit/>
              </a:bodyPr>
              <a:lstStyle/>
              <a:p>
                <a:r>
                  <a:rPr lang="en-US" altLang="zh-CN" dirty="0">
                    <a:solidFill>
                      <a:srgbClr val="0E67DD"/>
                    </a:solidFill>
                    <a:latin typeface="Agency FB" panose="020B0503020202020204" pitchFamily="34" charset="0"/>
                    <a:ea typeface="微软雅黑 Light" panose="020B0502040204020203" pitchFamily="34" charset="-122"/>
                  </a:rPr>
                  <a:t>Information</a:t>
                </a:r>
                <a:endParaRPr lang="zh-CN" altLang="en-US" dirty="0">
                  <a:solidFill>
                    <a:srgbClr val="0E67DD"/>
                  </a:solidFill>
                  <a:latin typeface="Agency FB" panose="020B0503020202020204" pitchFamily="34" charset="0"/>
                  <a:ea typeface="微软雅黑 Light" panose="020B0502040204020203" pitchFamily="34" charset="-122"/>
                </a:endParaRPr>
              </a:p>
            </p:txBody>
          </p:sp>
          <p:sp>
            <p:nvSpPr>
              <p:cNvPr id="110" name="文本框 109"/>
              <p:cNvSpPr txBox="1"/>
              <p:nvPr/>
            </p:nvSpPr>
            <p:spPr>
              <a:xfrm>
                <a:off x="1475745" y="1738701"/>
                <a:ext cx="1552794" cy="1004704"/>
              </a:xfrm>
              <a:prstGeom prst="rect">
                <a:avLst/>
              </a:prstGeom>
              <a:noFill/>
            </p:spPr>
            <p:txBody>
              <a:bodyPr wrap="none" rtlCol="0">
                <a:spAutoFit/>
              </a:bodyPr>
              <a:lstStyle/>
              <a:p>
                <a:r>
                  <a:rPr lang="en-US" altLang="zh-CN" sz="4800" dirty="0">
                    <a:solidFill>
                      <a:srgbClr val="0E67DD"/>
                    </a:solidFill>
                    <a:latin typeface="Agency FB" panose="020B0503020202020204" pitchFamily="34" charset="0"/>
                    <a:ea typeface="微软雅黑 Light" panose="020B0502040204020203" pitchFamily="34" charset="-122"/>
                  </a:rPr>
                  <a:t>9,234</a:t>
                </a:r>
                <a:endParaRPr lang="zh-CN" altLang="en-US" sz="4800" dirty="0">
                  <a:solidFill>
                    <a:srgbClr val="0E67DD"/>
                  </a:solidFill>
                  <a:latin typeface="Agency FB" panose="020B0503020202020204" pitchFamily="34" charset="0"/>
                  <a:ea typeface="微软雅黑 Light" panose="020B0502040204020203" pitchFamily="34" charset="-122"/>
                </a:endParaRPr>
              </a:p>
            </p:txBody>
          </p:sp>
        </p:grpSp>
      </p:grpSp>
      <p:grpSp>
        <p:nvGrpSpPr>
          <p:cNvPr id="126" name="组合 125"/>
          <p:cNvGrpSpPr/>
          <p:nvPr/>
        </p:nvGrpSpPr>
        <p:grpSpPr>
          <a:xfrm>
            <a:off x="8122927" y="1986090"/>
            <a:ext cx="3486879" cy="1701688"/>
            <a:chOff x="-218499" y="4189095"/>
            <a:chExt cx="4215758" cy="2057400"/>
          </a:xfrm>
        </p:grpSpPr>
        <p:grpSp>
          <p:nvGrpSpPr>
            <p:cNvPr id="127" name="组合 126"/>
            <p:cNvGrpSpPr/>
            <p:nvPr/>
          </p:nvGrpSpPr>
          <p:grpSpPr>
            <a:xfrm>
              <a:off x="-218499" y="4189095"/>
              <a:ext cx="4215758" cy="2057400"/>
              <a:chOff x="213368" y="3865245"/>
              <a:chExt cx="4215757" cy="2057400"/>
            </a:xfrm>
          </p:grpSpPr>
          <p:sp>
            <p:nvSpPr>
              <p:cNvPr id="131" name="圆角矩形 130"/>
              <p:cNvSpPr/>
              <p:nvPr/>
            </p:nvSpPr>
            <p:spPr>
              <a:xfrm>
                <a:off x="213368" y="3865245"/>
                <a:ext cx="4215757" cy="2057400"/>
              </a:xfrm>
              <a:prstGeom prst="roundRect">
                <a:avLst>
                  <a:gd name="adj" fmla="val 4167"/>
                </a:avLst>
              </a:prstGeom>
              <a:solidFill>
                <a:schemeClr val="bg1">
                  <a:lumMod val="95000"/>
                </a:schemeClr>
              </a:solidFill>
              <a:ln>
                <a:solidFill>
                  <a:schemeClr val="bg1">
                    <a:lumMod val="85000"/>
                    <a:alpha val="53000"/>
                  </a:schemeClr>
                </a:solidFill>
              </a:ln>
              <a:effectLst>
                <a:outerShdw blurRad="12700" dist="12700" dir="54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gency FB" panose="020B0503020202020204" pitchFamily="34" charset="0"/>
                </a:endParaRPr>
              </a:p>
            </p:txBody>
          </p:sp>
          <p:sp>
            <p:nvSpPr>
              <p:cNvPr id="132" name="圆角矩形 131"/>
              <p:cNvSpPr/>
              <p:nvPr/>
            </p:nvSpPr>
            <p:spPr>
              <a:xfrm>
                <a:off x="2578894" y="4083130"/>
                <a:ext cx="1621631" cy="1621631"/>
              </a:xfrm>
              <a:prstGeom prst="roundRect">
                <a:avLst>
                  <a:gd name="adj" fmla="val 4332"/>
                </a:avLst>
              </a:prstGeom>
              <a:solidFill>
                <a:srgbClr val="23B2F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gency FB" panose="020B0503020202020204" pitchFamily="34" charset="0"/>
                </a:endParaRPr>
              </a:p>
            </p:txBody>
          </p:sp>
          <p:sp>
            <p:nvSpPr>
              <p:cNvPr id="133" name="Freeform 5"/>
              <p:cNvSpPr>
                <a:spLocks noEditPoints="1"/>
              </p:cNvSpPr>
              <p:nvPr/>
            </p:nvSpPr>
            <p:spPr bwMode="auto">
              <a:xfrm>
                <a:off x="2947613" y="4468995"/>
                <a:ext cx="884192" cy="849900"/>
              </a:xfrm>
              <a:custGeom>
                <a:avLst/>
                <a:gdLst>
                  <a:gd name="T0" fmla="*/ 290 w 361"/>
                  <a:gd name="T1" fmla="*/ 347 h 347"/>
                  <a:gd name="T2" fmla="*/ 179 w 361"/>
                  <a:gd name="T3" fmla="*/ 285 h 347"/>
                  <a:gd name="T4" fmla="*/ 65 w 361"/>
                  <a:gd name="T5" fmla="*/ 345 h 347"/>
                  <a:gd name="T6" fmla="*/ 89 w 361"/>
                  <a:gd name="T7" fmla="*/ 220 h 347"/>
                  <a:gd name="T8" fmla="*/ 0 w 361"/>
                  <a:gd name="T9" fmla="*/ 130 h 347"/>
                  <a:gd name="T10" fmla="*/ 125 w 361"/>
                  <a:gd name="T11" fmla="*/ 114 h 347"/>
                  <a:gd name="T12" fmla="*/ 182 w 361"/>
                  <a:gd name="T13" fmla="*/ 0 h 347"/>
                  <a:gd name="T14" fmla="*/ 236 w 361"/>
                  <a:gd name="T15" fmla="*/ 114 h 347"/>
                  <a:gd name="T16" fmla="*/ 361 w 361"/>
                  <a:gd name="T17" fmla="*/ 133 h 347"/>
                  <a:gd name="T18" fmla="*/ 271 w 361"/>
                  <a:gd name="T19" fmla="*/ 220 h 347"/>
                  <a:gd name="T20" fmla="*/ 290 w 361"/>
                  <a:gd name="T21" fmla="*/ 347 h 347"/>
                  <a:gd name="T22" fmla="*/ 179 w 361"/>
                  <a:gd name="T23" fmla="*/ 263 h 347"/>
                  <a:gd name="T24" fmla="*/ 263 w 361"/>
                  <a:gd name="T25" fmla="*/ 307 h 347"/>
                  <a:gd name="T26" fmla="*/ 247 w 361"/>
                  <a:gd name="T27" fmla="*/ 215 h 347"/>
                  <a:gd name="T28" fmla="*/ 317 w 361"/>
                  <a:gd name="T29" fmla="*/ 147 h 347"/>
                  <a:gd name="T30" fmla="*/ 222 w 361"/>
                  <a:gd name="T31" fmla="*/ 133 h 347"/>
                  <a:gd name="T32" fmla="*/ 182 w 361"/>
                  <a:gd name="T33" fmla="*/ 46 h 347"/>
                  <a:gd name="T34" fmla="*/ 138 w 361"/>
                  <a:gd name="T35" fmla="*/ 133 h 347"/>
                  <a:gd name="T36" fmla="*/ 43 w 361"/>
                  <a:gd name="T37" fmla="*/ 144 h 347"/>
                  <a:gd name="T38" fmla="*/ 111 w 361"/>
                  <a:gd name="T39" fmla="*/ 212 h 347"/>
                  <a:gd name="T40" fmla="*/ 95 w 361"/>
                  <a:gd name="T41" fmla="*/ 307 h 347"/>
                  <a:gd name="T42" fmla="*/ 179 w 361"/>
                  <a:gd name="T43" fmla="*/ 263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1" h="347">
                    <a:moveTo>
                      <a:pt x="290" y="347"/>
                    </a:moveTo>
                    <a:lnTo>
                      <a:pt x="179" y="285"/>
                    </a:lnTo>
                    <a:lnTo>
                      <a:pt x="65" y="345"/>
                    </a:lnTo>
                    <a:lnTo>
                      <a:pt x="89" y="220"/>
                    </a:lnTo>
                    <a:lnTo>
                      <a:pt x="0" y="130"/>
                    </a:lnTo>
                    <a:lnTo>
                      <a:pt x="125" y="114"/>
                    </a:lnTo>
                    <a:lnTo>
                      <a:pt x="182" y="0"/>
                    </a:lnTo>
                    <a:lnTo>
                      <a:pt x="236" y="114"/>
                    </a:lnTo>
                    <a:lnTo>
                      <a:pt x="361" y="133"/>
                    </a:lnTo>
                    <a:lnTo>
                      <a:pt x="271" y="220"/>
                    </a:lnTo>
                    <a:lnTo>
                      <a:pt x="290" y="347"/>
                    </a:lnTo>
                    <a:close/>
                    <a:moveTo>
                      <a:pt x="179" y="263"/>
                    </a:moveTo>
                    <a:lnTo>
                      <a:pt x="263" y="307"/>
                    </a:lnTo>
                    <a:lnTo>
                      <a:pt x="247" y="215"/>
                    </a:lnTo>
                    <a:lnTo>
                      <a:pt x="317" y="147"/>
                    </a:lnTo>
                    <a:lnTo>
                      <a:pt x="222" y="133"/>
                    </a:lnTo>
                    <a:lnTo>
                      <a:pt x="182" y="46"/>
                    </a:lnTo>
                    <a:lnTo>
                      <a:pt x="138" y="133"/>
                    </a:lnTo>
                    <a:lnTo>
                      <a:pt x="43" y="144"/>
                    </a:lnTo>
                    <a:lnTo>
                      <a:pt x="111" y="212"/>
                    </a:lnTo>
                    <a:lnTo>
                      <a:pt x="95" y="307"/>
                    </a:lnTo>
                    <a:lnTo>
                      <a:pt x="179" y="26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endParaRPr>
              </a:p>
            </p:txBody>
          </p:sp>
        </p:grpSp>
        <p:grpSp>
          <p:nvGrpSpPr>
            <p:cNvPr id="128" name="组合 127"/>
            <p:cNvGrpSpPr/>
            <p:nvPr/>
          </p:nvGrpSpPr>
          <p:grpSpPr>
            <a:xfrm>
              <a:off x="15821" y="4647276"/>
              <a:ext cx="1250453" cy="1312481"/>
              <a:chOff x="1539821" y="1430924"/>
              <a:chExt cx="1250453" cy="1312481"/>
            </a:xfrm>
          </p:grpSpPr>
          <p:sp>
            <p:nvSpPr>
              <p:cNvPr id="129" name="文本框 128"/>
              <p:cNvSpPr txBox="1"/>
              <p:nvPr/>
            </p:nvSpPr>
            <p:spPr>
              <a:xfrm>
                <a:off x="1539821" y="1430924"/>
                <a:ext cx="1250453" cy="446535"/>
              </a:xfrm>
              <a:prstGeom prst="rect">
                <a:avLst/>
              </a:prstGeom>
              <a:noFill/>
            </p:spPr>
            <p:txBody>
              <a:bodyPr wrap="none" rtlCol="0">
                <a:spAutoFit/>
              </a:bodyPr>
              <a:lstStyle/>
              <a:p>
                <a:r>
                  <a:rPr lang="en-US" altLang="zh-CN" dirty="0">
                    <a:solidFill>
                      <a:srgbClr val="0E67DD"/>
                    </a:solidFill>
                    <a:latin typeface="Agency FB" panose="020B0503020202020204" pitchFamily="34" charset="0"/>
                    <a:ea typeface="微软雅黑 Light" panose="020B0502040204020203" pitchFamily="34" charset="-122"/>
                  </a:rPr>
                  <a:t>Information</a:t>
                </a:r>
                <a:endParaRPr lang="zh-CN" altLang="en-US" dirty="0">
                  <a:solidFill>
                    <a:srgbClr val="0E67DD"/>
                  </a:solidFill>
                  <a:latin typeface="Agency FB" panose="020B0503020202020204" pitchFamily="34" charset="0"/>
                  <a:ea typeface="微软雅黑 Light" panose="020B0502040204020203" pitchFamily="34" charset="-122"/>
                </a:endParaRPr>
              </a:p>
            </p:txBody>
          </p:sp>
          <p:sp>
            <p:nvSpPr>
              <p:cNvPr id="130" name="文本框 129"/>
              <p:cNvSpPr txBox="1"/>
              <p:nvPr/>
            </p:nvSpPr>
            <p:spPr>
              <a:xfrm>
                <a:off x="1539822" y="1738701"/>
                <a:ext cx="1143859" cy="1004704"/>
              </a:xfrm>
              <a:prstGeom prst="rect">
                <a:avLst/>
              </a:prstGeom>
              <a:noFill/>
            </p:spPr>
            <p:txBody>
              <a:bodyPr wrap="none" rtlCol="0">
                <a:spAutoFit/>
              </a:bodyPr>
              <a:lstStyle/>
              <a:p>
                <a:r>
                  <a:rPr lang="en-US" altLang="zh-CN" sz="4800" dirty="0">
                    <a:solidFill>
                      <a:srgbClr val="0E67DD"/>
                    </a:solidFill>
                    <a:latin typeface="Agency FB" panose="020B0503020202020204" pitchFamily="34" charset="0"/>
                    <a:ea typeface="微软雅黑 Light" panose="020B0502040204020203" pitchFamily="34" charset="-122"/>
                  </a:rPr>
                  <a:t>293</a:t>
                </a:r>
                <a:endParaRPr lang="zh-CN" altLang="en-US" sz="4800" dirty="0">
                  <a:solidFill>
                    <a:srgbClr val="0E67DD"/>
                  </a:solidFill>
                  <a:latin typeface="Agency FB" panose="020B0503020202020204" pitchFamily="34" charset="0"/>
                  <a:ea typeface="微软雅黑 Light" panose="020B0502040204020203" pitchFamily="34" charset="-122"/>
                </a:endParaRPr>
              </a:p>
            </p:txBody>
          </p:sp>
        </p:grpSp>
      </p:grpSp>
      <p:sp>
        <p:nvSpPr>
          <p:cNvPr id="134" name="矩形 133"/>
          <p:cNvSpPr/>
          <p:nvPr/>
        </p:nvSpPr>
        <p:spPr>
          <a:xfrm>
            <a:off x="690697" y="4051005"/>
            <a:ext cx="3107326" cy="1126462"/>
          </a:xfrm>
          <a:prstGeom prst="rect">
            <a:avLst/>
          </a:prstGeom>
        </p:spPr>
        <p:txBody>
          <a:bodyPr wrap="square">
            <a:spAutoFit/>
          </a:bodyPr>
          <a:lstStyle/>
          <a:p>
            <a:pPr algn="ctr">
              <a:lnSpc>
                <a:spcPct val="120000"/>
              </a:lnSpc>
            </a:pPr>
            <a:r>
              <a:rPr lang="zh-CN" altLang="en-US" sz="1400" dirty="0">
                <a:solidFill>
                  <a:schemeClr val="bg1"/>
                </a:solidFill>
                <a:latin typeface="Agency FB" panose="020B0503020202020204" pitchFamily="34" charset="0"/>
              </a:rPr>
              <a:t>I believe that for his escape he took advantage of the migration of a flock of wild birds. On the morning of his departure he put his planet in perfect order. </a:t>
            </a:r>
            <a:endParaRPr lang="zh-CN" altLang="en-US" sz="1400" dirty="0">
              <a:solidFill>
                <a:schemeClr val="bg1"/>
              </a:solidFill>
              <a:latin typeface="Agency FB" panose="020B0503020202020204" pitchFamily="34" charset="0"/>
            </a:endParaRPr>
          </a:p>
        </p:txBody>
      </p:sp>
      <p:sp>
        <p:nvSpPr>
          <p:cNvPr id="135" name="矩形 134"/>
          <p:cNvSpPr/>
          <p:nvPr/>
        </p:nvSpPr>
        <p:spPr>
          <a:xfrm>
            <a:off x="4500651" y="4051005"/>
            <a:ext cx="3108724" cy="1126462"/>
          </a:xfrm>
          <a:prstGeom prst="rect">
            <a:avLst/>
          </a:prstGeom>
        </p:spPr>
        <p:txBody>
          <a:bodyPr wrap="square">
            <a:spAutoFit/>
          </a:bodyPr>
          <a:lstStyle/>
          <a:p>
            <a:pPr algn="ctr">
              <a:lnSpc>
                <a:spcPct val="120000"/>
              </a:lnSpc>
            </a:pPr>
            <a:r>
              <a:rPr lang="zh-CN" altLang="en-US" sz="1400" dirty="0">
                <a:solidFill>
                  <a:schemeClr val="bg1"/>
                </a:solidFill>
                <a:latin typeface="Agency FB" panose="020B0503020202020204" pitchFamily="34" charset="0"/>
              </a:rPr>
              <a:t>I believe that for his escape he took advantage of the migration of a flock of wild birds. On the morning of his departure he put his planet in perfect order. </a:t>
            </a:r>
            <a:endParaRPr lang="zh-CN" altLang="en-US" sz="1400" dirty="0">
              <a:solidFill>
                <a:schemeClr val="bg1"/>
              </a:solidFill>
              <a:latin typeface="Agency FB" panose="020B0503020202020204" pitchFamily="34" charset="0"/>
            </a:endParaRPr>
          </a:p>
        </p:txBody>
      </p:sp>
      <p:sp>
        <p:nvSpPr>
          <p:cNvPr id="136" name="矩形 135"/>
          <p:cNvSpPr/>
          <p:nvPr/>
        </p:nvSpPr>
        <p:spPr>
          <a:xfrm>
            <a:off x="8312003" y="4051005"/>
            <a:ext cx="3108726" cy="1126462"/>
          </a:xfrm>
          <a:prstGeom prst="rect">
            <a:avLst/>
          </a:prstGeom>
        </p:spPr>
        <p:txBody>
          <a:bodyPr wrap="square">
            <a:spAutoFit/>
          </a:bodyPr>
          <a:lstStyle/>
          <a:p>
            <a:pPr algn="ctr">
              <a:lnSpc>
                <a:spcPct val="120000"/>
              </a:lnSpc>
            </a:pPr>
            <a:r>
              <a:rPr lang="zh-CN" altLang="en-US" sz="1400" dirty="0">
                <a:solidFill>
                  <a:schemeClr val="bg1"/>
                </a:solidFill>
                <a:latin typeface="Agency FB" panose="020B0503020202020204" pitchFamily="34" charset="0"/>
              </a:rPr>
              <a:t>I believe that for his escape he took advantage of the migration of a flock of wild birds. On the morning of his departure he put his planet in perfect order. </a:t>
            </a:r>
            <a:endParaRPr lang="zh-CN" altLang="en-US" sz="1400" dirty="0">
              <a:solidFill>
                <a:schemeClr val="bg1"/>
              </a:solidFill>
              <a:latin typeface="Agency FB" panose="020B0503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3000">
        <p15:prstTrans prst="peelOff"/>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250" fill="hold"/>
                                        <p:tgtEl>
                                          <p:spTgt spid="63"/>
                                        </p:tgtEl>
                                        <p:attrNameLst>
                                          <p:attrName>ppt_w</p:attrName>
                                        </p:attrNameLst>
                                      </p:cBhvr>
                                      <p:tavLst>
                                        <p:tav tm="0">
                                          <p:val>
                                            <p:fltVal val="0"/>
                                          </p:val>
                                        </p:tav>
                                        <p:tav tm="100000">
                                          <p:val>
                                            <p:strVal val="#ppt_w"/>
                                          </p:val>
                                        </p:tav>
                                      </p:tavLst>
                                    </p:anim>
                                    <p:anim calcmode="lin" valueType="num">
                                      <p:cBhvr>
                                        <p:cTn id="8" dur="250" fill="hold"/>
                                        <p:tgtEl>
                                          <p:spTgt spid="63"/>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100"/>
                                  </p:stCondLst>
                                  <p:childTnLst>
                                    <p:set>
                                      <p:cBhvr>
                                        <p:cTn id="10" dur="1" fill="hold">
                                          <p:stCondLst>
                                            <p:cond delay="0"/>
                                          </p:stCondLst>
                                        </p:cTn>
                                        <p:tgtEl>
                                          <p:spTgt spid="106"/>
                                        </p:tgtEl>
                                        <p:attrNameLst>
                                          <p:attrName>style.visibility</p:attrName>
                                        </p:attrNameLst>
                                      </p:cBhvr>
                                      <p:to>
                                        <p:strVal val="visible"/>
                                      </p:to>
                                    </p:set>
                                    <p:anim calcmode="lin" valueType="num">
                                      <p:cBhvr>
                                        <p:cTn id="11" dur="250" fill="hold"/>
                                        <p:tgtEl>
                                          <p:spTgt spid="106"/>
                                        </p:tgtEl>
                                        <p:attrNameLst>
                                          <p:attrName>ppt_w</p:attrName>
                                        </p:attrNameLst>
                                      </p:cBhvr>
                                      <p:tavLst>
                                        <p:tav tm="0">
                                          <p:val>
                                            <p:fltVal val="0"/>
                                          </p:val>
                                        </p:tav>
                                        <p:tav tm="100000">
                                          <p:val>
                                            <p:strVal val="#ppt_w"/>
                                          </p:val>
                                        </p:tav>
                                      </p:tavLst>
                                    </p:anim>
                                    <p:anim calcmode="lin" valueType="num">
                                      <p:cBhvr>
                                        <p:cTn id="12" dur="250" fill="hold"/>
                                        <p:tgtEl>
                                          <p:spTgt spid="106"/>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200"/>
                                  </p:stCondLst>
                                  <p:childTnLst>
                                    <p:set>
                                      <p:cBhvr>
                                        <p:cTn id="14" dur="1" fill="hold">
                                          <p:stCondLst>
                                            <p:cond delay="0"/>
                                          </p:stCondLst>
                                        </p:cTn>
                                        <p:tgtEl>
                                          <p:spTgt spid="126"/>
                                        </p:tgtEl>
                                        <p:attrNameLst>
                                          <p:attrName>style.visibility</p:attrName>
                                        </p:attrNameLst>
                                      </p:cBhvr>
                                      <p:to>
                                        <p:strVal val="visible"/>
                                      </p:to>
                                    </p:set>
                                    <p:anim calcmode="lin" valueType="num">
                                      <p:cBhvr>
                                        <p:cTn id="15" dur="250" fill="hold"/>
                                        <p:tgtEl>
                                          <p:spTgt spid="126"/>
                                        </p:tgtEl>
                                        <p:attrNameLst>
                                          <p:attrName>ppt_w</p:attrName>
                                        </p:attrNameLst>
                                      </p:cBhvr>
                                      <p:tavLst>
                                        <p:tav tm="0">
                                          <p:val>
                                            <p:fltVal val="0"/>
                                          </p:val>
                                        </p:tav>
                                        <p:tav tm="100000">
                                          <p:val>
                                            <p:strVal val="#ppt_w"/>
                                          </p:val>
                                        </p:tav>
                                      </p:tavLst>
                                    </p:anim>
                                    <p:anim calcmode="lin" valueType="num">
                                      <p:cBhvr>
                                        <p:cTn id="16" dur="250" fill="hold"/>
                                        <p:tgtEl>
                                          <p:spTgt spid="126"/>
                                        </p:tgtEl>
                                        <p:attrNameLst>
                                          <p:attrName>ppt_h</p:attrName>
                                        </p:attrNameLst>
                                      </p:cBhvr>
                                      <p:tavLst>
                                        <p:tav tm="0">
                                          <p:val>
                                            <p:strVal val="#ppt_h"/>
                                          </p:val>
                                        </p:tav>
                                        <p:tav tm="100000">
                                          <p:val>
                                            <p:strVal val="#ppt_h"/>
                                          </p:val>
                                        </p:tav>
                                      </p:tavLst>
                                    </p:anim>
                                  </p:childTnLst>
                                </p:cTn>
                              </p:par>
                            </p:childTnLst>
                          </p:cTn>
                        </p:par>
                        <p:par>
                          <p:cTn id="17" fill="hold">
                            <p:stCondLst>
                              <p:cond delay="500"/>
                            </p:stCondLst>
                            <p:childTnLst>
                              <p:par>
                                <p:cTn id="18" presetID="12" presetClass="entr" presetSubtype="1" fill="hold" grpId="0" nodeType="afterEffect">
                                  <p:stCondLst>
                                    <p:cond delay="0"/>
                                  </p:stCondLst>
                                  <p:childTnLst>
                                    <p:set>
                                      <p:cBhvr>
                                        <p:cTn id="19" dur="1" fill="hold">
                                          <p:stCondLst>
                                            <p:cond delay="0"/>
                                          </p:stCondLst>
                                        </p:cTn>
                                        <p:tgtEl>
                                          <p:spTgt spid="134"/>
                                        </p:tgtEl>
                                        <p:attrNameLst>
                                          <p:attrName>style.visibility</p:attrName>
                                        </p:attrNameLst>
                                      </p:cBhvr>
                                      <p:to>
                                        <p:strVal val="visible"/>
                                      </p:to>
                                    </p:set>
                                    <p:anim calcmode="lin" valueType="num">
                                      <p:cBhvr additive="base">
                                        <p:cTn id="20" dur="500"/>
                                        <p:tgtEl>
                                          <p:spTgt spid="134"/>
                                        </p:tgtEl>
                                        <p:attrNameLst>
                                          <p:attrName>ppt_y</p:attrName>
                                        </p:attrNameLst>
                                      </p:cBhvr>
                                      <p:tavLst>
                                        <p:tav tm="0">
                                          <p:val>
                                            <p:strVal val="#ppt_y-#ppt_h*1.125000"/>
                                          </p:val>
                                        </p:tav>
                                        <p:tav tm="100000">
                                          <p:val>
                                            <p:strVal val="#ppt_y"/>
                                          </p:val>
                                        </p:tav>
                                      </p:tavLst>
                                    </p:anim>
                                    <p:animEffect transition="in" filter="wipe(down)">
                                      <p:cBhvr>
                                        <p:cTn id="21" dur="500"/>
                                        <p:tgtEl>
                                          <p:spTgt spid="134"/>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135"/>
                                        </p:tgtEl>
                                        <p:attrNameLst>
                                          <p:attrName>style.visibility</p:attrName>
                                        </p:attrNameLst>
                                      </p:cBhvr>
                                      <p:to>
                                        <p:strVal val="visible"/>
                                      </p:to>
                                    </p:set>
                                    <p:anim calcmode="lin" valueType="num">
                                      <p:cBhvr additive="base">
                                        <p:cTn id="24" dur="500"/>
                                        <p:tgtEl>
                                          <p:spTgt spid="135"/>
                                        </p:tgtEl>
                                        <p:attrNameLst>
                                          <p:attrName>ppt_y</p:attrName>
                                        </p:attrNameLst>
                                      </p:cBhvr>
                                      <p:tavLst>
                                        <p:tav tm="0">
                                          <p:val>
                                            <p:strVal val="#ppt_y-#ppt_h*1.125000"/>
                                          </p:val>
                                        </p:tav>
                                        <p:tav tm="100000">
                                          <p:val>
                                            <p:strVal val="#ppt_y"/>
                                          </p:val>
                                        </p:tav>
                                      </p:tavLst>
                                    </p:anim>
                                    <p:animEffect transition="in" filter="wipe(down)">
                                      <p:cBhvr>
                                        <p:cTn id="25" dur="500"/>
                                        <p:tgtEl>
                                          <p:spTgt spid="135"/>
                                        </p:tgtEl>
                                      </p:cBhvr>
                                    </p:animEffect>
                                  </p:childTnLst>
                                </p:cTn>
                              </p:par>
                              <p:par>
                                <p:cTn id="26" presetID="12" presetClass="entr" presetSubtype="1" fill="hold" grpId="0" nodeType="withEffect">
                                  <p:stCondLst>
                                    <p:cond delay="0"/>
                                  </p:stCondLst>
                                  <p:childTnLst>
                                    <p:set>
                                      <p:cBhvr>
                                        <p:cTn id="27" dur="1" fill="hold">
                                          <p:stCondLst>
                                            <p:cond delay="0"/>
                                          </p:stCondLst>
                                        </p:cTn>
                                        <p:tgtEl>
                                          <p:spTgt spid="136"/>
                                        </p:tgtEl>
                                        <p:attrNameLst>
                                          <p:attrName>style.visibility</p:attrName>
                                        </p:attrNameLst>
                                      </p:cBhvr>
                                      <p:to>
                                        <p:strVal val="visible"/>
                                      </p:to>
                                    </p:set>
                                    <p:anim calcmode="lin" valueType="num">
                                      <p:cBhvr additive="base">
                                        <p:cTn id="28" dur="500"/>
                                        <p:tgtEl>
                                          <p:spTgt spid="136"/>
                                        </p:tgtEl>
                                        <p:attrNameLst>
                                          <p:attrName>ppt_y</p:attrName>
                                        </p:attrNameLst>
                                      </p:cBhvr>
                                      <p:tavLst>
                                        <p:tav tm="0">
                                          <p:val>
                                            <p:strVal val="#ppt_y-#ppt_h*1.125000"/>
                                          </p:val>
                                        </p:tav>
                                        <p:tav tm="100000">
                                          <p:val>
                                            <p:strVal val="#ppt_y"/>
                                          </p:val>
                                        </p:tav>
                                      </p:tavLst>
                                    </p:anim>
                                    <p:animEffect transition="in" filter="wipe(down)">
                                      <p:cBhvr>
                                        <p:cTn id="29"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p:bldP spid="135" grpId="0"/>
      <p:bldP spid="13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456C4"/>
        </a:solidFill>
        <a:effectLst/>
      </p:bgPr>
    </p:bg>
    <p:spTree>
      <p:nvGrpSpPr>
        <p:cNvPr id="1" name=""/>
        <p:cNvGrpSpPr/>
        <p:nvPr/>
      </p:nvGrpSpPr>
      <p:grpSpPr>
        <a:xfrm>
          <a:off x="0" y="0"/>
          <a:ext cx="0" cy="0"/>
          <a:chOff x="0" y="0"/>
          <a:chExt cx="0" cy="0"/>
        </a:xfrm>
      </p:grpSpPr>
      <p:sp>
        <p:nvSpPr>
          <p:cNvPr id="46" name="矩形 45"/>
          <p:cNvSpPr/>
          <p:nvPr/>
        </p:nvSpPr>
        <p:spPr>
          <a:xfrm rot="2624067">
            <a:off x="-270870" y="-500700"/>
            <a:ext cx="696002" cy="1374254"/>
          </a:xfrm>
          <a:prstGeom prst="rect">
            <a:avLst/>
          </a:prstGeom>
          <a:solidFill>
            <a:srgbClr val="39B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圆角矩形 48"/>
          <p:cNvSpPr/>
          <p:nvPr/>
        </p:nvSpPr>
        <p:spPr>
          <a:xfrm rot="18464827">
            <a:off x="2015444" y="6906078"/>
            <a:ext cx="1435540" cy="409645"/>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5" name="圆角矩形 54"/>
          <p:cNvSpPr/>
          <p:nvPr/>
        </p:nvSpPr>
        <p:spPr>
          <a:xfrm rot="16200000">
            <a:off x="8443897" y="-659210"/>
            <a:ext cx="1435540" cy="672047"/>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57" name="直接连接符 56"/>
          <p:cNvCxnSpPr/>
          <p:nvPr/>
        </p:nvCxnSpPr>
        <p:spPr>
          <a:xfrm flipH="1">
            <a:off x="2421467" y="-11853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11785718" y="-8930"/>
            <a:ext cx="1016000" cy="1429450"/>
          </a:xfrm>
          <a:prstGeom prst="line">
            <a:avLst/>
          </a:prstGeom>
          <a:ln w="57150">
            <a:solidFill>
              <a:srgbClr val="0E67DD">
                <a:alpha val="70000"/>
              </a:srgb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10784382" y="-779860"/>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6817652" y="6098572"/>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081466" y="636331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sp>
        <p:nvSpPr>
          <p:cNvPr id="146" name="文本框 32"/>
          <p:cNvSpPr txBox="1">
            <a:spLocks noChangeArrowheads="1"/>
          </p:cNvSpPr>
          <p:nvPr/>
        </p:nvSpPr>
        <p:spPr bwMode="auto">
          <a:xfrm>
            <a:off x="5069442" y="177693"/>
            <a:ext cx="1976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r>
              <a:rPr lang="en-US" altLang="zh-CN" sz="1600" dirty="0">
                <a:solidFill>
                  <a:prstClr val="white"/>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rPr>
              <a:t>Data Analyze</a:t>
            </a:r>
            <a:endParaRPr lang="zh-CN" altLang="en-US" sz="1600" dirty="0">
              <a:solidFill>
                <a:prstClr val="white"/>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endParaRPr>
          </a:p>
        </p:txBody>
      </p:sp>
      <p:sp>
        <p:nvSpPr>
          <p:cNvPr id="147" name="矩形 34"/>
          <p:cNvSpPr>
            <a:spLocks noChangeArrowheads="1"/>
          </p:cNvSpPr>
          <p:nvPr/>
        </p:nvSpPr>
        <p:spPr bwMode="auto">
          <a:xfrm>
            <a:off x="3519889" y="480686"/>
            <a:ext cx="51765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1200" dirty="0">
                <a:solidFill>
                  <a:srgbClr val="FFFFFF"/>
                </a:solidFill>
                <a:latin typeface="Agency FB" panose="020B0503020202020204" pitchFamily="34" charset="0"/>
                <a:ea typeface="微软雅黑" panose="020B0503020204020204" pitchFamily="34" charset="-122"/>
              </a:rPr>
              <a:t>Something was broken in my engine. And as I had with me neither a mechanic nor any passengers</a:t>
            </a:r>
            <a:endParaRPr lang="zh-CN" altLang="en-US" sz="1200" dirty="0">
              <a:solidFill>
                <a:srgbClr val="FFFFFF"/>
              </a:solidFill>
              <a:latin typeface="Agency FB" panose="020B0503020202020204" pitchFamily="34" charset="0"/>
              <a:ea typeface="微软雅黑" panose="020B0503020204020204" pitchFamily="34" charset="-122"/>
            </a:endParaRPr>
          </a:p>
        </p:txBody>
      </p:sp>
      <p:sp>
        <p:nvSpPr>
          <p:cNvPr id="47" name="圆角矩形 46"/>
          <p:cNvSpPr/>
          <p:nvPr/>
        </p:nvSpPr>
        <p:spPr>
          <a:xfrm rot="18464827">
            <a:off x="-507309" y="5889783"/>
            <a:ext cx="2289928" cy="653453"/>
          </a:xfrm>
          <a:prstGeom prst="roundRect">
            <a:avLst>
              <a:gd name="adj" fmla="val 50000"/>
            </a:avLst>
          </a:prstGeom>
          <a:solidFill>
            <a:srgbClr val="0E67DD">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圆角矩形 47"/>
          <p:cNvSpPr/>
          <p:nvPr/>
        </p:nvSpPr>
        <p:spPr>
          <a:xfrm rot="18464827">
            <a:off x="-439575" y="6531274"/>
            <a:ext cx="2289928" cy="653453"/>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4" name="组合 53"/>
          <p:cNvGrpSpPr/>
          <p:nvPr/>
        </p:nvGrpSpPr>
        <p:grpSpPr>
          <a:xfrm>
            <a:off x="10898883" y="5003481"/>
            <a:ext cx="1151670" cy="2867305"/>
            <a:chOff x="9469605" y="2687777"/>
            <a:chExt cx="2410133" cy="6000493"/>
          </a:xfrm>
        </p:grpSpPr>
        <p:sp>
          <p:nvSpPr>
            <p:cNvPr id="50" name="圆角矩形 49"/>
            <p:cNvSpPr/>
            <p:nvPr/>
          </p:nvSpPr>
          <p:spPr>
            <a:xfrm rot="18464827">
              <a:off x="9956209" y="6143988"/>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圆角矩形 50"/>
            <p:cNvSpPr/>
            <p:nvPr/>
          </p:nvSpPr>
          <p:spPr>
            <a:xfrm rot="18464827">
              <a:off x="8430088" y="6143989"/>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圆角矩形 52"/>
            <p:cNvSpPr/>
            <p:nvPr/>
          </p:nvSpPr>
          <p:spPr>
            <a:xfrm rot="18464827">
              <a:off x="8349296" y="5157828"/>
              <a:ext cx="6000493" cy="1060391"/>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2" name="组合 51"/>
          <p:cNvGrpSpPr/>
          <p:nvPr/>
        </p:nvGrpSpPr>
        <p:grpSpPr>
          <a:xfrm>
            <a:off x="756478" y="1457889"/>
            <a:ext cx="2667001" cy="2259264"/>
            <a:chOff x="813628" y="2083468"/>
            <a:chExt cx="2667001" cy="2259264"/>
          </a:xfrm>
        </p:grpSpPr>
        <p:grpSp>
          <p:nvGrpSpPr>
            <p:cNvPr id="56" name="组合 55"/>
            <p:cNvGrpSpPr/>
            <p:nvPr/>
          </p:nvGrpSpPr>
          <p:grpSpPr>
            <a:xfrm>
              <a:off x="813628" y="2083468"/>
              <a:ext cx="2667001" cy="2259264"/>
              <a:chOff x="2871178" y="2158978"/>
              <a:chExt cx="3364323" cy="2849977"/>
            </a:xfrm>
          </p:grpSpPr>
          <p:sp>
            <p:nvSpPr>
              <p:cNvPr id="70" name="椭圆 69"/>
              <p:cNvSpPr/>
              <p:nvPr/>
            </p:nvSpPr>
            <p:spPr>
              <a:xfrm>
                <a:off x="3372240" y="2402866"/>
                <a:ext cx="2362200" cy="2362200"/>
              </a:xfrm>
              <a:prstGeom prst="ellipse">
                <a:avLst/>
              </a:pr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graphicFrame>
            <p:nvGraphicFramePr>
              <p:cNvPr id="71" name="图表 70"/>
              <p:cNvGraphicFramePr/>
              <p:nvPr/>
            </p:nvGraphicFramePr>
            <p:xfrm>
              <a:off x="2871178" y="2158978"/>
              <a:ext cx="3364323" cy="2849977"/>
            </p:xfrm>
            <a:graphic>
              <a:graphicData uri="http://schemas.openxmlformats.org/drawingml/2006/chart">
                <c:chart xmlns:c="http://schemas.openxmlformats.org/drawingml/2006/chart" xmlns:r="http://schemas.openxmlformats.org/officeDocument/2006/relationships" r:id="rId1"/>
              </a:graphicData>
            </a:graphic>
          </p:graphicFrame>
        </p:grpSp>
        <p:grpSp>
          <p:nvGrpSpPr>
            <p:cNvPr id="58" name="组合 57"/>
            <p:cNvGrpSpPr/>
            <p:nvPr/>
          </p:nvGrpSpPr>
          <p:grpSpPr>
            <a:xfrm>
              <a:off x="1433391" y="2499360"/>
              <a:ext cx="1427480" cy="1427480"/>
              <a:chOff x="1433390" y="2499360"/>
              <a:chExt cx="1427480" cy="1427480"/>
            </a:xfrm>
          </p:grpSpPr>
          <p:sp>
            <p:nvSpPr>
              <p:cNvPr id="59" name="椭圆 58"/>
              <p:cNvSpPr/>
              <p:nvPr/>
            </p:nvSpPr>
            <p:spPr>
              <a:xfrm>
                <a:off x="1433390" y="2499360"/>
                <a:ext cx="1427480" cy="1427480"/>
              </a:xfrm>
              <a:prstGeom prst="ellipse">
                <a:avLst/>
              </a:prstGeom>
              <a:solidFill>
                <a:srgbClr val="39B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sp>
            <p:nvSpPr>
              <p:cNvPr id="62" name="文本框 61"/>
              <p:cNvSpPr txBox="1"/>
              <p:nvPr/>
            </p:nvSpPr>
            <p:spPr>
              <a:xfrm>
                <a:off x="1655649" y="2828378"/>
                <a:ext cx="982961" cy="769441"/>
              </a:xfrm>
              <a:prstGeom prst="rect">
                <a:avLst/>
              </a:prstGeom>
              <a:noFill/>
            </p:spPr>
            <p:txBody>
              <a:bodyPr wrap="none" rtlCol="0">
                <a:spAutoFit/>
              </a:bodyPr>
              <a:lstStyle/>
              <a:p>
                <a:r>
                  <a:rPr lang="en-US" altLang="zh-CN" sz="4400" dirty="0">
                    <a:solidFill>
                      <a:schemeClr val="bg1"/>
                    </a:solidFill>
                    <a:latin typeface="Agency FB" panose="020B0503020202020204" pitchFamily="34" charset="0"/>
                    <a:ea typeface="微软雅黑 Light" panose="020B0502040204020203" pitchFamily="34" charset="-122"/>
                  </a:rPr>
                  <a:t>80</a:t>
                </a:r>
                <a:r>
                  <a:rPr lang="en-US" altLang="zh-CN" sz="3600" dirty="0">
                    <a:solidFill>
                      <a:schemeClr val="bg1"/>
                    </a:solidFill>
                    <a:latin typeface="Agency FB" panose="020B0503020202020204" pitchFamily="34" charset="0"/>
                    <a:ea typeface="微软雅黑 Light" panose="020B0502040204020203" pitchFamily="34" charset="-122"/>
                  </a:rPr>
                  <a:t>%</a:t>
                </a:r>
                <a:endParaRPr lang="zh-CN" altLang="en-US" sz="3600" dirty="0">
                  <a:solidFill>
                    <a:schemeClr val="bg1"/>
                  </a:solidFill>
                  <a:latin typeface="Agency FB" panose="020B0503020202020204" pitchFamily="34" charset="0"/>
                  <a:ea typeface="微软雅黑 Light" panose="020B0502040204020203" pitchFamily="34" charset="-122"/>
                </a:endParaRPr>
              </a:p>
            </p:txBody>
          </p:sp>
        </p:grpSp>
      </p:grpSp>
      <p:grpSp>
        <p:nvGrpSpPr>
          <p:cNvPr id="72" name="组合 71"/>
          <p:cNvGrpSpPr/>
          <p:nvPr/>
        </p:nvGrpSpPr>
        <p:grpSpPr>
          <a:xfrm>
            <a:off x="1259303" y="4010865"/>
            <a:ext cx="1661350" cy="401710"/>
            <a:chOff x="1364923" y="4636444"/>
            <a:chExt cx="1661350" cy="401710"/>
          </a:xfrm>
        </p:grpSpPr>
        <p:sp>
          <p:nvSpPr>
            <p:cNvPr id="73" name="圆角矩形 72"/>
            <p:cNvSpPr/>
            <p:nvPr/>
          </p:nvSpPr>
          <p:spPr>
            <a:xfrm>
              <a:off x="1364923" y="4636444"/>
              <a:ext cx="1661350" cy="401710"/>
            </a:xfrm>
            <a:prstGeom prst="roundRect">
              <a:avLst>
                <a:gd name="adj" fmla="val 50000"/>
              </a:avLst>
            </a:prstGeom>
            <a:solidFill>
              <a:srgbClr val="39B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sp>
          <p:nvSpPr>
            <p:cNvPr id="74" name="文本框 73"/>
            <p:cNvSpPr txBox="1"/>
            <p:nvPr/>
          </p:nvSpPr>
          <p:spPr>
            <a:xfrm>
              <a:off x="1631982" y="4637244"/>
              <a:ext cx="1127232" cy="400110"/>
            </a:xfrm>
            <a:prstGeom prst="rect">
              <a:avLst/>
            </a:prstGeom>
            <a:noFill/>
          </p:spPr>
          <p:txBody>
            <a:bodyPr wrap="none" rtlCol="0">
              <a:spAutoFit/>
            </a:bodyPr>
            <a:lstStyle/>
            <a:p>
              <a:pPr algn="ctr"/>
              <a:r>
                <a:rPr lang="en-US" altLang="zh-CN" sz="2000" dirty="0">
                  <a:solidFill>
                    <a:schemeClr val="bg1"/>
                  </a:solidFill>
                  <a:latin typeface="Agency FB" panose="020B0503020202020204" pitchFamily="34" charset="0"/>
                  <a:ea typeface="微软雅黑 Light" panose="020B0502040204020203" pitchFamily="34" charset="-122"/>
                </a:rPr>
                <a:t>Information</a:t>
              </a:r>
              <a:endParaRPr lang="zh-CN" altLang="en-US" sz="2000" dirty="0">
                <a:solidFill>
                  <a:schemeClr val="bg1"/>
                </a:solidFill>
                <a:latin typeface="Agency FB" panose="020B0503020202020204" pitchFamily="34" charset="0"/>
                <a:ea typeface="微软雅黑 Light" panose="020B0502040204020203" pitchFamily="34" charset="-122"/>
              </a:endParaRPr>
            </a:p>
          </p:txBody>
        </p:sp>
      </p:grpSp>
      <p:grpSp>
        <p:nvGrpSpPr>
          <p:cNvPr id="75" name="组合 74"/>
          <p:cNvGrpSpPr/>
          <p:nvPr/>
        </p:nvGrpSpPr>
        <p:grpSpPr>
          <a:xfrm>
            <a:off x="3403643" y="1457889"/>
            <a:ext cx="2674620" cy="2265717"/>
            <a:chOff x="3403643" y="1349939"/>
            <a:chExt cx="2674620" cy="2265717"/>
          </a:xfrm>
        </p:grpSpPr>
        <p:grpSp>
          <p:nvGrpSpPr>
            <p:cNvPr id="76" name="组合 75"/>
            <p:cNvGrpSpPr/>
            <p:nvPr/>
          </p:nvGrpSpPr>
          <p:grpSpPr>
            <a:xfrm>
              <a:off x="3403643" y="1349939"/>
              <a:ext cx="2674620" cy="2265717"/>
              <a:chOff x="2878307" y="2165017"/>
              <a:chExt cx="3373932" cy="2858117"/>
            </a:xfrm>
          </p:grpSpPr>
          <p:sp>
            <p:nvSpPr>
              <p:cNvPr id="80" name="椭圆 79"/>
              <p:cNvSpPr/>
              <p:nvPr/>
            </p:nvSpPr>
            <p:spPr>
              <a:xfrm>
                <a:off x="3372240" y="2402866"/>
                <a:ext cx="2362200" cy="2362200"/>
              </a:xfrm>
              <a:prstGeom prst="ellipse">
                <a:avLst/>
              </a:pr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graphicFrame>
            <p:nvGraphicFramePr>
              <p:cNvPr id="81" name="图表 80"/>
              <p:cNvGraphicFramePr/>
              <p:nvPr/>
            </p:nvGraphicFramePr>
            <p:xfrm>
              <a:off x="2878307" y="2165017"/>
              <a:ext cx="3373932" cy="2858117"/>
            </p:xfrm>
            <a:graphic>
              <a:graphicData uri="http://schemas.openxmlformats.org/drawingml/2006/chart">
                <c:chart xmlns:c="http://schemas.openxmlformats.org/drawingml/2006/chart" xmlns:r="http://schemas.openxmlformats.org/officeDocument/2006/relationships" r:id="rId2"/>
              </a:graphicData>
            </a:graphic>
          </p:graphicFrame>
        </p:grpSp>
        <p:grpSp>
          <p:nvGrpSpPr>
            <p:cNvPr id="77" name="组合 76"/>
            <p:cNvGrpSpPr/>
            <p:nvPr/>
          </p:nvGrpSpPr>
          <p:grpSpPr>
            <a:xfrm>
              <a:off x="4027213" y="1761044"/>
              <a:ext cx="1427480" cy="1427480"/>
              <a:chOff x="1433390" y="2499360"/>
              <a:chExt cx="1427480" cy="1427480"/>
            </a:xfrm>
          </p:grpSpPr>
          <p:sp>
            <p:nvSpPr>
              <p:cNvPr id="78" name="椭圆 77"/>
              <p:cNvSpPr/>
              <p:nvPr/>
            </p:nvSpPr>
            <p:spPr>
              <a:xfrm>
                <a:off x="1433390" y="2499360"/>
                <a:ext cx="1427480" cy="1427480"/>
              </a:xfrm>
              <a:prstGeom prst="ellipse">
                <a:avLst/>
              </a:prstGeom>
              <a:solidFill>
                <a:srgbClr val="39B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sp>
            <p:nvSpPr>
              <p:cNvPr id="79" name="文本框 78"/>
              <p:cNvSpPr txBox="1"/>
              <p:nvPr/>
            </p:nvSpPr>
            <p:spPr>
              <a:xfrm>
                <a:off x="1655649" y="2828378"/>
                <a:ext cx="982961" cy="769441"/>
              </a:xfrm>
              <a:prstGeom prst="rect">
                <a:avLst/>
              </a:prstGeom>
              <a:noFill/>
            </p:spPr>
            <p:txBody>
              <a:bodyPr wrap="none" rtlCol="0">
                <a:spAutoFit/>
              </a:bodyPr>
              <a:lstStyle/>
              <a:p>
                <a:r>
                  <a:rPr lang="en-US" altLang="zh-CN" sz="4400" dirty="0">
                    <a:solidFill>
                      <a:schemeClr val="bg1"/>
                    </a:solidFill>
                    <a:latin typeface="Agency FB" panose="020B0503020202020204" pitchFamily="34" charset="0"/>
                    <a:ea typeface="微软雅黑 Light" panose="020B0502040204020203" pitchFamily="34" charset="-122"/>
                  </a:rPr>
                  <a:t>60</a:t>
                </a:r>
                <a:r>
                  <a:rPr lang="en-US" altLang="zh-CN" sz="3600" dirty="0">
                    <a:solidFill>
                      <a:schemeClr val="bg1"/>
                    </a:solidFill>
                    <a:latin typeface="Agency FB" panose="020B0503020202020204" pitchFamily="34" charset="0"/>
                    <a:ea typeface="微软雅黑 Light" panose="020B0502040204020203" pitchFamily="34" charset="-122"/>
                  </a:rPr>
                  <a:t>%</a:t>
                </a:r>
                <a:endParaRPr lang="zh-CN" altLang="en-US" sz="3600" dirty="0">
                  <a:solidFill>
                    <a:schemeClr val="bg1"/>
                  </a:solidFill>
                  <a:latin typeface="Agency FB" panose="020B0503020202020204" pitchFamily="34" charset="0"/>
                  <a:ea typeface="微软雅黑 Light" panose="020B0502040204020203" pitchFamily="34" charset="-122"/>
                </a:endParaRPr>
              </a:p>
            </p:txBody>
          </p:sp>
        </p:grpSp>
      </p:grpSp>
      <p:grpSp>
        <p:nvGrpSpPr>
          <p:cNvPr id="82" name="组合 81"/>
          <p:cNvGrpSpPr/>
          <p:nvPr/>
        </p:nvGrpSpPr>
        <p:grpSpPr>
          <a:xfrm>
            <a:off x="3910278" y="4006078"/>
            <a:ext cx="1661350" cy="401710"/>
            <a:chOff x="1364923" y="4636444"/>
            <a:chExt cx="1661350" cy="401710"/>
          </a:xfrm>
        </p:grpSpPr>
        <p:sp>
          <p:nvSpPr>
            <p:cNvPr id="83" name="圆角矩形 82"/>
            <p:cNvSpPr/>
            <p:nvPr/>
          </p:nvSpPr>
          <p:spPr>
            <a:xfrm>
              <a:off x="1364923" y="4636444"/>
              <a:ext cx="1661350" cy="401710"/>
            </a:xfrm>
            <a:prstGeom prst="roundRect">
              <a:avLst>
                <a:gd name="adj" fmla="val 50000"/>
              </a:avLst>
            </a:prstGeom>
            <a:solidFill>
              <a:srgbClr val="39B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sp>
          <p:nvSpPr>
            <p:cNvPr id="84" name="文本框 83"/>
            <p:cNvSpPr txBox="1"/>
            <p:nvPr/>
          </p:nvSpPr>
          <p:spPr>
            <a:xfrm>
              <a:off x="1631982" y="4637244"/>
              <a:ext cx="1127232" cy="400110"/>
            </a:xfrm>
            <a:prstGeom prst="rect">
              <a:avLst/>
            </a:prstGeom>
            <a:noFill/>
          </p:spPr>
          <p:txBody>
            <a:bodyPr wrap="none" rtlCol="0">
              <a:spAutoFit/>
            </a:bodyPr>
            <a:lstStyle/>
            <a:p>
              <a:pPr algn="ctr"/>
              <a:r>
                <a:rPr lang="en-US" altLang="zh-CN" sz="2000" dirty="0">
                  <a:solidFill>
                    <a:schemeClr val="bg1"/>
                  </a:solidFill>
                  <a:latin typeface="Agency FB" panose="020B0503020202020204" pitchFamily="34" charset="0"/>
                  <a:ea typeface="微软雅黑 Light" panose="020B0502040204020203" pitchFamily="34" charset="-122"/>
                </a:rPr>
                <a:t>Information</a:t>
              </a:r>
              <a:endParaRPr lang="zh-CN" altLang="en-US" sz="2000" dirty="0">
                <a:solidFill>
                  <a:schemeClr val="bg1"/>
                </a:solidFill>
                <a:latin typeface="Agency FB" panose="020B0503020202020204" pitchFamily="34" charset="0"/>
                <a:ea typeface="微软雅黑 Light" panose="020B0502040204020203" pitchFamily="34" charset="-122"/>
              </a:endParaRPr>
            </a:p>
          </p:txBody>
        </p:sp>
      </p:grpSp>
      <p:grpSp>
        <p:nvGrpSpPr>
          <p:cNvPr id="85" name="组合 84"/>
          <p:cNvGrpSpPr/>
          <p:nvPr/>
        </p:nvGrpSpPr>
        <p:grpSpPr>
          <a:xfrm>
            <a:off x="6058427" y="1457889"/>
            <a:ext cx="2653728" cy="2248018"/>
            <a:chOff x="6058427" y="1349939"/>
            <a:chExt cx="2653728" cy="2248018"/>
          </a:xfrm>
        </p:grpSpPr>
        <p:grpSp>
          <p:nvGrpSpPr>
            <p:cNvPr id="86" name="组合 85"/>
            <p:cNvGrpSpPr/>
            <p:nvPr/>
          </p:nvGrpSpPr>
          <p:grpSpPr>
            <a:xfrm>
              <a:off x="6058427" y="1349939"/>
              <a:ext cx="2653728" cy="2248018"/>
              <a:chOff x="2919243" y="2165997"/>
              <a:chExt cx="3347579" cy="2835791"/>
            </a:xfrm>
          </p:grpSpPr>
          <p:sp>
            <p:nvSpPr>
              <p:cNvPr id="90" name="椭圆 89"/>
              <p:cNvSpPr/>
              <p:nvPr/>
            </p:nvSpPr>
            <p:spPr>
              <a:xfrm>
                <a:off x="3372240" y="2402866"/>
                <a:ext cx="2362200" cy="2362200"/>
              </a:xfrm>
              <a:prstGeom prst="ellipse">
                <a:avLst/>
              </a:pr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graphicFrame>
            <p:nvGraphicFramePr>
              <p:cNvPr id="91" name="图表 90"/>
              <p:cNvGraphicFramePr/>
              <p:nvPr/>
            </p:nvGraphicFramePr>
            <p:xfrm>
              <a:off x="2919243" y="2165997"/>
              <a:ext cx="3347579" cy="2835791"/>
            </p:xfrm>
            <a:graphic>
              <a:graphicData uri="http://schemas.openxmlformats.org/drawingml/2006/chart">
                <c:chart xmlns:c="http://schemas.openxmlformats.org/drawingml/2006/chart" xmlns:r="http://schemas.openxmlformats.org/officeDocument/2006/relationships" r:id="rId3"/>
              </a:graphicData>
            </a:graphic>
          </p:graphicFrame>
        </p:grpSp>
        <p:grpSp>
          <p:nvGrpSpPr>
            <p:cNvPr id="87" name="组合 86"/>
            <p:cNvGrpSpPr/>
            <p:nvPr/>
          </p:nvGrpSpPr>
          <p:grpSpPr>
            <a:xfrm>
              <a:off x="6671551" y="1760267"/>
              <a:ext cx="1427480" cy="1427480"/>
              <a:chOff x="1433390" y="2499360"/>
              <a:chExt cx="1427480" cy="1427480"/>
            </a:xfrm>
          </p:grpSpPr>
          <p:sp>
            <p:nvSpPr>
              <p:cNvPr id="88" name="椭圆 87"/>
              <p:cNvSpPr/>
              <p:nvPr/>
            </p:nvSpPr>
            <p:spPr>
              <a:xfrm>
                <a:off x="1433390" y="2499360"/>
                <a:ext cx="1427480" cy="1427480"/>
              </a:xfrm>
              <a:prstGeom prst="ellipse">
                <a:avLst/>
              </a:prstGeom>
              <a:solidFill>
                <a:srgbClr val="39B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sp>
            <p:nvSpPr>
              <p:cNvPr id="89" name="文本框 88"/>
              <p:cNvSpPr txBox="1"/>
              <p:nvPr/>
            </p:nvSpPr>
            <p:spPr>
              <a:xfrm>
                <a:off x="1655649" y="2828378"/>
                <a:ext cx="982961" cy="769441"/>
              </a:xfrm>
              <a:prstGeom prst="rect">
                <a:avLst/>
              </a:prstGeom>
              <a:noFill/>
            </p:spPr>
            <p:txBody>
              <a:bodyPr wrap="none" rtlCol="0">
                <a:spAutoFit/>
              </a:bodyPr>
              <a:lstStyle/>
              <a:p>
                <a:r>
                  <a:rPr lang="en-US" altLang="zh-CN" sz="4400" dirty="0">
                    <a:solidFill>
                      <a:schemeClr val="bg1"/>
                    </a:solidFill>
                    <a:latin typeface="Agency FB" panose="020B0503020202020204" pitchFamily="34" charset="0"/>
                    <a:ea typeface="微软雅黑 Light" panose="020B0502040204020203" pitchFamily="34" charset="-122"/>
                  </a:rPr>
                  <a:t>50</a:t>
                </a:r>
                <a:r>
                  <a:rPr lang="en-US" altLang="zh-CN" sz="3600" dirty="0">
                    <a:solidFill>
                      <a:schemeClr val="bg1"/>
                    </a:solidFill>
                    <a:latin typeface="Agency FB" panose="020B0503020202020204" pitchFamily="34" charset="0"/>
                    <a:ea typeface="微软雅黑 Light" panose="020B0502040204020203" pitchFamily="34" charset="-122"/>
                  </a:rPr>
                  <a:t>%</a:t>
                </a:r>
                <a:endParaRPr lang="zh-CN" altLang="en-US" sz="3600" dirty="0">
                  <a:solidFill>
                    <a:schemeClr val="bg1"/>
                  </a:solidFill>
                  <a:latin typeface="Agency FB" panose="020B0503020202020204" pitchFamily="34" charset="0"/>
                  <a:ea typeface="微软雅黑 Light" panose="020B0502040204020203" pitchFamily="34" charset="-122"/>
                </a:endParaRPr>
              </a:p>
            </p:txBody>
          </p:sp>
        </p:grpSp>
      </p:grpSp>
      <p:grpSp>
        <p:nvGrpSpPr>
          <p:cNvPr id="92" name="组合 91"/>
          <p:cNvGrpSpPr/>
          <p:nvPr/>
        </p:nvGrpSpPr>
        <p:grpSpPr>
          <a:xfrm>
            <a:off x="6554616" y="4005301"/>
            <a:ext cx="1661350" cy="401710"/>
            <a:chOff x="1364923" y="4636444"/>
            <a:chExt cx="1661350" cy="401710"/>
          </a:xfrm>
        </p:grpSpPr>
        <p:sp>
          <p:nvSpPr>
            <p:cNvPr id="93" name="圆角矩形 92"/>
            <p:cNvSpPr/>
            <p:nvPr/>
          </p:nvSpPr>
          <p:spPr>
            <a:xfrm>
              <a:off x="1364923" y="4636444"/>
              <a:ext cx="1661350" cy="401710"/>
            </a:xfrm>
            <a:prstGeom prst="roundRect">
              <a:avLst>
                <a:gd name="adj" fmla="val 50000"/>
              </a:avLst>
            </a:prstGeom>
            <a:solidFill>
              <a:srgbClr val="39B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sp>
          <p:nvSpPr>
            <p:cNvPr id="94" name="文本框 93"/>
            <p:cNvSpPr txBox="1"/>
            <p:nvPr/>
          </p:nvSpPr>
          <p:spPr>
            <a:xfrm>
              <a:off x="1631982" y="4637244"/>
              <a:ext cx="1127232" cy="400110"/>
            </a:xfrm>
            <a:prstGeom prst="rect">
              <a:avLst/>
            </a:prstGeom>
            <a:noFill/>
          </p:spPr>
          <p:txBody>
            <a:bodyPr wrap="none" rtlCol="0">
              <a:spAutoFit/>
            </a:bodyPr>
            <a:lstStyle/>
            <a:p>
              <a:pPr algn="ctr"/>
              <a:r>
                <a:rPr lang="en-US" altLang="zh-CN" sz="2000" dirty="0">
                  <a:solidFill>
                    <a:schemeClr val="bg1"/>
                  </a:solidFill>
                  <a:latin typeface="Agency FB" panose="020B0503020202020204" pitchFamily="34" charset="0"/>
                  <a:ea typeface="微软雅黑 Light" panose="020B0502040204020203" pitchFamily="34" charset="-122"/>
                </a:rPr>
                <a:t>Information</a:t>
              </a:r>
              <a:endParaRPr lang="zh-CN" altLang="en-US" sz="2000" dirty="0">
                <a:solidFill>
                  <a:schemeClr val="bg1"/>
                </a:solidFill>
                <a:latin typeface="Agency FB" panose="020B0503020202020204" pitchFamily="34" charset="0"/>
                <a:ea typeface="微软雅黑 Light" panose="020B0502040204020203" pitchFamily="34" charset="-122"/>
              </a:endParaRPr>
            </a:p>
          </p:txBody>
        </p:sp>
      </p:grpSp>
      <p:grpSp>
        <p:nvGrpSpPr>
          <p:cNvPr id="95" name="组合 94"/>
          <p:cNvGrpSpPr/>
          <p:nvPr/>
        </p:nvGrpSpPr>
        <p:grpSpPr>
          <a:xfrm>
            <a:off x="8692320" y="1457889"/>
            <a:ext cx="2642430" cy="2238447"/>
            <a:chOff x="8692320" y="1349939"/>
            <a:chExt cx="2642430" cy="2238447"/>
          </a:xfrm>
        </p:grpSpPr>
        <p:grpSp>
          <p:nvGrpSpPr>
            <p:cNvPr id="97" name="组合 96"/>
            <p:cNvGrpSpPr/>
            <p:nvPr/>
          </p:nvGrpSpPr>
          <p:grpSpPr>
            <a:xfrm>
              <a:off x="8692320" y="1349939"/>
              <a:ext cx="2642430" cy="2238447"/>
              <a:chOff x="2919242" y="2174156"/>
              <a:chExt cx="3333328" cy="2823718"/>
            </a:xfrm>
          </p:grpSpPr>
          <p:sp>
            <p:nvSpPr>
              <p:cNvPr id="112" name="椭圆 111"/>
              <p:cNvSpPr/>
              <p:nvPr/>
            </p:nvSpPr>
            <p:spPr>
              <a:xfrm>
                <a:off x="3372240" y="2402866"/>
                <a:ext cx="2362200" cy="2362200"/>
              </a:xfrm>
              <a:prstGeom prst="ellipse">
                <a:avLst/>
              </a:pr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graphicFrame>
            <p:nvGraphicFramePr>
              <p:cNvPr id="113" name="图表 112"/>
              <p:cNvGraphicFramePr/>
              <p:nvPr/>
            </p:nvGraphicFramePr>
            <p:xfrm>
              <a:off x="2919242" y="2174156"/>
              <a:ext cx="3333328" cy="2823718"/>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98" name="组合 97"/>
            <p:cNvGrpSpPr/>
            <p:nvPr/>
          </p:nvGrpSpPr>
          <p:grpSpPr>
            <a:xfrm>
              <a:off x="9299795" y="1753799"/>
              <a:ext cx="1427480" cy="1427480"/>
              <a:chOff x="1433390" y="2499360"/>
              <a:chExt cx="1427480" cy="1427480"/>
            </a:xfrm>
          </p:grpSpPr>
          <p:sp>
            <p:nvSpPr>
              <p:cNvPr id="99" name="椭圆 98"/>
              <p:cNvSpPr/>
              <p:nvPr/>
            </p:nvSpPr>
            <p:spPr>
              <a:xfrm>
                <a:off x="1433390" y="2499360"/>
                <a:ext cx="1427480" cy="1427480"/>
              </a:xfrm>
              <a:prstGeom prst="ellipse">
                <a:avLst/>
              </a:prstGeom>
              <a:solidFill>
                <a:srgbClr val="39B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sp>
            <p:nvSpPr>
              <p:cNvPr id="100" name="文本框 99"/>
              <p:cNvSpPr txBox="1"/>
              <p:nvPr/>
            </p:nvSpPr>
            <p:spPr>
              <a:xfrm>
                <a:off x="1655649" y="2828378"/>
                <a:ext cx="930063" cy="769441"/>
              </a:xfrm>
              <a:prstGeom prst="rect">
                <a:avLst/>
              </a:prstGeom>
              <a:noFill/>
            </p:spPr>
            <p:txBody>
              <a:bodyPr wrap="none" rtlCol="0">
                <a:spAutoFit/>
              </a:bodyPr>
              <a:lstStyle/>
              <a:p>
                <a:r>
                  <a:rPr lang="en-US" altLang="zh-CN" sz="4400" dirty="0">
                    <a:solidFill>
                      <a:schemeClr val="bg1"/>
                    </a:solidFill>
                    <a:latin typeface="Agency FB" panose="020B0503020202020204" pitchFamily="34" charset="0"/>
                    <a:ea typeface="微软雅黑 Light" panose="020B0502040204020203" pitchFamily="34" charset="-122"/>
                  </a:rPr>
                  <a:t>42</a:t>
                </a:r>
                <a:r>
                  <a:rPr lang="en-US" altLang="zh-CN" sz="3600" dirty="0">
                    <a:solidFill>
                      <a:schemeClr val="bg1"/>
                    </a:solidFill>
                    <a:latin typeface="Agency FB" panose="020B0503020202020204" pitchFamily="34" charset="0"/>
                    <a:ea typeface="微软雅黑 Light" panose="020B0502040204020203" pitchFamily="34" charset="-122"/>
                  </a:rPr>
                  <a:t>%</a:t>
                </a:r>
                <a:endParaRPr lang="zh-CN" altLang="en-US" sz="3600" dirty="0">
                  <a:solidFill>
                    <a:schemeClr val="bg1"/>
                  </a:solidFill>
                  <a:latin typeface="Agency FB" panose="020B0503020202020204" pitchFamily="34" charset="0"/>
                  <a:ea typeface="微软雅黑 Light" panose="020B0502040204020203" pitchFamily="34" charset="-122"/>
                </a:endParaRPr>
              </a:p>
            </p:txBody>
          </p:sp>
        </p:grpSp>
      </p:grpSp>
      <p:grpSp>
        <p:nvGrpSpPr>
          <p:cNvPr id="114" name="组合 113"/>
          <p:cNvGrpSpPr/>
          <p:nvPr/>
        </p:nvGrpSpPr>
        <p:grpSpPr>
          <a:xfrm>
            <a:off x="9182860" y="3998833"/>
            <a:ext cx="1661350" cy="401710"/>
            <a:chOff x="1364923" y="4636444"/>
            <a:chExt cx="1661350" cy="401710"/>
          </a:xfrm>
        </p:grpSpPr>
        <p:sp>
          <p:nvSpPr>
            <p:cNvPr id="115" name="圆角矩形 114"/>
            <p:cNvSpPr/>
            <p:nvPr/>
          </p:nvSpPr>
          <p:spPr>
            <a:xfrm>
              <a:off x="1364923" y="4636444"/>
              <a:ext cx="1661350" cy="401710"/>
            </a:xfrm>
            <a:prstGeom prst="roundRect">
              <a:avLst>
                <a:gd name="adj" fmla="val 50000"/>
              </a:avLst>
            </a:prstGeom>
            <a:solidFill>
              <a:srgbClr val="39B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sp>
          <p:nvSpPr>
            <p:cNvPr id="116" name="文本框 115"/>
            <p:cNvSpPr txBox="1"/>
            <p:nvPr/>
          </p:nvSpPr>
          <p:spPr>
            <a:xfrm>
              <a:off x="1631982" y="4637244"/>
              <a:ext cx="1127232" cy="400110"/>
            </a:xfrm>
            <a:prstGeom prst="rect">
              <a:avLst/>
            </a:prstGeom>
            <a:noFill/>
          </p:spPr>
          <p:txBody>
            <a:bodyPr wrap="none" rtlCol="0">
              <a:spAutoFit/>
            </a:bodyPr>
            <a:lstStyle/>
            <a:p>
              <a:pPr algn="ctr"/>
              <a:r>
                <a:rPr lang="en-US" altLang="zh-CN" sz="2000" dirty="0">
                  <a:solidFill>
                    <a:schemeClr val="bg1"/>
                  </a:solidFill>
                  <a:latin typeface="Agency FB" panose="020B0503020202020204" pitchFamily="34" charset="0"/>
                  <a:ea typeface="微软雅黑 Light" panose="020B0502040204020203" pitchFamily="34" charset="-122"/>
                </a:rPr>
                <a:t>Information</a:t>
              </a:r>
              <a:endParaRPr lang="zh-CN" altLang="en-US" sz="2000" dirty="0">
                <a:solidFill>
                  <a:schemeClr val="bg1"/>
                </a:solidFill>
                <a:latin typeface="Agency FB" panose="020B0503020202020204" pitchFamily="34" charset="0"/>
                <a:ea typeface="微软雅黑 Light" panose="020B0502040204020203" pitchFamily="34" charset="-122"/>
              </a:endParaRPr>
            </a:p>
          </p:txBody>
        </p:sp>
      </p:grpSp>
      <p:sp>
        <p:nvSpPr>
          <p:cNvPr id="117" name="矩形 116"/>
          <p:cNvSpPr/>
          <p:nvPr/>
        </p:nvSpPr>
        <p:spPr>
          <a:xfrm>
            <a:off x="892342" y="4634012"/>
            <a:ext cx="2395272" cy="954107"/>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rPr>
              <a:t>I jumped to my feet, completely thunderstruck. I blinked my eyes hard. I looked carefully all around me. And I saw a most extraordinary small person</a:t>
            </a:r>
            <a:endParaRPr lang="zh-CN" altLang="en-US" sz="1400" dirty="0">
              <a:solidFill>
                <a:schemeClr val="bg1"/>
              </a:solidFill>
              <a:latin typeface="Agency FB" panose="020B0503020202020204" pitchFamily="34" charset="0"/>
            </a:endParaRPr>
          </a:p>
        </p:txBody>
      </p:sp>
      <p:sp>
        <p:nvSpPr>
          <p:cNvPr id="118" name="矩形 117"/>
          <p:cNvSpPr/>
          <p:nvPr/>
        </p:nvSpPr>
        <p:spPr>
          <a:xfrm>
            <a:off x="3533528" y="4634012"/>
            <a:ext cx="2395272" cy="954107"/>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rPr>
              <a:t>I jumped to my feet, completely thunderstruck. I blinked my eyes hard. I looked carefully all around me. And I saw a most extraordinary small person</a:t>
            </a:r>
            <a:endParaRPr lang="zh-CN" altLang="en-US" sz="1400" dirty="0">
              <a:solidFill>
                <a:schemeClr val="bg1"/>
              </a:solidFill>
              <a:latin typeface="Agency FB" panose="020B0503020202020204" pitchFamily="34" charset="0"/>
            </a:endParaRPr>
          </a:p>
        </p:txBody>
      </p:sp>
      <p:sp>
        <p:nvSpPr>
          <p:cNvPr id="119" name="矩形 118"/>
          <p:cNvSpPr/>
          <p:nvPr/>
        </p:nvSpPr>
        <p:spPr>
          <a:xfrm>
            <a:off x="6174714" y="4634012"/>
            <a:ext cx="2395272" cy="954107"/>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rPr>
              <a:t>I jumped to my feet, completely thunderstruck. I blinked my eyes hard. I looked carefully all around me. And I saw a most extraordinary small person</a:t>
            </a:r>
            <a:endParaRPr lang="zh-CN" altLang="en-US" sz="1400" dirty="0">
              <a:solidFill>
                <a:schemeClr val="bg1"/>
              </a:solidFill>
              <a:latin typeface="Agency FB" panose="020B0503020202020204" pitchFamily="34" charset="0"/>
            </a:endParaRPr>
          </a:p>
        </p:txBody>
      </p:sp>
      <p:sp>
        <p:nvSpPr>
          <p:cNvPr id="120" name="矩形 119"/>
          <p:cNvSpPr/>
          <p:nvPr/>
        </p:nvSpPr>
        <p:spPr>
          <a:xfrm>
            <a:off x="8815899" y="4634012"/>
            <a:ext cx="2395272" cy="954107"/>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rPr>
              <a:t>I jumped to my feet, completely thunderstruck. I blinked my eyes hard. I looked carefully all around me. And I saw a most extraordinary small person</a:t>
            </a:r>
            <a:endParaRPr lang="zh-CN" altLang="en-US" sz="1400" dirty="0">
              <a:solidFill>
                <a:schemeClr val="bg1"/>
              </a:solidFill>
              <a:latin typeface="Agency FB" panose="020B0503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3000">
        <p15:prstTrans prst="peelOff"/>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 calcmode="lin" valueType="num">
                                      <p:cBhvr>
                                        <p:cTn id="9" dur="500" fill="hold"/>
                                        <p:tgtEl>
                                          <p:spTgt spid="52"/>
                                        </p:tgtEl>
                                        <p:attrNameLst>
                                          <p:attrName>style.rotation</p:attrName>
                                        </p:attrNameLst>
                                      </p:cBhvr>
                                      <p:tavLst>
                                        <p:tav tm="0">
                                          <p:val>
                                            <p:fltVal val="360"/>
                                          </p:val>
                                        </p:tav>
                                        <p:tav tm="100000">
                                          <p:val>
                                            <p:fltVal val="0"/>
                                          </p:val>
                                        </p:tav>
                                      </p:tavLst>
                                    </p:anim>
                                    <p:animEffect transition="in" filter="fade">
                                      <p:cBhvr>
                                        <p:cTn id="10" dur="500"/>
                                        <p:tgtEl>
                                          <p:spTgt spid="52"/>
                                        </p:tgtEl>
                                      </p:cBhvr>
                                    </p:animEffect>
                                  </p:childTnLst>
                                </p:cTn>
                              </p:par>
                              <p:par>
                                <p:cTn id="11" presetID="49" presetClass="entr" presetSubtype="0" decel="100000" fill="hold" nodeType="withEffect">
                                  <p:stCondLst>
                                    <p:cond delay="100"/>
                                  </p:stCondLst>
                                  <p:childTnLst>
                                    <p:set>
                                      <p:cBhvr>
                                        <p:cTn id="12" dur="1" fill="hold">
                                          <p:stCondLst>
                                            <p:cond delay="0"/>
                                          </p:stCondLst>
                                        </p:cTn>
                                        <p:tgtEl>
                                          <p:spTgt spid="75"/>
                                        </p:tgtEl>
                                        <p:attrNameLst>
                                          <p:attrName>style.visibility</p:attrName>
                                        </p:attrNameLst>
                                      </p:cBhvr>
                                      <p:to>
                                        <p:strVal val="visible"/>
                                      </p:to>
                                    </p:set>
                                    <p:anim calcmode="lin" valueType="num">
                                      <p:cBhvr>
                                        <p:cTn id="13" dur="500" fill="hold"/>
                                        <p:tgtEl>
                                          <p:spTgt spid="75"/>
                                        </p:tgtEl>
                                        <p:attrNameLst>
                                          <p:attrName>ppt_w</p:attrName>
                                        </p:attrNameLst>
                                      </p:cBhvr>
                                      <p:tavLst>
                                        <p:tav tm="0">
                                          <p:val>
                                            <p:fltVal val="0"/>
                                          </p:val>
                                        </p:tav>
                                        <p:tav tm="100000">
                                          <p:val>
                                            <p:strVal val="#ppt_w"/>
                                          </p:val>
                                        </p:tav>
                                      </p:tavLst>
                                    </p:anim>
                                    <p:anim calcmode="lin" valueType="num">
                                      <p:cBhvr>
                                        <p:cTn id="14" dur="500" fill="hold"/>
                                        <p:tgtEl>
                                          <p:spTgt spid="75"/>
                                        </p:tgtEl>
                                        <p:attrNameLst>
                                          <p:attrName>ppt_h</p:attrName>
                                        </p:attrNameLst>
                                      </p:cBhvr>
                                      <p:tavLst>
                                        <p:tav tm="0">
                                          <p:val>
                                            <p:fltVal val="0"/>
                                          </p:val>
                                        </p:tav>
                                        <p:tav tm="100000">
                                          <p:val>
                                            <p:strVal val="#ppt_h"/>
                                          </p:val>
                                        </p:tav>
                                      </p:tavLst>
                                    </p:anim>
                                    <p:anim calcmode="lin" valueType="num">
                                      <p:cBhvr>
                                        <p:cTn id="15" dur="500" fill="hold"/>
                                        <p:tgtEl>
                                          <p:spTgt spid="75"/>
                                        </p:tgtEl>
                                        <p:attrNameLst>
                                          <p:attrName>style.rotation</p:attrName>
                                        </p:attrNameLst>
                                      </p:cBhvr>
                                      <p:tavLst>
                                        <p:tav tm="0">
                                          <p:val>
                                            <p:fltVal val="360"/>
                                          </p:val>
                                        </p:tav>
                                        <p:tav tm="100000">
                                          <p:val>
                                            <p:fltVal val="0"/>
                                          </p:val>
                                        </p:tav>
                                      </p:tavLst>
                                    </p:anim>
                                    <p:animEffect transition="in" filter="fade">
                                      <p:cBhvr>
                                        <p:cTn id="16" dur="500"/>
                                        <p:tgtEl>
                                          <p:spTgt spid="75"/>
                                        </p:tgtEl>
                                      </p:cBhvr>
                                    </p:animEffect>
                                  </p:childTnLst>
                                </p:cTn>
                              </p:par>
                              <p:par>
                                <p:cTn id="17" presetID="49" presetClass="entr" presetSubtype="0" decel="100000" fill="hold" nodeType="withEffect">
                                  <p:stCondLst>
                                    <p:cond delay="200"/>
                                  </p:stCondLst>
                                  <p:childTnLst>
                                    <p:set>
                                      <p:cBhvr>
                                        <p:cTn id="18" dur="1" fill="hold">
                                          <p:stCondLst>
                                            <p:cond delay="0"/>
                                          </p:stCondLst>
                                        </p:cTn>
                                        <p:tgtEl>
                                          <p:spTgt spid="85"/>
                                        </p:tgtEl>
                                        <p:attrNameLst>
                                          <p:attrName>style.visibility</p:attrName>
                                        </p:attrNameLst>
                                      </p:cBhvr>
                                      <p:to>
                                        <p:strVal val="visible"/>
                                      </p:to>
                                    </p:set>
                                    <p:anim calcmode="lin" valueType="num">
                                      <p:cBhvr>
                                        <p:cTn id="19" dur="500" fill="hold"/>
                                        <p:tgtEl>
                                          <p:spTgt spid="85"/>
                                        </p:tgtEl>
                                        <p:attrNameLst>
                                          <p:attrName>ppt_w</p:attrName>
                                        </p:attrNameLst>
                                      </p:cBhvr>
                                      <p:tavLst>
                                        <p:tav tm="0">
                                          <p:val>
                                            <p:fltVal val="0"/>
                                          </p:val>
                                        </p:tav>
                                        <p:tav tm="100000">
                                          <p:val>
                                            <p:strVal val="#ppt_w"/>
                                          </p:val>
                                        </p:tav>
                                      </p:tavLst>
                                    </p:anim>
                                    <p:anim calcmode="lin" valueType="num">
                                      <p:cBhvr>
                                        <p:cTn id="20" dur="500" fill="hold"/>
                                        <p:tgtEl>
                                          <p:spTgt spid="85"/>
                                        </p:tgtEl>
                                        <p:attrNameLst>
                                          <p:attrName>ppt_h</p:attrName>
                                        </p:attrNameLst>
                                      </p:cBhvr>
                                      <p:tavLst>
                                        <p:tav tm="0">
                                          <p:val>
                                            <p:fltVal val="0"/>
                                          </p:val>
                                        </p:tav>
                                        <p:tav tm="100000">
                                          <p:val>
                                            <p:strVal val="#ppt_h"/>
                                          </p:val>
                                        </p:tav>
                                      </p:tavLst>
                                    </p:anim>
                                    <p:anim calcmode="lin" valueType="num">
                                      <p:cBhvr>
                                        <p:cTn id="21" dur="500" fill="hold"/>
                                        <p:tgtEl>
                                          <p:spTgt spid="85"/>
                                        </p:tgtEl>
                                        <p:attrNameLst>
                                          <p:attrName>style.rotation</p:attrName>
                                        </p:attrNameLst>
                                      </p:cBhvr>
                                      <p:tavLst>
                                        <p:tav tm="0">
                                          <p:val>
                                            <p:fltVal val="360"/>
                                          </p:val>
                                        </p:tav>
                                        <p:tav tm="100000">
                                          <p:val>
                                            <p:fltVal val="0"/>
                                          </p:val>
                                        </p:tav>
                                      </p:tavLst>
                                    </p:anim>
                                    <p:animEffect transition="in" filter="fade">
                                      <p:cBhvr>
                                        <p:cTn id="22" dur="500"/>
                                        <p:tgtEl>
                                          <p:spTgt spid="85"/>
                                        </p:tgtEl>
                                      </p:cBhvr>
                                    </p:animEffect>
                                  </p:childTnLst>
                                </p:cTn>
                              </p:par>
                              <p:par>
                                <p:cTn id="23" presetID="49" presetClass="entr" presetSubtype="0" decel="100000" fill="hold" nodeType="withEffect">
                                  <p:stCondLst>
                                    <p:cond delay="300"/>
                                  </p:stCondLst>
                                  <p:childTnLst>
                                    <p:set>
                                      <p:cBhvr>
                                        <p:cTn id="24" dur="1" fill="hold">
                                          <p:stCondLst>
                                            <p:cond delay="0"/>
                                          </p:stCondLst>
                                        </p:cTn>
                                        <p:tgtEl>
                                          <p:spTgt spid="95"/>
                                        </p:tgtEl>
                                        <p:attrNameLst>
                                          <p:attrName>style.visibility</p:attrName>
                                        </p:attrNameLst>
                                      </p:cBhvr>
                                      <p:to>
                                        <p:strVal val="visible"/>
                                      </p:to>
                                    </p:set>
                                    <p:anim calcmode="lin" valueType="num">
                                      <p:cBhvr>
                                        <p:cTn id="25" dur="500" fill="hold"/>
                                        <p:tgtEl>
                                          <p:spTgt spid="95"/>
                                        </p:tgtEl>
                                        <p:attrNameLst>
                                          <p:attrName>ppt_w</p:attrName>
                                        </p:attrNameLst>
                                      </p:cBhvr>
                                      <p:tavLst>
                                        <p:tav tm="0">
                                          <p:val>
                                            <p:fltVal val="0"/>
                                          </p:val>
                                        </p:tav>
                                        <p:tav tm="100000">
                                          <p:val>
                                            <p:strVal val="#ppt_w"/>
                                          </p:val>
                                        </p:tav>
                                      </p:tavLst>
                                    </p:anim>
                                    <p:anim calcmode="lin" valueType="num">
                                      <p:cBhvr>
                                        <p:cTn id="26" dur="500" fill="hold"/>
                                        <p:tgtEl>
                                          <p:spTgt spid="95"/>
                                        </p:tgtEl>
                                        <p:attrNameLst>
                                          <p:attrName>ppt_h</p:attrName>
                                        </p:attrNameLst>
                                      </p:cBhvr>
                                      <p:tavLst>
                                        <p:tav tm="0">
                                          <p:val>
                                            <p:fltVal val="0"/>
                                          </p:val>
                                        </p:tav>
                                        <p:tav tm="100000">
                                          <p:val>
                                            <p:strVal val="#ppt_h"/>
                                          </p:val>
                                        </p:tav>
                                      </p:tavLst>
                                    </p:anim>
                                    <p:anim calcmode="lin" valueType="num">
                                      <p:cBhvr>
                                        <p:cTn id="27" dur="500" fill="hold"/>
                                        <p:tgtEl>
                                          <p:spTgt spid="95"/>
                                        </p:tgtEl>
                                        <p:attrNameLst>
                                          <p:attrName>style.rotation</p:attrName>
                                        </p:attrNameLst>
                                      </p:cBhvr>
                                      <p:tavLst>
                                        <p:tav tm="0">
                                          <p:val>
                                            <p:fltVal val="360"/>
                                          </p:val>
                                        </p:tav>
                                        <p:tav tm="100000">
                                          <p:val>
                                            <p:fltVal val="0"/>
                                          </p:val>
                                        </p:tav>
                                      </p:tavLst>
                                    </p:anim>
                                    <p:animEffect transition="in" filter="fade">
                                      <p:cBhvr>
                                        <p:cTn id="28" dur="500"/>
                                        <p:tgtEl>
                                          <p:spTgt spid="95"/>
                                        </p:tgtEl>
                                      </p:cBhvr>
                                    </p:animEffect>
                                  </p:childTnLst>
                                </p:cTn>
                              </p:par>
                            </p:childTnLst>
                          </p:cTn>
                        </p:par>
                        <p:par>
                          <p:cTn id="29" fill="hold">
                            <p:stCondLst>
                              <p:cond delay="500"/>
                            </p:stCondLst>
                            <p:childTnLst>
                              <p:par>
                                <p:cTn id="30" presetID="53" presetClass="entr" presetSubtype="16" fill="hold" nodeType="afterEffect">
                                  <p:stCondLst>
                                    <p:cond delay="0"/>
                                  </p:stCondLst>
                                  <p:childTnLst>
                                    <p:set>
                                      <p:cBhvr>
                                        <p:cTn id="31" dur="1" fill="hold">
                                          <p:stCondLst>
                                            <p:cond delay="0"/>
                                          </p:stCondLst>
                                        </p:cTn>
                                        <p:tgtEl>
                                          <p:spTgt spid="72"/>
                                        </p:tgtEl>
                                        <p:attrNameLst>
                                          <p:attrName>style.visibility</p:attrName>
                                        </p:attrNameLst>
                                      </p:cBhvr>
                                      <p:to>
                                        <p:strVal val="visible"/>
                                      </p:to>
                                    </p:set>
                                    <p:anim calcmode="lin" valueType="num">
                                      <p:cBhvr>
                                        <p:cTn id="32" dur="300" fill="hold"/>
                                        <p:tgtEl>
                                          <p:spTgt spid="72"/>
                                        </p:tgtEl>
                                        <p:attrNameLst>
                                          <p:attrName>ppt_w</p:attrName>
                                        </p:attrNameLst>
                                      </p:cBhvr>
                                      <p:tavLst>
                                        <p:tav tm="0">
                                          <p:val>
                                            <p:fltVal val="0"/>
                                          </p:val>
                                        </p:tav>
                                        <p:tav tm="100000">
                                          <p:val>
                                            <p:strVal val="#ppt_w"/>
                                          </p:val>
                                        </p:tav>
                                      </p:tavLst>
                                    </p:anim>
                                    <p:anim calcmode="lin" valueType="num">
                                      <p:cBhvr>
                                        <p:cTn id="33" dur="300" fill="hold"/>
                                        <p:tgtEl>
                                          <p:spTgt spid="72"/>
                                        </p:tgtEl>
                                        <p:attrNameLst>
                                          <p:attrName>ppt_h</p:attrName>
                                        </p:attrNameLst>
                                      </p:cBhvr>
                                      <p:tavLst>
                                        <p:tav tm="0">
                                          <p:val>
                                            <p:fltVal val="0"/>
                                          </p:val>
                                        </p:tav>
                                        <p:tav tm="100000">
                                          <p:val>
                                            <p:strVal val="#ppt_h"/>
                                          </p:val>
                                        </p:tav>
                                      </p:tavLst>
                                    </p:anim>
                                    <p:animEffect transition="in" filter="fade">
                                      <p:cBhvr>
                                        <p:cTn id="34" dur="300"/>
                                        <p:tgtEl>
                                          <p:spTgt spid="72"/>
                                        </p:tgtEl>
                                      </p:cBhvr>
                                    </p:animEffect>
                                  </p:childTnLst>
                                </p:cTn>
                              </p:par>
                            </p:childTnLst>
                          </p:cTn>
                        </p:par>
                        <p:par>
                          <p:cTn id="35" fill="hold">
                            <p:stCondLst>
                              <p:cond delay="1000"/>
                            </p:stCondLst>
                            <p:childTnLst>
                              <p:par>
                                <p:cTn id="36" presetID="22" presetClass="entr" presetSubtype="1" fill="hold" grpId="0" nodeType="afterEffect">
                                  <p:stCondLst>
                                    <p:cond delay="0"/>
                                  </p:stCondLst>
                                  <p:childTnLst>
                                    <p:set>
                                      <p:cBhvr>
                                        <p:cTn id="37" dur="1" fill="hold">
                                          <p:stCondLst>
                                            <p:cond delay="0"/>
                                          </p:stCondLst>
                                        </p:cTn>
                                        <p:tgtEl>
                                          <p:spTgt spid="117"/>
                                        </p:tgtEl>
                                        <p:attrNameLst>
                                          <p:attrName>style.visibility</p:attrName>
                                        </p:attrNameLst>
                                      </p:cBhvr>
                                      <p:to>
                                        <p:strVal val="visible"/>
                                      </p:to>
                                    </p:set>
                                    <p:animEffect transition="in" filter="wipe(up)">
                                      <p:cBhvr>
                                        <p:cTn id="38" dur="300"/>
                                        <p:tgtEl>
                                          <p:spTgt spid="117"/>
                                        </p:tgtEl>
                                      </p:cBhvr>
                                    </p:animEffect>
                                  </p:childTnLst>
                                </p:cTn>
                              </p:par>
                            </p:childTnLst>
                          </p:cTn>
                        </p:par>
                        <p:par>
                          <p:cTn id="39" fill="hold">
                            <p:stCondLst>
                              <p:cond delay="1500"/>
                            </p:stCondLst>
                            <p:childTnLst>
                              <p:par>
                                <p:cTn id="40" presetID="53" presetClass="entr" presetSubtype="16" fill="hold" nodeType="afterEffect">
                                  <p:stCondLst>
                                    <p:cond delay="0"/>
                                  </p:stCondLst>
                                  <p:childTnLst>
                                    <p:set>
                                      <p:cBhvr>
                                        <p:cTn id="41" dur="1" fill="hold">
                                          <p:stCondLst>
                                            <p:cond delay="0"/>
                                          </p:stCondLst>
                                        </p:cTn>
                                        <p:tgtEl>
                                          <p:spTgt spid="82"/>
                                        </p:tgtEl>
                                        <p:attrNameLst>
                                          <p:attrName>style.visibility</p:attrName>
                                        </p:attrNameLst>
                                      </p:cBhvr>
                                      <p:to>
                                        <p:strVal val="visible"/>
                                      </p:to>
                                    </p:set>
                                    <p:anim calcmode="lin" valueType="num">
                                      <p:cBhvr>
                                        <p:cTn id="42" dur="300" fill="hold"/>
                                        <p:tgtEl>
                                          <p:spTgt spid="82"/>
                                        </p:tgtEl>
                                        <p:attrNameLst>
                                          <p:attrName>ppt_w</p:attrName>
                                        </p:attrNameLst>
                                      </p:cBhvr>
                                      <p:tavLst>
                                        <p:tav tm="0">
                                          <p:val>
                                            <p:fltVal val="0"/>
                                          </p:val>
                                        </p:tav>
                                        <p:tav tm="100000">
                                          <p:val>
                                            <p:strVal val="#ppt_w"/>
                                          </p:val>
                                        </p:tav>
                                      </p:tavLst>
                                    </p:anim>
                                    <p:anim calcmode="lin" valueType="num">
                                      <p:cBhvr>
                                        <p:cTn id="43" dur="300" fill="hold"/>
                                        <p:tgtEl>
                                          <p:spTgt spid="82"/>
                                        </p:tgtEl>
                                        <p:attrNameLst>
                                          <p:attrName>ppt_h</p:attrName>
                                        </p:attrNameLst>
                                      </p:cBhvr>
                                      <p:tavLst>
                                        <p:tav tm="0">
                                          <p:val>
                                            <p:fltVal val="0"/>
                                          </p:val>
                                        </p:tav>
                                        <p:tav tm="100000">
                                          <p:val>
                                            <p:strVal val="#ppt_h"/>
                                          </p:val>
                                        </p:tav>
                                      </p:tavLst>
                                    </p:anim>
                                    <p:animEffect transition="in" filter="fade">
                                      <p:cBhvr>
                                        <p:cTn id="44" dur="300"/>
                                        <p:tgtEl>
                                          <p:spTgt spid="82"/>
                                        </p:tgtEl>
                                      </p:cBhvr>
                                    </p:animEffect>
                                  </p:childTnLst>
                                </p:cTn>
                              </p:par>
                            </p:childTnLst>
                          </p:cTn>
                        </p:par>
                        <p:par>
                          <p:cTn id="45" fill="hold">
                            <p:stCondLst>
                              <p:cond delay="2000"/>
                            </p:stCondLst>
                            <p:childTnLst>
                              <p:par>
                                <p:cTn id="46" presetID="22" presetClass="entr" presetSubtype="1" fill="hold" grpId="0" nodeType="afterEffect">
                                  <p:stCondLst>
                                    <p:cond delay="0"/>
                                  </p:stCondLst>
                                  <p:childTnLst>
                                    <p:set>
                                      <p:cBhvr>
                                        <p:cTn id="47" dur="1" fill="hold">
                                          <p:stCondLst>
                                            <p:cond delay="0"/>
                                          </p:stCondLst>
                                        </p:cTn>
                                        <p:tgtEl>
                                          <p:spTgt spid="118"/>
                                        </p:tgtEl>
                                        <p:attrNameLst>
                                          <p:attrName>style.visibility</p:attrName>
                                        </p:attrNameLst>
                                      </p:cBhvr>
                                      <p:to>
                                        <p:strVal val="visible"/>
                                      </p:to>
                                    </p:set>
                                    <p:animEffect transition="in" filter="wipe(up)">
                                      <p:cBhvr>
                                        <p:cTn id="48" dur="300"/>
                                        <p:tgtEl>
                                          <p:spTgt spid="118"/>
                                        </p:tgtEl>
                                      </p:cBhvr>
                                    </p:animEffect>
                                  </p:childTnLst>
                                </p:cTn>
                              </p:par>
                            </p:childTnLst>
                          </p:cTn>
                        </p:par>
                        <p:par>
                          <p:cTn id="49" fill="hold">
                            <p:stCondLst>
                              <p:cond delay="2500"/>
                            </p:stCondLst>
                            <p:childTnLst>
                              <p:par>
                                <p:cTn id="50" presetID="53" presetClass="entr" presetSubtype="16" fill="hold" nodeType="afterEffect">
                                  <p:stCondLst>
                                    <p:cond delay="0"/>
                                  </p:stCondLst>
                                  <p:childTnLst>
                                    <p:set>
                                      <p:cBhvr>
                                        <p:cTn id="51" dur="1" fill="hold">
                                          <p:stCondLst>
                                            <p:cond delay="0"/>
                                          </p:stCondLst>
                                        </p:cTn>
                                        <p:tgtEl>
                                          <p:spTgt spid="92"/>
                                        </p:tgtEl>
                                        <p:attrNameLst>
                                          <p:attrName>style.visibility</p:attrName>
                                        </p:attrNameLst>
                                      </p:cBhvr>
                                      <p:to>
                                        <p:strVal val="visible"/>
                                      </p:to>
                                    </p:set>
                                    <p:anim calcmode="lin" valueType="num">
                                      <p:cBhvr>
                                        <p:cTn id="52" dur="300" fill="hold"/>
                                        <p:tgtEl>
                                          <p:spTgt spid="92"/>
                                        </p:tgtEl>
                                        <p:attrNameLst>
                                          <p:attrName>ppt_w</p:attrName>
                                        </p:attrNameLst>
                                      </p:cBhvr>
                                      <p:tavLst>
                                        <p:tav tm="0">
                                          <p:val>
                                            <p:fltVal val="0"/>
                                          </p:val>
                                        </p:tav>
                                        <p:tav tm="100000">
                                          <p:val>
                                            <p:strVal val="#ppt_w"/>
                                          </p:val>
                                        </p:tav>
                                      </p:tavLst>
                                    </p:anim>
                                    <p:anim calcmode="lin" valueType="num">
                                      <p:cBhvr>
                                        <p:cTn id="53" dur="300" fill="hold"/>
                                        <p:tgtEl>
                                          <p:spTgt spid="92"/>
                                        </p:tgtEl>
                                        <p:attrNameLst>
                                          <p:attrName>ppt_h</p:attrName>
                                        </p:attrNameLst>
                                      </p:cBhvr>
                                      <p:tavLst>
                                        <p:tav tm="0">
                                          <p:val>
                                            <p:fltVal val="0"/>
                                          </p:val>
                                        </p:tav>
                                        <p:tav tm="100000">
                                          <p:val>
                                            <p:strVal val="#ppt_h"/>
                                          </p:val>
                                        </p:tav>
                                      </p:tavLst>
                                    </p:anim>
                                    <p:animEffect transition="in" filter="fade">
                                      <p:cBhvr>
                                        <p:cTn id="54" dur="300"/>
                                        <p:tgtEl>
                                          <p:spTgt spid="92"/>
                                        </p:tgtEl>
                                      </p:cBhvr>
                                    </p:animEffect>
                                  </p:childTnLst>
                                </p:cTn>
                              </p:par>
                            </p:childTnLst>
                          </p:cTn>
                        </p:par>
                        <p:par>
                          <p:cTn id="55" fill="hold">
                            <p:stCondLst>
                              <p:cond delay="3000"/>
                            </p:stCondLst>
                            <p:childTnLst>
                              <p:par>
                                <p:cTn id="56" presetID="22" presetClass="entr" presetSubtype="1" fill="hold" grpId="0" nodeType="afterEffect">
                                  <p:stCondLst>
                                    <p:cond delay="0"/>
                                  </p:stCondLst>
                                  <p:childTnLst>
                                    <p:set>
                                      <p:cBhvr>
                                        <p:cTn id="57" dur="1" fill="hold">
                                          <p:stCondLst>
                                            <p:cond delay="0"/>
                                          </p:stCondLst>
                                        </p:cTn>
                                        <p:tgtEl>
                                          <p:spTgt spid="119"/>
                                        </p:tgtEl>
                                        <p:attrNameLst>
                                          <p:attrName>style.visibility</p:attrName>
                                        </p:attrNameLst>
                                      </p:cBhvr>
                                      <p:to>
                                        <p:strVal val="visible"/>
                                      </p:to>
                                    </p:set>
                                    <p:animEffect transition="in" filter="wipe(up)">
                                      <p:cBhvr>
                                        <p:cTn id="58" dur="300"/>
                                        <p:tgtEl>
                                          <p:spTgt spid="119"/>
                                        </p:tgtEl>
                                      </p:cBhvr>
                                    </p:animEffect>
                                  </p:childTnLst>
                                </p:cTn>
                              </p:par>
                            </p:childTnLst>
                          </p:cTn>
                        </p:par>
                        <p:par>
                          <p:cTn id="59" fill="hold">
                            <p:stCondLst>
                              <p:cond delay="3500"/>
                            </p:stCondLst>
                            <p:childTnLst>
                              <p:par>
                                <p:cTn id="60" presetID="53" presetClass="entr" presetSubtype="16" fill="hold" nodeType="afterEffect">
                                  <p:stCondLst>
                                    <p:cond delay="0"/>
                                  </p:stCondLst>
                                  <p:childTnLst>
                                    <p:set>
                                      <p:cBhvr>
                                        <p:cTn id="61" dur="1" fill="hold">
                                          <p:stCondLst>
                                            <p:cond delay="0"/>
                                          </p:stCondLst>
                                        </p:cTn>
                                        <p:tgtEl>
                                          <p:spTgt spid="114"/>
                                        </p:tgtEl>
                                        <p:attrNameLst>
                                          <p:attrName>style.visibility</p:attrName>
                                        </p:attrNameLst>
                                      </p:cBhvr>
                                      <p:to>
                                        <p:strVal val="visible"/>
                                      </p:to>
                                    </p:set>
                                    <p:anim calcmode="lin" valueType="num">
                                      <p:cBhvr>
                                        <p:cTn id="62" dur="300" fill="hold"/>
                                        <p:tgtEl>
                                          <p:spTgt spid="114"/>
                                        </p:tgtEl>
                                        <p:attrNameLst>
                                          <p:attrName>ppt_w</p:attrName>
                                        </p:attrNameLst>
                                      </p:cBhvr>
                                      <p:tavLst>
                                        <p:tav tm="0">
                                          <p:val>
                                            <p:fltVal val="0"/>
                                          </p:val>
                                        </p:tav>
                                        <p:tav tm="100000">
                                          <p:val>
                                            <p:strVal val="#ppt_w"/>
                                          </p:val>
                                        </p:tav>
                                      </p:tavLst>
                                    </p:anim>
                                    <p:anim calcmode="lin" valueType="num">
                                      <p:cBhvr>
                                        <p:cTn id="63" dur="300" fill="hold"/>
                                        <p:tgtEl>
                                          <p:spTgt spid="114"/>
                                        </p:tgtEl>
                                        <p:attrNameLst>
                                          <p:attrName>ppt_h</p:attrName>
                                        </p:attrNameLst>
                                      </p:cBhvr>
                                      <p:tavLst>
                                        <p:tav tm="0">
                                          <p:val>
                                            <p:fltVal val="0"/>
                                          </p:val>
                                        </p:tav>
                                        <p:tav tm="100000">
                                          <p:val>
                                            <p:strVal val="#ppt_h"/>
                                          </p:val>
                                        </p:tav>
                                      </p:tavLst>
                                    </p:anim>
                                    <p:animEffect transition="in" filter="fade">
                                      <p:cBhvr>
                                        <p:cTn id="64" dur="300"/>
                                        <p:tgtEl>
                                          <p:spTgt spid="114"/>
                                        </p:tgtEl>
                                      </p:cBhvr>
                                    </p:animEffect>
                                  </p:childTnLst>
                                </p:cTn>
                              </p:par>
                            </p:childTnLst>
                          </p:cTn>
                        </p:par>
                        <p:par>
                          <p:cTn id="65" fill="hold">
                            <p:stCondLst>
                              <p:cond delay="4000"/>
                            </p:stCondLst>
                            <p:childTnLst>
                              <p:par>
                                <p:cTn id="66" presetID="22" presetClass="entr" presetSubtype="1" fill="hold" grpId="0" nodeType="afterEffect">
                                  <p:stCondLst>
                                    <p:cond delay="0"/>
                                  </p:stCondLst>
                                  <p:childTnLst>
                                    <p:set>
                                      <p:cBhvr>
                                        <p:cTn id="67" dur="1" fill="hold">
                                          <p:stCondLst>
                                            <p:cond delay="0"/>
                                          </p:stCondLst>
                                        </p:cTn>
                                        <p:tgtEl>
                                          <p:spTgt spid="120"/>
                                        </p:tgtEl>
                                        <p:attrNameLst>
                                          <p:attrName>style.visibility</p:attrName>
                                        </p:attrNameLst>
                                      </p:cBhvr>
                                      <p:to>
                                        <p:strVal val="visible"/>
                                      </p:to>
                                    </p:set>
                                    <p:animEffect transition="in" filter="wipe(up)">
                                      <p:cBhvr>
                                        <p:cTn id="68" dur="30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p:bldP spid="118" grpId="0"/>
      <p:bldP spid="119" grpId="0"/>
      <p:bldP spid="120"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456C4"/>
        </a:solidFill>
        <a:effectLst/>
      </p:bgPr>
    </p:bg>
    <p:spTree>
      <p:nvGrpSpPr>
        <p:cNvPr id="1" name=""/>
        <p:cNvGrpSpPr/>
        <p:nvPr/>
      </p:nvGrpSpPr>
      <p:grpSpPr>
        <a:xfrm>
          <a:off x="0" y="0"/>
          <a:ext cx="0" cy="0"/>
          <a:chOff x="0" y="0"/>
          <a:chExt cx="0" cy="0"/>
        </a:xfrm>
      </p:grpSpPr>
      <p:sp>
        <p:nvSpPr>
          <p:cNvPr id="46" name="矩形 45"/>
          <p:cNvSpPr/>
          <p:nvPr/>
        </p:nvSpPr>
        <p:spPr>
          <a:xfrm rot="2624067">
            <a:off x="-270870" y="-500700"/>
            <a:ext cx="696002" cy="1374254"/>
          </a:xfrm>
          <a:prstGeom prst="rect">
            <a:avLst/>
          </a:prstGeom>
          <a:solidFill>
            <a:srgbClr val="39B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圆角矩形 48"/>
          <p:cNvSpPr/>
          <p:nvPr/>
        </p:nvSpPr>
        <p:spPr>
          <a:xfrm rot="18464827">
            <a:off x="2015444" y="6906078"/>
            <a:ext cx="1435540" cy="409645"/>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5" name="圆角矩形 54"/>
          <p:cNvSpPr/>
          <p:nvPr/>
        </p:nvSpPr>
        <p:spPr>
          <a:xfrm rot="16200000">
            <a:off x="8443897" y="-659210"/>
            <a:ext cx="1435540" cy="672047"/>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57" name="直接连接符 56"/>
          <p:cNvCxnSpPr/>
          <p:nvPr/>
        </p:nvCxnSpPr>
        <p:spPr>
          <a:xfrm flipH="1">
            <a:off x="2421467" y="-11853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11785718" y="-8930"/>
            <a:ext cx="1016000" cy="1429450"/>
          </a:xfrm>
          <a:prstGeom prst="line">
            <a:avLst/>
          </a:prstGeom>
          <a:ln w="57150">
            <a:solidFill>
              <a:srgbClr val="0E67DD">
                <a:alpha val="70000"/>
              </a:srgb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10784382" y="-779860"/>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6817652" y="6098572"/>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081466" y="636331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sp>
        <p:nvSpPr>
          <p:cNvPr id="146" name="文本框 32"/>
          <p:cNvSpPr txBox="1">
            <a:spLocks noChangeArrowheads="1"/>
          </p:cNvSpPr>
          <p:nvPr/>
        </p:nvSpPr>
        <p:spPr bwMode="auto">
          <a:xfrm>
            <a:off x="5069442" y="177693"/>
            <a:ext cx="1976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r>
              <a:rPr lang="en-US" altLang="zh-CN" sz="1600" dirty="0">
                <a:solidFill>
                  <a:prstClr val="white"/>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rPr>
              <a:t>Data Analyze</a:t>
            </a:r>
            <a:endParaRPr lang="zh-CN" altLang="en-US" sz="1600" dirty="0">
              <a:solidFill>
                <a:prstClr val="white"/>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endParaRPr>
          </a:p>
        </p:txBody>
      </p:sp>
      <p:sp>
        <p:nvSpPr>
          <p:cNvPr id="147" name="矩形 34"/>
          <p:cNvSpPr>
            <a:spLocks noChangeArrowheads="1"/>
          </p:cNvSpPr>
          <p:nvPr/>
        </p:nvSpPr>
        <p:spPr bwMode="auto">
          <a:xfrm>
            <a:off x="3519889" y="480686"/>
            <a:ext cx="51765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1200" dirty="0">
                <a:solidFill>
                  <a:srgbClr val="FFFFFF"/>
                </a:solidFill>
                <a:latin typeface="Agency FB" panose="020B0503020202020204" pitchFamily="34" charset="0"/>
                <a:ea typeface="微软雅黑" panose="020B0503020204020204" pitchFamily="34" charset="-122"/>
              </a:rPr>
              <a:t>Something was broken in my engine. And as I had with me neither a mechanic nor any passengers</a:t>
            </a:r>
            <a:endParaRPr lang="zh-CN" altLang="en-US" sz="1200" dirty="0">
              <a:solidFill>
                <a:srgbClr val="FFFFFF"/>
              </a:solidFill>
              <a:latin typeface="Agency FB" panose="020B0503020202020204" pitchFamily="34" charset="0"/>
              <a:ea typeface="微软雅黑" panose="020B0503020204020204" pitchFamily="34" charset="-122"/>
            </a:endParaRPr>
          </a:p>
        </p:txBody>
      </p:sp>
      <p:sp>
        <p:nvSpPr>
          <p:cNvPr id="47" name="圆角矩形 46"/>
          <p:cNvSpPr/>
          <p:nvPr/>
        </p:nvSpPr>
        <p:spPr>
          <a:xfrm rot="18464827">
            <a:off x="-507309" y="5889783"/>
            <a:ext cx="2289928" cy="653453"/>
          </a:xfrm>
          <a:prstGeom prst="roundRect">
            <a:avLst>
              <a:gd name="adj" fmla="val 50000"/>
            </a:avLst>
          </a:prstGeom>
          <a:solidFill>
            <a:srgbClr val="0E67DD">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圆角矩形 47"/>
          <p:cNvSpPr/>
          <p:nvPr/>
        </p:nvSpPr>
        <p:spPr>
          <a:xfrm rot="18464827">
            <a:off x="-439575" y="6531274"/>
            <a:ext cx="2289928" cy="653453"/>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4" name="组合 53"/>
          <p:cNvGrpSpPr/>
          <p:nvPr/>
        </p:nvGrpSpPr>
        <p:grpSpPr>
          <a:xfrm>
            <a:off x="10898883" y="5003481"/>
            <a:ext cx="1151670" cy="2867305"/>
            <a:chOff x="9469605" y="2687777"/>
            <a:chExt cx="2410133" cy="6000493"/>
          </a:xfrm>
        </p:grpSpPr>
        <p:sp>
          <p:nvSpPr>
            <p:cNvPr id="50" name="圆角矩形 49"/>
            <p:cNvSpPr/>
            <p:nvPr/>
          </p:nvSpPr>
          <p:spPr>
            <a:xfrm rot="18464827">
              <a:off x="9956209" y="6143988"/>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圆角矩形 50"/>
            <p:cNvSpPr/>
            <p:nvPr/>
          </p:nvSpPr>
          <p:spPr>
            <a:xfrm rot="18464827">
              <a:off x="8430088" y="6143989"/>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圆角矩形 52"/>
            <p:cNvSpPr/>
            <p:nvPr/>
          </p:nvSpPr>
          <p:spPr>
            <a:xfrm rot="18464827">
              <a:off x="8349296" y="5157828"/>
              <a:ext cx="6000493" cy="1060391"/>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6" name="圆角矩形 125"/>
          <p:cNvSpPr/>
          <p:nvPr/>
        </p:nvSpPr>
        <p:spPr>
          <a:xfrm>
            <a:off x="6837700" y="1550155"/>
            <a:ext cx="4457700" cy="4240530"/>
          </a:xfrm>
          <a:prstGeom prst="roundRect">
            <a:avLst>
              <a:gd name="adj" fmla="val 9928"/>
            </a:avLst>
          </a:prstGeom>
          <a:solidFill>
            <a:schemeClr val="bg1">
              <a:alpha val="27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grpSp>
        <p:nvGrpSpPr>
          <p:cNvPr id="127" name="组合 126"/>
          <p:cNvGrpSpPr/>
          <p:nvPr/>
        </p:nvGrpSpPr>
        <p:grpSpPr>
          <a:xfrm>
            <a:off x="1088482" y="1641288"/>
            <a:ext cx="6304714" cy="997205"/>
            <a:chOff x="637106" y="2217057"/>
            <a:chExt cx="6304714" cy="997205"/>
          </a:xfrm>
        </p:grpSpPr>
        <p:sp>
          <p:nvSpPr>
            <p:cNvPr id="128" name="直角三角形 127"/>
            <p:cNvSpPr/>
            <p:nvPr/>
          </p:nvSpPr>
          <p:spPr>
            <a:xfrm rot="5400000">
              <a:off x="743857" y="2552337"/>
              <a:ext cx="140381" cy="140381"/>
            </a:xfrm>
            <a:prstGeom prst="rtTriangle">
              <a:avLst/>
            </a:prstGeom>
            <a:solidFill>
              <a:srgbClr val="23B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sp>
          <p:nvSpPr>
            <p:cNvPr id="129" name="文本框 128"/>
            <p:cNvSpPr txBox="1"/>
            <p:nvPr/>
          </p:nvSpPr>
          <p:spPr>
            <a:xfrm>
              <a:off x="637106" y="2626954"/>
              <a:ext cx="1836420" cy="400110"/>
            </a:xfrm>
            <a:prstGeom prst="rect">
              <a:avLst/>
            </a:prstGeom>
            <a:noFill/>
          </p:spPr>
          <p:txBody>
            <a:bodyPr wrap="square" rtlCol="0">
              <a:spAutoFit/>
            </a:bodyPr>
            <a:lstStyle/>
            <a:p>
              <a:r>
                <a:rPr lang="en-US" altLang="zh-CN" sz="2000" dirty="0">
                  <a:solidFill>
                    <a:schemeClr val="bg1"/>
                  </a:solidFill>
                  <a:latin typeface="Agency FB" panose="020B0503020202020204" pitchFamily="34" charset="0"/>
                  <a:ea typeface="微软雅黑 Light" panose="020B0502040204020203" pitchFamily="34" charset="-122"/>
                </a:rPr>
                <a:t>Information</a:t>
              </a:r>
              <a:endParaRPr lang="zh-CN" altLang="en-US" sz="2000" dirty="0">
                <a:solidFill>
                  <a:schemeClr val="bg1"/>
                </a:solidFill>
                <a:latin typeface="Agency FB" panose="020B0503020202020204" pitchFamily="34" charset="0"/>
                <a:ea typeface="微软雅黑 Light" panose="020B0502040204020203" pitchFamily="34" charset="-122"/>
              </a:endParaRPr>
            </a:p>
          </p:txBody>
        </p:sp>
        <p:sp>
          <p:nvSpPr>
            <p:cNvPr id="130" name="矩形 129"/>
            <p:cNvSpPr/>
            <p:nvPr/>
          </p:nvSpPr>
          <p:spPr>
            <a:xfrm>
              <a:off x="637174" y="2906485"/>
              <a:ext cx="3022766" cy="307777"/>
            </a:xfrm>
            <a:prstGeom prst="rect">
              <a:avLst/>
            </a:prstGeom>
          </p:spPr>
          <p:txBody>
            <a:bodyPr wrap="square">
              <a:spAutoFit/>
            </a:bodyPr>
            <a:lstStyle/>
            <a:p>
              <a:r>
                <a:rPr lang="en-US" altLang="zh-CN" sz="1400" dirty="0">
                  <a:solidFill>
                    <a:schemeClr val="bg1"/>
                  </a:solidFill>
                  <a:latin typeface="Agency FB" panose="020B0503020202020204" pitchFamily="34" charset="0"/>
                </a:rPr>
                <a:t>Add something here</a:t>
              </a:r>
              <a:endParaRPr lang="zh-CN" altLang="en-US" sz="1400" dirty="0">
                <a:solidFill>
                  <a:schemeClr val="bg1"/>
                </a:solidFill>
                <a:latin typeface="Agency FB" panose="020B0503020202020204" pitchFamily="34" charset="0"/>
              </a:endParaRPr>
            </a:p>
          </p:txBody>
        </p:sp>
        <p:sp>
          <p:nvSpPr>
            <p:cNvPr id="131" name="矩形 130"/>
            <p:cNvSpPr/>
            <p:nvPr/>
          </p:nvSpPr>
          <p:spPr>
            <a:xfrm>
              <a:off x="743858" y="2286000"/>
              <a:ext cx="4361542" cy="266337"/>
            </a:xfrm>
            <a:prstGeom prst="rect">
              <a:avLst/>
            </a:prstGeom>
            <a:solidFill>
              <a:srgbClr val="23B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sp>
          <p:nvSpPr>
            <p:cNvPr id="132" name="文本框 131"/>
            <p:cNvSpPr txBox="1"/>
            <p:nvPr/>
          </p:nvSpPr>
          <p:spPr>
            <a:xfrm>
              <a:off x="5105400" y="2217057"/>
              <a:ext cx="1836420" cy="400110"/>
            </a:xfrm>
            <a:prstGeom prst="rect">
              <a:avLst/>
            </a:prstGeom>
            <a:noFill/>
          </p:spPr>
          <p:txBody>
            <a:bodyPr wrap="square" rtlCol="0">
              <a:spAutoFit/>
            </a:bodyPr>
            <a:lstStyle/>
            <a:p>
              <a:r>
                <a:rPr lang="en-US" altLang="zh-CN" sz="2000" dirty="0">
                  <a:solidFill>
                    <a:schemeClr val="bg1"/>
                  </a:solidFill>
                  <a:latin typeface="Agency FB" panose="020B0503020202020204" pitchFamily="34" charset="0"/>
                  <a:ea typeface="微软雅黑 Light" panose="020B0502040204020203" pitchFamily="34" charset="-122"/>
                </a:rPr>
                <a:t>80%</a:t>
              </a:r>
              <a:endParaRPr lang="zh-CN" altLang="en-US" sz="2000" dirty="0">
                <a:solidFill>
                  <a:schemeClr val="bg1"/>
                </a:solidFill>
                <a:latin typeface="Agency FB" panose="020B0503020202020204" pitchFamily="34" charset="0"/>
                <a:ea typeface="微软雅黑 Light" panose="020B0502040204020203" pitchFamily="34" charset="-122"/>
              </a:endParaRPr>
            </a:p>
          </p:txBody>
        </p:sp>
      </p:grpSp>
      <p:grpSp>
        <p:nvGrpSpPr>
          <p:cNvPr id="133" name="组合 132"/>
          <p:cNvGrpSpPr/>
          <p:nvPr/>
        </p:nvGrpSpPr>
        <p:grpSpPr>
          <a:xfrm>
            <a:off x="1088482" y="2715790"/>
            <a:ext cx="5170170" cy="954630"/>
            <a:chOff x="438150" y="2889552"/>
            <a:chExt cx="5170170" cy="954630"/>
          </a:xfrm>
        </p:grpSpPr>
        <p:grpSp>
          <p:nvGrpSpPr>
            <p:cNvPr id="134" name="组合 133"/>
            <p:cNvGrpSpPr/>
            <p:nvPr/>
          </p:nvGrpSpPr>
          <p:grpSpPr>
            <a:xfrm>
              <a:off x="438150" y="2915920"/>
              <a:ext cx="3333750" cy="928262"/>
              <a:chOff x="637106" y="2286000"/>
              <a:chExt cx="3333750" cy="928262"/>
            </a:xfrm>
          </p:grpSpPr>
          <p:sp>
            <p:nvSpPr>
              <p:cNvPr id="136" name="直角三角形 135"/>
              <p:cNvSpPr/>
              <p:nvPr/>
            </p:nvSpPr>
            <p:spPr>
              <a:xfrm rot="5400000">
                <a:off x="743857" y="2552337"/>
                <a:ext cx="140381" cy="140381"/>
              </a:xfrm>
              <a:prstGeom prst="rtTriangle">
                <a:avLst/>
              </a:prstGeom>
              <a:solidFill>
                <a:srgbClr val="23B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sp>
            <p:nvSpPr>
              <p:cNvPr id="137" name="文本框 136"/>
              <p:cNvSpPr txBox="1"/>
              <p:nvPr/>
            </p:nvSpPr>
            <p:spPr>
              <a:xfrm>
                <a:off x="637106" y="2626954"/>
                <a:ext cx="1836420" cy="400110"/>
              </a:xfrm>
              <a:prstGeom prst="rect">
                <a:avLst/>
              </a:prstGeom>
              <a:noFill/>
            </p:spPr>
            <p:txBody>
              <a:bodyPr wrap="square" rtlCol="0">
                <a:spAutoFit/>
              </a:bodyPr>
              <a:lstStyle/>
              <a:p>
                <a:r>
                  <a:rPr lang="en-US" altLang="zh-CN" sz="2000" dirty="0">
                    <a:solidFill>
                      <a:schemeClr val="bg1"/>
                    </a:solidFill>
                    <a:latin typeface="Agency FB" panose="020B0503020202020204" pitchFamily="34" charset="0"/>
                    <a:ea typeface="微软雅黑 Light" panose="020B0502040204020203" pitchFamily="34" charset="-122"/>
                  </a:rPr>
                  <a:t>Information</a:t>
                </a:r>
                <a:endParaRPr lang="zh-CN" altLang="en-US" sz="2000" dirty="0">
                  <a:solidFill>
                    <a:schemeClr val="bg1"/>
                  </a:solidFill>
                  <a:latin typeface="Agency FB" panose="020B0503020202020204" pitchFamily="34" charset="0"/>
                  <a:ea typeface="微软雅黑 Light" panose="020B0502040204020203" pitchFamily="34" charset="-122"/>
                </a:endParaRPr>
              </a:p>
            </p:txBody>
          </p:sp>
          <p:sp>
            <p:nvSpPr>
              <p:cNvPr id="138" name="矩形 137"/>
              <p:cNvSpPr/>
              <p:nvPr/>
            </p:nvSpPr>
            <p:spPr>
              <a:xfrm>
                <a:off x="637174" y="2906485"/>
                <a:ext cx="3022766" cy="307777"/>
              </a:xfrm>
              <a:prstGeom prst="rect">
                <a:avLst/>
              </a:prstGeom>
            </p:spPr>
            <p:txBody>
              <a:bodyPr wrap="square">
                <a:spAutoFit/>
              </a:bodyPr>
              <a:lstStyle/>
              <a:p>
                <a:r>
                  <a:rPr lang="en-US" altLang="zh-CN" sz="1400" dirty="0">
                    <a:solidFill>
                      <a:schemeClr val="bg1"/>
                    </a:solidFill>
                    <a:latin typeface="Agency FB" panose="020B0503020202020204" pitchFamily="34" charset="0"/>
                  </a:rPr>
                  <a:t>Add something here</a:t>
                </a:r>
                <a:endParaRPr lang="zh-CN" altLang="en-US" sz="1400" dirty="0">
                  <a:solidFill>
                    <a:schemeClr val="bg1"/>
                  </a:solidFill>
                  <a:latin typeface="Agency FB" panose="020B0503020202020204" pitchFamily="34" charset="0"/>
                </a:endParaRPr>
              </a:p>
            </p:txBody>
          </p:sp>
          <p:sp>
            <p:nvSpPr>
              <p:cNvPr id="139" name="矩形 138"/>
              <p:cNvSpPr/>
              <p:nvPr/>
            </p:nvSpPr>
            <p:spPr>
              <a:xfrm>
                <a:off x="743858" y="2286000"/>
                <a:ext cx="3226998" cy="266337"/>
              </a:xfrm>
              <a:prstGeom prst="rect">
                <a:avLst/>
              </a:prstGeom>
              <a:solidFill>
                <a:srgbClr val="23B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grpSp>
        <p:sp>
          <p:nvSpPr>
            <p:cNvPr id="135" name="文本框 134"/>
            <p:cNvSpPr txBox="1"/>
            <p:nvPr/>
          </p:nvSpPr>
          <p:spPr>
            <a:xfrm>
              <a:off x="3771900" y="2889552"/>
              <a:ext cx="1836420" cy="400110"/>
            </a:xfrm>
            <a:prstGeom prst="rect">
              <a:avLst/>
            </a:prstGeom>
            <a:noFill/>
          </p:spPr>
          <p:txBody>
            <a:bodyPr wrap="square" rtlCol="0">
              <a:spAutoFit/>
            </a:bodyPr>
            <a:lstStyle/>
            <a:p>
              <a:r>
                <a:rPr lang="en-US" altLang="zh-CN" sz="2000" dirty="0">
                  <a:solidFill>
                    <a:schemeClr val="bg1"/>
                  </a:solidFill>
                  <a:latin typeface="Agency FB" panose="020B0503020202020204" pitchFamily="34" charset="0"/>
                  <a:ea typeface="微软雅黑 Light" panose="020B0502040204020203" pitchFamily="34" charset="-122"/>
                </a:rPr>
                <a:t>60%</a:t>
              </a:r>
              <a:endParaRPr lang="zh-CN" altLang="en-US" sz="2000" dirty="0">
                <a:solidFill>
                  <a:schemeClr val="bg1"/>
                </a:solidFill>
                <a:latin typeface="Agency FB" panose="020B0503020202020204" pitchFamily="34" charset="0"/>
                <a:ea typeface="微软雅黑 Light" panose="020B0502040204020203" pitchFamily="34" charset="-122"/>
              </a:endParaRPr>
            </a:p>
          </p:txBody>
        </p:sp>
      </p:grpSp>
      <p:grpSp>
        <p:nvGrpSpPr>
          <p:cNvPr id="140" name="组合 139"/>
          <p:cNvGrpSpPr/>
          <p:nvPr/>
        </p:nvGrpSpPr>
        <p:grpSpPr>
          <a:xfrm>
            <a:off x="1088482" y="3747717"/>
            <a:ext cx="6587490" cy="991845"/>
            <a:chOff x="438150" y="4046137"/>
            <a:chExt cx="6587490" cy="991845"/>
          </a:xfrm>
        </p:grpSpPr>
        <p:grpSp>
          <p:nvGrpSpPr>
            <p:cNvPr id="141" name="组合 140"/>
            <p:cNvGrpSpPr/>
            <p:nvPr/>
          </p:nvGrpSpPr>
          <p:grpSpPr>
            <a:xfrm>
              <a:off x="438150" y="4109720"/>
              <a:ext cx="4751070" cy="928262"/>
              <a:chOff x="637106" y="2286000"/>
              <a:chExt cx="4751070" cy="928262"/>
            </a:xfrm>
          </p:grpSpPr>
          <p:sp>
            <p:nvSpPr>
              <p:cNvPr id="143" name="直角三角形 142"/>
              <p:cNvSpPr/>
              <p:nvPr/>
            </p:nvSpPr>
            <p:spPr>
              <a:xfrm rot="5400000">
                <a:off x="743857" y="2552337"/>
                <a:ext cx="140381" cy="140381"/>
              </a:xfrm>
              <a:prstGeom prst="rtTriangle">
                <a:avLst/>
              </a:prstGeom>
              <a:solidFill>
                <a:srgbClr val="23B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sp>
            <p:nvSpPr>
              <p:cNvPr id="144" name="文本框 143"/>
              <p:cNvSpPr txBox="1"/>
              <p:nvPr/>
            </p:nvSpPr>
            <p:spPr>
              <a:xfrm>
                <a:off x="637106" y="2626954"/>
                <a:ext cx="1836420" cy="400110"/>
              </a:xfrm>
              <a:prstGeom prst="rect">
                <a:avLst/>
              </a:prstGeom>
              <a:noFill/>
            </p:spPr>
            <p:txBody>
              <a:bodyPr wrap="square" rtlCol="0">
                <a:spAutoFit/>
              </a:bodyPr>
              <a:lstStyle/>
              <a:p>
                <a:r>
                  <a:rPr lang="en-US" altLang="zh-CN" sz="2000" dirty="0">
                    <a:solidFill>
                      <a:schemeClr val="bg1"/>
                    </a:solidFill>
                    <a:latin typeface="Agency FB" panose="020B0503020202020204" pitchFamily="34" charset="0"/>
                    <a:ea typeface="微软雅黑 Light" panose="020B0502040204020203" pitchFamily="34" charset="-122"/>
                  </a:rPr>
                  <a:t>Information</a:t>
                </a:r>
                <a:endParaRPr lang="zh-CN" altLang="en-US" sz="2000" dirty="0">
                  <a:solidFill>
                    <a:schemeClr val="bg1"/>
                  </a:solidFill>
                  <a:latin typeface="Agency FB" panose="020B0503020202020204" pitchFamily="34" charset="0"/>
                  <a:ea typeface="微软雅黑 Light" panose="020B0502040204020203" pitchFamily="34" charset="-122"/>
                </a:endParaRPr>
              </a:p>
            </p:txBody>
          </p:sp>
          <p:sp>
            <p:nvSpPr>
              <p:cNvPr id="145" name="矩形 144"/>
              <p:cNvSpPr/>
              <p:nvPr/>
            </p:nvSpPr>
            <p:spPr>
              <a:xfrm>
                <a:off x="637174" y="2906485"/>
                <a:ext cx="3022766" cy="307777"/>
              </a:xfrm>
              <a:prstGeom prst="rect">
                <a:avLst/>
              </a:prstGeom>
            </p:spPr>
            <p:txBody>
              <a:bodyPr wrap="square">
                <a:spAutoFit/>
              </a:bodyPr>
              <a:lstStyle/>
              <a:p>
                <a:r>
                  <a:rPr lang="en-US" altLang="zh-CN" sz="1400" dirty="0">
                    <a:solidFill>
                      <a:schemeClr val="bg1"/>
                    </a:solidFill>
                    <a:latin typeface="Agency FB" panose="020B0503020202020204" pitchFamily="34" charset="0"/>
                  </a:rPr>
                  <a:t>Add something here</a:t>
                </a:r>
                <a:endParaRPr lang="zh-CN" altLang="en-US" sz="1400" dirty="0">
                  <a:solidFill>
                    <a:schemeClr val="bg1"/>
                  </a:solidFill>
                  <a:latin typeface="Agency FB" panose="020B0503020202020204" pitchFamily="34" charset="0"/>
                </a:endParaRPr>
              </a:p>
            </p:txBody>
          </p:sp>
          <p:sp>
            <p:nvSpPr>
              <p:cNvPr id="148" name="矩形 147"/>
              <p:cNvSpPr/>
              <p:nvPr/>
            </p:nvSpPr>
            <p:spPr>
              <a:xfrm>
                <a:off x="743858" y="2286000"/>
                <a:ext cx="4644318" cy="266337"/>
              </a:xfrm>
              <a:prstGeom prst="rect">
                <a:avLst/>
              </a:prstGeom>
              <a:solidFill>
                <a:srgbClr val="23B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grpSp>
        <p:sp>
          <p:nvSpPr>
            <p:cNvPr id="142" name="文本框 141"/>
            <p:cNvSpPr txBox="1"/>
            <p:nvPr/>
          </p:nvSpPr>
          <p:spPr>
            <a:xfrm>
              <a:off x="5189220" y="4046137"/>
              <a:ext cx="1836420" cy="400110"/>
            </a:xfrm>
            <a:prstGeom prst="rect">
              <a:avLst/>
            </a:prstGeom>
            <a:noFill/>
          </p:spPr>
          <p:txBody>
            <a:bodyPr wrap="square" rtlCol="0">
              <a:spAutoFit/>
            </a:bodyPr>
            <a:lstStyle/>
            <a:p>
              <a:r>
                <a:rPr lang="en-US" altLang="zh-CN" sz="2000" dirty="0">
                  <a:solidFill>
                    <a:schemeClr val="bg1"/>
                  </a:solidFill>
                  <a:latin typeface="Agency FB" panose="020B0503020202020204" pitchFamily="34" charset="0"/>
                  <a:ea typeface="微软雅黑 Light" panose="020B0502040204020203" pitchFamily="34" charset="-122"/>
                </a:rPr>
                <a:t>85%</a:t>
              </a:r>
              <a:endParaRPr lang="zh-CN" altLang="en-US" sz="2000" dirty="0">
                <a:solidFill>
                  <a:schemeClr val="bg1"/>
                </a:solidFill>
                <a:latin typeface="Agency FB" panose="020B0503020202020204" pitchFamily="34" charset="0"/>
                <a:ea typeface="微软雅黑 Light" panose="020B0502040204020203" pitchFamily="34" charset="-122"/>
              </a:endParaRPr>
            </a:p>
          </p:txBody>
        </p:sp>
      </p:grpSp>
      <p:grpSp>
        <p:nvGrpSpPr>
          <p:cNvPr id="149" name="组合 148"/>
          <p:cNvGrpSpPr/>
          <p:nvPr/>
        </p:nvGrpSpPr>
        <p:grpSpPr>
          <a:xfrm>
            <a:off x="1088482" y="4816860"/>
            <a:ext cx="3955859" cy="995149"/>
            <a:chOff x="438150" y="5236633"/>
            <a:chExt cx="3955859" cy="995149"/>
          </a:xfrm>
        </p:grpSpPr>
        <p:grpSp>
          <p:nvGrpSpPr>
            <p:cNvPr id="150" name="组合 149"/>
            <p:cNvGrpSpPr/>
            <p:nvPr/>
          </p:nvGrpSpPr>
          <p:grpSpPr>
            <a:xfrm>
              <a:off x="438150" y="5303520"/>
              <a:ext cx="3022834" cy="928262"/>
              <a:chOff x="637106" y="2286000"/>
              <a:chExt cx="3022834" cy="928262"/>
            </a:xfrm>
          </p:grpSpPr>
          <p:sp>
            <p:nvSpPr>
              <p:cNvPr id="152" name="直角三角形 151"/>
              <p:cNvSpPr/>
              <p:nvPr/>
            </p:nvSpPr>
            <p:spPr>
              <a:xfrm rot="5400000">
                <a:off x="743857" y="2552337"/>
                <a:ext cx="140381" cy="140381"/>
              </a:xfrm>
              <a:prstGeom prst="rtTriangle">
                <a:avLst/>
              </a:prstGeom>
              <a:solidFill>
                <a:srgbClr val="23B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sp>
            <p:nvSpPr>
              <p:cNvPr id="153" name="文本框 152"/>
              <p:cNvSpPr txBox="1"/>
              <p:nvPr/>
            </p:nvSpPr>
            <p:spPr>
              <a:xfrm>
                <a:off x="637106" y="2626954"/>
                <a:ext cx="1836420" cy="400110"/>
              </a:xfrm>
              <a:prstGeom prst="rect">
                <a:avLst/>
              </a:prstGeom>
              <a:noFill/>
            </p:spPr>
            <p:txBody>
              <a:bodyPr wrap="square" rtlCol="0">
                <a:spAutoFit/>
              </a:bodyPr>
              <a:lstStyle/>
              <a:p>
                <a:r>
                  <a:rPr lang="en-US" altLang="zh-CN" sz="2000" dirty="0">
                    <a:solidFill>
                      <a:schemeClr val="bg1"/>
                    </a:solidFill>
                    <a:latin typeface="Agency FB" panose="020B0503020202020204" pitchFamily="34" charset="0"/>
                    <a:ea typeface="微软雅黑 Light" panose="020B0502040204020203" pitchFamily="34" charset="-122"/>
                  </a:rPr>
                  <a:t>Information</a:t>
                </a:r>
                <a:endParaRPr lang="zh-CN" altLang="en-US" sz="2000" dirty="0">
                  <a:solidFill>
                    <a:schemeClr val="bg1"/>
                  </a:solidFill>
                  <a:latin typeface="Agency FB" panose="020B0503020202020204" pitchFamily="34" charset="0"/>
                  <a:ea typeface="微软雅黑 Light" panose="020B0502040204020203" pitchFamily="34" charset="-122"/>
                </a:endParaRPr>
              </a:p>
            </p:txBody>
          </p:sp>
          <p:sp>
            <p:nvSpPr>
              <p:cNvPr id="154" name="矩形 153"/>
              <p:cNvSpPr/>
              <p:nvPr/>
            </p:nvSpPr>
            <p:spPr>
              <a:xfrm>
                <a:off x="637174" y="2906485"/>
                <a:ext cx="3022766" cy="307777"/>
              </a:xfrm>
              <a:prstGeom prst="rect">
                <a:avLst/>
              </a:prstGeom>
            </p:spPr>
            <p:txBody>
              <a:bodyPr wrap="square">
                <a:spAutoFit/>
              </a:bodyPr>
              <a:lstStyle/>
              <a:p>
                <a:r>
                  <a:rPr lang="en-US" altLang="zh-CN" sz="1400" dirty="0">
                    <a:solidFill>
                      <a:schemeClr val="bg1"/>
                    </a:solidFill>
                    <a:latin typeface="Agency FB" panose="020B0503020202020204" pitchFamily="34" charset="0"/>
                  </a:rPr>
                  <a:t>Add something here</a:t>
                </a:r>
                <a:endParaRPr lang="zh-CN" altLang="en-US" sz="1400" dirty="0">
                  <a:solidFill>
                    <a:schemeClr val="bg1"/>
                  </a:solidFill>
                  <a:latin typeface="Agency FB" panose="020B0503020202020204" pitchFamily="34" charset="0"/>
                </a:endParaRPr>
              </a:p>
            </p:txBody>
          </p:sp>
          <p:sp>
            <p:nvSpPr>
              <p:cNvPr id="155" name="矩形 154"/>
              <p:cNvSpPr/>
              <p:nvPr/>
            </p:nvSpPr>
            <p:spPr>
              <a:xfrm>
                <a:off x="743858" y="2286000"/>
                <a:ext cx="2045898" cy="266337"/>
              </a:xfrm>
              <a:prstGeom prst="rect">
                <a:avLst/>
              </a:prstGeom>
              <a:solidFill>
                <a:srgbClr val="23B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grpSp>
        <p:sp>
          <p:nvSpPr>
            <p:cNvPr id="151" name="文本框 150"/>
            <p:cNvSpPr txBox="1"/>
            <p:nvPr/>
          </p:nvSpPr>
          <p:spPr>
            <a:xfrm>
              <a:off x="2557589" y="5236633"/>
              <a:ext cx="1836420" cy="400110"/>
            </a:xfrm>
            <a:prstGeom prst="rect">
              <a:avLst/>
            </a:prstGeom>
            <a:noFill/>
          </p:spPr>
          <p:txBody>
            <a:bodyPr wrap="square" rtlCol="0">
              <a:spAutoFit/>
            </a:bodyPr>
            <a:lstStyle/>
            <a:p>
              <a:r>
                <a:rPr lang="en-US" altLang="zh-CN" sz="2000" dirty="0">
                  <a:solidFill>
                    <a:schemeClr val="bg1"/>
                  </a:solidFill>
                  <a:latin typeface="Agency FB" panose="020B0503020202020204" pitchFamily="34" charset="0"/>
                  <a:ea typeface="微软雅黑 Light" panose="020B0502040204020203" pitchFamily="34" charset="-122"/>
                </a:rPr>
                <a:t>40%</a:t>
              </a:r>
              <a:endParaRPr lang="zh-CN" altLang="en-US" sz="2000" dirty="0">
                <a:solidFill>
                  <a:schemeClr val="bg1"/>
                </a:solidFill>
                <a:latin typeface="Agency FB" panose="020B0503020202020204" pitchFamily="34" charset="0"/>
                <a:ea typeface="微软雅黑 Light" panose="020B0502040204020203" pitchFamily="34" charset="-122"/>
              </a:endParaRPr>
            </a:p>
          </p:txBody>
        </p:sp>
      </p:grpSp>
      <p:grpSp>
        <p:nvGrpSpPr>
          <p:cNvPr id="156" name="组合 155"/>
          <p:cNvGrpSpPr/>
          <p:nvPr/>
        </p:nvGrpSpPr>
        <p:grpSpPr>
          <a:xfrm>
            <a:off x="7508850" y="2161120"/>
            <a:ext cx="3295650" cy="2546974"/>
            <a:chOff x="8115300" y="1352550"/>
            <a:chExt cx="3295650" cy="2546974"/>
          </a:xfrm>
        </p:grpSpPr>
        <p:sp>
          <p:nvSpPr>
            <p:cNvPr id="157" name="文本框 156"/>
            <p:cNvSpPr txBox="1"/>
            <p:nvPr/>
          </p:nvSpPr>
          <p:spPr>
            <a:xfrm>
              <a:off x="8115300" y="1352550"/>
              <a:ext cx="1568058" cy="400110"/>
            </a:xfrm>
            <a:prstGeom prst="rect">
              <a:avLst/>
            </a:prstGeom>
            <a:noFill/>
          </p:spPr>
          <p:txBody>
            <a:bodyPr wrap="none" rtlCol="0">
              <a:spAutoFit/>
            </a:bodyPr>
            <a:lstStyle/>
            <a:p>
              <a:r>
                <a:rPr lang="en-US" altLang="zh-CN" sz="2000" dirty="0">
                  <a:solidFill>
                    <a:schemeClr val="bg1"/>
                  </a:solidFill>
                  <a:latin typeface="Agency FB" panose="020B0503020202020204" pitchFamily="34" charset="0"/>
                  <a:ea typeface="微软雅黑 Light" panose="020B0502040204020203" pitchFamily="34" charset="-122"/>
                </a:rPr>
                <a:t>Information Here</a:t>
              </a:r>
              <a:endParaRPr lang="zh-CN" altLang="en-US" sz="2000" dirty="0">
                <a:solidFill>
                  <a:schemeClr val="bg1"/>
                </a:solidFill>
                <a:latin typeface="Agency FB" panose="020B0503020202020204" pitchFamily="34" charset="0"/>
                <a:ea typeface="微软雅黑 Light" panose="020B0502040204020203" pitchFamily="34" charset="-122"/>
              </a:endParaRPr>
            </a:p>
          </p:txBody>
        </p:sp>
        <p:sp>
          <p:nvSpPr>
            <p:cNvPr id="158" name="矩形 157"/>
            <p:cNvSpPr/>
            <p:nvPr/>
          </p:nvSpPr>
          <p:spPr>
            <a:xfrm>
              <a:off x="8115300" y="2083642"/>
              <a:ext cx="3295650" cy="1815882"/>
            </a:xfrm>
            <a:prstGeom prst="rect">
              <a:avLst/>
            </a:prstGeom>
          </p:spPr>
          <p:txBody>
            <a:bodyPr wrap="square">
              <a:spAutoFit/>
            </a:bodyPr>
            <a:lstStyle/>
            <a:p>
              <a:r>
                <a:rPr lang="zh-CN" altLang="en-US" sz="1400" dirty="0">
                  <a:solidFill>
                    <a:schemeClr val="bg1"/>
                  </a:solidFill>
                  <a:latin typeface="Agency FB" panose="020B0503020202020204" pitchFamily="34" charset="0"/>
                </a:rPr>
                <a:t>It was a question of life or death for me: I had scarcely enough drinking water to last a week.</a:t>
              </a:r>
              <a:endParaRPr lang="zh-CN" altLang="en-US" sz="1400" dirty="0">
                <a:solidFill>
                  <a:schemeClr val="bg1"/>
                </a:solidFill>
                <a:latin typeface="Agency FB" panose="020B0503020202020204" pitchFamily="34" charset="0"/>
              </a:endParaRPr>
            </a:p>
            <a:p>
              <a:r>
                <a:rPr lang="zh-CN" altLang="en-US" sz="1400" dirty="0">
                  <a:solidFill>
                    <a:schemeClr val="bg1"/>
                  </a:solidFill>
                  <a:latin typeface="Agency FB" panose="020B0503020202020204" pitchFamily="34" charset="0"/>
                </a:rPr>
                <a:t>The first night, then, I went to sleep on the sand, a thousand miles from any human habitation. I was more isolated than a shipwrecked sailor on a raft in the middle of the ocean.</a:t>
              </a:r>
              <a:r>
                <a:rPr lang="en-US" altLang="zh-CN" sz="1400" dirty="0">
                  <a:solidFill>
                    <a:schemeClr val="bg1"/>
                  </a:solidFill>
                  <a:latin typeface="Agency FB" panose="020B0503020202020204" pitchFamily="34" charset="0"/>
                </a:rPr>
                <a:t> Thus you can imagine my amazement, at sunrise, when I was awakened by an odd little voice.</a:t>
              </a:r>
              <a:endParaRPr lang="zh-CN" altLang="en-US" sz="1400" dirty="0">
                <a:solidFill>
                  <a:schemeClr val="bg1"/>
                </a:solidFill>
                <a:latin typeface="Agency FB" panose="020B0503020202020204" pitchFamily="34"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3000">
        <p15:prstTrans prst="peelOff"/>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7"/>
                                        </p:tgtEl>
                                        <p:attrNameLst>
                                          <p:attrName>style.visibility</p:attrName>
                                        </p:attrNameLst>
                                      </p:cBhvr>
                                      <p:to>
                                        <p:strVal val="visible"/>
                                      </p:to>
                                    </p:set>
                                    <p:animEffect transition="in" filter="wipe(left)">
                                      <p:cBhvr>
                                        <p:cTn id="7" dur="500"/>
                                        <p:tgtEl>
                                          <p:spTgt spid="127"/>
                                        </p:tgtEl>
                                      </p:cBhvr>
                                    </p:animEffect>
                                  </p:childTnLst>
                                </p:cTn>
                              </p:par>
                              <p:par>
                                <p:cTn id="8" presetID="22" presetClass="entr" presetSubtype="8" fill="hold" nodeType="withEffect">
                                  <p:stCondLst>
                                    <p:cond delay="100"/>
                                  </p:stCondLst>
                                  <p:childTnLst>
                                    <p:set>
                                      <p:cBhvr>
                                        <p:cTn id="9" dur="1" fill="hold">
                                          <p:stCondLst>
                                            <p:cond delay="0"/>
                                          </p:stCondLst>
                                        </p:cTn>
                                        <p:tgtEl>
                                          <p:spTgt spid="133"/>
                                        </p:tgtEl>
                                        <p:attrNameLst>
                                          <p:attrName>style.visibility</p:attrName>
                                        </p:attrNameLst>
                                      </p:cBhvr>
                                      <p:to>
                                        <p:strVal val="visible"/>
                                      </p:to>
                                    </p:set>
                                    <p:animEffect transition="in" filter="wipe(left)">
                                      <p:cBhvr>
                                        <p:cTn id="10" dur="500"/>
                                        <p:tgtEl>
                                          <p:spTgt spid="133"/>
                                        </p:tgtEl>
                                      </p:cBhvr>
                                    </p:animEffect>
                                  </p:childTnLst>
                                </p:cTn>
                              </p:par>
                              <p:par>
                                <p:cTn id="11" presetID="22" presetClass="entr" presetSubtype="8" fill="hold" nodeType="withEffect">
                                  <p:stCondLst>
                                    <p:cond delay="200"/>
                                  </p:stCondLst>
                                  <p:childTnLst>
                                    <p:set>
                                      <p:cBhvr>
                                        <p:cTn id="12" dur="1" fill="hold">
                                          <p:stCondLst>
                                            <p:cond delay="0"/>
                                          </p:stCondLst>
                                        </p:cTn>
                                        <p:tgtEl>
                                          <p:spTgt spid="140"/>
                                        </p:tgtEl>
                                        <p:attrNameLst>
                                          <p:attrName>style.visibility</p:attrName>
                                        </p:attrNameLst>
                                      </p:cBhvr>
                                      <p:to>
                                        <p:strVal val="visible"/>
                                      </p:to>
                                    </p:set>
                                    <p:animEffect transition="in" filter="wipe(left)">
                                      <p:cBhvr>
                                        <p:cTn id="13" dur="500"/>
                                        <p:tgtEl>
                                          <p:spTgt spid="140"/>
                                        </p:tgtEl>
                                      </p:cBhvr>
                                    </p:animEffect>
                                  </p:childTnLst>
                                </p:cTn>
                              </p:par>
                              <p:par>
                                <p:cTn id="14" presetID="22" presetClass="entr" presetSubtype="8" fill="hold" nodeType="withEffect">
                                  <p:stCondLst>
                                    <p:cond delay="300"/>
                                  </p:stCondLst>
                                  <p:childTnLst>
                                    <p:set>
                                      <p:cBhvr>
                                        <p:cTn id="15" dur="1" fill="hold">
                                          <p:stCondLst>
                                            <p:cond delay="0"/>
                                          </p:stCondLst>
                                        </p:cTn>
                                        <p:tgtEl>
                                          <p:spTgt spid="149"/>
                                        </p:tgtEl>
                                        <p:attrNameLst>
                                          <p:attrName>style.visibility</p:attrName>
                                        </p:attrNameLst>
                                      </p:cBhvr>
                                      <p:to>
                                        <p:strVal val="visible"/>
                                      </p:to>
                                    </p:set>
                                    <p:animEffect transition="in" filter="wipe(left)">
                                      <p:cBhvr>
                                        <p:cTn id="16" dur="500"/>
                                        <p:tgtEl>
                                          <p:spTgt spid="149"/>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126"/>
                                        </p:tgtEl>
                                        <p:attrNameLst>
                                          <p:attrName>style.visibility</p:attrName>
                                        </p:attrNameLst>
                                      </p:cBhvr>
                                      <p:to>
                                        <p:strVal val="visible"/>
                                      </p:to>
                                    </p:set>
                                    <p:animEffect transition="in" filter="fade">
                                      <p:cBhvr>
                                        <p:cTn id="19" dur="500"/>
                                        <p:tgtEl>
                                          <p:spTgt spid="126"/>
                                        </p:tgtEl>
                                      </p:cBhvr>
                                    </p:animEffect>
                                  </p:childTnLst>
                                </p:cTn>
                              </p:par>
                              <p:par>
                                <p:cTn id="20" presetID="22" presetClass="entr" presetSubtype="8" fill="hold" nodeType="withEffect">
                                  <p:stCondLst>
                                    <p:cond delay="700"/>
                                  </p:stCondLst>
                                  <p:childTnLst>
                                    <p:set>
                                      <p:cBhvr>
                                        <p:cTn id="21" dur="1" fill="hold">
                                          <p:stCondLst>
                                            <p:cond delay="0"/>
                                          </p:stCondLst>
                                        </p:cTn>
                                        <p:tgtEl>
                                          <p:spTgt spid="156"/>
                                        </p:tgtEl>
                                        <p:attrNameLst>
                                          <p:attrName>style.visibility</p:attrName>
                                        </p:attrNameLst>
                                      </p:cBhvr>
                                      <p:to>
                                        <p:strVal val="visible"/>
                                      </p:to>
                                    </p:set>
                                    <p:animEffect transition="in" filter="wipe(left)">
                                      <p:cBhvr>
                                        <p:cTn id="22" dur="500"/>
                                        <p:tgtEl>
                                          <p:spTgt spid="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456C4"/>
        </a:solidFill>
        <a:effectLst/>
      </p:bgPr>
    </p:bg>
    <p:spTree>
      <p:nvGrpSpPr>
        <p:cNvPr id="1" name=""/>
        <p:cNvGrpSpPr/>
        <p:nvPr/>
      </p:nvGrpSpPr>
      <p:grpSpPr>
        <a:xfrm>
          <a:off x="0" y="0"/>
          <a:ext cx="0" cy="0"/>
          <a:chOff x="0" y="0"/>
          <a:chExt cx="0" cy="0"/>
        </a:xfrm>
      </p:grpSpPr>
      <p:sp>
        <p:nvSpPr>
          <p:cNvPr id="46" name="矩形 45"/>
          <p:cNvSpPr/>
          <p:nvPr/>
        </p:nvSpPr>
        <p:spPr>
          <a:xfrm rot="2624067">
            <a:off x="-270870" y="-500700"/>
            <a:ext cx="696002" cy="1374254"/>
          </a:xfrm>
          <a:prstGeom prst="rect">
            <a:avLst/>
          </a:prstGeom>
          <a:solidFill>
            <a:srgbClr val="39B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圆角矩形 48"/>
          <p:cNvSpPr/>
          <p:nvPr/>
        </p:nvSpPr>
        <p:spPr>
          <a:xfrm rot="18464827">
            <a:off x="2015444" y="6906078"/>
            <a:ext cx="1435540" cy="409645"/>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5" name="圆角矩形 54"/>
          <p:cNvSpPr/>
          <p:nvPr/>
        </p:nvSpPr>
        <p:spPr>
          <a:xfrm rot="16200000">
            <a:off x="8443897" y="-659210"/>
            <a:ext cx="1435540" cy="672047"/>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57" name="直接连接符 56"/>
          <p:cNvCxnSpPr/>
          <p:nvPr/>
        </p:nvCxnSpPr>
        <p:spPr>
          <a:xfrm flipH="1">
            <a:off x="2421467" y="-11853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11785718" y="-8930"/>
            <a:ext cx="1016000" cy="1429450"/>
          </a:xfrm>
          <a:prstGeom prst="line">
            <a:avLst/>
          </a:prstGeom>
          <a:ln w="57150">
            <a:solidFill>
              <a:srgbClr val="0E67DD">
                <a:alpha val="70000"/>
              </a:srgb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10784382" y="-779860"/>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6817652" y="6098572"/>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081466" y="636331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sp>
        <p:nvSpPr>
          <p:cNvPr id="146" name="文本框 32"/>
          <p:cNvSpPr txBox="1">
            <a:spLocks noChangeArrowheads="1"/>
          </p:cNvSpPr>
          <p:nvPr/>
        </p:nvSpPr>
        <p:spPr bwMode="auto">
          <a:xfrm>
            <a:off x="5069442" y="177693"/>
            <a:ext cx="1976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r>
              <a:rPr lang="en-US" altLang="zh-CN" sz="1600" dirty="0">
                <a:solidFill>
                  <a:prstClr val="white"/>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rPr>
              <a:t>Data Analyze</a:t>
            </a:r>
            <a:endParaRPr lang="zh-CN" altLang="en-US" sz="1600" dirty="0">
              <a:solidFill>
                <a:prstClr val="white"/>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endParaRPr>
          </a:p>
        </p:txBody>
      </p:sp>
      <p:sp>
        <p:nvSpPr>
          <p:cNvPr id="147" name="矩形 34"/>
          <p:cNvSpPr>
            <a:spLocks noChangeArrowheads="1"/>
          </p:cNvSpPr>
          <p:nvPr/>
        </p:nvSpPr>
        <p:spPr bwMode="auto">
          <a:xfrm>
            <a:off x="3519889" y="480686"/>
            <a:ext cx="51765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1200" dirty="0">
                <a:solidFill>
                  <a:srgbClr val="FFFFFF"/>
                </a:solidFill>
                <a:latin typeface="Agency FB" panose="020B0503020202020204" pitchFamily="34" charset="0"/>
                <a:ea typeface="微软雅黑" panose="020B0503020204020204" pitchFamily="34" charset="-122"/>
              </a:rPr>
              <a:t>Something was broken in my engine. And as I had with me neither a mechanic nor any passengers</a:t>
            </a:r>
            <a:endParaRPr lang="zh-CN" altLang="en-US" sz="1200" dirty="0">
              <a:solidFill>
                <a:srgbClr val="FFFFFF"/>
              </a:solidFill>
              <a:latin typeface="Agency FB" panose="020B0503020202020204" pitchFamily="34" charset="0"/>
              <a:ea typeface="微软雅黑" panose="020B0503020204020204" pitchFamily="34" charset="-122"/>
            </a:endParaRPr>
          </a:p>
        </p:txBody>
      </p:sp>
      <p:sp>
        <p:nvSpPr>
          <p:cNvPr id="47" name="圆角矩形 46"/>
          <p:cNvSpPr/>
          <p:nvPr/>
        </p:nvSpPr>
        <p:spPr>
          <a:xfrm rot="18464827">
            <a:off x="-507309" y="5889783"/>
            <a:ext cx="2289928" cy="653453"/>
          </a:xfrm>
          <a:prstGeom prst="roundRect">
            <a:avLst>
              <a:gd name="adj" fmla="val 50000"/>
            </a:avLst>
          </a:prstGeom>
          <a:solidFill>
            <a:srgbClr val="0E67DD">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圆角矩形 47"/>
          <p:cNvSpPr/>
          <p:nvPr/>
        </p:nvSpPr>
        <p:spPr>
          <a:xfrm rot="18464827">
            <a:off x="-439575" y="6531274"/>
            <a:ext cx="2289928" cy="653453"/>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4" name="组合 53"/>
          <p:cNvGrpSpPr/>
          <p:nvPr/>
        </p:nvGrpSpPr>
        <p:grpSpPr>
          <a:xfrm>
            <a:off x="10898883" y="5003481"/>
            <a:ext cx="1151670" cy="2867305"/>
            <a:chOff x="9469605" y="2687777"/>
            <a:chExt cx="2410133" cy="6000493"/>
          </a:xfrm>
        </p:grpSpPr>
        <p:sp>
          <p:nvSpPr>
            <p:cNvPr id="50" name="圆角矩形 49"/>
            <p:cNvSpPr/>
            <p:nvPr/>
          </p:nvSpPr>
          <p:spPr>
            <a:xfrm rot="18464827">
              <a:off x="9956209" y="6143988"/>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圆角矩形 50"/>
            <p:cNvSpPr/>
            <p:nvPr/>
          </p:nvSpPr>
          <p:spPr>
            <a:xfrm rot="18464827">
              <a:off x="8430088" y="6143989"/>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圆角矩形 52"/>
            <p:cNvSpPr/>
            <p:nvPr/>
          </p:nvSpPr>
          <p:spPr>
            <a:xfrm rot="18464827">
              <a:off x="8349296" y="5157828"/>
              <a:ext cx="6000493" cy="1060391"/>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pic>
        <p:nvPicPr>
          <p:cNvPr id="52" name="图片占位符 100"/>
          <p:cNvPicPr>
            <a:picLocks noChangeAspect="1"/>
          </p:cNvPicPr>
          <p:nvPr/>
        </p:nvPicPr>
        <p:blipFill rotWithShape="1">
          <a:blip r:embed="rId1" cstate="print">
            <a:extLst>
              <a:ext uri="{28A0092B-C50C-407E-A947-70E740481C1C}">
                <a14:useLocalDpi xmlns:a14="http://schemas.microsoft.com/office/drawing/2010/main" val="0"/>
              </a:ext>
            </a:extLst>
          </a:blip>
          <a:srcRect l="11432" t="9201" r="35397" b="5222"/>
          <a:stretch>
            <a:fillRect/>
          </a:stretch>
        </p:blipFill>
        <p:spPr>
          <a:xfrm>
            <a:off x="-2" y="1443789"/>
            <a:ext cx="1925055" cy="1799925"/>
          </a:xfrm>
          <a:prstGeom prst="rect">
            <a:avLst/>
          </a:prstGeom>
        </p:spPr>
      </p:pic>
      <p:cxnSp>
        <p:nvCxnSpPr>
          <p:cNvPr id="56" name="直接连接符 55"/>
          <p:cNvCxnSpPr>
            <a:stCxn id="77" idx="6"/>
            <a:endCxn id="110" idx="2"/>
          </p:cNvCxnSpPr>
          <p:nvPr/>
        </p:nvCxnSpPr>
        <p:spPr>
          <a:xfrm>
            <a:off x="1251626" y="4363962"/>
            <a:ext cx="960669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58" name="组合 57"/>
          <p:cNvGrpSpPr/>
          <p:nvPr/>
        </p:nvGrpSpPr>
        <p:grpSpPr>
          <a:xfrm>
            <a:off x="1577223" y="1444234"/>
            <a:ext cx="10614777" cy="1800590"/>
            <a:chOff x="1577223" y="1789060"/>
            <a:chExt cx="10614777" cy="1800590"/>
          </a:xfrm>
        </p:grpSpPr>
        <p:sp>
          <p:nvSpPr>
            <p:cNvPr id="59" name="矩形 58"/>
            <p:cNvSpPr/>
            <p:nvPr/>
          </p:nvSpPr>
          <p:spPr>
            <a:xfrm>
              <a:off x="1799999" y="1789060"/>
              <a:ext cx="3067276" cy="1800000"/>
            </a:xfrm>
            <a:prstGeom prst="rect">
              <a:avLst/>
            </a:prstGeom>
            <a:solidFill>
              <a:srgbClr val="0E67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sp>
          <p:nvSpPr>
            <p:cNvPr id="62" name="等腰三角形 61"/>
            <p:cNvSpPr/>
            <p:nvPr/>
          </p:nvSpPr>
          <p:spPr>
            <a:xfrm rot="16200000">
              <a:off x="1499161" y="2579963"/>
              <a:ext cx="384400" cy="228276"/>
            </a:xfrm>
            <a:prstGeom prst="triangle">
              <a:avLst/>
            </a:prstGeom>
            <a:solidFill>
              <a:srgbClr val="0E67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sp>
          <p:nvSpPr>
            <p:cNvPr id="63" name="文本框 62"/>
            <p:cNvSpPr txBox="1"/>
            <p:nvPr/>
          </p:nvSpPr>
          <p:spPr>
            <a:xfrm>
              <a:off x="2113304" y="2002535"/>
              <a:ext cx="930063" cy="400110"/>
            </a:xfrm>
            <a:prstGeom prst="rect">
              <a:avLst/>
            </a:prstGeom>
            <a:noFill/>
          </p:spPr>
          <p:txBody>
            <a:bodyPr wrap="none" rtlCol="0">
              <a:spAutoFit/>
            </a:bodyPr>
            <a:lstStyle/>
            <a:p>
              <a:r>
                <a:rPr lang="en-US" altLang="zh-CN" sz="2000" dirty="0">
                  <a:solidFill>
                    <a:schemeClr val="bg1"/>
                  </a:solidFill>
                  <a:latin typeface="Agency FB" panose="020B0503020202020204" pitchFamily="34" charset="0"/>
                  <a:ea typeface="微软雅黑" panose="020B0503020204020204" pitchFamily="34" charset="-122"/>
                </a:rPr>
                <a:t>John Doe</a:t>
              </a:r>
              <a:endParaRPr lang="zh-CN" altLang="en-US" sz="1600" dirty="0">
                <a:solidFill>
                  <a:schemeClr val="bg1"/>
                </a:solidFill>
                <a:latin typeface="Agency FB" panose="020B0503020202020204" pitchFamily="34" charset="0"/>
                <a:ea typeface="微软雅黑" panose="020B0503020204020204" pitchFamily="34" charset="-122"/>
              </a:endParaRPr>
            </a:p>
          </p:txBody>
        </p:sp>
        <p:sp>
          <p:nvSpPr>
            <p:cNvPr id="64" name="文本框 63"/>
            <p:cNvSpPr txBox="1"/>
            <p:nvPr/>
          </p:nvSpPr>
          <p:spPr>
            <a:xfrm>
              <a:off x="2113304" y="2331514"/>
              <a:ext cx="768159" cy="369332"/>
            </a:xfrm>
            <a:prstGeom prst="rect">
              <a:avLst/>
            </a:prstGeom>
            <a:noFill/>
          </p:spPr>
          <p:txBody>
            <a:bodyPr wrap="none" rtlCol="0">
              <a:spAutoFit/>
            </a:bodyPr>
            <a:lstStyle/>
            <a:p>
              <a:r>
                <a:rPr lang="en-US" altLang="zh-CN" dirty="0">
                  <a:solidFill>
                    <a:schemeClr val="bg1"/>
                  </a:solidFill>
                  <a:latin typeface="Agency FB" panose="020B0503020202020204" pitchFamily="34" charset="0"/>
                  <a:ea typeface="微软雅黑" panose="020B0503020204020204" pitchFamily="34" charset="-122"/>
                </a:rPr>
                <a:t>Position</a:t>
              </a:r>
              <a:endParaRPr lang="zh-CN" altLang="en-US" sz="1400" dirty="0">
                <a:solidFill>
                  <a:schemeClr val="bg1"/>
                </a:solidFill>
                <a:latin typeface="Agency FB" panose="020B0503020202020204" pitchFamily="34" charset="0"/>
                <a:ea typeface="微软雅黑" panose="020B0503020204020204" pitchFamily="34" charset="-122"/>
              </a:endParaRPr>
            </a:p>
          </p:txBody>
        </p:sp>
        <p:sp>
          <p:nvSpPr>
            <p:cNvPr id="67" name="矩形 66"/>
            <p:cNvSpPr/>
            <p:nvPr/>
          </p:nvSpPr>
          <p:spPr>
            <a:xfrm>
              <a:off x="4867275" y="1789651"/>
              <a:ext cx="7324725" cy="1799999"/>
            </a:xfrm>
            <a:prstGeom prst="rect">
              <a:avLst/>
            </a:prstGeom>
            <a:solidFill>
              <a:srgbClr val="39B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sp>
          <p:nvSpPr>
            <p:cNvPr id="68" name="矩形 67"/>
            <p:cNvSpPr/>
            <p:nvPr/>
          </p:nvSpPr>
          <p:spPr>
            <a:xfrm>
              <a:off x="5211061" y="2016208"/>
              <a:ext cx="6418963" cy="738664"/>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sz="1400" dirty="0">
                  <a:solidFill>
                    <a:schemeClr val="bg1"/>
                  </a:solidFill>
                  <a:latin typeface="Agency FB" panose="020B0503020202020204" pitchFamily="34" charset="0"/>
                  <a:ea typeface="微软雅黑" panose="020B0503020204020204" pitchFamily="34" charset="-122"/>
                </a:rPr>
                <a:t>Something was broken in my engine. And as I had with me neither a mechanic nor any passengers</a:t>
              </a:r>
              <a:endParaRPr lang="en-US" altLang="zh-CN" sz="1400" dirty="0">
                <a:solidFill>
                  <a:schemeClr val="bg1"/>
                </a:solidFill>
                <a:latin typeface="Agency FB" panose="020B0503020202020204" pitchFamily="34" charset="0"/>
                <a:ea typeface="微软雅黑" panose="020B0503020204020204" pitchFamily="34" charset="-122"/>
              </a:endParaRPr>
            </a:p>
            <a:p>
              <a:pPr marL="285750" indent="-285750">
                <a:lnSpc>
                  <a:spcPct val="150000"/>
                </a:lnSpc>
                <a:buFont typeface="Arial" panose="020B0604020202020204" pitchFamily="34" charset="0"/>
                <a:buChar char="•"/>
              </a:pPr>
              <a:r>
                <a:rPr lang="zh-CN" altLang="en-US" sz="1400" dirty="0">
                  <a:solidFill>
                    <a:schemeClr val="bg1"/>
                  </a:solidFill>
                  <a:latin typeface="Agency FB" panose="020B0503020202020204" pitchFamily="34" charset="0"/>
                  <a:ea typeface="微软雅黑" panose="020B0503020204020204" pitchFamily="34" charset="-122"/>
                </a:rPr>
                <a:t>Something was broken in my engine. And as I had with me neither a mechanic nor any passengers</a:t>
              </a:r>
              <a:endParaRPr lang="en-US" altLang="zh-CN" sz="1400" dirty="0">
                <a:solidFill>
                  <a:schemeClr val="bg1"/>
                </a:solidFill>
                <a:latin typeface="Agency FB" panose="020B0503020202020204" pitchFamily="34" charset="0"/>
                <a:ea typeface="微软雅黑" panose="020B0503020204020204" pitchFamily="34" charset="-122"/>
              </a:endParaRPr>
            </a:p>
          </p:txBody>
        </p:sp>
        <p:sp>
          <p:nvSpPr>
            <p:cNvPr id="69" name="文本框 68"/>
            <p:cNvSpPr txBox="1"/>
            <p:nvPr/>
          </p:nvSpPr>
          <p:spPr>
            <a:xfrm>
              <a:off x="2088476" y="2888661"/>
              <a:ext cx="2748470" cy="477054"/>
            </a:xfrm>
            <a:prstGeom prst="rect">
              <a:avLst/>
            </a:prstGeom>
            <a:noFill/>
          </p:spPr>
          <p:txBody>
            <a:bodyPr wrap="square" rtlCol="0">
              <a:spAutoFit/>
            </a:bodyPr>
            <a:lstStyle/>
            <a:p>
              <a:r>
                <a:rPr lang="en-US" altLang="zh-CN" sz="1400" dirty="0">
                  <a:solidFill>
                    <a:schemeClr val="bg1"/>
                  </a:solidFill>
                  <a:latin typeface="Agency FB" panose="020B0503020202020204" pitchFamily="34" charset="0"/>
                  <a:ea typeface="微软雅黑" panose="020B0503020204020204" pitchFamily="34" charset="-122"/>
                </a:rPr>
                <a:t>Description Here Description Here</a:t>
              </a:r>
              <a:endParaRPr lang="en-US" altLang="zh-CN" sz="1400" dirty="0">
                <a:solidFill>
                  <a:schemeClr val="bg1"/>
                </a:solidFill>
                <a:latin typeface="Agency FB" panose="020B0503020202020204" pitchFamily="34" charset="0"/>
                <a:ea typeface="微软雅黑" panose="020B0503020204020204" pitchFamily="34" charset="-122"/>
              </a:endParaRPr>
            </a:p>
            <a:p>
              <a:endParaRPr lang="zh-CN" altLang="en-US" sz="1100" dirty="0">
                <a:solidFill>
                  <a:schemeClr val="bg1"/>
                </a:solidFill>
                <a:latin typeface="Agency FB" panose="020B0503020202020204" pitchFamily="34" charset="0"/>
                <a:ea typeface="微软雅黑" panose="020B0503020204020204" pitchFamily="34" charset="-122"/>
              </a:endParaRPr>
            </a:p>
          </p:txBody>
        </p:sp>
      </p:grpSp>
      <p:grpSp>
        <p:nvGrpSpPr>
          <p:cNvPr id="70" name="组合 69"/>
          <p:cNvGrpSpPr/>
          <p:nvPr/>
        </p:nvGrpSpPr>
        <p:grpSpPr>
          <a:xfrm>
            <a:off x="276922" y="3752860"/>
            <a:ext cx="1749998" cy="2044261"/>
            <a:chOff x="276922" y="4097686"/>
            <a:chExt cx="1749998" cy="2044261"/>
          </a:xfrm>
        </p:grpSpPr>
        <p:grpSp>
          <p:nvGrpSpPr>
            <p:cNvPr id="71" name="组合 70"/>
            <p:cNvGrpSpPr/>
            <p:nvPr/>
          </p:nvGrpSpPr>
          <p:grpSpPr>
            <a:xfrm>
              <a:off x="741392" y="4097686"/>
              <a:ext cx="821059" cy="1278727"/>
              <a:chOff x="460513" y="4717084"/>
              <a:chExt cx="821059" cy="1278727"/>
            </a:xfrm>
          </p:grpSpPr>
          <p:grpSp>
            <p:nvGrpSpPr>
              <p:cNvPr id="73" name="组合 72"/>
              <p:cNvGrpSpPr/>
              <p:nvPr/>
            </p:nvGrpSpPr>
            <p:grpSpPr>
              <a:xfrm>
                <a:off x="460513" y="4717084"/>
                <a:ext cx="821059" cy="710807"/>
                <a:chOff x="2360303" y="4198830"/>
                <a:chExt cx="821059" cy="710807"/>
              </a:xfrm>
            </p:grpSpPr>
            <p:sp>
              <p:nvSpPr>
                <p:cNvPr id="77" name="椭圆 76"/>
                <p:cNvSpPr/>
                <p:nvPr/>
              </p:nvSpPr>
              <p:spPr>
                <a:xfrm>
                  <a:off x="2671127" y="4710227"/>
                  <a:ext cx="199410" cy="199410"/>
                </a:xfrm>
                <a:prstGeom prst="ellipse">
                  <a:avLst/>
                </a:prstGeom>
                <a:solidFill>
                  <a:schemeClr val="tx2"/>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sp>
              <p:nvSpPr>
                <p:cNvPr id="78" name="文本框 77"/>
                <p:cNvSpPr txBox="1"/>
                <p:nvPr/>
              </p:nvSpPr>
              <p:spPr>
                <a:xfrm>
                  <a:off x="2375532" y="4198830"/>
                  <a:ext cx="633507" cy="307777"/>
                </a:xfrm>
                <a:prstGeom prst="rect">
                  <a:avLst/>
                </a:prstGeom>
                <a:noFill/>
              </p:spPr>
              <p:txBody>
                <a:bodyPr wrap="none" rtlCol="0">
                  <a:spAutoFit/>
                </a:bodyPr>
                <a:lstStyle/>
                <a:p>
                  <a:r>
                    <a:rPr lang="en-US" altLang="zh-CN" sz="1400" dirty="0">
                      <a:solidFill>
                        <a:schemeClr val="bg1">
                          <a:lumMod val="75000"/>
                        </a:schemeClr>
                      </a:solidFill>
                      <a:latin typeface="Agency FB" panose="020B0503020202020204" pitchFamily="34" charset="0"/>
                      <a:ea typeface="微软雅黑" panose="020B0503020204020204" pitchFamily="34" charset="-122"/>
                    </a:rPr>
                    <a:t>2006/4</a:t>
                  </a:r>
                  <a:endParaRPr lang="zh-CN" altLang="en-US" sz="1100" dirty="0">
                    <a:solidFill>
                      <a:schemeClr val="bg1">
                        <a:lumMod val="75000"/>
                      </a:schemeClr>
                    </a:solidFill>
                    <a:latin typeface="Agency FB" panose="020B0503020202020204" pitchFamily="34" charset="0"/>
                    <a:ea typeface="微软雅黑" panose="020B0503020204020204" pitchFamily="34" charset="-122"/>
                  </a:endParaRPr>
                </a:p>
              </p:txBody>
            </p:sp>
            <p:sp>
              <p:nvSpPr>
                <p:cNvPr id="79" name="文本框 78"/>
                <p:cNvSpPr txBox="1"/>
                <p:nvPr/>
              </p:nvSpPr>
              <p:spPr>
                <a:xfrm>
                  <a:off x="2360303" y="4383280"/>
                  <a:ext cx="821059" cy="338554"/>
                </a:xfrm>
                <a:prstGeom prst="rect">
                  <a:avLst/>
                </a:prstGeom>
                <a:noFill/>
              </p:spPr>
              <p:txBody>
                <a:bodyPr wrap="none" rtlCol="0">
                  <a:spAutoFit/>
                </a:bodyPr>
                <a:lstStyle/>
                <a:p>
                  <a:pPr algn="ctr"/>
                  <a:r>
                    <a:rPr lang="en-US" altLang="zh-CN" sz="1600" b="1" dirty="0">
                      <a:solidFill>
                        <a:schemeClr val="bg1"/>
                      </a:solidFill>
                      <a:latin typeface="Agency FB" panose="020B0503020202020204" pitchFamily="34" charset="0"/>
                      <a:ea typeface="微软雅黑" panose="020B0503020204020204" pitchFamily="34" charset="-122"/>
                    </a:rPr>
                    <a:t>Company</a:t>
                  </a:r>
                  <a:endParaRPr lang="zh-CN" altLang="en-US" sz="1600" b="1" dirty="0">
                    <a:solidFill>
                      <a:schemeClr val="bg1"/>
                    </a:solidFill>
                    <a:latin typeface="Agency FB" panose="020B0503020202020204" pitchFamily="34" charset="0"/>
                    <a:ea typeface="微软雅黑" panose="020B0503020204020204" pitchFamily="34" charset="-122"/>
                  </a:endParaRPr>
                </a:p>
              </p:txBody>
            </p:sp>
          </p:grpSp>
          <p:grpSp>
            <p:nvGrpSpPr>
              <p:cNvPr id="74" name="组合 73"/>
              <p:cNvGrpSpPr/>
              <p:nvPr/>
            </p:nvGrpSpPr>
            <p:grpSpPr>
              <a:xfrm>
                <a:off x="502001" y="5512852"/>
                <a:ext cx="738083" cy="482959"/>
                <a:chOff x="4370977" y="5898712"/>
                <a:chExt cx="738083" cy="482959"/>
              </a:xfrm>
            </p:grpSpPr>
            <p:sp>
              <p:nvSpPr>
                <p:cNvPr id="75" name="等腰三角形 74"/>
                <p:cNvSpPr/>
                <p:nvPr/>
              </p:nvSpPr>
              <p:spPr>
                <a:xfrm>
                  <a:off x="4614288" y="5898712"/>
                  <a:ext cx="251460" cy="216776"/>
                </a:xfrm>
                <a:prstGeom prst="triangle">
                  <a:avLst/>
                </a:prstGeom>
                <a:solidFill>
                  <a:srgbClr val="23B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gency FB" panose="020B0503020202020204" pitchFamily="34" charset="0"/>
                  </a:endParaRPr>
                </a:p>
              </p:txBody>
            </p:sp>
            <p:sp>
              <p:nvSpPr>
                <p:cNvPr id="76" name="文本框 75"/>
                <p:cNvSpPr txBox="1"/>
                <p:nvPr/>
              </p:nvSpPr>
              <p:spPr>
                <a:xfrm>
                  <a:off x="4370977" y="6007100"/>
                  <a:ext cx="738083" cy="374571"/>
                </a:xfrm>
                <a:prstGeom prst="roundRect">
                  <a:avLst/>
                </a:prstGeom>
                <a:solidFill>
                  <a:srgbClr val="23B2FE"/>
                </a:solidFill>
              </p:spPr>
              <p:txBody>
                <a:bodyPr wrap="none" rtlCol="0">
                  <a:spAutoFit/>
                </a:bodyPr>
                <a:lstStyle/>
                <a:p>
                  <a:pPr algn="ctr"/>
                  <a:r>
                    <a:rPr lang="en-US" altLang="zh-CN" sz="1600" dirty="0">
                      <a:solidFill>
                        <a:schemeClr val="bg1"/>
                      </a:solidFill>
                      <a:latin typeface="Agency FB" panose="020B0503020202020204" pitchFamily="34" charset="0"/>
                      <a:ea typeface="微软雅黑" panose="020B0503020204020204" pitchFamily="34" charset="-122"/>
                    </a:rPr>
                    <a:t>Position</a:t>
                  </a:r>
                  <a:endParaRPr lang="zh-CN" altLang="en-US" sz="1600" dirty="0">
                    <a:solidFill>
                      <a:schemeClr val="bg1"/>
                    </a:solidFill>
                    <a:latin typeface="Agency FB" panose="020B0503020202020204" pitchFamily="34" charset="0"/>
                    <a:ea typeface="微软雅黑" panose="020B0503020204020204" pitchFamily="34" charset="-122"/>
                  </a:endParaRPr>
                </a:p>
              </p:txBody>
            </p:sp>
          </p:grpSp>
        </p:grpSp>
        <p:sp>
          <p:nvSpPr>
            <p:cNvPr id="72" name="矩形 71"/>
            <p:cNvSpPr/>
            <p:nvPr/>
          </p:nvSpPr>
          <p:spPr>
            <a:xfrm>
              <a:off x="276922" y="5403283"/>
              <a:ext cx="1749998" cy="738664"/>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ea typeface="微软雅黑" panose="020B0503020204020204" pitchFamily="34" charset="-122"/>
                </a:rPr>
                <a:t>Something was broken in my engine. And as I had with me neithe</a:t>
              </a:r>
              <a:r>
                <a:rPr lang="en-US" altLang="zh-CN" sz="1400" dirty="0">
                  <a:solidFill>
                    <a:schemeClr val="bg1"/>
                  </a:solidFill>
                  <a:latin typeface="Agency FB" panose="020B0503020202020204" pitchFamily="34" charset="0"/>
                  <a:ea typeface="微软雅黑" panose="020B0503020204020204" pitchFamily="34" charset="-122"/>
                </a:rPr>
                <a:t>r</a:t>
              </a:r>
              <a:endParaRPr lang="zh-CN" altLang="en-US" sz="1400" dirty="0">
                <a:solidFill>
                  <a:schemeClr val="bg1"/>
                </a:solidFill>
                <a:latin typeface="Agency FB" panose="020B0503020202020204" pitchFamily="34" charset="0"/>
                <a:ea typeface="微软雅黑" panose="020B0503020204020204" pitchFamily="34" charset="-122"/>
              </a:endParaRPr>
            </a:p>
          </p:txBody>
        </p:sp>
      </p:grpSp>
      <p:grpSp>
        <p:nvGrpSpPr>
          <p:cNvPr id="80" name="组合 79"/>
          <p:cNvGrpSpPr/>
          <p:nvPr/>
        </p:nvGrpSpPr>
        <p:grpSpPr>
          <a:xfrm>
            <a:off x="2868591" y="3727175"/>
            <a:ext cx="1749998" cy="2069946"/>
            <a:chOff x="2868591" y="4072001"/>
            <a:chExt cx="1749998" cy="2069946"/>
          </a:xfrm>
        </p:grpSpPr>
        <p:grpSp>
          <p:nvGrpSpPr>
            <p:cNvPr id="81" name="组合 80"/>
            <p:cNvGrpSpPr/>
            <p:nvPr/>
          </p:nvGrpSpPr>
          <p:grpSpPr>
            <a:xfrm>
              <a:off x="3333061" y="4072001"/>
              <a:ext cx="821059" cy="1304412"/>
              <a:chOff x="2882201" y="4691399"/>
              <a:chExt cx="821059" cy="1304412"/>
            </a:xfrm>
          </p:grpSpPr>
          <p:sp>
            <p:nvSpPr>
              <p:cNvPr id="83" name="椭圆 82"/>
              <p:cNvSpPr/>
              <p:nvPr/>
            </p:nvSpPr>
            <p:spPr>
              <a:xfrm>
                <a:off x="3193025" y="5228481"/>
                <a:ext cx="199410" cy="199410"/>
              </a:xfrm>
              <a:prstGeom prst="ellipse">
                <a:avLst/>
              </a:prstGeom>
              <a:solidFill>
                <a:schemeClr val="tx2"/>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sp>
            <p:nvSpPr>
              <p:cNvPr id="84" name="文本框 83"/>
              <p:cNvSpPr txBox="1"/>
              <p:nvPr/>
            </p:nvSpPr>
            <p:spPr>
              <a:xfrm>
                <a:off x="2897430" y="4691399"/>
                <a:ext cx="641522" cy="307777"/>
              </a:xfrm>
              <a:prstGeom prst="rect">
                <a:avLst/>
              </a:prstGeom>
              <a:noFill/>
            </p:spPr>
            <p:txBody>
              <a:bodyPr wrap="none" rtlCol="0">
                <a:spAutoFit/>
              </a:bodyPr>
              <a:lstStyle/>
              <a:p>
                <a:r>
                  <a:rPr lang="en-US" altLang="zh-CN" sz="1400" dirty="0">
                    <a:solidFill>
                      <a:schemeClr val="bg1"/>
                    </a:solidFill>
                    <a:latin typeface="Agency FB" panose="020B0503020202020204" pitchFamily="34" charset="0"/>
                    <a:ea typeface="微软雅黑" panose="020B0503020204020204" pitchFamily="34" charset="-122"/>
                  </a:rPr>
                  <a:t>2008/9</a:t>
                </a:r>
                <a:endParaRPr lang="zh-CN" altLang="en-US" sz="1100" dirty="0">
                  <a:solidFill>
                    <a:schemeClr val="bg1"/>
                  </a:solidFill>
                  <a:latin typeface="Agency FB" panose="020B0503020202020204" pitchFamily="34" charset="0"/>
                  <a:ea typeface="微软雅黑" panose="020B0503020204020204" pitchFamily="34" charset="-122"/>
                </a:endParaRPr>
              </a:p>
            </p:txBody>
          </p:sp>
          <p:sp>
            <p:nvSpPr>
              <p:cNvPr id="85" name="文本框 84"/>
              <p:cNvSpPr txBox="1"/>
              <p:nvPr/>
            </p:nvSpPr>
            <p:spPr>
              <a:xfrm>
                <a:off x="2882201" y="4889336"/>
                <a:ext cx="821059" cy="338554"/>
              </a:xfrm>
              <a:prstGeom prst="rect">
                <a:avLst/>
              </a:prstGeom>
              <a:noFill/>
            </p:spPr>
            <p:txBody>
              <a:bodyPr wrap="none" rtlCol="0">
                <a:spAutoFit/>
              </a:bodyPr>
              <a:lstStyle/>
              <a:p>
                <a:pPr algn="ctr"/>
                <a:r>
                  <a:rPr lang="en-US" altLang="zh-CN" sz="1600" b="1" dirty="0">
                    <a:solidFill>
                      <a:schemeClr val="bg1"/>
                    </a:solidFill>
                    <a:latin typeface="Agency FB" panose="020B0503020202020204" pitchFamily="34" charset="0"/>
                    <a:ea typeface="微软雅黑" panose="020B0503020204020204" pitchFamily="34" charset="-122"/>
                  </a:rPr>
                  <a:t>Company</a:t>
                </a:r>
                <a:endParaRPr lang="zh-CN" altLang="en-US" sz="1600" b="1" dirty="0">
                  <a:solidFill>
                    <a:schemeClr val="bg1"/>
                  </a:solidFill>
                  <a:latin typeface="Agency FB" panose="020B0503020202020204" pitchFamily="34" charset="0"/>
                  <a:ea typeface="微软雅黑" panose="020B0503020204020204" pitchFamily="34" charset="-122"/>
                </a:endParaRPr>
              </a:p>
            </p:txBody>
          </p:sp>
          <p:grpSp>
            <p:nvGrpSpPr>
              <p:cNvPr id="86" name="组合 85"/>
              <p:cNvGrpSpPr/>
              <p:nvPr/>
            </p:nvGrpSpPr>
            <p:grpSpPr>
              <a:xfrm>
                <a:off x="2923689" y="5512852"/>
                <a:ext cx="738083" cy="482959"/>
                <a:chOff x="4370977" y="5898712"/>
                <a:chExt cx="738083" cy="482959"/>
              </a:xfrm>
            </p:grpSpPr>
            <p:sp>
              <p:nvSpPr>
                <p:cNvPr id="87" name="等腰三角形 86"/>
                <p:cNvSpPr/>
                <p:nvPr/>
              </p:nvSpPr>
              <p:spPr>
                <a:xfrm>
                  <a:off x="4614288" y="5898712"/>
                  <a:ext cx="251460" cy="216776"/>
                </a:xfrm>
                <a:prstGeom prst="triangle">
                  <a:avLst/>
                </a:prstGeom>
                <a:solidFill>
                  <a:srgbClr val="23B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Agency FB" panose="020B0503020202020204" pitchFamily="34" charset="0"/>
                  </a:endParaRPr>
                </a:p>
              </p:txBody>
            </p:sp>
            <p:sp>
              <p:nvSpPr>
                <p:cNvPr id="88" name="文本框 87"/>
                <p:cNvSpPr txBox="1"/>
                <p:nvPr/>
              </p:nvSpPr>
              <p:spPr>
                <a:xfrm>
                  <a:off x="4370977" y="6007100"/>
                  <a:ext cx="738083" cy="374571"/>
                </a:xfrm>
                <a:prstGeom prst="roundRect">
                  <a:avLst/>
                </a:prstGeom>
                <a:solidFill>
                  <a:srgbClr val="23B2FE"/>
                </a:solidFill>
              </p:spPr>
              <p:txBody>
                <a:bodyPr wrap="none" rtlCol="0">
                  <a:spAutoFit/>
                </a:bodyPr>
                <a:lstStyle/>
                <a:p>
                  <a:pPr algn="ctr"/>
                  <a:r>
                    <a:rPr lang="en-US" altLang="zh-CN" sz="1600" dirty="0">
                      <a:solidFill>
                        <a:schemeClr val="bg1"/>
                      </a:solidFill>
                      <a:latin typeface="Agency FB" panose="020B0503020202020204" pitchFamily="34" charset="0"/>
                      <a:ea typeface="微软雅黑" panose="020B0503020204020204" pitchFamily="34" charset="-122"/>
                    </a:rPr>
                    <a:t>Position</a:t>
                  </a:r>
                  <a:endParaRPr lang="zh-CN" altLang="en-US" sz="1600" dirty="0">
                    <a:solidFill>
                      <a:schemeClr val="bg1"/>
                    </a:solidFill>
                    <a:latin typeface="Agency FB" panose="020B0503020202020204" pitchFamily="34" charset="0"/>
                    <a:ea typeface="微软雅黑" panose="020B0503020204020204" pitchFamily="34" charset="-122"/>
                  </a:endParaRPr>
                </a:p>
              </p:txBody>
            </p:sp>
          </p:grpSp>
        </p:grpSp>
        <p:sp>
          <p:nvSpPr>
            <p:cNvPr id="82" name="矩形 81"/>
            <p:cNvSpPr/>
            <p:nvPr/>
          </p:nvSpPr>
          <p:spPr>
            <a:xfrm>
              <a:off x="2868591" y="5403283"/>
              <a:ext cx="1749998" cy="738664"/>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ea typeface="微软雅黑" panose="020B0503020204020204" pitchFamily="34" charset="-122"/>
                </a:rPr>
                <a:t>Something was broken in my engine. And as I had with me neithe</a:t>
              </a:r>
              <a:r>
                <a:rPr lang="en-US" altLang="zh-CN" sz="1400" dirty="0">
                  <a:solidFill>
                    <a:schemeClr val="bg1"/>
                  </a:solidFill>
                  <a:latin typeface="Agency FB" panose="020B0503020202020204" pitchFamily="34" charset="0"/>
                  <a:ea typeface="微软雅黑" panose="020B0503020204020204" pitchFamily="34" charset="-122"/>
                </a:rPr>
                <a:t>r</a:t>
              </a:r>
              <a:endParaRPr lang="zh-CN" altLang="en-US" sz="1400" dirty="0">
                <a:solidFill>
                  <a:schemeClr val="bg1"/>
                </a:solidFill>
                <a:latin typeface="Agency FB" panose="020B0503020202020204" pitchFamily="34" charset="0"/>
                <a:ea typeface="微软雅黑" panose="020B0503020204020204" pitchFamily="34" charset="-122"/>
              </a:endParaRPr>
            </a:p>
          </p:txBody>
        </p:sp>
      </p:grpSp>
      <p:grpSp>
        <p:nvGrpSpPr>
          <p:cNvPr id="89" name="组合 88"/>
          <p:cNvGrpSpPr/>
          <p:nvPr/>
        </p:nvGrpSpPr>
        <p:grpSpPr>
          <a:xfrm>
            <a:off x="5313000" y="3727175"/>
            <a:ext cx="1749998" cy="2069946"/>
            <a:chOff x="5313000" y="4072001"/>
            <a:chExt cx="1749998" cy="2069946"/>
          </a:xfrm>
        </p:grpSpPr>
        <p:grpSp>
          <p:nvGrpSpPr>
            <p:cNvPr id="90" name="组合 89"/>
            <p:cNvGrpSpPr/>
            <p:nvPr/>
          </p:nvGrpSpPr>
          <p:grpSpPr>
            <a:xfrm>
              <a:off x="5777470" y="4072001"/>
              <a:ext cx="821059" cy="1304412"/>
              <a:chOff x="2882201" y="4691399"/>
              <a:chExt cx="821059" cy="1304412"/>
            </a:xfrm>
          </p:grpSpPr>
          <p:sp>
            <p:nvSpPr>
              <p:cNvPr id="92" name="椭圆 91"/>
              <p:cNvSpPr/>
              <p:nvPr/>
            </p:nvSpPr>
            <p:spPr>
              <a:xfrm>
                <a:off x="3193025" y="5228481"/>
                <a:ext cx="199410" cy="199410"/>
              </a:xfrm>
              <a:prstGeom prst="ellipse">
                <a:avLst/>
              </a:prstGeom>
              <a:solidFill>
                <a:schemeClr val="tx2"/>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sp>
            <p:nvSpPr>
              <p:cNvPr id="93" name="文本框 92"/>
              <p:cNvSpPr txBox="1"/>
              <p:nvPr/>
            </p:nvSpPr>
            <p:spPr>
              <a:xfrm>
                <a:off x="2897430" y="4691399"/>
                <a:ext cx="603050" cy="307777"/>
              </a:xfrm>
              <a:prstGeom prst="rect">
                <a:avLst/>
              </a:prstGeom>
              <a:noFill/>
            </p:spPr>
            <p:txBody>
              <a:bodyPr wrap="none" rtlCol="0">
                <a:spAutoFit/>
              </a:bodyPr>
              <a:lstStyle/>
              <a:p>
                <a:r>
                  <a:rPr lang="en-US" altLang="zh-CN" sz="1400" dirty="0">
                    <a:solidFill>
                      <a:schemeClr val="bg1"/>
                    </a:solidFill>
                    <a:latin typeface="Agency FB" panose="020B0503020202020204" pitchFamily="34" charset="0"/>
                    <a:ea typeface="微软雅黑" panose="020B0503020204020204" pitchFamily="34" charset="-122"/>
                  </a:rPr>
                  <a:t>2010/8</a:t>
                </a:r>
                <a:endParaRPr lang="zh-CN" altLang="en-US" sz="1100" dirty="0">
                  <a:solidFill>
                    <a:schemeClr val="bg1"/>
                  </a:solidFill>
                  <a:latin typeface="Agency FB" panose="020B0503020202020204" pitchFamily="34" charset="0"/>
                  <a:ea typeface="微软雅黑" panose="020B0503020204020204" pitchFamily="34" charset="-122"/>
                </a:endParaRPr>
              </a:p>
            </p:txBody>
          </p:sp>
          <p:sp>
            <p:nvSpPr>
              <p:cNvPr id="94" name="文本框 93"/>
              <p:cNvSpPr txBox="1"/>
              <p:nvPr/>
            </p:nvSpPr>
            <p:spPr>
              <a:xfrm>
                <a:off x="2882201" y="4889336"/>
                <a:ext cx="821059" cy="338554"/>
              </a:xfrm>
              <a:prstGeom prst="rect">
                <a:avLst/>
              </a:prstGeom>
              <a:noFill/>
            </p:spPr>
            <p:txBody>
              <a:bodyPr wrap="none" rtlCol="0">
                <a:spAutoFit/>
              </a:bodyPr>
              <a:lstStyle/>
              <a:p>
                <a:pPr algn="ctr"/>
                <a:r>
                  <a:rPr lang="en-US" altLang="zh-CN" sz="1600" b="1" dirty="0">
                    <a:solidFill>
                      <a:schemeClr val="bg1"/>
                    </a:solidFill>
                    <a:latin typeface="Agency FB" panose="020B0503020202020204" pitchFamily="34" charset="0"/>
                    <a:ea typeface="微软雅黑" panose="020B0503020204020204" pitchFamily="34" charset="-122"/>
                  </a:rPr>
                  <a:t>Company</a:t>
                </a:r>
                <a:endParaRPr lang="zh-CN" altLang="en-US" sz="1600" b="1" dirty="0">
                  <a:solidFill>
                    <a:schemeClr val="bg1"/>
                  </a:solidFill>
                  <a:latin typeface="Agency FB" panose="020B0503020202020204" pitchFamily="34" charset="0"/>
                  <a:ea typeface="微软雅黑" panose="020B0503020204020204" pitchFamily="34" charset="-122"/>
                </a:endParaRPr>
              </a:p>
            </p:txBody>
          </p:sp>
          <p:grpSp>
            <p:nvGrpSpPr>
              <p:cNvPr id="95" name="组合 94"/>
              <p:cNvGrpSpPr/>
              <p:nvPr/>
            </p:nvGrpSpPr>
            <p:grpSpPr>
              <a:xfrm>
                <a:off x="2923689" y="5512852"/>
                <a:ext cx="738083" cy="482959"/>
                <a:chOff x="4370977" y="5898712"/>
                <a:chExt cx="738083" cy="482959"/>
              </a:xfrm>
            </p:grpSpPr>
            <p:sp>
              <p:nvSpPr>
                <p:cNvPr id="96" name="等腰三角形 95"/>
                <p:cNvSpPr/>
                <p:nvPr/>
              </p:nvSpPr>
              <p:spPr>
                <a:xfrm>
                  <a:off x="4614288" y="5898712"/>
                  <a:ext cx="251460" cy="216776"/>
                </a:xfrm>
                <a:prstGeom prst="triangle">
                  <a:avLst/>
                </a:prstGeom>
                <a:solidFill>
                  <a:srgbClr val="23B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Agency FB" panose="020B0503020202020204" pitchFamily="34" charset="0"/>
                  </a:endParaRPr>
                </a:p>
              </p:txBody>
            </p:sp>
            <p:sp>
              <p:nvSpPr>
                <p:cNvPr id="97" name="文本框 96"/>
                <p:cNvSpPr txBox="1"/>
                <p:nvPr/>
              </p:nvSpPr>
              <p:spPr>
                <a:xfrm>
                  <a:off x="4370977" y="6007100"/>
                  <a:ext cx="738083" cy="374571"/>
                </a:xfrm>
                <a:prstGeom prst="roundRect">
                  <a:avLst/>
                </a:prstGeom>
                <a:solidFill>
                  <a:srgbClr val="23B2FE"/>
                </a:solidFill>
              </p:spPr>
              <p:txBody>
                <a:bodyPr wrap="none" rtlCol="0">
                  <a:spAutoFit/>
                </a:bodyPr>
                <a:lstStyle/>
                <a:p>
                  <a:pPr algn="ctr"/>
                  <a:r>
                    <a:rPr lang="en-US" altLang="zh-CN" sz="1600" dirty="0">
                      <a:solidFill>
                        <a:schemeClr val="bg1"/>
                      </a:solidFill>
                      <a:latin typeface="Agency FB" panose="020B0503020202020204" pitchFamily="34" charset="0"/>
                      <a:ea typeface="微软雅黑" panose="020B0503020204020204" pitchFamily="34" charset="-122"/>
                    </a:rPr>
                    <a:t>Position</a:t>
                  </a:r>
                  <a:endParaRPr lang="zh-CN" altLang="en-US" sz="1600" dirty="0">
                    <a:solidFill>
                      <a:schemeClr val="bg1"/>
                    </a:solidFill>
                    <a:latin typeface="Agency FB" panose="020B0503020202020204" pitchFamily="34" charset="0"/>
                    <a:ea typeface="微软雅黑" panose="020B0503020204020204" pitchFamily="34" charset="-122"/>
                  </a:endParaRPr>
                </a:p>
              </p:txBody>
            </p:sp>
          </p:grpSp>
        </p:grpSp>
        <p:sp>
          <p:nvSpPr>
            <p:cNvPr id="91" name="矩形 90"/>
            <p:cNvSpPr/>
            <p:nvPr/>
          </p:nvSpPr>
          <p:spPr>
            <a:xfrm>
              <a:off x="5313000" y="5403283"/>
              <a:ext cx="1749998" cy="738664"/>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ea typeface="微软雅黑" panose="020B0503020204020204" pitchFamily="34" charset="-122"/>
                </a:rPr>
                <a:t>Something was broken in my engine. And as I had with me neithe</a:t>
              </a:r>
              <a:r>
                <a:rPr lang="en-US" altLang="zh-CN" sz="1400" dirty="0">
                  <a:solidFill>
                    <a:schemeClr val="bg1"/>
                  </a:solidFill>
                  <a:latin typeface="Agency FB" panose="020B0503020202020204" pitchFamily="34" charset="0"/>
                  <a:ea typeface="微软雅黑" panose="020B0503020204020204" pitchFamily="34" charset="-122"/>
                </a:rPr>
                <a:t>r</a:t>
              </a:r>
              <a:endParaRPr lang="zh-CN" altLang="en-US" sz="1400" dirty="0">
                <a:solidFill>
                  <a:schemeClr val="bg1"/>
                </a:solidFill>
                <a:latin typeface="Agency FB" panose="020B0503020202020204" pitchFamily="34" charset="0"/>
                <a:ea typeface="微软雅黑" panose="020B0503020204020204" pitchFamily="34" charset="-122"/>
              </a:endParaRPr>
            </a:p>
          </p:txBody>
        </p:sp>
      </p:grpSp>
      <p:grpSp>
        <p:nvGrpSpPr>
          <p:cNvPr id="98" name="组合 97"/>
          <p:cNvGrpSpPr/>
          <p:nvPr/>
        </p:nvGrpSpPr>
        <p:grpSpPr>
          <a:xfrm>
            <a:off x="7584250" y="3727175"/>
            <a:ext cx="1749998" cy="2069946"/>
            <a:chOff x="7584250" y="4072001"/>
            <a:chExt cx="1749998" cy="2069946"/>
          </a:xfrm>
        </p:grpSpPr>
        <p:grpSp>
          <p:nvGrpSpPr>
            <p:cNvPr id="99" name="组合 98"/>
            <p:cNvGrpSpPr/>
            <p:nvPr/>
          </p:nvGrpSpPr>
          <p:grpSpPr>
            <a:xfrm>
              <a:off x="8048721" y="4072001"/>
              <a:ext cx="821059" cy="1304412"/>
              <a:chOff x="5911925" y="4691399"/>
              <a:chExt cx="821059" cy="1304412"/>
            </a:xfrm>
          </p:grpSpPr>
          <p:sp>
            <p:nvSpPr>
              <p:cNvPr id="101" name="椭圆 100"/>
              <p:cNvSpPr/>
              <p:nvPr/>
            </p:nvSpPr>
            <p:spPr>
              <a:xfrm>
                <a:off x="6222749" y="5228481"/>
                <a:ext cx="199410" cy="199410"/>
              </a:xfrm>
              <a:prstGeom prst="ellipse">
                <a:avLst/>
              </a:prstGeom>
              <a:solidFill>
                <a:schemeClr val="tx2"/>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sp>
            <p:nvSpPr>
              <p:cNvPr id="102" name="文本框 101"/>
              <p:cNvSpPr txBox="1"/>
              <p:nvPr/>
            </p:nvSpPr>
            <p:spPr>
              <a:xfrm>
                <a:off x="5927154" y="4691399"/>
                <a:ext cx="591829" cy="307777"/>
              </a:xfrm>
              <a:prstGeom prst="rect">
                <a:avLst/>
              </a:prstGeom>
              <a:noFill/>
            </p:spPr>
            <p:txBody>
              <a:bodyPr wrap="none" rtlCol="0">
                <a:spAutoFit/>
              </a:bodyPr>
              <a:lstStyle/>
              <a:p>
                <a:r>
                  <a:rPr lang="en-US" altLang="zh-CN" sz="1400" dirty="0">
                    <a:solidFill>
                      <a:schemeClr val="bg1"/>
                    </a:solidFill>
                    <a:latin typeface="Agency FB" panose="020B0503020202020204" pitchFamily="34" charset="0"/>
                    <a:ea typeface="微软雅黑" panose="020B0503020204020204" pitchFamily="34" charset="-122"/>
                  </a:rPr>
                  <a:t>2012/5</a:t>
                </a:r>
                <a:endParaRPr lang="zh-CN" altLang="en-US" sz="1100" dirty="0">
                  <a:solidFill>
                    <a:schemeClr val="bg1"/>
                  </a:solidFill>
                  <a:latin typeface="Agency FB" panose="020B0503020202020204" pitchFamily="34" charset="0"/>
                  <a:ea typeface="微软雅黑" panose="020B0503020204020204" pitchFamily="34" charset="-122"/>
                </a:endParaRPr>
              </a:p>
            </p:txBody>
          </p:sp>
          <p:sp>
            <p:nvSpPr>
              <p:cNvPr id="103" name="文本框 102"/>
              <p:cNvSpPr txBox="1"/>
              <p:nvPr/>
            </p:nvSpPr>
            <p:spPr>
              <a:xfrm>
                <a:off x="5911925" y="4889336"/>
                <a:ext cx="821059" cy="338554"/>
              </a:xfrm>
              <a:prstGeom prst="rect">
                <a:avLst/>
              </a:prstGeom>
              <a:noFill/>
            </p:spPr>
            <p:txBody>
              <a:bodyPr wrap="none" rtlCol="0">
                <a:spAutoFit/>
              </a:bodyPr>
              <a:lstStyle/>
              <a:p>
                <a:pPr algn="ctr"/>
                <a:r>
                  <a:rPr lang="en-US" altLang="zh-CN" sz="1600" b="1" dirty="0">
                    <a:solidFill>
                      <a:schemeClr val="bg1"/>
                    </a:solidFill>
                    <a:latin typeface="Agency FB" panose="020B0503020202020204" pitchFamily="34" charset="0"/>
                    <a:ea typeface="微软雅黑" panose="020B0503020204020204" pitchFamily="34" charset="-122"/>
                  </a:rPr>
                  <a:t>Company</a:t>
                </a:r>
                <a:endParaRPr lang="zh-CN" altLang="en-US" sz="1600" b="1" dirty="0">
                  <a:solidFill>
                    <a:schemeClr val="bg1"/>
                  </a:solidFill>
                  <a:latin typeface="Agency FB" panose="020B0503020202020204" pitchFamily="34" charset="0"/>
                  <a:ea typeface="微软雅黑" panose="020B0503020204020204" pitchFamily="34" charset="-122"/>
                </a:endParaRPr>
              </a:p>
            </p:txBody>
          </p:sp>
          <p:grpSp>
            <p:nvGrpSpPr>
              <p:cNvPr id="104" name="组合 103"/>
              <p:cNvGrpSpPr/>
              <p:nvPr/>
            </p:nvGrpSpPr>
            <p:grpSpPr>
              <a:xfrm>
                <a:off x="5953412" y="5512852"/>
                <a:ext cx="738083" cy="482959"/>
                <a:chOff x="4370977" y="5898712"/>
                <a:chExt cx="738083" cy="482959"/>
              </a:xfrm>
            </p:grpSpPr>
            <p:sp>
              <p:nvSpPr>
                <p:cNvPr id="105" name="等腰三角形 104"/>
                <p:cNvSpPr/>
                <p:nvPr/>
              </p:nvSpPr>
              <p:spPr>
                <a:xfrm>
                  <a:off x="4614288" y="5898712"/>
                  <a:ext cx="251460" cy="216776"/>
                </a:xfrm>
                <a:prstGeom prst="triangle">
                  <a:avLst/>
                </a:prstGeom>
                <a:solidFill>
                  <a:srgbClr val="23B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Agency FB" panose="020B0503020202020204" pitchFamily="34" charset="0"/>
                  </a:endParaRPr>
                </a:p>
              </p:txBody>
            </p:sp>
            <p:sp>
              <p:nvSpPr>
                <p:cNvPr id="106" name="文本框 105"/>
                <p:cNvSpPr txBox="1"/>
                <p:nvPr/>
              </p:nvSpPr>
              <p:spPr>
                <a:xfrm>
                  <a:off x="4370977" y="6007100"/>
                  <a:ext cx="738083" cy="374571"/>
                </a:xfrm>
                <a:prstGeom prst="roundRect">
                  <a:avLst/>
                </a:prstGeom>
                <a:solidFill>
                  <a:srgbClr val="23B2FE"/>
                </a:solidFill>
              </p:spPr>
              <p:txBody>
                <a:bodyPr wrap="none" rtlCol="0">
                  <a:spAutoFit/>
                </a:bodyPr>
                <a:lstStyle/>
                <a:p>
                  <a:pPr algn="ctr"/>
                  <a:r>
                    <a:rPr lang="en-US" altLang="zh-CN" sz="1600" dirty="0">
                      <a:solidFill>
                        <a:schemeClr val="bg1"/>
                      </a:solidFill>
                      <a:latin typeface="Agency FB" panose="020B0503020202020204" pitchFamily="34" charset="0"/>
                      <a:ea typeface="微软雅黑" panose="020B0503020204020204" pitchFamily="34" charset="-122"/>
                    </a:rPr>
                    <a:t>Position</a:t>
                  </a:r>
                  <a:endParaRPr lang="zh-CN" altLang="en-US" sz="1600" dirty="0">
                    <a:solidFill>
                      <a:schemeClr val="bg1"/>
                    </a:solidFill>
                    <a:latin typeface="Agency FB" panose="020B0503020202020204" pitchFamily="34" charset="0"/>
                    <a:ea typeface="微软雅黑" panose="020B0503020204020204" pitchFamily="34" charset="-122"/>
                  </a:endParaRPr>
                </a:p>
              </p:txBody>
            </p:sp>
          </p:grpSp>
        </p:grpSp>
        <p:sp>
          <p:nvSpPr>
            <p:cNvPr id="100" name="矩形 99"/>
            <p:cNvSpPr/>
            <p:nvPr/>
          </p:nvSpPr>
          <p:spPr>
            <a:xfrm>
              <a:off x="7584250" y="5403283"/>
              <a:ext cx="1749998" cy="738664"/>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ea typeface="微软雅黑" panose="020B0503020204020204" pitchFamily="34" charset="-122"/>
                </a:rPr>
                <a:t>Something was broken in my engine. And as I had with me neithe</a:t>
              </a:r>
              <a:r>
                <a:rPr lang="en-US" altLang="zh-CN" sz="1400" dirty="0">
                  <a:solidFill>
                    <a:schemeClr val="bg1"/>
                  </a:solidFill>
                  <a:latin typeface="Agency FB" panose="020B0503020202020204" pitchFamily="34" charset="0"/>
                  <a:ea typeface="微软雅黑" panose="020B0503020204020204" pitchFamily="34" charset="-122"/>
                </a:rPr>
                <a:t>r</a:t>
              </a:r>
              <a:endParaRPr lang="zh-CN" altLang="en-US" sz="1400" dirty="0">
                <a:solidFill>
                  <a:schemeClr val="bg1"/>
                </a:solidFill>
                <a:latin typeface="Agency FB" panose="020B0503020202020204" pitchFamily="34" charset="0"/>
                <a:ea typeface="微软雅黑" panose="020B0503020204020204" pitchFamily="34" charset="-122"/>
              </a:endParaRPr>
            </a:p>
          </p:txBody>
        </p:sp>
      </p:grpSp>
      <p:grpSp>
        <p:nvGrpSpPr>
          <p:cNvPr id="107" name="组合 106"/>
          <p:cNvGrpSpPr/>
          <p:nvPr/>
        </p:nvGrpSpPr>
        <p:grpSpPr>
          <a:xfrm>
            <a:off x="10083025" y="3727175"/>
            <a:ext cx="1749998" cy="2069946"/>
            <a:chOff x="10083025" y="4072001"/>
            <a:chExt cx="1749998" cy="2069946"/>
          </a:xfrm>
        </p:grpSpPr>
        <p:grpSp>
          <p:nvGrpSpPr>
            <p:cNvPr id="108" name="组合 107"/>
            <p:cNvGrpSpPr/>
            <p:nvPr/>
          </p:nvGrpSpPr>
          <p:grpSpPr>
            <a:xfrm>
              <a:off x="10547496" y="4072001"/>
              <a:ext cx="821059" cy="1304412"/>
              <a:chOff x="8263343" y="4691399"/>
              <a:chExt cx="821059" cy="1304412"/>
            </a:xfrm>
          </p:grpSpPr>
          <p:sp>
            <p:nvSpPr>
              <p:cNvPr id="110" name="椭圆 109"/>
              <p:cNvSpPr/>
              <p:nvPr/>
            </p:nvSpPr>
            <p:spPr>
              <a:xfrm>
                <a:off x="8574167" y="5228481"/>
                <a:ext cx="199410" cy="199410"/>
              </a:xfrm>
              <a:prstGeom prst="ellipse">
                <a:avLst/>
              </a:prstGeom>
              <a:solidFill>
                <a:schemeClr val="accent1"/>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sp>
            <p:nvSpPr>
              <p:cNvPr id="111" name="文本框 110"/>
              <p:cNvSpPr txBox="1"/>
              <p:nvPr/>
            </p:nvSpPr>
            <p:spPr>
              <a:xfrm>
                <a:off x="8344295" y="4691399"/>
                <a:ext cx="468398" cy="307777"/>
              </a:xfrm>
              <a:prstGeom prst="rect">
                <a:avLst/>
              </a:prstGeom>
              <a:noFill/>
            </p:spPr>
            <p:txBody>
              <a:bodyPr wrap="none" rtlCol="0">
                <a:spAutoFit/>
              </a:bodyPr>
              <a:lstStyle/>
              <a:p>
                <a:r>
                  <a:rPr lang="en-US" altLang="zh-CN" sz="1400" b="1" dirty="0">
                    <a:solidFill>
                      <a:schemeClr val="bg1"/>
                    </a:solidFill>
                    <a:latin typeface="Agency FB" panose="020B0503020202020204" pitchFamily="34" charset="0"/>
                    <a:ea typeface="微软雅黑" panose="020B0503020204020204" pitchFamily="34" charset="-122"/>
                  </a:rPr>
                  <a:t>NOW</a:t>
                </a:r>
                <a:endParaRPr lang="zh-CN" altLang="en-US" sz="1100" b="1" dirty="0">
                  <a:solidFill>
                    <a:schemeClr val="bg1"/>
                  </a:solidFill>
                  <a:latin typeface="Agency FB" panose="020B0503020202020204" pitchFamily="34" charset="0"/>
                  <a:ea typeface="微软雅黑" panose="020B0503020204020204" pitchFamily="34" charset="-122"/>
                </a:endParaRPr>
              </a:p>
            </p:txBody>
          </p:sp>
          <p:sp>
            <p:nvSpPr>
              <p:cNvPr id="112" name="文本框 111"/>
              <p:cNvSpPr txBox="1"/>
              <p:nvPr/>
            </p:nvSpPr>
            <p:spPr>
              <a:xfrm>
                <a:off x="8263343" y="4889336"/>
                <a:ext cx="821059" cy="338554"/>
              </a:xfrm>
              <a:prstGeom prst="rect">
                <a:avLst/>
              </a:prstGeom>
              <a:noFill/>
            </p:spPr>
            <p:txBody>
              <a:bodyPr wrap="none" rtlCol="0">
                <a:spAutoFit/>
              </a:bodyPr>
              <a:lstStyle/>
              <a:p>
                <a:pPr algn="ctr"/>
                <a:r>
                  <a:rPr lang="en-US" altLang="zh-CN" sz="1600" b="1" dirty="0">
                    <a:solidFill>
                      <a:schemeClr val="bg1"/>
                    </a:solidFill>
                    <a:latin typeface="Agency FB" panose="020B0503020202020204" pitchFamily="34" charset="0"/>
                    <a:ea typeface="微软雅黑" panose="020B0503020204020204" pitchFamily="34" charset="-122"/>
                  </a:rPr>
                  <a:t>Company</a:t>
                </a:r>
                <a:endParaRPr lang="zh-CN" altLang="en-US" sz="1600" b="1" dirty="0">
                  <a:solidFill>
                    <a:schemeClr val="bg1"/>
                  </a:solidFill>
                  <a:latin typeface="Agency FB" panose="020B0503020202020204" pitchFamily="34" charset="0"/>
                  <a:ea typeface="微软雅黑" panose="020B0503020204020204" pitchFamily="34" charset="-122"/>
                </a:endParaRPr>
              </a:p>
            </p:txBody>
          </p:sp>
          <p:grpSp>
            <p:nvGrpSpPr>
              <p:cNvPr id="113" name="组合 112"/>
              <p:cNvGrpSpPr/>
              <p:nvPr/>
            </p:nvGrpSpPr>
            <p:grpSpPr>
              <a:xfrm>
                <a:off x="8304830" y="5512852"/>
                <a:ext cx="738083" cy="482959"/>
                <a:chOff x="4370977" y="5898712"/>
                <a:chExt cx="738083" cy="482959"/>
              </a:xfrm>
            </p:grpSpPr>
            <p:sp>
              <p:nvSpPr>
                <p:cNvPr id="114" name="等腰三角形 113"/>
                <p:cNvSpPr/>
                <p:nvPr/>
              </p:nvSpPr>
              <p:spPr>
                <a:xfrm>
                  <a:off x="4614288" y="5898712"/>
                  <a:ext cx="251460" cy="216776"/>
                </a:xfrm>
                <a:prstGeom prst="triangle">
                  <a:avLst/>
                </a:prstGeom>
                <a:solidFill>
                  <a:srgbClr val="23B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Agency FB" panose="020B0503020202020204" pitchFamily="34" charset="0"/>
                  </a:endParaRPr>
                </a:p>
              </p:txBody>
            </p:sp>
            <p:sp>
              <p:nvSpPr>
                <p:cNvPr id="115" name="文本框 114"/>
                <p:cNvSpPr txBox="1"/>
                <p:nvPr/>
              </p:nvSpPr>
              <p:spPr>
                <a:xfrm>
                  <a:off x="4370977" y="6007100"/>
                  <a:ext cx="738083" cy="374571"/>
                </a:xfrm>
                <a:prstGeom prst="roundRect">
                  <a:avLst/>
                </a:prstGeom>
                <a:solidFill>
                  <a:srgbClr val="23B2FE"/>
                </a:solidFill>
              </p:spPr>
              <p:txBody>
                <a:bodyPr wrap="none" rtlCol="0">
                  <a:spAutoFit/>
                </a:bodyPr>
                <a:lstStyle/>
                <a:p>
                  <a:pPr algn="ctr"/>
                  <a:r>
                    <a:rPr lang="en-US" altLang="zh-CN" sz="1600" dirty="0">
                      <a:solidFill>
                        <a:schemeClr val="bg1"/>
                      </a:solidFill>
                      <a:latin typeface="Agency FB" panose="020B0503020202020204" pitchFamily="34" charset="0"/>
                      <a:ea typeface="微软雅黑" panose="020B0503020204020204" pitchFamily="34" charset="-122"/>
                    </a:rPr>
                    <a:t>Position</a:t>
                  </a:r>
                  <a:endParaRPr lang="zh-CN" altLang="en-US" sz="1600" dirty="0">
                    <a:solidFill>
                      <a:schemeClr val="bg1"/>
                    </a:solidFill>
                    <a:latin typeface="Agency FB" panose="020B0503020202020204" pitchFamily="34" charset="0"/>
                    <a:ea typeface="微软雅黑" panose="020B0503020204020204" pitchFamily="34" charset="-122"/>
                  </a:endParaRPr>
                </a:p>
              </p:txBody>
            </p:sp>
          </p:grpSp>
        </p:grpSp>
        <p:sp>
          <p:nvSpPr>
            <p:cNvPr id="109" name="矩形 108"/>
            <p:cNvSpPr/>
            <p:nvPr/>
          </p:nvSpPr>
          <p:spPr>
            <a:xfrm>
              <a:off x="10083025" y="5403283"/>
              <a:ext cx="1749998" cy="738664"/>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ea typeface="微软雅黑" panose="020B0503020204020204" pitchFamily="34" charset="-122"/>
                </a:rPr>
                <a:t>Something was broken in my engine. And as I had with me neithe</a:t>
              </a:r>
              <a:r>
                <a:rPr lang="en-US" altLang="zh-CN" sz="1400" dirty="0">
                  <a:solidFill>
                    <a:schemeClr val="bg1"/>
                  </a:solidFill>
                  <a:latin typeface="Agency FB" panose="020B0503020202020204" pitchFamily="34" charset="0"/>
                  <a:ea typeface="微软雅黑" panose="020B0503020204020204" pitchFamily="34" charset="-122"/>
                </a:rPr>
                <a:t>r</a:t>
              </a:r>
              <a:endParaRPr lang="zh-CN" altLang="en-US" sz="1400" dirty="0">
                <a:solidFill>
                  <a:schemeClr val="bg1"/>
                </a:solidFill>
                <a:latin typeface="Agency FB" panose="020B0503020202020204" pitchFamily="34" charset="0"/>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3000">
        <p15:prstTrans prst="peelOff"/>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wipe(left)">
                                      <p:cBhvr>
                                        <p:cTn id="11" dur="500"/>
                                        <p:tgtEl>
                                          <p:spTgt spid="58"/>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70"/>
                                        </p:tgtEl>
                                        <p:attrNameLst>
                                          <p:attrName>style.visibility</p:attrName>
                                        </p:attrNameLst>
                                      </p:cBhvr>
                                      <p:to>
                                        <p:strVal val="visible"/>
                                      </p:to>
                                    </p:set>
                                    <p:anim calcmode="lin" valueType="num">
                                      <p:cBhvr>
                                        <p:cTn id="15" dur="500" fill="hold"/>
                                        <p:tgtEl>
                                          <p:spTgt spid="70"/>
                                        </p:tgtEl>
                                        <p:attrNameLst>
                                          <p:attrName>ppt_w</p:attrName>
                                        </p:attrNameLst>
                                      </p:cBhvr>
                                      <p:tavLst>
                                        <p:tav tm="0">
                                          <p:val>
                                            <p:fltVal val="0"/>
                                          </p:val>
                                        </p:tav>
                                        <p:tav tm="100000">
                                          <p:val>
                                            <p:strVal val="#ppt_w"/>
                                          </p:val>
                                        </p:tav>
                                      </p:tavLst>
                                    </p:anim>
                                    <p:anim calcmode="lin" valueType="num">
                                      <p:cBhvr>
                                        <p:cTn id="16" dur="500" fill="hold"/>
                                        <p:tgtEl>
                                          <p:spTgt spid="70"/>
                                        </p:tgtEl>
                                        <p:attrNameLst>
                                          <p:attrName>ppt_h</p:attrName>
                                        </p:attrNameLst>
                                      </p:cBhvr>
                                      <p:tavLst>
                                        <p:tav tm="0">
                                          <p:val>
                                            <p:fltVal val="0"/>
                                          </p:val>
                                        </p:tav>
                                        <p:tav tm="100000">
                                          <p:val>
                                            <p:strVal val="#ppt_h"/>
                                          </p:val>
                                        </p:tav>
                                      </p:tavLst>
                                    </p:anim>
                                    <p:animEffect transition="in" filter="fade">
                                      <p:cBhvr>
                                        <p:cTn id="17" dur="500"/>
                                        <p:tgtEl>
                                          <p:spTgt spid="70"/>
                                        </p:tgtEl>
                                      </p:cBhvr>
                                    </p:animEffect>
                                  </p:childTnLst>
                                </p:cTn>
                              </p:par>
                              <p:par>
                                <p:cTn id="18" presetID="22" presetClass="entr" presetSubtype="8" fill="hold" nodeType="with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wipe(left)">
                                      <p:cBhvr>
                                        <p:cTn id="20" dur="800"/>
                                        <p:tgtEl>
                                          <p:spTgt spid="56"/>
                                        </p:tgtEl>
                                      </p:cBhvr>
                                    </p:animEffect>
                                  </p:childTnLst>
                                </p:cTn>
                              </p:par>
                              <p:par>
                                <p:cTn id="21" presetID="53" presetClass="entr" presetSubtype="16" fill="hold" nodeType="withEffect">
                                  <p:stCondLst>
                                    <p:cond delay="100"/>
                                  </p:stCondLst>
                                  <p:childTnLst>
                                    <p:set>
                                      <p:cBhvr>
                                        <p:cTn id="22" dur="1" fill="hold">
                                          <p:stCondLst>
                                            <p:cond delay="0"/>
                                          </p:stCondLst>
                                        </p:cTn>
                                        <p:tgtEl>
                                          <p:spTgt spid="80"/>
                                        </p:tgtEl>
                                        <p:attrNameLst>
                                          <p:attrName>style.visibility</p:attrName>
                                        </p:attrNameLst>
                                      </p:cBhvr>
                                      <p:to>
                                        <p:strVal val="visible"/>
                                      </p:to>
                                    </p:set>
                                    <p:anim calcmode="lin" valueType="num">
                                      <p:cBhvr>
                                        <p:cTn id="23" dur="500" fill="hold"/>
                                        <p:tgtEl>
                                          <p:spTgt spid="80"/>
                                        </p:tgtEl>
                                        <p:attrNameLst>
                                          <p:attrName>ppt_w</p:attrName>
                                        </p:attrNameLst>
                                      </p:cBhvr>
                                      <p:tavLst>
                                        <p:tav tm="0">
                                          <p:val>
                                            <p:fltVal val="0"/>
                                          </p:val>
                                        </p:tav>
                                        <p:tav tm="100000">
                                          <p:val>
                                            <p:strVal val="#ppt_w"/>
                                          </p:val>
                                        </p:tav>
                                      </p:tavLst>
                                    </p:anim>
                                    <p:anim calcmode="lin" valueType="num">
                                      <p:cBhvr>
                                        <p:cTn id="24" dur="500" fill="hold"/>
                                        <p:tgtEl>
                                          <p:spTgt spid="80"/>
                                        </p:tgtEl>
                                        <p:attrNameLst>
                                          <p:attrName>ppt_h</p:attrName>
                                        </p:attrNameLst>
                                      </p:cBhvr>
                                      <p:tavLst>
                                        <p:tav tm="0">
                                          <p:val>
                                            <p:fltVal val="0"/>
                                          </p:val>
                                        </p:tav>
                                        <p:tav tm="100000">
                                          <p:val>
                                            <p:strVal val="#ppt_h"/>
                                          </p:val>
                                        </p:tav>
                                      </p:tavLst>
                                    </p:anim>
                                    <p:animEffect transition="in" filter="fade">
                                      <p:cBhvr>
                                        <p:cTn id="25" dur="500"/>
                                        <p:tgtEl>
                                          <p:spTgt spid="80"/>
                                        </p:tgtEl>
                                      </p:cBhvr>
                                    </p:animEffect>
                                  </p:childTnLst>
                                </p:cTn>
                              </p:par>
                              <p:par>
                                <p:cTn id="26" presetID="53" presetClass="entr" presetSubtype="16" fill="hold" nodeType="withEffect">
                                  <p:stCondLst>
                                    <p:cond delay="200"/>
                                  </p:stCondLst>
                                  <p:childTnLst>
                                    <p:set>
                                      <p:cBhvr>
                                        <p:cTn id="27" dur="1" fill="hold">
                                          <p:stCondLst>
                                            <p:cond delay="0"/>
                                          </p:stCondLst>
                                        </p:cTn>
                                        <p:tgtEl>
                                          <p:spTgt spid="89"/>
                                        </p:tgtEl>
                                        <p:attrNameLst>
                                          <p:attrName>style.visibility</p:attrName>
                                        </p:attrNameLst>
                                      </p:cBhvr>
                                      <p:to>
                                        <p:strVal val="visible"/>
                                      </p:to>
                                    </p:set>
                                    <p:anim calcmode="lin" valueType="num">
                                      <p:cBhvr>
                                        <p:cTn id="28" dur="500" fill="hold"/>
                                        <p:tgtEl>
                                          <p:spTgt spid="89"/>
                                        </p:tgtEl>
                                        <p:attrNameLst>
                                          <p:attrName>ppt_w</p:attrName>
                                        </p:attrNameLst>
                                      </p:cBhvr>
                                      <p:tavLst>
                                        <p:tav tm="0">
                                          <p:val>
                                            <p:fltVal val="0"/>
                                          </p:val>
                                        </p:tav>
                                        <p:tav tm="100000">
                                          <p:val>
                                            <p:strVal val="#ppt_w"/>
                                          </p:val>
                                        </p:tav>
                                      </p:tavLst>
                                    </p:anim>
                                    <p:anim calcmode="lin" valueType="num">
                                      <p:cBhvr>
                                        <p:cTn id="29" dur="500" fill="hold"/>
                                        <p:tgtEl>
                                          <p:spTgt spid="89"/>
                                        </p:tgtEl>
                                        <p:attrNameLst>
                                          <p:attrName>ppt_h</p:attrName>
                                        </p:attrNameLst>
                                      </p:cBhvr>
                                      <p:tavLst>
                                        <p:tav tm="0">
                                          <p:val>
                                            <p:fltVal val="0"/>
                                          </p:val>
                                        </p:tav>
                                        <p:tav tm="100000">
                                          <p:val>
                                            <p:strVal val="#ppt_h"/>
                                          </p:val>
                                        </p:tav>
                                      </p:tavLst>
                                    </p:anim>
                                    <p:animEffect transition="in" filter="fade">
                                      <p:cBhvr>
                                        <p:cTn id="30" dur="500"/>
                                        <p:tgtEl>
                                          <p:spTgt spid="89"/>
                                        </p:tgtEl>
                                      </p:cBhvr>
                                    </p:animEffect>
                                  </p:childTnLst>
                                </p:cTn>
                              </p:par>
                              <p:par>
                                <p:cTn id="31" presetID="53" presetClass="entr" presetSubtype="16" fill="hold" nodeType="withEffect">
                                  <p:stCondLst>
                                    <p:cond delay="300"/>
                                  </p:stCondLst>
                                  <p:childTnLst>
                                    <p:set>
                                      <p:cBhvr>
                                        <p:cTn id="32" dur="1" fill="hold">
                                          <p:stCondLst>
                                            <p:cond delay="0"/>
                                          </p:stCondLst>
                                        </p:cTn>
                                        <p:tgtEl>
                                          <p:spTgt spid="98"/>
                                        </p:tgtEl>
                                        <p:attrNameLst>
                                          <p:attrName>style.visibility</p:attrName>
                                        </p:attrNameLst>
                                      </p:cBhvr>
                                      <p:to>
                                        <p:strVal val="visible"/>
                                      </p:to>
                                    </p:set>
                                    <p:anim calcmode="lin" valueType="num">
                                      <p:cBhvr>
                                        <p:cTn id="33" dur="500" fill="hold"/>
                                        <p:tgtEl>
                                          <p:spTgt spid="98"/>
                                        </p:tgtEl>
                                        <p:attrNameLst>
                                          <p:attrName>ppt_w</p:attrName>
                                        </p:attrNameLst>
                                      </p:cBhvr>
                                      <p:tavLst>
                                        <p:tav tm="0">
                                          <p:val>
                                            <p:fltVal val="0"/>
                                          </p:val>
                                        </p:tav>
                                        <p:tav tm="100000">
                                          <p:val>
                                            <p:strVal val="#ppt_w"/>
                                          </p:val>
                                        </p:tav>
                                      </p:tavLst>
                                    </p:anim>
                                    <p:anim calcmode="lin" valueType="num">
                                      <p:cBhvr>
                                        <p:cTn id="34" dur="500" fill="hold"/>
                                        <p:tgtEl>
                                          <p:spTgt spid="98"/>
                                        </p:tgtEl>
                                        <p:attrNameLst>
                                          <p:attrName>ppt_h</p:attrName>
                                        </p:attrNameLst>
                                      </p:cBhvr>
                                      <p:tavLst>
                                        <p:tav tm="0">
                                          <p:val>
                                            <p:fltVal val="0"/>
                                          </p:val>
                                        </p:tav>
                                        <p:tav tm="100000">
                                          <p:val>
                                            <p:strVal val="#ppt_h"/>
                                          </p:val>
                                        </p:tav>
                                      </p:tavLst>
                                    </p:anim>
                                    <p:animEffect transition="in" filter="fade">
                                      <p:cBhvr>
                                        <p:cTn id="35" dur="500"/>
                                        <p:tgtEl>
                                          <p:spTgt spid="98"/>
                                        </p:tgtEl>
                                      </p:cBhvr>
                                    </p:animEffect>
                                  </p:childTnLst>
                                </p:cTn>
                              </p:par>
                              <p:par>
                                <p:cTn id="36" presetID="53" presetClass="entr" presetSubtype="16" fill="hold" nodeType="withEffect">
                                  <p:stCondLst>
                                    <p:cond delay="400"/>
                                  </p:stCondLst>
                                  <p:childTnLst>
                                    <p:set>
                                      <p:cBhvr>
                                        <p:cTn id="37" dur="1" fill="hold">
                                          <p:stCondLst>
                                            <p:cond delay="0"/>
                                          </p:stCondLst>
                                        </p:cTn>
                                        <p:tgtEl>
                                          <p:spTgt spid="107"/>
                                        </p:tgtEl>
                                        <p:attrNameLst>
                                          <p:attrName>style.visibility</p:attrName>
                                        </p:attrNameLst>
                                      </p:cBhvr>
                                      <p:to>
                                        <p:strVal val="visible"/>
                                      </p:to>
                                    </p:set>
                                    <p:anim calcmode="lin" valueType="num">
                                      <p:cBhvr>
                                        <p:cTn id="38" dur="500" fill="hold"/>
                                        <p:tgtEl>
                                          <p:spTgt spid="107"/>
                                        </p:tgtEl>
                                        <p:attrNameLst>
                                          <p:attrName>ppt_w</p:attrName>
                                        </p:attrNameLst>
                                      </p:cBhvr>
                                      <p:tavLst>
                                        <p:tav tm="0">
                                          <p:val>
                                            <p:fltVal val="0"/>
                                          </p:val>
                                        </p:tav>
                                        <p:tav tm="100000">
                                          <p:val>
                                            <p:strVal val="#ppt_w"/>
                                          </p:val>
                                        </p:tav>
                                      </p:tavLst>
                                    </p:anim>
                                    <p:anim calcmode="lin" valueType="num">
                                      <p:cBhvr>
                                        <p:cTn id="39" dur="500" fill="hold"/>
                                        <p:tgtEl>
                                          <p:spTgt spid="107"/>
                                        </p:tgtEl>
                                        <p:attrNameLst>
                                          <p:attrName>ppt_h</p:attrName>
                                        </p:attrNameLst>
                                      </p:cBhvr>
                                      <p:tavLst>
                                        <p:tav tm="0">
                                          <p:val>
                                            <p:fltVal val="0"/>
                                          </p:val>
                                        </p:tav>
                                        <p:tav tm="100000">
                                          <p:val>
                                            <p:strVal val="#ppt_h"/>
                                          </p:val>
                                        </p:tav>
                                      </p:tavLst>
                                    </p:anim>
                                    <p:animEffect transition="in" filter="fade">
                                      <p:cBhvr>
                                        <p:cTn id="40"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456C4"/>
        </a:solidFill>
        <a:effectLst/>
      </p:bgPr>
    </p:bg>
    <p:spTree>
      <p:nvGrpSpPr>
        <p:cNvPr id="1" name=""/>
        <p:cNvGrpSpPr/>
        <p:nvPr/>
      </p:nvGrpSpPr>
      <p:grpSpPr>
        <a:xfrm>
          <a:off x="0" y="0"/>
          <a:ext cx="0" cy="0"/>
          <a:chOff x="0" y="0"/>
          <a:chExt cx="0" cy="0"/>
        </a:xfrm>
      </p:grpSpPr>
      <p:sp>
        <p:nvSpPr>
          <p:cNvPr id="46" name="矩形 45"/>
          <p:cNvSpPr/>
          <p:nvPr/>
        </p:nvSpPr>
        <p:spPr>
          <a:xfrm rot="2624067">
            <a:off x="-270870" y="-500700"/>
            <a:ext cx="696002" cy="1374254"/>
          </a:xfrm>
          <a:prstGeom prst="rect">
            <a:avLst/>
          </a:prstGeom>
          <a:solidFill>
            <a:srgbClr val="39B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圆角矩形 46"/>
          <p:cNvSpPr/>
          <p:nvPr/>
        </p:nvSpPr>
        <p:spPr>
          <a:xfrm rot="18464827">
            <a:off x="-507309" y="5889783"/>
            <a:ext cx="2289928" cy="653453"/>
          </a:xfrm>
          <a:prstGeom prst="roundRect">
            <a:avLst>
              <a:gd name="adj" fmla="val 50000"/>
            </a:avLst>
          </a:prstGeom>
          <a:solidFill>
            <a:srgbClr val="0E67DD">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圆角矩形 47"/>
          <p:cNvSpPr/>
          <p:nvPr/>
        </p:nvSpPr>
        <p:spPr>
          <a:xfrm rot="18464827">
            <a:off x="-439575" y="6531274"/>
            <a:ext cx="2289928" cy="653453"/>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圆角矩形 48"/>
          <p:cNvSpPr/>
          <p:nvPr/>
        </p:nvSpPr>
        <p:spPr>
          <a:xfrm rot="18464827">
            <a:off x="2015444" y="6906078"/>
            <a:ext cx="1435540" cy="409645"/>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4" name="组合 53"/>
          <p:cNvGrpSpPr/>
          <p:nvPr/>
        </p:nvGrpSpPr>
        <p:grpSpPr>
          <a:xfrm>
            <a:off x="10898883" y="5003481"/>
            <a:ext cx="1151670" cy="2867305"/>
            <a:chOff x="9469605" y="2687777"/>
            <a:chExt cx="2410133" cy="6000493"/>
          </a:xfrm>
        </p:grpSpPr>
        <p:sp>
          <p:nvSpPr>
            <p:cNvPr id="50" name="圆角矩形 49"/>
            <p:cNvSpPr/>
            <p:nvPr/>
          </p:nvSpPr>
          <p:spPr>
            <a:xfrm rot="18464827">
              <a:off x="9956209" y="6143988"/>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圆角矩形 50"/>
            <p:cNvSpPr/>
            <p:nvPr/>
          </p:nvSpPr>
          <p:spPr>
            <a:xfrm rot="18464827">
              <a:off x="8430088" y="6143989"/>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圆角矩形 52"/>
            <p:cNvSpPr/>
            <p:nvPr/>
          </p:nvSpPr>
          <p:spPr>
            <a:xfrm rot="18464827">
              <a:off x="8349296" y="5157828"/>
              <a:ext cx="6000493" cy="1060391"/>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5" name="圆角矩形 54"/>
          <p:cNvSpPr/>
          <p:nvPr/>
        </p:nvSpPr>
        <p:spPr>
          <a:xfrm rot="16200000">
            <a:off x="8443897" y="-659210"/>
            <a:ext cx="1435540" cy="672047"/>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57" name="直接连接符 56"/>
          <p:cNvCxnSpPr/>
          <p:nvPr/>
        </p:nvCxnSpPr>
        <p:spPr>
          <a:xfrm flipH="1">
            <a:off x="2421467" y="-11853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761882" y="1697878"/>
            <a:ext cx="1016000" cy="1429450"/>
          </a:xfrm>
          <a:prstGeom prst="line">
            <a:avLst/>
          </a:prstGeom>
          <a:ln w="57150">
            <a:solidFill>
              <a:srgbClr val="0E67DD">
                <a:alpha val="70000"/>
              </a:srgb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11785718" y="-8930"/>
            <a:ext cx="1016000" cy="1429450"/>
          </a:xfrm>
          <a:prstGeom prst="line">
            <a:avLst/>
          </a:prstGeom>
          <a:ln w="57150">
            <a:solidFill>
              <a:srgbClr val="0E67DD">
                <a:alpha val="70000"/>
              </a:srgb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10784382" y="-779860"/>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sp>
        <p:nvSpPr>
          <p:cNvPr id="64" name="椭圆 63"/>
          <p:cNvSpPr/>
          <p:nvPr/>
        </p:nvSpPr>
        <p:spPr>
          <a:xfrm>
            <a:off x="6531502" y="5819372"/>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65" name="直接连接符 64"/>
          <p:cNvCxnSpPr/>
          <p:nvPr/>
        </p:nvCxnSpPr>
        <p:spPr>
          <a:xfrm flipH="1">
            <a:off x="6817652" y="6098572"/>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081466" y="636331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grpSp>
        <p:nvGrpSpPr>
          <p:cNvPr id="68" name="组合 67"/>
          <p:cNvGrpSpPr/>
          <p:nvPr/>
        </p:nvGrpSpPr>
        <p:grpSpPr>
          <a:xfrm>
            <a:off x="3437467" y="1514593"/>
            <a:ext cx="5176520" cy="3633826"/>
            <a:chOff x="3371244" y="1514593"/>
            <a:chExt cx="5176520" cy="3633826"/>
          </a:xfrm>
        </p:grpSpPr>
        <p:grpSp>
          <p:nvGrpSpPr>
            <p:cNvPr id="52" name="组合 51"/>
            <p:cNvGrpSpPr/>
            <p:nvPr/>
          </p:nvGrpSpPr>
          <p:grpSpPr>
            <a:xfrm>
              <a:off x="4073598" y="1514593"/>
              <a:ext cx="3604550" cy="3633826"/>
              <a:chOff x="1453387" y="1645920"/>
              <a:chExt cx="3604550" cy="3633826"/>
            </a:xfrm>
          </p:grpSpPr>
          <p:grpSp>
            <p:nvGrpSpPr>
              <p:cNvPr id="5" name="组合 4"/>
              <p:cNvGrpSpPr/>
              <p:nvPr/>
            </p:nvGrpSpPr>
            <p:grpSpPr>
              <a:xfrm>
                <a:off x="1453387" y="1645920"/>
                <a:ext cx="3604550" cy="3633826"/>
                <a:chOff x="3502025" y="1276350"/>
                <a:chExt cx="3762375" cy="3792933"/>
              </a:xfrm>
              <a:effectLst>
                <a:outerShdw blurRad="63500" sx="102000" sy="102000" algn="ctr" rotWithShape="0">
                  <a:prstClr val="black">
                    <a:alpha val="40000"/>
                  </a:prstClr>
                </a:outerShdw>
              </a:effectLst>
            </p:grpSpPr>
            <p:sp>
              <p:nvSpPr>
                <p:cNvPr id="6" name="任意多边形 5"/>
                <p:cNvSpPr/>
                <p:nvPr/>
              </p:nvSpPr>
              <p:spPr>
                <a:xfrm>
                  <a:off x="3502025" y="1276350"/>
                  <a:ext cx="3762375" cy="3787775"/>
                </a:xfrm>
                <a:custGeom>
                  <a:avLst/>
                  <a:gdLst>
                    <a:gd name="connsiteX0" fmla="*/ 1784350 w 3762375"/>
                    <a:gd name="connsiteY0" fmla="*/ 0 h 3787775"/>
                    <a:gd name="connsiteX1" fmla="*/ 914400 w 3762375"/>
                    <a:gd name="connsiteY1" fmla="*/ 288925 h 3787775"/>
                    <a:gd name="connsiteX2" fmla="*/ 279400 w 3762375"/>
                    <a:gd name="connsiteY2" fmla="*/ 908050 h 3787775"/>
                    <a:gd name="connsiteX3" fmla="*/ 0 w 3762375"/>
                    <a:gd name="connsiteY3" fmla="*/ 1787525 h 3787775"/>
                    <a:gd name="connsiteX4" fmla="*/ 155575 w 3762375"/>
                    <a:gd name="connsiteY4" fmla="*/ 2673350 h 3787775"/>
                    <a:gd name="connsiteX5" fmla="*/ 730250 w 3762375"/>
                    <a:gd name="connsiteY5" fmla="*/ 3397250 h 3787775"/>
                    <a:gd name="connsiteX6" fmla="*/ 1565275 w 3762375"/>
                    <a:gd name="connsiteY6" fmla="*/ 3787775 h 3787775"/>
                    <a:gd name="connsiteX7" fmla="*/ 2479675 w 3762375"/>
                    <a:gd name="connsiteY7" fmla="*/ 3727450 h 3787775"/>
                    <a:gd name="connsiteX8" fmla="*/ 3260725 w 3762375"/>
                    <a:gd name="connsiteY8" fmla="*/ 3248025 h 3787775"/>
                    <a:gd name="connsiteX9" fmla="*/ 3743325 w 3762375"/>
                    <a:gd name="connsiteY9" fmla="*/ 2451100 h 3787775"/>
                    <a:gd name="connsiteX10" fmla="*/ 3762375 w 3762375"/>
                    <a:gd name="connsiteY10" fmla="*/ 1520825 h 3787775"/>
                    <a:gd name="connsiteX11" fmla="*/ 3400425 w 3762375"/>
                    <a:gd name="connsiteY11" fmla="*/ 695325 h 3787775"/>
                    <a:gd name="connsiteX12" fmla="*/ 2670175 w 3762375"/>
                    <a:gd name="connsiteY12" fmla="*/ 149225 h 3787775"/>
                    <a:gd name="connsiteX13" fmla="*/ 1784350 w 3762375"/>
                    <a:gd name="connsiteY13" fmla="*/ 0 h 378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62375" h="3787775">
                      <a:moveTo>
                        <a:pt x="1784350" y="0"/>
                      </a:moveTo>
                      <a:lnTo>
                        <a:pt x="914400" y="288925"/>
                      </a:lnTo>
                      <a:lnTo>
                        <a:pt x="279400" y="908050"/>
                      </a:lnTo>
                      <a:lnTo>
                        <a:pt x="0" y="1787525"/>
                      </a:lnTo>
                      <a:lnTo>
                        <a:pt x="155575" y="2673350"/>
                      </a:lnTo>
                      <a:lnTo>
                        <a:pt x="730250" y="3397250"/>
                      </a:lnTo>
                      <a:lnTo>
                        <a:pt x="1565275" y="3787775"/>
                      </a:lnTo>
                      <a:lnTo>
                        <a:pt x="2479675" y="3727450"/>
                      </a:lnTo>
                      <a:lnTo>
                        <a:pt x="3260725" y="3248025"/>
                      </a:lnTo>
                      <a:lnTo>
                        <a:pt x="3743325" y="2451100"/>
                      </a:lnTo>
                      <a:lnTo>
                        <a:pt x="3762375" y="1520825"/>
                      </a:lnTo>
                      <a:lnTo>
                        <a:pt x="3400425" y="695325"/>
                      </a:lnTo>
                      <a:lnTo>
                        <a:pt x="2670175" y="149225"/>
                      </a:lnTo>
                      <a:lnTo>
                        <a:pt x="1784350" y="0"/>
                      </a:lnTo>
                      <a:close/>
                    </a:path>
                  </a:pathLst>
                </a:custGeom>
                <a:noFill/>
                <a:ln w="19050">
                  <a:solidFill>
                    <a:srgbClr val="23B2FE">
                      <a:alpha val="73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7" name="直接连接符 6"/>
                <p:cNvCxnSpPr>
                  <a:stCxn id="6" idx="1"/>
                  <a:endCxn id="6" idx="12"/>
                </p:cNvCxnSpPr>
                <p:nvPr/>
              </p:nvCxnSpPr>
              <p:spPr>
                <a:xfrm flipV="1">
                  <a:off x="4416425" y="1425575"/>
                  <a:ext cx="1755775" cy="1397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1"/>
                </p:cNvCxnSpPr>
                <p:nvPr/>
              </p:nvCxnSpPr>
              <p:spPr>
                <a:xfrm>
                  <a:off x="4416425" y="1565275"/>
                  <a:ext cx="2378075" cy="10541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3744516" y="1485900"/>
                  <a:ext cx="1626181" cy="1193799"/>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flipV="1">
                  <a:off x="5367633" y="1485900"/>
                  <a:ext cx="1250949" cy="4953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a:stCxn id="6" idx="10"/>
                  <a:endCxn id="6" idx="12"/>
                </p:cNvCxnSpPr>
                <p:nvPr/>
              </p:nvCxnSpPr>
              <p:spPr>
                <a:xfrm flipH="1" flipV="1">
                  <a:off x="6172200" y="1425575"/>
                  <a:ext cx="1092200" cy="13716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613525" y="1981200"/>
                  <a:ext cx="438150" cy="15367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86450" y="1693465"/>
                  <a:ext cx="908050" cy="92591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endCxn id="6" idx="12"/>
                </p:cNvCxnSpPr>
                <p:nvPr/>
              </p:nvCxnSpPr>
              <p:spPr>
                <a:xfrm flipV="1">
                  <a:off x="5886450" y="1425575"/>
                  <a:ext cx="285750" cy="26789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4445000" y="1687710"/>
                  <a:ext cx="1446212" cy="46871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endCxn id="6" idx="1"/>
                </p:cNvCxnSpPr>
                <p:nvPr/>
              </p:nvCxnSpPr>
              <p:spPr>
                <a:xfrm flipH="1" flipV="1">
                  <a:off x="4416425" y="1565275"/>
                  <a:ext cx="32544" cy="5969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3744516" y="1565275"/>
                  <a:ext cx="671909" cy="111442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endCxn id="6" idx="4"/>
                </p:cNvCxnSpPr>
                <p:nvPr/>
              </p:nvCxnSpPr>
              <p:spPr>
                <a:xfrm flipH="1">
                  <a:off x="3657600" y="2197100"/>
                  <a:ext cx="119856" cy="17526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6" idx="3"/>
                </p:cNvCxnSpPr>
                <p:nvPr/>
              </p:nvCxnSpPr>
              <p:spPr>
                <a:xfrm flipV="1">
                  <a:off x="3502025" y="2679700"/>
                  <a:ext cx="242491" cy="38417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700264" y="3285491"/>
                  <a:ext cx="662186" cy="1203959"/>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657600" y="3939540"/>
                  <a:ext cx="704850" cy="54991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741452" y="2679699"/>
                  <a:ext cx="991475" cy="306371"/>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3938788" y="2156420"/>
                  <a:ext cx="506212" cy="155261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flipV="1">
                  <a:off x="4445001" y="2156420"/>
                  <a:ext cx="287926" cy="82965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3933032" y="2986071"/>
                  <a:ext cx="799895" cy="722964"/>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flipV="1">
                  <a:off x="3930562" y="3699509"/>
                  <a:ext cx="1310774" cy="949792"/>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4692312" y="2979884"/>
                  <a:ext cx="37600" cy="1268266"/>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4362450" y="4248150"/>
                  <a:ext cx="326848" cy="2413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359436" y="4489450"/>
                  <a:ext cx="881900" cy="159851"/>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endCxn id="6" idx="6"/>
                </p:cNvCxnSpPr>
                <p:nvPr/>
              </p:nvCxnSpPr>
              <p:spPr>
                <a:xfrm>
                  <a:off x="4359436" y="4489450"/>
                  <a:ext cx="707864" cy="57467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5067300" y="4646612"/>
                  <a:ext cx="174036" cy="416707"/>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5237877" y="2624531"/>
                  <a:ext cx="1556623" cy="2025173"/>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6029325" y="3517900"/>
                  <a:ext cx="1022351" cy="1230192"/>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5241336" y="4646612"/>
                  <a:ext cx="787989" cy="10148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endCxn id="6" idx="8"/>
                </p:cNvCxnSpPr>
                <p:nvPr/>
              </p:nvCxnSpPr>
              <p:spPr>
                <a:xfrm flipV="1">
                  <a:off x="5048250" y="4524375"/>
                  <a:ext cx="1714500" cy="544908"/>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5242802" y="4088931"/>
                  <a:ext cx="1335102" cy="554206"/>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6577904" y="2619373"/>
                  <a:ext cx="216596" cy="1469558"/>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flipV="1">
                  <a:off x="6400800" y="3131819"/>
                  <a:ext cx="650875" cy="380923"/>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5962650" y="2244725"/>
                  <a:ext cx="438150" cy="880528"/>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5886449" y="1696042"/>
                  <a:ext cx="80963" cy="548683"/>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a:endCxn id="6" idx="8"/>
                </p:cNvCxnSpPr>
                <p:nvPr/>
              </p:nvCxnSpPr>
              <p:spPr>
                <a:xfrm flipH="1">
                  <a:off x="6762750" y="2784136"/>
                  <a:ext cx="501650" cy="1740239"/>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endCxn id="6" idx="8"/>
                </p:cNvCxnSpPr>
                <p:nvPr/>
              </p:nvCxnSpPr>
              <p:spPr>
                <a:xfrm>
                  <a:off x="6577903" y="4088931"/>
                  <a:ext cx="184847" cy="435444"/>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4732926" y="2986070"/>
                  <a:ext cx="1044878" cy="982763"/>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4737474" y="2989545"/>
                  <a:ext cx="500403" cy="166531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4728229" y="2244725"/>
                  <a:ext cx="1234420" cy="719109"/>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grpSp>
          <p:sp>
            <p:nvSpPr>
              <p:cNvPr id="62" name="椭圆 61"/>
              <p:cNvSpPr/>
              <p:nvPr/>
            </p:nvSpPr>
            <p:spPr>
              <a:xfrm>
                <a:off x="2048933" y="2500908"/>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 name="椭圆 62"/>
              <p:cNvSpPr/>
              <p:nvPr/>
            </p:nvSpPr>
            <p:spPr>
              <a:xfrm>
                <a:off x="1705523" y="4833920"/>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8" name="矩形 57"/>
            <p:cNvSpPr/>
            <p:nvPr/>
          </p:nvSpPr>
          <p:spPr>
            <a:xfrm>
              <a:off x="3378200" y="2959130"/>
              <a:ext cx="4876800" cy="795069"/>
            </a:xfrm>
            <a:prstGeom prst="rect">
              <a:avLst/>
            </a:prstGeom>
            <a:solidFill>
              <a:srgbClr val="0456C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9" name="文本框 32"/>
            <p:cNvSpPr txBox="1">
              <a:spLocks noChangeArrowheads="1"/>
            </p:cNvSpPr>
            <p:nvPr/>
          </p:nvSpPr>
          <p:spPr bwMode="auto">
            <a:xfrm>
              <a:off x="4436690" y="3035975"/>
              <a:ext cx="29450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16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rPr>
                <a:t>Future Expectations</a:t>
              </a:r>
              <a:endParaRPr lang="zh-CN" altLang="en-US" sz="16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endParaRPr>
            </a:p>
          </p:txBody>
        </p:sp>
        <p:sp>
          <p:nvSpPr>
            <p:cNvPr id="131" name="矩形 34"/>
            <p:cNvSpPr>
              <a:spLocks noChangeArrowheads="1"/>
            </p:cNvSpPr>
            <p:nvPr/>
          </p:nvSpPr>
          <p:spPr bwMode="auto">
            <a:xfrm>
              <a:off x="3371244" y="3338968"/>
              <a:ext cx="51765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1200" dirty="0">
                  <a:solidFill>
                    <a:srgbClr val="FFFFFF"/>
                  </a:solidFill>
                  <a:latin typeface="Agency FB" panose="020B0503020202020204" pitchFamily="34" charset="0"/>
                  <a:ea typeface="微软雅黑" panose="020B0503020204020204" pitchFamily="34" charset="-122"/>
                </a:rPr>
                <a:t>Something was broken in my engine. And as I had with me neither a mechanic nor any passengers</a:t>
              </a:r>
              <a:endParaRPr lang="zh-CN" altLang="en-US" sz="1200" dirty="0">
                <a:solidFill>
                  <a:srgbClr val="FFFFFF"/>
                </a:solidFill>
                <a:latin typeface="Agency FB" panose="020B0503020202020204" pitchFamily="34" charset="0"/>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3000">
        <p15:prstTrans prst="peelOff"/>
      </p:transition>
    </mc:Choice>
    <mc:Fallback>
      <p:transition spd="slow" advClick="0" advTm="3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456C4"/>
        </a:solidFill>
        <a:effectLst/>
      </p:bgPr>
    </p:bg>
    <p:spTree>
      <p:nvGrpSpPr>
        <p:cNvPr id="1" name=""/>
        <p:cNvGrpSpPr/>
        <p:nvPr/>
      </p:nvGrpSpPr>
      <p:grpSpPr>
        <a:xfrm>
          <a:off x="0" y="0"/>
          <a:ext cx="0" cy="0"/>
          <a:chOff x="0" y="0"/>
          <a:chExt cx="0" cy="0"/>
        </a:xfrm>
      </p:grpSpPr>
      <p:sp>
        <p:nvSpPr>
          <p:cNvPr id="46" name="矩形 45"/>
          <p:cNvSpPr/>
          <p:nvPr/>
        </p:nvSpPr>
        <p:spPr>
          <a:xfrm rot="2624067">
            <a:off x="-270870" y="-500700"/>
            <a:ext cx="696002" cy="1374254"/>
          </a:xfrm>
          <a:prstGeom prst="rect">
            <a:avLst/>
          </a:prstGeom>
          <a:solidFill>
            <a:srgbClr val="39B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圆角矩形 48"/>
          <p:cNvSpPr/>
          <p:nvPr/>
        </p:nvSpPr>
        <p:spPr>
          <a:xfrm rot="18464827">
            <a:off x="2015444" y="6906078"/>
            <a:ext cx="1435540" cy="409645"/>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5" name="圆角矩形 54"/>
          <p:cNvSpPr/>
          <p:nvPr/>
        </p:nvSpPr>
        <p:spPr>
          <a:xfrm rot="16200000">
            <a:off x="8443897" y="-659210"/>
            <a:ext cx="1435540" cy="672047"/>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57" name="直接连接符 56"/>
          <p:cNvCxnSpPr/>
          <p:nvPr/>
        </p:nvCxnSpPr>
        <p:spPr>
          <a:xfrm flipH="1">
            <a:off x="2421467" y="-11853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11785718" y="-8930"/>
            <a:ext cx="1016000" cy="1429450"/>
          </a:xfrm>
          <a:prstGeom prst="line">
            <a:avLst/>
          </a:prstGeom>
          <a:ln w="57150">
            <a:solidFill>
              <a:srgbClr val="0E67DD">
                <a:alpha val="70000"/>
              </a:srgb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10784382" y="-779860"/>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6817652" y="6098572"/>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081466" y="636331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sp>
        <p:nvSpPr>
          <p:cNvPr id="146" name="文本框 32"/>
          <p:cNvSpPr txBox="1">
            <a:spLocks noChangeArrowheads="1"/>
          </p:cNvSpPr>
          <p:nvPr/>
        </p:nvSpPr>
        <p:spPr bwMode="auto">
          <a:xfrm>
            <a:off x="4585335" y="177693"/>
            <a:ext cx="29450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16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rPr>
              <a:t>Future Expectations</a:t>
            </a:r>
            <a:endParaRPr lang="zh-CN" altLang="en-US" sz="16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endParaRPr>
          </a:p>
        </p:txBody>
      </p:sp>
      <p:sp>
        <p:nvSpPr>
          <p:cNvPr id="147" name="矩形 34"/>
          <p:cNvSpPr>
            <a:spLocks noChangeArrowheads="1"/>
          </p:cNvSpPr>
          <p:nvPr/>
        </p:nvSpPr>
        <p:spPr bwMode="auto">
          <a:xfrm>
            <a:off x="3519889" y="480686"/>
            <a:ext cx="51765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1200" dirty="0">
                <a:solidFill>
                  <a:srgbClr val="FFFFFF"/>
                </a:solidFill>
                <a:latin typeface="Agency FB" panose="020B0503020202020204" pitchFamily="34" charset="0"/>
                <a:ea typeface="微软雅黑" panose="020B0503020204020204" pitchFamily="34" charset="-122"/>
              </a:rPr>
              <a:t>Something was broken in my engine. And as I had with me neither a mechanic nor any passengers</a:t>
            </a:r>
            <a:endParaRPr lang="zh-CN" altLang="en-US" sz="1200" dirty="0">
              <a:solidFill>
                <a:srgbClr val="FFFFFF"/>
              </a:solidFill>
              <a:latin typeface="Agency FB" panose="020B0503020202020204" pitchFamily="34" charset="0"/>
              <a:ea typeface="微软雅黑" panose="020B0503020204020204" pitchFamily="34" charset="-122"/>
            </a:endParaRPr>
          </a:p>
        </p:txBody>
      </p:sp>
      <p:sp>
        <p:nvSpPr>
          <p:cNvPr id="47" name="圆角矩形 46"/>
          <p:cNvSpPr/>
          <p:nvPr/>
        </p:nvSpPr>
        <p:spPr>
          <a:xfrm rot="18464827">
            <a:off x="-507309" y="5889783"/>
            <a:ext cx="2289928" cy="653453"/>
          </a:xfrm>
          <a:prstGeom prst="roundRect">
            <a:avLst>
              <a:gd name="adj" fmla="val 50000"/>
            </a:avLst>
          </a:prstGeom>
          <a:solidFill>
            <a:srgbClr val="0E67DD">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圆角矩形 47"/>
          <p:cNvSpPr/>
          <p:nvPr/>
        </p:nvSpPr>
        <p:spPr>
          <a:xfrm rot="18464827">
            <a:off x="-439575" y="6531274"/>
            <a:ext cx="2289928" cy="653453"/>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4" name="组合 53"/>
          <p:cNvGrpSpPr/>
          <p:nvPr/>
        </p:nvGrpSpPr>
        <p:grpSpPr>
          <a:xfrm>
            <a:off x="10898883" y="5003481"/>
            <a:ext cx="1151670" cy="2867305"/>
            <a:chOff x="9469605" y="2687777"/>
            <a:chExt cx="2410133" cy="6000493"/>
          </a:xfrm>
        </p:grpSpPr>
        <p:sp>
          <p:nvSpPr>
            <p:cNvPr id="50" name="圆角矩形 49"/>
            <p:cNvSpPr/>
            <p:nvPr/>
          </p:nvSpPr>
          <p:spPr>
            <a:xfrm rot="18464827">
              <a:off x="9956209" y="6143988"/>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圆角矩形 50"/>
            <p:cNvSpPr/>
            <p:nvPr/>
          </p:nvSpPr>
          <p:spPr>
            <a:xfrm rot="18464827">
              <a:off x="8430088" y="6143989"/>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圆角矩形 52"/>
            <p:cNvSpPr/>
            <p:nvPr/>
          </p:nvSpPr>
          <p:spPr>
            <a:xfrm rot="18464827">
              <a:off x="8349296" y="5157828"/>
              <a:ext cx="6000493" cy="1060391"/>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2" name="组合 51"/>
          <p:cNvGrpSpPr/>
          <p:nvPr/>
        </p:nvGrpSpPr>
        <p:grpSpPr>
          <a:xfrm>
            <a:off x="7674686" y="1617608"/>
            <a:ext cx="3950910" cy="1186750"/>
            <a:chOff x="7700466" y="1863984"/>
            <a:chExt cx="3950910" cy="1186750"/>
          </a:xfrm>
        </p:grpSpPr>
        <p:grpSp>
          <p:nvGrpSpPr>
            <p:cNvPr id="56" name="组合 55"/>
            <p:cNvGrpSpPr/>
            <p:nvPr/>
          </p:nvGrpSpPr>
          <p:grpSpPr>
            <a:xfrm>
              <a:off x="7700466" y="1863984"/>
              <a:ext cx="3065537" cy="505407"/>
              <a:chOff x="8009401" y="4220420"/>
              <a:chExt cx="3065537" cy="505407"/>
            </a:xfrm>
          </p:grpSpPr>
          <p:sp>
            <p:nvSpPr>
              <p:cNvPr id="62" name="椭圆 61"/>
              <p:cNvSpPr/>
              <p:nvPr/>
            </p:nvSpPr>
            <p:spPr>
              <a:xfrm>
                <a:off x="8009401" y="4348510"/>
                <a:ext cx="249228" cy="249228"/>
              </a:xfrm>
              <a:prstGeom prst="ellipse">
                <a:avLst/>
              </a:prstGeom>
              <a:solidFill>
                <a:srgbClr val="1492EE"/>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a typeface="微软雅黑" panose="020B0503020204020204" pitchFamily="34" charset="-122"/>
                </a:endParaRPr>
              </a:p>
            </p:txBody>
          </p:sp>
          <p:sp>
            <p:nvSpPr>
              <p:cNvPr id="63" name="五边形 62"/>
              <p:cNvSpPr/>
              <p:nvPr/>
            </p:nvSpPr>
            <p:spPr>
              <a:xfrm flipH="1">
                <a:off x="8487874" y="4220420"/>
                <a:ext cx="2587064" cy="505407"/>
              </a:xfrm>
              <a:prstGeom prst="homePlate">
                <a:avLst>
                  <a:gd name="adj" fmla="val 37136"/>
                </a:avLst>
              </a:prstGeom>
              <a:solidFill>
                <a:srgbClr val="1492EE"/>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a typeface="微软雅黑" panose="020B0503020204020204" pitchFamily="34" charset="-122"/>
                </a:endParaRPr>
              </a:p>
            </p:txBody>
          </p:sp>
          <p:sp>
            <p:nvSpPr>
              <p:cNvPr id="64" name="文本框 63"/>
              <p:cNvSpPr txBox="1"/>
              <p:nvPr/>
            </p:nvSpPr>
            <p:spPr>
              <a:xfrm>
                <a:off x="8753226" y="4260160"/>
                <a:ext cx="1127232" cy="400110"/>
              </a:xfrm>
              <a:prstGeom prst="rect">
                <a:avLst/>
              </a:prstGeom>
              <a:noFill/>
            </p:spPr>
            <p:txBody>
              <a:bodyPr wrap="none" rtlCol="0">
                <a:spAutoFit/>
              </a:bodyPr>
              <a:lstStyle/>
              <a:p>
                <a:r>
                  <a:rPr lang="en-US" altLang="zh-CN" sz="2000" dirty="0">
                    <a:solidFill>
                      <a:schemeClr val="bg1"/>
                    </a:solidFill>
                    <a:latin typeface="Agency FB" panose="020B0503020202020204" pitchFamily="34" charset="0"/>
                    <a:ea typeface="微软雅黑" panose="020B0503020204020204" pitchFamily="34" charset="-122"/>
                  </a:rPr>
                  <a:t>Information</a:t>
                </a:r>
                <a:endParaRPr lang="zh-CN" altLang="en-US" sz="2000" dirty="0">
                  <a:solidFill>
                    <a:schemeClr val="bg1"/>
                  </a:solidFill>
                  <a:latin typeface="Agency FB" panose="020B0503020202020204" pitchFamily="34" charset="0"/>
                  <a:ea typeface="微软雅黑" panose="020B0503020204020204" pitchFamily="34" charset="-122"/>
                </a:endParaRPr>
              </a:p>
            </p:txBody>
          </p:sp>
        </p:grpSp>
        <p:sp>
          <p:nvSpPr>
            <p:cNvPr id="58" name="矩形 57"/>
            <p:cNvSpPr/>
            <p:nvPr/>
          </p:nvSpPr>
          <p:spPr>
            <a:xfrm>
              <a:off x="8369754" y="2527514"/>
              <a:ext cx="3281622" cy="523220"/>
            </a:xfrm>
            <a:prstGeom prst="rect">
              <a:avLst/>
            </a:prstGeom>
          </p:spPr>
          <p:txBody>
            <a:bodyPr wrap="square">
              <a:spAutoFit/>
            </a:bodyPr>
            <a:lstStyle/>
            <a:p>
              <a:r>
                <a:rPr lang="zh-CN" altLang="en-US" sz="1400" dirty="0">
                  <a:solidFill>
                    <a:schemeClr val="bg1"/>
                  </a:solidFill>
                  <a:latin typeface="Agency FB" panose="020B0503020202020204" pitchFamily="34" charset="0"/>
                  <a:ea typeface="微软雅黑" panose="020B0503020204020204" pitchFamily="34" charset="-122"/>
                </a:rPr>
                <a:t>Something was broken in my engine. And as I had with me neither a mechanic nor any passengers</a:t>
              </a:r>
              <a:endParaRPr lang="zh-CN" altLang="en-US" sz="1400" dirty="0">
                <a:solidFill>
                  <a:schemeClr val="bg1"/>
                </a:solidFill>
                <a:latin typeface="Agency FB" panose="020B0503020202020204" pitchFamily="34" charset="0"/>
                <a:ea typeface="微软雅黑" panose="020B0503020204020204" pitchFamily="34" charset="-122"/>
              </a:endParaRPr>
            </a:p>
          </p:txBody>
        </p:sp>
      </p:grpSp>
      <p:grpSp>
        <p:nvGrpSpPr>
          <p:cNvPr id="67" name="组合 66"/>
          <p:cNvGrpSpPr/>
          <p:nvPr/>
        </p:nvGrpSpPr>
        <p:grpSpPr>
          <a:xfrm>
            <a:off x="7674686" y="4141720"/>
            <a:ext cx="3950910" cy="1389636"/>
            <a:chOff x="7700466" y="4388096"/>
            <a:chExt cx="3950910" cy="1389636"/>
          </a:xfrm>
        </p:grpSpPr>
        <p:grpSp>
          <p:nvGrpSpPr>
            <p:cNvPr id="68" name="组合 67"/>
            <p:cNvGrpSpPr/>
            <p:nvPr/>
          </p:nvGrpSpPr>
          <p:grpSpPr>
            <a:xfrm>
              <a:off x="7700466" y="5272325"/>
              <a:ext cx="3065537" cy="505407"/>
              <a:chOff x="8009401" y="4220420"/>
              <a:chExt cx="3065537" cy="505407"/>
            </a:xfrm>
          </p:grpSpPr>
          <p:sp>
            <p:nvSpPr>
              <p:cNvPr id="71" name="椭圆 70"/>
              <p:cNvSpPr/>
              <p:nvPr/>
            </p:nvSpPr>
            <p:spPr>
              <a:xfrm>
                <a:off x="8009401" y="4348510"/>
                <a:ext cx="249228" cy="249228"/>
              </a:xfrm>
              <a:prstGeom prst="ellipse">
                <a:avLst/>
              </a:prstGeom>
              <a:solidFill>
                <a:srgbClr val="23B2FE"/>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a typeface="微软雅黑" panose="020B0503020204020204" pitchFamily="34" charset="-122"/>
                </a:endParaRPr>
              </a:p>
            </p:txBody>
          </p:sp>
          <p:sp>
            <p:nvSpPr>
              <p:cNvPr id="72" name="五边形 71"/>
              <p:cNvSpPr/>
              <p:nvPr/>
            </p:nvSpPr>
            <p:spPr>
              <a:xfrm flipH="1">
                <a:off x="8487874" y="4220420"/>
                <a:ext cx="2587064" cy="505407"/>
              </a:xfrm>
              <a:prstGeom prst="homePlate">
                <a:avLst>
                  <a:gd name="adj" fmla="val 37136"/>
                </a:avLst>
              </a:prstGeom>
              <a:solidFill>
                <a:srgbClr val="23B2FE"/>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a typeface="微软雅黑" panose="020B0503020204020204" pitchFamily="34" charset="-122"/>
                </a:endParaRPr>
              </a:p>
            </p:txBody>
          </p:sp>
          <p:sp>
            <p:nvSpPr>
              <p:cNvPr id="73" name="文本框 72"/>
              <p:cNvSpPr txBox="1"/>
              <p:nvPr/>
            </p:nvSpPr>
            <p:spPr>
              <a:xfrm>
                <a:off x="8753226" y="4260160"/>
                <a:ext cx="1127232" cy="400110"/>
              </a:xfrm>
              <a:prstGeom prst="rect">
                <a:avLst/>
              </a:prstGeom>
              <a:noFill/>
            </p:spPr>
            <p:txBody>
              <a:bodyPr wrap="none" rtlCol="0">
                <a:spAutoFit/>
              </a:bodyPr>
              <a:lstStyle/>
              <a:p>
                <a:r>
                  <a:rPr lang="en-US" altLang="zh-CN" sz="2000" dirty="0">
                    <a:solidFill>
                      <a:schemeClr val="bg1"/>
                    </a:solidFill>
                    <a:latin typeface="Agency FB" panose="020B0503020202020204" pitchFamily="34" charset="0"/>
                    <a:ea typeface="微软雅黑" panose="020B0503020204020204" pitchFamily="34" charset="-122"/>
                  </a:rPr>
                  <a:t>Information</a:t>
                </a:r>
                <a:endParaRPr lang="zh-CN" altLang="en-US" sz="2000" dirty="0">
                  <a:solidFill>
                    <a:schemeClr val="bg1"/>
                  </a:solidFill>
                  <a:latin typeface="Agency FB" panose="020B0503020202020204" pitchFamily="34" charset="0"/>
                  <a:ea typeface="微软雅黑" panose="020B0503020204020204" pitchFamily="34" charset="-122"/>
                </a:endParaRPr>
              </a:p>
            </p:txBody>
          </p:sp>
        </p:grpSp>
        <p:sp>
          <p:nvSpPr>
            <p:cNvPr id="69" name="矩形 68"/>
            <p:cNvSpPr/>
            <p:nvPr/>
          </p:nvSpPr>
          <p:spPr>
            <a:xfrm>
              <a:off x="8369754" y="4388096"/>
              <a:ext cx="3281622" cy="523220"/>
            </a:xfrm>
            <a:prstGeom prst="rect">
              <a:avLst/>
            </a:prstGeom>
          </p:spPr>
          <p:txBody>
            <a:bodyPr wrap="square">
              <a:spAutoFit/>
            </a:bodyPr>
            <a:lstStyle/>
            <a:p>
              <a:r>
                <a:rPr lang="zh-CN" altLang="en-US" sz="1400" dirty="0">
                  <a:solidFill>
                    <a:schemeClr val="bg1"/>
                  </a:solidFill>
                  <a:latin typeface="Agency FB" panose="020B0503020202020204" pitchFamily="34" charset="0"/>
                  <a:ea typeface="微软雅黑" panose="020B0503020204020204" pitchFamily="34" charset="-122"/>
                </a:rPr>
                <a:t>Something was broken in my engine. And as I had with me neither a mechanic nor any passengers</a:t>
              </a:r>
              <a:endParaRPr lang="zh-CN" altLang="en-US" sz="1400" dirty="0">
                <a:solidFill>
                  <a:schemeClr val="bg1"/>
                </a:solidFill>
                <a:latin typeface="Agency FB" panose="020B0503020202020204" pitchFamily="34" charset="0"/>
                <a:ea typeface="微软雅黑" panose="020B0503020204020204" pitchFamily="34" charset="-122"/>
              </a:endParaRPr>
            </a:p>
          </p:txBody>
        </p:sp>
      </p:grpSp>
      <p:grpSp>
        <p:nvGrpSpPr>
          <p:cNvPr id="74" name="组合 73"/>
          <p:cNvGrpSpPr/>
          <p:nvPr/>
        </p:nvGrpSpPr>
        <p:grpSpPr>
          <a:xfrm>
            <a:off x="690551" y="1617608"/>
            <a:ext cx="3750774" cy="1186750"/>
            <a:chOff x="716331" y="1863984"/>
            <a:chExt cx="3750774" cy="1186750"/>
          </a:xfrm>
        </p:grpSpPr>
        <p:grpSp>
          <p:nvGrpSpPr>
            <p:cNvPr id="75" name="组合 74"/>
            <p:cNvGrpSpPr/>
            <p:nvPr/>
          </p:nvGrpSpPr>
          <p:grpSpPr>
            <a:xfrm flipH="1">
              <a:off x="1401568" y="1863984"/>
              <a:ext cx="3065537" cy="505407"/>
              <a:chOff x="8009401" y="4220420"/>
              <a:chExt cx="3065537" cy="505407"/>
            </a:xfrm>
          </p:grpSpPr>
          <p:sp>
            <p:nvSpPr>
              <p:cNvPr id="78" name="椭圆 77"/>
              <p:cNvSpPr/>
              <p:nvPr/>
            </p:nvSpPr>
            <p:spPr>
              <a:xfrm>
                <a:off x="8009401" y="4348510"/>
                <a:ext cx="249228" cy="249228"/>
              </a:xfrm>
              <a:prstGeom prst="ellipse">
                <a:avLst/>
              </a:prstGeom>
              <a:solidFill>
                <a:srgbClr val="0E67DD"/>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a typeface="微软雅黑" panose="020B0503020204020204" pitchFamily="34" charset="-122"/>
                </a:endParaRPr>
              </a:p>
            </p:txBody>
          </p:sp>
          <p:sp>
            <p:nvSpPr>
              <p:cNvPr id="79" name="五边形 78"/>
              <p:cNvSpPr/>
              <p:nvPr/>
            </p:nvSpPr>
            <p:spPr>
              <a:xfrm flipH="1">
                <a:off x="8487874" y="4220420"/>
                <a:ext cx="2587064" cy="505407"/>
              </a:xfrm>
              <a:prstGeom prst="homePlate">
                <a:avLst>
                  <a:gd name="adj" fmla="val 37136"/>
                </a:avLst>
              </a:prstGeom>
              <a:solidFill>
                <a:srgbClr val="0E67DD"/>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a typeface="微软雅黑" panose="020B0503020204020204" pitchFamily="34" charset="-122"/>
                </a:endParaRPr>
              </a:p>
            </p:txBody>
          </p:sp>
          <p:sp>
            <p:nvSpPr>
              <p:cNvPr id="80" name="文本框 79"/>
              <p:cNvSpPr txBox="1"/>
              <p:nvPr/>
            </p:nvSpPr>
            <p:spPr>
              <a:xfrm>
                <a:off x="9262469" y="4260160"/>
                <a:ext cx="1127232" cy="400110"/>
              </a:xfrm>
              <a:prstGeom prst="rect">
                <a:avLst/>
              </a:prstGeom>
              <a:noFill/>
            </p:spPr>
            <p:txBody>
              <a:bodyPr wrap="none" rtlCol="0">
                <a:spAutoFit/>
              </a:bodyPr>
              <a:lstStyle/>
              <a:p>
                <a:r>
                  <a:rPr lang="en-US" altLang="zh-CN" sz="2000" dirty="0">
                    <a:solidFill>
                      <a:schemeClr val="bg1"/>
                    </a:solidFill>
                    <a:latin typeface="Agency FB" panose="020B0503020202020204" pitchFamily="34" charset="0"/>
                    <a:ea typeface="微软雅黑" panose="020B0503020204020204" pitchFamily="34" charset="-122"/>
                  </a:rPr>
                  <a:t>Information</a:t>
                </a:r>
                <a:endParaRPr lang="zh-CN" altLang="en-US" sz="2000" dirty="0">
                  <a:solidFill>
                    <a:schemeClr val="bg1"/>
                  </a:solidFill>
                  <a:latin typeface="Agency FB" panose="020B0503020202020204" pitchFamily="34" charset="0"/>
                  <a:ea typeface="微软雅黑" panose="020B0503020204020204" pitchFamily="34" charset="-122"/>
                </a:endParaRPr>
              </a:p>
            </p:txBody>
          </p:sp>
        </p:grpSp>
        <p:sp>
          <p:nvSpPr>
            <p:cNvPr id="76" name="矩形 75"/>
            <p:cNvSpPr/>
            <p:nvPr/>
          </p:nvSpPr>
          <p:spPr>
            <a:xfrm>
              <a:off x="716331" y="2527514"/>
              <a:ext cx="3206455" cy="523220"/>
            </a:xfrm>
            <a:prstGeom prst="rect">
              <a:avLst/>
            </a:prstGeom>
          </p:spPr>
          <p:txBody>
            <a:bodyPr wrap="square">
              <a:spAutoFit/>
            </a:bodyPr>
            <a:lstStyle/>
            <a:p>
              <a:pPr algn="r"/>
              <a:r>
                <a:rPr lang="zh-CN" altLang="en-US" sz="1400" dirty="0">
                  <a:solidFill>
                    <a:schemeClr val="bg1"/>
                  </a:solidFill>
                  <a:latin typeface="Agency FB" panose="020B0503020202020204" pitchFamily="34" charset="0"/>
                  <a:ea typeface="微软雅黑" panose="020B0503020204020204" pitchFamily="34" charset="-122"/>
                </a:rPr>
                <a:t>Something was broken in my engine. And as I had with me neither a mechanic nor any passengers</a:t>
              </a:r>
              <a:endParaRPr lang="zh-CN" altLang="en-US" sz="1400" dirty="0">
                <a:solidFill>
                  <a:schemeClr val="bg1"/>
                </a:solidFill>
                <a:latin typeface="Agency FB" panose="020B0503020202020204" pitchFamily="34" charset="0"/>
                <a:ea typeface="微软雅黑" panose="020B0503020204020204" pitchFamily="34" charset="-122"/>
              </a:endParaRPr>
            </a:p>
          </p:txBody>
        </p:sp>
      </p:grpSp>
      <p:grpSp>
        <p:nvGrpSpPr>
          <p:cNvPr id="81" name="组合 80"/>
          <p:cNvGrpSpPr/>
          <p:nvPr/>
        </p:nvGrpSpPr>
        <p:grpSpPr>
          <a:xfrm>
            <a:off x="690551" y="4141720"/>
            <a:ext cx="3750774" cy="1389636"/>
            <a:chOff x="716331" y="4388096"/>
            <a:chExt cx="3750774" cy="1389636"/>
          </a:xfrm>
        </p:grpSpPr>
        <p:grpSp>
          <p:nvGrpSpPr>
            <p:cNvPr id="82" name="组合 81"/>
            <p:cNvGrpSpPr/>
            <p:nvPr/>
          </p:nvGrpSpPr>
          <p:grpSpPr>
            <a:xfrm flipH="1">
              <a:off x="1401568" y="5272325"/>
              <a:ext cx="3065537" cy="505407"/>
              <a:chOff x="8009401" y="4220420"/>
              <a:chExt cx="3065537" cy="505407"/>
            </a:xfrm>
          </p:grpSpPr>
          <p:sp>
            <p:nvSpPr>
              <p:cNvPr id="85" name="椭圆 84"/>
              <p:cNvSpPr/>
              <p:nvPr/>
            </p:nvSpPr>
            <p:spPr>
              <a:xfrm>
                <a:off x="8009401" y="4348510"/>
                <a:ext cx="249228" cy="249228"/>
              </a:xfrm>
              <a:prstGeom prst="ellipse">
                <a:avLst/>
              </a:prstGeom>
              <a:solidFill>
                <a:srgbClr val="58C3FE"/>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a typeface="微软雅黑" panose="020B0503020204020204" pitchFamily="34" charset="-122"/>
                </a:endParaRPr>
              </a:p>
            </p:txBody>
          </p:sp>
          <p:sp>
            <p:nvSpPr>
              <p:cNvPr id="86" name="五边形 85"/>
              <p:cNvSpPr/>
              <p:nvPr/>
            </p:nvSpPr>
            <p:spPr>
              <a:xfrm flipH="1">
                <a:off x="8487874" y="4220420"/>
                <a:ext cx="2587064" cy="505407"/>
              </a:xfrm>
              <a:prstGeom prst="homePlate">
                <a:avLst>
                  <a:gd name="adj" fmla="val 37136"/>
                </a:avLst>
              </a:prstGeom>
              <a:solidFill>
                <a:srgbClr val="58C3FE"/>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a typeface="微软雅黑" panose="020B0503020204020204" pitchFamily="34" charset="-122"/>
                </a:endParaRPr>
              </a:p>
            </p:txBody>
          </p:sp>
          <p:sp>
            <p:nvSpPr>
              <p:cNvPr id="87" name="文本框 86"/>
              <p:cNvSpPr txBox="1"/>
              <p:nvPr/>
            </p:nvSpPr>
            <p:spPr>
              <a:xfrm>
                <a:off x="9262469" y="4260160"/>
                <a:ext cx="1127232" cy="400110"/>
              </a:xfrm>
              <a:prstGeom prst="rect">
                <a:avLst/>
              </a:prstGeom>
              <a:noFill/>
            </p:spPr>
            <p:txBody>
              <a:bodyPr wrap="none" rtlCol="0">
                <a:spAutoFit/>
              </a:bodyPr>
              <a:lstStyle/>
              <a:p>
                <a:r>
                  <a:rPr lang="en-US" altLang="zh-CN" sz="2000" dirty="0">
                    <a:solidFill>
                      <a:schemeClr val="bg1"/>
                    </a:solidFill>
                    <a:latin typeface="Agency FB" panose="020B0503020202020204" pitchFamily="34" charset="0"/>
                    <a:ea typeface="微软雅黑" panose="020B0503020204020204" pitchFamily="34" charset="-122"/>
                  </a:rPr>
                  <a:t>Information</a:t>
                </a:r>
                <a:endParaRPr lang="zh-CN" altLang="en-US" sz="2000" dirty="0">
                  <a:solidFill>
                    <a:schemeClr val="bg1"/>
                  </a:solidFill>
                  <a:latin typeface="Agency FB" panose="020B0503020202020204" pitchFamily="34" charset="0"/>
                  <a:ea typeface="微软雅黑" panose="020B0503020204020204" pitchFamily="34" charset="-122"/>
                </a:endParaRPr>
              </a:p>
            </p:txBody>
          </p:sp>
        </p:grpSp>
        <p:sp>
          <p:nvSpPr>
            <p:cNvPr id="83" name="矩形 82"/>
            <p:cNvSpPr/>
            <p:nvPr/>
          </p:nvSpPr>
          <p:spPr>
            <a:xfrm>
              <a:off x="716331" y="4388096"/>
              <a:ext cx="3206455" cy="523220"/>
            </a:xfrm>
            <a:prstGeom prst="rect">
              <a:avLst/>
            </a:prstGeom>
          </p:spPr>
          <p:txBody>
            <a:bodyPr wrap="square">
              <a:spAutoFit/>
            </a:bodyPr>
            <a:lstStyle/>
            <a:p>
              <a:pPr algn="r"/>
              <a:r>
                <a:rPr lang="zh-CN" altLang="en-US" sz="1400" dirty="0">
                  <a:solidFill>
                    <a:schemeClr val="bg1"/>
                  </a:solidFill>
                  <a:latin typeface="Agency FB" panose="020B0503020202020204" pitchFamily="34" charset="0"/>
                  <a:ea typeface="微软雅黑" panose="020B0503020204020204" pitchFamily="34" charset="-122"/>
                </a:rPr>
                <a:t>Something was broken in my engine. And as I had with me neither a mechanic nor any passengers</a:t>
              </a:r>
              <a:endParaRPr lang="zh-CN" altLang="en-US" sz="1400" dirty="0">
                <a:solidFill>
                  <a:schemeClr val="bg1"/>
                </a:solidFill>
                <a:latin typeface="Agency FB" panose="020B0503020202020204" pitchFamily="34" charset="0"/>
                <a:ea typeface="微软雅黑" panose="020B0503020204020204" pitchFamily="34" charset="-122"/>
              </a:endParaRPr>
            </a:p>
          </p:txBody>
        </p:sp>
      </p:grpSp>
      <p:grpSp>
        <p:nvGrpSpPr>
          <p:cNvPr id="88" name="组合 87"/>
          <p:cNvGrpSpPr/>
          <p:nvPr/>
        </p:nvGrpSpPr>
        <p:grpSpPr>
          <a:xfrm>
            <a:off x="4016184" y="1627133"/>
            <a:ext cx="4115890" cy="4079752"/>
            <a:chOff x="4041964" y="1873509"/>
            <a:chExt cx="4115890" cy="4079752"/>
          </a:xfrm>
        </p:grpSpPr>
        <p:grpSp>
          <p:nvGrpSpPr>
            <p:cNvPr id="89" name="组合 88"/>
            <p:cNvGrpSpPr/>
            <p:nvPr/>
          </p:nvGrpSpPr>
          <p:grpSpPr>
            <a:xfrm>
              <a:off x="4041964" y="1873509"/>
              <a:ext cx="4115890" cy="4079752"/>
              <a:chOff x="3922786" y="1755377"/>
              <a:chExt cx="4354245" cy="4316016"/>
            </a:xfrm>
          </p:grpSpPr>
          <p:sp>
            <p:nvSpPr>
              <p:cNvPr id="92" name="任意多边形 91"/>
              <p:cNvSpPr/>
              <p:nvPr/>
            </p:nvSpPr>
            <p:spPr>
              <a:xfrm>
                <a:off x="3922786" y="1757888"/>
                <a:ext cx="2114283" cy="2109263"/>
              </a:xfrm>
              <a:custGeom>
                <a:avLst/>
                <a:gdLst>
                  <a:gd name="connsiteX0" fmla="*/ 2114283 w 2114283"/>
                  <a:gd name="connsiteY0" fmla="*/ 0 h 2109263"/>
                  <a:gd name="connsiteX1" fmla="*/ 2114283 w 2114283"/>
                  <a:gd name="connsiteY1" fmla="*/ 2109263 h 2109263"/>
                  <a:gd name="connsiteX2" fmla="*/ 0 w 2114283"/>
                  <a:gd name="connsiteY2" fmla="*/ 2109263 h 2109263"/>
                  <a:gd name="connsiteX3" fmla="*/ 10650 w 2114283"/>
                  <a:gd name="connsiteY3" fmla="*/ 1898350 h 2109263"/>
                  <a:gd name="connsiteX4" fmla="*/ 2114283 w 2114283"/>
                  <a:gd name="connsiteY4" fmla="*/ 0 h 2109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4283" h="2109263">
                    <a:moveTo>
                      <a:pt x="2114283" y="0"/>
                    </a:moveTo>
                    <a:lnTo>
                      <a:pt x="2114283" y="2109263"/>
                    </a:lnTo>
                    <a:lnTo>
                      <a:pt x="0" y="2109263"/>
                    </a:lnTo>
                    <a:lnTo>
                      <a:pt x="10650" y="1898350"/>
                    </a:lnTo>
                    <a:cubicBezTo>
                      <a:pt x="118936" y="832075"/>
                      <a:pt x="1019439" y="0"/>
                      <a:pt x="2114283" y="0"/>
                    </a:cubicBezTo>
                    <a:close/>
                  </a:path>
                </a:pathLst>
              </a:custGeom>
              <a:solidFill>
                <a:srgbClr val="0E67DD"/>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sp>
            <p:nvSpPr>
              <p:cNvPr id="93" name="任意多边形 92"/>
              <p:cNvSpPr/>
              <p:nvPr/>
            </p:nvSpPr>
            <p:spPr>
              <a:xfrm rot="16200000">
                <a:off x="3925296" y="3959620"/>
                <a:ext cx="2114283" cy="2109263"/>
              </a:xfrm>
              <a:custGeom>
                <a:avLst/>
                <a:gdLst>
                  <a:gd name="connsiteX0" fmla="*/ 2114283 w 2114283"/>
                  <a:gd name="connsiteY0" fmla="*/ 0 h 2109263"/>
                  <a:gd name="connsiteX1" fmla="*/ 2114283 w 2114283"/>
                  <a:gd name="connsiteY1" fmla="*/ 2109263 h 2109263"/>
                  <a:gd name="connsiteX2" fmla="*/ 0 w 2114283"/>
                  <a:gd name="connsiteY2" fmla="*/ 2109263 h 2109263"/>
                  <a:gd name="connsiteX3" fmla="*/ 10650 w 2114283"/>
                  <a:gd name="connsiteY3" fmla="*/ 1898350 h 2109263"/>
                  <a:gd name="connsiteX4" fmla="*/ 2114283 w 2114283"/>
                  <a:gd name="connsiteY4" fmla="*/ 0 h 2109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4283" h="2109263">
                    <a:moveTo>
                      <a:pt x="2114283" y="0"/>
                    </a:moveTo>
                    <a:lnTo>
                      <a:pt x="2114283" y="2109263"/>
                    </a:lnTo>
                    <a:lnTo>
                      <a:pt x="0" y="2109263"/>
                    </a:lnTo>
                    <a:lnTo>
                      <a:pt x="10650" y="1898350"/>
                    </a:lnTo>
                    <a:cubicBezTo>
                      <a:pt x="118936" y="832075"/>
                      <a:pt x="1019439" y="0"/>
                      <a:pt x="2114283" y="0"/>
                    </a:cubicBezTo>
                    <a:close/>
                  </a:path>
                </a:pathLst>
              </a:custGeom>
              <a:solidFill>
                <a:srgbClr val="58C3FE"/>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sp>
            <p:nvSpPr>
              <p:cNvPr id="94" name="任意多边形 93"/>
              <p:cNvSpPr/>
              <p:nvPr/>
            </p:nvSpPr>
            <p:spPr>
              <a:xfrm rot="10800000">
                <a:off x="6162748" y="3957109"/>
                <a:ext cx="2114283" cy="2109263"/>
              </a:xfrm>
              <a:custGeom>
                <a:avLst/>
                <a:gdLst>
                  <a:gd name="connsiteX0" fmla="*/ 2114283 w 2114283"/>
                  <a:gd name="connsiteY0" fmla="*/ 0 h 2109263"/>
                  <a:gd name="connsiteX1" fmla="*/ 2114283 w 2114283"/>
                  <a:gd name="connsiteY1" fmla="*/ 2109263 h 2109263"/>
                  <a:gd name="connsiteX2" fmla="*/ 0 w 2114283"/>
                  <a:gd name="connsiteY2" fmla="*/ 2109263 h 2109263"/>
                  <a:gd name="connsiteX3" fmla="*/ 10650 w 2114283"/>
                  <a:gd name="connsiteY3" fmla="*/ 1898350 h 2109263"/>
                  <a:gd name="connsiteX4" fmla="*/ 2114283 w 2114283"/>
                  <a:gd name="connsiteY4" fmla="*/ 0 h 2109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4283" h="2109263">
                    <a:moveTo>
                      <a:pt x="2114283" y="0"/>
                    </a:moveTo>
                    <a:lnTo>
                      <a:pt x="2114283" y="2109263"/>
                    </a:lnTo>
                    <a:lnTo>
                      <a:pt x="0" y="2109263"/>
                    </a:lnTo>
                    <a:lnTo>
                      <a:pt x="10650" y="1898350"/>
                    </a:lnTo>
                    <a:cubicBezTo>
                      <a:pt x="118936" y="832075"/>
                      <a:pt x="1019439" y="0"/>
                      <a:pt x="2114283" y="0"/>
                    </a:cubicBezTo>
                    <a:close/>
                  </a:path>
                </a:pathLst>
              </a:custGeom>
              <a:solidFill>
                <a:srgbClr val="23B2F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sp>
            <p:nvSpPr>
              <p:cNvPr id="95" name="任意多边形 94"/>
              <p:cNvSpPr/>
              <p:nvPr/>
            </p:nvSpPr>
            <p:spPr>
              <a:xfrm rot="5400000">
                <a:off x="6160237" y="1757887"/>
                <a:ext cx="2114283" cy="2109263"/>
              </a:xfrm>
              <a:custGeom>
                <a:avLst/>
                <a:gdLst>
                  <a:gd name="connsiteX0" fmla="*/ 2114283 w 2114283"/>
                  <a:gd name="connsiteY0" fmla="*/ 0 h 2109263"/>
                  <a:gd name="connsiteX1" fmla="*/ 2114283 w 2114283"/>
                  <a:gd name="connsiteY1" fmla="*/ 2109263 h 2109263"/>
                  <a:gd name="connsiteX2" fmla="*/ 0 w 2114283"/>
                  <a:gd name="connsiteY2" fmla="*/ 2109263 h 2109263"/>
                  <a:gd name="connsiteX3" fmla="*/ 10650 w 2114283"/>
                  <a:gd name="connsiteY3" fmla="*/ 1898350 h 2109263"/>
                  <a:gd name="connsiteX4" fmla="*/ 2114283 w 2114283"/>
                  <a:gd name="connsiteY4" fmla="*/ 0 h 2109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4283" h="2109263">
                    <a:moveTo>
                      <a:pt x="2114283" y="0"/>
                    </a:moveTo>
                    <a:lnTo>
                      <a:pt x="2114283" y="2109263"/>
                    </a:lnTo>
                    <a:lnTo>
                      <a:pt x="0" y="2109263"/>
                    </a:lnTo>
                    <a:lnTo>
                      <a:pt x="10650" y="1898350"/>
                    </a:lnTo>
                    <a:cubicBezTo>
                      <a:pt x="118936" y="832075"/>
                      <a:pt x="1019439" y="0"/>
                      <a:pt x="2114283" y="0"/>
                    </a:cubicBezTo>
                    <a:close/>
                  </a:path>
                </a:pathLst>
              </a:custGeom>
              <a:solidFill>
                <a:srgbClr val="1492EE"/>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grpSp>
        <p:pic>
          <p:nvPicPr>
            <p:cNvPr id="90" name="图片 89"/>
            <p:cNvPicPr>
              <a:picLocks noChangeAspect="1"/>
            </p:cNvPicPr>
            <p:nvPr/>
          </p:nvPicPr>
          <p:blipFill>
            <a:blip r:embed="rId1"/>
            <a:stretch>
              <a:fillRect/>
            </a:stretch>
          </p:blipFill>
          <p:spPr>
            <a:xfrm>
              <a:off x="5172228" y="2556451"/>
              <a:ext cx="1816765" cy="2865368"/>
            </a:xfrm>
            <a:prstGeom prst="rect">
              <a:avLst/>
            </a:prstGeom>
          </p:spPr>
        </p:pic>
        <p:sp>
          <p:nvSpPr>
            <p:cNvPr id="91" name="文本框 90"/>
            <p:cNvSpPr txBox="1"/>
            <p:nvPr/>
          </p:nvSpPr>
          <p:spPr>
            <a:xfrm>
              <a:off x="5508197" y="2936680"/>
              <a:ext cx="1204177" cy="1015663"/>
            </a:xfrm>
            <a:prstGeom prst="rect">
              <a:avLst/>
            </a:prstGeom>
            <a:noFill/>
          </p:spPr>
          <p:txBody>
            <a:bodyPr wrap="none" rtlCol="0">
              <a:spAutoFit/>
            </a:bodyPr>
            <a:lstStyle/>
            <a:p>
              <a:pPr algn="ctr"/>
              <a:r>
                <a:rPr lang="en-US" altLang="zh-CN" sz="6000" dirty="0">
                  <a:solidFill>
                    <a:schemeClr val="tx1">
                      <a:lumMod val="65000"/>
                      <a:lumOff val="35000"/>
                    </a:schemeClr>
                  </a:solidFill>
                  <a:latin typeface="Agency FB" panose="020B0503020202020204" pitchFamily="34" charset="0"/>
                  <a:ea typeface="微软雅黑 Light" panose="020B0502040204020203" pitchFamily="34" charset="-122"/>
                </a:rPr>
                <a:t>Idea</a:t>
              </a:r>
              <a:endParaRPr lang="zh-CN" altLang="en-US" sz="6000" dirty="0">
                <a:solidFill>
                  <a:schemeClr val="tx1">
                    <a:lumMod val="65000"/>
                    <a:lumOff val="35000"/>
                  </a:schemeClr>
                </a:solidFill>
                <a:latin typeface="Agency FB" panose="020B0503020202020204" pitchFamily="34" charset="0"/>
                <a:ea typeface="微软雅黑 Light" panose="020B0502040204020203"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3000">
        <p15:prstTrans prst="peelOff"/>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p:cTn id="7" dur="500" fill="hold"/>
                                        <p:tgtEl>
                                          <p:spTgt spid="88"/>
                                        </p:tgtEl>
                                        <p:attrNameLst>
                                          <p:attrName>ppt_w</p:attrName>
                                        </p:attrNameLst>
                                      </p:cBhvr>
                                      <p:tavLst>
                                        <p:tav tm="0">
                                          <p:val>
                                            <p:fltVal val="0"/>
                                          </p:val>
                                        </p:tav>
                                        <p:tav tm="100000">
                                          <p:val>
                                            <p:strVal val="#ppt_w"/>
                                          </p:val>
                                        </p:tav>
                                      </p:tavLst>
                                    </p:anim>
                                    <p:anim calcmode="lin" valueType="num">
                                      <p:cBhvr>
                                        <p:cTn id="8" dur="500" fill="hold"/>
                                        <p:tgtEl>
                                          <p:spTgt spid="88"/>
                                        </p:tgtEl>
                                        <p:attrNameLst>
                                          <p:attrName>ppt_h</p:attrName>
                                        </p:attrNameLst>
                                      </p:cBhvr>
                                      <p:tavLst>
                                        <p:tav tm="0">
                                          <p:val>
                                            <p:fltVal val="0"/>
                                          </p:val>
                                        </p:tav>
                                        <p:tav tm="100000">
                                          <p:val>
                                            <p:strVal val="#ppt_h"/>
                                          </p:val>
                                        </p:tav>
                                      </p:tavLst>
                                    </p:anim>
                                    <p:anim calcmode="lin" valueType="num">
                                      <p:cBhvr>
                                        <p:cTn id="9" dur="500" fill="hold"/>
                                        <p:tgtEl>
                                          <p:spTgt spid="88"/>
                                        </p:tgtEl>
                                        <p:attrNameLst>
                                          <p:attrName>style.rotation</p:attrName>
                                        </p:attrNameLst>
                                      </p:cBhvr>
                                      <p:tavLst>
                                        <p:tav tm="0">
                                          <p:val>
                                            <p:fltVal val="360"/>
                                          </p:val>
                                        </p:tav>
                                        <p:tav tm="100000">
                                          <p:val>
                                            <p:fltVal val="0"/>
                                          </p:val>
                                        </p:tav>
                                      </p:tavLst>
                                    </p:anim>
                                    <p:animEffect transition="in" filter="fade">
                                      <p:cBhvr>
                                        <p:cTn id="10" dur="500"/>
                                        <p:tgtEl>
                                          <p:spTgt spid="88"/>
                                        </p:tgtEl>
                                      </p:cBhvr>
                                    </p:animEffect>
                                  </p:childTnLst>
                                </p:cTn>
                              </p:par>
                              <p:par>
                                <p:cTn id="11" presetID="53" presetClass="entr" presetSubtype="528" fill="hold" nodeType="withEffect">
                                  <p:stCondLst>
                                    <p:cond delay="400"/>
                                  </p:stCondLst>
                                  <p:childTnLst>
                                    <p:set>
                                      <p:cBhvr>
                                        <p:cTn id="12" dur="1" fill="hold">
                                          <p:stCondLst>
                                            <p:cond delay="0"/>
                                          </p:stCondLst>
                                        </p:cTn>
                                        <p:tgtEl>
                                          <p:spTgt spid="52"/>
                                        </p:tgtEl>
                                        <p:attrNameLst>
                                          <p:attrName>style.visibility</p:attrName>
                                        </p:attrNameLst>
                                      </p:cBhvr>
                                      <p:to>
                                        <p:strVal val="visible"/>
                                      </p:to>
                                    </p:set>
                                    <p:anim calcmode="lin" valueType="num">
                                      <p:cBhvr>
                                        <p:cTn id="13" dur="500" fill="hold"/>
                                        <p:tgtEl>
                                          <p:spTgt spid="52"/>
                                        </p:tgtEl>
                                        <p:attrNameLst>
                                          <p:attrName>ppt_w</p:attrName>
                                        </p:attrNameLst>
                                      </p:cBhvr>
                                      <p:tavLst>
                                        <p:tav tm="0">
                                          <p:val>
                                            <p:fltVal val="0"/>
                                          </p:val>
                                        </p:tav>
                                        <p:tav tm="100000">
                                          <p:val>
                                            <p:strVal val="#ppt_w"/>
                                          </p:val>
                                        </p:tav>
                                      </p:tavLst>
                                    </p:anim>
                                    <p:anim calcmode="lin" valueType="num">
                                      <p:cBhvr>
                                        <p:cTn id="14" dur="500" fill="hold"/>
                                        <p:tgtEl>
                                          <p:spTgt spid="52"/>
                                        </p:tgtEl>
                                        <p:attrNameLst>
                                          <p:attrName>ppt_h</p:attrName>
                                        </p:attrNameLst>
                                      </p:cBhvr>
                                      <p:tavLst>
                                        <p:tav tm="0">
                                          <p:val>
                                            <p:fltVal val="0"/>
                                          </p:val>
                                        </p:tav>
                                        <p:tav tm="100000">
                                          <p:val>
                                            <p:strVal val="#ppt_h"/>
                                          </p:val>
                                        </p:tav>
                                      </p:tavLst>
                                    </p:anim>
                                    <p:animEffect transition="in" filter="fade">
                                      <p:cBhvr>
                                        <p:cTn id="15" dur="500"/>
                                        <p:tgtEl>
                                          <p:spTgt spid="52"/>
                                        </p:tgtEl>
                                      </p:cBhvr>
                                    </p:animEffect>
                                    <p:anim calcmode="lin" valueType="num">
                                      <p:cBhvr>
                                        <p:cTn id="16" dur="500" fill="hold"/>
                                        <p:tgtEl>
                                          <p:spTgt spid="52"/>
                                        </p:tgtEl>
                                        <p:attrNameLst>
                                          <p:attrName>ppt_x</p:attrName>
                                        </p:attrNameLst>
                                      </p:cBhvr>
                                      <p:tavLst>
                                        <p:tav tm="0">
                                          <p:val>
                                            <p:fltVal val="0.5"/>
                                          </p:val>
                                        </p:tav>
                                        <p:tav tm="100000">
                                          <p:val>
                                            <p:strVal val="#ppt_x"/>
                                          </p:val>
                                        </p:tav>
                                      </p:tavLst>
                                    </p:anim>
                                    <p:anim calcmode="lin" valueType="num">
                                      <p:cBhvr>
                                        <p:cTn id="17" dur="500" fill="hold"/>
                                        <p:tgtEl>
                                          <p:spTgt spid="52"/>
                                        </p:tgtEl>
                                        <p:attrNameLst>
                                          <p:attrName>ppt_y</p:attrName>
                                        </p:attrNameLst>
                                      </p:cBhvr>
                                      <p:tavLst>
                                        <p:tav tm="0">
                                          <p:val>
                                            <p:fltVal val="0.5"/>
                                          </p:val>
                                        </p:tav>
                                        <p:tav tm="100000">
                                          <p:val>
                                            <p:strVal val="#ppt_y"/>
                                          </p:val>
                                        </p:tav>
                                      </p:tavLst>
                                    </p:anim>
                                  </p:childTnLst>
                                </p:cTn>
                              </p:par>
                              <p:par>
                                <p:cTn id="18" presetID="53" presetClass="entr" presetSubtype="528" fill="hold" nodeType="withEffect">
                                  <p:stCondLst>
                                    <p:cond delay="500"/>
                                  </p:stCondLst>
                                  <p:childTnLst>
                                    <p:set>
                                      <p:cBhvr>
                                        <p:cTn id="19" dur="1" fill="hold">
                                          <p:stCondLst>
                                            <p:cond delay="0"/>
                                          </p:stCondLst>
                                        </p:cTn>
                                        <p:tgtEl>
                                          <p:spTgt spid="67"/>
                                        </p:tgtEl>
                                        <p:attrNameLst>
                                          <p:attrName>style.visibility</p:attrName>
                                        </p:attrNameLst>
                                      </p:cBhvr>
                                      <p:to>
                                        <p:strVal val="visible"/>
                                      </p:to>
                                    </p:set>
                                    <p:anim calcmode="lin" valueType="num">
                                      <p:cBhvr>
                                        <p:cTn id="20" dur="500" fill="hold"/>
                                        <p:tgtEl>
                                          <p:spTgt spid="67"/>
                                        </p:tgtEl>
                                        <p:attrNameLst>
                                          <p:attrName>ppt_w</p:attrName>
                                        </p:attrNameLst>
                                      </p:cBhvr>
                                      <p:tavLst>
                                        <p:tav tm="0">
                                          <p:val>
                                            <p:fltVal val="0"/>
                                          </p:val>
                                        </p:tav>
                                        <p:tav tm="100000">
                                          <p:val>
                                            <p:strVal val="#ppt_w"/>
                                          </p:val>
                                        </p:tav>
                                      </p:tavLst>
                                    </p:anim>
                                    <p:anim calcmode="lin" valueType="num">
                                      <p:cBhvr>
                                        <p:cTn id="21" dur="500" fill="hold"/>
                                        <p:tgtEl>
                                          <p:spTgt spid="67"/>
                                        </p:tgtEl>
                                        <p:attrNameLst>
                                          <p:attrName>ppt_h</p:attrName>
                                        </p:attrNameLst>
                                      </p:cBhvr>
                                      <p:tavLst>
                                        <p:tav tm="0">
                                          <p:val>
                                            <p:fltVal val="0"/>
                                          </p:val>
                                        </p:tav>
                                        <p:tav tm="100000">
                                          <p:val>
                                            <p:strVal val="#ppt_h"/>
                                          </p:val>
                                        </p:tav>
                                      </p:tavLst>
                                    </p:anim>
                                    <p:animEffect transition="in" filter="fade">
                                      <p:cBhvr>
                                        <p:cTn id="22" dur="500"/>
                                        <p:tgtEl>
                                          <p:spTgt spid="67"/>
                                        </p:tgtEl>
                                      </p:cBhvr>
                                    </p:animEffect>
                                    <p:anim calcmode="lin" valueType="num">
                                      <p:cBhvr>
                                        <p:cTn id="23" dur="500" fill="hold"/>
                                        <p:tgtEl>
                                          <p:spTgt spid="67"/>
                                        </p:tgtEl>
                                        <p:attrNameLst>
                                          <p:attrName>ppt_x</p:attrName>
                                        </p:attrNameLst>
                                      </p:cBhvr>
                                      <p:tavLst>
                                        <p:tav tm="0">
                                          <p:val>
                                            <p:fltVal val="0.5"/>
                                          </p:val>
                                        </p:tav>
                                        <p:tav tm="100000">
                                          <p:val>
                                            <p:strVal val="#ppt_x"/>
                                          </p:val>
                                        </p:tav>
                                      </p:tavLst>
                                    </p:anim>
                                    <p:anim calcmode="lin" valueType="num">
                                      <p:cBhvr>
                                        <p:cTn id="24" dur="500" fill="hold"/>
                                        <p:tgtEl>
                                          <p:spTgt spid="67"/>
                                        </p:tgtEl>
                                        <p:attrNameLst>
                                          <p:attrName>ppt_y</p:attrName>
                                        </p:attrNameLst>
                                      </p:cBhvr>
                                      <p:tavLst>
                                        <p:tav tm="0">
                                          <p:val>
                                            <p:fltVal val="0.5"/>
                                          </p:val>
                                        </p:tav>
                                        <p:tav tm="100000">
                                          <p:val>
                                            <p:strVal val="#ppt_y"/>
                                          </p:val>
                                        </p:tav>
                                      </p:tavLst>
                                    </p:anim>
                                  </p:childTnLst>
                                </p:cTn>
                              </p:par>
                              <p:par>
                                <p:cTn id="25" presetID="53" presetClass="entr" presetSubtype="528" fill="hold" nodeType="withEffect">
                                  <p:stCondLst>
                                    <p:cond delay="600"/>
                                  </p:stCondLst>
                                  <p:childTnLst>
                                    <p:set>
                                      <p:cBhvr>
                                        <p:cTn id="26" dur="1" fill="hold">
                                          <p:stCondLst>
                                            <p:cond delay="0"/>
                                          </p:stCondLst>
                                        </p:cTn>
                                        <p:tgtEl>
                                          <p:spTgt spid="81"/>
                                        </p:tgtEl>
                                        <p:attrNameLst>
                                          <p:attrName>style.visibility</p:attrName>
                                        </p:attrNameLst>
                                      </p:cBhvr>
                                      <p:to>
                                        <p:strVal val="visible"/>
                                      </p:to>
                                    </p:set>
                                    <p:anim calcmode="lin" valueType="num">
                                      <p:cBhvr>
                                        <p:cTn id="27" dur="500" fill="hold"/>
                                        <p:tgtEl>
                                          <p:spTgt spid="81"/>
                                        </p:tgtEl>
                                        <p:attrNameLst>
                                          <p:attrName>ppt_w</p:attrName>
                                        </p:attrNameLst>
                                      </p:cBhvr>
                                      <p:tavLst>
                                        <p:tav tm="0">
                                          <p:val>
                                            <p:fltVal val="0"/>
                                          </p:val>
                                        </p:tav>
                                        <p:tav tm="100000">
                                          <p:val>
                                            <p:strVal val="#ppt_w"/>
                                          </p:val>
                                        </p:tav>
                                      </p:tavLst>
                                    </p:anim>
                                    <p:anim calcmode="lin" valueType="num">
                                      <p:cBhvr>
                                        <p:cTn id="28" dur="500" fill="hold"/>
                                        <p:tgtEl>
                                          <p:spTgt spid="81"/>
                                        </p:tgtEl>
                                        <p:attrNameLst>
                                          <p:attrName>ppt_h</p:attrName>
                                        </p:attrNameLst>
                                      </p:cBhvr>
                                      <p:tavLst>
                                        <p:tav tm="0">
                                          <p:val>
                                            <p:fltVal val="0"/>
                                          </p:val>
                                        </p:tav>
                                        <p:tav tm="100000">
                                          <p:val>
                                            <p:strVal val="#ppt_h"/>
                                          </p:val>
                                        </p:tav>
                                      </p:tavLst>
                                    </p:anim>
                                    <p:animEffect transition="in" filter="fade">
                                      <p:cBhvr>
                                        <p:cTn id="29" dur="500"/>
                                        <p:tgtEl>
                                          <p:spTgt spid="81"/>
                                        </p:tgtEl>
                                      </p:cBhvr>
                                    </p:animEffect>
                                    <p:anim calcmode="lin" valueType="num">
                                      <p:cBhvr>
                                        <p:cTn id="30" dur="500" fill="hold"/>
                                        <p:tgtEl>
                                          <p:spTgt spid="81"/>
                                        </p:tgtEl>
                                        <p:attrNameLst>
                                          <p:attrName>ppt_x</p:attrName>
                                        </p:attrNameLst>
                                      </p:cBhvr>
                                      <p:tavLst>
                                        <p:tav tm="0">
                                          <p:val>
                                            <p:fltVal val="0.5"/>
                                          </p:val>
                                        </p:tav>
                                        <p:tav tm="100000">
                                          <p:val>
                                            <p:strVal val="#ppt_x"/>
                                          </p:val>
                                        </p:tav>
                                      </p:tavLst>
                                    </p:anim>
                                    <p:anim calcmode="lin" valueType="num">
                                      <p:cBhvr>
                                        <p:cTn id="31" dur="500" fill="hold"/>
                                        <p:tgtEl>
                                          <p:spTgt spid="81"/>
                                        </p:tgtEl>
                                        <p:attrNameLst>
                                          <p:attrName>ppt_y</p:attrName>
                                        </p:attrNameLst>
                                      </p:cBhvr>
                                      <p:tavLst>
                                        <p:tav tm="0">
                                          <p:val>
                                            <p:fltVal val="0.5"/>
                                          </p:val>
                                        </p:tav>
                                        <p:tav tm="100000">
                                          <p:val>
                                            <p:strVal val="#ppt_y"/>
                                          </p:val>
                                        </p:tav>
                                      </p:tavLst>
                                    </p:anim>
                                  </p:childTnLst>
                                </p:cTn>
                              </p:par>
                              <p:par>
                                <p:cTn id="32" presetID="53" presetClass="entr" presetSubtype="528" fill="hold" nodeType="withEffect">
                                  <p:stCondLst>
                                    <p:cond delay="700"/>
                                  </p:stCondLst>
                                  <p:childTnLst>
                                    <p:set>
                                      <p:cBhvr>
                                        <p:cTn id="33" dur="1" fill="hold">
                                          <p:stCondLst>
                                            <p:cond delay="0"/>
                                          </p:stCondLst>
                                        </p:cTn>
                                        <p:tgtEl>
                                          <p:spTgt spid="74"/>
                                        </p:tgtEl>
                                        <p:attrNameLst>
                                          <p:attrName>style.visibility</p:attrName>
                                        </p:attrNameLst>
                                      </p:cBhvr>
                                      <p:to>
                                        <p:strVal val="visible"/>
                                      </p:to>
                                    </p:set>
                                    <p:anim calcmode="lin" valueType="num">
                                      <p:cBhvr>
                                        <p:cTn id="34" dur="500" fill="hold"/>
                                        <p:tgtEl>
                                          <p:spTgt spid="74"/>
                                        </p:tgtEl>
                                        <p:attrNameLst>
                                          <p:attrName>ppt_w</p:attrName>
                                        </p:attrNameLst>
                                      </p:cBhvr>
                                      <p:tavLst>
                                        <p:tav tm="0">
                                          <p:val>
                                            <p:fltVal val="0"/>
                                          </p:val>
                                        </p:tav>
                                        <p:tav tm="100000">
                                          <p:val>
                                            <p:strVal val="#ppt_w"/>
                                          </p:val>
                                        </p:tav>
                                      </p:tavLst>
                                    </p:anim>
                                    <p:anim calcmode="lin" valueType="num">
                                      <p:cBhvr>
                                        <p:cTn id="35" dur="500" fill="hold"/>
                                        <p:tgtEl>
                                          <p:spTgt spid="74"/>
                                        </p:tgtEl>
                                        <p:attrNameLst>
                                          <p:attrName>ppt_h</p:attrName>
                                        </p:attrNameLst>
                                      </p:cBhvr>
                                      <p:tavLst>
                                        <p:tav tm="0">
                                          <p:val>
                                            <p:fltVal val="0"/>
                                          </p:val>
                                        </p:tav>
                                        <p:tav tm="100000">
                                          <p:val>
                                            <p:strVal val="#ppt_h"/>
                                          </p:val>
                                        </p:tav>
                                      </p:tavLst>
                                    </p:anim>
                                    <p:animEffect transition="in" filter="fade">
                                      <p:cBhvr>
                                        <p:cTn id="36" dur="500"/>
                                        <p:tgtEl>
                                          <p:spTgt spid="74"/>
                                        </p:tgtEl>
                                      </p:cBhvr>
                                    </p:animEffect>
                                    <p:anim calcmode="lin" valueType="num">
                                      <p:cBhvr>
                                        <p:cTn id="37" dur="500" fill="hold"/>
                                        <p:tgtEl>
                                          <p:spTgt spid="74"/>
                                        </p:tgtEl>
                                        <p:attrNameLst>
                                          <p:attrName>ppt_x</p:attrName>
                                        </p:attrNameLst>
                                      </p:cBhvr>
                                      <p:tavLst>
                                        <p:tav tm="0">
                                          <p:val>
                                            <p:fltVal val="0.5"/>
                                          </p:val>
                                        </p:tav>
                                        <p:tav tm="100000">
                                          <p:val>
                                            <p:strVal val="#ppt_x"/>
                                          </p:val>
                                        </p:tav>
                                      </p:tavLst>
                                    </p:anim>
                                    <p:anim calcmode="lin" valueType="num">
                                      <p:cBhvr>
                                        <p:cTn id="38" dur="500" fill="hold"/>
                                        <p:tgtEl>
                                          <p:spTgt spid="74"/>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456C4"/>
        </a:solidFill>
        <a:effectLst/>
      </p:bgPr>
    </p:bg>
    <p:spTree>
      <p:nvGrpSpPr>
        <p:cNvPr id="1" name=""/>
        <p:cNvGrpSpPr/>
        <p:nvPr/>
      </p:nvGrpSpPr>
      <p:grpSpPr>
        <a:xfrm>
          <a:off x="0" y="0"/>
          <a:ext cx="0" cy="0"/>
          <a:chOff x="0" y="0"/>
          <a:chExt cx="0" cy="0"/>
        </a:xfrm>
      </p:grpSpPr>
      <p:sp>
        <p:nvSpPr>
          <p:cNvPr id="46" name="矩形 45"/>
          <p:cNvSpPr/>
          <p:nvPr/>
        </p:nvSpPr>
        <p:spPr>
          <a:xfrm rot="2624067">
            <a:off x="-270870" y="-500700"/>
            <a:ext cx="696002" cy="1374254"/>
          </a:xfrm>
          <a:prstGeom prst="rect">
            <a:avLst/>
          </a:prstGeom>
          <a:solidFill>
            <a:srgbClr val="39B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圆角矩形 48"/>
          <p:cNvSpPr/>
          <p:nvPr/>
        </p:nvSpPr>
        <p:spPr>
          <a:xfrm rot="18464827">
            <a:off x="2015444" y="6906078"/>
            <a:ext cx="1435540" cy="409645"/>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5" name="圆角矩形 54"/>
          <p:cNvSpPr/>
          <p:nvPr/>
        </p:nvSpPr>
        <p:spPr>
          <a:xfrm rot="16200000">
            <a:off x="8443897" y="-659210"/>
            <a:ext cx="1435540" cy="672047"/>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57" name="直接连接符 56"/>
          <p:cNvCxnSpPr/>
          <p:nvPr/>
        </p:nvCxnSpPr>
        <p:spPr>
          <a:xfrm flipH="1">
            <a:off x="2421467" y="-11853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11785718" y="-8930"/>
            <a:ext cx="1016000" cy="1429450"/>
          </a:xfrm>
          <a:prstGeom prst="line">
            <a:avLst/>
          </a:prstGeom>
          <a:ln w="57150">
            <a:solidFill>
              <a:srgbClr val="0E67DD">
                <a:alpha val="70000"/>
              </a:srgb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10784382" y="-779860"/>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6817652" y="6098572"/>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081466" y="636331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sp>
        <p:nvSpPr>
          <p:cNvPr id="146" name="文本框 32"/>
          <p:cNvSpPr txBox="1">
            <a:spLocks noChangeArrowheads="1"/>
          </p:cNvSpPr>
          <p:nvPr/>
        </p:nvSpPr>
        <p:spPr bwMode="auto">
          <a:xfrm>
            <a:off x="4585335" y="177693"/>
            <a:ext cx="29450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16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rPr>
              <a:t>Future Expectations</a:t>
            </a:r>
            <a:endParaRPr lang="zh-CN" altLang="en-US" sz="16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endParaRPr>
          </a:p>
        </p:txBody>
      </p:sp>
      <p:sp>
        <p:nvSpPr>
          <p:cNvPr id="147" name="矩形 34"/>
          <p:cNvSpPr>
            <a:spLocks noChangeArrowheads="1"/>
          </p:cNvSpPr>
          <p:nvPr/>
        </p:nvSpPr>
        <p:spPr bwMode="auto">
          <a:xfrm>
            <a:off x="3519889" y="480686"/>
            <a:ext cx="51765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1200" dirty="0">
                <a:solidFill>
                  <a:srgbClr val="FFFFFF"/>
                </a:solidFill>
                <a:latin typeface="Agency FB" panose="020B0503020202020204" pitchFamily="34" charset="0"/>
                <a:ea typeface="微软雅黑" panose="020B0503020204020204" pitchFamily="34" charset="-122"/>
              </a:rPr>
              <a:t>Something was broken in my engine. And as I had with me neither a mechanic nor any passengers</a:t>
            </a:r>
            <a:endParaRPr lang="zh-CN" altLang="en-US" sz="1200" dirty="0">
              <a:solidFill>
                <a:srgbClr val="FFFFFF"/>
              </a:solidFill>
              <a:latin typeface="Agency FB" panose="020B0503020202020204" pitchFamily="34" charset="0"/>
              <a:ea typeface="微软雅黑" panose="020B0503020204020204" pitchFamily="34" charset="-122"/>
            </a:endParaRPr>
          </a:p>
        </p:txBody>
      </p:sp>
      <p:sp>
        <p:nvSpPr>
          <p:cNvPr id="47" name="圆角矩形 46"/>
          <p:cNvSpPr/>
          <p:nvPr/>
        </p:nvSpPr>
        <p:spPr>
          <a:xfrm rot="18464827">
            <a:off x="-507309" y="5889783"/>
            <a:ext cx="2289928" cy="653453"/>
          </a:xfrm>
          <a:prstGeom prst="roundRect">
            <a:avLst>
              <a:gd name="adj" fmla="val 50000"/>
            </a:avLst>
          </a:prstGeom>
          <a:solidFill>
            <a:srgbClr val="0E67DD">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圆角矩形 47"/>
          <p:cNvSpPr/>
          <p:nvPr/>
        </p:nvSpPr>
        <p:spPr>
          <a:xfrm rot="18464827">
            <a:off x="-439575" y="6531274"/>
            <a:ext cx="2289928" cy="653453"/>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4" name="组合 53"/>
          <p:cNvGrpSpPr/>
          <p:nvPr/>
        </p:nvGrpSpPr>
        <p:grpSpPr>
          <a:xfrm>
            <a:off x="10898883" y="5003481"/>
            <a:ext cx="1151670" cy="2867305"/>
            <a:chOff x="9469605" y="2687777"/>
            <a:chExt cx="2410133" cy="6000493"/>
          </a:xfrm>
        </p:grpSpPr>
        <p:sp>
          <p:nvSpPr>
            <p:cNvPr id="50" name="圆角矩形 49"/>
            <p:cNvSpPr/>
            <p:nvPr/>
          </p:nvSpPr>
          <p:spPr>
            <a:xfrm rot="18464827">
              <a:off x="9956209" y="6143988"/>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圆角矩形 50"/>
            <p:cNvSpPr/>
            <p:nvPr/>
          </p:nvSpPr>
          <p:spPr>
            <a:xfrm rot="18464827">
              <a:off x="8430088" y="6143989"/>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圆角矩形 52"/>
            <p:cNvSpPr/>
            <p:nvPr/>
          </p:nvSpPr>
          <p:spPr>
            <a:xfrm rot="18464827">
              <a:off x="8349296" y="5157828"/>
              <a:ext cx="6000493" cy="1060391"/>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9" name="组合 58"/>
          <p:cNvGrpSpPr/>
          <p:nvPr/>
        </p:nvGrpSpPr>
        <p:grpSpPr>
          <a:xfrm>
            <a:off x="771977" y="3713843"/>
            <a:ext cx="10276116" cy="3144157"/>
            <a:chOff x="575611" y="2033584"/>
            <a:chExt cx="6205495" cy="3885077"/>
          </a:xfrm>
          <a:solidFill>
            <a:schemeClr val="bg1"/>
          </a:solidFill>
          <a:scene3d>
            <a:camera prst="perspectiveRelaxedModerately"/>
            <a:lightRig rig="flood" dir="t"/>
          </a:scene3d>
        </p:grpSpPr>
        <p:sp>
          <p:nvSpPr>
            <p:cNvPr id="70" name="Freeform 27"/>
            <p:cNvSpPr/>
            <p:nvPr/>
          </p:nvSpPr>
          <p:spPr bwMode="auto">
            <a:xfrm>
              <a:off x="585452" y="3619892"/>
              <a:ext cx="36411" cy="39362"/>
            </a:xfrm>
            <a:custGeom>
              <a:avLst/>
              <a:gdLst>
                <a:gd name="T0" fmla="*/ 14 w 16"/>
                <a:gd name="T1" fmla="*/ 8 h 17"/>
                <a:gd name="T2" fmla="*/ 9 w 16"/>
                <a:gd name="T3" fmla="*/ 12 h 17"/>
                <a:gd name="T4" fmla="*/ 5 w 16"/>
                <a:gd name="T5" fmla="*/ 17 h 17"/>
                <a:gd name="T6" fmla="*/ 3 w 16"/>
                <a:gd name="T7" fmla="*/ 12 h 17"/>
                <a:gd name="T8" fmla="*/ 4 w 16"/>
                <a:gd name="T9" fmla="*/ 7 h 17"/>
                <a:gd name="T10" fmla="*/ 5 w 16"/>
                <a:gd name="T11" fmla="*/ 3 h 17"/>
                <a:gd name="T12" fmla="*/ 11 w 16"/>
                <a:gd name="T13" fmla="*/ 2 h 17"/>
                <a:gd name="T14" fmla="*/ 14 w 16"/>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7">
                  <a:moveTo>
                    <a:pt x="14" y="8"/>
                  </a:moveTo>
                  <a:cubicBezTo>
                    <a:pt x="13" y="10"/>
                    <a:pt x="10" y="10"/>
                    <a:pt x="9" y="12"/>
                  </a:cubicBezTo>
                  <a:cubicBezTo>
                    <a:pt x="8" y="14"/>
                    <a:pt x="9" y="17"/>
                    <a:pt x="5" y="17"/>
                  </a:cubicBezTo>
                  <a:cubicBezTo>
                    <a:pt x="3" y="16"/>
                    <a:pt x="0" y="13"/>
                    <a:pt x="3" y="12"/>
                  </a:cubicBezTo>
                  <a:cubicBezTo>
                    <a:pt x="1" y="11"/>
                    <a:pt x="0" y="8"/>
                    <a:pt x="4" y="7"/>
                  </a:cubicBezTo>
                  <a:cubicBezTo>
                    <a:pt x="4" y="5"/>
                    <a:pt x="3" y="4"/>
                    <a:pt x="5" y="3"/>
                  </a:cubicBezTo>
                  <a:cubicBezTo>
                    <a:pt x="7" y="2"/>
                    <a:pt x="9" y="3"/>
                    <a:pt x="11" y="2"/>
                  </a:cubicBezTo>
                  <a:cubicBezTo>
                    <a:pt x="16" y="0"/>
                    <a:pt x="16" y="5"/>
                    <a:pt x="1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77" name="Freeform 28"/>
            <p:cNvSpPr/>
            <p:nvPr/>
          </p:nvSpPr>
          <p:spPr bwMode="auto">
            <a:xfrm>
              <a:off x="575611" y="2916288"/>
              <a:ext cx="2303689" cy="3002373"/>
            </a:xfrm>
            <a:custGeom>
              <a:avLst/>
              <a:gdLst>
                <a:gd name="T0" fmla="*/ 746 w 990"/>
                <a:gd name="T1" fmla="*/ 1241 h 1289"/>
                <a:gd name="T2" fmla="*/ 774 w 990"/>
                <a:gd name="T3" fmla="*/ 1135 h 1289"/>
                <a:gd name="T4" fmla="*/ 823 w 990"/>
                <a:gd name="T5" fmla="*/ 1059 h 1289"/>
                <a:gd name="T6" fmla="*/ 949 w 990"/>
                <a:gd name="T7" fmla="*/ 942 h 1289"/>
                <a:gd name="T8" fmla="*/ 954 w 990"/>
                <a:gd name="T9" fmla="*/ 806 h 1289"/>
                <a:gd name="T10" fmla="*/ 877 w 990"/>
                <a:gd name="T11" fmla="*/ 766 h 1289"/>
                <a:gd name="T12" fmla="*/ 748 w 990"/>
                <a:gd name="T13" fmla="*/ 704 h 1289"/>
                <a:gd name="T14" fmla="*/ 674 w 990"/>
                <a:gd name="T15" fmla="*/ 714 h 1289"/>
                <a:gd name="T16" fmla="*/ 597 w 990"/>
                <a:gd name="T17" fmla="*/ 648 h 1289"/>
                <a:gd name="T18" fmla="*/ 547 w 990"/>
                <a:gd name="T19" fmla="*/ 558 h 1289"/>
                <a:gd name="T20" fmla="*/ 640 w 990"/>
                <a:gd name="T21" fmla="*/ 578 h 1289"/>
                <a:gd name="T22" fmla="*/ 682 w 990"/>
                <a:gd name="T23" fmla="*/ 470 h 1289"/>
                <a:gd name="T24" fmla="*/ 777 w 990"/>
                <a:gd name="T25" fmla="*/ 407 h 1289"/>
                <a:gd name="T26" fmla="*/ 794 w 990"/>
                <a:gd name="T27" fmla="*/ 401 h 1289"/>
                <a:gd name="T28" fmla="*/ 724 w 990"/>
                <a:gd name="T29" fmla="*/ 389 h 1289"/>
                <a:gd name="T30" fmla="*/ 818 w 990"/>
                <a:gd name="T31" fmla="*/ 311 h 1289"/>
                <a:gd name="T32" fmla="*/ 781 w 990"/>
                <a:gd name="T33" fmla="*/ 237 h 1289"/>
                <a:gd name="T34" fmla="*/ 732 w 990"/>
                <a:gd name="T35" fmla="*/ 205 h 1289"/>
                <a:gd name="T36" fmla="*/ 675 w 990"/>
                <a:gd name="T37" fmla="*/ 260 h 1289"/>
                <a:gd name="T38" fmla="*/ 644 w 990"/>
                <a:gd name="T39" fmla="*/ 326 h 1289"/>
                <a:gd name="T40" fmla="*/ 550 w 990"/>
                <a:gd name="T41" fmla="*/ 240 h 1289"/>
                <a:gd name="T42" fmla="*/ 593 w 990"/>
                <a:gd name="T43" fmla="*/ 139 h 1289"/>
                <a:gd name="T44" fmla="*/ 641 w 990"/>
                <a:gd name="T45" fmla="*/ 84 h 1289"/>
                <a:gd name="T46" fmla="*/ 594 w 990"/>
                <a:gd name="T47" fmla="*/ 91 h 1289"/>
                <a:gd name="T48" fmla="*/ 564 w 990"/>
                <a:gd name="T49" fmla="*/ 36 h 1289"/>
                <a:gd name="T50" fmla="*/ 552 w 990"/>
                <a:gd name="T51" fmla="*/ 82 h 1289"/>
                <a:gd name="T52" fmla="*/ 466 w 990"/>
                <a:gd name="T53" fmla="*/ 74 h 1289"/>
                <a:gd name="T54" fmla="*/ 400 w 990"/>
                <a:gd name="T55" fmla="*/ 81 h 1289"/>
                <a:gd name="T56" fmla="*/ 319 w 990"/>
                <a:gd name="T57" fmla="*/ 60 h 1289"/>
                <a:gd name="T58" fmla="*/ 269 w 990"/>
                <a:gd name="T59" fmla="*/ 51 h 1289"/>
                <a:gd name="T60" fmla="*/ 204 w 990"/>
                <a:gd name="T61" fmla="*/ 53 h 1289"/>
                <a:gd name="T62" fmla="*/ 113 w 990"/>
                <a:gd name="T63" fmla="*/ 27 h 1289"/>
                <a:gd name="T64" fmla="*/ 67 w 990"/>
                <a:gd name="T65" fmla="*/ 36 h 1289"/>
                <a:gd name="T66" fmla="*/ 35 w 990"/>
                <a:gd name="T67" fmla="*/ 100 h 1289"/>
                <a:gd name="T68" fmla="*/ 7 w 990"/>
                <a:gd name="T69" fmla="*/ 135 h 1289"/>
                <a:gd name="T70" fmla="*/ 47 w 990"/>
                <a:gd name="T71" fmla="*/ 174 h 1289"/>
                <a:gd name="T72" fmla="*/ 50 w 990"/>
                <a:gd name="T73" fmla="*/ 211 h 1289"/>
                <a:gd name="T74" fmla="*/ 87 w 990"/>
                <a:gd name="T75" fmla="*/ 239 h 1289"/>
                <a:gd name="T76" fmla="*/ 38 w 990"/>
                <a:gd name="T77" fmla="*/ 296 h 1289"/>
                <a:gd name="T78" fmla="*/ 109 w 990"/>
                <a:gd name="T79" fmla="*/ 239 h 1289"/>
                <a:gd name="T80" fmla="*/ 124 w 990"/>
                <a:gd name="T81" fmla="*/ 235 h 1289"/>
                <a:gd name="T82" fmla="*/ 213 w 990"/>
                <a:gd name="T83" fmla="*/ 234 h 1289"/>
                <a:gd name="T84" fmla="*/ 246 w 990"/>
                <a:gd name="T85" fmla="*/ 263 h 1289"/>
                <a:gd name="T86" fmla="*/ 290 w 990"/>
                <a:gd name="T87" fmla="*/ 315 h 1289"/>
                <a:gd name="T88" fmla="*/ 324 w 990"/>
                <a:gd name="T89" fmla="*/ 371 h 1289"/>
                <a:gd name="T90" fmla="*/ 346 w 990"/>
                <a:gd name="T91" fmla="*/ 491 h 1289"/>
                <a:gd name="T92" fmla="*/ 417 w 990"/>
                <a:gd name="T93" fmla="*/ 586 h 1289"/>
                <a:gd name="T94" fmla="*/ 418 w 990"/>
                <a:gd name="T95" fmla="*/ 556 h 1289"/>
                <a:gd name="T96" fmla="*/ 479 w 990"/>
                <a:gd name="T97" fmla="*/ 641 h 1289"/>
                <a:gd name="T98" fmla="*/ 599 w 990"/>
                <a:gd name="T99" fmla="*/ 685 h 1289"/>
                <a:gd name="T100" fmla="*/ 659 w 990"/>
                <a:gd name="T101" fmla="*/ 728 h 1289"/>
                <a:gd name="T102" fmla="*/ 652 w 990"/>
                <a:gd name="T103" fmla="*/ 800 h 1289"/>
                <a:gd name="T104" fmla="*/ 680 w 990"/>
                <a:gd name="T105" fmla="*/ 883 h 1289"/>
                <a:gd name="T106" fmla="*/ 721 w 990"/>
                <a:gd name="T107" fmla="*/ 996 h 1289"/>
                <a:gd name="T108" fmla="*/ 700 w 990"/>
                <a:gd name="T109" fmla="*/ 1132 h 1289"/>
                <a:gd name="T110" fmla="*/ 706 w 990"/>
                <a:gd name="T111" fmla="*/ 1163 h 1289"/>
                <a:gd name="T112" fmla="*/ 696 w 990"/>
                <a:gd name="T113" fmla="*/ 1223 h 1289"/>
                <a:gd name="T114" fmla="*/ 705 w 990"/>
                <a:gd name="T115" fmla="*/ 1256 h 1289"/>
                <a:gd name="T116" fmla="*/ 730 w 990"/>
                <a:gd name="T117" fmla="*/ 1273 h 1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0" h="1289">
                  <a:moveTo>
                    <a:pt x="763" y="1273"/>
                  </a:moveTo>
                  <a:cubicBezTo>
                    <a:pt x="765" y="1273"/>
                    <a:pt x="766" y="1271"/>
                    <a:pt x="768" y="1270"/>
                  </a:cubicBezTo>
                  <a:cubicBezTo>
                    <a:pt x="769" y="1270"/>
                    <a:pt x="769" y="1269"/>
                    <a:pt x="770" y="1269"/>
                  </a:cubicBezTo>
                  <a:cubicBezTo>
                    <a:pt x="770" y="1269"/>
                    <a:pt x="772" y="1268"/>
                    <a:pt x="772" y="1268"/>
                  </a:cubicBezTo>
                  <a:cubicBezTo>
                    <a:pt x="771" y="1268"/>
                    <a:pt x="771" y="1268"/>
                    <a:pt x="771" y="1268"/>
                  </a:cubicBezTo>
                  <a:cubicBezTo>
                    <a:pt x="770" y="1267"/>
                    <a:pt x="769" y="1268"/>
                    <a:pt x="768" y="1267"/>
                  </a:cubicBezTo>
                  <a:cubicBezTo>
                    <a:pt x="765" y="1267"/>
                    <a:pt x="763" y="1267"/>
                    <a:pt x="761" y="1265"/>
                  </a:cubicBezTo>
                  <a:cubicBezTo>
                    <a:pt x="758" y="1264"/>
                    <a:pt x="753" y="1262"/>
                    <a:pt x="751" y="1259"/>
                  </a:cubicBezTo>
                  <a:cubicBezTo>
                    <a:pt x="749" y="1256"/>
                    <a:pt x="747" y="1253"/>
                    <a:pt x="744" y="1249"/>
                  </a:cubicBezTo>
                  <a:cubicBezTo>
                    <a:pt x="743" y="1248"/>
                    <a:pt x="741" y="1247"/>
                    <a:pt x="741" y="1244"/>
                  </a:cubicBezTo>
                  <a:cubicBezTo>
                    <a:pt x="742" y="1242"/>
                    <a:pt x="745" y="1243"/>
                    <a:pt x="746" y="1241"/>
                  </a:cubicBezTo>
                  <a:cubicBezTo>
                    <a:pt x="740" y="1235"/>
                    <a:pt x="738" y="1230"/>
                    <a:pt x="742" y="1223"/>
                  </a:cubicBezTo>
                  <a:cubicBezTo>
                    <a:pt x="744" y="1219"/>
                    <a:pt x="745" y="1216"/>
                    <a:pt x="746" y="1213"/>
                  </a:cubicBezTo>
                  <a:cubicBezTo>
                    <a:pt x="748" y="1208"/>
                    <a:pt x="750" y="1206"/>
                    <a:pt x="754" y="1203"/>
                  </a:cubicBezTo>
                  <a:cubicBezTo>
                    <a:pt x="759" y="1200"/>
                    <a:pt x="769" y="1190"/>
                    <a:pt x="765" y="1183"/>
                  </a:cubicBezTo>
                  <a:cubicBezTo>
                    <a:pt x="763" y="1180"/>
                    <a:pt x="759" y="1179"/>
                    <a:pt x="756" y="1177"/>
                  </a:cubicBezTo>
                  <a:cubicBezTo>
                    <a:pt x="753" y="1175"/>
                    <a:pt x="750" y="1171"/>
                    <a:pt x="752" y="1167"/>
                  </a:cubicBezTo>
                  <a:cubicBezTo>
                    <a:pt x="754" y="1163"/>
                    <a:pt x="760" y="1164"/>
                    <a:pt x="762" y="1160"/>
                  </a:cubicBezTo>
                  <a:cubicBezTo>
                    <a:pt x="762" y="1160"/>
                    <a:pt x="761" y="1157"/>
                    <a:pt x="762" y="1155"/>
                  </a:cubicBezTo>
                  <a:cubicBezTo>
                    <a:pt x="762" y="1153"/>
                    <a:pt x="764" y="1152"/>
                    <a:pt x="765" y="1150"/>
                  </a:cubicBezTo>
                  <a:cubicBezTo>
                    <a:pt x="767" y="1147"/>
                    <a:pt x="770" y="1145"/>
                    <a:pt x="772" y="1142"/>
                  </a:cubicBezTo>
                  <a:cubicBezTo>
                    <a:pt x="773" y="1141"/>
                    <a:pt x="776" y="1137"/>
                    <a:pt x="774" y="1135"/>
                  </a:cubicBezTo>
                  <a:cubicBezTo>
                    <a:pt x="773" y="1134"/>
                    <a:pt x="770" y="1136"/>
                    <a:pt x="769" y="1135"/>
                  </a:cubicBezTo>
                  <a:cubicBezTo>
                    <a:pt x="763" y="1130"/>
                    <a:pt x="765" y="1117"/>
                    <a:pt x="772" y="1114"/>
                  </a:cubicBezTo>
                  <a:cubicBezTo>
                    <a:pt x="776" y="1112"/>
                    <a:pt x="778" y="1118"/>
                    <a:pt x="783" y="1116"/>
                  </a:cubicBezTo>
                  <a:cubicBezTo>
                    <a:pt x="787" y="1115"/>
                    <a:pt x="788" y="1110"/>
                    <a:pt x="788" y="1106"/>
                  </a:cubicBezTo>
                  <a:cubicBezTo>
                    <a:pt x="789" y="1102"/>
                    <a:pt x="789" y="1098"/>
                    <a:pt x="792" y="1096"/>
                  </a:cubicBezTo>
                  <a:cubicBezTo>
                    <a:pt x="796" y="1093"/>
                    <a:pt x="801" y="1096"/>
                    <a:pt x="805" y="1095"/>
                  </a:cubicBezTo>
                  <a:cubicBezTo>
                    <a:pt x="809" y="1094"/>
                    <a:pt x="816" y="1093"/>
                    <a:pt x="819" y="1091"/>
                  </a:cubicBezTo>
                  <a:cubicBezTo>
                    <a:pt x="822" y="1089"/>
                    <a:pt x="823" y="1086"/>
                    <a:pt x="824" y="1083"/>
                  </a:cubicBezTo>
                  <a:cubicBezTo>
                    <a:pt x="826" y="1081"/>
                    <a:pt x="828" y="1081"/>
                    <a:pt x="829" y="1078"/>
                  </a:cubicBezTo>
                  <a:cubicBezTo>
                    <a:pt x="830" y="1075"/>
                    <a:pt x="830" y="1071"/>
                    <a:pt x="830" y="1067"/>
                  </a:cubicBezTo>
                  <a:cubicBezTo>
                    <a:pt x="830" y="1062"/>
                    <a:pt x="828" y="1061"/>
                    <a:pt x="823" y="1059"/>
                  </a:cubicBezTo>
                  <a:cubicBezTo>
                    <a:pt x="820" y="1057"/>
                    <a:pt x="816" y="1054"/>
                    <a:pt x="820" y="1052"/>
                  </a:cubicBezTo>
                  <a:cubicBezTo>
                    <a:pt x="825" y="1047"/>
                    <a:pt x="836" y="1057"/>
                    <a:pt x="841" y="1059"/>
                  </a:cubicBezTo>
                  <a:cubicBezTo>
                    <a:pt x="850" y="1063"/>
                    <a:pt x="850" y="1054"/>
                    <a:pt x="854" y="1048"/>
                  </a:cubicBezTo>
                  <a:cubicBezTo>
                    <a:pt x="858" y="1042"/>
                    <a:pt x="862" y="1034"/>
                    <a:pt x="868" y="1029"/>
                  </a:cubicBezTo>
                  <a:cubicBezTo>
                    <a:pt x="874" y="1024"/>
                    <a:pt x="880" y="1018"/>
                    <a:pt x="884" y="1011"/>
                  </a:cubicBezTo>
                  <a:cubicBezTo>
                    <a:pt x="887" y="1004"/>
                    <a:pt x="889" y="997"/>
                    <a:pt x="889" y="989"/>
                  </a:cubicBezTo>
                  <a:cubicBezTo>
                    <a:pt x="890" y="980"/>
                    <a:pt x="894" y="976"/>
                    <a:pt x="901" y="970"/>
                  </a:cubicBezTo>
                  <a:cubicBezTo>
                    <a:pt x="906" y="965"/>
                    <a:pt x="913" y="959"/>
                    <a:pt x="920" y="958"/>
                  </a:cubicBezTo>
                  <a:cubicBezTo>
                    <a:pt x="925" y="957"/>
                    <a:pt x="930" y="959"/>
                    <a:pt x="934" y="957"/>
                  </a:cubicBezTo>
                  <a:cubicBezTo>
                    <a:pt x="937" y="955"/>
                    <a:pt x="938" y="951"/>
                    <a:pt x="941" y="949"/>
                  </a:cubicBezTo>
                  <a:cubicBezTo>
                    <a:pt x="944" y="947"/>
                    <a:pt x="947" y="945"/>
                    <a:pt x="949" y="942"/>
                  </a:cubicBezTo>
                  <a:cubicBezTo>
                    <a:pt x="951" y="938"/>
                    <a:pt x="952" y="934"/>
                    <a:pt x="953" y="930"/>
                  </a:cubicBezTo>
                  <a:cubicBezTo>
                    <a:pt x="954" y="926"/>
                    <a:pt x="956" y="923"/>
                    <a:pt x="957" y="919"/>
                  </a:cubicBezTo>
                  <a:cubicBezTo>
                    <a:pt x="959" y="912"/>
                    <a:pt x="960" y="903"/>
                    <a:pt x="961" y="895"/>
                  </a:cubicBezTo>
                  <a:cubicBezTo>
                    <a:pt x="963" y="887"/>
                    <a:pt x="963" y="879"/>
                    <a:pt x="969" y="872"/>
                  </a:cubicBezTo>
                  <a:cubicBezTo>
                    <a:pt x="974" y="866"/>
                    <a:pt x="982" y="864"/>
                    <a:pt x="986" y="857"/>
                  </a:cubicBezTo>
                  <a:cubicBezTo>
                    <a:pt x="988" y="853"/>
                    <a:pt x="988" y="849"/>
                    <a:pt x="988" y="845"/>
                  </a:cubicBezTo>
                  <a:cubicBezTo>
                    <a:pt x="989" y="841"/>
                    <a:pt x="990" y="837"/>
                    <a:pt x="990" y="833"/>
                  </a:cubicBezTo>
                  <a:cubicBezTo>
                    <a:pt x="989" y="831"/>
                    <a:pt x="990" y="825"/>
                    <a:pt x="988" y="823"/>
                  </a:cubicBezTo>
                  <a:cubicBezTo>
                    <a:pt x="985" y="821"/>
                    <a:pt x="979" y="821"/>
                    <a:pt x="977" y="819"/>
                  </a:cubicBezTo>
                  <a:cubicBezTo>
                    <a:pt x="973" y="816"/>
                    <a:pt x="968" y="815"/>
                    <a:pt x="964" y="813"/>
                  </a:cubicBezTo>
                  <a:cubicBezTo>
                    <a:pt x="961" y="810"/>
                    <a:pt x="958" y="808"/>
                    <a:pt x="954" y="806"/>
                  </a:cubicBezTo>
                  <a:cubicBezTo>
                    <a:pt x="950" y="804"/>
                    <a:pt x="946" y="801"/>
                    <a:pt x="942" y="800"/>
                  </a:cubicBezTo>
                  <a:cubicBezTo>
                    <a:pt x="937" y="800"/>
                    <a:pt x="932" y="802"/>
                    <a:pt x="928" y="801"/>
                  </a:cubicBezTo>
                  <a:cubicBezTo>
                    <a:pt x="923" y="800"/>
                    <a:pt x="922" y="795"/>
                    <a:pt x="918" y="793"/>
                  </a:cubicBezTo>
                  <a:cubicBezTo>
                    <a:pt x="914" y="792"/>
                    <a:pt x="910" y="791"/>
                    <a:pt x="906" y="790"/>
                  </a:cubicBezTo>
                  <a:cubicBezTo>
                    <a:pt x="901" y="789"/>
                    <a:pt x="898" y="789"/>
                    <a:pt x="894" y="793"/>
                  </a:cubicBezTo>
                  <a:cubicBezTo>
                    <a:pt x="892" y="795"/>
                    <a:pt x="890" y="800"/>
                    <a:pt x="886" y="801"/>
                  </a:cubicBezTo>
                  <a:cubicBezTo>
                    <a:pt x="883" y="793"/>
                    <a:pt x="892" y="791"/>
                    <a:pt x="894" y="787"/>
                  </a:cubicBezTo>
                  <a:cubicBezTo>
                    <a:pt x="890" y="786"/>
                    <a:pt x="885" y="783"/>
                    <a:pt x="881" y="783"/>
                  </a:cubicBezTo>
                  <a:cubicBezTo>
                    <a:pt x="878" y="783"/>
                    <a:pt x="876" y="788"/>
                    <a:pt x="874" y="790"/>
                  </a:cubicBezTo>
                  <a:cubicBezTo>
                    <a:pt x="868" y="793"/>
                    <a:pt x="868" y="787"/>
                    <a:pt x="871" y="784"/>
                  </a:cubicBezTo>
                  <a:cubicBezTo>
                    <a:pt x="877" y="777"/>
                    <a:pt x="882" y="775"/>
                    <a:pt x="877" y="766"/>
                  </a:cubicBezTo>
                  <a:cubicBezTo>
                    <a:pt x="873" y="760"/>
                    <a:pt x="869" y="753"/>
                    <a:pt x="864" y="748"/>
                  </a:cubicBezTo>
                  <a:cubicBezTo>
                    <a:pt x="858" y="742"/>
                    <a:pt x="848" y="736"/>
                    <a:pt x="840" y="738"/>
                  </a:cubicBezTo>
                  <a:cubicBezTo>
                    <a:pt x="836" y="739"/>
                    <a:pt x="834" y="740"/>
                    <a:pt x="829" y="737"/>
                  </a:cubicBezTo>
                  <a:cubicBezTo>
                    <a:pt x="824" y="735"/>
                    <a:pt x="825" y="734"/>
                    <a:pt x="823" y="729"/>
                  </a:cubicBezTo>
                  <a:cubicBezTo>
                    <a:pt x="820" y="726"/>
                    <a:pt x="816" y="722"/>
                    <a:pt x="812" y="721"/>
                  </a:cubicBezTo>
                  <a:cubicBezTo>
                    <a:pt x="806" y="720"/>
                    <a:pt x="805" y="721"/>
                    <a:pt x="803" y="715"/>
                  </a:cubicBezTo>
                  <a:cubicBezTo>
                    <a:pt x="801" y="715"/>
                    <a:pt x="797" y="711"/>
                    <a:pt x="794" y="709"/>
                  </a:cubicBezTo>
                  <a:cubicBezTo>
                    <a:pt x="792" y="708"/>
                    <a:pt x="789" y="706"/>
                    <a:pt x="786" y="705"/>
                  </a:cubicBezTo>
                  <a:cubicBezTo>
                    <a:pt x="779" y="702"/>
                    <a:pt x="775" y="708"/>
                    <a:pt x="767" y="706"/>
                  </a:cubicBezTo>
                  <a:cubicBezTo>
                    <a:pt x="764" y="706"/>
                    <a:pt x="760" y="704"/>
                    <a:pt x="757" y="704"/>
                  </a:cubicBezTo>
                  <a:cubicBezTo>
                    <a:pt x="753" y="703"/>
                    <a:pt x="752" y="706"/>
                    <a:pt x="748" y="704"/>
                  </a:cubicBezTo>
                  <a:cubicBezTo>
                    <a:pt x="745" y="703"/>
                    <a:pt x="744" y="699"/>
                    <a:pt x="742" y="698"/>
                  </a:cubicBezTo>
                  <a:cubicBezTo>
                    <a:pt x="739" y="696"/>
                    <a:pt x="731" y="695"/>
                    <a:pt x="728" y="697"/>
                  </a:cubicBezTo>
                  <a:cubicBezTo>
                    <a:pt x="725" y="699"/>
                    <a:pt x="723" y="699"/>
                    <a:pt x="723" y="702"/>
                  </a:cubicBezTo>
                  <a:cubicBezTo>
                    <a:pt x="722" y="704"/>
                    <a:pt x="727" y="717"/>
                    <a:pt x="719" y="714"/>
                  </a:cubicBezTo>
                  <a:cubicBezTo>
                    <a:pt x="713" y="712"/>
                    <a:pt x="721" y="692"/>
                    <a:pt x="724" y="688"/>
                  </a:cubicBezTo>
                  <a:cubicBezTo>
                    <a:pt x="721" y="686"/>
                    <a:pt x="708" y="693"/>
                    <a:pt x="703" y="694"/>
                  </a:cubicBezTo>
                  <a:cubicBezTo>
                    <a:pt x="700" y="695"/>
                    <a:pt x="696" y="695"/>
                    <a:pt x="693" y="697"/>
                  </a:cubicBezTo>
                  <a:cubicBezTo>
                    <a:pt x="689" y="699"/>
                    <a:pt x="691" y="702"/>
                    <a:pt x="690" y="706"/>
                  </a:cubicBezTo>
                  <a:cubicBezTo>
                    <a:pt x="690" y="708"/>
                    <a:pt x="688" y="712"/>
                    <a:pt x="687" y="715"/>
                  </a:cubicBezTo>
                  <a:cubicBezTo>
                    <a:pt x="686" y="718"/>
                    <a:pt x="684" y="721"/>
                    <a:pt x="680" y="720"/>
                  </a:cubicBezTo>
                  <a:cubicBezTo>
                    <a:pt x="677" y="719"/>
                    <a:pt x="676" y="715"/>
                    <a:pt x="674" y="714"/>
                  </a:cubicBezTo>
                  <a:cubicBezTo>
                    <a:pt x="671" y="712"/>
                    <a:pt x="667" y="712"/>
                    <a:pt x="663" y="712"/>
                  </a:cubicBezTo>
                  <a:cubicBezTo>
                    <a:pt x="658" y="711"/>
                    <a:pt x="656" y="710"/>
                    <a:pt x="651" y="713"/>
                  </a:cubicBezTo>
                  <a:cubicBezTo>
                    <a:pt x="647" y="715"/>
                    <a:pt x="646" y="717"/>
                    <a:pt x="642" y="713"/>
                  </a:cubicBezTo>
                  <a:cubicBezTo>
                    <a:pt x="637" y="709"/>
                    <a:pt x="632" y="700"/>
                    <a:pt x="631" y="693"/>
                  </a:cubicBezTo>
                  <a:cubicBezTo>
                    <a:pt x="631" y="686"/>
                    <a:pt x="634" y="676"/>
                    <a:pt x="631" y="669"/>
                  </a:cubicBezTo>
                  <a:cubicBezTo>
                    <a:pt x="630" y="665"/>
                    <a:pt x="622" y="665"/>
                    <a:pt x="618" y="664"/>
                  </a:cubicBezTo>
                  <a:cubicBezTo>
                    <a:pt x="617" y="663"/>
                    <a:pt x="615" y="661"/>
                    <a:pt x="613" y="660"/>
                  </a:cubicBezTo>
                  <a:cubicBezTo>
                    <a:pt x="610" y="660"/>
                    <a:pt x="606" y="661"/>
                    <a:pt x="603" y="661"/>
                  </a:cubicBezTo>
                  <a:cubicBezTo>
                    <a:pt x="601" y="661"/>
                    <a:pt x="595" y="664"/>
                    <a:pt x="593" y="664"/>
                  </a:cubicBezTo>
                  <a:cubicBezTo>
                    <a:pt x="589" y="663"/>
                    <a:pt x="594" y="659"/>
                    <a:pt x="595" y="657"/>
                  </a:cubicBezTo>
                  <a:cubicBezTo>
                    <a:pt x="596" y="654"/>
                    <a:pt x="597" y="650"/>
                    <a:pt x="597" y="648"/>
                  </a:cubicBezTo>
                  <a:cubicBezTo>
                    <a:pt x="599" y="640"/>
                    <a:pt x="610" y="614"/>
                    <a:pt x="593" y="616"/>
                  </a:cubicBezTo>
                  <a:cubicBezTo>
                    <a:pt x="589" y="616"/>
                    <a:pt x="584" y="618"/>
                    <a:pt x="581" y="620"/>
                  </a:cubicBezTo>
                  <a:cubicBezTo>
                    <a:pt x="577" y="624"/>
                    <a:pt x="579" y="626"/>
                    <a:pt x="578" y="631"/>
                  </a:cubicBezTo>
                  <a:cubicBezTo>
                    <a:pt x="577" y="642"/>
                    <a:pt x="567" y="640"/>
                    <a:pt x="559" y="641"/>
                  </a:cubicBezTo>
                  <a:cubicBezTo>
                    <a:pt x="550" y="643"/>
                    <a:pt x="543" y="643"/>
                    <a:pt x="537" y="635"/>
                  </a:cubicBezTo>
                  <a:cubicBezTo>
                    <a:pt x="533" y="629"/>
                    <a:pt x="531" y="621"/>
                    <a:pt x="529" y="613"/>
                  </a:cubicBezTo>
                  <a:cubicBezTo>
                    <a:pt x="528" y="609"/>
                    <a:pt x="526" y="606"/>
                    <a:pt x="527" y="601"/>
                  </a:cubicBezTo>
                  <a:cubicBezTo>
                    <a:pt x="528" y="597"/>
                    <a:pt x="530" y="595"/>
                    <a:pt x="530" y="590"/>
                  </a:cubicBezTo>
                  <a:cubicBezTo>
                    <a:pt x="530" y="582"/>
                    <a:pt x="529" y="576"/>
                    <a:pt x="534" y="569"/>
                  </a:cubicBezTo>
                  <a:cubicBezTo>
                    <a:pt x="537" y="566"/>
                    <a:pt x="541" y="566"/>
                    <a:pt x="544" y="563"/>
                  </a:cubicBezTo>
                  <a:cubicBezTo>
                    <a:pt x="545" y="562"/>
                    <a:pt x="545" y="560"/>
                    <a:pt x="547" y="558"/>
                  </a:cubicBezTo>
                  <a:cubicBezTo>
                    <a:pt x="549" y="557"/>
                    <a:pt x="551" y="557"/>
                    <a:pt x="553" y="556"/>
                  </a:cubicBezTo>
                  <a:cubicBezTo>
                    <a:pt x="557" y="554"/>
                    <a:pt x="562" y="552"/>
                    <a:pt x="567" y="554"/>
                  </a:cubicBezTo>
                  <a:cubicBezTo>
                    <a:pt x="570" y="555"/>
                    <a:pt x="586" y="563"/>
                    <a:pt x="584" y="555"/>
                  </a:cubicBezTo>
                  <a:cubicBezTo>
                    <a:pt x="584" y="553"/>
                    <a:pt x="580" y="553"/>
                    <a:pt x="583" y="550"/>
                  </a:cubicBezTo>
                  <a:cubicBezTo>
                    <a:pt x="584" y="549"/>
                    <a:pt x="588" y="551"/>
                    <a:pt x="590" y="551"/>
                  </a:cubicBezTo>
                  <a:cubicBezTo>
                    <a:pt x="594" y="551"/>
                    <a:pt x="599" y="550"/>
                    <a:pt x="603" y="550"/>
                  </a:cubicBezTo>
                  <a:cubicBezTo>
                    <a:pt x="609" y="549"/>
                    <a:pt x="610" y="551"/>
                    <a:pt x="615" y="553"/>
                  </a:cubicBezTo>
                  <a:cubicBezTo>
                    <a:pt x="620" y="556"/>
                    <a:pt x="622" y="552"/>
                    <a:pt x="627" y="553"/>
                  </a:cubicBezTo>
                  <a:cubicBezTo>
                    <a:pt x="630" y="554"/>
                    <a:pt x="633" y="559"/>
                    <a:pt x="634" y="561"/>
                  </a:cubicBezTo>
                  <a:cubicBezTo>
                    <a:pt x="635" y="565"/>
                    <a:pt x="633" y="569"/>
                    <a:pt x="635" y="573"/>
                  </a:cubicBezTo>
                  <a:cubicBezTo>
                    <a:pt x="636" y="575"/>
                    <a:pt x="638" y="576"/>
                    <a:pt x="640" y="578"/>
                  </a:cubicBezTo>
                  <a:cubicBezTo>
                    <a:pt x="641" y="580"/>
                    <a:pt x="641" y="581"/>
                    <a:pt x="642" y="583"/>
                  </a:cubicBezTo>
                  <a:cubicBezTo>
                    <a:pt x="643" y="585"/>
                    <a:pt x="644" y="594"/>
                    <a:pt x="647" y="594"/>
                  </a:cubicBezTo>
                  <a:cubicBezTo>
                    <a:pt x="650" y="595"/>
                    <a:pt x="654" y="588"/>
                    <a:pt x="655" y="586"/>
                  </a:cubicBezTo>
                  <a:cubicBezTo>
                    <a:pt x="657" y="580"/>
                    <a:pt x="652" y="570"/>
                    <a:pt x="651" y="563"/>
                  </a:cubicBezTo>
                  <a:cubicBezTo>
                    <a:pt x="650" y="556"/>
                    <a:pt x="647" y="548"/>
                    <a:pt x="647" y="541"/>
                  </a:cubicBezTo>
                  <a:cubicBezTo>
                    <a:pt x="647" y="534"/>
                    <a:pt x="656" y="530"/>
                    <a:pt x="661" y="526"/>
                  </a:cubicBezTo>
                  <a:cubicBezTo>
                    <a:pt x="664" y="523"/>
                    <a:pt x="669" y="522"/>
                    <a:pt x="672" y="520"/>
                  </a:cubicBezTo>
                  <a:cubicBezTo>
                    <a:pt x="675" y="518"/>
                    <a:pt x="675" y="514"/>
                    <a:pt x="677" y="511"/>
                  </a:cubicBezTo>
                  <a:cubicBezTo>
                    <a:pt x="680" y="509"/>
                    <a:pt x="683" y="510"/>
                    <a:pt x="686" y="509"/>
                  </a:cubicBezTo>
                  <a:cubicBezTo>
                    <a:pt x="691" y="506"/>
                    <a:pt x="690" y="500"/>
                    <a:pt x="689" y="496"/>
                  </a:cubicBezTo>
                  <a:cubicBezTo>
                    <a:pt x="688" y="490"/>
                    <a:pt x="676" y="475"/>
                    <a:pt x="682" y="470"/>
                  </a:cubicBezTo>
                  <a:cubicBezTo>
                    <a:pt x="685" y="474"/>
                    <a:pt x="687" y="490"/>
                    <a:pt x="692" y="484"/>
                  </a:cubicBezTo>
                  <a:cubicBezTo>
                    <a:pt x="694" y="481"/>
                    <a:pt x="695" y="477"/>
                    <a:pt x="693" y="474"/>
                  </a:cubicBezTo>
                  <a:cubicBezTo>
                    <a:pt x="691" y="470"/>
                    <a:pt x="687" y="469"/>
                    <a:pt x="692" y="466"/>
                  </a:cubicBezTo>
                  <a:cubicBezTo>
                    <a:pt x="697" y="475"/>
                    <a:pt x="701" y="466"/>
                    <a:pt x="701" y="460"/>
                  </a:cubicBezTo>
                  <a:cubicBezTo>
                    <a:pt x="703" y="452"/>
                    <a:pt x="708" y="452"/>
                    <a:pt x="715" y="448"/>
                  </a:cubicBezTo>
                  <a:cubicBezTo>
                    <a:pt x="719" y="445"/>
                    <a:pt x="721" y="447"/>
                    <a:pt x="726" y="447"/>
                  </a:cubicBezTo>
                  <a:cubicBezTo>
                    <a:pt x="731" y="447"/>
                    <a:pt x="731" y="444"/>
                    <a:pt x="729" y="440"/>
                  </a:cubicBezTo>
                  <a:cubicBezTo>
                    <a:pt x="728" y="436"/>
                    <a:pt x="725" y="434"/>
                    <a:pt x="727" y="430"/>
                  </a:cubicBezTo>
                  <a:cubicBezTo>
                    <a:pt x="728" y="427"/>
                    <a:pt x="732" y="423"/>
                    <a:pt x="735" y="421"/>
                  </a:cubicBezTo>
                  <a:cubicBezTo>
                    <a:pt x="741" y="415"/>
                    <a:pt x="750" y="415"/>
                    <a:pt x="758" y="411"/>
                  </a:cubicBezTo>
                  <a:cubicBezTo>
                    <a:pt x="765" y="408"/>
                    <a:pt x="769" y="397"/>
                    <a:pt x="777" y="407"/>
                  </a:cubicBezTo>
                  <a:cubicBezTo>
                    <a:pt x="773" y="407"/>
                    <a:pt x="769" y="410"/>
                    <a:pt x="766" y="412"/>
                  </a:cubicBezTo>
                  <a:cubicBezTo>
                    <a:pt x="762" y="414"/>
                    <a:pt x="760" y="415"/>
                    <a:pt x="760" y="420"/>
                  </a:cubicBezTo>
                  <a:cubicBezTo>
                    <a:pt x="760" y="425"/>
                    <a:pt x="762" y="427"/>
                    <a:pt x="766" y="425"/>
                  </a:cubicBezTo>
                  <a:cubicBezTo>
                    <a:pt x="770" y="423"/>
                    <a:pt x="770" y="420"/>
                    <a:pt x="773" y="417"/>
                  </a:cubicBezTo>
                  <a:cubicBezTo>
                    <a:pt x="779" y="413"/>
                    <a:pt x="789" y="415"/>
                    <a:pt x="794" y="409"/>
                  </a:cubicBezTo>
                  <a:cubicBezTo>
                    <a:pt x="795" y="407"/>
                    <a:pt x="793" y="407"/>
                    <a:pt x="796" y="405"/>
                  </a:cubicBezTo>
                  <a:cubicBezTo>
                    <a:pt x="797" y="405"/>
                    <a:pt x="799" y="406"/>
                    <a:pt x="801" y="406"/>
                  </a:cubicBezTo>
                  <a:cubicBezTo>
                    <a:pt x="805" y="406"/>
                    <a:pt x="809" y="403"/>
                    <a:pt x="811" y="399"/>
                  </a:cubicBezTo>
                  <a:cubicBezTo>
                    <a:pt x="807" y="398"/>
                    <a:pt x="806" y="396"/>
                    <a:pt x="804" y="393"/>
                  </a:cubicBezTo>
                  <a:cubicBezTo>
                    <a:pt x="801" y="390"/>
                    <a:pt x="799" y="388"/>
                    <a:pt x="796" y="392"/>
                  </a:cubicBezTo>
                  <a:cubicBezTo>
                    <a:pt x="794" y="394"/>
                    <a:pt x="796" y="399"/>
                    <a:pt x="794" y="401"/>
                  </a:cubicBezTo>
                  <a:cubicBezTo>
                    <a:pt x="791" y="404"/>
                    <a:pt x="786" y="403"/>
                    <a:pt x="783" y="402"/>
                  </a:cubicBezTo>
                  <a:cubicBezTo>
                    <a:pt x="780" y="401"/>
                    <a:pt x="778" y="399"/>
                    <a:pt x="775" y="398"/>
                  </a:cubicBezTo>
                  <a:cubicBezTo>
                    <a:pt x="770" y="396"/>
                    <a:pt x="769" y="396"/>
                    <a:pt x="770" y="392"/>
                  </a:cubicBezTo>
                  <a:cubicBezTo>
                    <a:pt x="771" y="387"/>
                    <a:pt x="773" y="387"/>
                    <a:pt x="768" y="384"/>
                  </a:cubicBezTo>
                  <a:cubicBezTo>
                    <a:pt x="766" y="382"/>
                    <a:pt x="762" y="381"/>
                    <a:pt x="760" y="379"/>
                  </a:cubicBezTo>
                  <a:cubicBezTo>
                    <a:pt x="760" y="379"/>
                    <a:pt x="759" y="378"/>
                    <a:pt x="759" y="377"/>
                  </a:cubicBezTo>
                  <a:cubicBezTo>
                    <a:pt x="765" y="377"/>
                    <a:pt x="776" y="378"/>
                    <a:pt x="772" y="369"/>
                  </a:cubicBezTo>
                  <a:cubicBezTo>
                    <a:pt x="770" y="366"/>
                    <a:pt x="769" y="365"/>
                    <a:pt x="765" y="365"/>
                  </a:cubicBezTo>
                  <a:cubicBezTo>
                    <a:pt x="762" y="365"/>
                    <a:pt x="758" y="366"/>
                    <a:pt x="755" y="366"/>
                  </a:cubicBezTo>
                  <a:cubicBezTo>
                    <a:pt x="748" y="367"/>
                    <a:pt x="745" y="373"/>
                    <a:pt x="740" y="377"/>
                  </a:cubicBezTo>
                  <a:cubicBezTo>
                    <a:pt x="736" y="382"/>
                    <a:pt x="729" y="385"/>
                    <a:pt x="724" y="389"/>
                  </a:cubicBezTo>
                  <a:cubicBezTo>
                    <a:pt x="725" y="386"/>
                    <a:pt x="728" y="384"/>
                    <a:pt x="730" y="382"/>
                  </a:cubicBezTo>
                  <a:cubicBezTo>
                    <a:pt x="732" y="378"/>
                    <a:pt x="733" y="375"/>
                    <a:pt x="735" y="371"/>
                  </a:cubicBezTo>
                  <a:cubicBezTo>
                    <a:pt x="737" y="368"/>
                    <a:pt x="738" y="366"/>
                    <a:pt x="742" y="364"/>
                  </a:cubicBezTo>
                  <a:cubicBezTo>
                    <a:pt x="746" y="363"/>
                    <a:pt x="748" y="362"/>
                    <a:pt x="751" y="359"/>
                  </a:cubicBezTo>
                  <a:cubicBezTo>
                    <a:pt x="758" y="353"/>
                    <a:pt x="764" y="353"/>
                    <a:pt x="773" y="352"/>
                  </a:cubicBezTo>
                  <a:cubicBezTo>
                    <a:pt x="781" y="351"/>
                    <a:pt x="788" y="350"/>
                    <a:pt x="796" y="351"/>
                  </a:cubicBezTo>
                  <a:cubicBezTo>
                    <a:pt x="803" y="352"/>
                    <a:pt x="808" y="351"/>
                    <a:pt x="813" y="346"/>
                  </a:cubicBezTo>
                  <a:cubicBezTo>
                    <a:pt x="815" y="344"/>
                    <a:pt x="815" y="341"/>
                    <a:pt x="818" y="340"/>
                  </a:cubicBezTo>
                  <a:cubicBezTo>
                    <a:pt x="821" y="338"/>
                    <a:pt x="825" y="341"/>
                    <a:pt x="829" y="339"/>
                  </a:cubicBezTo>
                  <a:cubicBezTo>
                    <a:pt x="834" y="336"/>
                    <a:pt x="840" y="325"/>
                    <a:pt x="837" y="319"/>
                  </a:cubicBezTo>
                  <a:cubicBezTo>
                    <a:pt x="833" y="310"/>
                    <a:pt x="827" y="307"/>
                    <a:pt x="818" y="311"/>
                  </a:cubicBezTo>
                  <a:cubicBezTo>
                    <a:pt x="815" y="312"/>
                    <a:pt x="810" y="317"/>
                    <a:pt x="806" y="317"/>
                  </a:cubicBezTo>
                  <a:cubicBezTo>
                    <a:pt x="800" y="317"/>
                    <a:pt x="801" y="311"/>
                    <a:pt x="806" y="309"/>
                  </a:cubicBezTo>
                  <a:cubicBezTo>
                    <a:pt x="811" y="308"/>
                    <a:pt x="818" y="308"/>
                    <a:pt x="822" y="304"/>
                  </a:cubicBezTo>
                  <a:cubicBezTo>
                    <a:pt x="829" y="298"/>
                    <a:pt x="815" y="292"/>
                    <a:pt x="810" y="290"/>
                  </a:cubicBezTo>
                  <a:cubicBezTo>
                    <a:pt x="806" y="288"/>
                    <a:pt x="802" y="287"/>
                    <a:pt x="798" y="285"/>
                  </a:cubicBezTo>
                  <a:cubicBezTo>
                    <a:pt x="795" y="282"/>
                    <a:pt x="793" y="278"/>
                    <a:pt x="789" y="276"/>
                  </a:cubicBezTo>
                  <a:cubicBezTo>
                    <a:pt x="793" y="274"/>
                    <a:pt x="793" y="276"/>
                    <a:pt x="793" y="273"/>
                  </a:cubicBezTo>
                  <a:cubicBezTo>
                    <a:pt x="794" y="270"/>
                    <a:pt x="793" y="268"/>
                    <a:pt x="793" y="265"/>
                  </a:cubicBezTo>
                  <a:cubicBezTo>
                    <a:pt x="794" y="261"/>
                    <a:pt x="794" y="256"/>
                    <a:pt x="792" y="252"/>
                  </a:cubicBezTo>
                  <a:cubicBezTo>
                    <a:pt x="789" y="249"/>
                    <a:pt x="784" y="248"/>
                    <a:pt x="782" y="243"/>
                  </a:cubicBezTo>
                  <a:cubicBezTo>
                    <a:pt x="781" y="242"/>
                    <a:pt x="782" y="238"/>
                    <a:pt x="781" y="237"/>
                  </a:cubicBezTo>
                  <a:cubicBezTo>
                    <a:pt x="780" y="235"/>
                    <a:pt x="777" y="234"/>
                    <a:pt x="776" y="232"/>
                  </a:cubicBezTo>
                  <a:cubicBezTo>
                    <a:pt x="774" y="230"/>
                    <a:pt x="775" y="223"/>
                    <a:pt x="772" y="221"/>
                  </a:cubicBezTo>
                  <a:cubicBezTo>
                    <a:pt x="767" y="220"/>
                    <a:pt x="767" y="226"/>
                    <a:pt x="766" y="229"/>
                  </a:cubicBezTo>
                  <a:cubicBezTo>
                    <a:pt x="765" y="233"/>
                    <a:pt x="764" y="237"/>
                    <a:pt x="761" y="240"/>
                  </a:cubicBezTo>
                  <a:cubicBezTo>
                    <a:pt x="759" y="242"/>
                    <a:pt x="755" y="247"/>
                    <a:pt x="753" y="248"/>
                  </a:cubicBezTo>
                  <a:cubicBezTo>
                    <a:pt x="750" y="249"/>
                    <a:pt x="750" y="248"/>
                    <a:pt x="748" y="247"/>
                  </a:cubicBezTo>
                  <a:cubicBezTo>
                    <a:pt x="747" y="246"/>
                    <a:pt x="747" y="245"/>
                    <a:pt x="747" y="244"/>
                  </a:cubicBezTo>
                  <a:cubicBezTo>
                    <a:pt x="746" y="244"/>
                    <a:pt x="744" y="244"/>
                    <a:pt x="743" y="243"/>
                  </a:cubicBezTo>
                  <a:cubicBezTo>
                    <a:pt x="739" y="241"/>
                    <a:pt x="739" y="240"/>
                    <a:pt x="738" y="235"/>
                  </a:cubicBezTo>
                  <a:cubicBezTo>
                    <a:pt x="738" y="226"/>
                    <a:pt x="745" y="219"/>
                    <a:pt x="739" y="212"/>
                  </a:cubicBezTo>
                  <a:cubicBezTo>
                    <a:pt x="738" y="210"/>
                    <a:pt x="734" y="206"/>
                    <a:pt x="732" y="205"/>
                  </a:cubicBezTo>
                  <a:cubicBezTo>
                    <a:pt x="728" y="203"/>
                    <a:pt x="723" y="204"/>
                    <a:pt x="718" y="201"/>
                  </a:cubicBezTo>
                  <a:cubicBezTo>
                    <a:pt x="712" y="198"/>
                    <a:pt x="709" y="187"/>
                    <a:pt x="701" y="187"/>
                  </a:cubicBezTo>
                  <a:cubicBezTo>
                    <a:pt x="697" y="187"/>
                    <a:pt x="694" y="192"/>
                    <a:pt x="689" y="192"/>
                  </a:cubicBezTo>
                  <a:cubicBezTo>
                    <a:pt x="685" y="191"/>
                    <a:pt x="682" y="188"/>
                    <a:pt x="678" y="187"/>
                  </a:cubicBezTo>
                  <a:cubicBezTo>
                    <a:pt x="667" y="186"/>
                    <a:pt x="667" y="200"/>
                    <a:pt x="676" y="201"/>
                  </a:cubicBezTo>
                  <a:cubicBezTo>
                    <a:pt x="674" y="203"/>
                    <a:pt x="673" y="204"/>
                    <a:pt x="673" y="207"/>
                  </a:cubicBezTo>
                  <a:cubicBezTo>
                    <a:pt x="673" y="207"/>
                    <a:pt x="674" y="209"/>
                    <a:pt x="674" y="210"/>
                  </a:cubicBezTo>
                  <a:cubicBezTo>
                    <a:pt x="674" y="212"/>
                    <a:pt x="672" y="212"/>
                    <a:pt x="672" y="213"/>
                  </a:cubicBezTo>
                  <a:cubicBezTo>
                    <a:pt x="672" y="216"/>
                    <a:pt x="675" y="217"/>
                    <a:pt x="675" y="221"/>
                  </a:cubicBezTo>
                  <a:cubicBezTo>
                    <a:pt x="677" y="230"/>
                    <a:pt x="668" y="235"/>
                    <a:pt x="666" y="243"/>
                  </a:cubicBezTo>
                  <a:cubicBezTo>
                    <a:pt x="665" y="249"/>
                    <a:pt x="672" y="254"/>
                    <a:pt x="675" y="260"/>
                  </a:cubicBezTo>
                  <a:cubicBezTo>
                    <a:pt x="677" y="266"/>
                    <a:pt x="680" y="269"/>
                    <a:pt x="679" y="276"/>
                  </a:cubicBezTo>
                  <a:cubicBezTo>
                    <a:pt x="677" y="283"/>
                    <a:pt x="673" y="287"/>
                    <a:pt x="668" y="292"/>
                  </a:cubicBezTo>
                  <a:cubicBezTo>
                    <a:pt x="666" y="294"/>
                    <a:pt x="660" y="297"/>
                    <a:pt x="659" y="300"/>
                  </a:cubicBezTo>
                  <a:cubicBezTo>
                    <a:pt x="659" y="303"/>
                    <a:pt x="661" y="302"/>
                    <a:pt x="662" y="305"/>
                  </a:cubicBezTo>
                  <a:cubicBezTo>
                    <a:pt x="662" y="306"/>
                    <a:pt x="662" y="308"/>
                    <a:pt x="662" y="310"/>
                  </a:cubicBezTo>
                  <a:cubicBezTo>
                    <a:pt x="663" y="314"/>
                    <a:pt x="664" y="317"/>
                    <a:pt x="666" y="321"/>
                  </a:cubicBezTo>
                  <a:cubicBezTo>
                    <a:pt x="667" y="322"/>
                    <a:pt x="669" y="325"/>
                    <a:pt x="669" y="327"/>
                  </a:cubicBezTo>
                  <a:cubicBezTo>
                    <a:pt x="668" y="329"/>
                    <a:pt x="666" y="328"/>
                    <a:pt x="664" y="330"/>
                  </a:cubicBezTo>
                  <a:cubicBezTo>
                    <a:pt x="662" y="333"/>
                    <a:pt x="665" y="338"/>
                    <a:pt x="661" y="340"/>
                  </a:cubicBezTo>
                  <a:cubicBezTo>
                    <a:pt x="657" y="342"/>
                    <a:pt x="655" y="337"/>
                    <a:pt x="652" y="334"/>
                  </a:cubicBezTo>
                  <a:cubicBezTo>
                    <a:pt x="650" y="331"/>
                    <a:pt x="647" y="329"/>
                    <a:pt x="644" y="326"/>
                  </a:cubicBezTo>
                  <a:cubicBezTo>
                    <a:pt x="636" y="317"/>
                    <a:pt x="643" y="303"/>
                    <a:pt x="641" y="292"/>
                  </a:cubicBezTo>
                  <a:cubicBezTo>
                    <a:pt x="639" y="282"/>
                    <a:pt x="625" y="293"/>
                    <a:pt x="619" y="293"/>
                  </a:cubicBezTo>
                  <a:cubicBezTo>
                    <a:pt x="620" y="289"/>
                    <a:pt x="617" y="289"/>
                    <a:pt x="614" y="287"/>
                  </a:cubicBezTo>
                  <a:cubicBezTo>
                    <a:pt x="610" y="286"/>
                    <a:pt x="608" y="284"/>
                    <a:pt x="605" y="281"/>
                  </a:cubicBezTo>
                  <a:cubicBezTo>
                    <a:pt x="603" y="279"/>
                    <a:pt x="602" y="276"/>
                    <a:pt x="599" y="274"/>
                  </a:cubicBezTo>
                  <a:cubicBezTo>
                    <a:pt x="596" y="273"/>
                    <a:pt x="593" y="271"/>
                    <a:pt x="590" y="270"/>
                  </a:cubicBezTo>
                  <a:cubicBezTo>
                    <a:pt x="587" y="269"/>
                    <a:pt x="584" y="268"/>
                    <a:pt x="580" y="266"/>
                  </a:cubicBezTo>
                  <a:cubicBezTo>
                    <a:pt x="576" y="263"/>
                    <a:pt x="576" y="263"/>
                    <a:pt x="572" y="265"/>
                  </a:cubicBezTo>
                  <a:cubicBezTo>
                    <a:pt x="566" y="267"/>
                    <a:pt x="566" y="265"/>
                    <a:pt x="565" y="261"/>
                  </a:cubicBezTo>
                  <a:cubicBezTo>
                    <a:pt x="565" y="256"/>
                    <a:pt x="564" y="249"/>
                    <a:pt x="561" y="245"/>
                  </a:cubicBezTo>
                  <a:cubicBezTo>
                    <a:pt x="558" y="242"/>
                    <a:pt x="554" y="241"/>
                    <a:pt x="550" y="240"/>
                  </a:cubicBezTo>
                  <a:cubicBezTo>
                    <a:pt x="550" y="228"/>
                    <a:pt x="550" y="216"/>
                    <a:pt x="555" y="205"/>
                  </a:cubicBezTo>
                  <a:cubicBezTo>
                    <a:pt x="558" y="200"/>
                    <a:pt x="563" y="196"/>
                    <a:pt x="565" y="190"/>
                  </a:cubicBezTo>
                  <a:cubicBezTo>
                    <a:pt x="566" y="186"/>
                    <a:pt x="564" y="186"/>
                    <a:pt x="568" y="183"/>
                  </a:cubicBezTo>
                  <a:cubicBezTo>
                    <a:pt x="571" y="180"/>
                    <a:pt x="585" y="179"/>
                    <a:pt x="576" y="173"/>
                  </a:cubicBezTo>
                  <a:cubicBezTo>
                    <a:pt x="571" y="169"/>
                    <a:pt x="562" y="169"/>
                    <a:pt x="557" y="165"/>
                  </a:cubicBezTo>
                  <a:cubicBezTo>
                    <a:pt x="556" y="165"/>
                    <a:pt x="556" y="164"/>
                    <a:pt x="556" y="164"/>
                  </a:cubicBezTo>
                  <a:cubicBezTo>
                    <a:pt x="563" y="161"/>
                    <a:pt x="568" y="168"/>
                    <a:pt x="574" y="170"/>
                  </a:cubicBezTo>
                  <a:cubicBezTo>
                    <a:pt x="581" y="172"/>
                    <a:pt x="583" y="166"/>
                    <a:pt x="589" y="163"/>
                  </a:cubicBezTo>
                  <a:cubicBezTo>
                    <a:pt x="584" y="157"/>
                    <a:pt x="587" y="160"/>
                    <a:pt x="593" y="158"/>
                  </a:cubicBezTo>
                  <a:cubicBezTo>
                    <a:pt x="596" y="157"/>
                    <a:pt x="602" y="149"/>
                    <a:pt x="603" y="146"/>
                  </a:cubicBezTo>
                  <a:cubicBezTo>
                    <a:pt x="606" y="137"/>
                    <a:pt x="599" y="141"/>
                    <a:pt x="593" y="139"/>
                  </a:cubicBezTo>
                  <a:cubicBezTo>
                    <a:pt x="589" y="138"/>
                    <a:pt x="582" y="135"/>
                    <a:pt x="580" y="132"/>
                  </a:cubicBezTo>
                  <a:cubicBezTo>
                    <a:pt x="587" y="125"/>
                    <a:pt x="596" y="135"/>
                    <a:pt x="603" y="136"/>
                  </a:cubicBezTo>
                  <a:cubicBezTo>
                    <a:pt x="605" y="134"/>
                    <a:pt x="614" y="131"/>
                    <a:pt x="614" y="128"/>
                  </a:cubicBezTo>
                  <a:cubicBezTo>
                    <a:pt x="614" y="124"/>
                    <a:pt x="604" y="123"/>
                    <a:pt x="609" y="117"/>
                  </a:cubicBezTo>
                  <a:cubicBezTo>
                    <a:pt x="611" y="115"/>
                    <a:pt x="613" y="117"/>
                    <a:pt x="615" y="118"/>
                  </a:cubicBezTo>
                  <a:cubicBezTo>
                    <a:pt x="617" y="120"/>
                    <a:pt x="618" y="120"/>
                    <a:pt x="621" y="121"/>
                  </a:cubicBezTo>
                  <a:cubicBezTo>
                    <a:pt x="623" y="122"/>
                    <a:pt x="635" y="125"/>
                    <a:pt x="629" y="119"/>
                  </a:cubicBezTo>
                  <a:cubicBezTo>
                    <a:pt x="631" y="117"/>
                    <a:pt x="638" y="117"/>
                    <a:pt x="641" y="115"/>
                  </a:cubicBezTo>
                  <a:cubicBezTo>
                    <a:pt x="643" y="113"/>
                    <a:pt x="648" y="109"/>
                    <a:pt x="649" y="105"/>
                  </a:cubicBezTo>
                  <a:cubicBezTo>
                    <a:pt x="650" y="101"/>
                    <a:pt x="647" y="98"/>
                    <a:pt x="645" y="95"/>
                  </a:cubicBezTo>
                  <a:cubicBezTo>
                    <a:pt x="643" y="92"/>
                    <a:pt x="643" y="87"/>
                    <a:pt x="641" y="84"/>
                  </a:cubicBezTo>
                  <a:cubicBezTo>
                    <a:pt x="646" y="81"/>
                    <a:pt x="653" y="79"/>
                    <a:pt x="647" y="73"/>
                  </a:cubicBezTo>
                  <a:cubicBezTo>
                    <a:pt x="653" y="69"/>
                    <a:pt x="644" y="65"/>
                    <a:pt x="641" y="64"/>
                  </a:cubicBezTo>
                  <a:cubicBezTo>
                    <a:pt x="646" y="57"/>
                    <a:pt x="635" y="53"/>
                    <a:pt x="629" y="52"/>
                  </a:cubicBezTo>
                  <a:cubicBezTo>
                    <a:pt x="626" y="51"/>
                    <a:pt x="621" y="50"/>
                    <a:pt x="618" y="52"/>
                  </a:cubicBezTo>
                  <a:cubicBezTo>
                    <a:pt x="610" y="56"/>
                    <a:pt x="620" y="63"/>
                    <a:pt x="620" y="68"/>
                  </a:cubicBezTo>
                  <a:cubicBezTo>
                    <a:pt x="620" y="69"/>
                    <a:pt x="619" y="73"/>
                    <a:pt x="619" y="75"/>
                  </a:cubicBezTo>
                  <a:cubicBezTo>
                    <a:pt x="618" y="77"/>
                    <a:pt x="616" y="76"/>
                    <a:pt x="614" y="78"/>
                  </a:cubicBezTo>
                  <a:cubicBezTo>
                    <a:pt x="618" y="84"/>
                    <a:pt x="611" y="93"/>
                    <a:pt x="608" y="97"/>
                  </a:cubicBezTo>
                  <a:cubicBezTo>
                    <a:pt x="606" y="99"/>
                    <a:pt x="600" y="104"/>
                    <a:pt x="598" y="101"/>
                  </a:cubicBezTo>
                  <a:cubicBezTo>
                    <a:pt x="597" y="100"/>
                    <a:pt x="598" y="96"/>
                    <a:pt x="597" y="95"/>
                  </a:cubicBezTo>
                  <a:cubicBezTo>
                    <a:pt x="596" y="93"/>
                    <a:pt x="595" y="92"/>
                    <a:pt x="594" y="91"/>
                  </a:cubicBezTo>
                  <a:cubicBezTo>
                    <a:pt x="594" y="89"/>
                    <a:pt x="593" y="86"/>
                    <a:pt x="594" y="83"/>
                  </a:cubicBezTo>
                  <a:cubicBezTo>
                    <a:pt x="594" y="81"/>
                    <a:pt x="594" y="78"/>
                    <a:pt x="594" y="75"/>
                  </a:cubicBezTo>
                  <a:cubicBezTo>
                    <a:pt x="595" y="71"/>
                    <a:pt x="596" y="71"/>
                    <a:pt x="593" y="68"/>
                  </a:cubicBezTo>
                  <a:cubicBezTo>
                    <a:pt x="592" y="66"/>
                    <a:pt x="588" y="65"/>
                    <a:pt x="586" y="64"/>
                  </a:cubicBezTo>
                  <a:cubicBezTo>
                    <a:pt x="584" y="71"/>
                    <a:pt x="587" y="82"/>
                    <a:pt x="579" y="86"/>
                  </a:cubicBezTo>
                  <a:cubicBezTo>
                    <a:pt x="578" y="83"/>
                    <a:pt x="579" y="81"/>
                    <a:pt x="579" y="78"/>
                  </a:cubicBezTo>
                  <a:cubicBezTo>
                    <a:pt x="579" y="73"/>
                    <a:pt x="578" y="75"/>
                    <a:pt x="577" y="71"/>
                  </a:cubicBezTo>
                  <a:cubicBezTo>
                    <a:pt x="575" y="66"/>
                    <a:pt x="577" y="61"/>
                    <a:pt x="571" y="58"/>
                  </a:cubicBezTo>
                  <a:cubicBezTo>
                    <a:pt x="568" y="56"/>
                    <a:pt x="563" y="58"/>
                    <a:pt x="561" y="54"/>
                  </a:cubicBezTo>
                  <a:cubicBezTo>
                    <a:pt x="560" y="49"/>
                    <a:pt x="566" y="48"/>
                    <a:pt x="567" y="46"/>
                  </a:cubicBezTo>
                  <a:cubicBezTo>
                    <a:pt x="568" y="43"/>
                    <a:pt x="565" y="38"/>
                    <a:pt x="564" y="36"/>
                  </a:cubicBezTo>
                  <a:cubicBezTo>
                    <a:pt x="563" y="32"/>
                    <a:pt x="563" y="29"/>
                    <a:pt x="561" y="25"/>
                  </a:cubicBezTo>
                  <a:cubicBezTo>
                    <a:pt x="559" y="19"/>
                    <a:pt x="553" y="12"/>
                    <a:pt x="548" y="8"/>
                  </a:cubicBezTo>
                  <a:cubicBezTo>
                    <a:pt x="539" y="0"/>
                    <a:pt x="544" y="15"/>
                    <a:pt x="542" y="20"/>
                  </a:cubicBezTo>
                  <a:cubicBezTo>
                    <a:pt x="536" y="20"/>
                    <a:pt x="533" y="20"/>
                    <a:pt x="535" y="27"/>
                  </a:cubicBezTo>
                  <a:cubicBezTo>
                    <a:pt x="536" y="29"/>
                    <a:pt x="538" y="31"/>
                    <a:pt x="538" y="33"/>
                  </a:cubicBezTo>
                  <a:cubicBezTo>
                    <a:pt x="538" y="36"/>
                    <a:pt x="537" y="35"/>
                    <a:pt x="535" y="38"/>
                  </a:cubicBezTo>
                  <a:cubicBezTo>
                    <a:pt x="529" y="46"/>
                    <a:pt x="540" y="50"/>
                    <a:pt x="547" y="55"/>
                  </a:cubicBezTo>
                  <a:cubicBezTo>
                    <a:pt x="549" y="57"/>
                    <a:pt x="553" y="60"/>
                    <a:pt x="553" y="63"/>
                  </a:cubicBezTo>
                  <a:cubicBezTo>
                    <a:pt x="553" y="66"/>
                    <a:pt x="551" y="66"/>
                    <a:pt x="550" y="68"/>
                  </a:cubicBezTo>
                  <a:cubicBezTo>
                    <a:pt x="549" y="72"/>
                    <a:pt x="550" y="70"/>
                    <a:pt x="551" y="73"/>
                  </a:cubicBezTo>
                  <a:cubicBezTo>
                    <a:pt x="554" y="78"/>
                    <a:pt x="555" y="78"/>
                    <a:pt x="552" y="82"/>
                  </a:cubicBezTo>
                  <a:cubicBezTo>
                    <a:pt x="551" y="84"/>
                    <a:pt x="549" y="85"/>
                    <a:pt x="548" y="86"/>
                  </a:cubicBezTo>
                  <a:cubicBezTo>
                    <a:pt x="547" y="87"/>
                    <a:pt x="543" y="88"/>
                    <a:pt x="542" y="89"/>
                  </a:cubicBezTo>
                  <a:cubicBezTo>
                    <a:pt x="539" y="93"/>
                    <a:pt x="544" y="97"/>
                    <a:pt x="544" y="100"/>
                  </a:cubicBezTo>
                  <a:cubicBezTo>
                    <a:pt x="545" y="107"/>
                    <a:pt x="540" y="102"/>
                    <a:pt x="538" y="100"/>
                  </a:cubicBezTo>
                  <a:cubicBezTo>
                    <a:pt x="537" y="96"/>
                    <a:pt x="537" y="80"/>
                    <a:pt x="530" y="82"/>
                  </a:cubicBezTo>
                  <a:cubicBezTo>
                    <a:pt x="529" y="79"/>
                    <a:pt x="522" y="77"/>
                    <a:pt x="520" y="81"/>
                  </a:cubicBezTo>
                  <a:cubicBezTo>
                    <a:pt x="519" y="83"/>
                    <a:pt x="522" y="89"/>
                    <a:pt x="523" y="92"/>
                  </a:cubicBezTo>
                  <a:cubicBezTo>
                    <a:pt x="515" y="92"/>
                    <a:pt x="508" y="92"/>
                    <a:pt x="500" y="94"/>
                  </a:cubicBezTo>
                  <a:cubicBezTo>
                    <a:pt x="491" y="95"/>
                    <a:pt x="491" y="88"/>
                    <a:pt x="484" y="86"/>
                  </a:cubicBezTo>
                  <a:cubicBezTo>
                    <a:pt x="478" y="84"/>
                    <a:pt x="474" y="86"/>
                    <a:pt x="470" y="79"/>
                  </a:cubicBezTo>
                  <a:cubicBezTo>
                    <a:pt x="469" y="78"/>
                    <a:pt x="468" y="73"/>
                    <a:pt x="466" y="74"/>
                  </a:cubicBezTo>
                  <a:cubicBezTo>
                    <a:pt x="463" y="74"/>
                    <a:pt x="465" y="78"/>
                    <a:pt x="464" y="80"/>
                  </a:cubicBezTo>
                  <a:cubicBezTo>
                    <a:pt x="459" y="81"/>
                    <a:pt x="452" y="89"/>
                    <a:pt x="452" y="94"/>
                  </a:cubicBezTo>
                  <a:cubicBezTo>
                    <a:pt x="452" y="96"/>
                    <a:pt x="452" y="99"/>
                    <a:pt x="452" y="100"/>
                  </a:cubicBezTo>
                  <a:cubicBezTo>
                    <a:pt x="453" y="103"/>
                    <a:pt x="456" y="104"/>
                    <a:pt x="456" y="106"/>
                  </a:cubicBezTo>
                  <a:cubicBezTo>
                    <a:pt x="455" y="112"/>
                    <a:pt x="449" y="113"/>
                    <a:pt x="448" y="107"/>
                  </a:cubicBezTo>
                  <a:cubicBezTo>
                    <a:pt x="447" y="101"/>
                    <a:pt x="445" y="93"/>
                    <a:pt x="437" y="91"/>
                  </a:cubicBezTo>
                  <a:cubicBezTo>
                    <a:pt x="435" y="90"/>
                    <a:pt x="432" y="92"/>
                    <a:pt x="429" y="92"/>
                  </a:cubicBezTo>
                  <a:cubicBezTo>
                    <a:pt x="425" y="92"/>
                    <a:pt x="422" y="91"/>
                    <a:pt x="419" y="92"/>
                  </a:cubicBezTo>
                  <a:cubicBezTo>
                    <a:pt x="415" y="92"/>
                    <a:pt x="412" y="92"/>
                    <a:pt x="408" y="92"/>
                  </a:cubicBezTo>
                  <a:cubicBezTo>
                    <a:pt x="405" y="93"/>
                    <a:pt x="401" y="94"/>
                    <a:pt x="397" y="93"/>
                  </a:cubicBezTo>
                  <a:cubicBezTo>
                    <a:pt x="389" y="90"/>
                    <a:pt x="397" y="84"/>
                    <a:pt x="400" y="81"/>
                  </a:cubicBezTo>
                  <a:cubicBezTo>
                    <a:pt x="406" y="75"/>
                    <a:pt x="396" y="70"/>
                    <a:pt x="391" y="69"/>
                  </a:cubicBezTo>
                  <a:cubicBezTo>
                    <a:pt x="388" y="69"/>
                    <a:pt x="384" y="69"/>
                    <a:pt x="380" y="69"/>
                  </a:cubicBezTo>
                  <a:cubicBezTo>
                    <a:pt x="377" y="69"/>
                    <a:pt x="374" y="67"/>
                    <a:pt x="371" y="66"/>
                  </a:cubicBezTo>
                  <a:cubicBezTo>
                    <a:pt x="364" y="62"/>
                    <a:pt x="359" y="59"/>
                    <a:pt x="353" y="55"/>
                  </a:cubicBezTo>
                  <a:cubicBezTo>
                    <a:pt x="350" y="53"/>
                    <a:pt x="348" y="51"/>
                    <a:pt x="346" y="50"/>
                  </a:cubicBezTo>
                  <a:cubicBezTo>
                    <a:pt x="344" y="49"/>
                    <a:pt x="335" y="50"/>
                    <a:pt x="336" y="51"/>
                  </a:cubicBezTo>
                  <a:cubicBezTo>
                    <a:pt x="340" y="54"/>
                    <a:pt x="332" y="65"/>
                    <a:pt x="329" y="60"/>
                  </a:cubicBezTo>
                  <a:cubicBezTo>
                    <a:pt x="328" y="58"/>
                    <a:pt x="329" y="54"/>
                    <a:pt x="329" y="52"/>
                  </a:cubicBezTo>
                  <a:cubicBezTo>
                    <a:pt x="329" y="51"/>
                    <a:pt x="330" y="49"/>
                    <a:pt x="330" y="48"/>
                  </a:cubicBezTo>
                  <a:cubicBezTo>
                    <a:pt x="329" y="46"/>
                    <a:pt x="328" y="46"/>
                    <a:pt x="328" y="44"/>
                  </a:cubicBezTo>
                  <a:cubicBezTo>
                    <a:pt x="319" y="43"/>
                    <a:pt x="321" y="55"/>
                    <a:pt x="319" y="60"/>
                  </a:cubicBezTo>
                  <a:cubicBezTo>
                    <a:pt x="315" y="62"/>
                    <a:pt x="314" y="57"/>
                    <a:pt x="313" y="55"/>
                  </a:cubicBezTo>
                  <a:cubicBezTo>
                    <a:pt x="312" y="52"/>
                    <a:pt x="311" y="50"/>
                    <a:pt x="309" y="47"/>
                  </a:cubicBezTo>
                  <a:cubicBezTo>
                    <a:pt x="306" y="42"/>
                    <a:pt x="306" y="34"/>
                    <a:pt x="298" y="34"/>
                  </a:cubicBezTo>
                  <a:cubicBezTo>
                    <a:pt x="299" y="35"/>
                    <a:pt x="299" y="38"/>
                    <a:pt x="299" y="39"/>
                  </a:cubicBezTo>
                  <a:cubicBezTo>
                    <a:pt x="299" y="42"/>
                    <a:pt x="300" y="42"/>
                    <a:pt x="298" y="44"/>
                  </a:cubicBezTo>
                  <a:cubicBezTo>
                    <a:pt x="295" y="47"/>
                    <a:pt x="293" y="48"/>
                    <a:pt x="289" y="50"/>
                  </a:cubicBezTo>
                  <a:cubicBezTo>
                    <a:pt x="285" y="53"/>
                    <a:pt x="273" y="68"/>
                    <a:pt x="268" y="66"/>
                  </a:cubicBezTo>
                  <a:cubicBezTo>
                    <a:pt x="270" y="61"/>
                    <a:pt x="290" y="50"/>
                    <a:pt x="287" y="44"/>
                  </a:cubicBezTo>
                  <a:cubicBezTo>
                    <a:pt x="285" y="44"/>
                    <a:pt x="284" y="43"/>
                    <a:pt x="282" y="43"/>
                  </a:cubicBezTo>
                  <a:cubicBezTo>
                    <a:pt x="281" y="43"/>
                    <a:pt x="279" y="45"/>
                    <a:pt x="278" y="45"/>
                  </a:cubicBezTo>
                  <a:cubicBezTo>
                    <a:pt x="275" y="47"/>
                    <a:pt x="272" y="49"/>
                    <a:pt x="269" y="51"/>
                  </a:cubicBezTo>
                  <a:cubicBezTo>
                    <a:pt x="265" y="55"/>
                    <a:pt x="261" y="66"/>
                    <a:pt x="254" y="65"/>
                  </a:cubicBezTo>
                  <a:cubicBezTo>
                    <a:pt x="258" y="62"/>
                    <a:pt x="258" y="59"/>
                    <a:pt x="255" y="55"/>
                  </a:cubicBezTo>
                  <a:cubicBezTo>
                    <a:pt x="253" y="51"/>
                    <a:pt x="249" y="55"/>
                    <a:pt x="247" y="58"/>
                  </a:cubicBezTo>
                  <a:cubicBezTo>
                    <a:pt x="244" y="62"/>
                    <a:pt x="245" y="65"/>
                    <a:pt x="250" y="68"/>
                  </a:cubicBezTo>
                  <a:cubicBezTo>
                    <a:pt x="251" y="69"/>
                    <a:pt x="257" y="73"/>
                    <a:pt x="255" y="76"/>
                  </a:cubicBezTo>
                  <a:cubicBezTo>
                    <a:pt x="254" y="78"/>
                    <a:pt x="248" y="76"/>
                    <a:pt x="246" y="75"/>
                  </a:cubicBezTo>
                  <a:cubicBezTo>
                    <a:pt x="241" y="73"/>
                    <a:pt x="235" y="69"/>
                    <a:pt x="230" y="67"/>
                  </a:cubicBezTo>
                  <a:cubicBezTo>
                    <a:pt x="228" y="66"/>
                    <a:pt x="227" y="65"/>
                    <a:pt x="226" y="64"/>
                  </a:cubicBezTo>
                  <a:cubicBezTo>
                    <a:pt x="225" y="63"/>
                    <a:pt x="225" y="61"/>
                    <a:pt x="223" y="60"/>
                  </a:cubicBezTo>
                  <a:cubicBezTo>
                    <a:pt x="221" y="58"/>
                    <a:pt x="216" y="58"/>
                    <a:pt x="213" y="57"/>
                  </a:cubicBezTo>
                  <a:cubicBezTo>
                    <a:pt x="209" y="55"/>
                    <a:pt x="207" y="55"/>
                    <a:pt x="204" y="53"/>
                  </a:cubicBezTo>
                  <a:cubicBezTo>
                    <a:pt x="201" y="51"/>
                    <a:pt x="198" y="48"/>
                    <a:pt x="195" y="47"/>
                  </a:cubicBezTo>
                  <a:cubicBezTo>
                    <a:pt x="191" y="45"/>
                    <a:pt x="189" y="47"/>
                    <a:pt x="185" y="46"/>
                  </a:cubicBezTo>
                  <a:cubicBezTo>
                    <a:pt x="183" y="46"/>
                    <a:pt x="182" y="45"/>
                    <a:pt x="181" y="44"/>
                  </a:cubicBezTo>
                  <a:cubicBezTo>
                    <a:pt x="179" y="44"/>
                    <a:pt x="178" y="45"/>
                    <a:pt x="176" y="45"/>
                  </a:cubicBezTo>
                  <a:cubicBezTo>
                    <a:pt x="172" y="46"/>
                    <a:pt x="168" y="46"/>
                    <a:pt x="164" y="45"/>
                  </a:cubicBezTo>
                  <a:cubicBezTo>
                    <a:pt x="161" y="43"/>
                    <a:pt x="160" y="39"/>
                    <a:pt x="157" y="38"/>
                  </a:cubicBezTo>
                  <a:cubicBezTo>
                    <a:pt x="155" y="38"/>
                    <a:pt x="149" y="38"/>
                    <a:pt x="146" y="38"/>
                  </a:cubicBezTo>
                  <a:cubicBezTo>
                    <a:pt x="142" y="38"/>
                    <a:pt x="138" y="39"/>
                    <a:pt x="133" y="38"/>
                  </a:cubicBezTo>
                  <a:cubicBezTo>
                    <a:pt x="131" y="38"/>
                    <a:pt x="125" y="37"/>
                    <a:pt x="123" y="36"/>
                  </a:cubicBezTo>
                  <a:cubicBezTo>
                    <a:pt x="118" y="33"/>
                    <a:pt x="124" y="32"/>
                    <a:pt x="123" y="29"/>
                  </a:cubicBezTo>
                  <a:cubicBezTo>
                    <a:pt x="121" y="26"/>
                    <a:pt x="116" y="26"/>
                    <a:pt x="113" y="27"/>
                  </a:cubicBezTo>
                  <a:cubicBezTo>
                    <a:pt x="111" y="27"/>
                    <a:pt x="107" y="28"/>
                    <a:pt x="105" y="27"/>
                  </a:cubicBezTo>
                  <a:cubicBezTo>
                    <a:pt x="105" y="27"/>
                    <a:pt x="101" y="23"/>
                    <a:pt x="100" y="24"/>
                  </a:cubicBezTo>
                  <a:cubicBezTo>
                    <a:pt x="99" y="25"/>
                    <a:pt x="99" y="28"/>
                    <a:pt x="97" y="29"/>
                  </a:cubicBezTo>
                  <a:cubicBezTo>
                    <a:pt x="96" y="31"/>
                    <a:pt x="93" y="33"/>
                    <a:pt x="92" y="29"/>
                  </a:cubicBezTo>
                  <a:cubicBezTo>
                    <a:pt x="91" y="27"/>
                    <a:pt x="95" y="26"/>
                    <a:pt x="96" y="25"/>
                  </a:cubicBezTo>
                  <a:cubicBezTo>
                    <a:pt x="97" y="22"/>
                    <a:pt x="95" y="22"/>
                    <a:pt x="94" y="20"/>
                  </a:cubicBezTo>
                  <a:cubicBezTo>
                    <a:pt x="89" y="19"/>
                    <a:pt x="82" y="17"/>
                    <a:pt x="79" y="23"/>
                  </a:cubicBezTo>
                  <a:cubicBezTo>
                    <a:pt x="77" y="25"/>
                    <a:pt x="79" y="27"/>
                    <a:pt x="75" y="29"/>
                  </a:cubicBezTo>
                  <a:cubicBezTo>
                    <a:pt x="72" y="30"/>
                    <a:pt x="72" y="30"/>
                    <a:pt x="69" y="29"/>
                  </a:cubicBezTo>
                  <a:cubicBezTo>
                    <a:pt x="68" y="29"/>
                    <a:pt x="64" y="28"/>
                    <a:pt x="63" y="31"/>
                  </a:cubicBezTo>
                  <a:cubicBezTo>
                    <a:pt x="62" y="34"/>
                    <a:pt x="66" y="34"/>
                    <a:pt x="67" y="36"/>
                  </a:cubicBezTo>
                  <a:cubicBezTo>
                    <a:pt x="67" y="38"/>
                    <a:pt x="66" y="41"/>
                    <a:pt x="63" y="41"/>
                  </a:cubicBezTo>
                  <a:cubicBezTo>
                    <a:pt x="62" y="40"/>
                    <a:pt x="61" y="37"/>
                    <a:pt x="59" y="36"/>
                  </a:cubicBezTo>
                  <a:cubicBezTo>
                    <a:pt x="58" y="37"/>
                    <a:pt x="56" y="37"/>
                    <a:pt x="54" y="38"/>
                  </a:cubicBezTo>
                  <a:cubicBezTo>
                    <a:pt x="52" y="39"/>
                    <a:pt x="51" y="40"/>
                    <a:pt x="50" y="42"/>
                  </a:cubicBezTo>
                  <a:cubicBezTo>
                    <a:pt x="47" y="46"/>
                    <a:pt x="43" y="46"/>
                    <a:pt x="41" y="50"/>
                  </a:cubicBezTo>
                  <a:cubicBezTo>
                    <a:pt x="37" y="56"/>
                    <a:pt x="39" y="66"/>
                    <a:pt x="30" y="68"/>
                  </a:cubicBezTo>
                  <a:cubicBezTo>
                    <a:pt x="25" y="69"/>
                    <a:pt x="12" y="71"/>
                    <a:pt x="11" y="77"/>
                  </a:cubicBezTo>
                  <a:cubicBezTo>
                    <a:pt x="10" y="82"/>
                    <a:pt x="20" y="86"/>
                    <a:pt x="24" y="89"/>
                  </a:cubicBezTo>
                  <a:cubicBezTo>
                    <a:pt x="25" y="90"/>
                    <a:pt x="27" y="91"/>
                    <a:pt x="28" y="92"/>
                  </a:cubicBezTo>
                  <a:cubicBezTo>
                    <a:pt x="30" y="92"/>
                    <a:pt x="32" y="91"/>
                    <a:pt x="33" y="92"/>
                  </a:cubicBezTo>
                  <a:cubicBezTo>
                    <a:pt x="36" y="94"/>
                    <a:pt x="35" y="98"/>
                    <a:pt x="35" y="100"/>
                  </a:cubicBezTo>
                  <a:cubicBezTo>
                    <a:pt x="36" y="106"/>
                    <a:pt x="37" y="104"/>
                    <a:pt x="41" y="105"/>
                  </a:cubicBezTo>
                  <a:cubicBezTo>
                    <a:pt x="44" y="105"/>
                    <a:pt x="44" y="107"/>
                    <a:pt x="46" y="109"/>
                  </a:cubicBezTo>
                  <a:cubicBezTo>
                    <a:pt x="47" y="110"/>
                    <a:pt x="48" y="110"/>
                    <a:pt x="50" y="111"/>
                  </a:cubicBezTo>
                  <a:cubicBezTo>
                    <a:pt x="53" y="112"/>
                    <a:pt x="56" y="115"/>
                    <a:pt x="60" y="115"/>
                  </a:cubicBezTo>
                  <a:cubicBezTo>
                    <a:pt x="61" y="123"/>
                    <a:pt x="56" y="122"/>
                    <a:pt x="51" y="124"/>
                  </a:cubicBezTo>
                  <a:cubicBezTo>
                    <a:pt x="47" y="125"/>
                    <a:pt x="42" y="129"/>
                    <a:pt x="37" y="128"/>
                  </a:cubicBezTo>
                  <a:cubicBezTo>
                    <a:pt x="33" y="127"/>
                    <a:pt x="34" y="124"/>
                    <a:pt x="34" y="121"/>
                  </a:cubicBezTo>
                  <a:cubicBezTo>
                    <a:pt x="34" y="118"/>
                    <a:pt x="33" y="113"/>
                    <a:pt x="29" y="114"/>
                  </a:cubicBezTo>
                  <a:cubicBezTo>
                    <a:pt x="28" y="114"/>
                    <a:pt x="25" y="119"/>
                    <a:pt x="23" y="120"/>
                  </a:cubicBezTo>
                  <a:cubicBezTo>
                    <a:pt x="21" y="122"/>
                    <a:pt x="19" y="124"/>
                    <a:pt x="16" y="125"/>
                  </a:cubicBezTo>
                  <a:cubicBezTo>
                    <a:pt x="12" y="127"/>
                    <a:pt x="0" y="129"/>
                    <a:pt x="7" y="135"/>
                  </a:cubicBezTo>
                  <a:cubicBezTo>
                    <a:pt x="9" y="136"/>
                    <a:pt x="13" y="137"/>
                    <a:pt x="14" y="140"/>
                  </a:cubicBezTo>
                  <a:cubicBezTo>
                    <a:pt x="16" y="143"/>
                    <a:pt x="13" y="145"/>
                    <a:pt x="14" y="148"/>
                  </a:cubicBezTo>
                  <a:cubicBezTo>
                    <a:pt x="15" y="150"/>
                    <a:pt x="19" y="152"/>
                    <a:pt x="21" y="152"/>
                  </a:cubicBezTo>
                  <a:cubicBezTo>
                    <a:pt x="24" y="154"/>
                    <a:pt x="27" y="154"/>
                    <a:pt x="31" y="153"/>
                  </a:cubicBezTo>
                  <a:cubicBezTo>
                    <a:pt x="35" y="153"/>
                    <a:pt x="36" y="155"/>
                    <a:pt x="40" y="156"/>
                  </a:cubicBezTo>
                  <a:cubicBezTo>
                    <a:pt x="43" y="157"/>
                    <a:pt x="46" y="154"/>
                    <a:pt x="49" y="152"/>
                  </a:cubicBezTo>
                  <a:cubicBezTo>
                    <a:pt x="50" y="150"/>
                    <a:pt x="54" y="146"/>
                    <a:pt x="56" y="149"/>
                  </a:cubicBezTo>
                  <a:cubicBezTo>
                    <a:pt x="58" y="152"/>
                    <a:pt x="53" y="153"/>
                    <a:pt x="52" y="155"/>
                  </a:cubicBezTo>
                  <a:cubicBezTo>
                    <a:pt x="51" y="158"/>
                    <a:pt x="55" y="159"/>
                    <a:pt x="56" y="162"/>
                  </a:cubicBezTo>
                  <a:cubicBezTo>
                    <a:pt x="58" y="166"/>
                    <a:pt x="56" y="167"/>
                    <a:pt x="53" y="168"/>
                  </a:cubicBezTo>
                  <a:cubicBezTo>
                    <a:pt x="50" y="170"/>
                    <a:pt x="49" y="172"/>
                    <a:pt x="47" y="174"/>
                  </a:cubicBezTo>
                  <a:cubicBezTo>
                    <a:pt x="44" y="177"/>
                    <a:pt x="41" y="176"/>
                    <a:pt x="38" y="177"/>
                  </a:cubicBezTo>
                  <a:cubicBezTo>
                    <a:pt x="30" y="178"/>
                    <a:pt x="28" y="184"/>
                    <a:pt x="23" y="189"/>
                  </a:cubicBezTo>
                  <a:cubicBezTo>
                    <a:pt x="22" y="190"/>
                    <a:pt x="18" y="193"/>
                    <a:pt x="17" y="196"/>
                  </a:cubicBezTo>
                  <a:cubicBezTo>
                    <a:pt x="16" y="199"/>
                    <a:pt x="19" y="200"/>
                    <a:pt x="21" y="203"/>
                  </a:cubicBezTo>
                  <a:cubicBezTo>
                    <a:pt x="24" y="207"/>
                    <a:pt x="36" y="212"/>
                    <a:pt x="36" y="218"/>
                  </a:cubicBezTo>
                  <a:cubicBezTo>
                    <a:pt x="35" y="219"/>
                    <a:pt x="33" y="221"/>
                    <a:pt x="33" y="222"/>
                  </a:cubicBezTo>
                  <a:cubicBezTo>
                    <a:pt x="32" y="225"/>
                    <a:pt x="33" y="231"/>
                    <a:pt x="37" y="232"/>
                  </a:cubicBezTo>
                  <a:cubicBezTo>
                    <a:pt x="42" y="232"/>
                    <a:pt x="40" y="226"/>
                    <a:pt x="41" y="223"/>
                  </a:cubicBezTo>
                  <a:cubicBezTo>
                    <a:pt x="43" y="219"/>
                    <a:pt x="46" y="215"/>
                    <a:pt x="49" y="212"/>
                  </a:cubicBezTo>
                  <a:cubicBezTo>
                    <a:pt x="49" y="212"/>
                    <a:pt x="50" y="212"/>
                    <a:pt x="51" y="213"/>
                  </a:cubicBezTo>
                  <a:cubicBezTo>
                    <a:pt x="50" y="212"/>
                    <a:pt x="50" y="212"/>
                    <a:pt x="50" y="211"/>
                  </a:cubicBezTo>
                  <a:cubicBezTo>
                    <a:pt x="47" y="214"/>
                    <a:pt x="46" y="215"/>
                    <a:pt x="45" y="219"/>
                  </a:cubicBezTo>
                  <a:cubicBezTo>
                    <a:pt x="44" y="222"/>
                    <a:pt x="44" y="221"/>
                    <a:pt x="45" y="224"/>
                  </a:cubicBezTo>
                  <a:cubicBezTo>
                    <a:pt x="46" y="225"/>
                    <a:pt x="47" y="226"/>
                    <a:pt x="48" y="228"/>
                  </a:cubicBezTo>
                  <a:cubicBezTo>
                    <a:pt x="49" y="230"/>
                    <a:pt x="50" y="235"/>
                    <a:pt x="50" y="237"/>
                  </a:cubicBezTo>
                  <a:cubicBezTo>
                    <a:pt x="50" y="241"/>
                    <a:pt x="47" y="244"/>
                    <a:pt x="47" y="247"/>
                  </a:cubicBezTo>
                  <a:cubicBezTo>
                    <a:pt x="50" y="245"/>
                    <a:pt x="53" y="245"/>
                    <a:pt x="55" y="243"/>
                  </a:cubicBezTo>
                  <a:cubicBezTo>
                    <a:pt x="57" y="241"/>
                    <a:pt x="57" y="235"/>
                    <a:pt x="61" y="236"/>
                  </a:cubicBezTo>
                  <a:cubicBezTo>
                    <a:pt x="60" y="239"/>
                    <a:pt x="62" y="241"/>
                    <a:pt x="64" y="243"/>
                  </a:cubicBezTo>
                  <a:cubicBezTo>
                    <a:pt x="66" y="245"/>
                    <a:pt x="68" y="248"/>
                    <a:pt x="71" y="248"/>
                  </a:cubicBezTo>
                  <a:cubicBezTo>
                    <a:pt x="71" y="243"/>
                    <a:pt x="74" y="240"/>
                    <a:pt x="77" y="246"/>
                  </a:cubicBezTo>
                  <a:cubicBezTo>
                    <a:pt x="80" y="245"/>
                    <a:pt x="82" y="237"/>
                    <a:pt x="87" y="239"/>
                  </a:cubicBezTo>
                  <a:cubicBezTo>
                    <a:pt x="86" y="243"/>
                    <a:pt x="83" y="247"/>
                    <a:pt x="82" y="251"/>
                  </a:cubicBezTo>
                  <a:cubicBezTo>
                    <a:pt x="82" y="255"/>
                    <a:pt x="79" y="260"/>
                    <a:pt x="76" y="262"/>
                  </a:cubicBezTo>
                  <a:cubicBezTo>
                    <a:pt x="71" y="265"/>
                    <a:pt x="68" y="266"/>
                    <a:pt x="65" y="271"/>
                  </a:cubicBezTo>
                  <a:cubicBezTo>
                    <a:pt x="63" y="275"/>
                    <a:pt x="60" y="279"/>
                    <a:pt x="56" y="281"/>
                  </a:cubicBezTo>
                  <a:cubicBezTo>
                    <a:pt x="55" y="281"/>
                    <a:pt x="52" y="281"/>
                    <a:pt x="51" y="282"/>
                  </a:cubicBezTo>
                  <a:cubicBezTo>
                    <a:pt x="49" y="282"/>
                    <a:pt x="49" y="283"/>
                    <a:pt x="47" y="284"/>
                  </a:cubicBezTo>
                  <a:cubicBezTo>
                    <a:pt x="44" y="285"/>
                    <a:pt x="42" y="287"/>
                    <a:pt x="39" y="288"/>
                  </a:cubicBezTo>
                  <a:cubicBezTo>
                    <a:pt x="36" y="290"/>
                    <a:pt x="34" y="290"/>
                    <a:pt x="32" y="292"/>
                  </a:cubicBezTo>
                  <a:cubicBezTo>
                    <a:pt x="30" y="294"/>
                    <a:pt x="26" y="295"/>
                    <a:pt x="25" y="297"/>
                  </a:cubicBezTo>
                  <a:cubicBezTo>
                    <a:pt x="22" y="301"/>
                    <a:pt x="27" y="303"/>
                    <a:pt x="29" y="302"/>
                  </a:cubicBezTo>
                  <a:cubicBezTo>
                    <a:pt x="34" y="301"/>
                    <a:pt x="35" y="299"/>
                    <a:pt x="38" y="296"/>
                  </a:cubicBezTo>
                  <a:cubicBezTo>
                    <a:pt x="40" y="294"/>
                    <a:pt x="42" y="293"/>
                    <a:pt x="45" y="292"/>
                  </a:cubicBezTo>
                  <a:cubicBezTo>
                    <a:pt x="47" y="290"/>
                    <a:pt x="50" y="288"/>
                    <a:pt x="53" y="288"/>
                  </a:cubicBezTo>
                  <a:cubicBezTo>
                    <a:pt x="54" y="288"/>
                    <a:pt x="56" y="289"/>
                    <a:pt x="57" y="289"/>
                  </a:cubicBezTo>
                  <a:cubicBezTo>
                    <a:pt x="59" y="289"/>
                    <a:pt x="61" y="288"/>
                    <a:pt x="62" y="287"/>
                  </a:cubicBezTo>
                  <a:cubicBezTo>
                    <a:pt x="65" y="285"/>
                    <a:pt x="69" y="284"/>
                    <a:pt x="71" y="282"/>
                  </a:cubicBezTo>
                  <a:cubicBezTo>
                    <a:pt x="76" y="278"/>
                    <a:pt x="81" y="273"/>
                    <a:pt x="85" y="269"/>
                  </a:cubicBezTo>
                  <a:cubicBezTo>
                    <a:pt x="88" y="265"/>
                    <a:pt x="92" y="261"/>
                    <a:pt x="97" y="258"/>
                  </a:cubicBezTo>
                  <a:cubicBezTo>
                    <a:pt x="100" y="256"/>
                    <a:pt x="104" y="254"/>
                    <a:pt x="106" y="251"/>
                  </a:cubicBezTo>
                  <a:cubicBezTo>
                    <a:pt x="107" y="249"/>
                    <a:pt x="108" y="247"/>
                    <a:pt x="110" y="246"/>
                  </a:cubicBezTo>
                  <a:cubicBezTo>
                    <a:pt x="111" y="245"/>
                    <a:pt x="113" y="245"/>
                    <a:pt x="113" y="243"/>
                  </a:cubicBezTo>
                  <a:cubicBezTo>
                    <a:pt x="114" y="240"/>
                    <a:pt x="111" y="240"/>
                    <a:pt x="109" y="239"/>
                  </a:cubicBezTo>
                  <a:cubicBezTo>
                    <a:pt x="107" y="236"/>
                    <a:pt x="108" y="236"/>
                    <a:pt x="110" y="233"/>
                  </a:cubicBezTo>
                  <a:cubicBezTo>
                    <a:pt x="112" y="232"/>
                    <a:pt x="113" y="230"/>
                    <a:pt x="115" y="228"/>
                  </a:cubicBezTo>
                  <a:cubicBezTo>
                    <a:pt x="118" y="224"/>
                    <a:pt x="120" y="220"/>
                    <a:pt x="123" y="217"/>
                  </a:cubicBezTo>
                  <a:cubicBezTo>
                    <a:pt x="126" y="216"/>
                    <a:pt x="127" y="215"/>
                    <a:pt x="128" y="213"/>
                  </a:cubicBezTo>
                  <a:cubicBezTo>
                    <a:pt x="129" y="212"/>
                    <a:pt x="130" y="208"/>
                    <a:pt x="132" y="207"/>
                  </a:cubicBezTo>
                  <a:cubicBezTo>
                    <a:pt x="136" y="206"/>
                    <a:pt x="135" y="210"/>
                    <a:pt x="132" y="213"/>
                  </a:cubicBezTo>
                  <a:cubicBezTo>
                    <a:pt x="131" y="213"/>
                    <a:pt x="130" y="213"/>
                    <a:pt x="129" y="215"/>
                  </a:cubicBezTo>
                  <a:cubicBezTo>
                    <a:pt x="128" y="216"/>
                    <a:pt x="128" y="217"/>
                    <a:pt x="127" y="219"/>
                  </a:cubicBezTo>
                  <a:cubicBezTo>
                    <a:pt x="126" y="221"/>
                    <a:pt x="125" y="224"/>
                    <a:pt x="125" y="227"/>
                  </a:cubicBezTo>
                  <a:cubicBezTo>
                    <a:pt x="125" y="228"/>
                    <a:pt x="126" y="230"/>
                    <a:pt x="126" y="231"/>
                  </a:cubicBezTo>
                  <a:cubicBezTo>
                    <a:pt x="126" y="233"/>
                    <a:pt x="125" y="233"/>
                    <a:pt x="124" y="235"/>
                  </a:cubicBezTo>
                  <a:cubicBezTo>
                    <a:pt x="123" y="239"/>
                    <a:pt x="125" y="240"/>
                    <a:pt x="129" y="238"/>
                  </a:cubicBezTo>
                  <a:cubicBezTo>
                    <a:pt x="132" y="237"/>
                    <a:pt x="132" y="235"/>
                    <a:pt x="134" y="233"/>
                  </a:cubicBezTo>
                  <a:cubicBezTo>
                    <a:pt x="139" y="228"/>
                    <a:pt x="148" y="229"/>
                    <a:pt x="151" y="223"/>
                  </a:cubicBezTo>
                  <a:cubicBezTo>
                    <a:pt x="153" y="219"/>
                    <a:pt x="150" y="219"/>
                    <a:pt x="151" y="216"/>
                  </a:cubicBezTo>
                  <a:cubicBezTo>
                    <a:pt x="153" y="212"/>
                    <a:pt x="157" y="213"/>
                    <a:pt x="160" y="214"/>
                  </a:cubicBezTo>
                  <a:cubicBezTo>
                    <a:pt x="166" y="215"/>
                    <a:pt x="169" y="220"/>
                    <a:pt x="174" y="223"/>
                  </a:cubicBezTo>
                  <a:cubicBezTo>
                    <a:pt x="176" y="224"/>
                    <a:pt x="179" y="225"/>
                    <a:pt x="182" y="226"/>
                  </a:cubicBezTo>
                  <a:cubicBezTo>
                    <a:pt x="185" y="227"/>
                    <a:pt x="189" y="227"/>
                    <a:pt x="193" y="227"/>
                  </a:cubicBezTo>
                  <a:cubicBezTo>
                    <a:pt x="196" y="228"/>
                    <a:pt x="199" y="229"/>
                    <a:pt x="202" y="230"/>
                  </a:cubicBezTo>
                  <a:cubicBezTo>
                    <a:pt x="206" y="230"/>
                    <a:pt x="209" y="229"/>
                    <a:pt x="213" y="228"/>
                  </a:cubicBezTo>
                  <a:cubicBezTo>
                    <a:pt x="213" y="231"/>
                    <a:pt x="210" y="232"/>
                    <a:pt x="213" y="234"/>
                  </a:cubicBezTo>
                  <a:cubicBezTo>
                    <a:pt x="215" y="236"/>
                    <a:pt x="219" y="237"/>
                    <a:pt x="222" y="236"/>
                  </a:cubicBezTo>
                  <a:cubicBezTo>
                    <a:pt x="222" y="236"/>
                    <a:pt x="222" y="236"/>
                    <a:pt x="222" y="236"/>
                  </a:cubicBezTo>
                  <a:cubicBezTo>
                    <a:pt x="225" y="238"/>
                    <a:pt x="226" y="242"/>
                    <a:pt x="228" y="244"/>
                  </a:cubicBezTo>
                  <a:cubicBezTo>
                    <a:pt x="230" y="247"/>
                    <a:pt x="232" y="247"/>
                    <a:pt x="235" y="249"/>
                  </a:cubicBezTo>
                  <a:cubicBezTo>
                    <a:pt x="237" y="251"/>
                    <a:pt x="238" y="253"/>
                    <a:pt x="238" y="255"/>
                  </a:cubicBezTo>
                  <a:cubicBezTo>
                    <a:pt x="239" y="258"/>
                    <a:pt x="238" y="262"/>
                    <a:pt x="242" y="260"/>
                  </a:cubicBezTo>
                  <a:cubicBezTo>
                    <a:pt x="245" y="258"/>
                    <a:pt x="246" y="255"/>
                    <a:pt x="246" y="252"/>
                  </a:cubicBezTo>
                  <a:cubicBezTo>
                    <a:pt x="246" y="250"/>
                    <a:pt x="244" y="244"/>
                    <a:pt x="248" y="247"/>
                  </a:cubicBezTo>
                  <a:cubicBezTo>
                    <a:pt x="249" y="248"/>
                    <a:pt x="250" y="254"/>
                    <a:pt x="250" y="255"/>
                  </a:cubicBezTo>
                  <a:cubicBezTo>
                    <a:pt x="250" y="259"/>
                    <a:pt x="247" y="260"/>
                    <a:pt x="244" y="262"/>
                  </a:cubicBezTo>
                  <a:cubicBezTo>
                    <a:pt x="245" y="262"/>
                    <a:pt x="245" y="263"/>
                    <a:pt x="246" y="263"/>
                  </a:cubicBezTo>
                  <a:cubicBezTo>
                    <a:pt x="242" y="264"/>
                    <a:pt x="246" y="271"/>
                    <a:pt x="247" y="273"/>
                  </a:cubicBezTo>
                  <a:cubicBezTo>
                    <a:pt x="253" y="270"/>
                    <a:pt x="255" y="261"/>
                    <a:pt x="258" y="256"/>
                  </a:cubicBezTo>
                  <a:cubicBezTo>
                    <a:pt x="264" y="260"/>
                    <a:pt x="253" y="268"/>
                    <a:pt x="251" y="272"/>
                  </a:cubicBezTo>
                  <a:cubicBezTo>
                    <a:pt x="249" y="279"/>
                    <a:pt x="263" y="277"/>
                    <a:pt x="263" y="284"/>
                  </a:cubicBezTo>
                  <a:cubicBezTo>
                    <a:pt x="262" y="287"/>
                    <a:pt x="260" y="288"/>
                    <a:pt x="263" y="292"/>
                  </a:cubicBezTo>
                  <a:cubicBezTo>
                    <a:pt x="264" y="294"/>
                    <a:pt x="269" y="297"/>
                    <a:pt x="271" y="294"/>
                  </a:cubicBezTo>
                  <a:cubicBezTo>
                    <a:pt x="273" y="292"/>
                    <a:pt x="268" y="289"/>
                    <a:pt x="270" y="287"/>
                  </a:cubicBezTo>
                  <a:cubicBezTo>
                    <a:pt x="272" y="285"/>
                    <a:pt x="275" y="290"/>
                    <a:pt x="276" y="291"/>
                  </a:cubicBezTo>
                  <a:cubicBezTo>
                    <a:pt x="279" y="294"/>
                    <a:pt x="279" y="296"/>
                    <a:pt x="280" y="300"/>
                  </a:cubicBezTo>
                  <a:cubicBezTo>
                    <a:pt x="281" y="303"/>
                    <a:pt x="285" y="304"/>
                    <a:pt x="287" y="307"/>
                  </a:cubicBezTo>
                  <a:cubicBezTo>
                    <a:pt x="288" y="309"/>
                    <a:pt x="288" y="312"/>
                    <a:pt x="290" y="315"/>
                  </a:cubicBezTo>
                  <a:cubicBezTo>
                    <a:pt x="291" y="317"/>
                    <a:pt x="291" y="320"/>
                    <a:pt x="293" y="322"/>
                  </a:cubicBezTo>
                  <a:cubicBezTo>
                    <a:pt x="294" y="324"/>
                    <a:pt x="298" y="325"/>
                    <a:pt x="300" y="326"/>
                  </a:cubicBezTo>
                  <a:cubicBezTo>
                    <a:pt x="302" y="328"/>
                    <a:pt x="302" y="330"/>
                    <a:pt x="302" y="333"/>
                  </a:cubicBezTo>
                  <a:cubicBezTo>
                    <a:pt x="303" y="340"/>
                    <a:pt x="307" y="345"/>
                    <a:pt x="314" y="347"/>
                  </a:cubicBezTo>
                  <a:cubicBezTo>
                    <a:pt x="320" y="348"/>
                    <a:pt x="326" y="351"/>
                    <a:pt x="331" y="354"/>
                  </a:cubicBezTo>
                  <a:cubicBezTo>
                    <a:pt x="336" y="356"/>
                    <a:pt x="343" y="364"/>
                    <a:pt x="344" y="369"/>
                  </a:cubicBezTo>
                  <a:cubicBezTo>
                    <a:pt x="345" y="379"/>
                    <a:pt x="336" y="375"/>
                    <a:pt x="332" y="370"/>
                  </a:cubicBezTo>
                  <a:cubicBezTo>
                    <a:pt x="325" y="362"/>
                    <a:pt x="315" y="345"/>
                    <a:pt x="302" y="347"/>
                  </a:cubicBezTo>
                  <a:cubicBezTo>
                    <a:pt x="293" y="349"/>
                    <a:pt x="305" y="357"/>
                    <a:pt x="309" y="359"/>
                  </a:cubicBezTo>
                  <a:cubicBezTo>
                    <a:pt x="312" y="361"/>
                    <a:pt x="316" y="362"/>
                    <a:pt x="319" y="364"/>
                  </a:cubicBezTo>
                  <a:cubicBezTo>
                    <a:pt x="321" y="366"/>
                    <a:pt x="322" y="370"/>
                    <a:pt x="324" y="371"/>
                  </a:cubicBezTo>
                  <a:cubicBezTo>
                    <a:pt x="323" y="372"/>
                    <a:pt x="323" y="373"/>
                    <a:pt x="322" y="374"/>
                  </a:cubicBezTo>
                  <a:cubicBezTo>
                    <a:pt x="321" y="378"/>
                    <a:pt x="323" y="379"/>
                    <a:pt x="324" y="382"/>
                  </a:cubicBezTo>
                  <a:cubicBezTo>
                    <a:pt x="326" y="385"/>
                    <a:pt x="327" y="388"/>
                    <a:pt x="327" y="391"/>
                  </a:cubicBezTo>
                  <a:cubicBezTo>
                    <a:pt x="328" y="394"/>
                    <a:pt x="329" y="397"/>
                    <a:pt x="329" y="400"/>
                  </a:cubicBezTo>
                  <a:cubicBezTo>
                    <a:pt x="329" y="404"/>
                    <a:pt x="327" y="406"/>
                    <a:pt x="327" y="409"/>
                  </a:cubicBezTo>
                  <a:cubicBezTo>
                    <a:pt x="325" y="415"/>
                    <a:pt x="327" y="422"/>
                    <a:pt x="328" y="429"/>
                  </a:cubicBezTo>
                  <a:cubicBezTo>
                    <a:pt x="328" y="432"/>
                    <a:pt x="329" y="435"/>
                    <a:pt x="330" y="438"/>
                  </a:cubicBezTo>
                  <a:cubicBezTo>
                    <a:pt x="331" y="444"/>
                    <a:pt x="330" y="449"/>
                    <a:pt x="328" y="454"/>
                  </a:cubicBezTo>
                  <a:cubicBezTo>
                    <a:pt x="327" y="457"/>
                    <a:pt x="327" y="459"/>
                    <a:pt x="328" y="461"/>
                  </a:cubicBezTo>
                  <a:cubicBezTo>
                    <a:pt x="331" y="466"/>
                    <a:pt x="334" y="471"/>
                    <a:pt x="336" y="476"/>
                  </a:cubicBezTo>
                  <a:cubicBezTo>
                    <a:pt x="339" y="482"/>
                    <a:pt x="343" y="486"/>
                    <a:pt x="346" y="491"/>
                  </a:cubicBezTo>
                  <a:cubicBezTo>
                    <a:pt x="349" y="497"/>
                    <a:pt x="352" y="502"/>
                    <a:pt x="355" y="508"/>
                  </a:cubicBezTo>
                  <a:cubicBezTo>
                    <a:pt x="360" y="514"/>
                    <a:pt x="366" y="513"/>
                    <a:pt x="372" y="517"/>
                  </a:cubicBezTo>
                  <a:cubicBezTo>
                    <a:pt x="375" y="518"/>
                    <a:pt x="377" y="519"/>
                    <a:pt x="379" y="521"/>
                  </a:cubicBezTo>
                  <a:cubicBezTo>
                    <a:pt x="381" y="523"/>
                    <a:pt x="381" y="527"/>
                    <a:pt x="383" y="530"/>
                  </a:cubicBezTo>
                  <a:cubicBezTo>
                    <a:pt x="384" y="533"/>
                    <a:pt x="386" y="536"/>
                    <a:pt x="387" y="539"/>
                  </a:cubicBezTo>
                  <a:cubicBezTo>
                    <a:pt x="387" y="542"/>
                    <a:pt x="387" y="544"/>
                    <a:pt x="388" y="547"/>
                  </a:cubicBezTo>
                  <a:cubicBezTo>
                    <a:pt x="390" y="550"/>
                    <a:pt x="392" y="553"/>
                    <a:pt x="394" y="555"/>
                  </a:cubicBezTo>
                  <a:cubicBezTo>
                    <a:pt x="396" y="557"/>
                    <a:pt x="400" y="559"/>
                    <a:pt x="401" y="562"/>
                  </a:cubicBezTo>
                  <a:cubicBezTo>
                    <a:pt x="403" y="567"/>
                    <a:pt x="397" y="564"/>
                    <a:pt x="396" y="568"/>
                  </a:cubicBezTo>
                  <a:cubicBezTo>
                    <a:pt x="395" y="571"/>
                    <a:pt x="401" y="573"/>
                    <a:pt x="403" y="574"/>
                  </a:cubicBezTo>
                  <a:cubicBezTo>
                    <a:pt x="408" y="576"/>
                    <a:pt x="415" y="581"/>
                    <a:pt x="417" y="586"/>
                  </a:cubicBezTo>
                  <a:cubicBezTo>
                    <a:pt x="412" y="591"/>
                    <a:pt x="420" y="598"/>
                    <a:pt x="424" y="600"/>
                  </a:cubicBezTo>
                  <a:cubicBezTo>
                    <a:pt x="428" y="603"/>
                    <a:pt x="435" y="612"/>
                    <a:pt x="440" y="607"/>
                  </a:cubicBezTo>
                  <a:cubicBezTo>
                    <a:pt x="438" y="603"/>
                    <a:pt x="432" y="599"/>
                    <a:pt x="430" y="594"/>
                  </a:cubicBezTo>
                  <a:cubicBezTo>
                    <a:pt x="427" y="589"/>
                    <a:pt x="422" y="584"/>
                    <a:pt x="421" y="579"/>
                  </a:cubicBezTo>
                  <a:cubicBezTo>
                    <a:pt x="419" y="572"/>
                    <a:pt x="415" y="567"/>
                    <a:pt x="412" y="561"/>
                  </a:cubicBezTo>
                  <a:cubicBezTo>
                    <a:pt x="409" y="556"/>
                    <a:pt x="404" y="552"/>
                    <a:pt x="401" y="546"/>
                  </a:cubicBezTo>
                  <a:cubicBezTo>
                    <a:pt x="400" y="545"/>
                    <a:pt x="398" y="540"/>
                    <a:pt x="398" y="538"/>
                  </a:cubicBezTo>
                  <a:cubicBezTo>
                    <a:pt x="398" y="533"/>
                    <a:pt x="401" y="536"/>
                    <a:pt x="404" y="537"/>
                  </a:cubicBezTo>
                  <a:cubicBezTo>
                    <a:pt x="408" y="538"/>
                    <a:pt x="411" y="540"/>
                    <a:pt x="413" y="544"/>
                  </a:cubicBezTo>
                  <a:cubicBezTo>
                    <a:pt x="413" y="546"/>
                    <a:pt x="413" y="548"/>
                    <a:pt x="414" y="550"/>
                  </a:cubicBezTo>
                  <a:cubicBezTo>
                    <a:pt x="415" y="552"/>
                    <a:pt x="417" y="554"/>
                    <a:pt x="418" y="556"/>
                  </a:cubicBezTo>
                  <a:cubicBezTo>
                    <a:pt x="419" y="559"/>
                    <a:pt x="419" y="561"/>
                    <a:pt x="421" y="564"/>
                  </a:cubicBezTo>
                  <a:cubicBezTo>
                    <a:pt x="425" y="569"/>
                    <a:pt x="431" y="571"/>
                    <a:pt x="436" y="575"/>
                  </a:cubicBezTo>
                  <a:cubicBezTo>
                    <a:pt x="438" y="577"/>
                    <a:pt x="439" y="580"/>
                    <a:pt x="440" y="582"/>
                  </a:cubicBezTo>
                  <a:cubicBezTo>
                    <a:pt x="442" y="584"/>
                    <a:pt x="442" y="587"/>
                    <a:pt x="444" y="589"/>
                  </a:cubicBezTo>
                  <a:cubicBezTo>
                    <a:pt x="446" y="591"/>
                    <a:pt x="449" y="592"/>
                    <a:pt x="452" y="595"/>
                  </a:cubicBezTo>
                  <a:cubicBezTo>
                    <a:pt x="454" y="596"/>
                    <a:pt x="457" y="598"/>
                    <a:pt x="458" y="600"/>
                  </a:cubicBezTo>
                  <a:cubicBezTo>
                    <a:pt x="462" y="605"/>
                    <a:pt x="465" y="611"/>
                    <a:pt x="468" y="616"/>
                  </a:cubicBezTo>
                  <a:cubicBezTo>
                    <a:pt x="468" y="618"/>
                    <a:pt x="470" y="619"/>
                    <a:pt x="470" y="621"/>
                  </a:cubicBezTo>
                  <a:cubicBezTo>
                    <a:pt x="470" y="623"/>
                    <a:pt x="468" y="623"/>
                    <a:pt x="468" y="625"/>
                  </a:cubicBezTo>
                  <a:cubicBezTo>
                    <a:pt x="467" y="628"/>
                    <a:pt x="470" y="631"/>
                    <a:pt x="472" y="634"/>
                  </a:cubicBezTo>
                  <a:cubicBezTo>
                    <a:pt x="474" y="638"/>
                    <a:pt x="476" y="638"/>
                    <a:pt x="479" y="641"/>
                  </a:cubicBezTo>
                  <a:cubicBezTo>
                    <a:pt x="481" y="642"/>
                    <a:pt x="483" y="645"/>
                    <a:pt x="486" y="647"/>
                  </a:cubicBezTo>
                  <a:cubicBezTo>
                    <a:pt x="489" y="649"/>
                    <a:pt x="493" y="651"/>
                    <a:pt x="497" y="653"/>
                  </a:cubicBezTo>
                  <a:cubicBezTo>
                    <a:pt x="503" y="656"/>
                    <a:pt x="511" y="659"/>
                    <a:pt x="518" y="662"/>
                  </a:cubicBezTo>
                  <a:cubicBezTo>
                    <a:pt x="522" y="663"/>
                    <a:pt x="526" y="666"/>
                    <a:pt x="530" y="668"/>
                  </a:cubicBezTo>
                  <a:cubicBezTo>
                    <a:pt x="535" y="669"/>
                    <a:pt x="540" y="669"/>
                    <a:pt x="543" y="666"/>
                  </a:cubicBezTo>
                  <a:cubicBezTo>
                    <a:pt x="547" y="662"/>
                    <a:pt x="550" y="662"/>
                    <a:pt x="555" y="664"/>
                  </a:cubicBezTo>
                  <a:cubicBezTo>
                    <a:pt x="559" y="667"/>
                    <a:pt x="561" y="671"/>
                    <a:pt x="564" y="674"/>
                  </a:cubicBezTo>
                  <a:cubicBezTo>
                    <a:pt x="565" y="676"/>
                    <a:pt x="567" y="678"/>
                    <a:pt x="569" y="679"/>
                  </a:cubicBezTo>
                  <a:cubicBezTo>
                    <a:pt x="572" y="680"/>
                    <a:pt x="574" y="679"/>
                    <a:pt x="577" y="680"/>
                  </a:cubicBezTo>
                  <a:cubicBezTo>
                    <a:pt x="582" y="681"/>
                    <a:pt x="586" y="686"/>
                    <a:pt x="592" y="686"/>
                  </a:cubicBezTo>
                  <a:cubicBezTo>
                    <a:pt x="595" y="687"/>
                    <a:pt x="597" y="685"/>
                    <a:pt x="599" y="685"/>
                  </a:cubicBezTo>
                  <a:cubicBezTo>
                    <a:pt x="602" y="686"/>
                    <a:pt x="604" y="688"/>
                    <a:pt x="606" y="690"/>
                  </a:cubicBezTo>
                  <a:cubicBezTo>
                    <a:pt x="607" y="692"/>
                    <a:pt x="610" y="694"/>
                    <a:pt x="611" y="696"/>
                  </a:cubicBezTo>
                  <a:cubicBezTo>
                    <a:pt x="612" y="697"/>
                    <a:pt x="611" y="700"/>
                    <a:pt x="611" y="702"/>
                  </a:cubicBezTo>
                  <a:cubicBezTo>
                    <a:pt x="613" y="707"/>
                    <a:pt x="619" y="709"/>
                    <a:pt x="622" y="711"/>
                  </a:cubicBezTo>
                  <a:cubicBezTo>
                    <a:pt x="624" y="713"/>
                    <a:pt x="627" y="714"/>
                    <a:pt x="628" y="716"/>
                  </a:cubicBezTo>
                  <a:cubicBezTo>
                    <a:pt x="630" y="717"/>
                    <a:pt x="631" y="720"/>
                    <a:pt x="633" y="721"/>
                  </a:cubicBezTo>
                  <a:cubicBezTo>
                    <a:pt x="635" y="723"/>
                    <a:pt x="639" y="723"/>
                    <a:pt x="642" y="724"/>
                  </a:cubicBezTo>
                  <a:cubicBezTo>
                    <a:pt x="644" y="725"/>
                    <a:pt x="644" y="726"/>
                    <a:pt x="645" y="727"/>
                  </a:cubicBezTo>
                  <a:cubicBezTo>
                    <a:pt x="646" y="727"/>
                    <a:pt x="648" y="728"/>
                    <a:pt x="648" y="728"/>
                  </a:cubicBezTo>
                  <a:cubicBezTo>
                    <a:pt x="649" y="728"/>
                    <a:pt x="650" y="729"/>
                    <a:pt x="651" y="730"/>
                  </a:cubicBezTo>
                  <a:cubicBezTo>
                    <a:pt x="653" y="731"/>
                    <a:pt x="657" y="731"/>
                    <a:pt x="659" y="728"/>
                  </a:cubicBezTo>
                  <a:cubicBezTo>
                    <a:pt x="658" y="727"/>
                    <a:pt x="656" y="727"/>
                    <a:pt x="656" y="726"/>
                  </a:cubicBezTo>
                  <a:cubicBezTo>
                    <a:pt x="653" y="722"/>
                    <a:pt x="660" y="716"/>
                    <a:pt x="664" y="717"/>
                  </a:cubicBezTo>
                  <a:cubicBezTo>
                    <a:pt x="669" y="719"/>
                    <a:pt x="670" y="724"/>
                    <a:pt x="671" y="728"/>
                  </a:cubicBezTo>
                  <a:cubicBezTo>
                    <a:pt x="674" y="732"/>
                    <a:pt x="676" y="736"/>
                    <a:pt x="674" y="742"/>
                  </a:cubicBezTo>
                  <a:cubicBezTo>
                    <a:pt x="672" y="746"/>
                    <a:pt x="674" y="752"/>
                    <a:pt x="673" y="757"/>
                  </a:cubicBezTo>
                  <a:cubicBezTo>
                    <a:pt x="672" y="759"/>
                    <a:pt x="671" y="761"/>
                    <a:pt x="670" y="763"/>
                  </a:cubicBezTo>
                  <a:cubicBezTo>
                    <a:pt x="668" y="765"/>
                    <a:pt x="666" y="765"/>
                    <a:pt x="663" y="767"/>
                  </a:cubicBezTo>
                  <a:cubicBezTo>
                    <a:pt x="662" y="769"/>
                    <a:pt x="661" y="771"/>
                    <a:pt x="661" y="773"/>
                  </a:cubicBezTo>
                  <a:cubicBezTo>
                    <a:pt x="659" y="776"/>
                    <a:pt x="657" y="778"/>
                    <a:pt x="656" y="780"/>
                  </a:cubicBezTo>
                  <a:cubicBezTo>
                    <a:pt x="653" y="785"/>
                    <a:pt x="648" y="788"/>
                    <a:pt x="648" y="794"/>
                  </a:cubicBezTo>
                  <a:cubicBezTo>
                    <a:pt x="648" y="796"/>
                    <a:pt x="650" y="799"/>
                    <a:pt x="652" y="800"/>
                  </a:cubicBezTo>
                  <a:cubicBezTo>
                    <a:pt x="653" y="801"/>
                    <a:pt x="654" y="801"/>
                    <a:pt x="655" y="801"/>
                  </a:cubicBezTo>
                  <a:cubicBezTo>
                    <a:pt x="656" y="802"/>
                    <a:pt x="656" y="803"/>
                    <a:pt x="657" y="803"/>
                  </a:cubicBezTo>
                  <a:cubicBezTo>
                    <a:pt x="654" y="806"/>
                    <a:pt x="652" y="809"/>
                    <a:pt x="649" y="812"/>
                  </a:cubicBezTo>
                  <a:cubicBezTo>
                    <a:pt x="647" y="814"/>
                    <a:pt x="647" y="814"/>
                    <a:pt x="647" y="816"/>
                  </a:cubicBezTo>
                  <a:cubicBezTo>
                    <a:pt x="648" y="818"/>
                    <a:pt x="648" y="820"/>
                    <a:pt x="648" y="821"/>
                  </a:cubicBezTo>
                  <a:cubicBezTo>
                    <a:pt x="650" y="825"/>
                    <a:pt x="652" y="828"/>
                    <a:pt x="653" y="832"/>
                  </a:cubicBezTo>
                  <a:cubicBezTo>
                    <a:pt x="653" y="836"/>
                    <a:pt x="654" y="839"/>
                    <a:pt x="657" y="842"/>
                  </a:cubicBezTo>
                  <a:cubicBezTo>
                    <a:pt x="659" y="844"/>
                    <a:pt x="659" y="846"/>
                    <a:pt x="661" y="849"/>
                  </a:cubicBezTo>
                  <a:cubicBezTo>
                    <a:pt x="663" y="851"/>
                    <a:pt x="665" y="853"/>
                    <a:pt x="666" y="855"/>
                  </a:cubicBezTo>
                  <a:cubicBezTo>
                    <a:pt x="669" y="860"/>
                    <a:pt x="671" y="865"/>
                    <a:pt x="673" y="869"/>
                  </a:cubicBezTo>
                  <a:cubicBezTo>
                    <a:pt x="676" y="874"/>
                    <a:pt x="678" y="878"/>
                    <a:pt x="680" y="883"/>
                  </a:cubicBezTo>
                  <a:cubicBezTo>
                    <a:pt x="682" y="887"/>
                    <a:pt x="683" y="892"/>
                    <a:pt x="687" y="895"/>
                  </a:cubicBezTo>
                  <a:cubicBezTo>
                    <a:pt x="690" y="898"/>
                    <a:pt x="695" y="901"/>
                    <a:pt x="699" y="901"/>
                  </a:cubicBezTo>
                  <a:cubicBezTo>
                    <a:pt x="705" y="902"/>
                    <a:pt x="710" y="906"/>
                    <a:pt x="715" y="909"/>
                  </a:cubicBezTo>
                  <a:cubicBezTo>
                    <a:pt x="718" y="912"/>
                    <a:pt x="722" y="914"/>
                    <a:pt x="724" y="918"/>
                  </a:cubicBezTo>
                  <a:cubicBezTo>
                    <a:pt x="727" y="922"/>
                    <a:pt x="727" y="929"/>
                    <a:pt x="727" y="933"/>
                  </a:cubicBezTo>
                  <a:cubicBezTo>
                    <a:pt x="727" y="940"/>
                    <a:pt x="728" y="947"/>
                    <a:pt x="728" y="954"/>
                  </a:cubicBezTo>
                  <a:cubicBezTo>
                    <a:pt x="728" y="956"/>
                    <a:pt x="728" y="959"/>
                    <a:pt x="728" y="962"/>
                  </a:cubicBezTo>
                  <a:cubicBezTo>
                    <a:pt x="728" y="965"/>
                    <a:pt x="726" y="966"/>
                    <a:pt x="725" y="969"/>
                  </a:cubicBezTo>
                  <a:cubicBezTo>
                    <a:pt x="723" y="973"/>
                    <a:pt x="723" y="979"/>
                    <a:pt x="724" y="983"/>
                  </a:cubicBezTo>
                  <a:cubicBezTo>
                    <a:pt x="724" y="986"/>
                    <a:pt x="724" y="988"/>
                    <a:pt x="724" y="990"/>
                  </a:cubicBezTo>
                  <a:cubicBezTo>
                    <a:pt x="723" y="992"/>
                    <a:pt x="721" y="994"/>
                    <a:pt x="721" y="996"/>
                  </a:cubicBezTo>
                  <a:cubicBezTo>
                    <a:pt x="720" y="999"/>
                    <a:pt x="720" y="1002"/>
                    <a:pt x="719" y="1004"/>
                  </a:cubicBezTo>
                  <a:cubicBezTo>
                    <a:pt x="716" y="1009"/>
                    <a:pt x="719" y="1013"/>
                    <a:pt x="719" y="1018"/>
                  </a:cubicBezTo>
                  <a:cubicBezTo>
                    <a:pt x="718" y="1021"/>
                    <a:pt x="719" y="1023"/>
                    <a:pt x="719" y="1026"/>
                  </a:cubicBezTo>
                  <a:cubicBezTo>
                    <a:pt x="719" y="1028"/>
                    <a:pt x="720" y="1031"/>
                    <a:pt x="719" y="1033"/>
                  </a:cubicBezTo>
                  <a:cubicBezTo>
                    <a:pt x="718" y="1044"/>
                    <a:pt x="715" y="1055"/>
                    <a:pt x="710" y="1064"/>
                  </a:cubicBezTo>
                  <a:cubicBezTo>
                    <a:pt x="708" y="1069"/>
                    <a:pt x="704" y="1073"/>
                    <a:pt x="703" y="1078"/>
                  </a:cubicBezTo>
                  <a:cubicBezTo>
                    <a:pt x="703" y="1081"/>
                    <a:pt x="702" y="1083"/>
                    <a:pt x="703" y="1086"/>
                  </a:cubicBezTo>
                  <a:cubicBezTo>
                    <a:pt x="704" y="1088"/>
                    <a:pt x="705" y="1091"/>
                    <a:pt x="705" y="1094"/>
                  </a:cubicBezTo>
                  <a:cubicBezTo>
                    <a:pt x="704" y="1098"/>
                    <a:pt x="702" y="1103"/>
                    <a:pt x="701" y="1108"/>
                  </a:cubicBezTo>
                  <a:cubicBezTo>
                    <a:pt x="700" y="1112"/>
                    <a:pt x="700" y="1116"/>
                    <a:pt x="700" y="1121"/>
                  </a:cubicBezTo>
                  <a:cubicBezTo>
                    <a:pt x="701" y="1125"/>
                    <a:pt x="701" y="1127"/>
                    <a:pt x="700" y="1132"/>
                  </a:cubicBezTo>
                  <a:cubicBezTo>
                    <a:pt x="699" y="1133"/>
                    <a:pt x="696" y="1137"/>
                    <a:pt x="697" y="1138"/>
                  </a:cubicBezTo>
                  <a:cubicBezTo>
                    <a:pt x="697" y="1140"/>
                    <a:pt x="702" y="1140"/>
                    <a:pt x="703" y="1139"/>
                  </a:cubicBezTo>
                  <a:cubicBezTo>
                    <a:pt x="704" y="1138"/>
                    <a:pt x="705" y="1135"/>
                    <a:pt x="705" y="1133"/>
                  </a:cubicBezTo>
                  <a:cubicBezTo>
                    <a:pt x="705" y="1131"/>
                    <a:pt x="705" y="1129"/>
                    <a:pt x="706" y="1127"/>
                  </a:cubicBezTo>
                  <a:cubicBezTo>
                    <a:pt x="706" y="1125"/>
                    <a:pt x="709" y="1122"/>
                    <a:pt x="710" y="1125"/>
                  </a:cubicBezTo>
                  <a:cubicBezTo>
                    <a:pt x="711" y="1127"/>
                    <a:pt x="709" y="1131"/>
                    <a:pt x="709" y="1132"/>
                  </a:cubicBezTo>
                  <a:cubicBezTo>
                    <a:pt x="708" y="1134"/>
                    <a:pt x="708" y="1136"/>
                    <a:pt x="707" y="1138"/>
                  </a:cubicBezTo>
                  <a:cubicBezTo>
                    <a:pt x="706" y="1141"/>
                    <a:pt x="706" y="1143"/>
                    <a:pt x="707" y="1145"/>
                  </a:cubicBezTo>
                  <a:cubicBezTo>
                    <a:pt x="707" y="1147"/>
                    <a:pt x="710" y="1150"/>
                    <a:pt x="709" y="1152"/>
                  </a:cubicBezTo>
                  <a:cubicBezTo>
                    <a:pt x="708" y="1155"/>
                    <a:pt x="705" y="1152"/>
                    <a:pt x="705" y="1157"/>
                  </a:cubicBezTo>
                  <a:cubicBezTo>
                    <a:pt x="705" y="1159"/>
                    <a:pt x="706" y="1161"/>
                    <a:pt x="706" y="1163"/>
                  </a:cubicBezTo>
                  <a:cubicBezTo>
                    <a:pt x="706" y="1165"/>
                    <a:pt x="704" y="1168"/>
                    <a:pt x="702" y="1169"/>
                  </a:cubicBezTo>
                  <a:cubicBezTo>
                    <a:pt x="700" y="1169"/>
                    <a:pt x="699" y="1166"/>
                    <a:pt x="697" y="1165"/>
                  </a:cubicBezTo>
                  <a:cubicBezTo>
                    <a:pt x="691" y="1159"/>
                    <a:pt x="690" y="1168"/>
                    <a:pt x="687" y="1172"/>
                  </a:cubicBezTo>
                  <a:cubicBezTo>
                    <a:pt x="688" y="1175"/>
                    <a:pt x="696" y="1177"/>
                    <a:pt x="698" y="1179"/>
                  </a:cubicBezTo>
                  <a:cubicBezTo>
                    <a:pt x="700" y="1181"/>
                    <a:pt x="700" y="1182"/>
                    <a:pt x="699" y="1185"/>
                  </a:cubicBezTo>
                  <a:cubicBezTo>
                    <a:pt x="698" y="1187"/>
                    <a:pt x="697" y="1186"/>
                    <a:pt x="694" y="1185"/>
                  </a:cubicBezTo>
                  <a:cubicBezTo>
                    <a:pt x="692" y="1185"/>
                    <a:pt x="689" y="1185"/>
                    <a:pt x="688" y="1187"/>
                  </a:cubicBezTo>
                  <a:cubicBezTo>
                    <a:pt x="687" y="1188"/>
                    <a:pt x="689" y="1192"/>
                    <a:pt x="690" y="1193"/>
                  </a:cubicBezTo>
                  <a:cubicBezTo>
                    <a:pt x="693" y="1200"/>
                    <a:pt x="695" y="1203"/>
                    <a:pt x="692" y="1210"/>
                  </a:cubicBezTo>
                  <a:cubicBezTo>
                    <a:pt x="690" y="1213"/>
                    <a:pt x="690" y="1213"/>
                    <a:pt x="692" y="1216"/>
                  </a:cubicBezTo>
                  <a:cubicBezTo>
                    <a:pt x="693" y="1219"/>
                    <a:pt x="693" y="1222"/>
                    <a:pt x="696" y="1223"/>
                  </a:cubicBezTo>
                  <a:cubicBezTo>
                    <a:pt x="698" y="1223"/>
                    <a:pt x="702" y="1223"/>
                    <a:pt x="699" y="1226"/>
                  </a:cubicBezTo>
                  <a:cubicBezTo>
                    <a:pt x="699" y="1227"/>
                    <a:pt x="696" y="1227"/>
                    <a:pt x="696" y="1228"/>
                  </a:cubicBezTo>
                  <a:cubicBezTo>
                    <a:pt x="695" y="1229"/>
                    <a:pt x="694" y="1230"/>
                    <a:pt x="693" y="1230"/>
                  </a:cubicBezTo>
                  <a:cubicBezTo>
                    <a:pt x="692" y="1232"/>
                    <a:pt x="691" y="1235"/>
                    <a:pt x="691" y="1237"/>
                  </a:cubicBezTo>
                  <a:cubicBezTo>
                    <a:pt x="692" y="1239"/>
                    <a:pt x="696" y="1239"/>
                    <a:pt x="697" y="1237"/>
                  </a:cubicBezTo>
                  <a:cubicBezTo>
                    <a:pt x="699" y="1236"/>
                    <a:pt x="704" y="1228"/>
                    <a:pt x="707" y="1234"/>
                  </a:cubicBezTo>
                  <a:cubicBezTo>
                    <a:pt x="705" y="1233"/>
                    <a:pt x="704" y="1236"/>
                    <a:pt x="704" y="1238"/>
                  </a:cubicBezTo>
                  <a:cubicBezTo>
                    <a:pt x="704" y="1240"/>
                    <a:pt x="707" y="1242"/>
                    <a:pt x="705" y="1244"/>
                  </a:cubicBezTo>
                  <a:cubicBezTo>
                    <a:pt x="703" y="1246"/>
                    <a:pt x="699" y="1243"/>
                    <a:pt x="699" y="1247"/>
                  </a:cubicBezTo>
                  <a:cubicBezTo>
                    <a:pt x="699" y="1248"/>
                    <a:pt x="702" y="1252"/>
                    <a:pt x="703" y="1253"/>
                  </a:cubicBezTo>
                  <a:cubicBezTo>
                    <a:pt x="704" y="1254"/>
                    <a:pt x="705" y="1255"/>
                    <a:pt x="705" y="1256"/>
                  </a:cubicBezTo>
                  <a:cubicBezTo>
                    <a:pt x="706" y="1257"/>
                    <a:pt x="705" y="1258"/>
                    <a:pt x="706" y="1259"/>
                  </a:cubicBezTo>
                  <a:cubicBezTo>
                    <a:pt x="708" y="1261"/>
                    <a:pt x="710" y="1260"/>
                    <a:pt x="712" y="1259"/>
                  </a:cubicBezTo>
                  <a:cubicBezTo>
                    <a:pt x="714" y="1258"/>
                    <a:pt x="718" y="1259"/>
                    <a:pt x="720" y="1258"/>
                  </a:cubicBezTo>
                  <a:cubicBezTo>
                    <a:pt x="723" y="1256"/>
                    <a:pt x="725" y="1249"/>
                    <a:pt x="725" y="1245"/>
                  </a:cubicBezTo>
                  <a:cubicBezTo>
                    <a:pt x="726" y="1245"/>
                    <a:pt x="727" y="1245"/>
                    <a:pt x="728" y="1245"/>
                  </a:cubicBezTo>
                  <a:cubicBezTo>
                    <a:pt x="730" y="1247"/>
                    <a:pt x="728" y="1247"/>
                    <a:pt x="728" y="1248"/>
                  </a:cubicBezTo>
                  <a:cubicBezTo>
                    <a:pt x="729" y="1251"/>
                    <a:pt x="730" y="1250"/>
                    <a:pt x="732" y="1252"/>
                  </a:cubicBezTo>
                  <a:cubicBezTo>
                    <a:pt x="736" y="1256"/>
                    <a:pt x="731" y="1259"/>
                    <a:pt x="727" y="1260"/>
                  </a:cubicBezTo>
                  <a:cubicBezTo>
                    <a:pt x="725" y="1261"/>
                    <a:pt x="722" y="1261"/>
                    <a:pt x="721" y="1263"/>
                  </a:cubicBezTo>
                  <a:cubicBezTo>
                    <a:pt x="718" y="1266"/>
                    <a:pt x="720" y="1267"/>
                    <a:pt x="723" y="1269"/>
                  </a:cubicBezTo>
                  <a:cubicBezTo>
                    <a:pt x="725" y="1270"/>
                    <a:pt x="728" y="1271"/>
                    <a:pt x="730" y="1273"/>
                  </a:cubicBezTo>
                  <a:cubicBezTo>
                    <a:pt x="733" y="1274"/>
                    <a:pt x="734" y="1276"/>
                    <a:pt x="736" y="1279"/>
                  </a:cubicBezTo>
                  <a:cubicBezTo>
                    <a:pt x="738" y="1283"/>
                    <a:pt x="746" y="1289"/>
                    <a:pt x="747" y="1281"/>
                  </a:cubicBezTo>
                  <a:cubicBezTo>
                    <a:pt x="748" y="1278"/>
                    <a:pt x="745" y="1278"/>
                    <a:pt x="743" y="1276"/>
                  </a:cubicBezTo>
                  <a:cubicBezTo>
                    <a:pt x="742" y="1275"/>
                    <a:pt x="741" y="1271"/>
                    <a:pt x="741" y="1269"/>
                  </a:cubicBezTo>
                  <a:cubicBezTo>
                    <a:pt x="745" y="1269"/>
                    <a:pt x="752" y="1271"/>
                    <a:pt x="753" y="1275"/>
                  </a:cubicBezTo>
                  <a:cubicBezTo>
                    <a:pt x="756" y="1275"/>
                    <a:pt x="760" y="1274"/>
                    <a:pt x="763" y="12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84" name="Freeform 29"/>
            <p:cNvSpPr/>
            <p:nvPr/>
          </p:nvSpPr>
          <p:spPr bwMode="auto">
            <a:xfrm>
              <a:off x="2020214" y="4325465"/>
              <a:ext cx="190908" cy="74789"/>
            </a:xfrm>
            <a:custGeom>
              <a:avLst/>
              <a:gdLst>
                <a:gd name="T0" fmla="*/ 14 w 82"/>
                <a:gd name="T1" fmla="*/ 10 h 32"/>
                <a:gd name="T2" fmla="*/ 7 w 82"/>
                <a:gd name="T3" fmla="*/ 14 h 32"/>
                <a:gd name="T4" fmla="*/ 2 w 82"/>
                <a:gd name="T5" fmla="*/ 15 h 32"/>
                <a:gd name="T6" fmla="*/ 0 w 82"/>
                <a:gd name="T7" fmla="*/ 13 h 32"/>
                <a:gd name="T8" fmla="*/ 1 w 82"/>
                <a:gd name="T9" fmla="*/ 10 h 32"/>
                <a:gd name="T10" fmla="*/ 12 w 82"/>
                <a:gd name="T11" fmla="*/ 2 h 32"/>
                <a:gd name="T12" fmla="*/ 32 w 82"/>
                <a:gd name="T13" fmla="*/ 5 h 32"/>
                <a:gd name="T14" fmla="*/ 51 w 82"/>
                <a:gd name="T15" fmla="*/ 12 h 32"/>
                <a:gd name="T16" fmla="*/ 71 w 82"/>
                <a:gd name="T17" fmla="*/ 19 h 32"/>
                <a:gd name="T18" fmla="*/ 77 w 82"/>
                <a:gd name="T19" fmla="*/ 24 h 32"/>
                <a:gd name="T20" fmla="*/ 74 w 82"/>
                <a:gd name="T21" fmla="*/ 30 h 32"/>
                <a:gd name="T22" fmla="*/ 63 w 82"/>
                <a:gd name="T23" fmla="*/ 30 h 32"/>
                <a:gd name="T24" fmla="*/ 53 w 82"/>
                <a:gd name="T25" fmla="*/ 31 h 32"/>
                <a:gd name="T26" fmla="*/ 55 w 82"/>
                <a:gd name="T27" fmla="*/ 25 h 32"/>
                <a:gd name="T28" fmla="*/ 41 w 82"/>
                <a:gd name="T29" fmla="*/ 16 h 32"/>
                <a:gd name="T30" fmla="*/ 34 w 82"/>
                <a:gd name="T31" fmla="*/ 13 h 32"/>
                <a:gd name="T32" fmla="*/ 26 w 82"/>
                <a:gd name="T33" fmla="*/ 12 h 32"/>
                <a:gd name="T34" fmla="*/ 14 w 82"/>
                <a:gd name="T35"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32">
                  <a:moveTo>
                    <a:pt x="14" y="10"/>
                  </a:moveTo>
                  <a:cubicBezTo>
                    <a:pt x="12" y="12"/>
                    <a:pt x="9" y="13"/>
                    <a:pt x="7" y="14"/>
                  </a:cubicBezTo>
                  <a:cubicBezTo>
                    <a:pt x="5" y="14"/>
                    <a:pt x="4" y="14"/>
                    <a:pt x="2" y="15"/>
                  </a:cubicBezTo>
                  <a:cubicBezTo>
                    <a:pt x="1" y="15"/>
                    <a:pt x="0" y="15"/>
                    <a:pt x="0" y="13"/>
                  </a:cubicBezTo>
                  <a:cubicBezTo>
                    <a:pt x="0" y="12"/>
                    <a:pt x="0" y="11"/>
                    <a:pt x="1" y="10"/>
                  </a:cubicBezTo>
                  <a:cubicBezTo>
                    <a:pt x="3" y="6"/>
                    <a:pt x="8" y="4"/>
                    <a:pt x="12" y="2"/>
                  </a:cubicBezTo>
                  <a:cubicBezTo>
                    <a:pt x="19" y="0"/>
                    <a:pt x="25" y="2"/>
                    <a:pt x="32" y="5"/>
                  </a:cubicBezTo>
                  <a:cubicBezTo>
                    <a:pt x="38" y="8"/>
                    <a:pt x="45" y="9"/>
                    <a:pt x="51" y="12"/>
                  </a:cubicBezTo>
                  <a:cubicBezTo>
                    <a:pt x="58" y="16"/>
                    <a:pt x="65" y="16"/>
                    <a:pt x="71" y="19"/>
                  </a:cubicBezTo>
                  <a:cubicBezTo>
                    <a:pt x="73" y="21"/>
                    <a:pt x="77" y="22"/>
                    <a:pt x="77" y="24"/>
                  </a:cubicBezTo>
                  <a:cubicBezTo>
                    <a:pt x="82" y="26"/>
                    <a:pt x="76" y="29"/>
                    <a:pt x="74" y="30"/>
                  </a:cubicBezTo>
                  <a:cubicBezTo>
                    <a:pt x="70" y="31"/>
                    <a:pt x="66" y="30"/>
                    <a:pt x="63" y="30"/>
                  </a:cubicBezTo>
                  <a:cubicBezTo>
                    <a:pt x="60" y="30"/>
                    <a:pt x="55" y="32"/>
                    <a:pt x="53" y="31"/>
                  </a:cubicBezTo>
                  <a:cubicBezTo>
                    <a:pt x="49" y="30"/>
                    <a:pt x="52" y="26"/>
                    <a:pt x="55" y="25"/>
                  </a:cubicBezTo>
                  <a:cubicBezTo>
                    <a:pt x="53" y="21"/>
                    <a:pt x="45" y="19"/>
                    <a:pt x="41" y="16"/>
                  </a:cubicBezTo>
                  <a:cubicBezTo>
                    <a:pt x="39" y="15"/>
                    <a:pt x="36" y="14"/>
                    <a:pt x="34" y="13"/>
                  </a:cubicBezTo>
                  <a:cubicBezTo>
                    <a:pt x="32" y="12"/>
                    <a:pt x="29" y="12"/>
                    <a:pt x="26" y="12"/>
                  </a:cubicBezTo>
                  <a:cubicBezTo>
                    <a:pt x="21" y="10"/>
                    <a:pt x="20" y="5"/>
                    <a:pt x="1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96" name="Freeform 30"/>
            <p:cNvSpPr/>
            <p:nvPr/>
          </p:nvSpPr>
          <p:spPr bwMode="auto">
            <a:xfrm>
              <a:off x="2125509" y="4404190"/>
              <a:ext cx="44283" cy="28538"/>
            </a:xfrm>
            <a:custGeom>
              <a:avLst/>
              <a:gdLst>
                <a:gd name="T0" fmla="*/ 17 w 19"/>
                <a:gd name="T1" fmla="*/ 6 h 12"/>
                <a:gd name="T2" fmla="*/ 17 w 19"/>
                <a:gd name="T3" fmla="*/ 11 h 12"/>
                <a:gd name="T4" fmla="*/ 12 w 19"/>
                <a:gd name="T5" fmla="*/ 12 h 12"/>
                <a:gd name="T6" fmla="*/ 8 w 19"/>
                <a:gd name="T7" fmla="*/ 9 h 12"/>
                <a:gd name="T8" fmla="*/ 3 w 19"/>
                <a:gd name="T9" fmla="*/ 3 h 12"/>
                <a:gd name="T10" fmla="*/ 14 w 19"/>
                <a:gd name="T11" fmla="*/ 4 h 12"/>
                <a:gd name="T12" fmla="*/ 17 w 19"/>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9" h="12">
                  <a:moveTo>
                    <a:pt x="17" y="6"/>
                  </a:moveTo>
                  <a:cubicBezTo>
                    <a:pt x="18" y="9"/>
                    <a:pt x="19" y="10"/>
                    <a:pt x="17" y="11"/>
                  </a:cubicBezTo>
                  <a:cubicBezTo>
                    <a:pt x="15" y="11"/>
                    <a:pt x="13" y="12"/>
                    <a:pt x="12" y="12"/>
                  </a:cubicBezTo>
                  <a:cubicBezTo>
                    <a:pt x="9" y="12"/>
                    <a:pt x="9" y="11"/>
                    <a:pt x="8" y="9"/>
                  </a:cubicBezTo>
                  <a:cubicBezTo>
                    <a:pt x="6" y="8"/>
                    <a:pt x="0" y="6"/>
                    <a:pt x="3" y="3"/>
                  </a:cubicBezTo>
                  <a:cubicBezTo>
                    <a:pt x="5" y="0"/>
                    <a:pt x="11" y="3"/>
                    <a:pt x="14" y="4"/>
                  </a:cubicBezTo>
                  <a:cubicBezTo>
                    <a:pt x="16" y="5"/>
                    <a:pt x="16" y="5"/>
                    <a:pt x="17"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97" name="Freeform 31"/>
            <p:cNvSpPr/>
            <p:nvPr/>
          </p:nvSpPr>
          <p:spPr bwMode="auto">
            <a:xfrm>
              <a:off x="2202266" y="4385492"/>
              <a:ext cx="102342" cy="47235"/>
            </a:xfrm>
            <a:custGeom>
              <a:avLst/>
              <a:gdLst>
                <a:gd name="T0" fmla="*/ 27 w 44"/>
                <a:gd name="T1" fmla="*/ 15 h 20"/>
                <a:gd name="T2" fmla="*/ 22 w 44"/>
                <a:gd name="T3" fmla="*/ 19 h 20"/>
                <a:gd name="T4" fmla="*/ 18 w 44"/>
                <a:gd name="T5" fmla="*/ 17 h 20"/>
                <a:gd name="T6" fmla="*/ 12 w 44"/>
                <a:gd name="T7" fmla="*/ 15 h 20"/>
                <a:gd name="T8" fmla="*/ 6 w 44"/>
                <a:gd name="T9" fmla="*/ 16 h 20"/>
                <a:gd name="T10" fmla="*/ 1 w 44"/>
                <a:gd name="T11" fmla="*/ 14 h 20"/>
                <a:gd name="T12" fmla="*/ 3 w 44"/>
                <a:gd name="T13" fmla="*/ 11 h 20"/>
                <a:gd name="T14" fmla="*/ 12 w 44"/>
                <a:gd name="T15" fmla="*/ 7 h 20"/>
                <a:gd name="T16" fmla="*/ 6 w 44"/>
                <a:gd name="T17" fmla="*/ 3 h 20"/>
                <a:gd name="T18" fmla="*/ 10 w 44"/>
                <a:gd name="T19" fmla="*/ 0 h 20"/>
                <a:gd name="T20" fmla="*/ 15 w 44"/>
                <a:gd name="T21" fmla="*/ 2 h 20"/>
                <a:gd name="T22" fmla="*/ 20 w 44"/>
                <a:gd name="T23" fmla="*/ 1 h 20"/>
                <a:gd name="T24" fmla="*/ 25 w 44"/>
                <a:gd name="T25" fmla="*/ 2 h 20"/>
                <a:gd name="T26" fmla="*/ 35 w 44"/>
                <a:gd name="T27" fmla="*/ 6 h 20"/>
                <a:gd name="T28" fmla="*/ 43 w 44"/>
                <a:gd name="T29" fmla="*/ 12 h 20"/>
                <a:gd name="T30" fmla="*/ 39 w 44"/>
                <a:gd name="T31" fmla="*/ 16 h 20"/>
                <a:gd name="T32" fmla="*/ 31 w 44"/>
                <a:gd name="T33" fmla="*/ 15 h 20"/>
                <a:gd name="T34" fmla="*/ 27 w 44"/>
                <a:gd name="T35" fmla="*/ 1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 h="20">
                  <a:moveTo>
                    <a:pt x="27" y="15"/>
                  </a:moveTo>
                  <a:cubicBezTo>
                    <a:pt x="25" y="16"/>
                    <a:pt x="25" y="19"/>
                    <a:pt x="22" y="19"/>
                  </a:cubicBezTo>
                  <a:cubicBezTo>
                    <a:pt x="20" y="20"/>
                    <a:pt x="18" y="19"/>
                    <a:pt x="18" y="17"/>
                  </a:cubicBezTo>
                  <a:cubicBezTo>
                    <a:pt x="17" y="12"/>
                    <a:pt x="15" y="13"/>
                    <a:pt x="12" y="15"/>
                  </a:cubicBezTo>
                  <a:cubicBezTo>
                    <a:pt x="11" y="16"/>
                    <a:pt x="8" y="16"/>
                    <a:pt x="6" y="16"/>
                  </a:cubicBezTo>
                  <a:cubicBezTo>
                    <a:pt x="5" y="16"/>
                    <a:pt x="3" y="16"/>
                    <a:pt x="1" y="14"/>
                  </a:cubicBezTo>
                  <a:cubicBezTo>
                    <a:pt x="0" y="13"/>
                    <a:pt x="1" y="11"/>
                    <a:pt x="3" y="11"/>
                  </a:cubicBezTo>
                  <a:cubicBezTo>
                    <a:pt x="4" y="10"/>
                    <a:pt x="15" y="12"/>
                    <a:pt x="12" y="7"/>
                  </a:cubicBezTo>
                  <a:cubicBezTo>
                    <a:pt x="10" y="5"/>
                    <a:pt x="7" y="5"/>
                    <a:pt x="6" y="3"/>
                  </a:cubicBezTo>
                  <a:cubicBezTo>
                    <a:pt x="7" y="2"/>
                    <a:pt x="9" y="0"/>
                    <a:pt x="10" y="0"/>
                  </a:cubicBezTo>
                  <a:cubicBezTo>
                    <a:pt x="12" y="0"/>
                    <a:pt x="13" y="2"/>
                    <a:pt x="15" y="2"/>
                  </a:cubicBezTo>
                  <a:cubicBezTo>
                    <a:pt x="17" y="3"/>
                    <a:pt x="18" y="1"/>
                    <a:pt x="20" y="1"/>
                  </a:cubicBezTo>
                  <a:cubicBezTo>
                    <a:pt x="21" y="1"/>
                    <a:pt x="24" y="1"/>
                    <a:pt x="25" y="2"/>
                  </a:cubicBezTo>
                  <a:cubicBezTo>
                    <a:pt x="29" y="3"/>
                    <a:pt x="32" y="5"/>
                    <a:pt x="35" y="6"/>
                  </a:cubicBezTo>
                  <a:cubicBezTo>
                    <a:pt x="38" y="7"/>
                    <a:pt x="43" y="9"/>
                    <a:pt x="43" y="12"/>
                  </a:cubicBezTo>
                  <a:cubicBezTo>
                    <a:pt x="44" y="15"/>
                    <a:pt x="42" y="16"/>
                    <a:pt x="39" y="16"/>
                  </a:cubicBezTo>
                  <a:cubicBezTo>
                    <a:pt x="37" y="15"/>
                    <a:pt x="34" y="14"/>
                    <a:pt x="31" y="15"/>
                  </a:cubicBezTo>
                  <a:cubicBezTo>
                    <a:pt x="30" y="15"/>
                    <a:pt x="28" y="15"/>
                    <a:pt x="2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98" name="Freeform 32"/>
            <p:cNvSpPr/>
            <p:nvPr/>
          </p:nvSpPr>
          <p:spPr bwMode="auto">
            <a:xfrm>
              <a:off x="2318385" y="4409110"/>
              <a:ext cx="42315" cy="20666"/>
            </a:xfrm>
            <a:custGeom>
              <a:avLst/>
              <a:gdLst>
                <a:gd name="T0" fmla="*/ 15 w 18"/>
                <a:gd name="T1" fmla="*/ 2 h 9"/>
                <a:gd name="T2" fmla="*/ 12 w 18"/>
                <a:gd name="T3" fmla="*/ 9 h 9"/>
                <a:gd name="T4" fmla="*/ 4 w 18"/>
                <a:gd name="T5" fmla="*/ 7 h 9"/>
                <a:gd name="T6" fmla="*/ 5 w 18"/>
                <a:gd name="T7" fmla="*/ 2 h 9"/>
                <a:gd name="T8" fmla="*/ 15 w 18"/>
                <a:gd name="T9" fmla="*/ 2 h 9"/>
              </a:gdLst>
              <a:ahLst/>
              <a:cxnLst>
                <a:cxn ang="0">
                  <a:pos x="T0" y="T1"/>
                </a:cxn>
                <a:cxn ang="0">
                  <a:pos x="T2" y="T3"/>
                </a:cxn>
                <a:cxn ang="0">
                  <a:pos x="T4" y="T5"/>
                </a:cxn>
                <a:cxn ang="0">
                  <a:pos x="T6" y="T7"/>
                </a:cxn>
                <a:cxn ang="0">
                  <a:pos x="T8" y="T9"/>
                </a:cxn>
              </a:cxnLst>
              <a:rect l="0" t="0" r="r" b="b"/>
              <a:pathLst>
                <a:path w="18" h="9">
                  <a:moveTo>
                    <a:pt x="15" y="2"/>
                  </a:moveTo>
                  <a:cubicBezTo>
                    <a:pt x="18" y="5"/>
                    <a:pt x="15" y="9"/>
                    <a:pt x="12" y="9"/>
                  </a:cubicBezTo>
                  <a:cubicBezTo>
                    <a:pt x="9" y="8"/>
                    <a:pt x="6" y="8"/>
                    <a:pt x="4" y="7"/>
                  </a:cubicBezTo>
                  <a:cubicBezTo>
                    <a:pt x="0" y="6"/>
                    <a:pt x="1" y="3"/>
                    <a:pt x="5" y="2"/>
                  </a:cubicBezTo>
                  <a:cubicBezTo>
                    <a:pt x="8" y="1"/>
                    <a:pt x="13" y="0"/>
                    <a:pt x="1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99" name="Freeform 33"/>
            <p:cNvSpPr/>
            <p:nvPr/>
          </p:nvSpPr>
          <p:spPr bwMode="auto">
            <a:xfrm>
              <a:off x="2130429" y="4288070"/>
              <a:ext cx="15745" cy="23617"/>
            </a:xfrm>
            <a:custGeom>
              <a:avLst/>
              <a:gdLst>
                <a:gd name="T0" fmla="*/ 3 w 7"/>
                <a:gd name="T1" fmla="*/ 0 h 10"/>
                <a:gd name="T2" fmla="*/ 7 w 7"/>
                <a:gd name="T3" fmla="*/ 6 h 10"/>
                <a:gd name="T4" fmla="*/ 2 w 7"/>
                <a:gd name="T5" fmla="*/ 8 h 10"/>
                <a:gd name="T6" fmla="*/ 0 w 7"/>
                <a:gd name="T7" fmla="*/ 3 h 10"/>
                <a:gd name="T8" fmla="*/ 3 w 7"/>
                <a:gd name="T9" fmla="*/ 0 h 10"/>
              </a:gdLst>
              <a:ahLst/>
              <a:cxnLst>
                <a:cxn ang="0">
                  <a:pos x="T0" y="T1"/>
                </a:cxn>
                <a:cxn ang="0">
                  <a:pos x="T2" y="T3"/>
                </a:cxn>
                <a:cxn ang="0">
                  <a:pos x="T4" y="T5"/>
                </a:cxn>
                <a:cxn ang="0">
                  <a:pos x="T6" y="T7"/>
                </a:cxn>
                <a:cxn ang="0">
                  <a:pos x="T8" y="T9"/>
                </a:cxn>
              </a:cxnLst>
              <a:rect l="0" t="0" r="r" b="b"/>
              <a:pathLst>
                <a:path w="7" h="10">
                  <a:moveTo>
                    <a:pt x="3" y="0"/>
                  </a:moveTo>
                  <a:cubicBezTo>
                    <a:pt x="5" y="1"/>
                    <a:pt x="7" y="4"/>
                    <a:pt x="7" y="6"/>
                  </a:cubicBezTo>
                  <a:cubicBezTo>
                    <a:pt x="7" y="8"/>
                    <a:pt x="4" y="10"/>
                    <a:pt x="2" y="8"/>
                  </a:cubicBezTo>
                  <a:cubicBezTo>
                    <a:pt x="2" y="7"/>
                    <a:pt x="0" y="5"/>
                    <a:pt x="0" y="3"/>
                  </a:cubicBezTo>
                  <a:cubicBezTo>
                    <a:pt x="0" y="1"/>
                    <a:pt x="1"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00" name="Freeform 34"/>
            <p:cNvSpPr/>
            <p:nvPr/>
          </p:nvSpPr>
          <p:spPr bwMode="auto">
            <a:xfrm>
              <a:off x="2118620" y="4255596"/>
              <a:ext cx="30506" cy="13777"/>
            </a:xfrm>
            <a:custGeom>
              <a:avLst/>
              <a:gdLst>
                <a:gd name="T0" fmla="*/ 4 w 13"/>
                <a:gd name="T1" fmla="*/ 6 h 6"/>
                <a:gd name="T2" fmla="*/ 2 w 13"/>
                <a:gd name="T3" fmla="*/ 1 h 6"/>
                <a:gd name="T4" fmla="*/ 10 w 13"/>
                <a:gd name="T5" fmla="*/ 2 h 6"/>
                <a:gd name="T6" fmla="*/ 4 w 13"/>
                <a:gd name="T7" fmla="*/ 6 h 6"/>
              </a:gdLst>
              <a:ahLst/>
              <a:cxnLst>
                <a:cxn ang="0">
                  <a:pos x="T0" y="T1"/>
                </a:cxn>
                <a:cxn ang="0">
                  <a:pos x="T2" y="T3"/>
                </a:cxn>
                <a:cxn ang="0">
                  <a:pos x="T4" y="T5"/>
                </a:cxn>
                <a:cxn ang="0">
                  <a:pos x="T6" y="T7"/>
                </a:cxn>
              </a:cxnLst>
              <a:rect l="0" t="0" r="r" b="b"/>
              <a:pathLst>
                <a:path w="13" h="6">
                  <a:moveTo>
                    <a:pt x="4" y="6"/>
                  </a:moveTo>
                  <a:cubicBezTo>
                    <a:pt x="2" y="5"/>
                    <a:pt x="0" y="3"/>
                    <a:pt x="2" y="1"/>
                  </a:cubicBezTo>
                  <a:cubicBezTo>
                    <a:pt x="4" y="0"/>
                    <a:pt x="8" y="1"/>
                    <a:pt x="10" y="2"/>
                  </a:cubicBezTo>
                  <a:cubicBezTo>
                    <a:pt x="13" y="5"/>
                    <a:pt x="6" y="6"/>
                    <a:pt x="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01" name="Freeform 35"/>
            <p:cNvSpPr/>
            <p:nvPr/>
          </p:nvSpPr>
          <p:spPr bwMode="auto">
            <a:xfrm>
              <a:off x="1973963" y="3219379"/>
              <a:ext cx="125960" cy="121040"/>
            </a:xfrm>
            <a:custGeom>
              <a:avLst/>
              <a:gdLst>
                <a:gd name="T0" fmla="*/ 50 w 54"/>
                <a:gd name="T1" fmla="*/ 42 h 52"/>
                <a:gd name="T2" fmla="*/ 41 w 54"/>
                <a:gd name="T3" fmla="*/ 36 h 52"/>
                <a:gd name="T4" fmla="*/ 30 w 54"/>
                <a:gd name="T5" fmla="*/ 32 h 52"/>
                <a:gd name="T6" fmla="*/ 23 w 54"/>
                <a:gd name="T7" fmla="*/ 41 h 52"/>
                <a:gd name="T8" fmla="*/ 13 w 54"/>
                <a:gd name="T9" fmla="*/ 43 h 52"/>
                <a:gd name="T10" fmla="*/ 13 w 54"/>
                <a:gd name="T11" fmla="*/ 36 h 52"/>
                <a:gd name="T12" fmla="*/ 6 w 54"/>
                <a:gd name="T13" fmla="*/ 38 h 52"/>
                <a:gd name="T14" fmla="*/ 9 w 54"/>
                <a:gd name="T15" fmla="*/ 27 h 52"/>
                <a:gd name="T16" fmla="*/ 11 w 54"/>
                <a:gd name="T17" fmla="*/ 12 h 52"/>
                <a:gd name="T18" fmla="*/ 20 w 54"/>
                <a:gd name="T19" fmla="*/ 5 h 52"/>
                <a:gd name="T20" fmla="*/ 24 w 54"/>
                <a:gd name="T21" fmla="*/ 10 h 52"/>
                <a:gd name="T22" fmla="*/ 32 w 54"/>
                <a:gd name="T23" fmla="*/ 14 h 52"/>
                <a:gd name="T24" fmla="*/ 38 w 54"/>
                <a:gd name="T25" fmla="*/ 19 h 52"/>
                <a:gd name="T26" fmla="*/ 44 w 54"/>
                <a:gd name="T27" fmla="*/ 25 h 52"/>
                <a:gd name="T28" fmla="*/ 52 w 54"/>
                <a:gd name="T29" fmla="*/ 33 h 52"/>
                <a:gd name="T30" fmla="*/ 50 w 54"/>
                <a:gd name="T31"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4" h="52">
                  <a:moveTo>
                    <a:pt x="50" y="42"/>
                  </a:moveTo>
                  <a:cubicBezTo>
                    <a:pt x="44" y="44"/>
                    <a:pt x="43" y="40"/>
                    <a:pt x="41" y="36"/>
                  </a:cubicBezTo>
                  <a:cubicBezTo>
                    <a:pt x="39" y="32"/>
                    <a:pt x="35" y="28"/>
                    <a:pt x="30" y="32"/>
                  </a:cubicBezTo>
                  <a:cubicBezTo>
                    <a:pt x="27" y="34"/>
                    <a:pt x="26" y="39"/>
                    <a:pt x="23" y="41"/>
                  </a:cubicBezTo>
                  <a:cubicBezTo>
                    <a:pt x="20" y="43"/>
                    <a:pt x="14" y="52"/>
                    <a:pt x="13" y="43"/>
                  </a:cubicBezTo>
                  <a:cubicBezTo>
                    <a:pt x="13" y="41"/>
                    <a:pt x="15" y="37"/>
                    <a:pt x="13" y="36"/>
                  </a:cubicBezTo>
                  <a:cubicBezTo>
                    <a:pt x="12" y="35"/>
                    <a:pt x="8" y="38"/>
                    <a:pt x="6" y="38"/>
                  </a:cubicBezTo>
                  <a:cubicBezTo>
                    <a:pt x="0" y="39"/>
                    <a:pt x="8" y="30"/>
                    <a:pt x="9" y="27"/>
                  </a:cubicBezTo>
                  <a:cubicBezTo>
                    <a:pt x="11" y="22"/>
                    <a:pt x="11" y="17"/>
                    <a:pt x="11" y="12"/>
                  </a:cubicBezTo>
                  <a:cubicBezTo>
                    <a:pt x="11" y="7"/>
                    <a:pt x="14" y="0"/>
                    <a:pt x="20" y="5"/>
                  </a:cubicBezTo>
                  <a:cubicBezTo>
                    <a:pt x="21" y="7"/>
                    <a:pt x="23" y="9"/>
                    <a:pt x="24" y="10"/>
                  </a:cubicBezTo>
                  <a:cubicBezTo>
                    <a:pt x="26" y="12"/>
                    <a:pt x="29" y="13"/>
                    <a:pt x="32" y="14"/>
                  </a:cubicBezTo>
                  <a:cubicBezTo>
                    <a:pt x="35" y="15"/>
                    <a:pt x="35" y="18"/>
                    <a:pt x="38" y="19"/>
                  </a:cubicBezTo>
                  <a:cubicBezTo>
                    <a:pt x="40" y="21"/>
                    <a:pt x="42" y="23"/>
                    <a:pt x="44" y="25"/>
                  </a:cubicBezTo>
                  <a:cubicBezTo>
                    <a:pt x="48" y="28"/>
                    <a:pt x="51" y="28"/>
                    <a:pt x="52" y="33"/>
                  </a:cubicBezTo>
                  <a:cubicBezTo>
                    <a:pt x="53" y="36"/>
                    <a:pt x="54" y="40"/>
                    <a:pt x="50"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02" name="Freeform 36"/>
            <p:cNvSpPr/>
            <p:nvPr/>
          </p:nvSpPr>
          <p:spPr bwMode="auto">
            <a:xfrm>
              <a:off x="2034975" y="3328610"/>
              <a:ext cx="37394" cy="44283"/>
            </a:xfrm>
            <a:custGeom>
              <a:avLst/>
              <a:gdLst>
                <a:gd name="T0" fmla="*/ 16 w 16"/>
                <a:gd name="T1" fmla="*/ 6 h 19"/>
                <a:gd name="T2" fmla="*/ 11 w 16"/>
                <a:gd name="T3" fmla="*/ 11 h 19"/>
                <a:gd name="T4" fmla="*/ 6 w 16"/>
                <a:gd name="T5" fmla="*/ 17 h 19"/>
                <a:gd name="T6" fmla="*/ 3 w 16"/>
                <a:gd name="T7" fmla="*/ 8 h 19"/>
                <a:gd name="T8" fmla="*/ 14 w 16"/>
                <a:gd name="T9" fmla="*/ 1 h 19"/>
                <a:gd name="T10" fmla="*/ 16 w 16"/>
                <a:gd name="T11" fmla="*/ 6 h 19"/>
              </a:gdLst>
              <a:ahLst/>
              <a:cxnLst>
                <a:cxn ang="0">
                  <a:pos x="T0" y="T1"/>
                </a:cxn>
                <a:cxn ang="0">
                  <a:pos x="T2" y="T3"/>
                </a:cxn>
                <a:cxn ang="0">
                  <a:pos x="T4" y="T5"/>
                </a:cxn>
                <a:cxn ang="0">
                  <a:pos x="T6" y="T7"/>
                </a:cxn>
                <a:cxn ang="0">
                  <a:pos x="T8" y="T9"/>
                </a:cxn>
                <a:cxn ang="0">
                  <a:pos x="T10" y="T11"/>
                </a:cxn>
              </a:cxnLst>
              <a:rect l="0" t="0" r="r" b="b"/>
              <a:pathLst>
                <a:path w="16" h="19">
                  <a:moveTo>
                    <a:pt x="16" y="6"/>
                  </a:moveTo>
                  <a:cubicBezTo>
                    <a:pt x="16" y="8"/>
                    <a:pt x="13" y="10"/>
                    <a:pt x="11" y="11"/>
                  </a:cubicBezTo>
                  <a:cubicBezTo>
                    <a:pt x="10" y="13"/>
                    <a:pt x="8" y="16"/>
                    <a:pt x="6" y="17"/>
                  </a:cubicBezTo>
                  <a:cubicBezTo>
                    <a:pt x="0" y="19"/>
                    <a:pt x="1" y="10"/>
                    <a:pt x="3" y="8"/>
                  </a:cubicBezTo>
                  <a:cubicBezTo>
                    <a:pt x="4" y="6"/>
                    <a:pt x="11" y="0"/>
                    <a:pt x="14" y="1"/>
                  </a:cubicBezTo>
                  <a:cubicBezTo>
                    <a:pt x="15" y="1"/>
                    <a:pt x="16" y="4"/>
                    <a:pt x="16"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03" name="Freeform 37"/>
            <p:cNvSpPr/>
            <p:nvPr/>
          </p:nvSpPr>
          <p:spPr bwMode="auto">
            <a:xfrm>
              <a:off x="2095003" y="3347307"/>
              <a:ext cx="23617" cy="44283"/>
            </a:xfrm>
            <a:custGeom>
              <a:avLst/>
              <a:gdLst>
                <a:gd name="T0" fmla="*/ 10 w 10"/>
                <a:gd name="T1" fmla="*/ 7 h 19"/>
                <a:gd name="T2" fmla="*/ 3 w 10"/>
                <a:gd name="T3" fmla="*/ 16 h 19"/>
                <a:gd name="T4" fmla="*/ 1 w 10"/>
                <a:gd name="T5" fmla="*/ 6 h 19"/>
                <a:gd name="T6" fmla="*/ 10 w 10"/>
                <a:gd name="T7" fmla="*/ 7 h 19"/>
              </a:gdLst>
              <a:ahLst/>
              <a:cxnLst>
                <a:cxn ang="0">
                  <a:pos x="T0" y="T1"/>
                </a:cxn>
                <a:cxn ang="0">
                  <a:pos x="T2" y="T3"/>
                </a:cxn>
                <a:cxn ang="0">
                  <a:pos x="T4" y="T5"/>
                </a:cxn>
                <a:cxn ang="0">
                  <a:pos x="T6" y="T7"/>
                </a:cxn>
              </a:cxnLst>
              <a:rect l="0" t="0" r="r" b="b"/>
              <a:pathLst>
                <a:path w="10" h="19">
                  <a:moveTo>
                    <a:pt x="10" y="7"/>
                  </a:moveTo>
                  <a:cubicBezTo>
                    <a:pt x="8" y="9"/>
                    <a:pt x="7" y="19"/>
                    <a:pt x="3" y="16"/>
                  </a:cubicBezTo>
                  <a:cubicBezTo>
                    <a:pt x="0" y="14"/>
                    <a:pt x="0" y="9"/>
                    <a:pt x="1" y="6"/>
                  </a:cubicBezTo>
                  <a:cubicBezTo>
                    <a:pt x="5" y="0"/>
                    <a:pt x="7" y="3"/>
                    <a:pt x="1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04" name="Freeform 38"/>
            <p:cNvSpPr/>
            <p:nvPr/>
          </p:nvSpPr>
          <p:spPr bwMode="auto">
            <a:xfrm>
              <a:off x="2146174" y="3107196"/>
              <a:ext cx="49203" cy="54124"/>
            </a:xfrm>
            <a:custGeom>
              <a:avLst/>
              <a:gdLst>
                <a:gd name="T0" fmla="*/ 15 w 21"/>
                <a:gd name="T1" fmla="*/ 19 h 23"/>
                <a:gd name="T2" fmla="*/ 9 w 21"/>
                <a:gd name="T3" fmla="*/ 22 h 23"/>
                <a:gd name="T4" fmla="*/ 3 w 21"/>
                <a:gd name="T5" fmla="*/ 10 h 23"/>
                <a:gd name="T6" fmla="*/ 14 w 21"/>
                <a:gd name="T7" fmla="*/ 2 h 23"/>
                <a:gd name="T8" fmla="*/ 15 w 21"/>
                <a:gd name="T9" fmla="*/ 19 h 23"/>
              </a:gdLst>
              <a:ahLst/>
              <a:cxnLst>
                <a:cxn ang="0">
                  <a:pos x="T0" y="T1"/>
                </a:cxn>
                <a:cxn ang="0">
                  <a:pos x="T2" y="T3"/>
                </a:cxn>
                <a:cxn ang="0">
                  <a:pos x="T4" y="T5"/>
                </a:cxn>
                <a:cxn ang="0">
                  <a:pos x="T6" y="T7"/>
                </a:cxn>
                <a:cxn ang="0">
                  <a:pos x="T8" y="T9"/>
                </a:cxn>
              </a:cxnLst>
              <a:rect l="0" t="0" r="r" b="b"/>
              <a:pathLst>
                <a:path w="21" h="23">
                  <a:moveTo>
                    <a:pt x="15" y="19"/>
                  </a:moveTo>
                  <a:cubicBezTo>
                    <a:pt x="14" y="22"/>
                    <a:pt x="12" y="23"/>
                    <a:pt x="9" y="22"/>
                  </a:cubicBezTo>
                  <a:cubicBezTo>
                    <a:pt x="4" y="20"/>
                    <a:pt x="0" y="16"/>
                    <a:pt x="3" y="10"/>
                  </a:cubicBezTo>
                  <a:cubicBezTo>
                    <a:pt x="4" y="6"/>
                    <a:pt x="9" y="0"/>
                    <a:pt x="14" y="2"/>
                  </a:cubicBezTo>
                  <a:cubicBezTo>
                    <a:pt x="21" y="4"/>
                    <a:pt x="19" y="14"/>
                    <a:pt x="15"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05" name="Freeform 39"/>
            <p:cNvSpPr/>
            <p:nvPr/>
          </p:nvSpPr>
          <p:spPr bwMode="auto">
            <a:xfrm>
              <a:off x="2188489" y="3117037"/>
              <a:ext cx="32474" cy="25586"/>
            </a:xfrm>
            <a:custGeom>
              <a:avLst/>
              <a:gdLst>
                <a:gd name="T0" fmla="*/ 6 w 14"/>
                <a:gd name="T1" fmla="*/ 1 h 11"/>
                <a:gd name="T2" fmla="*/ 9 w 14"/>
                <a:gd name="T3" fmla="*/ 11 h 11"/>
                <a:gd name="T4" fmla="*/ 6 w 14"/>
                <a:gd name="T5" fmla="*/ 1 h 11"/>
              </a:gdLst>
              <a:ahLst/>
              <a:cxnLst>
                <a:cxn ang="0">
                  <a:pos x="T0" y="T1"/>
                </a:cxn>
                <a:cxn ang="0">
                  <a:pos x="T2" y="T3"/>
                </a:cxn>
                <a:cxn ang="0">
                  <a:pos x="T4" y="T5"/>
                </a:cxn>
              </a:cxnLst>
              <a:rect l="0" t="0" r="r" b="b"/>
              <a:pathLst>
                <a:path w="14" h="11">
                  <a:moveTo>
                    <a:pt x="6" y="1"/>
                  </a:moveTo>
                  <a:cubicBezTo>
                    <a:pt x="11" y="0"/>
                    <a:pt x="14" y="11"/>
                    <a:pt x="9" y="11"/>
                  </a:cubicBezTo>
                  <a:cubicBezTo>
                    <a:pt x="5" y="10"/>
                    <a:pt x="0" y="3"/>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06" name="Freeform 40"/>
            <p:cNvSpPr/>
            <p:nvPr/>
          </p:nvSpPr>
          <p:spPr bwMode="auto">
            <a:xfrm>
              <a:off x="1929680" y="2811977"/>
              <a:ext cx="493999" cy="565836"/>
            </a:xfrm>
            <a:custGeom>
              <a:avLst/>
              <a:gdLst>
                <a:gd name="T0" fmla="*/ 81 w 212"/>
                <a:gd name="T1" fmla="*/ 89 h 243"/>
                <a:gd name="T2" fmla="*/ 94 w 212"/>
                <a:gd name="T3" fmla="*/ 83 h 243"/>
                <a:gd name="T4" fmla="*/ 108 w 212"/>
                <a:gd name="T5" fmla="*/ 110 h 243"/>
                <a:gd name="T6" fmla="*/ 116 w 212"/>
                <a:gd name="T7" fmla="*/ 116 h 243"/>
                <a:gd name="T8" fmla="*/ 120 w 212"/>
                <a:gd name="T9" fmla="*/ 126 h 243"/>
                <a:gd name="T10" fmla="*/ 131 w 212"/>
                <a:gd name="T11" fmla="*/ 140 h 243"/>
                <a:gd name="T12" fmla="*/ 116 w 212"/>
                <a:gd name="T13" fmla="*/ 172 h 243"/>
                <a:gd name="T14" fmla="*/ 106 w 212"/>
                <a:gd name="T15" fmla="*/ 185 h 243"/>
                <a:gd name="T16" fmla="*/ 106 w 212"/>
                <a:gd name="T17" fmla="*/ 202 h 243"/>
                <a:gd name="T18" fmla="*/ 127 w 212"/>
                <a:gd name="T19" fmla="*/ 203 h 243"/>
                <a:gd name="T20" fmla="*/ 136 w 212"/>
                <a:gd name="T21" fmla="*/ 222 h 243"/>
                <a:gd name="T22" fmla="*/ 163 w 212"/>
                <a:gd name="T23" fmla="*/ 234 h 243"/>
                <a:gd name="T24" fmla="*/ 165 w 212"/>
                <a:gd name="T25" fmla="*/ 222 h 243"/>
                <a:gd name="T26" fmla="*/ 168 w 212"/>
                <a:gd name="T27" fmla="*/ 221 h 243"/>
                <a:gd name="T28" fmla="*/ 185 w 212"/>
                <a:gd name="T29" fmla="*/ 229 h 243"/>
                <a:gd name="T30" fmla="*/ 190 w 212"/>
                <a:gd name="T31" fmla="*/ 210 h 243"/>
                <a:gd name="T32" fmla="*/ 179 w 212"/>
                <a:gd name="T33" fmla="*/ 193 h 243"/>
                <a:gd name="T34" fmla="*/ 172 w 212"/>
                <a:gd name="T35" fmla="*/ 183 h 243"/>
                <a:gd name="T36" fmla="*/ 169 w 212"/>
                <a:gd name="T37" fmla="*/ 161 h 243"/>
                <a:gd name="T38" fmla="*/ 187 w 212"/>
                <a:gd name="T39" fmla="*/ 176 h 243"/>
                <a:gd name="T40" fmla="*/ 200 w 212"/>
                <a:gd name="T41" fmla="*/ 183 h 243"/>
                <a:gd name="T42" fmla="*/ 208 w 212"/>
                <a:gd name="T43" fmla="*/ 167 h 243"/>
                <a:gd name="T44" fmla="*/ 203 w 212"/>
                <a:gd name="T45" fmla="*/ 152 h 243"/>
                <a:gd name="T46" fmla="*/ 193 w 212"/>
                <a:gd name="T47" fmla="*/ 141 h 243"/>
                <a:gd name="T48" fmla="*/ 184 w 212"/>
                <a:gd name="T49" fmla="*/ 134 h 243"/>
                <a:gd name="T50" fmla="*/ 175 w 212"/>
                <a:gd name="T51" fmla="*/ 128 h 243"/>
                <a:gd name="T52" fmla="*/ 164 w 212"/>
                <a:gd name="T53" fmla="*/ 113 h 243"/>
                <a:gd name="T54" fmla="*/ 171 w 212"/>
                <a:gd name="T55" fmla="*/ 104 h 243"/>
                <a:gd name="T56" fmla="*/ 169 w 212"/>
                <a:gd name="T57" fmla="*/ 97 h 243"/>
                <a:gd name="T58" fmla="*/ 157 w 212"/>
                <a:gd name="T59" fmla="*/ 90 h 243"/>
                <a:gd name="T60" fmla="*/ 161 w 212"/>
                <a:gd name="T61" fmla="*/ 80 h 243"/>
                <a:gd name="T62" fmla="*/ 146 w 212"/>
                <a:gd name="T63" fmla="*/ 77 h 243"/>
                <a:gd name="T64" fmla="*/ 143 w 212"/>
                <a:gd name="T65" fmla="*/ 65 h 243"/>
                <a:gd name="T66" fmla="*/ 121 w 212"/>
                <a:gd name="T67" fmla="*/ 59 h 243"/>
                <a:gd name="T68" fmla="*/ 118 w 212"/>
                <a:gd name="T69" fmla="*/ 46 h 243"/>
                <a:gd name="T70" fmla="*/ 108 w 212"/>
                <a:gd name="T71" fmla="*/ 40 h 243"/>
                <a:gd name="T72" fmla="*/ 88 w 212"/>
                <a:gd name="T73" fmla="*/ 31 h 243"/>
                <a:gd name="T74" fmla="*/ 78 w 212"/>
                <a:gd name="T75" fmla="*/ 37 h 243"/>
                <a:gd name="T76" fmla="*/ 66 w 212"/>
                <a:gd name="T77" fmla="*/ 42 h 243"/>
                <a:gd name="T78" fmla="*/ 62 w 212"/>
                <a:gd name="T79" fmla="*/ 14 h 243"/>
                <a:gd name="T80" fmla="*/ 47 w 212"/>
                <a:gd name="T81" fmla="*/ 13 h 243"/>
                <a:gd name="T82" fmla="*/ 45 w 212"/>
                <a:gd name="T83" fmla="*/ 25 h 243"/>
                <a:gd name="T84" fmla="*/ 42 w 212"/>
                <a:gd name="T85" fmla="*/ 27 h 243"/>
                <a:gd name="T86" fmla="*/ 30 w 212"/>
                <a:gd name="T87" fmla="*/ 29 h 243"/>
                <a:gd name="T88" fmla="*/ 32 w 212"/>
                <a:gd name="T89" fmla="*/ 49 h 243"/>
                <a:gd name="T90" fmla="*/ 39 w 212"/>
                <a:gd name="T91" fmla="*/ 67 h 243"/>
                <a:gd name="T92" fmla="*/ 27 w 212"/>
                <a:gd name="T93" fmla="*/ 70 h 243"/>
                <a:gd name="T94" fmla="*/ 29 w 212"/>
                <a:gd name="T95" fmla="*/ 52 h 243"/>
                <a:gd name="T96" fmla="*/ 30 w 212"/>
                <a:gd name="T97" fmla="*/ 13 h 243"/>
                <a:gd name="T98" fmla="*/ 10 w 212"/>
                <a:gd name="T99" fmla="*/ 17 h 243"/>
                <a:gd name="T100" fmla="*/ 0 w 212"/>
                <a:gd name="T101" fmla="*/ 55 h 243"/>
                <a:gd name="T102" fmla="*/ 19 w 212"/>
                <a:gd name="T103" fmla="*/ 72 h 243"/>
                <a:gd name="T104" fmla="*/ 13 w 212"/>
                <a:gd name="T105" fmla="*/ 87 h 243"/>
                <a:gd name="T106" fmla="*/ 34 w 212"/>
                <a:gd name="T107" fmla="*/ 92 h 243"/>
                <a:gd name="T108" fmla="*/ 56 w 212"/>
                <a:gd name="T109" fmla="*/ 9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2" h="243">
                  <a:moveTo>
                    <a:pt x="70" y="92"/>
                  </a:moveTo>
                  <a:cubicBezTo>
                    <a:pt x="72" y="92"/>
                    <a:pt x="73" y="95"/>
                    <a:pt x="75" y="95"/>
                  </a:cubicBezTo>
                  <a:cubicBezTo>
                    <a:pt x="79" y="96"/>
                    <a:pt x="82" y="92"/>
                    <a:pt x="81" y="89"/>
                  </a:cubicBezTo>
                  <a:cubicBezTo>
                    <a:pt x="81" y="87"/>
                    <a:pt x="80" y="85"/>
                    <a:pt x="81" y="84"/>
                  </a:cubicBezTo>
                  <a:cubicBezTo>
                    <a:pt x="82" y="82"/>
                    <a:pt x="85" y="84"/>
                    <a:pt x="87" y="84"/>
                  </a:cubicBezTo>
                  <a:cubicBezTo>
                    <a:pt x="89" y="85"/>
                    <a:pt x="92" y="83"/>
                    <a:pt x="94" y="83"/>
                  </a:cubicBezTo>
                  <a:cubicBezTo>
                    <a:pt x="95" y="84"/>
                    <a:pt x="95" y="87"/>
                    <a:pt x="96" y="88"/>
                  </a:cubicBezTo>
                  <a:cubicBezTo>
                    <a:pt x="98" y="91"/>
                    <a:pt x="99" y="95"/>
                    <a:pt x="101" y="99"/>
                  </a:cubicBezTo>
                  <a:cubicBezTo>
                    <a:pt x="102" y="102"/>
                    <a:pt x="109" y="106"/>
                    <a:pt x="108" y="110"/>
                  </a:cubicBezTo>
                  <a:cubicBezTo>
                    <a:pt x="107" y="112"/>
                    <a:pt x="94" y="118"/>
                    <a:pt x="103" y="118"/>
                  </a:cubicBezTo>
                  <a:cubicBezTo>
                    <a:pt x="106" y="119"/>
                    <a:pt x="108" y="117"/>
                    <a:pt x="110" y="115"/>
                  </a:cubicBezTo>
                  <a:cubicBezTo>
                    <a:pt x="113" y="112"/>
                    <a:pt x="114" y="112"/>
                    <a:pt x="116" y="116"/>
                  </a:cubicBezTo>
                  <a:cubicBezTo>
                    <a:pt x="115" y="116"/>
                    <a:pt x="114" y="116"/>
                    <a:pt x="114" y="117"/>
                  </a:cubicBezTo>
                  <a:cubicBezTo>
                    <a:pt x="115" y="119"/>
                    <a:pt x="117" y="120"/>
                    <a:pt x="118" y="121"/>
                  </a:cubicBezTo>
                  <a:cubicBezTo>
                    <a:pt x="119" y="123"/>
                    <a:pt x="119" y="125"/>
                    <a:pt x="120" y="126"/>
                  </a:cubicBezTo>
                  <a:cubicBezTo>
                    <a:pt x="121" y="127"/>
                    <a:pt x="122" y="128"/>
                    <a:pt x="123" y="129"/>
                  </a:cubicBezTo>
                  <a:cubicBezTo>
                    <a:pt x="125" y="130"/>
                    <a:pt x="127" y="132"/>
                    <a:pt x="128" y="134"/>
                  </a:cubicBezTo>
                  <a:cubicBezTo>
                    <a:pt x="130" y="136"/>
                    <a:pt x="131" y="137"/>
                    <a:pt x="131" y="140"/>
                  </a:cubicBezTo>
                  <a:cubicBezTo>
                    <a:pt x="132" y="144"/>
                    <a:pt x="133" y="149"/>
                    <a:pt x="131" y="153"/>
                  </a:cubicBezTo>
                  <a:cubicBezTo>
                    <a:pt x="129" y="156"/>
                    <a:pt x="127" y="160"/>
                    <a:pt x="124" y="163"/>
                  </a:cubicBezTo>
                  <a:cubicBezTo>
                    <a:pt x="122" y="165"/>
                    <a:pt x="116" y="169"/>
                    <a:pt x="116" y="172"/>
                  </a:cubicBezTo>
                  <a:cubicBezTo>
                    <a:pt x="116" y="175"/>
                    <a:pt x="122" y="177"/>
                    <a:pt x="123" y="180"/>
                  </a:cubicBezTo>
                  <a:cubicBezTo>
                    <a:pt x="121" y="180"/>
                    <a:pt x="117" y="182"/>
                    <a:pt x="115" y="183"/>
                  </a:cubicBezTo>
                  <a:cubicBezTo>
                    <a:pt x="112" y="184"/>
                    <a:pt x="110" y="185"/>
                    <a:pt x="106" y="185"/>
                  </a:cubicBezTo>
                  <a:cubicBezTo>
                    <a:pt x="104" y="185"/>
                    <a:pt x="101" y="184"/>
                    <a:pt x="98" y="184"/>
                  </a:cubicBezTo>
                  <a:cubicBezTo>
                    <a:pt x="93" y="184"/>
                    <a:pt x="89" y="193"/>
                    <a:pt x="92" y="196"/>
                  </a:cubicBezTo>
                  <a:cubicBezTo>
                    <a:pt x="95" y="199"/>
                    <a:pt x="102" y="202"/>
                    <a:pt x="106" y="202"/>
                  </a:cubicBezTo>
                  <a:cubicBezTo>
                    <a:pt x="109" y="201"/>
                    <a:pt x="111" y="200"/>
                    <a:pt x="113" y="199"/>
                  </a:cubicBezTo>
                  <a:cubicBezTo>
                    <a:pt x="116" y="199"/>
                    <a:pt x="118" y="199"/>
                    <a:pt x="119" y="196"/>
                  </a:cubicBezTo>
                  <a:cubicBezTo>
                    <a:pt x="122" y="196"/>
                    <a:pt x="126" y="201"/>
                    <a:pt x="127" y="203"/>
                  </a:cubicBezTo>
                  <a:cubicBezTo>
                    <a:pt x="128" y="205"/>
                    <a:pt x="128" y="207"/>
                    <a:pt x="130" y="209"/>
                  </a:cubicBezTo>
                  <a:cubicBezTo>
                    <a:pt x="131" y="210"/>
                    <a:pt x="132" y="210"/>
                    <a:pt x="133" y="212"/>
                  </a:cubicBezTo>
                  <a:cubicBezTo>
                    <a:pt x="136" y="215"/>
                    <a:pt x="132" y="219"/>
                    <a:pt x="136" y="222"/>
                  </a:cubicBezTo>
                  <a:cubicBezTo>
                    <a:pt x="139" y="225"/>
                    <a:pt x="142" y="227"/>
                    <a:pt x="146" y="226"/>
                  </a:cubicBezTo>
                  <a:cubicBezTo>
                    <a:pt x="152" y="225"/>
                    <a:pt x="152" y="228"/>
                    <a:pt x="156" y="231"/>
                  </a:cubicBezTo>
                  <a:cubicBezTo>
                    <a:pt x="158" y="233"/>
                    <a:pt x="161" y="232"/>
                    <a:pt x="163" y="234"/>
                  </a:cubicBezTo>
                  <a:cubicBezTo>
                    <a:pt x="165" y="235"/>
                    <a:pt x="166" y="238"/>
                    <a:pt x="168" y="239"/>
                  </a:cubicBezTo>
                  <a:cubicBezTo>
                    <a:pt x="174" y="243"/>
                    <a:pt x="182" y="237"/>
                    <a:pt x="175" y="233"/>
                  </a:cubicBezTo>
                  <a:cubicBezTo>
                    <a:pt x="170" y="231"/>
                    <a:pt x="169" y="225"/>
                    <a:pt x="165" y="222"/>
                  </a:cubicBezTo>
                  <a:cubicBezTo>
                    <a:pt x="160" y="218"/>
                    <a:pt x="160" y="215"/>
                    <a:pt x="157" y="209"/>
                  </a:cubicBezTo>
                  <a:cubicBezTo>
                    <a:pt x="160" y="212"/>
                    <a:pt x="164" y="213"/>
                    <a:pt x="166" y="216"/>
                  </a:cubicBezTo>
                  <a:cubicBezTo>
                    <a:pt x="167" y="218"/>
                    <a:pt x="166" y="220"/>
                    <a:pt x="168" y="221"/>
                  </a:cubicBezTo>
                  <a:cubicBezTo>
                    <a:pt x="169" y="222"/>
                    <a:pt x="172" y="222"/>
                    <a:pt x="174" y="222"/>
                  </a:cubicBezTo>
                  <a:cubicBezTo>
                    <a:pt x="176" y="223"/>
                    <a:pt x="178" y="223"/>
                    <a:pt x="180" y="224"/>
                  </a:cubicBezTo>
                  <a:cubicBezTo>
                    <a:pt x="182" y="225"/>
                    <a:pt x="183" y="227"/>
                    <a:pt x="185" y="229"/>
                  </a:cubicBezTo>
                  <a:cubicBezTo>
                    <a:pt x="189" y="231"/>
                    <a:pt x="189" y="226"/>
                    <a:pt x="189" y="223"/>
                  </a:cubicBezTo>
                  <a:cubicBezTo>
                    <a:pt x="188" y="219"/>
                    <a:pt x="189" y="220"/>
                    <a:pt x="191" y="217"/>
                  </a:cubicBezTo>
                  <a:cubicBezTo>
                    <a:pt x="192" y="214"/>
                    <a:pt x="191" y="213"/>
                    <a:pt x="190" y="210"/>
                  </a:cubicBezTo>
                  <a:cubicBezTo>
                    <a:pt x="188" y="208"/>
                    <a:pt x="186" y="206"/>
                    <a:pt x="185" y="204"/>
                  </a:cubicBezTo>
                  <a:cubicBezTo>
                    <a:pt x="184" y="202"/>
                    <a:pt x="186" y="200"/>
                    <a:pt x="185" y="197"/>
                  </a:cubicBezTo>
                  <a:cubicBezTo>
                    <a:pt x="184" y="195"/>
                    <a:pt x="181" y="194"/>
                    <a:pt x="179" y="193"/>
                  </a:cubicBezTo>
                  <a:cubicBezTo>
                    <a:pt x="176" y="192"/>
                    <a:pt x="174" y="192"/>
                    <a:pt x="173" y="189"/>
                  </a:cubicBezTo>
                  <a:cubicBezTo>
                    <a:pt x="172" y="187"/>
                    <a:pt x="172" y="187"/>
                    <a:pt x="172" y="186"/>
                  </a:cubicBezTo>
                  <a:cubicBezTo>
                    <a:pt x="172" y="184"/>
                    <a:pt x="173" y="184"/>
                    <a:pt x="172" y="183"/>
                  </a:cubicBezTo>
                  <a:cubicBezTo>
                    <a:pt x="171" y="181"/>
                    <a:pt x="167" y="179"/>
                    <a:pt x="165" y="179"/>
                  </a:cubicBezTo>
                  <a:cubicBezTo>
                    <a:pt x="166" y="177"/>
                    <a:pt x="169" y="176"/>
                    <a:pt x="169" y="175"/>
                  </a:cubicBezTo>
                  <a:cubicBezTo>
                    <a:pt x="171" y="170"/>
                    <a:pt x="159" y="162"/>
                    <a:pt x="169" y="161"/>
                  </a:cubicBezTo>
                  <a:cubicBezTo>
                    <a:pt x="172" y="161"/>
                    <a:pt x="173" y="162"/>
                    <a:pt x="175" y="163"/>
                  </a:cubicBezTo>
                  <a:cubicBezTo>
                    <a:pt x="178" y="166"/>
                    <a:pt x="180" y="169"/>
                    <a:pt x="183" y="171"/>
                  </a:cubicBezTo>
                  <a:cubicBezTo>
                    <a:pt x="184" y="173"/>
                    <a:pt x="185" y="174"/>
                    <a:pt x="187" y="176"/>
                  </a:cubicBezTo>
                  <a:cubicBezTo>
                    <a:pt x="188" y="177"/>
                    <a:pt x="189" y="177"/>
                    <a:pt x="191" y="180"/>
                  </a:cubicBezTo>
                  <a:cubicBezTo>
                    <a:pt x="193" y="183"/>
                    <a:pt x="193" y="188"/>
                    <a:pt x="196" y="191"/>
                  </a:cubicBezTo>
                  <a:cubicBezTo>
                    <a:pt x="199" y="189"/>
                    <a:pt x="198" y="186"/>
                    <a:pt x="200" y="183"/>
                  </a:cubicBezTo>
                  <a:cubicBezTo>
                    <a:pt x="201" y="182"/>
                    <a:pt x="202" y="182"/>
                    <a:pt x="203" y="180"/>
                  </a:cubicBezTo>
                  <a:cubicBezTo>
                    <a:pt x="204" y="179"/>
                    <a:pt x="204" y="177"/>
                    <a:pt x="205" y="175"/>
                  </a:cubicBezTo>
                  <a:cubicBezTo>
                    <a:pt x="206" y="172"/>
                    <a:pt x="207" y="170"/>
                    <a:pt x="208" y="167"/>
                  </a:cubicBezTo>
                  <a:cubicBezTo>
                    <a:pt x="209" y="164"/>
                    <a:pt x="212" y="160"/>
                    <a:pt x="211" y="157"/>
                  </a:cubicBezTo>
                  <a:cubicBezTo>
                    <a:pt x="210" y="157"/>
                    <a:pt x="207" y="156"/>
                    <a:pt x="206" y="156"/>
                  </a:cubicBezTo>
                  <a:cubicBezTo>
                    <a:pt x="204" y="155"/>
                    <a:pt x="204" y="153"/>
                    <a:pt x="203" y="152"/>
                  </a:cubicBezTo>
                  <a:cubicBezTo>
                    <a:pt x="201" y="151"/>
                    <a:pt x="200" y="151"/>
                    <a:pt x="198" y="150"/>
                  </a:cubicBezTo>
                  <a:cubicBezTo>
                    <a:pt x="197" y="149"/>
                    <a:pt x="196" y="147"/>
                    <a:pt x="196" y="145"/>
                  </a:cubicBezTo>
                  <a:cubicBezTo>
                    <a:pt x="195" y="143"/>
                    <a:pt x="195" y="143"/>
                    <a:pt x="193" y="141"/>
                  </a:cubicBezTo>
                  <a:cubicBezTo>
                    <a:pt x="192" y="140"/>
                    <a:pt x="189" y="139"/>
                    <a:pt x="188" y="137"/>
                  </a:cubicBezTo>
                  <a:cubicBezTo>
                    <a:pt x="187" y="137"/>
                    <a:pt x="187" y="136"/>
                    <a:pt x="186" y="135"/>
                  </a:cubicBezTo>
                  <a:cubicBezTo>
                    <a:pt x="185" y="135"/>
                    <a:pt x="184" y="135"/>
                    <a:pt x="184" y="134"/>
                  </a:cubicBezTo>
                  <a:cubicBezTo>
                    <a:pt x="182" y="133"/>
                    <a:pt x="182" y="132"/>
                    <a:pt x="180" y="132"/>
                  </a:cubicBezTo>
                  <a:cubicBezTo>
                    <a:pt x="179" y="130"/>
                    <a:pt x="178" y="130"/>
                    <a:pt x="177" y="130"/>
                  </a:cubicBezTo>
                  <a:cubicBezTo>
                    <a:pt x="176" y="129"/>
                    <a:pt x="176" y="129"/>
                    <a:pt x="175" y="128"/>
                  </a:cubicBezTo>
                  <a:cubicBezTo>
                    <a:pt x="173" y="126"/>
                    <a:pt x="172" y="126"/>
                    <a:pt x="170" y="125"/>
                  </a:cubicBezTo>
                  <a:cubicBezTo>
                    <a:pt x="168" y="124"/>
                    <a:pt x="164" y="124"/>
                    <a:pt x="163" y="122"/>
                  </a:cubicBezTo>
                  <a:cubicBezTo>
                    <a:pt x="162" y="121"/>
                    <a:pt x="162" y="113"/>
                    <a:pt x="164" y="113"/>
                  </a:cubicBezTo>
                  <a:cubicBezTo>
                    <a:pt x="165" y="112"/>
                    <a:pt x="167" y="113"/>
                    <a:pt x="169" y="113"/>
                  </a:cubicBezTo>
                  <a:cubicBezTo>
                    <a:pt x="170" y="113"/>
                    <a:pt x="172" y="111"/>
                    <a:pt x="173" y="111"/>
                  </a:cubicBezTo>
                  <a:cubicBezTo>
                    <a:pt x="174" y="109"/>
                    <a:pt x="174" y="104"/>
                    <a:pt x="171" y="104"/>
                  </a:cubicBezTo>
                  <a:cubicBezTo>
                    <a:pt x="168" y="102"/>
                    <a:pt x="164" y="106"/>
                    <a:pt x="161" y="103"/>
                  </a:cubicBezTo>
                  <a:cubicBezTo>
                    <a:pt x="162" y="102"/>
                    <a:pt x="163" y="100"/>
                    <a:pt x="164" y="99"/>
                  </a:cubicBezTo>
                  <a:cubicBezTo>
                    <a:pt x="166" y="98"/>
                    <a:pt x="167" y="98"/>
                    <a:pt x="169" y="97"/>
                  </a:cubicBezTo>
                  <a:cubicBezTo>
                    <a:pt x="172" y="96"/>
                    <a:pt x="171" y="93"/>
                    <a:pt x="170" y="90"/>
                  </a:cubicBezTo>
                  <a:cubicBezTo>
                    <a:pt x="168" y="88"/>
                    <a:pt x="165" y="88"/>
                    <a:pt x="163" y="89"/>
                  </a:cubicBezTo>
                  <a:cubicBezTo>
                    <a:pt x="161" y="90"/>
                    <a:pt x="157" y="95"/>
                    <a:pt x="157" y="90"/>
                  </a:cubicBezTo>
                  <a:cubicBezTo>
                    <a:pt x="156" y="90"/>
                    <a:pt x="154" y="91"/>
                    <a:pt x="152" y="90"/>
                  </a:cubicBezTo>
                  <a:cubicBezTo>
                    <a:pt x="152" y="87"/>
                    <a:pt x="154" y="86"/>
                    <a:pt x="156" y="85"/>
                  </a:cubicBezTo>
                  <a:cubicBezTo>
                    <a:pt x="159" y="84"/>
                    <a:pt x="162" y="82"/>
                    <a:pt x="161" y="80"/>
                  </a:cubicBezTo>
                  <a:cubicBezTo>
                    <a:pt x="156" y="79"/>
                    <a:pt x="157" y="74"/>
                    <a:pt x="152" y="77"/>
                  </a:cubicBezTo>
                  <a:cubicBezTo>
                    <a:pt x="150" y="79"/>
                    <a:pt x="149" y="80"/>
                    <a:pt x="146" y="80"/>
                  </a:cubicBezTo>
                  <a:cubicBezTo>
                    <a:pt x="143" y="79"/>
                    <a:pt x="145" y="79"/>
                    <a:pt x="146" y="77"/>
                  </a:cubicBezTo>
                  <a:cubicBezTo>
                    <a:pt x="147" y="74"/>
                    <a:pt x="149" y="70"/>
                    <a:pt x="144" y="69"/>
                  </a:cubicBezTo>
                  <a:cubicBezTo>
                    <a:pt x="142" y="69"/>
                    <a:pt x="134" y="73"/>
                    <a:pt x="135" y="68"/>
                  </a:cubicBezTo>
                  <a:cubicBezTo>
                    <a:pt x="138" y="68"/>
                    <a:pt x="142" y="68"/>
                    <a:pt x="143" y="65"/>
                  </a:cubicBezTo>
                  <a:cubicBezTo>
                    <a:pt x="144" y="60"/>
                    <a:pt x="140" y="61"/>
                    <a:pt x="137" y="60"/>
                  </a:cubicBezTo>
                  <a:cubicBezTo>
                    <a:pt x="135" y="58"/>
                    <a:pt x="135" y="55"/>
                    <a:pt x="131" y="56"/>
                  </a:cubicBezTo>
                  <a:cubicBezTo>
                    <a:pt x="130" y="57"/>
                    <a:pt x="121" y="65"/>
                    <a:pt x="121" y="59"/>
                  </a:cubicBezTo>
                  <a:cubicBezTo>
                    <a:pt x="121" y="57"/>
                    <a:pt x="124" y="56"/>
                    <a:pt x="123" y="54"/>
                  </a:cubicBezTo>
                  <a:cubicBezTo>
                    <a:pt x="122" y="48"/>
                    <a:pt x="117" y="57"/>
                    <a:pt x="114" y="56"/>
                  </a:cubicBezTo>
                  <a:cubicBezTo>
                    <a:pt x="110" y="54"/>
                    <a:pt x="120" y="49"/>
                    <a:pt x="118" y="46"/>
                  </a:cubicBezTo>
                  <a:cubicBezTo>
                    <a:pt x="117" y="46"/>
                    <a:pt x="115" y="46"/>
                    <a:pt x="114" y="46"/>
                  </a:cubicBezTo>
                  <a:cubicBezTo>
                    <a:pt x="113" y="45"/>
                    <a:pt x="113" y="43"/>
                    <a:pt x="112" y="42"/>
                  </a:cubicBezTo>
                  <a:cubicBezTo>
                    <a:pt x="111" y="41"/>
                    <a:pt x="109" y="41"/>
                    <a:pt x="108" y="40"/>
                  </a:cubicBezTo>
                  <a:cubicBezTo>
                    <a:pt x="108" y="39"/>
                    <a:pt x="108" y="38"/>
                    <a:pt x="107" y="37"/>
                  </a:cubicBezTo>
                  <a:cubicBezTo>
                    <a:pt x="106" y="34"/>
                    <a:pt x="98" y="32"/>
                    <a:pt x="95" y="31"/>
                  </a:cubicBezTo>
                  <a:cubicBezTo>
                    <a:pt x="93" y="30"/>
                    <a:pt x="90" y="28"/>
                    <a:pt x="88" y="31"/>
                  </a:cubicBezTo>
                  <a:cubicBezTo>
                    <a:pt x="87" y="32"/>
                    <a:pt x="87" y="36"/>
                    <a:pt x="87" y="38"/>
                  </a:cubicBezTo>
                  <a:cubicBezTo>
                    <a:pt x="86" y="40"/>
                    <a:pt x="85" y="42"/>
                    <a:pt x="82" y="42"/>
                  </a:cubicBezTo>
                  <a:cubicBezTo>
                    <a:pt x="79" y="42"/>
                    <a:pt x="80" y="38"/>
                    <a:pt x="78" y="37"/>
                  </a:cubicBezTo>
                  <a:cubicBezTo>
                    <a:pt x="75" y="35"/>
                    <a:pt x="74" y="39"/>
                    <a:pt x="73" y="41"/>
                  </a:cubicBezTo>
                  <a:cubicBezTo>
                    <a:pt x="72" y="44"/>
                    <a:pt x="70" y="45"/>
                    <a:pt x="68" y="48"/>
                  </a:cubicBezTo>
                  <a:cubicBezTo>
                    <a:pt x="64" y="48"/>
                    <a:pt x="65" y="44"/>
                    <a:pt x="66" y="42"/>
                  </a:cubicBezTo>
                  <a:cubicBezTo>
                    <a:pt x="69" y="38"/>
                    <a:pt x="70" y="32"/>
                    <a:pt x="69" y="28"/>
                  </a:cubicBezTo>
                  <a:cubicBezTo>
                    <a:pt x="68" y="25"/>
                    <a:pt x="68" y="22"/>
                    <a:pt x="67" y="20"/>
                  </a:cubicBezTo>
                  <a:cubicBezTo>
                    <a:pt x="66" y="18"/>
                    <a:pt x="63" y="16"/>
                    <a:pt x="62" y="14"/>
                  </a:cubicBezTo>
                  <a:cubicBezTo>
                    <a:pt x="62" y="12"/>
                    <a:pt x="65" y="10"/>
                    <a:pt x="64" y="8"/>
                  </a:cubicBezTo>
                  <a:cubicBezTo>
                    <a:pt x="63" y="5"/>
                    <a:pt x="59" y="5"/>
                    <a:pt x="57" y="5"/>
                  </a:cubicBezTo>
                  <a:cubicBezTo>
                    <a:pt x="52" y="6"/>
                    <a:pt x="47" y="8"/>
                    <a:pt x="47" y="13"/>
                  </a:cubicBezTo>
                  <a:cubicBezTo>
                    <a:pt x="44" y="13"/>
                    <a:pt x="43" y="11"/>
                    <a:pt x="41" y="12"/>
                  </a:cubicBezTo>
                  <a:cubicBezTo>
                    <a:pt x="39" y="13"/>
                    <a:pt x="37" y="14"/>
                    <a:pt x="37" y="16"/>
                  </a:cubicBezTo>
                  <a:cubicBezTo>
                    <a:pt x="38" y="19"/>
                    <a:pt x="47" y="20"/>
                    <a:pt x="45" y="25"/>
                  </a:cubicBezTo>
                  <a:cubicBezTo>
                    <a:pt x="42" y="25"/>
                    <a:pt x="40" y="21"/>
                    <a:pt x="38" y="20"/>
                  </a:cubicBezTo>
                  <a:cubicBezTo>
                    <a:pt x="35" y="19"/>
                    <a:pt x="35" y="21"/>
                    <a:pt x="37" y="23"/>
                  </a:cubicBezTo>
                  <a:cubicBezTo>
                    <a:pt x="38" y="25"/>
                    <a:pt x="40" y="26"/>
                    <a:pt x="42" y="27"/>
                  </a:cubicBezTo>
                  <a:cubicBezTo>
                    <a:pt x="44" y="29"/>
                    <a:pt x="44" y="32"/>
                    <a:pt x="41" y="31"/>
                  </a:cubicBezTo>
                  <a:cubicBezTo>
                    <a:pt x="39" y="28"/>
                    <a:pt x="36" y="24"/>
                    <a:pt x="34" y="22"/>
                  </a:cubicBezTo>
                  <a:cubicBezTo>
                    <a:pt x="32" y="24"/>
                    <a:pt x="30" y="26"/>
                    <a:pt x="30" y="29"/>
                  </a:cubicBezTo>
                  <a:cubicBezTo>
                    <a:pt x="31" y="33"/>
                    <a:pt x="33" y="33"/>
                    <a:pt x="35" y="36"/>
                  </a:cubicBezTo>
                  <a:cubicBezTo>
                    <a:pt x="38" y="38"/>
                    <a:pt x="36" y="39"/>
                    <a:pt x="34" y="41"/>
                  </a:cubicBezTo>
                  <a:cubicBezTo>
                    <a:pt x="33" y="44"/>
                    <a:pt x="32" y="46"/>
                    <a:pt x="32" y="49"/>
                  </a:cubicBezTo>
                  <a:cubicBezTo>
                    <a:pt x="32" y="51"/>
                    <a:pt x="33" y="53"/>
                    <a:pt x="34" y="55"/>
                  </a:cubicBezTo>
                  <a:cubicBezTo>
                    <a:pt x="36" y="57"/>
                    <a:pt x="39" y="56"/>
                    <a:pt x="39" y="60"/>
                  </a:cubicBezTo>
                  <a:cubicBezTo>
                    <a:pt x="39" y="62"/>
                    <a:pt x="39" y="65"/>
                    <a:pt x="39" y="67"/>
                  </a:cubicBezTo>
                  <a:cubicBezTo>
                    <a:pt x="39" y="69"/>
                    <a:pt x="40" y="74"/>
                    <a:pt x="36" y="72"/>
                  </a:cubicBezTo>
                  <a:cubicBezTo>
                    <a:pt x="34" y="71"/>
                    <a:pt x="36" y="68"/>
                    <a:pt x="33" y="67"/>
                  </a:cubicBezTo>
                  <a:cubicBezTo>
                    <a:pt x="31" y="67"/>
                    <a:pt x="29" y="70"/>
                    <a:pt x="27" y="70"/>
                  </a:cubicBezTo>
                  <a:cubicBezTo>
                    <a:pt x="27" y="68"/>
                    <a:pt x="25" y="66"/>
                    <a:pt x="28" y="64"/>
                  </a:cubicBezTo>
                  <a:cubicBezTo>
                    <a:pt x="30" y="64"/>
                    <a:pt x="36" y="66"/>
                    <a:pt x="36" y="63"/>
                  </a:cubicBezTo>
                  <a:cubicBezTo>
                    <a:pt x="37" y="61"/>
                    <a:pt x="30" y="55"/>
                    <a:pt x="29" y="52"/>
                  </a:cubicBezTo>
                  <a:cubicBezTo>
                    <a:pt x="27" y="48"/>
                    <a:pt x="27" y="43"/>
                    <a:pt x="28" y="38"/>
                  </a:cubicBezTo>
                  <a:cubicBezTo>
                    <a:pt x="28" y="33"/>
                    <a:pt x="25" y="30"/>
                    <a:pt x="24" y="25"/>
                  </a:cubicBezTo>
                  <a:cubicBezTo>
                    <a:pt x="24" y="20"/>
                    <a:pt x="28" y="17"/>
                    <a:pt x="30" y="13"/>
                  </a:cubicBezTo>
                  <a:cubicBezTo>
                    <a:pt x="32" y="8"/>
                    <a:pt x="36" y="6"/>
                    <a:pt x="40" y="2"/>
                  </a:cubicBezTo>
                  <a:cubicBezTo>
                    <a:pt x="32" y="2"/>
                    <a:pt x="22" y="0"/>
                    <a:pt x="16" y="7"/>
                  </a:cubicBezTo>
                  <a:cubicBezTo>
                    <a:pt x="14" y="10"/>
                    <a:pt x="12" y="13"/>
                    <a:pt x="10" y="17"/>
                  </a:cubicBezTo>
                  <a:cubicBezTo>
                    <a:pt x="9" y="20"/>
                    <a:pt x="7" y="22"/>
                    <a:pt x="4" y="26"/>
                  </a:cubicBezTo>
                  <a:cubicBezTo>
                    <a:pt x="1" y="30"/>
                    <a:pt x="2" y="36"/>
                    <a:pt x="3" y="40"/>
                  </a:cubicBezTo>
                  <a:cubicBezTo>
                    <a:pt x="3" y="46"/>
                    <a:pt x="1" y="50"/>
                    <a:pt x="0" y="55"/>
                  </a:cubicBezTo>
                  <a:cubicBezTo>
                    <a:pt x="0" y="57"/>
                    <a:pt x="0" y="61"/>
                    <a:pt x="1" y="63"/>
                  </a:cubicBezTo>
                  <a:cubicBezTo>
                    <a:pt x="2" y="65"/>
                    <a:pt x="4" y="65"/>
                    <a:pt x="7" y="65"/>
                  </a:cubicBezTo>
                  <a:cubicBezTo>
                    <a:pt x="13" y="65"/>
                    <a:pt x="17" y="66"/>
                    <a:pt x="19" y="72"/>
                  </a:cubicBezTo>
                  <a:cubicBezTo>
                    <a:pt x="16" y="68"/>
                    <a:pt x="10" y="69"/>
                    <a:pt x="6" y="68"/>
                  </a:cubicBezTo>
                  <a:cubicBezTo>
                    <a:pt x="7" y="71"/>
                    <a:pt x="7" y="75"/>
                    <a:pt x="9" y="77"/>
                  </a:cubicBezTo>
                  <a:cubicBezTo>
                    <a:pt x="12" y="81"/>
                    <a:pt x="13" y="82"/>
                    <a:pt x="13" y="87"/>
                  </a:cubicBezTo>
                  <a:cubicBezTo>
                    <a:pt x="16" y="88"/>
                    <a:pt x="18" y="87"/>
                    <a:pt x="20" y="86"/>
                  </a:cubicBezTo>
                  <a:cubicBezTo>
                    <a:pt x="22" y="85"/>
                    <a:pt x="24" y="85"/>
                    <a:pt x="26" y="85"/>
                  </a:cubicBezTo>
                  <a:cubicBezTo>
                    <a:pt x="28" y="88"/>
                    <a:pt x="29" y="91"/>
                    <a:pt x="34" y="92"/>
                  </a:cubicBezTo>
                  <a:cubicBezTo>
                    <a:pt x="38" y="93"/>
                    <a:pt x="41" y="91"/>
                    <a:pt x="45" y="92"/>
                  </a:cubicBezTo>
                  <a:cubicBezTo>
                    <a:pt x="48" y="93"/>
                    <a:pt x="49" y="93"/>
                    <a:pt x="51" y="93"/>
                  </a:cubicBezTo>
                  <a:cubicBezTo>
                    <a:pt x="53" y="94"/>
                    <a:pt x="54" y="94"/>
                    <a:pt x="56" y="95"/>
                  </a:cubicBezTo>
                  <a:cubicBezTo>
                    <a:pt x="61" y="97"/>
                    <a:pt x="64" y="89"/>
                    <a:pt x="70"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07" name="Freeform 41"/>
            <p:cNvSpPr/>
            <p:nvPr/>
          </p:nvSpPr>
          <p:spPr bwMode="auto">
            <a:xfrm>
              <a:off x="2111732" y="3060945"/>
              <a:ext cx="25586" cy="20666"/>
            </a:xfrm>
            <a:custGeom>
              <a:avLst/>
              <a:gdLst>
                <a:gd name="T0" fmla="*/ 6 w 11"/>
                <a:gd name="T1" fmla="*/ 0 h 9"/>
                <a:gd name="T2" fmla="*/ 3 w 11"/>
                <a:gd name="T3" fmla="*/ 7 h 9"/>
                <a:gd name="T4" fmla="*/ 6 w 11"/>
                <a:gd name="T5" fmla="*/ 0 h 9"/>
              </a:gdLst>
              <a:ahLst/>
              <a:cxnLst>
                <a:cxn ang="0">
                  <a:pos x="T0" y="T1"/>
                </a:cxn>
                <a:cxn ang="0">
                  <a:pos x="T2" y="T3"/>
                </a:cxn>
                <a:cxn ang="0">
                  <a:pos x="T4" y="T5"/>
                </a:cxn>
              </a:cxnLst>
              <a:rect l="0" t="0" r="r" b="b"/>
              <a:pathLst>
                <a:path w="11" h="9">
                  <a:moveTo>
                    <a:pt x="6" y="0"/>
                  </a:moveTo>
                  <a:cubicBezTo>
                    <a:pt x="11" y="0"/>
                    <a:pt x="6" y="9"/>
                    <a:pt x="3" y="7"/>
                  </a:cubicBezTo>
                  <a:cubicBezTo>
                    <a:pt x="0" y="5"/>
                    <a:pt x="4"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08" name="Freeform 42"/>
            <p:cNvSpPr/>
            <p:nvPr/>
          </p:nvSpPr>
          <p:spPr bwMode="auto">
            <a:xfrm>
              <a:off x="2086146" y="2815914"/>
              <a:ext cx="88566" cy="67901"/>
            </a:xfrm>
            <a:custGeom>
              <a:avLst/>
              <a:gdLst>
                <a:gd name="T0" fmla="*/ 8 w 38"/>
                <a:gd name="T1" fmla="*/ 26 h 29"/>
                <a:gd name="T2" fmla="*/ 7 w 38"/>
                <a:gd name="T3" fmla="*/ 16 h 29"/>
                <a:gd name="T4" fmla="*/ 2 w 38"/>
                <a:gd name="T5" fmla="*/ 13 h 29"/>
                <a:gd name="T6" fmla="*/ 2 w 38"/>
                <a:gd name="T7" fmla="*/ 5 h 29"/>
                <a:gd name="T8" fmla="*/ 4 w 38"/>
                <a:gd name="T9" fmla="*/ 1 h 29"/>
                <a:gd name="T10" fmla="*/ 8 w 38"/>
                <a:gd name="T11" fmla="*/ 4 h 29"/>
                <a:gd name="T12" fmla="*/ 17 w 38"/>
                <a:gd name="T13" fmla="*/ 4 h 29"/>
                <a:gd name="T14" fmla="*/ 27 w 38"/>
                <a:gd name="T15" fmla="*/ 8 h 29"/>
                <a:gd name="T16" fmla="*/ 28 w 38"/>
                <a:gd name="T17" fmla="*/ 11 h 29"/>
                <a:gd name="T18" fmla="*/ 32 w 38"/>
                <a:gd name="T19" fmla="*/ 14 h 29"/>
                <a:gd name="T20" fmla="*/ 37 w 38"/>
                <a:gd name="T21" fmla="*/ 23 h 29"/>
                <a:gd name="T22" fmla="*/ 27 w 38"/>
                <a:gd name="T23" fmla="*/ 22 h 29"/>
                <a:gd name="T24" fmla="*/ 23 w 38"/>
                <a:gd name="T25" fmla="*/ 22 h 29"/>
                <a:gd name="T26" fmla="*/ 21 w 38"/>
                <a:gd name="T27" fmla="*/ 24 h 29"/>
                <a:gd name="T28" fmla="*/ 15 w 38"/>
                <a:gd name="T29" fmla="*/ 28 h 29"/>
                <a:gd name="T30" fmla="*/ 8 w 38"/>
                <a:gd name="T31" fmla="*/ 2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 h="29">
                  <a:moveTo>
                    <a:pt x="8" y="26"/>
                  </a:moveTo>
                  <a:cubicBezTo>
                    <a:pt x="5" y="23"/>
                    <a:pt x="8" y="20"/>
                    <a:pt x="7" y="16"/>
                  </a:cubicBezTo>
                  <a:cubicBezTo>
                    <a:pt x="6" y="15"/>
                    <a:pt x="3" y="15"/>
                    <a:pt x="2" y="13"/>
                  </a:cubicBezTo>
                  <a:cubicBezTo>
                    <a:pt x="0" y="11"/>
                    <a:pt x="0" y="7"/>
                    <a:pt x="2" y="5"/>
                  </a:cubicBezTo>
                  <a:cubicBezTo>
                    <a:pt x="2" y="4"/>
                    <a:pt x="3" y="1"/>
                    <a:pt x="4" y="1"/>
                  </a:cubicBezTo>
                  <a:cubicBezTo>
                    <a:pt x="6" y="0"/>
                    <a:pt x="7" y="3"/>
                    <a:pt x="8" y="4"/>
                  </a:cubicBezTo>
                  <a:cubicBezTo>
                    <a:pt x="11" y="7"/>
                    <a:pt x="14" y="4"/>
                    <a:pt x="17" y="4"/>
                  </a:cubicBezTo>
                  <a:cubicBezTo>
                    <a:pt x="20" y="4"/>
                    <a:pt x="26" y="5"/>
                    <a:pt x="27" y="8"/>
                  </a:cubicBezTo>
                  <a:cubicBezTo>
                    <a:pt x="27" y="10"/>
                    <a:pt x="26" y="10"/>
                    <a:pt x="28" y="11"/>
                  </a:cubicBezTo>
                  <a:cubicBezTo>
                    <a:pt x="30" y="12"/>
                    <a:pt x="31" y="13"/>
                    <a:pt x="32" y="14"/>
                  </a:cubicBezTo>
                  <a:cubicBezTo>
                    <a:pt x="34" y="16"/>
                    <a:pt x="38" y="20"/>
                    <a:pt x="37" y="23"/>
                  </a:cubicBezTo>
                  <a:cubicBezTo>
                    <a:pt x="35" y="26"/>
                    <a:pt x="30" y="23"/>
                    <a:pt x="27" y="22"/>
                  </a:cubicBezTo>
                  <a:cubicBezTo>
                    <a:pt x="26" y="22"/>
                    <a:pt x="24" y="21"/>
                    <a:pt x="23" y="22"/>
                  </a:cubicBezTo>
                  <a:cubicBezTo>
                    <a:pt x="22" y="22"/>
                    <a:pt x="22" y="23"/>
                    <a:pt x="21" y="24"/>
                  </a:cubicBezTo>
                  <a:cubicBezTo>
                    <a:pt x="19" y="26"/>
                    <a:pt x="18" y="27"/>
                    <a:pt x="15" y="28"/>
                  </a:cubicBezTo>
                  <a:cubicBezTo>
                    <a:pt x="13" y="29"/>
                    <a:pt x="9" y="28"/>
                    <a:pt x="8"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09" name="Freeform 43"/>
            <p:cNvSpPr/>
            <p:nvPr/>
          </p:nvSpPr>
          <p:spPr bwMode="auto">
            <a:xfrm>
              <a:off x="1830290" y="2788360"/>
              <a:ext cx="97422" cy="141705"/>
            </a:xfrm>
            <a:custGeom>
              <a:avLst/>
              <a:gdLst>
                <a:gd name="T0" fmla="*/ 12 w 42"/>
                <a:gd name="T1" fmla="*/ 54 h 61"/>
                <a:gd name="T2" fmla="*/ 5 w 42"/>
                <a:gd name="T3" fmla="*/ 51 h 61"/>
                <a:gd name="T4" fmla="*/ 4 w 42"/>
                <a:gd name="T5" fmla="*/ 46 h 61"/>
                <a:gd name="T6" fmla="*/ 3 w 42"/>
                <a:gd name="T7" fmla="*/ 42 h 61"/>
                <a:gd name="T8" fmla="*/ 3 w 42"/>
                <a:gd name="T9" fmla="*/ 40 h 61"/>
                <a:gd name="T10" fmla="*/ 2 w 42"/>
                <a:gd name="T11" fmla="*/ 38 h 61"/>
                <a:gd name="T12" fmla="*/ 0 w 42"/>
                <a:gd name="T13" fmla="*/ 33 h 61"/>
                <a:gd name="T14" fmla="*/ 0 w 42"/>
                <a:gd name="T15" fmla="*/ 24 h 61"/>
                <a:gd name="T16" fmla="*/ 1 w 42"/>
                <a:gd name="T17" fmla="*/ 15 h 61"/>
                <a:gd name="T18" fmla="*/ 8 w 42"/>
                <a:gd name="T19" fmla="*/ 16 h 61"/>
                <a:gd name="T20" fmla="*/ 4 w 42"/>
                <a:gd name="T21" fmla="*/ 8 h 61"/>
                <a:gd name="T22" fmla="*/ 9 w 42"/>
                <a:gd name="T23" fmla="*/ 1 h 61"/>
                <a:gd name="T24" fmla="*/ 19 w 42"/>
                <a:gd name="T25" fmla="*/ 2 h 61"/>
                <a:gd name="T26" fmla="*/ 27 w 42"/>
                <a:gd name="T27" fmla="*/ 8 h 61"/>
                <a:gd name="T28" fmla="*/ 31 w 42"/>
                <a:gd name="T29" fmla="*/ 5 h 61"/>
                <a:gd name="T30" fmla="*/ 37 w 42"/>
                <a:gd name="T31" fmla="*/ 6 h 61"/>
                <a:gd name="T32" fmla="*/ 41 w 42"/>
                <a:gd name="T33" fmla="*/ 7 h 61"/>
                <a:gd name="T34" fmla="*/ 42 w 42"/>
                <a:gd name="T35" fmla="*/ 11 h 61"/>
                <a:gd name="T36" fmla="*/ 39 w 42"/>
                <a:gd name="T37" fmla="*/ 15 h 61"/>
                <a:gd name="T38" fmla="*/ 37 w 42"/>
                <a:gd name="T39" fmla="*/ 19 h 61"/>
                <a:gd name="T40" fmla="*/ 32 w 42"/>
                <a:gd name="T41" fmla="*/ 29 h 61"/>
                <a:gd name="T42" fmla="*/ 25 w 42"/>
                <a:gd name="T43" fmla="*/ 38 h 61"/>
                <a:gd name="T44" fmla="*/ 19 w 42"/>
                <a:gd name="T45" fmla="*/ 36 h 61"/>
                <a:gd name="T46" fmla="*/ 12 w 42"/>
                <a:gd name="T47" fmla="*/ 38 h 61"/>
                <a:gd name="T48" fmla="*/ 15 w 42"/>
                <a:gd name="T49" fmla="*/ 40 h 61"/>
                <a:gd name="T50" fmla="*/ 17 w 42"/>
                <a:gd name="T51" fmla="*/ 42 h 61"/>
                <a:gd name="T52" fmla="*/ 16 w 42"/>
                <a:gd name="T53" fmla="*/ 48 h 61"/>
                <a:gd name="T54" fmla="*/ 12 w 42"/>
                <a:gd name="T55" fmla="*/ 5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61">
                  <a:moveTo>
                    <a:pt x="12" y="54"/>
                  </a:moveTo>
                  <a:cubicBezTo>
                    <a:pt x="10" y="61"/>
                    <a:pt x="5" y="56"/>
                    <a:pt x="5" y="51"/>
                  </a:cubicBezTo>
                  <a:cubicBezTo>
                    <a:pt x="4" y="49"/>
                    <a:pt x="4" y="48"/>
                    <a:pt x="4" y="46"/>
                  </a:cubicBezTo>
                  <a:cubicBezTo>
                    <a:pt x="4" y="45"/>
                    <a:pt x="3" y="43"/>
                    <a:pt x="3" y="42"/>
                  </a:cubicBezTo>
                  <a:cubicBezTo>
                    <a:pt x="3" y="41"/>
                    <a:pt x="3" y="41"/>
                    <a:pt x="3" y="40"/>
                  </a:cubicBezTo>
                  <a:cubicBezTo>
                    <a:pt x="2" y="39"/>
                    <a:pt x="2" y="38"/>
                    <a:pt x="2" y="38"/>
                  </a:cubicBezTo>
                  <a:cubicBezTo>
                    <a:pt x="1" y="36"/>
                    <a:pt x="1" y="35"/>
                    <a:pt x="0" y="33"/>
                  </a:cubicBezTo>
                  <a:cubicBezTo>
                    <a:pt x="0" y="30"/>
                    <a:pt x="1" y="27"/>
                    <a:pt x="0" y="24"/>
                  </a:cubicBezTo>
                  <a:cubicBezTo>
                    <a:pt x="0" y="21"/>
                    <a:pt x="1" y="18"/>
                    <a:pt x="1" y="15"/>
                  </a:cubicBezTo>
                  <a:cubicBezTo>
                    <a:pt x="2" y="10"/>
                    <a:pt x="5" y="16"/>
                    <a:pt x="8" y="16"/>
                  </a:cubicBezTo>
                  <a:cubicBezTo>
                    <a:pt x="9" y="12"/>
                    <a:pt x="4" y="11"/>
                    <a:pt x="4" y="8"/>
                  </a:cubicBezTo>
                  <a:cubicBezTo>
                    <a:pt x="4" y="5"/>
                    <a:pt x="6" y="2"/>
                    <a:pt x="9" y="1"/>
                  </a:cubicBezTo>
                  <a:cubicBezTo>
                    <a:pt x="13" y="0"/>
                    <a:pt x="16" y="0"/>
                    <a:pt x="19" y="2"/>
                  </a:cubicBezTo>
                  <a:cubicBezTo>
                    <a:pt x="22" y="4"/>
                    <a:pt x="23" y="8"/>
                    <a:pt x="27" y="8"/>
                  </a:cubicBezTo>
                  <a:cubicBezTo>
                    <a:pt x="29" y="8"/>
                    <a:pt x="30" y="6"/>
                    <a:pt x="31" y="5"/>
                  </a:cubicBezTo>
                  <a:cubicBezTo>
                    <a:pt x="33" y="4"/>
                    <a:pt x="35" y="5"/>
                    <a:pt x="37" y="6"/>
                  </a:cubicBezTo>
                  <a:cubicBezTo>
                    <a:pt x="38" y="6"/>
                    <a:pt x="39" y="6"/>
                    <a:pt x="41" y="7"/>
                  </a:cubicBezTo>
                  <a:cubicBezTo>
                    <a:pt x="41" y="8"/>
                    <a:pt x="42" y="10"/>
                    <a:pt x="42" y="11"/>
                  </a:cubicBezTo>
                  <a:cubicBezTo>
                    <a:pt x="42" y="12"/>
                    <a:pt x="40" y="14"/>
                    <a:pt x="39" y="15"/>
                  </a:cubicBezTo>
                  <a:cubicBezTo>
                    <a:pt x="38" y="16"/>
                    <a:pt x="37" y="17"/>
                    <a:pt x="37" y="19"/>
                  </a:cubicBezTo>
                  <a:cubicBezTo>
                    <a:pt x="35" y="22"/>
                    <a:pt x="34" y="26"/>
                    <a:pt x="32" y="29"/>
                  </a:cubicBezTo>
                  <a:cubicBezTo>
                    <a:pt x="31" y="32"/>
                    <a:pt x="29" y="38"/>
                    <a:pt x="25" y="38"/>
                  </a:cubicBezTo>
                  <a:cubicBezTo>
                    <a:pt x="22" y="39"/>
                    <a:pt x="21" y="37"/>
                    <a:pt x="19" y="36"/>
                  </a:cubicBezTo>
                  <a:cubicBezTo>
                    <a:pt x="16" y="36"/>
                    <a:pt x="14" y="37"/>
                    <a:pt x="12" y="38"/>
                  </a:cubicBezTo>
                  <a:cubicBezTo>
                    <a:pt x="12" y="39"/>
                    <a:pt x="14" y="39"/>
                    <a:pt x="15" y="40"/>
                  </a:cubicBezTo>
                  <a:cubicBezTo>
                    <a:pt x="17" y="40"/>
                    <a:pt x="17" y="41"/>
                    <a:pt x="17" y="42"/>
                  </a:cubicBezTo>
                  <a:cubicBezTo>
                    <a:pt x="18" y="45"/>
                    <a:pt x="17" y="47"/>
                    <a:pt x="16" y="48"/>
                  </a:cubicBezTo>
                  <a:cubicBezTo>
                    <a:pt x="14" y="50"/>
                    <a:pt x="13" y="52"/>
                    <a:pt x="12"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10" name="Freeform 44"/>
            <p:cNvSpPr/>
            <p:nvPr/>
          </p:nvSpPr>
          <p:spPr bwMode="auto">
            <a:xfrm>
              <a:off x="1720075" y="2795248"/>
              <a:ext cx="95454" cy="165322"/>
            </a:xfrm>
            <a:custGeom>
              <a:avLst/>
              <a:gdLst>
                <a:gd name="T0" fmla="*/ 31 w 41"/>
                <a:gd name="T1" fmla="*/ 27 h 71"/>
                <a:gd name="T2" fmla="*/ 28 w 41"/>
                <a:gd name="T3" fmla="*/ 31 h 71"/>
                <a:gd name="T4" fmla="*/ 32 w 41"/>
                <a:gd name="T5" fmla="*/ 31 h 71"/>
                <a:gd name="T6" fmla="*/ 36 w 41"/>
                <a:gd name="T7" fmla="*/ 32 h 71"/>
                <a:gd name="T8" fmla="*/ 38 w 41"/>
                <a:gd name="T9" fmla="*/ 36 h 71"/>
                <a:gd name="T10" fmla="*/ 41 w 41"/>
                <a:gd name="T11" fmla="*/ 44 h 71"/>
                <a:gd name="T12" fmla="*/ 41 w 41"/>
                <a:gd name="T13" fmla="*/ 53 h 71"/>
                <a:gd name="T14" fmla="*/ 39 w 41"/>
                <a:gd name="T15" fmla="*/ 63 h 71"/>
                <a:gd name="T16" fmla="*/ 34 w 41"/>
                <a:gd name="T17" fmla="*/ 64 h 71"/>
                <a:gd name="T18" fmla="*/ 31 w 41"/>
                <a:gd name="T19" fmla="*/ 66 h 71"/>
                <a:gd name="T20" fmla="*/ 30 w 41"/>
                <a:gd name="T21" fmla="*/ 70 h 71"/>
                <a:gd name="T22" fmla="*/ 26 w 41"/>
                <a:gd name="T23" fmla="*/ 70 h 71"/>
                <a:gd name="T24" fmla="*/ 22 w 41"/>
                <a:gd name="T25" fmla="*/ 63 h 71"/>
                <a:gd name="T26" fmla="*/ 16 w 41"/>
                <a:gd name="T27" fmla="*/ 55 h 71"/>
                <a:gd name="T28" fmla="*/ 13 w 41"/>
                <a:gd name="T29" fmla="*/ 52 h 71"/>
                <a:gd name="T30" fmla="*/ 9 w 41"/>
                <a:gd name="T31" fmla="*/ 50 h 71"/>
                <a:gd name="T32" fmla="*/ 3 w 41"/>
                <a:gd name="T33" fmla="*/ 44 h 71"/>
                <a:gd name="T34" fmla="*/ 2 w 41"/>
                <a:gd name="T35" fmla="*/ 42 h 71"/>
                <a:gd name="T36" fmla="*/ 1 w 41"/>
                <a:gd name="T37" fmla="*/ 40 h 71"/>
                <a:gd name="T38" fmla="*/ 1 w 41"/>
                <a:gd name="T39" fmla="*/ 36 h 71"/>
                <a:gd name="T40" fmla="*/ 4 w 41"/>
                <a:gd name="T41" fmla="*/ 30 h 71"/>
                <a:gd name="T42" fmla="*/ 10 w 41"/>
                <a:gd name="T43" fmla="*/ 37 h 71"/>
                <a:gd name="T44" fmla="*/ 16 w 41"/>
                <a:gd name="T45" fmla="*/ 33 h 71"/>
                <a:gd name="T46" fmla="*/ 14 w 41"/>
                <a:gd name="T47" fmla="*/ 30 h 71"/>
                <a:gd name="T48" fmla="*/ 15 w 41"/>
                <a:gd name="T49" fmla="*/ 26 h 71"/>
                <a:gd name="T50" fmla="*/ 12 w 41"/>
                <a:gd name="T51" fmla="*/ 23 h 71"/>
                <a:gd name="T52" fmla="*/ 9 w 41"/>
                <a:gd name="T53" fmla="*/ 21 h 71"/>
                <a:gd name="T54" fmla="*/ 9 w 41"/>
                <a:gd name="T55" fmla="*/ 16 h 71"/>
                <a:gd name="T56" fmla="*/ 9 w 41"/>
                <a:gd name="T57" fmla="*/ 12 h 71"/>
                <a:gd name="T58" fmla="*/ 18 w 41"/>
                <a:gd name="T59" fmla="*/ 9 h 71"/>
                <a:gd name="T60" fmla="*/ 24 w 41"/>
                <a:gd name="T61" fmla="*/ 8 h 71"/>
                <a:gd name="T62" fmla="*/ 27 w 41"/>
                <a:gd name="T63" fmla="*/ 3 h 71"/>
                <a:gd name="T64" fmla="*/ 31 w 41"/>
                <a:gd name="T65" fmla="*/ 0 h 71"/>
                <a:gd name="T66" fmla="*/ 35 w 41"/>
                <a:gd name="T67" fmla="*/ 3 h 71"/>
                <a:gd name="T68" fmla="*/ 35 w 41"/>
                <a:gd name="T69" fmla="*/ 9 h 71"/>
                <a:gd name="T70" fmla="*/ 38 w 41"/>
                <a:gd name="T71" fmla="*/ 11 h 71"/>
                <a:gd name="T72" fmla="*/ 31 w 41"/>
                <a:gd name="T73" fmla="*/ 2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1" h="71">
                  <a:moveTo>
                    <a:pt x="31" y="27"/>
                  </a:moveTo>
                  <a:cubicBezTo>
                    <a:pt x="30" y="28"/>
                    <a:pt x="28" y="30"/>
                    <a:pt x="28" y="31"/>
                  </a:cubicBezTo>
                  <a:cubicBezTo>
                    <a:pt x="28" y="33"/>
                    <a:pt x="31" y="31"/>
                    <a:pt x="32" y="31"/>
                  </a:cubicBezTo>
                  <a:cubicBezTo>
                    <a:pt x="33" y="30"/>
                    <a:pt x="35" y="31"/>
                    <a:pt x="36" y="32"/>
                  </a:cubicBezTo>
                  <a:cubicBezTo>
                    <a:pt x="37" y="34"/>
                    <a:pt x="37" y="35"/>
                    <a:pt x="38" y="36"/>
                  </a:cubicBezTo>
                  <a:cubicBezTo>
                    <a:pt x="40" y="39"/>
                    <a:pt x="41" y="41"/>
                    <a:pt x="41" y="44"/>
                  </a:cubicBezTo>
                  <a:cubicBezTo>
                    <a:pt x="41" y="47"/>
                    <a:pt x="41" y="50"/>
                    <a:pt x="41" y="53"/>
                  </a:cubicBezTo>
                  <a:cubicBezTo>
                    <a:pt x="41" y="56"/>
                    <a:pt x="41" y="60"/>
                    <a:pt x="39" y="63"/>
                  </a:cubicBezTo>
                  <a:cubicBezTo>
                    <a:pt x="37" y="64"/>
                    <a:pt x="36" y="64"/>
                    <a:pt x="34" y="64"/>
                  </a:cubicBezTo>
                  <a:cubicBezTo>
                    <a:pt x="32" y="64"/>
                    <a:pt x="31" y="64"/>
                    <a:pt x="31" y="66"/>
                  </a:cubicBezTo>
                  <a:cubicBezTo>
                    <a:pt x="31" y="68"/>
                    <a:pt x="32" y="69"/>
                    <a:pt x="30" y="70"/>
                  </a:cubicBezTo>
                  <a:cubicBezTo>
                    <a:pt x="29" y="71"/>
                    <a:pt x="27" y="71"/>
                    <a:pt x="26" y="70"/>
                  </a:cubicBezTo>
                  <a:cubicBezTo>
                    <a:pt x="23" y="68"/>
                    <a:pt x="23" y="66"/>
                    <a:pt x="22" y="63"/>
                  </a:cubicBezTo>
                  <a:cubicBezTo>
                    <a:pt x="20" y="60"/>
                    <a:pt x="18" y="57"/>
                    <a:pt x="16" y="55"/>
                  </a:cubicBezTo>
                  <a:cubicBezTo>
                    <a:pt x="15" y="54"/>
                    <a:pt x="15" y="52"/>
                    <a:pt x="13" y="52"/>
                  </a:cubicBezTo>
                  <a:cubicBezTo>
                    <a:pt x="12" y="51"/>
                    <a:pt x="10" y="50"/>
                    <a:pt x="9" y="50"/>
                  </a:cubicBezTo>
                  <a:cubicBezTo>
                    <a:pt x="6" y="49"/>
                    <a:pt x="4" y="47"/>
                    <a:pt x="3" y="44"/>
                  </a:cubicBezTo>
                  <a:cubicBezTo>
                    <a:pt x="3" y="43"/>
                    <a:pt x="3" y="43"/>
                    <a:pt x="2" y="42"/>
                  </a:cubicBezTo>
                  <a:cubicBezTo>
                    <a:pt x="2" y="41"/>
                    <a:pt x="1" y="41"/>
                    <a:pt x="1" y="40"/>
                  </a:cubicBezTo>
                  <a:cubicBezTo>
                    <a:pt x="0" y="39"/>
                    <a:pt x="1" y="37"/>
                    <a:pt x="1" y="36"/>
                  </a:cubicBezTo>
                  <a:cubicBezTo>
                    <a:pt x="1" y="33"/>
                    <a:pt x="0" y="28"/>
                    <a:pt x="4" y="30"/>
                  </a:cubicBezTo>
                  <a:cubicBezTo>
                    <a:pt x="7" y="31"/>
                    <a:pt x="8" y="35"/>
                    <a:pt x="10" y="37"/>
                  </a:cubicBezTo>
                  <a:cubicBezTo>
                    <a:pt x="12" y="40"/>
                    <a:pt x="16" y="37"/>
                    <a:pt x="16" y="33"/>
                  </a:cubicBezTo>
                  <a:cubicBezTo>
                    <a:pt x="16" y="32"/>
                    <a:pt x="14" y="31"/>
                    <a:pt x="14" y="30"/>
                  </a:cubicBezTo>
                  <a:cubicBezTo>
                    <a:pt x="14" y="28"/>
                    <a:pt x="14" y="27"/>
                    <a:pt x="15" y="26"/>
                  </a:cubicBezTo>
                  <a:cubicBezTo>
                    <a:pt x="15" y="24"/>
                    <a:pt x="14" y="24"/>
                    <a:pt x="12" y="23"/>
                  </a:cubicBezTo>
                  <a:cubicBezTo>
                    <a:pt x="11" y="23"/>
                    <a:pt x="9" y="23"/>
                    <a:pt x="9" y="21"/>
                  </a:cubicBezTo>
                  <a:cubicBezTo>
                    <a:pt x="8" y="19"/>
                    <a:pt x="10" y="18"/>
                    <a:pt x="9" y="16"/>
                  </a:cubicBezTo>
                  <a:cubicBezTo>
                    <a:pt x="9" y="15"/>
                    <a:pt x="7" y="14"/>
                    <a:pt x="9" y="12"/>
                  </a:cubicBezTo>
                  <a:cubicBezTo>
                    <a:pt x="10" y="10"/>
                    <a:pt x="15" y="9"/>
                    <a:pt x="18" y="9"/>
                  </a:cubicBezTo>
                  <a:cubicBezTo>
                    <a:pt x="20" y="9"/>
                    <a:pt x="22" y="10"/>
                    <a:pt x="24" y="8"/>
                  </a:cubicBezTo>
                  <a:cubicBezTo>
                    <a:pt x="25" y="7"/>
                    <a:pt x="25" y="5"/>
                    <a:pt x="27" y="3"/>
                  </a:cubicBezTo>
                  <a:cubicBezTo>
                    <a:pt x="28" y="2"/>
                    <a:pt x="30" y="0"/>
                    <a:pt x="31" y="0"/>
                  </a:cubicBezTo>
                  <a:cubicBezTo>
                    <a:pt x="32" y="0"/>
                    <a:pt x="35" y="2"/>
                    <a:pt x="35" y="3"/>
                  </a:cubicBezTo>
                  <a:cubicBezTo>
                    <a:pt x="36" y="6"/>
                    <a:pt x="29" y="9"/>
                    <a:pt x="35" y="9"/>
                  </a:cubicBezTo>
                  <a:cubicBezTo>
                    <a:pt x="37" y="9"/>
                    <a:pt x="38" y="9"/>
                    <a:pt x="38" y="11"/>
                  </a:cubicBezTo>
                  <a:cubicBezTo>
                    <a:pt x="38" y="17"/>
                    <a:pt x="34" y="23"/>
                    <a:pt x="3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11" name="Freeform 45"/>
            <p:cNvSpPr/>
            <p:nvPr/>
          </p:nvSpPr>
          <p:spPr bwMode="auto">
            <a:xfrm>
              <a:off x="1808641" y="2583675"/>
              <a:ext cx="305059" cy="194844"/>
            </a:xfrm>
            <a:custGeom>
              <a:avLst/>
              <a:gdLst>
                <a:gd name="T0" fmla="*/ 110 w 131"/>
                <a:gd name="T1" fmla="*/ 83 h 84"/>
                <a:gd name="T2" fmla="*/ 101 w 131"/>
                <a:gd name="T3" fmla="*/ 77 h 84"/>
                <a:gd name="T4" fmla="*/ 99 w 131"/>
                <a:gd name="T5" fmla="*/ 68 h 84"/>
                <a:gd name="T6" fmla="*/ 99 w 131"/>
                <a:gd name="T7" fmla="*/ 77 h 84"/>
                <a:gd name="T8" fmla="*/ 92 w 131"/>
                <a:gd name="T9" fmla="*/ 80 h 84"/>
                <a:gd name="T10" fmla="*/ 84 w 131"/>
                <a:gd name="T11" fmla="*/ 78 h 84"/>
                <a:gd name="T12" fmla="*/ 77 w 131"/>
                <a:gd name="T13" fmla="*/ 81 h 84"/>
                <a:gd name="T14" fmla="*/ 62 w 131"/>
                <a:gd name="T15" fmla="*/ 81 h 84"/>
                <a:gd name="T16" fmla="*/ 59 w 131"/>
                <a:gd name="T17" fmla="*/ 74 h 84"/>
                <a:gd name="T18" fmla="*/ 55 w 131"/>
                <a:gd name="T19" fmla="*/ 80 h 84"/>
                <a:gd name="T20" fmla="*/ 44 w 131"/>
                <a:gd name="T21" fmla="*/ 75 h 84"/>
                <a:gd name="T22" fmla="*/ 36 w 131"/>
                <a:gd name="T23" fmla="*/ 75 h 84"/>
                <a:gd name="T24" fmla="*/ 33 w 131"/>
                <a:gd name="T25" fmla="*/ 58 h 84"/>
                <a:gd name="T26" fmla="*/ 34 w 131"/>
                <a:gd name="T27" fmla="*/ 41 h 84"/>
                <a:gd name="T28" fmla="*/ 26 w 131"/>
                <a:gd name="T29" fmla="*/ 29 h 84"/>
                <a:gd name="T30" fmla="*/ 10 w 131"/>
                <a:gd name="T31" fmla="*/ 24 h 84"/>
                <a:gd name="T32" fmla="*/ 0 w 131"/>
                <a:gd name="T33" fmla="*/ 9 h 84"/>
                <a:gd name="T34" fmla="*/ 14 w 131"/>
                <a:gd name="T35" fmla="*/ 2 h 84"/>
                <a:gd name="T36" fmla="*/ 26 w 131"/>
                <a:gd name="T37" fmla="*/ 10 h 84"/>
                <a:gd name="T38" fmla="*/ 26 w 131"/>
                <a:gd name="T39" fmla="*/ 17 h 84"/>
                <a:gd name="T40" fmla="*/ 35 w 131"/>
                <a:gd name="T41" fmla="*/ 18 h 84"/>
                <a:gd name="T42" fmla="*/ 42 w 131"/>
                <a:gd name="T43" fmla="*/ 14 h 84"/>
                <a:gd name="T44" fmla="*/ 45 w 131"/>
                <a:gd name="T45" fmla="*/ 24 h 84"/>
                <a:gd name="T46" fmla="*/ 49 w 131"/>
                <a:gd name="T47" fmla="*/ 27 h 84"/>
                <a:gd name="T48" fmla="*/ 51 w 131"/>
                <a:gd name="T49" fmla="*/ 34 h 84"/>
                <a:gd name="T50" fmla="*/ 47 w 131"/>
                <a:gd name="T51" fmla="*/ 36 h 84"/>
                <a:gd name="T52" fmla="*/ 51 w 131"/>
                <a:gd name="T53" fmla="*/ 41 h 84"/>
                <a:gd name="T54" fmla="*/ 57 w 131"/>
                <a:gd name="T55" fmla="*/ 52 h 84"/>
                <a:gd name="T56" fmla="*/ 62 w 131"/>
                <a:gd name="T57" fmla="*/ 48 h 84"/>
                <a:gd name="T58" fmla="*/ 69 w 131"/>
                <a:gd name="T59" fmla="*/ 51 h 84"/>
                <a:gd name="T60" fmla="*/ 77 w 131"/>
                <a:gd name="T61" fmla="*/ 53 h 84"/>
                <a:gd name="T62" fmla="*/ 84 w 131"/>
                <a:gd name="T63" fmla="*/ 49 h 84"/>
                <a:gd name="T64" fmla="*/ 91 w 131"/>
                <a:gd name="T65" fmla="*/ 46 h 84"/>
                <a:gd name="T66" fmla="*/ 97 w 131"/>
                <a:gd name="T67" fmla="*/ 42 h 84"/>
                <a:gd name="T68" fmla="*/ 106 w 131"/>
                <a:gd name="T69" fmla="*/ 41 h 84"/>
                <a:gd name="T70" fmla="*/ 124 w 131"/>
                <a:gd name="T71" fmla="*/ 49 h 84"/>
                <a:gd name="T72" fmla="*/ 123 w 131"/>
                <a:gd name="T73" fmla="*/ 66 h 84"/>
                <a:gd name="T74" fmla="*/ 128 w 131"/>
                <a:gd name="T75" fmla="*/ 72 h 84"/>
                <a:gd name="T76" fmla="*/ 124 w 131"/>
                <a:gd name="T77" fmla="*/ 78 h 84"/>
                <a:gd name="T78" fmla="*/ 116 w 131"/>
                <a:gd name="T79" fmla="*/ 8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1" h="84">
                  <a:moveTo>
                    <a:pt x="116" y="81"/>
                  </a:moveTo>
                  <a:cubicBezTo>
                    <a:pt x="115" y="83"/>
                    <a:pt x="112" y="84"/>
                    <a:pt x="110" y="83"/>
                  </a:cubicBezTo>
                  <a:cubicBezTo>
                    <a:pt x="109" y="83"/>
                    <a:pt x="107" y="82"/>
                    <a:pt x="106" y="82"/>
                  </a:cubicBezTo>
                  <a:cubicBezTo>
                    <a:pt x="104" y="80"/>
                    <a:pt x="102" y="79"/>
                    <a:pt x="101" y="77"/>
                  </a:cubicBezTo>
                  <a:cubicBezTo>
                    <a:pt x="100" y="74"/>
                    <a:pt x="102" y="74"/>
                    <a:pt x="103" y="72"/>
                  </a:cubicBezTo>
                  <a:cubicBezTo>
                    <a:pt x="103" y="70"/>
                    <a:pt x="101" y="69"/>
                    <a:pt x="99" y="68"/>
                  </a:cubicBezTo>
                  <a:cubicBezTo>
                    <a:pt x="99" y="70"/>
                    <a:pt x="98" y="71"/>
                    <a:pt x="98" y="73"/>
                  </a:cubicBezTo>
                  <a:cubicBezTo>
                    <a:pt x="98" y="74"/>
                    <a:pt x="99" y="76"/>
                    <a:pt x="99" y="77"/>
                  </a:cubicBezTo>
                  <a:cubicBezTo>
                    <a:pt x="100" y="79"/>
                    <a:pt x="100" y="80"/>
                    <a:pt x="97" y="80"/>
                  </a:cubicBezTo>
                  <a:cubicBezTo>
                    <a:pt x="95" y="80"/>
                    <a:pt x="94" y="80"/>
                    <a:pt x="92" y="80"/>
                  </a:cubicBezTo>
                  <a:cubicBezTo>
                    <a:pt x="90" y="80"/>
                    <a:pt x="88" y="81"/>
                    <a:pt x="86" y="80"/>
                  </a:cubicBezTo>
                  <a:cubicBezTo>
                    <a:pt x="85" y="79"/>
                    <a:pt x="86" y="77"/>
                    <a:pt x="84" y="78"/>
                  </a:cubicBezTo>
                  <a:cubicBezTo>
                    <a:pt x="83" y="79"/>
                    <a:pt x="83" y="81"/>
                    <a:pt x="82" y="81"/>
                  </a:cubicBezTo>
                  <a:cubicBezTo>
                    <a:pt x="81" y="82"/>
                    <a:pt x="78" y="81"/>
                    <a:pt x="77" y="81"/>
                  </a:cubicBezTo>
                  <a:cubicBezTo>
                    <a:pt x="73" y="81"/>
                    <a:pt x="71" y="83"/>
                    <a:pt x="67" y="83"/>
                  </a:cubicBezTo>
                  <a:cubicBezTo>
                    <a:pt x="66" y="83"/>
                    <a:pt x="63" y="82"/>
                    <a:pt x="62" y="81"/>
                  </a:cubicBezTo>
                  <a:cubicBezTo>
                    <a:pt x="61" y="80"/>
                    <a:pt x="61" y="79"/>
                    <a:pt x="61" y="78"/>
                  </a:cubicBezTo>
                  <a:cubicBezTo>
                    <a:pt x="61" y="76"/>
                    <a:pt x="61" y="74"/>
                    <a:pt x="59" y="74"/>
                  </a:cubicBezTo>
                  <a:cubicBezTo>
                    <a:pt x="58" y="73"/>
                    <a:pt x="57" y="75"/>
                    <a:pt x="56" y="76"/>
                  </a:cubicBezTo>
                  <a:cubicBezTo>
                    <a:pt x="55" y="77"/>
                    <a:pt x="56" y="79"/>
                    <a:pt x="55" y="80"/>
                  </a:cubicBezTo>
                  <a:cubicBezTo>
                    <a:pt x="53" y="81"/>
                    <a:pt x="51" y="80"/>
                    <a:pt x="51" y="79"/>
                  </a:cubicBezTo>
                  <a:cubicBezTo>
                    <a:pt x="49" y="76"/>
                    <a:pt x="47" y="74"/>
                    <a:pt x="44" y="75"/>
                  </a:cubicBezTo>
                  <a:cubicBezTo>
                    <a:pt x="43" y="76"/>
                    <a:pt x="41" y="77"/>
                    <a:pt x="40" y="77"/>
                  </a:cubicBezTo>
                  <a:cubicBezTo>
                    <a:pt x="39" y="77"/>
                    <a:pt x="37" y="76"/>
                    <a:pt x="36" y="75"/>
                  </a:cubicBezTo>
                  <a:cubicBezTo>
                    <a:pt x="34" y="72"/>
                    <a:pt x="35" y="70"/>
                    <a:pt x="35" y="67"/>
                  </a:cubicBezTo>
                  <a:cubicBezTo>
                    <a:pt x="35" y="64"/>
                    <a:pt x="33" y="61"/>
                    <a:pt x="33" y="58"/>
                  </a:cubicBezTo>
                  <a:cubicBezTo>
                    <a:pt x="32" y="55"/>
                    <a:pt x="35" y="53"/>
                    <a:pt x="35" y="50"/>
                  </a:cubicBezTo>
                  <a:cubicBezTo>
                    <a:pt x="36" y="47"/>
                    <a:pt x="35" y="43"/>
                    <a:pt x="34" y="41"/>
                  </a:cubicBezTo>
                  <a:cubicBezTo>
                    <a:pt x="33" y="38"/>
                    <a:pt x="31" y="36"/>
                    <a:pt x="30" y="33"/>
                  </a:cubicBezTo>
                  <a:cubicBezTo>
                    <a:pt x="29" y="31"/>
                    <a:pt x="30" y="26"/>
                    <a:pt x="26" y="29"/>
                  </a:cubicBezTo>
                  <a:cubicBezTo>
                    <a:pt x="23" y="31"/>
                    <a:pt x="20" y="30"/>
                    <a:pt x="17" y="29"/>
                  </a:cubicBezTo>
                  <a:cubicBezTo>
                    <a:pt x="14" y="28"/>
                    <a:pt x="12" y="26"/>
                    <a:pt x="10" y="24"/>
                  </a:cubicBezTo>
                  <a:cubicBezTo>
                    <a:pt x="8" y="22"/>
                    <a:pt x="6" y="20"/>
                    <a:pt x="4" y="17"/>
                  </a:cubicBezTo>
                  <a:cubicBezTo>
                    <a:pt x="3" y="15"/>
                    <a:pt x="0" y="12"/>
                    <a:pt x="0" y="9"/>
                  </a:cubicBezTo>
                  <a:cubicBezTo>
                    <a:pt x="0" y="6"/>
                    <a:pt x="2" y="3"/>
                    <a:pt x="4" y="2"/>
                  </a:cubicBezTo>
                  <a:cubicBezTo>
                    <a:pt x="8" y="0"/>
                    <a:pt x="11" y="1"/>
                    <a:pt x="14" y="2"/>
                  </a:cubicBezTo>
                  <a:cubicBezTo>
                    <a:pt x="17" y="3"/>
                    <a:pt x="19" y="5"/>
                    <a:pt x="22" y="7"/>
                  </a:cubicBezTo>
                  <a:cubicBezTo>
                    <a:pt x="23" y="8"/>
                    <a:pt x="25" y="9"/>
                    <a:pt x="26" y="10"/>
                  </a:cubicBezTo>
                  <a:cubicBezTo>
                    <a:pt x="28" y="11"/>
                    <a:pt x="28" y="12"/>
                    <a:pt x="27" y="13"/>
                  </a:cubicBezTo>
                  <a:cubicBezTo>
                    <a:pt x="27" y="14"/>
                    <a:pt x="26" y="16"/>
                    <a:pt x="26" y="17"/>
                  </a:cubicBezTo>
                  <a:cubicBezTo>
                    <a:pt x="27" y="20"/>
                    <a:pt x="28" y="18"/>
                    <a:pt x="29" y="18"/>
                  </a:cubicBezTo>
                  <a:cubicBezTo>
                    <a:pt x="31" y="17"/>
                    <a:pt x="33" y="18"/>
                    <a:pt x="35" y="18"/>
                  </a:cubicBezTo>
                  <a:cubicBezTo>
                    <a:pt x="37" y="18"/>
                    <a:pt x="37" y="17"/>
                    <a:pt x="38" y="16"/>
                  </a:cubicBezTo>
                  <a:cubicBezTo>
                    <a:pt x="39" y="14"/>
                    <a:pt x="40" y="13"/>
                    <a:pt x="42" y="14"/>
                  </a:cubicBezTo>
                  <a:cubicBezTo>
                    <a:pt x="44" y="15"/>
                    <a:pt x="44" y="16"/>
                    <a:pt x="45" y="17"/>
                  </a:cubicBezTo>
                  <a:cubicBezTo>
                    <a:pt x="47" y="19"/>
                    <a:pt x="50" y="23"/>
                    <a:pt x="45" y="24"/>
                  </a:cubicBezTo>
                  <a:cubicBezTo>
                    <a:pt x="44" y="24"/>
                    <a:pt x="44" y="23"/>
                    <a:pt x="43" y="23"/>
                  </a:cubicBezTo>
                  <a:cubicBezTo>
                    <a:pt x="42" y="25"/>
                    <a:pt x="48" y="27"/>
                    <a:pt x="49" y="27"/>
                  </a:cubicBezTo>
                  <a:cubicBezTo>
                    <a:pt x="51" y="27"/>
                    <a:pt x="55" y="28"/>
                    <a:pt x="56" y="31"/>
                  </a:cubicBezTo>
                  <a:cubicBezTo>
                    <a:pt x="59" y="34"/>
                    <a:pt x="54" y="35"/>
                    <a:pt x="51" y="34"/>
                  </a:cubicBezTo>
                  <a:cubicBezTo>
                    <a:pt x="48" y="34"/>
                    <a:pt x="46" y="32"/>
                    <a:pt x="43" y="32"/>
                  </a:cubicBezTo>
                  <a:cubicBezTo>
                    <a:pt x="41" y="34"/>
                    <a:pt x="46" y="35"/>
                    <a:pt x="47" y="36"/>
                  </a:cubicBezTo>
                  <a:cubicBezTo>
                    <a:pt x="48" y="37"/>
                    <a:pt x="47" y="38"/>
                    <a:pt x="48" y="39"/>
                  </a:cubicBezTo>
                  <a:cubicBezTo>
                    <a:pt x="49" y="40"/>
                    <a:pt x="50" y="40"/>
                    <a:pt x="51" y="41"/>
                  </a:cubicBezTo>
                  <a:cubicBezTo>
                    <a:pt x="53" y="42"/>
                    <a:pt x="56" y="43"/>
                    <a:pt x="56" y="46"/>
                  </a:cubicBezTo>
                  <a:cubicBezTo>
                    <a:pt x="57" y="48"/>
                    <a:pt x="54" y="50"/>
                    <a:pt x="57" y="52"/>
                  </a:cubicBezTo>
                  <a:cubicBezTo>
                    <a:pt x="58" y="51"/>
                    <a:pt x="59" y="51"/>
                    <a:pt x="60" y="50"/>
                  </a:cubicBezTo>
                  <a:cubicBezTo>
                    <a:pt x="61" y="49"/>
                    <a:pt x="61" y="49"/>
                    <a:pt x="62" y="48"/>
                  </a:cubicBezTo>
                  <a:cubicBezTo>
                    <a:pt x="63" y="48"/>
                    <a:pt x="64" y="48"/>
                    <a:pt x="65" y="48"/>
                  </a:cubicBezTo>
                  <a:cubicBezTo>
                    <a:pt x="67" y="49"/>
                    <a:pt x="68" y="50"/>
                    <a:pt x="69" y="51"/>
                  </a:cubicBezTo>
                  <a:cubicBezTo>
                    <a:pt x="70" y="52"/>
                    <a:pt x="71" y="51"/>
                    <a:pt x="73" y="51"/>
                  </a:cubicBezTo>
                  <a:cubicBezTo>
                    <a:pt x="75" y="51"/>
                    <a:pt x="75" y="52"/>
                    <a:pt x="77" y="53"/>
                  </a:cubicBezTo>
                  <a:cubicBezTo>
                    <a:pt x="78" y="54"/>
                    <a:pt x="79" y="53"/>
                    <a:pt x="80" y="52"/>
                  </a:cubicBezTo>
                  <a:cubicBezTo>
                    <a:pt x="82" y="51"/>
                    <a:pt x="83" y="50"/>
                    <a:pt x="84" y="49"/>
                  </a:cubicBezTo>
                  <a:cubicBezTo>
                    <a:pt x="86" y="49"/>
                    <a:pt x="86" y="47"/>
                    <a:pt x="88" y="47"/>
                  </a:cubicBezTo>
                  <a:cubicBezTo>
                    <a:pt x="89" y="46"/>
                    <a:pt x="90" y="46"/>
                    <a:pt x="91" y="46"/>
                  </a:cubicBezTo>
                  <a:cubicBezTo>
                    <a:pt x="92" y="45"/>
                    <a:pt x="92" y="45"/>
                    <a:pt x="93" y="44"/>
                  </a:cubicBezTo>
                  <a:cubicBezTo>
                    <a:pt x="94" y="43"/>
                    <a:pt x="95" y="42"/>
                    <a:pt x="97" y="42"/>
                  </a:cubicBezTo>
                  <a:cubicBezTo>
                    <a:pt x="98" y="42"/>
                    <a:pt x="100" y="43"/>
                    <a:pt x="102" y="43"/>
                  </a:cubicBezTo>
                  <a:cubicBezTo>
                    <a:pt x="104" y="42"/>
                    <a:pt x="104" y="41"/>
                    <a:pt x="106" y="41"/>
                  </a:cubicBezTo>
                  <a:cubicBezTo>
                    <a:pt x="110" y="41"/>
                    <a:pt x="113" y="42"/>
                    <a:pt x="116" y="44"/>
                  </a:cubicBezTo>
                  <a:cubicBezTo>
                    <a:pt x="119" y="45"/>
                    <a:pt x="121" y="47"/>
                    <a:pt x="124" y="49"/>
                  </a:cubicBezTo>
                  <a:cubicBezTo>
                    <a:pt x="127" y="51"/>
                    <a:pt x="131" y="54"/>
                    <a:pt x="129" y="57"/>
                  </a:cubicBezTo>
                  <a:cubicBezTo>
                    <a:pt x="126" y="60"/>
                    <a:pt x="122" y="62"/>
                    <a:pt x="123" y="66"/>
                  </a:cubicBezTo>
                  <a:cubicBezTo>
                    <a:pt x="125" y="66"/>
                    <a:pt x="130" y="66"/>
                    <a:pt x="130" y="69"/>
                  </a:cubicBezTo>
                  <a:cubicBezTo>
                    <a:pt x="130" y="70"/>
                    <a:pt x="129" y="71"/>
                    <a:pt x="128" y="72"/>
                  </a:cubicBezTo>
                  <a:cubicBezTo>
                    <a:pt x="126" y="73"/>
                    <a:pt x="126" y="73"/>
                    <a:pt x="125" y="75"/>
                  </a:cubicBezTo>
                  <a:cubicBezTo>
                    <a:pt x="125" y="76"/>
                    <a:pt x="125" y="77"/>
                    <a:pt x="124" y="78"/>
                  </a:cubicBezTo>
                  <a:cubicBezTo>
                    <a:pt x="123" y="79"/>
                    <a:pt x="122" y="80"/>
                    <a:pt x="121" y="80"/>
                  </a:cubicBezTo>
                  <a:cubicBezTo>
                    <a:pt x="119" y="81"/>
                    <a:pt x="118" y="81"/>
                    <a:pt x="116"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12" name="Freeform 46"/>
            <p:cNvSpPr/>
            <p:nvPr/>
          </p:nvSpPr>
          <p:spPr bwMode="auto">
            <a:xfrm>
              <a:off x="1811593" y="2689954"/>
              <a:ext cx="60028" cy="74789"/>
            </a:xfrm>
            <a:custGeom>
              <a:avLst/>
              <a:gdLst>
                <a:gd name="T0" fmla="*/ 15 w 26"/>
                <a:gd name="T1" fmla="*/ 29 h 32"/>
                <a:gd name="T2" fmla="*/ 2 w 26"/>
                <a:gd name="T3" fmla="*/ 19 h 32"/>
                <a:gd name="T4" fmla="*/ 6 w 26"/>
                <a:gd name="T5" fmla="*/ 11 h 32"/>
                <a:gd name="T6" fmla="*/ 9 w 26"/>
                <a:gd name="T7" fmla="*/ 4 h 32"/>
                <a:gd name="T8" fmla="*/ 17 w 26"/>
                <a:gd name="T9" fmla="*/ 3 h 32"/>
                <a:gd name="T10" fmla="*/ 23 w 26"/>
                <a:gd name="T11" fmla="*/ 11 h 32"/>
                <a:gd name="T12" fmla="*/ 26 w 26"/>
                <a:gd name="T13" fmla="*/ 20 h 32"/>
                <a:gd name="T14" fmla="*/ 24 w 26"/>
                <a:gd name="T15" fmla="*/ 30 h 32"/>
                <a:gd name="T16" fmla="*/ 15 w 26"/>
                <a:gd name="T17" fmla="*/ 2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32">
                  <a:moveTo>
                    <a:pt x="15" y="29"/>
                  </a:moveTo>
                  <a:cubicBezTo>
                    <a:pt x="11" y="26"/>
                    <a:pt x="4" y="24"/>
                    <a:pt x="2" y="19"/>
                  </a:cubicBezTo>
                  <a:cubicBezTo>
                    <a:pt x="0" y="15"/>
                    <a:pt x="3" y="13"/>
                    <a:pt x="6" y="11"/>
                  </a:cubicBezTo>
                  <a:cubicBezTo>
                    <a:pt x="9" y="9"/>
                    <a:pt x="8" y="7"/>
                    <a:pt x="9" y="4"/>
                  </a:cubicBezTo>
                  <a:cubicBezTo>
                    <a:pt x="11" y="0"/>
                    <a:pt x="15" y="0"/>
                    <a:pt x="17" y="3"/>
                  </a:cubicBezTo>
                  <a:cubicBezTo>
                    <a:pt x="20" y="6"/>
                    <a:pt x="21" y="9"/>
                    <a:pt x="23" y="11"/>
                  </a:cubicBezTo>
                  <a:cubicBezTo>
                    <a:pt x="25" y="13"/>
                    <a:pt x="26" y="17"/>
                    <a:pt x="26" y="20"/>
                  </a:cubicBezTo>
                  <a:cubicBezTo>
                    <a:pt x="26" y="23"/>
                    <a:pt x="26" y="28"/>
                    <a:pt x="24" y="30"/>
                  </a:cubicBezTo>
                  <a:cubicBezTo>
                    <a:pt x="23" y="32"/>
                    <a:pt x="17" y="31"/>
                    <a:pt x="15"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13" name="Freeform 47"/>
            <p:cNvSpPr/>
            <p:nvPr/>
          </p:nvSpPr>
          <p:spPr bwMode="auto">
            <a:xfrm>
              <a:off x="1671856" y="2609261"/>
              <a:ext cx="132849" cy="132849"/>
            </a:xfrm>
            <a:custGeom>
              <a:avLst/>
              <a:gdLst>
                <a:gd name="T0" fmla="*/ 57 w 57"/>
                <a:gd name="T1" fmla="*/ 33 h 57"/>
                <a:gd name="T2" fmla="*/ 56 w 57"/>
                <a:gd name="T3" fmla="*/ 37 h 57"/>
                <a:gd name="T4" fmla="*/ 54 w 57"/>
                <a:gd name="T5" fmla="*/ 41 h 57"/>
                <a:gd name="T6" fmla="*/ 53 w 57"/>
                <a:gd name="T7" fmla="*/ 46 h 57"/>
                <a:gd name="T8" fmla="*/ 48 w 57"/>
                <a:gd name="T9" fmla="*/ 55 h 57"/>
                <a:gd name="T10" fmla="*/ 36 w 57"/>
                <a:gd name="T11" fmla="*/ 55 h 57"/>
                <a:gd name="T12" fmla="*/ 32 w 57"/>
                <a:gd name="T13" fmla="*/ 46 h 57"/>
                <a:gd name="T14" fmla="*/ 32 w 57"/>
                <a:gd name="T15" fmla="*/ 43 h 57"/>
                <a:gd name="T16" fmla="*/ 35 w 57"/>
                <a:gd name="T17" fmla="*/ 40 h 57"/>
                <a:gd name="T18" fmla="*/ 41 w 57"/>
                <a:gd name="T19" fmla="*/ 35 h 57"/>
                <a:gd name="T20" fmla="*/ 32 w 57"/>
                <a:gd name="T21" fmla="*/ 36 h 57"/>
                <a:gd name="T22" fmla="*/ 29 w 57"/>
                <a:gd name="T23" fmla="*/ 39 h 57"/>
                <a:gd name="T24" fmla="*/ 24 w 57"/>
                <a:gd name="T25" fmla="*/ 38 h 57"/>
                <a:gd name="T26" fmla="*/ 15 w 57"/>
                <a:gd name="T27" fmla="*/ 39 h 57"/>
                <a:gd name="T28" fmla="*/ 21 w 57"/>
                <a:gd name="T29" fmla="*/ 33 h 57"/>
                <a:gd name="T30" fmla="*/ 12 w 57"/>
                <a:gd name="T31" fmla="*/ 33 h 57"/>
                <a:gd name="T32" fmla="*/ 14 w 57"/>
                <a:gd name="T33" fmla="*/ 29 h 57"/>
                <a:gd name="T34" fmla="*/ 11 w 57"/>
                <a:gd name="T35" fmla="*/ 27 h 57"/>
                <a:gd name="T36" fmla="*/ 3 w 57"/>
                <a:gd name="T37" fmla="*/ 23 h 57"/>
                <a:gd name="T38" fmla="*/ 5 w 57"/>
                <a:gd name="T39" fmla="*/ 17 h 57"/>
                <a:gd name="T40" fmla="*/ 1 w 57"/>
                <a:gd name="T41" fmla="*/ 9 h 57"/>
                <a:gd name="T42" fmla="*/ 5 w 57"/>
                <a:gd name="T43" fmla="*/ 2 h 57"/>
                <a:gd name="T44" fmla="*/ 13 w 57"/>
                <a:gd name="T45" fmla="*/ 9 h 57"/>
                <a:gd name="T46" fmla="*/ 16 w 57"/>
                <a:gd name="T47" fmla="*/ 17 h 57"/>
                <a:gd name="T48" fmla="*/ 21 w 57"/>
                <a:gd name="T49" fmla="*/ 25 h 57"/>
                <a:gd name="T50" fmla="*/ 27 w 57"/>
                <a:gd name="T51" fmla="*/ 30 h 57"/>
                <a:gd name="T52" fmla="*/ 23 w 57"/>
                <a:gd name="T53" fmla="*/ 24 h 57"/>
                <a:gd name="T54" fmla="*/ 19 w 57"/>
                <a:gd name="T55" fmla="*/ 14 h 57"/>
                <a:gd name="T56" fmla="*/ 21 w 57"/>
                <a:gd name="T57" fmla="*/ 10 h 57"/>
                <a:gd name="T58" fmla="*/ 25 w 57"/>
                <a:gd name="T59" fmla="*/ 12 h 57"/>
                <a:gd name="T60" fmla="*/ 31 w 57"/>
                <a:gd name="T61" fmla="*/ 20 h 57"/>
                <a:gd name="T62" fmla="*/ 39 w 57"/>
                <a:gd name="T63" fmla="*/ 24 h 57"/>
                <a:gd name="T64" fmla="*/ 35 w 57"/>
                <a:gd name="T65" fmla="*/ 15 h 57"/>
                <a:gd name="T66" fmla="*/ 27 w 57"/>
                <a:gd name="T67" fmla="*/ 8 h 57"/>
                <a:gd name="T68" fmla="*/ 28 w 57"/>
                <a:gd name="T69" fmla="*/ 1 h 57"/>
                <a:gd name="T70" fmla="*/ 37 w 57"/>
                <a:gd name="T71" fmla="*/ 5 h 57"/>
                <a:gd name="T72" fmla="*/ 45 w 57"/>
                <a:gd name="T73" fmla="*/ 5 h 57"/>
                <a:gd name="T74" fmla="*/ 48 w 57"/>
                <a:gd name="T75" fmla="*/ 4 h 57"/>
                <a:gd name="T76" fmla="*/ 53 w 57"/>
                <a:gd name="T77" fmla="*/ 7 h 57"/>
                <a:gd name="T78" fmla="*/ 54 w 57"/>
                <a:gd name="T79" fmla="*/ 15 h 57"/>
                <a:gd name="T80" fmla="*/ 55 w 57"/>
                <a:gd name="T81" fmla="*/ 24 h 57"/>
                <a:gd name="T82" fmla="*/ 57 w 57"/>
                <a:gd name="T83" fmla="*/ 33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7" h="57">
                  <a:moveTo>
                    <a:pt x="57" y="33"/>
                  </a:moveTo>
                  <a:cubicBezTo>
                    <a:pt x="56" y="34"/>
                    <a:pt x="57" y="36"/>
                    <a:pt x="56" y="37"/>
                  </a:cubicBezTo>
                  <a:cubicBezTo>
                    <a:pt x="56" y="39"/>
                    <a:pt x="54" y="40"/>
                    <a:pt x="54" y="41"/>
                  </a:cubicBezTo>
                  <a:cubicBezTo>
                    <a:pt x="53" y="43"/>
                    <a:pt x="53" y="44"/>
                    <a:pt x="53" y="46"/>
                  </a:cubicBezTo>
                  <a:cubicBezTo>
                    <a:pt x="53" y="50"/>
                    <a:pt x="51" y="53"/>
                    <a:pt x="48" y="55"/>
                  </a:cubicBezTo>
                  <a:cubicBezTo>
                    <a:pt x="45" y="56"/>
                    <a:pt x="39" y="57"/>
                    <a:pt x="36" y="55"/>
                  </a:cubicBezTo>
                  <a:cubicBezTo>
                    <a:pt x="32" y="53"/>
                    <a:pt x="31" y="50"/>
                    <a:pt x="32" y="46"/>
                  </a:cubicBezTo>
                  <a:cubicBezTo>
                    <a:pt x="32" y="45"/>
                    <a:pt x="32" y="44"/>
                    <a:pt x="32" y="43"/>
                  </a:cubicBezTo>
                  <a:cubicBezTo>
                    <a:pt x="33" y="42"/>
                    <a:pt x="34" y="41"/>
                    <a:pt x="35" y="40"/>
                  </a:cubicBezTo>
                  <a:cubicBezTo>
                    <a:pt x="37" y="38"/>
                    <a:pt x="39" y="37"/>
                    <a:pt x="41" y="35"/>
                  </a:cubicBezTo>
                  <a:cubicBezTo>
                    <a:pt x="39" y="33"/>
                    <a:pt x="34" y="35"/>
                    <a:pt x="32" y="36"/>
                  </a:cubicBezTo>
                  <a:cubicBezTo>
                    <a:pt x="31" y="37"/>
                    <a:pt x="30" y="38"/>
                    <a:pt x="29" y="39"/>
                  </a:cubicBezTo>
                  <a:cubicBezTo>
                    <a:pt x="27" y="39"/>
                    <a:pt x="26" y="38"/>
                    <a:pt x="24" y="38"/>
                  </a:cubicBezTo>
                  <a:cubicBezTo>
                    <a:pt x="22" y="39"/>
                    <a:pt x="17" y="41"/>
                    <a:pt x="15" y="39"/>
                  </a:cubicBezTo>
                  <a:cubicBezTo>
                    <a:pt x="13" y="36"/>
                    <a:pt x="20" y="35"/>
                    <a:pt x="21" y="33"/>
                  </a:cubicBezTo>
                  <a:cubicBezTo>
                    <a:pt x="20" y="30"/>
                    <a:pt x="14" y="36"/>
                    <a:pt x="12" y="33"/>
                  </a:cubicBezTo>
                  <a:cubicBezTo>
                    <a:pt x="11" y="31"/>
                    <a:pt x="13" y="31"/>
                    <a:pt x="14" y="29"/>
                  </a:cubicBezTo>
                  <a:cubicBezTo>
                    <a:pt x="14" y="27"/>
                    <a:pt x="12" y="27"/>
                    <a:pt x="11" y="27"/>
                  </a:cubicBezTo>
                  <a:cubicBezTo>
                    <a:pt x="7" y="27"/>
                    <a:pt x="5" y="26"/>
                    <a:pt x="3" y="23"/>
                  </a:cubicBezTo>
                  <a:cubicBezTo>
                    <a:pt x="0" y="19"/>
                    <a:pt x="5" y="20"/>
                    <a:pt x="5" y="17"/>
                  </a:cubicBezTo>
                  <a:cubicBezTo>
                    <a:pt x="6" y="14"/>
                    <a:pt x="2" y="11"/>
                    <a:pt x="1" y="9"/>
                  </a:cubicBezTo>
                  <a:cubicBezTo>
                    <a:pt x="0" y="6"/>
                    <a:pt x="2" y="3"/>
                    <a:pt x="5" y="2"/>
                  </a:cubicBezTo>
                  <a:cubicBezTo>
                    <a:pt x="8" y="2"/>
                    <a:pt x="12" y="6"/>
                    <a:pt x="13" y="9"/>
                  </a:cubicBezTo>
                  <a:cubicBezTo>
                    <a:pt x="15" y="11"/>
                    <a:pt x="15" y="14"/>
                    <a:pt x="16" y="17"/>
                  </a:cubicBezTo>
                  <a:cubicBezTo>
                    <a:pt x="17" y="20"/>
                    <a:pt x="19" y="22"/>
                    <a:pt x="21" y="25"/>
                  </a:cubicBezTo>
                  <a:cubicBezTo>
                    <a:pt x="22" y="26"/>
                    <a:pt x="25" y="30"/>
                    <a:pt x="27" y="30"/>
                  </a:cubicBezTo>
                  <a:cubicBezTo>
                    <a:pt x="31" y="30"/>
                    <a:pt x="24" y="24"/>
                    <a:pt x="23" y="24"/>
                  </a:cubicBezTo>
                  <a:cubicBezTo>
                    <a:pt x="21" y="22"/>
                    <a:pt x="18" y="17"/>
                    <a:pt x="19" y="14"/>
                  </a:cubicBezTo>
                  <a:cubicBezTo>
                    <a:pt x="19" y="13"/>
                    <a:pt x="20" y="11"/>
                    <a:pt x="21" y="10"/>
                  </a:cubicBezTo>
                  <a:cubicBezTo>
                    <a:pt x="22" y="10"/>
                    <a:pt x="24" y="11"/>
                    <a:pt x="25" y="12"/>
                  </a:cubicBezTo>
                  <a:cubicBezTo>
                    <a:pt x="27" y="15"/>
                    <a:pt x="29" y="17"/>
                    <a:pt x="31" y="20"/>
                  </a:cubicBezTo>
                  <a:cubicBezTo>
                    <a:pt x="32" y="21"/>
                    <a:pt x="37" y="29"/>
                    <a:pt x="39" y="24"/>
                  </a:cubicBezTo>
                  <a:cubicBezTo>
                    <a:pt x="40" y="22"/>
                    <a:pt x="36" y="17"/>
                    <a:pt x="35" y="15"/>
                  </a:cubicBezTo>
                  <a:cubicBezTo>
                    <a:pt x="33" y="12"/>
                    <a:pt x="30" y="10"/>
                    <a:pt x="27" y="8"/>
                  </a:cubicBezTo>
                  <a:cubicBezTo>
                    <a:pt x="23" y="5"/>
                    <a:pt x="23" y="2"/>
                    <a:pt x="28" y="1"/>
                  </a:cubicBezTo>
                  <a:cubicBezTo>
                    <a:pt x="33" y="0"/>
                    <a:pt x="34" y="3"/>
                    <a:pt x="37" y="5"/>
                  </a:cubicBezTo>
                  <a:cubicBezTo>
                    <a:pt x="40" y="7"/>
                    <a:pt x="42" y="8"/>
                    <a:pt x="45" y="5"/>
                  </a:cubicBezTo>
                  <a:cubicBezTo>
                    <a:pt x="46" y="4"/>
                    <a:pt x="46" y="3"/>
                    <a:pt x="48" y="4"/>
                  </a:cubicBezTo>
                  <a:cubicBezTo>
                    <a:pt x="50" y="4"/>
                    <a:pt x="52" y="6"/>
                    <a:pt x="53" y="7"/>
                  </a:cubicBezTo>
                  <a:cubicBezTo>
                    <a:pt x="55" y="9"/>
                    <a:pt x="54" y="12"/>
                    <a:pt x="54" y="15"/>
                  </a:cubicBezTo>
                  <a:cubicBezTo>
                    <a:pt x="54" y="18"/>
                    <a:pt x="54" y="21"/>
                    <a:pt x="55" y="24"/>
                  </a:cubicBezTo>
                  <a:cubicBezTo>
                    <a:pt x="55" y="27"/>
                    <a:pt x="57" y="30"/>
                    <a:pt x="57"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14" name="Freeform 48"/>
            <p:cNvSpPr/>
            <p:nvPr/>
          </p:nvSpPr>
          <p:spPr bwMode="auto">
            <a:xfrm>
              <a:off x="2425648" y="5765147"/>
              <a:ext cx="69869" cy="36411"/>
            </a:xfrm>
            <a:custGeom>
              <a:avLst/>
              <a:gdLst>
                <a:gd name="T0" fmla="*/ 29 w 30"/>
                <a:gd name="T1" fmla="*/ 6 h 16"/>
                <a:gd name="T2" fmla="*/ 24 w 30"/>
                <a:gd name="T3" fmla="*/ 11 h 16"/>
                <a:gd name="T4" fmla="*/ 17 w 30"/>
                <a:gd name="T5" fmla="*/ 16 h 16"/>
                <a:gd name="T6" fmla="*/ 13 w 30"/>
                <a:gd name="T7" fmla="*/ 12 h 16"/>
                <a:gd name="T8" fmla="*/ 3 w 30"/>
                <a:gd name="T9" fmla="*/ 14 h 16"/>
                <a:gd name="T10" fmla="*/ 0 w 30"/>
                <a:gd name="T11" fmla="*/ 8 h 16"/>
                <a:gd name="T12" fmla="*/ 5 w 30"/>
                <a:gd name="T13" fmla="*/ 6 h 16"/>
                <a:gd name="T14" fmla="*/ 10 w 30"/>
                <a:gd name="T15" fmla="*/ 2 h 16"/>
                <a:gd name="T16" fmla="*/ 17 w 30"/>
                <a:gd name="T17" fmla="*/ 1 h 16"/>
                <a:gd name="T18" fmla="*/ 24 w 30"/>
                <a:gd name="T19" fmla="*/ 2 h 16"/>
                <a:gd name="T20" fmla="*/ 29 w 30"/>
                <a:gd name="T21"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 h="16">
                  <a:moveTo>
                    <a:pt x="29" y="6"/>
                  </a:moveTo>
                  <a:cubicBezTo>
                    <a:pt x="30" y="9"/>
                    <a:pt x="26" y="9"/>
                    <a:pt x="24" y="11"/>
                  </a:cubicBezTo>
                  <a:cubicBezTo>
                    <a:pt x="22" y="12"/>
                    <a:pt x="20" y="16"/>
                    <a:pt x="17" y="16"/>
                  </a:cubicBezTo>
                  <a:cubicBezTo>
                    <a:pt x="15" y="16"/>
                    <a:pt x="14" y="14"/>
                    <a:pt x="13" y="12"/>
                  </a:cubicBezTo>
                  <a:cubicBezTo>
                    <a:pt x="11" y="7"/>
                    <a:pt x="7" y="16"/>
                    <a:pt x="3" y="14"/>
                  </a:cubicBezTo>
                  <a:cubicBezTo>
                    <a:pt x="2" y="13"/>
                    <a:pt x="0" y="10"/>
                    <a:pt x="0" y="8"/>
                  </a:cubicBezTo>
                  <a:cubicBezTo>
                    <a:pt x="0" y="4"/>
                    <a:pt x="3" y="6"/>
                    <a:pt x="5" y="6"/>
                  </a:cubicBezTo>
                  <a:cubicBezTo>
                    <a:pt x="9" y="6"/>
                    <a:pt x="8" y="4"/>
                    <a:pt x="10" y="2"/>
                  </a:cubicBezTo>
                  <a:cubicBezTo>
                    <a:pt x="12" y="1"/>
                    <a:pt x="15" y="0"/>
                    <a:pt x="17" y="1"/>
                  </a:cubicBezTo>
                  <a:cubicBezTo>
                    <a:pt x="19" y="1"/>
                    <a:pt x="21" y="2"/>
                    <a:pt x="24" y="2"/>
                  </a:cubicBezTo>
                  <a:cubicBezTo>
                    <a:pt x="27" y="2"/>
                    <a:pt x="28" y="3"/>
                    <a:pt x="29"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15" name="Freeform 49"/>
            <p:cNvSpPr/>
            <p:nvPr/>
          </p:nvSpPr>
          <p:spPr bwMode="auto">
            <a:xfrm>
              <a:off x="587420" y="3422096"/>
              <a:ext cx="53139" cy="27554"/>
            </a:xfrm>
            <a:custGeom>
              <a:avLst/>
              <a:gdLst>
                <a:gd name="T0" fmla="*/ 4 w 23"/>
                <a:gd name="T1" fmla="*/ 2 h 12"/>
                <a:gd name="T2" fmla="*/ 16 w 23"/>
                <a:gd name="T3" fmla="*/ 10 h 12"/>
                <a:gd name="T4" fmla="*/ 5 w 23"/>
                <a:gd name="T5" fmla="*/ 10 h 12"/>
                <a:gd name="T6" fmla="*/ 4 w 23"/>
                <a:gd name="T7" fmla="*/ 2 h 12"/>
              </a:gdLst>
              <a:ahLst/>
              <a:cxnLst>
                <a:cxn ang="0">
                  <a:pos x="T0" y="T1"/>
                </a:cxn>
                <a:cxn ang="0">
                  <a:pos x="T2" y="T3"/>
                </a:cxn>
                <a:cxn ang="0">
                  <a:pos x="T4" y="T5"/>
                </a:cxn>
                <a:cxn ang="0">
                  <a:pos x="T6" y="T7"/>
                </a:cxn>
              </a:cxnLst>
              <a:rect l="0" t="0" r="r" b="b"/>
              <a:pathLst>
                <a:path w="23" h="12">
                  <a:moveTo>
                    <a:pt x="4" y="2"/>
                  </a:moveTo>
                  <a:cubicBezTo>
                    <a:pt x="8" y="0"/>
                    <a:pt x="23" y="5"/>
                    <a:pt x="16" y="10"/>
                  </a:cubicBezTo>
                  <a:cubicBezTo>
                    <a:pt x="13" y="11"/>
                    <a:pt x="9" y="12"/>
                    <a:pt x="5" y="10"/>
                  </a:cubicBezTo>
                  <a:cubicBezTo>
                    <a:pt x="0" y="7"/>
                    <a:pt x="1" y="4"/>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16" name="Freeform 50"/>
            <p:cNvSpPr/>
            <p:nvPr/>
          </p:nvSpPr>
          <p:spPr bwMode="auto">
            <a:xfrm>
              <a:off x="805882" y="3485076"/>
              <a:ext cx="51171" cy="83646"/>
            </a:xfrm>
            <a:custGeom>
              <a:avLst/>
              <a:gdLst>
                <a:gd name="T0" fmla="*/ 18 w 22"/>
                <a:gd name="T1" fmla="*/ 21 h 36"/>
                <a:gd name="T2" fmla="*/ 21 w 22"/>
                <a:gd name="T3" fmla="*/ 15 h 36"/>
                <a:gd name="T4" fmla="*/ 22 w 22"/>
                <a:gd name="T5" fmla="*/ 9 h 36"/>
                <a:gd name="T6" fmla="*/ 17 w 22"/>
                <a:gd name="T7" fmla="*/ 3 h 36"/>
                <a:gd name="T8" fmla="*/ 14 w 22"/>
                <a:gd name="T9" fmla="*/ 8 h 36"/>
                <a:gd name="T10" fmla="*/ 10 w 22"/>
                <a:gd name="T11" fmla="*/ 12 h 36"/>
                <a:gd name="T12" fmla="*/ 2 w 22"/>
                <a:gd name="T13" fmla="*/ 20 h 36"/>
                <a:gd name="T14" fmla="*/ 4 w 22"/>
                <a:gd name="T15" fmla="*/ 28 h 36"/>
                <a:gd name="T16" fmla="*/ 1 w 22"/>
                <a:gd name="T17" fmla="*/ 31 h 36"/>
                <a:gd name="T18" fmla="*/ 18 w 22"/>
                <a:gd name="T19" fmla="*/ 2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36">
                  <a:moveTo>
                    <a:pt x="18" y="21"/>
                  </a:moveTo>
                  <a:cubicBezTo>
                    <a:pt x="22" y="18"/>
                    <a:pt x="22" y="20"/>
                    <a:pt x="21" y="15"/>
                  </a:cubicBezTo>
                  <a:cubicBezTo>
                    <a:pt x="20" y="12"/>
                    <a:pt x="16" y="10"/>
                    <a:pt x="22" y="9"/>
                  </a:cubicBezTo>
                  <a:cubicBezTo>
                    <a:pt x="22" y="4"/>
                    <a:pt x="21" y="0"/>
                    <a:pt x="17" y="3"/>
                  </a:cubicBezTo>
                  <a:cubicBezTo>
                    <a:pt x="15" y="5"/>
                    <a:pt x="15" y="6"/>
                    <a:pt x="14" y="8"/>
                  </a:cubicBezTo>
                  <a:cubicBezTo>
                    <a:pt x="12" y="10"/>
                    <a:pt x="12" y="10"/>
                    <a:pt x="10" y="12"/>
                  </a:cubicBezTo>
                  <a:cubicBezTo>
                    <a:pt x="7" y="14"/>
                    <a:pt x="2" y="16"/>
                    <a:pt x="2" y="20"/>
                  </a:cubicBezTo>
                  <a:cubicBezTo>
                    <a:pt x="2" y="23"/>
                    <a:pt x="5" y="25"/>
                    <a:pt x="4" y="28"/>
                  </a:cubicBezTo>
                  <a:cubicBezTo>
                    <a:pt x="4" y="30"/>
                    <a:pt x="0" y="28"/>
                    <a:pt x="1" y="31"/>
                  </a:cubicBezTo>
                  <a:cubicBezTo>
                    <a:pt x="1" y="36"/>
                    <a:pt x="16" y="23"/>
                    <a:pt x="18"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17" name="Freeform 51"/>
            <p:cNvSpPr/>
            <p:nvPr/>
          </p:nvSpPr>
          <p:spPr bwMode="auto">
            <a:xfrm>
              <a:off x="1600020" y="3067833"/>
              <a:ext cx="58060" cy="51171"/>
            </a:xfrm>
            <a:custGeom>
              <a:avLst/>
              <a:gdLst>
                <a:gd name="T0" fmla="*/ 16 w 25"/>
                <a:gd name="T1" fmla="*/ 15 h 22"/>
                <a:gd name="T2" fmla="*/ 5 w 25"/>
                <a:gd name="T3" fmla="*/ 20 h 22"/>
                <a:gd name="T4" fmla="*/ 7 w 25"/>
                <a:gd name="T5" fmla="*/ 11 h 22"/>
                <a:gd name="T6" fmla="*/ 13 w 25"/>
                <a:gd name="T7" fmla="*/ 9 h 22"/>
                <a:gd name="T8" fmla="*/ 18 w 25"/>
                <a:gd name="T9" fmla="*/ 6 h 22"/>
                <a:gd name="T10" fmla="*/ 23 w 25"/>
                <a:gd name="T11" fmla="*/ 4 h 22"/>
                <a:gd name="T12" fmla="*/ 22 w 25"/>
                <a:gd name="T13" fmla="*/ 9 h 22"/>
                <a:gd name="T14" fmla="*/ 16 w 25"/>
                <a:gd name="T15" fmla="*/ 15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2">
                  <a:moveTo>
                    <a:pt x="16" y="15"/>
                  </a:moveTo>
                  <a:cubicBezTo>
                    <a:pt x="13" y="17"/>
                    <a:pt x="10" y="22"/>
                    <a:pt x="5" y="20"/>
                  </a:cubicBezTo>
                  <a:cubicBezTo>
                    <a:pt x="0" y="18"/>
                    <a:pt x="2" y="13"/>
                    <a:pt x="7" y="11"/>
                  </a:cubicBezTo>
                  <a:cubicBezTo>
                    <a:pt x="10" y="10"/>
                    <a:pt x="11" y="10"/>
                    <a:pt x="13" y="9"/>
                  </a:cubicBezTo>
                  <a:cubicBezTo>
                    <a:pt x="15" y="8"/>
                    <a:pt x="17" y="7"/>
                    <a:pt x="18" y="6"/>
                  </a:cubicBezTo>
                  <a:cubicBezTo>
                    <a:pt x="20" y="4"/>
                    <a:pt x="20" y="0"/>
                    <a:pt x="23" y="4"/>
                  </a:cubicBezTo>
                  <a:cubicBezTo>
                    <a:pt x="25" y="6"/>
                    <a:pt x="23" y="7"/>
                    <a:pt x="22" y="9"/>
                  </a:cubicBezTo>
                  <a:cubicBezTo>
                    <a:pt x="20" y="11"/>
                    <a:pt x="18" y="13"/>
                    <a:pt x="16"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18" name="Freeform 52"/>
            <p:cNvSpPr/>
            <p:nvPr/>
          </p:nvSpPr>
          <p:spPr bwMode="auto">
            <a:xfrm>
              <a:off x="1762390" y="3025518"/>
              <a:ext cx="76757" cy="76757"/>
            </a:xfrm>
            <a:custGeom>
              <a:avLst/>
              <a:gdLst>
                <a:gd name="T0" fmla="*/ 33 w 33"/>
                <a:gd name="T1" fmla="*/ 28 h 33"/>
                <a:gd name="T2" fmla="*/ 23 w 33"/>
                <a:gd name="T3" fmla="*/ 32 h 33"/>
                <a:gd name="T4" fmla="*/ 15 w 33"/>
                <a:gd name="T5" fmla="*/ 27 h 33"/>
                <a:gd name="T6" fmla="*/ 10 w 33"/>
                <a:gd name="T7" fmla="*/ 24 h 33"/>
                <a:gd name="T8" fmla="*/ 3 w 33"/>
                <a:gd name="T9" fmla="*/ 22 h 33"/>
                <a:gd name="T10" fmla="*/ 3 w 33"/>
                <a:gd name="T11" fmla="*/ 18 h 33"/>
                <a:gd name="T12" fmla="*/ 9 w 33"/>
                <a:gd name="T13" fmla="*/ 16 h 33"/>
                <a:gd name="T14" fmla="*/ 12 w 33"/>
                <a:gd name="T15" fmla="*/ 10 h 33"/>
                <a:gd name="T16" fmla="*/ 13 w 33"/>
                <a:gd name="T17" fmla="*/ 8 h 33"/>
                <a:gd name="T18" fmla="*/ 13 w 33"/>
                <a:gd name="T19" fmla="*/ 4 h 33"/>
                <a:gd name="T20" fmla="*/ 18 w 33"/>
                <a:gd name="T21" fmla="*/ 5 h 33"/>
                <a:gd name="T22" fmla="*/ 24 w 33"/>
                <a:gd name="T23" fmla="*/ 13 h 33"/>
                <a:gd name="T24" fmla="*/ 29 w 33"/>
                <a:gd name="T25" fmla="*/ 19 h 33"/>
                <a:gd name="T26" fmla="*/ 33 w 33"/>
                <a:gd name="T27" fmla="*/ 2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33">
                  <a:moveTo>
                    <a:pt x="33" y="28"/>
                  </a:moveTo>
                  <a:cubicBezTo>
                    <a:pt x="29" y="29"/>
                    <a:pt x="27" y="33"/>
                    <a:pt x="23" y="32"/>
                  </a:cubicBezTo>
                  <a:cubicBezTo>
                    <a:pt x="20" y="31"/>
                    <a:pt x="17" y="29"/>
                    <a:pt x="15" y="27"/>
                  </a:cubicBezTo>
                  <a:cubicBezTo>
                    <a:pt x="13" y="26"/>
                    <a:pt x="12" y="25"/>
                    <a:pt x="10" y="24"/>
                  </a:cubicBezTo>
                  <a:cubicBezTo>
                    <a:pt x="8" y="24"/>
                    <a:pt x="6" y="23"/>
                    <a:pt x="3" y="22"/>
                  </a:cubicBezTo>
                  <a:cubicBezTo>
                    <a:pt x="1" y="21"/>
                    <a:pt x="0" y="20"/>
                    <a:pt x="3" y="18"/>
                  </a:cubicBezTo>
                  <a:cubicBezTo>
                    <a:pt x="6" y="17"/>
                    <a:pt x="7" y="18"/>
                    <a:pt x="9" y="16"/>
                  </a:cubicBezTo>
                  <a:cubicBezTo>
                    <a:pt x="10" y="14"/>
                    <a:pt x="11" y="12"/>
                    <a:pt x="12" y="10"/>
                  </a:cubicBezTo>
                  <a:cubicBezTo>
                    <a:pt x="12" y="9"/>
                    <a:pt x="13" y="9"/>
                    <a:pt x="13" y="8"/>
                  </a:cubicBezTo>
                  <a:cubicBezTo>
                    <a:pt x="13" y="7"/>
                    <a:pt x="13" y="5"/>
                    <a:pt x="13" y="4"/>
                  </a:cubicBezTo>
                  <a:cubicBezTo>
                    <a:pt x="14" y="0"/>
                    <a:pt x="17" y="1"/>
                    <a:pt x="18" y="5"/>
                  </a:cubicBezTo>
                  <a:cubicBezTo>
                    <a:pt x="19" y="9"/>
                    <a:pt x="21" y="10"/>
                    <a:pt x="24" y="13"/>
                  </a:cubicBezTo>
                  <a:cubicBezTo>
                    <a:pt x="26" y="15"/>
                    <a:pt x="27" y="17"/>
                    <a:pt x="29" y="19"/>
                  </a:cubicBezTo>
                  <a:cubicBezTo>
                    <a:pt x="32" y="22"/>
                    <a:pt x="31" y="26"/>
                    <a:pt x="3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19" name="Freeform 53"/>
            <p:cNvSpPr/>
            <p:nvPr/>
          </p:nvSpPr>
          <p:spPr bwMode="auto">
            <a:xfrm>
              <a:off x="1639382" y="2813945"/>
              <a:ext cx="44283" cy="56092"/>
            </a:xfrm>
            <a:custGeom>
              <a:avLst/>
              <a:gdLst>
                <a:gd name="T0" fmla="*/ 16 w 19"/>
                <a:gd name="T1" fmla="*/ 5 h 24"/>
                <a:gd name="T2" fmla="*/ 15 w 19"/>
                <a:gd name="T3" fmla="*/ 20 h 24"/>
                <a:gd name="T4" fmla="*/ 11 w 19"/>
                <a:gd name="T5" fmla="*/ 22 h 24"/>
                <a:gd name="T6" fmla="*/ 8 w 19"/>
                <a:gd name="T7" fmla="*/ 17 h 24"/>
                <a:gd name="T8" fmla="*/ 5 w 19"/>
                <a:gd name="T9" fmla="*/ 12 h 24"/>
                <a:gd name="T10" fmla="*/ 0 w 19"/>
                <a:gd name="T11" fmla="*/ 7 h 24"/>
                <a:gd name="T12" fmla="*/ 4 w 19"/>
                <a:gd name="T13" fmla="*/ 3 h 24"/>
                <a:gd name="T14" fmla="*/ 16 w 19"/>
                <a:gd name="T15" fmla="*/ 5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24">
                  <a:moveTo>
                    <a:pt x="16" y="5"/>
                  </a:moveTo>
                  <a:cubicBezTo>
                    <a:pt x="19" y="10"/>
                    <a:pt x="17" y="15"/>
                    <a:pt x="15" y="20"/>
                  </a:cubicBezTo>
                  <a:cubicBezTo>
                    <a:pt x="14" y="22"/>
                    <a:pt x="13" y="24"/>
                    <a:pt x="11" y="22"/>
                  </a:cubicBezTo>
                  <a:cubicBezTo>
                    <a:pt x="10" y="21"/>
                    <a:pt x="9" y="18"/>
                    <a:pt x="8" y="17"/>
                  </a:cubicBezTo>
                  <a:cubicBezTo>
                    <a:pt x="6" y="15"/>
                    <a:pt x="6" y="13"/>
                    <a:pt x="5" y="12"/>
                  </a:cubicBezTo>
                  <a:cubicBezTo>
                    <a:pt x="4" y="10"/>
                    <a:pt x="1" y="9"/>
                    <a:pt x="0" y="7"/>
                  </a:cubicBezTo>
                  <a:cubicBezTo>
                    <a:pt x="0" y="5"/>
                    <a:pt x="3" y="4"/>
                    <a:pt x="4" y="3"/>
                  </a:cubicBezTo>
                  <a:cubicBezTo>
                    <a:pt x="8" y="0"/>
                    <a:pt x="14" y="0"/>
                    <a:pt x="1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20" name="Freeform 54"/>
            <p:cNvSpPr/>
            <p:nvPr/>
          </p:nvSpPr>
          <p:spPr bwMode="auto">
            <a:xfrm>
              <a:off x="1429777" y="2839531"/>
              <a:ext cx="318836" cy="260777"/>
            </a:xfrm>
            <a:custGeom>
              <a:avLst/>
              <a:gdLst>
                <a:gd name="T0" fmla="*/ 85 w 137"/>
                <a:gd name="T1" fmla="*/ 22 h 112"/>
                <a:gd name="T2" fmla="*/ 82 w 137"/>
                <a:gd name="T3" fmla="*/ 9 h 112"/>
                <a:gd name="T4" fmla="*/ 88 w 137"/>
                <a:gd name="T5" fmla="*/ 3 h 112"/>
                <a:gd name="T6" fmla="*/ 102 w 137"/>
                <a:gd name="T7" fmla="*/ 25 h 112"/>
                <a:gd name="T8" fmla="*/ 105 w 137"/>
                <a:gd name="T9" fmla="*/ 38 h 112"/>
                <a:gd name="T10" fmla="*/ 106 w 137"/>
                <a:gd name="T11" fmla="*/ 50 h 112"/>
                <a:gd name="T12" fmla="*/ 124 w 137"/>
                <a:gd name="T13" fmla="*/ 69 h 112"/>
                <a:gd name="T14" fmla="*/ 134 w 137"/>
                <a:gd name="T15" fmla="*/ 77 h 112"/>
                <a:gd name="T16" fmla="*/ 127 w 137"/>
                <a:gd name="T17" fmla="*/ 85 h 112"/>
                <a:gd name="T18" fmla="*/ 122 w 137"/>
                <a:gd name="T19" fmla="*/ 91 h 112"/>
                <a:gd name="T20" fmla="*/ 130 w 137"/>
                <a:gd name="T21" fmla="*/ 98 h 112"/>
                <a:gd name="T22" fmla="*/ 112 w 137"/>
                <a:gd name="T23" fmla="*/ 105 h 112"/>
                <a:gd name="T24" fmla="*/ 88 w 137"/>
                <a:gd name="T25" fmla="*/ 93 h 112"/>
                <a:gd name="T26" fmla="*/ 79 w 137"/>
                <a:gd name="T27" fmla="*/ 102 h 112"/>
                <a:gd name="T28" fmla="*/ 65 w 137"/>
                <a:gd name="T29" fmla="*/ 109 h 112"/>
                <a:gd name="T30" fmla="*/ 39 w 137"/>
                <a:gd name="T31" fmla="*/ 102 h 112"/>
                <a:gd name="T32" fmla="*/ 29 w 137"/>
                <a:gd name="T33" fmla="*/ 96 h 112"/>
                <a:gd name="T34" fmla="*/ 12 w 137"/>
                <a:gd name="T35" fmla="*/ 80 h 112"/>
                <a:gd name="T36" fmla="*/ 38 w 137"/>
                <a:gd name="T37" fmla="*/ 72 h 112"/>
                <a:gd name="T38" fmla="*/ 44 w 137"/>
                <a:gd name="T39" fmla="*/ 69 h 112"/>
                <a:gd name="T40" fmla="*/ 29 w 137"/>
                <a:gd name="T41" fmla="*/ 71 h 112"/>
                <a:gd name="T42" fmla="*/ 6 w 137"/>
                <a:gd name="T43" fmla="*/ 58 h 112"/>
                <a:gd name="T44" fmla="*/ 26 w 137"/>
                <a:gd name="T45" fmla="*/ 46 h 112"/>
                <a:gd name="T46" fmla="*/ 16 w 137"/>
                <a:gd name="T47" fmla="*/ 49 h 112"/>
                <a:gd name="T48" fmla="*/ 7 w 137"/>
                <a:gd name="T49" fmla="*/ 46 h 112"/>
                <a:gd name="T50" fmla="*/ 2 w 137"/>
                <a:gd name="T51" fmla="*/ 35 h 112"/>
                <a:gd name="T52" fmla="*/ 5 w 137"/>
                <a:gd name="T53" fmla="*/ 23 h 112"/>
                <a:gd name="T54" fmla="*/ 20 w 137"/>
                <a:gd name="T55" fmla="*/ 8 h 112"/>
                <a:gd name="T56" fmla="*/ 33 w 137"/>
                <a:gd name="T57" fmla="*/ 1 h 112"/>
                <a:gd name="T58" fmla="*/ 35 w 137"/>
                <a:gd name="T59" fmla="*/ 16 h 112"/>
                <a:gd name="T60" fmla="*/ 42 w 137"/>
                <a:gd name="T61" fmla="*/ 9 h 112"/>
                <a:gd name="T62" fmla="*/ 52 w 137"/>
                <a:gd name="T63" fmla="*/ 13 h 112"/>
                <a:gd name="T64" fmla="*/ 60 w 137"/>
                <a:gd name="T65" fmla="*/ 21 h 112"/>
                <a:gd name="T66" fmla="*/ 55 w 137"/>
                <a:gd name="T67" fmla="*/ 28 h 112"/>
                <a:gd name="T68" fmla="*/ 62 w 137"/>
                <a:gd name="T69" fmla="*/ 21 h 112"/>
                <a:gd name="T70" fmla="*/ 65 w 137"/>
                <a:gd name="T71" fmla="*/ 14 h 112"/>
                <a:gd name="T72" fmla="*/ 67 w 137"/>
                <a:gd name="T73" fmla="*/ 11 h 112"/>
                <a:gd name="T74" fmla="*/ 76 w 137"/>
                <a:gd name="T75" fmla="*/ 23 h 112"/>
                <a:gd name="T76" fmla="*/ 75 w 137"/>
                <a:gd name="T77" fmla="*/ 34 h 112"/>
                <a:gd name="T78" fmla="*/ 86 w 137"/>
                <a:gd name="T79" fmla="*/ 31 h 112"/>
                <a:gd name="T80" fmla="*/ 85 w 137"/>
                <a:gd name="T81" fmla="*/ 2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7" h="112">
                  <a:moveTo>
                    <a:pt x="85" y="22"/>
                  </a:moveTo>
                  <a:cubicBezTo>
                    <a:pt x="85" y="22"/>
                    <a:pt x="85" y="22"/>
                    <a:pt x="85" y="22"/>
                  </a:cubicBezTo>
                  <a:cubicBezTo>
                    <a:pt x="85" y="20"/>
                    <a:pt x="83" y="18"/>
                    <a:pt x="83" y="16"/>
                  </a:cubicBezTo>
                  <a:cubicBezTo>
                    <a:pt x="82" y="14"/>
                    <a:pt x="82" y="12"/>
                    <a:pt x="82" y="9"/>
                  </a:cubicBezTo>
                  <a:cubicBezTo>
                    <a:pt x="82" y="8"/>
                    <a:pt x="82" y="5"/>
                    <a:pt x="83" y="3"/>
                  </a:cubicBezTo>
                  <a:cubicBezTo>
                    <a:pt x="84" y="0"/>
                    <a:pt x="86" y="1"/>
                    <a:pt x="88" y="3"/>
                  </a:cubicBezTo>
                  <a:cubicBezTo>
                    <a:pt x="92" y="6"/>
                    <a:pt x="95" y="9"/>
                    <a:pt x="98" y="12"/>
                  </a:cubicBezTo>
                  <a:cubicBezTo>
                    <a:pt x="101" y="17"/>
                    <a:pt x="102" y="20"/>
                    <a:pt x="102" y="25"/>
                  </a:cubicBezTo>
                  <a:cubicBezTo>
                    <a:pt x="102" y="28"/>
                    <a:pt x="104" y="30"/>
                    <a:pt x="104" y="32"/>
                  </a:cubicBezTo>
                  <a:cubicBezTo>
                    <a:pt x="104" y="34"/>
                    <a:pt x="103" y="36"/>
                    <a:pt x="105" y="38"/>
                  </a:cubicBezTo>
                  <a:cubicBezTo>
                    <a:pt x="107" y="40"/>
                    <a:pt x="109" y="41"/>
                    <a:pt x="109" y="44"/>
                  </a:cubicBezTo>
                  <a:cubicBezTo>
                    <a:pt x="109" y="46"/>
                    <a:pt x="107" y="48"/>
                    <a:pt x="106" y="50"/>
                  </a:cubicBezTo>
                  <a:cubicBezTo>
                    <a:pt x="105" y="54"/>
                    <a:pt x="108" y="59"/>
                    <a:pt x="111" y="61"/>
                  </a:cubicBezTo>
                  <a:cubicBezTo>
                    <a:pt x="115" y="64"/>
                    <a:pt x="119" y="66"/>
                    <a:pt x="124" y="69"/>
                  </a:cubicBezTo>
                  <a:cubicBezTo>
                    <a:pt x="126" y="71"/>
                    <a:pt x="127" y="72"/>
                    <a:pt x="129" y="73"/>
                  </a:cubicBezTo>
                  <a:cubicBezTo>
                    <a:pt x="131" y="75"/>
                    <a:pt x="133" y="77"/>
                    <a:pt x="134" y="77"/>
                  </a:cubicBezTo>
                  <a:cubicBezTo>
                    <a:pt x="135" y="80"/>
                    <a:pt x="137" y="88"/>
                    <a:pt x="133" y="88"/>
                  </a:cubicBezTo>
                  <a:cubicBezTo>
                    <a:pt x="130" y="89"/>
                    <a:pt x="129" y="85"/>
                    <a:pt x="127" y="85"/>
                  </a:cubicBezTo>
                  <a:cubicBezTo>
                    <a:pt x="125" y="84"/>
                    <a:pt x="122" y="85"/>
                    <a:pt x="121" y="87"/>
                  </a:cubicBezTo>
                  <a:cubicBezTo>
                    <a:pt x="118" y="89"/>
                    <a:pt x="119" y="90"/>
                    <a:pt x="122" y="91"/>
                  </a:cubicBezTo>
                  <a:cubicBezTo>
                    <a:pt x="124" y="92"/>
                    <a:pt x="125" y="94"/>
                    <a:pt x="126" y="95"/>
                  </a:cubicBezTo>
                  <a:cubicBezTo>
                    <a:pt x="129" y="96"/>
                    <a:pt x="131" y="94"/>
                    <a:pt x="130" y="98"/>
                  </a:cubicBezTo>
                  <a:cubicBezTo>
                    <a:pt x="129" y="100"/>
                    <a:pt x="127" y="101"/>
                    <a:pt x="126" y="102"/>
                  </a:cubicBezTo>
                  <a:cubicBezTo>
                    <a:pt x="121" y="105"/>
                    <a:pt x="118" y="107"/>
                    <a:pt x="112" y="105"/>
                  </a:cubicBezTo>
                  <a:cubicBezTo>
                    <a:pt x="108" y="104"/>
                    <a:pt x="104" y="102"/>
                    <a:pt x="100" y="99"/>
                  </a:cubicBezTo>
                  <a:cubicBezTo>
                    <a:pt x="97" y="97"/>
                    <a:pt x="93" y="89"/>
                    <a:pt x="88" y="93"/>
                  </a:cubicBezTo>
                  <a:cubicBezTo>
                    <a:pt x="87" y="95"/>
                    <a:pt x="87" y="98"/>
                    <a:pt x="86" y="99"/>
                  </a:cubicBezTo>
                  <a:cubicBezTo>
                    <a:pt x="84" y="101"/>
                    <a:pt x="81" y="101"/>
                    <a:pt x="79" y="102"/>
                  </a:cubicBezTo>
                  <a:cubicBezTo>
                    <a:pt x="76" y="104"/>
                    <a:pt x="74" y="105"/>
                    <a:pt x="71" y="105"/>
                  </a:cubicBezTo>
                  <a:cubicBezTo>
                    <a:pt x="69" y="106"/>
                    <a:pt x="68" y="107"/>
                    <a:pt x="65" y="109"/>
                  </a:cubicBezTo>
                  <a:cubicBezTo>
                    <a:pt x="60" y="112"/>
                    <a:pt x="54" y="112"/>
                    <a:pt x="48" y="111"/>
                  </a:cubicBezTo>
                  <a:cubicBezTo>
                    <a:pt x="44" y="110"/>
                    <a:pt x="40" y="107"/>
                    <a:pt x="39" y="102"/>
                  </a:cubicBezTo>
                  <a:cubicBezTo>
                    <a:pt x="39" y="100"/>
                    <a:pt x="39" y="98"/>
                    <a:pt x="37" y="96"/>
                  </a:cubicBezTo>
                  <a:cubicBezTo>
                    <a:pt x="35" y="95"/>
                    <a:pt x="32" y="96"/>
                    <a:pt x="29" y="96"/>
                  </a:cubicBezTo>
                  <a:cubicBezTo>
                    <a:pt x="24" y="95"/>
                    <a:pt x="20" y="94"/>
                    <a:pt x="17" y="90"/>
                  </a:cubicBezTo>
                  <a:cubicBezTo>
                    <a:pt x="14" y="88"/>
                    <a:pt x="11" y="83"/>
                    <a:pt x="12" y="80"/>
                  </a:cubicBezTo>
                  <a:cubicBezTo>
                    <a:pt x="13" y="74"/>
                    <a:pt x="21" y="75"/>
                    <a:pt x="24" y="75"/>
                  </a:cubicBezTo>
                  <a:cubicBezTo>
                    <a:pt x="30" y="75"/>
                    <a:pt x="32" y="69"/>
                    <a:pt x="38" y="72"/>
                  </a:cubicBezTo>
                  <a:cubicBezTo>
                    <a:pt x="41" y="74"/>
                    <a:pt x="43" y="77"/>
                    <a:pt x="47" y="75"/>
                  </a:cubicBezTo>
                  <a:cubicBezTo>
                    <a:pt x="53" y="73"/>
                    <a:pt x="47" y="70"/>
                    <a:pt x="44" y="69"/>
                  </a:cubicBezTo>
                  <a:cubicBezTo>
                    <a:pt x="41" y="68"/>
                    <a:pt x="36" y="67"/>
                    <a:pt x="33" y="68"/>
                  </a:cubicBezTo>
                  <a:cubicBezTo>
                    <a:pt x="31" y="69"/>
                    <a:pt x="30" y="70"/>
                    <a:pt x="29" y="71"/>
                  </a:cubicBezTo>
                  <a:cubicBezTo>
                    <a:pt x="24" y="72"/>
                    <a:pt x="18" y="69"/>
                    <a:pt x="13" y="67"/>
                  </a:cubicBezTo>
                  <a:cubicBezTo>
                    <a:pt x="10" y="65"/>
                    <a:pt x="7" y="62"/>
                    <a:pt x="6" y="58"/>
                  </a:cubicBezTo>
                  <a:cubicBezTo>
                    <a:pt x="6" y="53"/>
                    <a:pt x="12" y="52"/>
                    <a:pt x="16" y="51"/>
                  </a:cubicBezTo>
                  <a:cubicBezTo>
                    <a:pt x="19" y="50"/>
                    <a:pt x="25" y="49"/>
                    <a:pt x="26" y="46"/>
                  </a:cubicBezTo>
                  <a:cubicBezTo>
                    <a:pt x="24" y="46"/>
                    <a:pt x="22" y="46"/>
                    <a:pt x="20" y="46"/>
                  </a:cubicBezTo>
                  <a:cubicBezTo>
                    <a:pt x="18" y="47"/>
                    <a:pt x="17" y="48"/>
                    <a:pt x="16" y="49"/>
                  </a:cubicBezTo>
                  <a:cubicBezTo>
                    <a:pt x="14" y="51"/>
                    <a:pt x="9" y="52"/>
                    <a:pt x="7" y="50"/>
                  </a:cubicBezTo>
                  <a:cubicBezTo>
                    <a:pt x="6" y="48"/>
                    <a:pt x="7" y="47"/>
                    <a:pt x="7" y="46"/>
                  </a:cubicBezTo>
                  <a:cubicBezTo>
                    <a:pt x="6" y="45"/>
                    <a:pt x="4" y="45"/>
                    <a:pt x="3" y="44"/>
                  </a:cubicBezTo>
                  <a:cubicBezTo>
                    <a:pt x="0" y="43"/>
                    <a:pt x="2" y="38"/>
                    <a:pt x="2" y="35"/>
                  </a:cubicBezTo>
                  <a:cubicBezTo>
                    <a:pt x="3" y="32"/>
                    <a:pt x="4" y="28"/>
                    <a:pt x="8" y="29"/>
                  </a:cubicBezTo>
                  <a:cubicBezTo>
                    <a:pt x="8" y="27"/>
                    <a:pt x="5" y="26"/>
                    <a:pt x="5" y="23"/>
                  </a:cubicBezTo>
                  <a:cubicBezTo>
                    <a:pt x="5" y="20"/>
                    <a:pt x="7" y="19"/>
                    <a:pt x="9" y="18"/>
                  </a:cubicBezTo>
                  <a:cubicBezTo>
                    <a:pt x="13" y="14"/>
                    <a:pt x="17" y="11"/>
                    <a:pt x="20" y="8"/>
                  </a:cubicBezTo>
                  <a:cubicBezTo>
                    <a:pt x="22" y="6"/>
                    <a:pt x="25" y="5"/>
                    <a:pt x="27" y="4"/>
                  </a:cubicBezTo>
                  <a:cubicBezTo>
                    <a:pt x="29" y="4"/>
                    <a:pt x="32" y="2"/>
                    <a:pt x="33" y="1"/>
                  </a:cubicBezTo>
                  <a:cubicBezTo>
                    <a:pt x="39" y="1"/>
                    <a:pt x="37" y="10"/>
                    <a:pt x="36" y="12"/>
                  </a:cubicBezTo>
                  <a:cubicBezTo>
                    <a:pt x="36" y="14"/>
                    <a:pt x="35" y="15"/>
                    <a:pt x="35" y="16"/>
                  </a:cubicBezTo>
                  <a:cubicBezTo>
                    <a:pt x="34" y="18"/>
                    <a:pt x="33" y="18"/>
                    <a:pt x="33" y="20"/>
                  </a:cubicBezTo>
                  <a:cubicBezTo>
                    <a:pt x="41" y="21"/>
                    <a:pt x="37" y="12"/>
                    <a:pt x="42" y="9"/>
                  </a:cubicBezTo>
                  <a:cubicBezTo>
                    <a:pt x="44" y="8"/>
                    <a:pt x="47" y="10"/>
                    <a:pt x="49" y="11"/>
                  </a:cubicBezTo>
                  <a:cubicBezTo>
                    <a:pt x="50" y="11"/>
                    <a:pt x="51" y="13"/>
                    <a:pt x="52" y="13"/>
                  </a:cubicBezTo>
                  <a:cubicBezTo>
                    <a:pt x="53" y="14"/>
                    <a:pt x="54" y="15"/>
                    <a:pt x="56" y="16"/>
                  </a:cubicBezTo>
                  <a:cubicBezTo>
                    <a:pt x="57" y="17"/>
                    <a:pt x="60" y="18"/>
                    <a:pt x="60" y="21"/>
                  </a:cubicBezTo>
                  <a:cubicBezTo>
                    <a:pt x="59" y="23"/>
                    <a:pt x="55" y="23"/>
                    <a:pt x="54" y="24"/>
                  </a:cubicBezTo>
                  <a:cubicBezTo>
                    <a:pt x="51" y="26"/>
                    <a:pt x="51" y="28"/>
                    <a:pt x="55" y="28"/>
                  </a:cubicBezTo>
                  <a:cubicBezTo>
                    <a:pt x="57" y="27"/>
                    <a:pt x="59" y="25"/>
                    <a:pt x="60" y="24"/>
                  </a:cubicBezTo>
                  <a:cubicBezTo>
                    <a:pt x="61" y="23"/>
                    <a:pt x="62" y="22"/>
                    <a:pt x="62" y="21"/>
                  </a:cubicBezTo>
                  <a:cubicBezTo>
                    <a:pt x="64" y="23"/>
                    <a:pt x="67" y="22"/>
                    <a:pt x="68" y="20"/>
                  </a:cubicBezTo>
                  <a:cubicBezTo>
                    <a:pt x="69" y="17"/>
                    <a:pt x="67" y="16"/>
                    <a:pt x="65" y="14"/>
                  </a:cubicBezTo>
                  <a:cubicBezTo>
                    <a:pt x="64" y="13"/>
                    <a:pt x="61" y="11"/>
                    <a:pt x="62" y="9"/>
                  </a:cubicBezTo>
                  <a:cubicBezTo>
                    <a:pt x="64" y="6"/>
                    <a:pt x="66" y="9"/>
                    <a:pt x="67" y="11"/>
                  </a:cubicBezTo>
                  <a:cubicBezTo>
                    <a:pt x="69" y="14"/>
                    <a:pt x="75" y="16"/>
                    <a:pt x="76" y="20"/>
                  </a:cubicBezTo>
                  <a:cubicBezTo>
                    <a:pt x="76" y="22"/>
                    <a:pt x="76" y="22"/>
                    <a:pt x="76" y="23"/>
                  </a:cubicBezTo>
                  <a:cubicBezTo>
                    <a:pt x="75" y="25"/>
                    <a:pt x="76" y="26"/>
                    <a:pt x="76" y="27"/>
                  </a:cubicBezTo>
                  <a:cubicBezTo>
                    <a:pt x="76" y="29"/>
                    <a:pt x="75" y="31"/>
                    <a:pt x="75" y="34"/>
                  </a:cubicBezTo>
                  <a:cubicBezTo>
                    <a:pt x="75" y="39"/>
                    <a:pt x="81" y="44"/>
                    <a:pt x="86" y="39"/>
                  </a:cubicBezTo>
                  <a:cubicBezTo>
                    <a:pt x="88" y="37"/>
                    <a:pt x="86" y="34"/>
                    <a:pt x="86" y="31"/>
                  </a:cubicBezTo>
                  <a:cubicBezTo>
                    <a:pt x="85" y="30"/>
                    <a:pt x="84" y="29"/>
                    <a:pt x="84" y="28"/>
                  </a:cubicBezTo>
                  <a:cubicBezTo>
                    <a:pt x="84" y="26"/>
                    <a:pt x="85" y="24"/>
                    <a:pt x="8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21" name="Freeform 55"/>
            <p:cNvSpPr/>
            <p:nvPr/>
          </p:nvSpPr>
          <p:spPr bwMode="auto">
            <a:xfrm>
              <a:off x="1310706" y="2762774"/>
              <a:ext cx="188940" cy="214526"/>
            </a:xfrm>
            <a:custGeom>
              <a:avLst/>
              <a:gdLst>
                <a:gd name="T0" fmla="*/ 77 w 81"/>
                <a:gd name="T1" fmla="*/ 30 h 92"/>
                <a:gd name="T2" fmla="*/ 67 w 81"/>
                <a:gd name="T3" fmla="*/ 38 h 92"/>
                <a:gd name="T4" fmla="*/ 57 w 81"/>
                <a:gd name="T5" fmla="*/ 45 h 92"/>
                <a:gd name="T6" fmla="*/ 47 w 81"/>
                <a:gd name="T7" fmla="*/ 54 h 92"/>
                <a:gd name="T8" fmla="*/ 49 w 81"/>
                <a:gd name="T9" fmla="*/ 60 h 92"/>
                <a:gd name="T10" fmla="*/ 43 w 81"/>
                <a:gd name="T11" fmla="*/ 64 h 92"/>
                <a:gd name="T12" fmla="*/ 42 w 81"/>
                <a:gd name="T13" fmla="*/ 70 h 92"/>
                <a:gd name="T14" fmla="*/ 40 w 81"/>
                <a:gd name="T15" fmla="*/ 76 h 92"/>
                <a:gd name="T16" fmla="*/ 37 w 81"/>
                <a:gd name="T17" fmla="*/ 82 h 92"/>
                <a:gd name="T18" fmla="*/ 30 w 81"/>
                <a:gd name="T19" fmla="*/ 84 h 92"/>
                <a:gd name="T20" fmla="*/ 19 w 81"/>
                <a:gd name="T21" fmla="*/ 89 h 92"/>
                <a:gd name="T22" fmla="*/ 16 w 81"/>
                <a:gd name="T23" fmla="*/ 83 h 92"/>
                <a:gd name="T24" fmla="*/ 13 w 81"/>
                <a:gd name="T25" fmla="*/ 78 h 92"/>
                <a:gd name="T26" fmla="*/ 3 w 81"/>
                <a:gd name="T27" fmla="*/ 69 h 92"/>
                <a:gd name="T28" fmla="*/ 2 w 81"/>
                <a:gd name="T29" fmla="*/ 57 h 92"/>
                <a:gd name="T30" fmla="*/ 7 w 81"/>
                <a:gd name="T31" fmla="*/ 45 h 92"/>
                <a:gd name="T32" fmla="*/ 10 w 81"/>
                <a:gd name="T33" fmla="*/ 34 h 92"/>
                <a:gd name="T34" fmla="*/ 12 w 81"/>
                <a:gd name="T35" fmla="*/ 29 h 92"/>
                <a:gd name="T36" fmla="*/ 14 w 81"/>
                <a:gd name="T37" fmla="*/ 21 h 92"/>
                <a:gd name="T38" fmla="*/ 11 w 81"/>
                <a:gd name="T39" fmla="*/ 11 h 92"/>
                <a:gd name="T40" fmla="*/ 16 w 81"/>
                <a:gd name="T41" fmla="*/ 3 h 92"/>
                <a:gd name="T42" fmla="*/ 22 w 81"/>
                <a:gd name="T43" fmla="*/ 4 h 92"/>
                <a:gd name="T44" fmla="*/ 28 w 81"/>
                <a:gd name="T45" fmla="*/ 1 h 92"/>
                <a:gd name="T46" fmla="*/ 39 w 81"/>
                <a:gd name="T47" fmla="*/ 7 h 92"/>
                <a:gd name="T48" fmla="*/ 43 w 81"/>
                <a:gd name="T49" fmla="*/ 10 h 92"/>
                <a:gd name="T50" fmla="*/ 46 w 81"/>
                <a:gd name="T51" fmla="*/ 11 h 92"/>
                <a:gd name="T52" fmla="*/ 48 w 81"/>
                <a:gd name="T53" fmla="*/ 13 h 92"/>
                <a:gd name="T54" fmla="*/ 54 w 81"/>
                <a:gd name="T55" fmla="*/ 12 h 92"/>
                <a:gd name="T56" fmla="*/ 57 w 81"/>
                <a:gd name="T57" fmla="*/ 8 h 92"/>
                <a:gd name="T58" fmla="*/ 70 w 81"/>
                <a:gd name="T59" fmla="*/ 17 h 92"/>
                <a:gd name="T60" fmla="*/ 77 w 81"/>
                <a:gd name="T61" fmla="*/ 3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1" h="92">
                  <a:moveTo>
                    <a:pt x="77" y="30"/>
                  </a:moveTo>
                  <a:cubicBezTo>
                    <a:pt x="74" y="33"/>
                    <a:pt x="71" y="36"/>
                    <a:pt x="67" y="38"/>
                  </a:cubicBezTo>
                  <a:cubicBezTo>
                    <a:pt x="64" y="41"/>
                    <a:pt x="60" y="42"/>
                    <a:pt x="57" y="45"/>
                  </a:cubicBezTo>
                  <a:cubicBezTo>
                    <a:pt x="54" y="47"/>
                    <a:pt x="48" y="50"/>
                    <a:pt x="47" y="54"/>
                  </a:cubicBezTo>
                  <a:cubicBezTo>
                    <a:pt x="47" y="56"/>
                    <a:pt x="49" y="58"/>
                    <a:pt x="49" y="60"/>
                  </a:cubicBezTo>
                  <a:cubicBezTo>
                    <a:pt x="48" y="63"/>
                    <a:pt x="45" y="62"/>
                    <a:pt x="43" y="64"/>
                  </a:cubicBezTo>
                  <a:cubicBezTo>
                    <a:pt x="41" y="65"/>
                    <a:pt x="42" y="67"/>
                    <a:pt x="42" y="70"/>
                  </a:cubicBezTo>
                  <a:cubicBezTo>
                    <a:pt x="41" y="72"/>
                    <a:pt x="40" y="74"/>
                    <a:pt x="40" y="76"/>
                  </a:cubicBezTo>
                  <a:cubicBezTo>
                    <a:pt x="39" y="78"/>
                    <a:pt x="39" y="80"/>
                    <a:pt x="37" y="82"/>
                  </a:cubicBezTo>
                  <a:cubicBezTo>
                    <a:pt x="34" y="83"/>
                    <a:pt x="32" y="82"/>
                    <a:pt x="30" y="84"/>
                  </a:cubicBezTo>
                  <a:cubicBezTo>
                    <a:pt x="27" y="85"/>
                    <a:pt x="22" y="92"/>
                    <a:pt x="19" y="89"/>
                  </a:cubicBezTo>
                  <a:cubicBezTo>
                    <a:pt x="17" y="88"/>
                    <a:pt x="17" y="85"/>
                    <a:pt x="16" y="83"/>
                  </a:cubicBezTo>
                  <a:cubicBezTo>
                    <a:pt x="15" y="81"/>
                    <a:pt x="15" y="79"/>
                    <a:pt x="13" y="78"/>
                  </a:cubicBezTo>
                  <a:cubicBezTo>
                    <a:pt x="10" y="74"/>
                    <a:pt x="6" y="73"/>
                    <a:pt x="3" y="69"/>
                  </a:cubicBezTo>
                  <a:cubicBezTo>
                    <a:pt x="0" y="66"/>
                    <a:pt x="0" y="61"/>
                    <a:pt x="2" y="57"/>
                  </a:cubicBezTo>
                  <a:cubicBezTo>
                    <a:pt x="5" y="53"/>
                    <a:pt x="6" y="49"/>
                    <a:pt x="7" y="45"/>
                  </a:cubicBezTo>
                  <a:cubicBezTo>
                    <a:pt x="8" y="41"/>
                    <a:pt x="9" y="38"/>
                    <a:pt x="10" y="34"/>
                  </a:cubicBezTo>
                  <a:cubicBezTo>
                    <a:pt x="11" y="32"/>
                    <a:pt x="11" y="31"/>
                    <a:pt x="12" y="29"/>
                  </a:cubicBezTo>
                  <a:cubicBezTo>
                    <a:pt x="13" y="26"/>
                    <a:pt x="14" y="25"/>
                    <a:pt x="14" y="21"/>
                  </a:cubicBezTo>
                  <a:cubicBezTo>
                    <a:pt x="13" y="18"/>
                    <a:pt x="12" y="15"/>
                    <a:pt x="11" y="11"/>
                  </a:cubicBezTo>
                  <a:cubicBezTo>
                    <a:pt x="10" y="7"/>
                    <a:pt x="10" y="0"/>
                    <a:pt x="16" y="3"/>
                  </a:cubicBezTo>
                  <a:cubicBezTo>
                    <a:pt x="19" y="4"/>
                    <a:pt x="19" y="6"/>
                    <a:pt x="22" y="4"/>
                  </a:cubicBezTo>
                  <a:cubicBezTo>
                    <a:pt x="24" y="3"/>
                    <a:pt x="26" y="2"/>
                    <a:pt x="28" y="1"/>
                  </a:cubicBezTo>
                  <a:cubicBezTo>
                    <a:pt x="33" y="0"/>
                    <a:pt x="36" y="3"/>
                    <a:pt x="39" y="7"/>
                  </a:cubicBezTo>
                  <a:cubicBezTo>
                    <a:pt x="40" y="8"/>
                    <a:pt x="42" y="9"/>
                    <a:pt x="43" y="10"/>
                  </a:cubicBezTo>
                  <a:cubicBezTo>
                    <a:pt x="44" y="10"/>
                    <a:pt x="46" y="10"/>
                    <a:pt x="46" y="11"/>
                  </a:cubicBezTo>
                  <a:cubicBezTo>
                    <a:pt x="47" y="11"/>
                    <a:pt x="47" y="13"/>
                    <a:pt x="48" y="13"/>
                  </a:cubicBezTo>
                  <a:cubicBezTo>
                    <a:pt x="50" y="14"/>
                    <a:pt x="53" y="13"/>
                    <a:pt x="54" y="12"/>
                  </a:cubicBezTo>
                  <a:cubicBezTo>
                    <a:pt x="55" y="11"/>
                    <a:pt x="56" y="9"/>
                    <a:pt x="57" y="8"/>
                  </a:cubicBezTo>
                  <a:cubicBezTo>
                    <a:pt x="62" y="5"/>
                    <a:pt x="68" y="14"/>
                    <a:pt x="70" y="17"/>
                  </a:cubicBezTo>
                  <a:cubicBezTo>
                    <a:pt x="72" y="21"/>
                    <a:pt x="81" y="26"/>
                    <a:pt x="7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22" name="Freeform 56"/>
            <p:cNvSpPr/>
            <p:nvPr/>
          </p:nvSpPr>
          <p:spPr bwMode="auto">
            <a:xfrm>
              <a:off x="1671856" y="2701762"/>
              <a:ext cx="32474" cy="37394"/>
            </a:xfrm>
            <a:custGeom>
              <a:avLst/>
              <a:gdLst>
                <a:gd name="T0" fmla="*/ 5 w 14"/>
                <a:gd name="T1" fmla="*/ 2 h 16"/>
                <a:gd name="T2" fmla="*/ 5 w 14"/>
                <a:gd name="T3" fmla="*/ 14 h 16"/>
                <a:gd name="T4" fmla="*/ 1 w 14"/>
                <a:gd name="T5" fmla="*/ 10 h 16"/>
                <a:gd name="T6" fmla="*/ 5 w 14"/>
                <a:gd name="T7" fmla="*/ 2 h 16"/>
              </a:gdLst>
              <a:ahLst/>
              <a:cxnLst>
                <a:cxn ang="0">
                  <a:pos x="T0" y="T1"/>
                </a:cxn>
                <a:cxn ang="0">
                  <a:pos x="T2" y="T3"/>
                </a:cxn>
                <a:cxn ang="0">
                  <a:pos x="T4" y="T5"/>
                </a:cxn>
                <a:cxn ang="0">
                  <a:pos x="T6" y="T7"/>
                </a:cxn>
              </a:cxnLst>
              <a:rect l="0" t="0" r="r" b="b"/>
              <a:pathLst>
                <a:path w="14" h="16">
                  <a:moveTo>
                    <a:pt x="5" y="2"/>
                  </a:moveTo>
                  <a:cubicBezTo>
                    <a:pt x="13" y="0"/>
                    <a:pt x="14" y="16"/>
                    <a:pt x="5" y="14"/>
                  </a:cubicBezTo>
                  <a:cubicBezTo>
                    <a:pt x="2" y="13"/>
                    <a:pt x="1" y="12"/>
                    <a:pt x="1" y="10"/>
                  </a:cubicBezTo>
                  <a:cubicBezTo>
                    <a:pt x="0" y="7"/>
                    <a:pt x="1" y="3"/>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23" name="Freeform 57"/>
            <p:cNvSpPr/>
            <p:nvPr/>
          </p:nvSpPr>
          <p:spPr bwMode="auto">
            <a:xfrm>
              <a:off x="1445522" y="2611229"/>
              <a:ext cx="223382" cy="165322"/>
            </a:xfrm>
            <a:custGeom>
              <a:avLst/>
              <a:gdLst>
                <a:gd name="T0" fmla="*/ 90 w 96"/>
                <a:gd name="T1" fmla="*/ 23 h 71"/>
                <a:gd name="T2" fmla="*/ 95 w 96"/>
                <a:gd name="T3" fmla="*/ 34 h 71"/>
                <a:gd name="T4" fmla="*/ 89 w 96"/>
                <a:gd name="T5" fmla="*/ 47 h 71"/>
                <a:gd name="T6" fmla="*/ 87 w 96"/>
                <a:gd name="T7" fmla="*/ 53 h 71"/>
                <a:gd name="T8" fmla="*/ 80 w 96"/>
                <a:gd name="T9" fmla="*/ 55 h 71"/>
                <a:gd name="T10" fmla="*/ 77 w 96"/>
                <a:gd name="T11" fmla="*/ 51 h 71"/>
                <a:gd name="T12" fmla="*/ 75 w 96"/>
                <a:gd name="T13" fmla="*/ 55 h 71"/>
                <a:gd name="T14" fmla="*/ 70 w 96"/>
                <a:gd name="T15" fmla="*/ 51 h 71"/>
                <a:gd name="T16" fmla="*/ 61 w 96"/>
                <a:gd name="T17" fmla="*/ 58 h 71"/>
                <a:gd name="T18" fmla="*/ 48 w 96"/>
                <a:gd name="T19" fmla="*/ 66 h 71"/>
                <a:gd name="T20" fmla="*/ 35 w 96"/>
                <a:gd name="T21" fmla="*/ 69 h 71"/>
                <a:gd name="T22" fmla="*/ 27 w 96"/>
                <a:gd name="T23" fmla="*/ 60 h 71"/>
                <a:gd name="T24" fmla="*/ 33 w 96"/>
                <a:gd name="T25" fmla="*/ 56 h 71"/>
                <a:gd name="T26" fmla="*/ 40 w 96"/>
                <a:gd name="T27" fmla="*/ 53 h 71"/>
                <a:gd name="T28" fmla="*/ 47 w 96"/>
                <a:gd name="T29" fmla="*/ 52 h 71"/>
                <a:gd name="T30" fmla="*/ 52 w 96"/>
                <a:gd name="T31" fmla="*/ 47 h 71"/>
                <a:gd name="T32" fmla="*/ 43 w 96"/>
                <a:gd name="T33" fmla="*/ 50 h 71"/>
                <a:gd name="T34" fmla="*/ 40 w 96"/>
                <a:gd name="T35" fmla="*/ 48 h 71"/>
                <a:gd name="T36" fmla="*/ 38 w 96"/>
                <a:gd name="T37" fmla="*/ 52 h 71"/>
                <a:gd name="T38" fmla="*/ 31 w 96"/>
                <a:gd name="T39" fmla="*/ 49 h 71"/>
                <a:gd name="T40" fmla="*/ 33 w 96"/>
                <a:gd name="T41" fmla="*/ 41 h 71"/>
                <a:gd name="T42" fmla="*/ 23 w 96"/>
                <a:gd name="T43" fmla="*/ 54 h 71"/>
                <a:gd name="T44" fmla="*/ 22 w 96"/>
                <a:gd name="T45" fmla="*/ 50 h 71"/>
                <a:gd name="T46" fmla="*/ 15 w 96"/>
                <a:gd name="T47" fmla="*/ 54 h 71"/>
                <a:gd name="T48" fmla="*/ 13 w 96"/>
                <a:gd name="T49" fmla="*/ 48 h 71"/>
                <a:gd name="T50" fmla="*/ 6 w 96"/>
                <a:gd name="T51" fmla="*/ 41 h 71"/>
                <a:gd name="T52" fmla="*/ 21 w 96"/>
                <a:gd name="T53" fmla="*/ 35 h 71"/>
                <a:gd name="T54" fmla="*/ 13 w 96"/>
                <a:gd name="T55" fmla="*/ 37 h 71"/>
                <a:gd name="T56" fmla="*/ 5 w 96"/>
                <a:gd name="T57" fmla="*/ 34 h 71"/>
                <a:gd name="T58" fmla="*/ 12 w 96"/>
                <a:gd name="T59" fmla="*/ 29 h 71"/>
                <a:gd name="T60" fmla="*/ 17 w 96"/>
                <a:gd name="T61" fmla="*/ 30 h 71"/>
                <a:gd name="T62" fmla="*/ 22 w 96"/>
                <a:gd name="T63" fmla="*/ 28 h 71"/>
                <a:gd name="T64" fmla="*/ 14 w 96"/>
                <a:gd name="T65" fmla="*/ 28 h 71"/>
                <a:gd name="T66" fmla="*/ 9 w 96"/>
                <a:gd name="T67" fmla="*/ 24 h 71"/>
                <a:gd name="T68" fmla="*/ 13 w 96"/>
                <a:gd name="T69" fmla="*/ 19 h 71"/>
                <a:gd name="T70" fmla="*/ 18 w 96"/>
                <a:gd name="T71" fmla="*/ 19 h 71"/>
                <a:gd name="T72" fmla="*/ 20 w 96"/>
                <a:gd name="T73" fmla="*/ 16 h 71"/>
                <a:gd name="T74" fmla="*/ 19 w 96"/>
                <a:gd name="T75" fmla="*/ 12 h 71"/>
                <a:gd name="T76" fmla="*/ 29 w 96"/>
                <a:gd name="T77" fmla="*/ 13 h 71"/>
                <a:gd name="T78" fmla="*/ 34 w 96"/>
                <a:gd name="T79" fmla="*/ 17 h 71"/>
                <a:gd name="T80" fmla="*/ 40 w 96"/>
                <a:gd name="T81" fmla="*/ 20 h 71"/>
                <a:gd name="T82" fmla="*/ 45 w 96"/>
                <a:gd name="T83" fmla="*/ 25 h 71"/>
                <a:gd name="T84" fmla="*/ 48 w 96"/>
                <a:gd name="T85" fmla="*/ 31 h 71"/>
                <a:gd name="T86" fmla="*/ 59 w 96"/>
                <a:gd name="T87" fmla="*/ 38 h 71"/>
                <a:gd name="T88" fmla="*/ 66 w 96"/>
                <a:gd name="T89" fmla="*/ 36 h 71"/>
                <a:gd name="T90" fmla="*/ 65 w 96"/>
                <a:gd name="T91" fmla="*/ 31 h 71"/>
                <a:gd name="T92" fmla="*/ 63 w 96"/>
                <a:gd name="T93" fmla="*/ 26 h 71"/>
                <a:gd name="T94" fmla="*/ 65 w 96"/>
                <a:gd name="T95" fmla="*/ 21 h 71"/>
                <a:gd name="T96" fmla="*/ 59 w 96"/>
                <a:gd name="T97" fmla="*/ 9 h 71"/>
                <a:gd name="T98" fmla="*/ 64 w 96"/>
                <a:gd name="T99" fmla="*/ 5 h 71"/>
                <a:gd name="T100" fmla="*/ 69 w 96"/>
                <a:gd name="T101" fmla="*/ 1 h 71"/>
                <a:gd name="T102" fmla="*/ 72 w 96"/>
                <a:gd name="T103" fmla="*/ 12 h 71"/>
                <a:gd name="T104" fmla="*/ 76 w 96"/>
                <a:gd name="T105" fmla="*/ 21 h 71"/>
                <a:gd name="T106" fmla="*/ 85 w 96"/>
                <a:gd name="T107" fmla="*/ 27 h 71"/>
                <a:gd name="T108" fmla="*/ 90 w 96"/>
                <a:gd name="T109" fmla="*/ 2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6" h="71">
                  <a:moveTo>
                    <a:pt x="90" y="23"/>
                  </a:moveTo>
                  <a:cubicBezTo>
                    <a:pt x="93" y="26"/>
                    <a:pt x="96" y="29"/>
                    <a:pt x="95" y="34"/>
                  </a:cubicBezTo>
                  <a:cubicBezTo>
                    <a:pt x="94" y="39"/>
                    <a:pt x="91" y="43"/>
                    <a:pt x="89" y="47"/>
                  </a:cubicBezTo>
                  <a:cubicBezTo>
                    <a:pt x="89" y="49"/>
                    <a:pt x="89" y="51"/>
                    <a:pt x="87" y="53"/>
                  </a:cubicBezTo>
                  <a:cubicBezTo>
                    <a:pt x="86" y="55"/>
                    <a:pt x="82" y="56"/>
                    <a:pt x="80" y="55"/>
                  </a:cubicBezTo>
                  <a:cubicBezTo>
                    <a:pt x="78" y="54"/>
                    <a:pt x="79" y="52"/>
                    <a:pt x="77" y="51"/>
                  </a:cubicBezTo>
                  <a:cubicBezTo>
                    <a:pt x="75" y="51"/>
                    <a:pt x="76" y="54"/>
                    <a:pt x="75" y="55"/>
                  </a:cubicBezTo>
                  <a:cubicBezTo>
                    <a:pt x="72" y="56"/>
                    <a:pt x="69" y="54"/>
                    <a:pt x="70" y="51"/>
                  </a:cubicBezTo>
                  <a:cubicBezTo>
                    <a:pt x="66" y="52"/>
                    <a:pt x="64" y="56"/>
                    <a:pt x="61" y="58"/>
                  </a:cubicBezTo>
                  <a:cubicBezTo>
                    <a:pt x="56" y="61"/>
                    <a:pt x="51" y="63"/>
                    <a:pt x="48" y="66"/>
                  </a:cubicBezTo>
                  <a:cubicBezTo>
                    <a:pt x="44" y="69"/>
                    <a:pt x="40" y="71"/>
                    <a:pt x="35" y="69"/>
                  </a:cubicBezTo>
                  <a:cubicBezTo>
                    <a:pt x="32" y="67"/>
                    <a:pt x="25" y="63"/>
                    <a:pt x="27" y="60"/>
                  </a:cubicBezTo>
                  <a:cubicBezTo>
                    <a:pt x="28" y="57"/>
                    <a:pt x="31" y="56"/>
                    <a:pt x="33" y="56"/>
                  </a:cubicBezTo>
                  <a:cubicBezTo>
                    <a:pt x="36" y="55"/>
                    <a:pt x="37" y="55"/>
                    <a:pt x="40" y="53"/>
                  </a:cubicBezTo>
                  <a:cubicBezTo>
                    <a:pt x="42" y="51"/>
                    <a:pt x="44" y="52"/>
                    <a:pt x="47" y="52"/>
                  </a:cubicBezTo>
                  <a:cubicBezTo>
                    <a:pt x="50" y="51"/>
                    <a:pt x="50" y="49"/>
                    <a:pt x="52" y="47"/>
                  </a:cubicBezTo>
                  <a:cubicBezTo>
                    <a:pt x="48" y="45"/>
                    <a:pt x="46" y="51"/>
                    <a:pt x="43" y="50"/>
                  </a:cubicBezTo>
                  <a:cubicBezTo>
                    <a:pt x="41" y="49"/>
                    <a:pt x="42" y="48"/>
                    <a:pt x="40" y="48"/>
                  </a:cubicBezTo>
                  <a:cubicBezTo>
                    <a:pt x="39" y="49"/>
                    <a:pt x="38" y="51"/>
                    <a:pt x="38" y="52"/>
                  </a:cubicBezTo>
                  <a:cubicBezTo>
                    <a:pt x="35" y="54"/>
                    <a:pt x="31" y="53"/>
                    <a:pt x="31" y="49"/>
                  </a:cubicBezTo>
                  <a:cubicBezTo>
                    <a:pt x="31" y="47"/>
                    <a:pt x="35" y="43"/>
                    <a:pt x="33" y="41"/>
                  </a:cubicBezTo>
                  <a:cubicBezTo>
                    <a:pt x="27" y="42"/>
                    <a:pt x="28" y="57"/>
                    <a:pt x="23" y="54"/>
                  </a:cubicBezTo>
                  <a:cubicBezTo>
                    <a:pt x="23" y="53"/>
                    <a:pt x="23" y="51"/>
                    <a:pt x="22" y="50"/>
                  </a:cubicBezTo>
                  <a:cubicBezTo>
                    <a:pt x="20" y="52"/>
                    <a:pt x="18" y="58"/>
                    <a:pt x="15" y="54"/>
                  </a:cubicBezTo>
                  <a:cubicBezTo>
                    <a:pt x="14" y="53"/>
                    <a:pt x="13" y="50"/>
                    <a:pt x="13" y="48"/>
                  </a:cubicBezTo>
                  <a:cubicBezTo>
                    <a:pt x="8" y="52"/>
                    <a:pt x="0" y="45"/>
                    <a:pt x="6" y="41"/>
                  </a:cubicBezTo>
                  <a:cubicBezTo>
                    <a:pt x="10" y="38"/>
                    <a:pt x="19" y="40"/>
                    <a:pt x="21" y="35"/>
                  </a:cubicBezTo>
                  <a:cubicBezTo>
                    <a:pt x="18" y="32"/>
                    <a:pt x="15" y="37"/>
                    <a:pt x="13" y="37"/>
                  </a:cubicBezTo>
                  <a:cubicBezTo>
                    <a:pt x="10" y="38"/>
                    <a:pt x="5" y="38"/>
                    <a:pt x="5" y="34"/>
                  </a:cubicBezTo>
                  <a:cubicBezTo>
                    <a:pt x="5" y="32"/>
                    <a:pt x="10" y="29"/>
                    <a:pt x="12" y="29"/>
                  </a:cubicBezTo>
                  <a:cubicBezTo>
                    <a:pt x="14" y="30"/>
                    <a:pt x="15" y="31"/>
                    <a:pt x="17" y="30"/>
                  </a:cubicBezTo>
                  <a:cubicBezTo>
                    <a:pt x="19" y="29"/>
                    <a:pt x="20" y="28"/>
                    <a:pt x="22" y="28"/>
                  </a:cubicBezTo>
                  <a:cubicBezTo>
                    <a:pt x="19" y="27"/>
                    <a:pt x="16" y="27"/>
                    <a:pt x="14" y="28"/>
                  </a:cubicBezTo>
                  <a:cubicBezTo>
                    <a:pt x="11" y="28"/>
                    <a:pt x="9" y="28"/>
                    <a:pt x="9" y="24"/>
                  </a:cubicBezTo>
                  <a:cubicBezTo>
                    <a:pt x="10" y="23"/>
                    <a:pt x="11" y="20"/>
                    <a:pt x="13" y="19"/>
                  </a:cubicBezTo>
                  <a:cubicBezTo>
                    <a:pt x="15" y="17"/>
                    <a:pt x="16" y="18"/>
                    <a:pt x="18" y="19"/>
                  </a:cubicBezTo>
                  <a:cubicBezTo>
                    <a:pt x="22" y="19"/>
                    <a:pt x="22" y="18"/>
                    <a:pt x="20" y="16"/>
                  </a:cubicBezTo>
                  <a:cubicBezTo>
                    <a:pt x="17" y="14"/>
                    <a:pt x="16" y="14"/>
                    <a:pt x="19" y="12"/>
                  </a:cubicBezTo>
                  <a:cubicBezTo>
                    <a:pt x="22" y="7"/>
                    <a:pt x="28" y="7"/>
                    <a:pt x="29" y="13"/>
                  </a:cubicBezTo>
                  <a:cubicBezTo>
                    <a:pt x="30" y="17"/>
                    <a:pt x="30" y="17"/>
                    <a:pt x="34" y="17"/>
                  </a:cubicBezTo>
                  <a:cubicBezTo>
                    <a:pt x="37" y="18"/>
                    <a:pt x="38" y="18"/>
                    <a:pt x="40" y="20"/>
                  </a:cubicBezTo>
                  <a:cubicBezTo>
                    <a:pt x="41" y="22"/>
                    <a:pt x="43" y="23"/>
                    <a:pt x="45" y="25"/>
                  </a:cubicBezTo>
                  <a:cubicBezTo>
                    <a:pt x="47" y="27"/>
                    <a:pt x="47" y="28"/>
                    <a:pt x="48" y="31"/>
                  </a:cubicBezTo>
                  <a:cubicBezTo>
                    <a:pt x="49" y="35"/>
                    <a:pt x="54" y="37"/>
                    <a:pt x="59" y="38"/>
                  </a:cubicBezTo>
                  <a:cubicBezTo>
                    <a:pt x="62" y="38"/>
                    <a:pt x="64" y="39"/>
                    <a:pt x="66" y="36"/>
                  </a:cubicBezTo>
                  <a:cubicBezTo>
                    <a:pt x="67" y="34"/>
                    <a:pt x="67" y="33"/>
                    <a:pt x="65" y="31"/>
                  </a:cubicBezTo>
                  <a:cubicBezTo>
                    <a:pt x="63" y="29"/>
                    <a:pt x="61" y="29"/>
                    <a:pt x="63" y="26"/>
                  </a:cubicBezTo>
                  <a:cubicBezTo>
                    <a:pt x="64" y="24"/>
                    <a:pt x="66" y="23"/>
                    <a:pt x="65" y="21"/>
                  </a:cubicBezTo>
                  <a:cubicBezTo>
                    <a:pt x="63" y="16"/>
                    <a:pt x="57" y="15"/>
                    <a:pt x="59" y="9"/>
                  </a:cubicBezTo>
                  <a:cubicBezTo>
                    <a:pt x="60" y="7"/>
                    <a:pt x="62" y="6"/>
                    <a:pt x="64" y="5"/>
                  </a:cubicBezTo>
                  <a:cubicBezTo>
                    <a:pt x="67" y="4"/>
                    <a:pt x="67" y="2"/>
                    <a:pt x="69" y="1"/>
                  </a:cubicBezTo>
                  <a:cubicBezTo>
                    <a:pt x="74" y="0"/>
                    <a:pt x="71" y="10"/>
                    <a:pt x="72" y="12"/>
                  </a:cubicBezTo>
                  <a:cubicBezTo>
                    <a:pt x="72" y="15"/>
                    <a:pt x="74" y="20"/>
                    <a:pt x="76" y="21"/>
                  </a:cubicBezTo>
                  <a:cubicBezTo>
                    <a:pt x="78" y="23"/>
                    <a:pt x="81" y="34"/>
                    <a:pt x="85" y="27"/>
                  </a:cubicBezTo>
                  <a:cubicBezTo>
                    <a:pt x="86" y="24"/>
                    <a:pt x="86" y="20"/>
                    <a:pt x="90"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24" name="Freeform 58"/>
            <p:cNvSpPr/>
            <p:nvPr/>
          </p:nvSpPr>
          <p:spPr bwMode="auto">
            <a:xfrm>
              <a:off x="1655127" y="2527583"/>
              <a:ext cx="32474" cy="58060"/>
            </a:xfrm>
            <a:custGeom>
              <a:avLst/>
              <a:gdLst>
                <a:gd name="T0" fmla="*/ 9 w 14"/>
                <a:gd name="T1" fmla="*/ 10 h 25"/>
                <a:gd name="T2" fmla="*/ 13 w 14"/>
                <a:gd name="T3" fmla="*/ 21 h 25"/>
                <a:gd name="T4" fmla="*/ 7 w 14"/>
                <a:gd name="T5" fmla="*/ 22 h 25"/>
                <a:gd name="T6" fmla="*/ 4 w 14"/>
                <a:gd name="T7" fmla="*/ 16 h 25"/>
                <a:gd name="T8" fmla="*/ 2 w 14"/>
                <a:gd name="T9" fmla="*/ 10 h 25"/>
                <a:gd name="T10" fmla="*/ 0 w 14"/>
                <a:gd name="T11" fmla="*/ 3 h 25"/>
                <a:gd name="T12" fmla="*/ 6 w 14"/>
                <a:gd name="T13" fmla="*/ 3 h 25"/>
                <a:gd name="T14" fmla="*/ 9 w 14"/>
                <a:gd name="T15" fmla="*/ 10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25">
                  <a:moveTo>
                    <a:pt x="9" y="10"/>
                  </a:moveTo>
                  <a:cubicBezTo>
                    <a:pt x="10" y="13"/>
                    <a:pt x="14" y="18"/>
                    <a:pt x="13" y="21"/>
                  </a:cubicBezTo>
                  <a:cubicBezTo>
                    <a:pt x="12" y="24"/>
                    <a:pt x="9" y="25"/>
                    <a:pt x="7" y="22"/>
                  </a:cubicBezTo>
                  <a:cubicBezTo>
                    <a:pt x="5" y="21"/>
                    <a:pt x="5" y="18"/>
                    <a:pt x="4" y="16"/>
                  </a:cubicBezTo>
                  <a:cubicBezTo>
                    <a:pt x="4" y="14"/>
                    <a:pt x="2" y="12"/>
                    <a:pt x="2" y="10"/>
                  </a:cubicBezTo>
                  <a:cubicBezTo>
                    <a:pt x="1" y="9"/>
                    <a:pt x="0" y="4"/>
                    <a:pt x="0" y="3"/>
                  </a:cubicBezTo>
                  <a:cubicBezTo>
                    <a:pt x="1" y="0"/>
                    <a:pt x="4" y="2"/>
                    <a:pt x="6" y="3"/>
                  </a:cubicBezTo>
                  <a:cubicBezTo>
                    <a:pt x="7" y="5"/>
                    <a:pt x="8" y="8"/>
                    <a:pt x="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25" name="Freeform 59"/>
            <p:cNvSpPr/>
            <p:nvPr/>
          </p:nvSpPr>
          <p:spPr bwMode="auto">
            <a:xfrm>
              <a:off x="1411080" y="2662400"/>
              <a:ext cx="51171" cy="46251"/>
            </a:xfrm>
            <a:custGeom>
              <a:avLst/>
              <a:gdLst>
                <a:gd name="T0" fmla="*/ 15 w 22"/>
                <a:gd name="T1" fmla="*/ 10 h 20"/>
                <a:gd name="T2" fmla="*/ 10 w 22"/>
                <a:gd name="T3" fmla="*/ 20 h 20"/>
                <a:gd name="T4" fmla="*/ 5 w 22"/>
                <a:gd name="T5" fmla="*/ 8 h 20"/>
                <a:gd name="T6" fmla="*/ 12 w 22"/>
                <a:gd name="T7" fmla="*/ 3 h 20"/>
                <a:gd name="T8" fmla="*/ 16 w 22"/>
                <a:gd name="T9" fmla="*/ 1 h 20"/>
                <a:gd name="T10" fmla="*/ 15 w 22"/>
                <a:gd name="T11" fmla="*/ 10 h 20"/>
              </a:gdLst>
              <a:ahLst/>
              <a:cxnLst>
                <a:cxn ang="0">
                  <a:pos x="T0" y="T1"/>
                </a:cxn>
                <a:cxn ang="0">
                  <a:pos x="T2" y="T3"/>
                </a:cxn>
                <a:cxn ang="0">
                  <a:pos x="T4" y="T5"/>
                </a:cxn>
                <a:cxn ang="0">
                  <a:pos x="T6" y="T7"/>
                </a:cxn>
                <a:cxn ang="0">
                  <a:pos x="T8" y="T9"/>
                </a:cxn>
                <a:cxn ang="0">
                  <a:pos x="T10" y="T11"/>
                </a:cxn>
              </a:cxnLst>
              <a:rect l="0" t="0" r="r" b="b"/>
              <a:pathLst>
                <a:path w="22" h="20">
                  <a:moveTo>
                    <a:pt x="15" y="10"/>
                  </a:moveTo>
                  <a:cubicBezTo>
                    <a:pt x="14" y="13"/>
                    <a:pt x="13" y="17"/>
                    <a:pt x="10" y="20"/>
                  </a:cubicBezTo>
                  <a:cubicBezTo>
                    <a:pt x="5" y="18"/>
                    <a:pt x="0" y="13"/>
                    <a:pt x="5" y="8"/>
                  </a:cubicBezTo>
                  <a:cubicBezTo>
                    <a:pt x="7" y="6"/>
                    <a:pt x="10" y="4"/>
                    <a:pt x="12" y="3"/>
                  </a:cubicBezTo>
                  <a:cubicBezTo>
                    <a:pt x="13" y="2"/>
                    <a:pt x="15" y="1"/>
                    <a:pt x="16" y="1"/>
                  </a:cubicBezTo>
                  <a:cubicBezTo>
                    <a:pt x="22" y="0"/>
                    <a:pt x="16" y="8"/>
                    <a:pt x="1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26" name="Freeform 60"/>
            <p:cNvSpPr/>
            <p:nvPr/>
          </p:nvSpPr>
          <p:spPr bwMode="auto">
            <a:xfrm>
              <a:off x="1364829" y="2550217"/>
              <a:ext cx="124976" cy="130881"/>
            </a:xfrm>
            <a:custGeom>
              <a:avLst/>
              <a:gdLst>
                <a:gd name="T0" fmla="*/ 37 w 54"/>
                <a:gd name="T1" fmla="*/ 25 h 56"/>
                <a:gd name="T2" fmla="*/ 33 w 54"/>
                <a:gd name="T3" fmla="*/ 29 h 56"/>
                <a:gd name="T4" fmla="*/ 30 w 54"/>
                <a:gd name="T5" fmla="*/ 34 h 56"/>
                <a:gd name="T6" fmla="*/ 32 w 54"/>
                <a:gd name="T7" fmla="*/ 39 h 56"/>
                <a:gd name="T8" fmla="*/ 25 w 54"/>
                <a:gd name="T9" fmla="*/ 45 h 56"/>
                <a:gd name="T10" fmla="*/ 23 w 54"/>
                <a:gd name="T11" fmla="*/ 40 h 56"/>
                <a:gd name="T12" fmla="*/ 22 w 54"/>
                <a:gd name="T13" fmla="*/ 45 h 56"/>
                <a:gd name="T14" fmla="*/ 19 w 54"/>
                <a:gd name="T15" fmla="*/ 56 h 56"/>
                <a:gd name="T16" fmla="*/ 16 w 54"/>
                <a:gd name="T17" fmla="*/ 52 h 56"/>
                <a:gd name="T18" fmla="*/ 13 w 54"/>
                <a:gd name="T19" fmla="*/ 48 h 56"/>
                <a:gd name="T20" fmla="*/ 10 w 54"/>
                <a:gd name="T21" fmla="*/ 52 h 56"/>
                <a:gd name="T22" fmla="*/ 7 w 54"/>
                <a:gd name="T23" fmla="*/ 48 h 56"/>
                <a:gd name="T24" fmla="*/ 5 w 54"/>
                <a:gd name="T25" fmla="*/ 51 h 56"/>
                <a:gd name="T26" fmla="*/ 0 w 54"/>
                <a:gd name="T27" fmla="*/ 40 h 56"/>
                <a:gd name="T28" fmla="*/ 11 w 54"/>
                <a:gd name="T29" fmla="*/ 33 h 56"/>
                <a:gd name="T30" fmla="*/ 27 w 54"/>
                <a:gd name="T31" fmla="*/ 10 h 56"/>
                <a:gd name="T32" fmla="*/ 36 w 54"/>
                <a:gd name="T33" fmla="*/ 7 h 56"/>
                <a:gd name="T34" fmla="*/ 44 w 54"/>
                <a:gd name="T35" fmla="*/ 6 h 56"/>
                <a:gd name="T36" fmla="*/ 44 w 54"/>
                <a:gd name="T37" fmla="*/ 1 h 56"/>
                <a:gd name="T38" fmla="*/ 50 w 54"/>
                <a:gd name="T39" fmla="*/ 2 h 56"/>
                <a:gd name="T40" fmla="*/ 54 w 54"/>
                <a:gd name="T41" fmla="*/ 11 h 56"/>
                <a:gd name="T42" fmla="*/ 48 w 54"/>
                <a:gd name="T43" fmla="*/ 14 h 56"/>
                <a:gd name="T44" fmla="*/ 48 w 54"/>
                <a:gd name="T45" fmla="*/ 21 h 56"/>
                <a:gd name="T46" fmla="*/ 48 w 54"/>
                <a:gd name="T47" fmla="*/ 24 h 56"/>
                <a:gd name="T48" fmla="*/ 50 w 54"/>
                <a:gd name="T49" fmla="*/ 27 h 56"/>
                <a:gd name="T50" fmla="*/ 46 w 54"/>
                <a:gd name="T51" fmla="*/ 32 h 56"/>
                <a:gd name="T52" fmla="*/ 43 w 54"/>
                <a:gd name="T53" fmla="*/ 37 h 56"/>
                <a:gd name="T54" fmla="*/ 40 w 54"/>
                <a:gd name="T55" fmla="*/ 42 h 56"/>
                <a:gd name="T56" fmla="*/ 37 w 54"/>
                <a:gd name="T57" fmla="*/ 33 h 56"/>
                <a:gd name="T58" fmla="*/ 37 w 54"/>
                <a:gd name="T59" fmla="*/ 2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4" h="56">
                  <a:moveTo>
                    <a:pt x="37" y="25"/>
                  </a:moveTo>
                  <a:cubicBezTo>
                    <a:pt x="34" y="25"/>
                    <a:pt x="34" y="27"/>
                    <a:pt x="33" y="29"/>
                  </a:cubicBezTo>
                  <a:cubicBezTo>
                    <a:pt x="32" y="31"/>
                    <a:pt x="30" y="32"/>
                    <a:pt x="30" y="34"/>
                  </a:cubicBezTo>
                  <a:cubicBezTo>
                    <a:pt x="30" y="36"/>
                    <a:pt x="31" y="37"/>
                    <a:pt x="32" y="39"/>
                  </a:cubicBezTo>
                  <a:cubicBezTo>
                    <a:pt x="32" y="42"/>
                    <a:pt x="28" y="48"/>
                    <a:pt x="25" y="45"/>
                  </a:cubicBezTo>
                  <a:cubicBezTo>
                    <a:pt x="24" y="44"/>
                    <a:pt x="25" y="40"/>
                    <a:pt x="23" y="40"/>
                  </a:cubicBezTo>
                  <a:cubicBezTo>
                    <a:pt x="21" y="39"/>
                    <a:pt x="22" y="44"/>
                    <a:pt x="22" y="45"/>
                  </a:cubicBezTo>
                  <a:cubicBezTo>
                    <a:pt x="23" y="49"/>
                    <a:pt x="24" y="53"/>
                    <a:pt x="19" y="56"/>
                  </a:cubicBezTo>
                  <a:cubicBezTo>
                    <a:pt x="18" y="55"/>
                    <a:pt x="17" y="53"/>
                    <a:pt x="16" y="52"/>
                  </a:cubicBezTo>
                  <a:cubicBezTo>
                    <a:pt x="16" y="50"/>
                    <a:pt x="17" y="45"/>
                    <a:pt x="13" y="48"/>
                  </a:cubicBezTo>
                  <a:cubicBezTo>
                    <a:pt x="12" y="50"/>
                    <a:pt x="13" y="54"/>
                    <a:pt x="10" y="52"/>
                  </a:cubicBezTo>
                  <a:cubicBezTo>
                    <a:pt x="9" y="51"/>
                    <a:pt x="9" y="49"/>
                    <a:pt x="7" y="48"/>
                  </a:cubicBezTo>
                  <a:cubicBezTo>
                    <a:pt x="6" y="49"/>
                    <a:pt x="5" y="50"/>
                    <a:pt x="5" y="51"/>
                  </a:cubicBezTo>
                  <a:cubicBezTo>
                    <a:pt x="0" y="53"/>
                    <a:pt x="0" y="43"/>
                    <a:pt x="0" y="40"/>
                  </a:cubicBezTo>
                  <a:cubicBezTo>
                    <a:pt x="1" y="34"/>
                    <a:pt x="8" y="37"/>
                    <a:pt x="11" y="33"/>
                  </a:cubicBezTo>
                  <a:cubicBezTo>
                    <a:pt x="16" y="25"/>
                    <a:pt x="21" y="17"/>
                    <a:pt x="27" y="10"/>
                  </a:cubicBezTo>
                  <a:cubicBezTo>
                    <a:pt x="30" y="7"/>
                    <a:pt x="32" y="6"/>
                    <a:pt x="36" y="7"/>
                  </a:cubicBezTo>
                  <a:cubicBezTo>
                    <a:pt x="39" y="7"/>
                    <a:pt x="44" y="11"/>
                    <a:pt x="44" y="6"/>
                  </a:cubicBezTo>
                  <a:cubicBezTo>
                    <a:pt x="44" y="4"/>
                    <a:pt x="43" y="3"/>
                    <a:pt x="44" y="1"/>
                  </a:cubicBezTo>
                  <a:cubicBezTo>
                    <a:pt x="46" y="0"/>
                    <a:pt x="49" y="1"/>
                    <a:pt x="50" y="2"/>
                  </a:cubicBezTo>
                  <a:cubicBezTo>
                    <a:pt x="53" y="4"/>
                    <a:pt x="52" y="8"/>
                    <a:pt x="54" y="11"/>
                  </a:cubicBezTo>
                  <a:cubicBezTo>
                    <a:pt x="53" y="12"/>
                    <a:pt x="49" y="13"/>
                    <a:pt x="48" y="14"/>
                  </a:cubicBezTo>
                  <a:cubicBezTo>
                    <a:pt x="47" y="15"/>
                    <a:pt x="48" y="19"/>
                    <a:pt x="48" y="21"/>
                  </a:cubicBezTo>
                  <a:cubicBezTo>
                    <a:pt x="48" y="22"/>
                    <a:pt x="48" y="23"/>
                    <a:pt x="48" y="24"/>
                  </a:cubicBezTo>
                  <a:cubicBezTo>
                    <a:pt x="48" y="26"/>
                    <a:pt x="50" y="26"/>
                    <a:pt x="50" y="27"/>
                  </a:cubicBezTo>
                  <a:cubicBezTo>
                    <a:pt x="50" y="28"/>
                    <a:pt x="47" y="31"/>
                    <a:pt x="46" y="32"/>
                  </a:cubicBezTo>
                  <a:cubicBezTo>
                    <a:pt x="45" y="33"/>
                    <a:pt x="44" y="35"/>
                    <a:pt x="43" y="37"/>
                  </a:cubicBezTo>
                  <a:cubicBezTo>
                    <a:pt x="42" y="38"/>
                    <a:pt x="41" y="41"/>
                    <a:pt x="40" y="42"/>
                  </a:cubicBezTo>
                  <a:cubicBezTo>
                    <a:pt x="36" y="46"/>
                    <a:pt x="37" y="35"/>
                    <a:pt x="37" y="33"/>
                  </a:cubicBezTo>
                  <a:cubicBezTo>
                    <a:pt x="37" y="30"/>
                    <a:pt x="38" y="28"/>
                    <a:pt x="37"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27" name="Freeform 61"/>
            <p:cNvSpPr/>
            <p:nvPr/>
          </p:nvSpPr>
          <p:spPr bwMode="auto">
            <a:xfrm>
              <a:off x="1494725" y="2508886"/>
              <a:ext cx="97422" cy="62980"/>
            </a:xfrm>
            <a:custGeom>
              <a:avLst/>
              <a:gdLst>
                <a:gd name="T0" fmla="*/ 26 w 42"/>
                <a:gd name="T1" fmla="*/ 12 h 27"/>
                <a:gd name="T2" fmla="*/ 38 w 42"/>
                <a:gd name="T3" fmla="*/ 14 h 27"/>
                <a:gd name="T4" fmla="*/ 27 w 42"/>
                <a:gd name="T5" fmla="*/ 25 h 27"/>
                <a:gd name="T6" fmla="*/ 20 w 42"/>
                <a:gd name="T7" fmla="*/ 25 h 27"/>
                <a:gd name="T8" fmla="*/ 16 w 42"/>
                <a:gd name="T9" fmla="*/ 19 h 27"/>
                <a:gd name="T10" fmla="*/ 8 w 42"/>
                <a:gd name="T11" fmla="*/ 12 h 27"/>
                <a:gd name="T12" fmla="*/ 4 w 42"/>
                <a:gd name="T13" fmla="*/ 12 h 27"/>
                <a:gd name="T14" fmla="*/ 1 w 42"/>
                <a:gd name="T15" fmla="*/ 6 h 27"/>
                <a:gd name="T16" fmla="*/ 4 w 42"/>
                <a:gd name="T17" fmla="*/ 1 h 27"/>
                <a:gd name="T18" fmla="*/ 9 w 42"/>
                <a:gd name="T19" fmla="*/ 3 h 27"/>
                <a:gd name="T20" fmla="*/ 12 w 42"/>
                <a:gd name="T21" fmla="*/ 8 h 27"/>
                <a:gd name="T22" fmla="*/ 18 w 42"/>
                <a:gd name="T23" fmla="*/ 4 h 27"/>
                <a:gd name="T24" fmla="*/ 34 w 42"/>
                <a:gd name="T25" fmla="*/ 0 h 27"/>
                <a:gd name="T26" fmla="*/ 41 w 42"/>
                <a:gd name="T27" fmla="*/ 2 h 27"/>
                <a:gd name="T28" fmla="*/ 37 w 42"/>
                <a:gd name="T29" fmla="*/ 6 h 27"/>
                <a:gd name="T30" fmla="*/ 26 w 42"/>
                <a:gd name="T31" fmla="*/ 1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 h="27">
                  <a:moveTo>
                    <a:pt x="26" y="12"/>
                  </a:moveTo>
                  <a:cubicBezTo>
                    <a:pt x="28" y="16"/>
                    <a:pt x="35" y="8"/>
                    <a:pt x="38" y="14"/>
                  </a:cubicBezTo>
                  <a:cubicBezTo>
                    <a:pt x="41" y="20"/>
                    <a:pt x="32" y="24"/>
                    <a:pt x="27" y="25"/>
                  </a:cubicBezTo>
                  <a:cubicBezTo>
                    <a:pt x="24" y="25"/>
                    <a:pt x="22" y="27"/>
                    <a:pt x="20" y="25"/>
                  </a:cubicBezTo>
                  <a:cubicBezTo>
                    <a:pt x="18" y="23"/>
                    <a:pt x="17" y="21"/>
                    <a:pt x="16" y="19"/>
                  </a:cubicBezTo>
                  <a:cubicBezTo>
                    <a:pt x="14" y="16"/>
                    <a:pt x="14" y="8"/>
                    <a:pt x="8" y="12"/>
                  </a:cubicBezTo>
                  <a:cubicBezTo>
                    <a:pt x="6" y="14"/>
                    <a:pt x="5" y="15"/>
                    <a:pt x="4" y="12"/>
                  </a:cubicBezTo>
                  <a:cubicBezTo>
                    <a:pt x="3" y="11"/>
                    <a:pt x="1" y="8"/>
                    <a:pt x="1" y="6"/>
                  </a:cubicBezTo>
                  <a:cubicBezTo>
                    <a:pt x="0" y="4"/>
                    <a:pt x="2" y="2"/>
                    <a:pt x="4" y="1"/>
                  </a:cubicBezTo>
                  <a:cubicBezTo>
                    <a:pt x="7" y="0"/>
                    <a:pt x="8" y="1"/>
                    <a:pt x="9" y="3"/>
                  </a:cubicBezTo>
                  <a:cubicBezTo>
                    <a:pt x="10" y="4"/>
                    <a:pt x="11" y="8"/>
                    <a:pt x="12" y="8"/>
                  </a:cubicBezTo>
                  <a:cubicBezTo>
                    <a:pt x="14" y="8"/>
                    <a:pt x="17" y="5"/>
                    <a:pt x="18" y="4"/>
                  </a:cubicBezTo>
                  <a:cubicBezTo>
                    <a:pt x="23" y="1"/>
                    <a:pt x="28" y="0"/>
                    <a:pt x="34" y="0"/>
                  </a:cubicBezTo>
                  <a:cubicBezTo>
                    <a:pt x="35" y="0"/>
                    <a:pt x="40" y="0"/>
                    <a:pt x="41" y="2"/>
                  </a:cubicBezTo>
                  <a:cubicBezTo>
                    <a:pt x="42" y="4"/>
                    <a:pt x="39" y="5"/>
                    <a:pt x="37" y="6"/>
                  </a:cubicBezTo>
                  <a:cubicBezTo>
                    <a:pt x="34" y="8"/>
                    <a:pt x="30" y="9"/>
                    <a:pt x="2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28" name="Freeform 62"/>
            <p:cNvSpPr/>
            <p:nvPr/>
          </p:nvSpPr>
          <p:spPr bwMode="auto">
            <a:xfrm>
              <a:off x="1522279" y="2447874"/>
              <a:ext cx="74789" cy="49203"/>
            </a:xfrm>
            <a:custGeom>
              <a:avLst/>
              <a:gdLst>
                <a:gd name="T0" fmla="*/ 30 w 32"/>
                <a:gd name="T1" fmla="*/ 9 h 21"/>
                <a:gd name="T2" fmla="*/ 30 w 32"/>
                <a:gd name="T3" fmla="*/ 19 h 21"/>
                <a:gd name="T4" fmla="*/ 21 w 32"/>
                <a:gd name="T5" fmla="*/ 17 h 21"/>
                <a:gd name="T6" fmla="*/ 16 w 32"/>
                <a:gd name="T7" fmla="*/ 19 h 21"/>
                <a:gd name="T8" fmla="*/ 11 w 32"/>
                <a:gd name="T9" fmla="*/ 16 h 21"/>
                <a:gd name="T10" fmla="*/ 6 w 32"/>
                <a:gd name="T11" fmla="*/ 19 h 21"/>
                <a:gd name="T12" fmla="*/ 3 w 32"/>
                <a:gd name="T13" fmla="*/ 12 h 21"/>
                <a:gd name="T14" fmla="*/ 14 w 32"/>
                <a:gd name="T15" fmla="*/ 8 h 21"/>
                <a:gd name="T16" fmla="*/ 19 w 32"/>
                <a:gd name="T17" fmla="*/ 4 h 21"/>
                <a:gd name="T18" fmla="*/ 22 w 32"/>
                <a:gd name="T19" fmla="*/ 0 h 21"/>
                <a:gd name="T20" fmla="*/ 26 w 32"/>
                <a:gd name="T21" fmla="*/ 4 h 21"/>
                <a:gd name="T22" fmla="*/ 30 w 32"/>
                <a:gd name="T23"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21">
                  <a:moveTo>
                    <a:pt x="30" y="9"/>
                  </a:moveTo>
                  <a:cubicBezTo>
                    <a:pt x="32" y="11"/>
                    <a:pt x="32" y="17"/>
                    <a:pt x="30" y="19"/>
                  </a:cubicBezTo>
                  <a:cubicBezTo>
                    <a:pt x="27" y="21"/>
                    <a:pt x="23" y="18"/>
                    <a:pt x="21" y="17"/>
                  </a:cubicBezTo>
                  <a:cubicBezTo>
                    <a:pt x="17" y="15"/>
                    <a:pt x="16" y="15"/>
                    <a:pt x="16" y="19"/>
                  </a:cubicBezTo>
                  <a:cubicBezTo>
                    <a:pt x="14" y="19"/>
                    <a:pt x="13" y="16"/>
                    <a:pt x="11" y="16"/>
                  </a:cubicBezTo>
                  <a:cubicBezTo>
                    <a:pt x="9" y="16"/>
                    <a:pt x="8" y="19"/>
                    <a:pt x="6" y="19"/>
                  </a:cubicBezTo>
                  <a:cubicBezTo>
                    <a:pt x="0" y="21"/>
                    <a:pt x="1" y="15"/>
                    <a:pt x="3" y="12"/>
                  </a:cubicBezTo>
                  <a:cubicBezTo>
                    <a:pt x="6" y="9"/>
                    <a:pt x="11" y="11"/>
                    <a:pt x="14" y="8"/>
                  </a:cubicBezTo>
                  <a:cubicBezTo>
                    <a:pt x="16" y="7"/>
                    <a:pt x="18" y="5"/>
                    <a:pt x="19" y="4"/>
                  </a:cubicBezTo>
                  <a:cubicBezTo>
                    <a:pt x="21" y="3"/>
                    <a:pt x="21" y="1"/>
                    <a:pt x="22" y="0"/>
                  </a:cubicBezTo>
                  <a:cubicBezTo>
                    <a:pt x="24" y="1"/>
                    <a:pt x="24" y="3"/>
                    <a:pt x="26" y="4"/>
                  </a:cubicBezTo>
                  <a:cubicBezTo>
                    <a:pt x="27" y="6"/>
                    <a:pt x="29" y="7"/>
                    <a:pt x="3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29" name="Freeform 63"/>
            <p:cNvSpPr/>
            <p:nvPr/>
          </p:nvSpPr>
          <p:spPr bwMode="auto">
            <a:xfrm>
              <a:off x="5431957" y="4923774"/>
              <a:ext cx="709509" cy="547138"/>
            </a:xfrm>
            <a:custGeom>
              <a:avLst/>
              <a:gdLst>
                <a:gd name="T0" fmla="*/ 213 w 305"/>
                <a:gd name="T1" fmla="*/ 21 h 235"/>
                <a:gd name="T2" fmla="*/ 228 w 305"/>
                <a:gd name="T3" fmla="*/ 20 h 235"/>
                <a:gd name="T4" fmla="*/ 241 w 305"/>
                <a:gd name="T5" fmla="*/ 33 h 235"/>
                <a:gd name="T6" fmla="*/ 249 w 305"/>
                <a:gd name="T7" fmla="*/ 62 h 235"/>
                <a:gd name="T8" fmla="*/ 269 w 305"/>
                <a:gd name="T9" fmla="*/ 78 h 235"/>
                <a:gd name="T10" fmla="*/ 283 w 305"/>
                <a:gd name="T11" fmla="*/ 95 h 235"/>
                <a:gd name="T12" fmla="*/ 300 w 305"/>
                <a:gd name="T13" fmla="*/ 114 h 235"/>
                <a:gd name="T14" fmla="*/ 305 w 305"/>
                <a:gd name="T15" fmla="*/ 138 h 235"/>
                <a:gd name="T16" fmla="*/ 299 w 305"/>
                <a:gd name="T17" fmla="*/ 168 h 235"/>
                <a:gd name="T18" fmla="*/ 284 w 305"/>
                <a:gd name="T19" fmla="*/ 195 h 235"/>
                <a:gd name="T20" fmla="*/ 276 w 305"/>
                <a:gd name="T21" fmla="*/ 214 h 235"/>
                <a:gd name="T22" fmla="*/ 265 w 305"/>
                <a:gd name="T23" fmla="*/ 225 h 235"/>
                <a:gd name="T24" fmla="*/ 247 w 305"/>
                <a:gd name="T25" fmla="*/ 233 h 235"/>
                <a:gd name="T26" fmla="*/ 232 w 305"/>
                <a:gd name="T27" fmla="*/ 230 h 235"/>
                <a:gd name="T28" fmla="*/ 212 w 305"/>
                <a:gd name="T29" fmla="*/ 228 h 235"/>
                <a:gd name="T30" fmla="*/ 203 w 305"/>
                <a:gd name="T31" fmla="*/ 222 h 235"/>
                <a:gd name="T32" fmla="*/ 196 w 305"/>
                <a:gd name="T33" fmla="*/ 202 h 235"/>
                <a:gd name="T34" fmla="*/ 189 w 305"/>
                <a:gd name="T35" fmla="*/ 197 h 235"/>
                <a:gd name="T36" fmla="*/ 185 w 305"/>
                <a:gd name="T37" fmla="*/ 199 h 235"/>
                <a:gd name="T38" fmla="*/ 186 w 305"/>
                <a:gd name="T39" fmla="*/ 187 h 235"/>
                <a:gd name="T40" fmla="*/ 188 w 305"/>
                <a:gd name="T41" fmla="*/ 178 h 235"/>
                <a:gd name="T42" fmla="*/ 176 w 305"/>
                <a:gd name="T43" fmla="*/ 189 h 235"/>
                <a:gd name="T44" fmla="*/ 169 w 305"/>
                <a:gd name="T45" fmla="*/ 199 h 235"/>
                <a:gd name="T46" fmla="*/ 159 w 305"/>
                <a:gd name="T47" fmla="*/ 179 h 235"/>
                <a:gd name="T48" fmla="*/ 128 w 305"/>
                <a:gd name="T49" fmla="*/ 169 h 235"/>
                <a:gd name="T50" fmla="*/ 102 w 305"/>
                <a:gd name="T51" fmla="*/ 173 h 235"/>
                <a:gd name="T52" fmla="*/ 75 w 305"/>
                <a:gd name="T53" fmla="*/ 187 h 235"/>
                <a:gd name="T54" fmla="*/ 36 w 305"/>
                <a:gd name="T55" fmla="*/ 198 h 235"/>
                <a:gd name="T56" fmla="*/ 22 w 305"/>
                <a:gd name="T57" fmla="*/ 172 h 235"/>
                <a:gd name="T58" fmla="*/ 14 w 305"/>
                <a:gd name="T59" fmla="*/ 147 h 235"/>
                <a:gd name="T60" fmla="*/ 2 w 305"/>
                <a:gd name="T61" fmla="*/ 123 h 235"/>
                <a:gd name="T62" fmla="*/ 7 w 305"/>
                <a:gd name="T63" fmla="*/ 114 h 235"/>
                <a:gd name="T64" fmla="*/ 5 w 305"/>
                <a:gd name="T65" fmla="*/ 98 h 235"/>
                <a:gd name="T66" fmla="*/ 25 w 305"/>
                <a:gd name="T67" fmla="*/ 78 h 235"/>
                <a:gd name="T68" fmla="*/ 45 w 305"/>
                <a:gd name="T69" fmla="*/ 73 h 235"/>
                <a:gd name="T70" fmla="*/ 64 w 305"/>
                <a:gd name="T71" fmla="*/ 62 h 235"/>
                <a:gd name="T72" fmla="*/ 78 w 305"/>
                <a:gd name="T73" fmla="*/ 51 h 235"/>
                <a:gd name="T74" fmla="*/ 84 w 305"/>
                <a:gd name="T75" fmla="*/ 43 h 235"/>
                <a:gd name="T76" fmla="*/ 92 w 305"/>
                <a:gd name="T77" fmla="*/ 33 h 235"/>
                <a:gd name="T78" fmla="*/ 105 w 305"/>
                <a:gd name="T79" fmla="*/ 28 h 235"/>
                <a:gd name="T80" fmla="*/ 124 w 305"/>
                <a:gd name="T81" fmla="*/ 31 h 235"/>
                <a:gd name="T82" fmla="*/ 132 w 305"/>
                <a:gd name="T83" fmla="*/ 15 h 235"/>
                <a:gd name="T84" fmla="*/ 139 w 305"/>
                <a:gd name="T85" fmla="*/ 12 h 235"/>
                <a:gd name="T86" fmla="*/ 137 w 305"/>
                <a:gd name="T87" fmla="*/ 8 h 235"/>
                <a:gd name="T88" fmla="*/ 130 w 305"/>
                <a:gd name="T89" fmla="*/ 3 h 235"/>
                <a:gd name="T90" fmla="*/ 145 w 305"/>
                <a:gd name="T91" fmla="*/ 5 h 235"/>
                <a:gd name="T92" fmla="*/ 168 w 305"/>
                <a:gd name="T93" fmla="*/ 10 h 235"/>
                <a:gd name="T94" fmla="*/ 172 w 305"/>
                <a:gd name="T95" fmla="*/ 29 h 235"/>
                <a:gd name="T96" fmla="*/ 177 w 305"/>
                <a:gd name="T97" fmla="*/ 37 h 235"/>
                <a:gd name="T98" fmla="*/ 194 w 305"/>
                <a:gd name="T99" fmla="*/ 50 h 235"/>
                <a:gd name="T100" fmla="*/ 211 w 305"/>
                <a:gd name="T101" fmla="*/ 44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5" h="235">
                  <a:moveTo>
                    <a:pt x="215" y="33"/>
                  </a:moveTo>
                  <a:cubicBezTo>
                    <a:pt x="215" y="29"/>
                    <a:pt x="213" y="26"/>
                    <a:pt x="213" y="21"/>
                  </a:cubicBezTo>
                  <a:cubicBezTo>
                    <a:pt x="212" y="13"/>
                    <a:pt x="218" y="4"/>
                    <a:pt x="223" y="0"/>
                  </a:cubicBezTo>
                  <a:cubicBezTo>
                    <a:pt x="224" y="7"/>
                    <a:pt x="224" y="13"/>
                    <a:pt x="228" y="20"/>
                  </a:cubicBezTo>
                  <a:cubicBezTo>
                    <a:pt x="229" y="23"/>
                    <a:pt x="230" y="26"/>
                    <a:pt x="233" y="27"/>
                  </a:cubicBezTo>
                  <a:cubicBezTo>
                    <a:pt x="237" y="29"/>
                    <a:pt x="239" y="28"/>
                    <a:pt x="241" y="33"/>
                  </a:cubicBezTo>
                  <a:cubicBezTo>
                    <a:pt x="244" y="39"/>
                    <a:pt x="242" y="47"/>
                    <a:pt x="245" y="53"/>
                  </a:cubicBezTo>
                  <a:cubicBezTo>
                    <a:pt x="247" y="57"/>
                    <a:pt x="248" y="59"/>
                    <a:pt x="249" y="62"/>
                  </a:cubicBezTo>
                  <a:cubicBezTo>
                    <a:pt x="250" y="67"/>
                    <a:pt x="251" y="68"/>
                    <a:pt x="256" y="69"/>
                  </a:cubicBezTo>
                  <a:cubicBezTo>
                    <a:pt x="262" y="70"/>
                    <a:pt x="266" y="73"/>
                    <a:pt x="269" y="78"/>
                  </a:cubicBezTo>
                  <a:cubicBezTo>
                    <a:pt x="271" y="83"/>
                    <a:pt x="270" y="88"/>
                    <a:pt x="276" y="91"/>
                  </a:cubicBezTo>
                  <a:cubicBezTo>
                    <a:pt x="278" y="92"/>
                    <a:pt x="281" y="93"/>
                    <a:pt x="283" y="95"/>
                  </a:cubicBezTo>
                  <a:cubicBezTo>
                    <a:pt x="285" y="97"/>
                    <a:pt x="285" y="101"/>
                    <a:pt x="286" y="103"/>
                  </a:cubicBezTo>
                  <a:cubicBezTo>
                    <a:pt x="289" y="108"/>
                    <a:pt x="297" y="108"/>
                    <a:pt x="300" y="114"/>
                  </a:cubicBezTo>
                  <a:cubicBezTo>
                    <a:pt x="302" y="119"/>
                    <a:pt x="299" y="124"/>
                    <a:pt x="299" y="129"/>
                  </a:cubicBezTo>
                  <a:cubicBezTo>
                    <a:pt x="300" y="133"/>
                    <a:pt x="304" y="134"/>
                    <a:pt x="305" y="138"/>
                  </a:cubicBezTo>
                  <a:cubicBezTo>
                    <a:pt x="305" y="142"/>
                    <a:pt x="304" y="145"/>
                    <a:pt x="303" y="148"/>
                  </a:cubicBezTo>
                  <a:cubicBezTo>
                    <a:pt x="302" y="154"/>
                    <a:pt x="301" y="162"/>
                    <a:pt x="299" y="168"/>
                  </a:cubicBezTo>
                  <a:cubicBezTo>
                    <a:pt x="296" y="174"/>
                    <a:pt x="289" y="178"/>
                    <a:pt x="286" y="184"/>
                  </a:cubicBezTo>
                  <a:cubicBezTo>
                    <a:pt x="285" y="187"/>
                    <a:pt x="285" y="191"/>
                    <a:pt x="284" y="195"/>
                  </a:cubicBezTo>
                  <a:cubicBezTo>
                    <a:pt x="283" y="198"/>
                    <a:pt x="280" y="202"/>
                    <a:pt x="279" y="205"/>
                  </a:cubicBezTo>
                  <a:cubicBezTo>
                    <a:pt x="278" y="208"/>
                    <a:pt x="276" y="211"/>
                    <a:pt x="276" y="214"/>
                  </a:cubicBezTo>
                  <a:cubicBezTo>
                    <a:pt x="275" y="217"/>
                    <a:pt x="277" y="220"/>
                    <a:pt x="275" y="223"/>
                  </a:cubicBezTo>
                  <a:cubicBezTo>
                    <a:pt x="273" y="225"/>
                    <a:pt x="268" y="224"/>
                    <a:pt x="265" y="225"/>
                  </a:cubicBezTo>
                  <a:cubicBezTo>
                    <a:pt x="262" y="226"/>
                    <a:pt x="259" y="227"/>
                    <a:pt x="256" y="229"/>
                  </a:cubicBezTo>
                  <a:cubicBezTo>
                    <a:pt x="253" y="232"/>
                    <a:pt x="251" y="235"/>
                    <a:pt x="247" y="233"/>
                  </a:cubicBezTo>
                  <a:cubicBezTo>
                    <a:pt x="244" y="232"/>
                    <a:pt x="244" y="228"/>
                    <a:pt x="241" y="227"/>
                  </a:cubicBezTo>
                  <a:cubicBezTo>
                    <a:pt x="236" y="225"/>
                    <a:pt x="235" y="227"/>
                    <a:pt x="232" y="230"/>
                  </a:cubicBezTo>
                  <a:cubicBezTo>
                    <a:pt x="229" y="233"/>
                    <a:pt x="227" y="233"/>
                    <a:pt x="223" y="232"/>
                  </a:cubicBezTo>
                  <a:cubicBezTo>
                    <a:pt x="219" y="231"/>
                    <a:pt x="215" y="230"/>
                    <a:pt x="212" y="228"/>
                  </a:cubicBezTo>
                  <a:cubicBezTo>
                    <a:pt x="210" y="227"/>
                    <a:pt x="210" y="225"/>
                    <a:pt x="209" y="224"/>
                  </a:cubicBezTo>
                  <a:cubicBezTo>
                    <a:pt x="207" y="223"/>
                    <a:pt x="205" y="224"/>
                    <a:pt x="203" y="222"/>
                  </a:cubicBezTo>
                  <a:cubicBezTo>
                    <a:pt x="200" y="221"/>
                    <a:pt x="200" y="216"/>
                    <a:pt x="200" y="213"/>
                  </a:cubicBezTo>
                  <a:cubicBezTo>
                    <a:pt x="199" y="210"/>
                    <a:pt x="198" y="203"/>
                    <a:pt x="196" y="202"/>
                  </a:cubicBezTo>
                  <a:cubicBezTo>
                    <a:pt x="194" y="200"/>
                    <a:pt x="194" y="202"/>
                    <a:pt x="192" y="202"/>
                  </a:cubicBezTo>
                  <a:cubicBezTo>
                    <a:pt x="187" y="203"/>
                    <a:pt x="187" y="201"/>
                    <a:pt x="189" y="197"/>
                  </a:cubicBezTo>
                  <a:cubicBezTo>
                    <a:pt x="189" y="196"/>
                    <a:pt x="193" y="189"/>
                    <a:pt x="188" y="191"/>
                  </a:cubicBezTo>
                  <a:cubicBezTo>
                    <a:pt x="186" y="191"/>
                    <a:pt x="187" y="198"/>
                    <a:pt x="185" y="199"/>
                  </a:cubicBezTo>
                  <a:cubicBezTo>
                    <a:pt x="180" y="203"/>
                    <a:pt x="178" y="199"/>
                    <a:pt x="180" y="195"/>
                  </a:cubicBezTo>
                  <a:cubicBezTo>
                    <a:pt x="182" y="192"/>
                    <a:pt x="186" y="191"/>
                    <a:pt x="186" y="187"/>
                  </a:cubicBezTo>
                  <a:cubicBezTo>
                    <a:pt x="187" y="185"/>
                    <a:pt x="186" y="184"/>
                    <a:pt x="186" y="183"/>
                  </a:cubicBezTo>
                  <a:cubicBezTo>
                    <a:pt x="186" y="181"/>
                    <a:pt x="188" y="180"/>
                    <a:pt x="188" y="178"/>
                  </a:cubicBezTo>
                  <a:cubicBezTo>
                    <a:pt x="187" y="173"/>
                    <a:pt x="184" y="177"/>
                    <a:pt x="183" y="179"/>
                  </a:cubicBezTo>
                  <a:cubicBezTo>
                    <a:pt x="182" y="183"/>
                    <a:pt x="179" y="187"/>
                    <a:pt x="176" y="189"/>
                  </a:cubicBezTo>
                  <a:cubicBezTo>
                    <a:pt x="175" y="191"/>
                    <a:pt x="172" y="191"/>
                    <a:pt x="171" y="193"/>
                  </a:cubicBezTo>
                  <a:cubicBezTo>
                    <a:pt x="170" y="195"/>
                    <a:pt x="172" y="199"/>
                    <a:pt x="169" y="199"/>
                  </a:cubicBezTo>
                  <a:cubicBezTo>
                    <a:pt x="167" y="195"/>
                    <a:pt x="168" y="191"/>
                    <a:pt x="167" y="187"/>
                  </a:cubicBezTo>
                  <a:cubicBezTo>
                    <a:pt x="165" y="184"/>
                    <a:pt x="161" y="182"/>
                    <a:pt x="159" y="179"/>
                  </a:cubicBezTo>
                  <a:cubicBezTo>
                    <a:pt x="156" y="176"/>
                    <a:pt x="155" y="173"/>
                    <a:pt x="151" y="171"/>
                  </a:cubicBezTo>
                  <a:cubicBezTo>
                    <a:pt x="144" y="168"/>
                    <a:pt x="136" y="167"/>
                    <a:pt x="128" y="169"/>
                  </a:cubicBezTo>
                  <a:cubicBezTo>
                    <a:pt x="123" y="170"/>
                    <a:pt x="119" y="172"/>
                    <a:pt x="114" y="172"/>
                  </a:cubicBezTo>
                  <a:cubicBezTo>
                    <a:pt x="110" y="173"/>
                    <a:pt x="106" y="172"/>
                    <a:pt x="102" y="173"/>
                  </a:cubicBezTo>
                  <a:cubicBezTo>
                    <a:pt x="99" y="173"/>
                    <a:pt x="94" y="173"/>
                    <a:pt x="91" y="175"/>
                  </a:cubicBezTo>
                  <a:cubicBezTo>
                    <a:pt x="84" y="177"/>
                    <a:pt x="83" y="186"/>
                    <a:pt x="75" y="187"/>
                  </a:cubicBezTo>
                  <a:cubicBezTo>
                    <a:pt x="68" y="189"/>
                    <a:pt x="60" y="182"/>
                    <a:pt x="53" y="188"/>
                  </a:cubicBezTo>
                  <a:cubicBezTo>
                    <a:pt x="48" y="192"/>
                    <a:pt x="42" y="197"/>
                    <a:pt x="36" y="198"/>
                  </a:cubicBezTo>
                  <a:cubicBezTo>
                    <a:pt x="28" y="199"/>
                    <a:pt x="14" y="191"/>
                    <a:pt x="17" y="183"/>
                  </a:cubicBezTo>
                  <a:cubicBezTo>
                    <a:pt x="18" y="179"/>
                    <a:pt x="22" y="176"/>
                    <a:pt x="22" y="172"/>
                  </a:cubicBezTo>
                  <a:cubicBezTo>
                    <a:pt x="23" y="167"/>
                    <a:pt x="20" y="164"/>
                    <a:pt x="18" y="159"/>
                  </a:cubicBezTo>
                  <a:cubicBezTo>
                    <a:pt x="17" y="155"/>
                    <a:pt x="16" y="151"/>
                    <a:pt x="14" y="147"/>
                  </a:cubicBezTo>
                  <a:cubicBezTo>
                    <a:pt x="12" y="143"/>
                    <a:pt x="11" y="139"/>
                    <a:pt x="9" y="135"/>
                  </a:cubicBezTo>
                  <a:cubicBezTo>
                    <a:pt x="7" y="131"/>
                    <a:pt x="4" y="127"/>
                    <a:pt x="2" y="123"/>
                  </a:cubicBezTo>
                  <a:cubicBezTo>
                    <a:pt x="0" y="116"/>
                    <a:pt x="7" y="115"/>
                    <a:pt x="9" y="121"/>
                  </a:cubicBezTo>
                  <a:cubicBezTo>
                    <a:pt x="14" y="119"/>
                    <a:pt x="9" y="116"/>
                    <a:pt x="7" y="114"/>
                  </a:cubicBezTo>
                  <a:cubicBezTo>
                    <a:pt x="5" y="112"/>
                    <a:pt x="3" y="110"/>
                    <a:pt x="2" y="106"/>
                  </a:cubicBezTo>
                  <a:cubicBezTo>
                    <a:pt x="2" y="102"/>
                    <a:pt x="3" y="101"/>
                    <a:pt x="5" y="98"/>
                  </a:cubicBezTo>
                  <a:cubicBezTo>
                    <a:pt x="7" y="94"/>
                    <a:pt x="6" y="91"/>
                    <a:pt x="8" y="88"/>
                  </a:cubicBezTo>
                  <a:cubicBezTo>
                    <a:pt x="10" y="83"/>
                    <a:pt x="20" y="82"/>
                    <a:pt x="25" y="78"/>
                  </a:cubicBezTo>
                  <a:cubicBezTo>
                    <a:pt x="28" y="76"/>
                    <a:pt x="29" y="75"/>
                    <a:pt x="34" y="74"/>
                  </a:cubicBezTo>
                  <a:cubicBezTo>
                    <a:pt x="37" y="73"/>
                    <a:pt x="42" y="74"/>
                    <a:pt x="45" y="73"/>
                  </a:cubicBezTo>
                  <a:cubicBezTo>
                    <a:pt x="49" y="72"/>
                    <a:pt x="53" y="71"/>
                    <a:pt x="57" y="70"/>
                  </a:cubicBezTo>
                  <a:cubicBezTo>
                    <a:pt x="62" y="69"/>
                    <a:pt x="62" y="66"/>
                    <a:pt x="64" y="62"/>
                  </a:cubicBezTo>
                  <a:cubicBezTo>
                    <a:pt x="66" y="55"/>
                    <a:pt x="69" y="47"/>
                    <a:pt x="76" y="44"/>
                  </a:cubicBezTo>
                  <a:cubicBezTo>
                    <a:pt x="76" y="46"/>
                    <a:pt x="76" y="50"/>
                    <a:pt x="78" y="51"/>
                  </a:cubicBezTo>
                  <a:cubicBezTo>
                    <a:pt x="81" y="50"/>
                    <a:pt x="79" y="47"/>
                    <a:pt x="80" y="45"/>
                  </a:cubicBezTo>
                  <a:cubicBezTo>
                    <a:pt x="81" y="40"/>
                    <a:pt x="81" y="43"/>
                    <a:pt x="84" y="43"/>
                  </a:cubicBezTo>
                  <a:cubicBezTo>
                    <a:pt x="86" y="43"/>
                    <a:pt x="87" y="42"/>
                    <a:pt x="88" y="39"/>
                  </a:cubicBezTo>
                  <a:cubicBezTo>
                    <a:pt x="89" y="37"/>
                    <a:pt x="90" y="35"/>
                    <a:pt x="92" y="33"/>
                  </a:cubicBezTo>
                  <a:cubicBezTo>
                    <a:pt x="94" y="32"/>
                    <a:pt x="96" y="29"/>
                    <a:pt x="99" y="28"/>
                  </a:cubicBezTo>
                  <a:cubicBezTo>
                    <a:pt x="102" y="26"/>
                    <a:pt x="103" y="27"/>
                    <a:pt x="105" y="28"/>
                  </a:cubicBezTo>
                  <a:cubicBezTo>
                    <a:pt x="108" y="29"/>
                    <a:pt x="109" y="31"/>
                    <a:pt x="111" y="32"/>
                  </a:cubicBezTo>
                  <a:cubicBezTo>
                    <a:pt x="115" y="34"/>
                    <a:pt x="123" y="38"/>
                    <a:pt x="124" y="31"/>
                  </a:cubicBezTo>
                  <a:cubicBezTo>
                    <a:pt x="124" y="26"/>
                    <a:pt x="124" y="25"/>
                    <a:pt x="127" y="21"/>
                  </a:cubicBezTo>
                  <a:cubicBezTo>
                    <a:pt x="129" y="19"/>
                    <a:pt x="131" y="17"/>
                    <a:pt x="132" y="15"/>
                  </a:cubicBezTo>
                  <a:cubicBezTo>
                    <a:pt x="133" y="13"/>
                    <a:pt x="132" y="12"/>
                    <a:pt x="134" y="11"/>
                  </a:cubicBezTo>
                  <a:cubicBezTo>
                    <a:pt x="136" y="10"/>
                    <a:pt x="137" y="11"/>
                    <a:pt x="139" y="12"/>
                  </a:cubicBezTo>
                  <a:cubicBezTo>
                    <a:pt x="141" y="13"/>
                    <a:pt x="147" y="14"/>
                    <a:pt x="146" y="9"/>
                  </a:cubicBezTo>
                  <a:cubicBezTo>
                    <a:pt x="145" y="5"/>
                    <a:pt x="139" y="7"/>
                    <a:pt x="137" y="8"/>
                  </a:cubicBezTo>
                  <a:cubicBezTo>
                    <a:pt x="134" y="9"/>
                    <a:pt x="131" y="11"/>
                    <a:pt x="128" y="8"/>
                  </a:cubicBezTo>
                  <a:cubicBezTo>
                    <a:pt x="124" y="6"/>
                    <a:pt x="126" y="3"/>
                    <a:pt x="130" y="3"/>
                  </a:cubicBezTo>
                  <a:cubicBezTo>
                    <a:pt x="134" y="3"/>
                    <a:pt x="137" y="5"/>
                    <a:pt x="141" y="5"/>
                  </a:cubicBezTo>
                  <a:cubicBezTo>
                    <a:pt x="142" y="5"/>
                    <a:pt x="144" y="4"/>
                    <a:pt x="145" y="5"/>
                  </a:cubicBezTo>
                  <a:cubicBezTo>
                    <a:pt x="147" y="5"/>
                    <a:pt x="146" y="6"/>
                    <a:pt x="148" y="7"/>
                  </a:cubicBezTo>
                  <a:cubicBezTo>
                    <a:pt x="152" y="10"/>
                    <a:pt x="162" y="11"/>
                    <a:pt x="168" y="10"/>
                  </a:cubicBezTo>
                  <a:cubicBezTo>
                    <a:pt x="174" y="9"/>
                    <a:pt x="184" y="11"/>
                    <a:pt x="174" y="17"/>
                  </a:cubicBezTo>
                  <a:cubicBezTo>
                    <a:pt x="169" y="20"/>
                    <a:pt x="165" y="26"/>
                    <a:pt x="172" y="29"/>
                  </a:cubicBezTo>
                  <a:cubicBezTo>
                    <a:pt x="171" y="31"/>
                    <a:pt x="170" y="32"/>
                    <a:pt x="170" y="35"/>
                  </a:cubicBezTo>
                  <a:cubicBezTo>
                    <a:pt x="172" y="36"/>
                    <a:pt x="175" y="36"/>
                    <a:pt x="177" y="37"/>
                  </a:cubicBezTo>
                  <a:cubicBezTo>
                    <a:pt x="179" y="38"/>
                    <a:pt x="181" y="40"/>
                    <a:pt x="183" y="41"/>
                  </a:cubicBezTo>
                  <a:cubicBezTo>
                    <a:pt x="186" y="44"/>
                    <a:pt x="191" y="47"/>
                    <a:pt x="194" y="50"/>
                  </a:cubicBezTo>
                  <a:cubicBezTo>
                    <a:pt x="197" y="52"/>
                    <a:pt x="202" y="57"/>
                    <a:pt x="206" y="54"/>
                  </a:cubicBezTo>
                  <a:cubicBezTo>
                    <a:pt x="210" y="52"/>
                    <a:pt x="210" y="48"/>
                    <a:pt x="211" y="44"/>
                  </a:cubicBezTo>
                  <a:cubicBezTo>
                    <a:pt x="212" y="41"/>
                    <a:pt x="215" y="37"/>
                    <a:pt x="21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30" name="Freeform 64"/>
            <p:cNvSpPr/>
            <p:nvPr/>
          </p:nvSpPr>
          <p:spPr bwMode="auto">
            <a:xfrm>
              <a:off x="5976143" y="5487641"/>
              <a:ext cx="74789" cy="83646"/>
            </a:xfrm>
            <a:custGeom>
              <a:avLst/>
              <a:gdLst>
                <a:gd name="T0" fmla="*/ 30 w 32"/>
                <a:gd name="T1" fmla="*/ 23 h 36"/>
                <a:gd name="T2" fmla="*/ 25 w 32"/>
                <a:gd name="T3" fmla="*/ 31 h 36"/>
                <a:gd name="T4" fmla="*/ 17 w 32"/>
                <a:gd name="T5" fmla="*/ 36 h 36"/>
                <a:gd name="T6" fmla="*/ 9 w 32"/>
                <a:gd name="T7" fmla="*/ 29 h 36"/>
                <a:gd name="T8" fmla="*/ 9 w 32"/>
                <a:gd name="T9" fmla="*/ 19 h 36"/>
                <a:gd name="T10" fmla="*/ 3 w 32"/>
                <a:gd name="T11" fmla="*/ 12 h 36"/>
                <a:gd name="T12" fmla="*/ 3 w 32"/>
                <a:gd name="T13" fmla="*/ 3 h 36"/>
                <a:gd name="T14" fmla="*/ 11 w 32"/>
                <a:gd name="T15" fmla="*/ 6 h 36"/>
                <a:gd name="T16" fmla="*/ 22 w 32"/>
                <a:gd name="T17" fmla="*/ 10 h 36"/>
                <a:gd name="T18" fmla="*/ 30 w 32"/>
                <a:gd name="T19"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6">
                  <a:moveTo>
                    <a:pt x="30" y="23"/>
                  </a:moveTo>
                  <a:cubicBezTo>
                    <a:pt x="30" y="27"/>
                    <a:pt x="28" y="29"/>
                    <a:pt x="25" y="31"/>
                  </a:cubicBezTo>
                  <a:cubicBezTo>
                    <a:pt x="23" y="33"/>
                    <a:pt x="19" y="36"/>
                    <a:pt x="17" y="36"/>
                  </a:cubicBezTo>
                  <a:cubicBezTo>
                    <a:pt x="14" y="35"/>
                    <a:pt x="10" y="31"/>
                    <a:pt x="9" y="29"/>
                  </a:cubicBezTo>
                  <a:cubicBezTo>
                    <a:pt x="8" y="25"/>
                    <a:pt x="9" y="22"/>
                    <a:pt x="9" y="19"/>
                  </a:cubicBezTo>
                  <a:cubicBezTo>
                    <a:pt x="8" y="15"/>
                    <a:pt x="5" y="15"/>
                    <a:pt x="3" y="12"/>
                  </a:cubicBezTo>
                  <a:cubicBezTo>
                    <a:pt x="1" y="9"/>
                    <a:pt x="0" y="5"/>
                    <a:pt x="3" y="3"/>
                  </a:cubicBezTo>
                  <a:cubicBezTo>
                    <a:pt x="7" y="0"/>
                    <a:pt x="8" y="3"/>
                    <a:pt x="11" y="6"/>
                  </a:cubicBezTo>
                  <a:cubicBezTo>
                    <a:pt x="14" y="9"/>
                    <a:pt x="17" y="10"/>
                    <a:pt x="22" y="10"/>
                  </a:cubicBezTo>
                  <a:cubicBezTo>
                    <a:pt x="29" y="9"/>
                    <a:pt x="32" y="17"/>
                    <a:pt x="30"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31" name="Freeform 65"/>
            <p:cNvSpPr/>
            <p:nvPr/>
          </p:nvSpPr>
          <p:spPr bwMode="auto">
            <a:xfrm>
              <a:off x="6353039" y="5492562"/>
              <a:ext cx="142689" cy="162371"/>
            </a:xfrm>
            <a:custGeom>
              <a:avLst/>
              <a:gdLst>
                <a:gd name="T0" fmla="*/ 36 w 61"/>
                <a:gd name="T1" fmla="*/ 51 h 70"/>
                <a:gd name="T2" fmla="*/ 26 w 61"/>
                <a:gd name="T3" fmla="*/ 66 h 70"/>
                <a:gd name="T4" fmla="*/ 14 w 61"/>
                <a:gd name="T5" fmla="*/ 63 h 70"/>
                <a:gd name="T6" fmla="*/ 1 w 61"/>
                <a:gd name="T7" fmla="*/ 62 h 70"/>
                <a:gd name="T8" fmla="*/ 12 w 61"/>
                <a:gd name="T9" fmla="*/ 45 h 70"/>
                <a:gd name="T10" fmla="*/ 18 w 61"/>
                <a:gd name="T11" fmla="*/ 36 h 70"/>
                <a:gd name="T12" fmla="*/ 29 w 61"/>
                <a:gd name="T13" fmla="*/ 33 h 70"/>
                <a:gd name="T14" fmla="*/ 35 w 61"/>
                <a:gd name="T15" fmla="*/ 25 h 70"/>
                <a:gd name="T16" fmla="*/ 39 w 61"/>
                <a:gd name="T17" fmla="*/ 17 h 70"/>
                <a:gd name="T18" fmla="*/ 50 w 61"/>
                <a:gd name="T19" fmla="*/ 7 h 70"/>
                <a:gd name="T20" fmla="*/ 52 w 61"/>
                <a:gd name="T21" fmla="*/ 11 h 70"/>
                <a:gd name="T22" fmla="*/ 60 w 61"/>
                <a:gd name="T23" fmla="*/ 14 h 70"/>
                <a:gd name="T24" fmla="*/ 56 w 61"/>
                <a:gd name="T25" fmla="*/ 22 h 70"/>
                <a:gd name="T26" fmla="*/ 45 w 61"/>
                <a:gd name="T27" fmla="*/ 36 h 70"/>
                <a:gd name="T28" fmla="*/ 42 w 61"/>
                <a:gd name="T29" fmla="*/ 44 h 70"/>
                <a:gd name="T30" fmla="*/ 36 w 61"/>
                <a:gd name="T31" fmla="*/ 5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 h="70">
                  <a:moveTo>
                    <a:pt x="36" y="51"/>
                  </a:moveTo>
                  <a:cubicBezTo>
                    <a:pt x="33" y="56"/>
                    <a:pt x="31" y="62"/>
                    <a:pt x="26" y="66"/>
                  </a:cubicBezTo>
                  <a:cubicBezTo>
                    <a:pt x="21" y="70"/>
                    <a:pt x="19" y="65"/>
                    <a:pt x="14" y="63"/>
                  </a:cubicBezTo>
                  <a:cubicBezTo>
                    <a:pt x="12" y="63"/>
                    <a:pt x="1" y="62"/>
                    <a:pt x="1" y="62"/>
                  </a:cubicBezTo>
                  <a:cubicBezTo>
                    <a:pt x="0" y="54"/>
                    <a:pt x="8" y="50"/>
                    <a:pt x="12" y="45"/>
                  </a:cubicBezTo>
                  <a:cubicBezTo>
                    <a:pt x="15" y="42"/>
                    <a:pt x="16" y="38"/>
                    <a:pt x="18" y="36"/>
                  </a:cubicBezTo>
                  <a:cubicBezTo>
                    <a:pt x="22" y="34"/>
                    <a:pt x="26" y="35"/>
                    <a:pt x="29" y="33"/>
                  </a:cubicBezTo>
                  <a:cubicBezTo>
                    <a:pt x="32" y="32"/>
                    <a:pt x="33" y="28"/>
                    <a:pt x="35" y="25"/>
                  </a:cubicBezTo>
                  <a:cubicBezTo>
                    <a:pt x="37" y="22"/>
                    <a:pt x="38" y="19"/>
                    <a:pt x="39" y="17"/>
                  </a:cubicBezTo>
                  <a:cubicBezTo>
                    <a:pt x="42" y="12"/>
                    <a:pt x="45" y="0"/>
                    <a:pt x="50" y="7"/>
                  </a:cubicBezTo>
                  <a:cubicBezTo>
                    <a:pt x="51" y="8"/>
                    <a:pt x="51" y="10"/>
                    <a:pt x="52" y="11"/>
                  </a:cubicBezTo>
                  <a:cubicBezTo>
                    <a:pt x="55" y="11"/>
                    <a:pt x="59" y="9"/>
                    <a:pt x="60" y="14"/>
                  </a:cubicBezTo>
                  <a:cubicBezTo>
                    <a:pt x="61" y="17"/>
                    <a:pt x="58" y="19"/>
                    <a:pt x="56" y="22"/>
                  </a:cubicBezTo>
                  <a:cubicBezTo>
                    <a:pt x="53" y="26"/>
                    <a:pt x="48" y="31"/>
                    <a:pt x="45" y="36"/>
                  </a:cubicBezTo>
                  <a:cubicBezTo>
                    <a:pt x="44" y="38"/>
                    <a:pt x="44" y="41"/>
                    <a:pt x="42" y="44"/>
                  </a:cubicBezTo>
                  <a:cubicBezTo>
                    <a:pt x="40" y="47"/>
                    <a:pt x="37" y="48"/>
                    <a:pt x="36"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32" name="Freeform 66"/>
            <p:cNvSpPr/>
            <p:nvPr/>
          </p:nvSpPr>
          <p:spPr bwMode="auto">
            <a:xfrm>
              <a:off x="6467191" y="5368570"/>
              <a:ext cx="109231" cy="158434"/>
            </a:xfrm>
            <a:custGeom>
              <a:avLst/>
              <a:gdLst>
                <a:gd name="T0" fmla="*/ 41 w 47"/>
                <a:gd name="T1" fmla="*/ 28 h 68"/>
                <a:gd name="T2" fmla="*/ 31 w 47"/>
                <a:gd name="T3" fmla="*/ 52 h 68"/>
                <a:gd name="T4" fmla="*/ 26 w 47"/>
                <a:gd name="T5" fmla="*/ 61 h 68"/>
                <a:gd name="T6" fmla="*/ 19 w 47"/>
                <a:gd name="T7" fmla="*/ 67 h 68"/>
                <a:gd name="T8" fmla="*/ 16 w 47"/>
                <a:gd name="T9" fmla="*/ 61 h 68"/>
                <a:gd name="T10" fmla="*/ 16 w 47"/>
                <a:gd name="T11" fmla="*/ 52 h 68"/>
                <a:gd name="T12" fmla="*/ 9 w 47"/>
                <a:gd name="T13" fmla="*/ 47 h 68"/>
                <a:gd name="T14" fmla="*/ 14 w 47"/>
                <a:gd name="T15" fmla="*/ 39 h 68"/>
                <a:gd name="T16" fmla="*/ 12 w 47"/>
                <a:gd name="T17" fmla="*/ 30 h 68"/>
                <a:gd name="T18" fmla="*/ 10 w 47"/>
                <a:gd name="T19" fmla="*/ 22 h 68"/>
                <a:gd name="T20" fmla="*/ 4 w 47"/>
                <a:gd name="T21" fmla="*/ 15 h 68"/>
                <a:gd name="T22" fmla="*/ 2 w 47"/>
                <a:gd name="T23" fmla="*/ 10 h 68"/>
                <a:gd name="T24" fmla="*/ 0 w 47"/>
                <a:gd name="T25" fmla="*/ 6 h 68"/>
                <a:gd name="T26" fmla="*/ 7 w 47"/>
                <a:gd name="T27" fmla="*/ 1 h 68"/>
                <a:gd name="T28" fmla="*/ 12 w 47"/>
                <a:gd name="T29" fmla="*/ 10 h 68"/>
                <a:gd name="T30" fmla="*/ 17 w 47"/>
                <a:gd name="T31" fmla="*/ 19 h 68"/>
                <a:gd name="T32" fmla="*/ 18 w 47"/>
                <a:gd name="T33" fmla="*/ 23 h 68"/>
                <a:gd name="T34" fmla="*/ 22 w 47"/>
                <a:gd name="T35" fmla="*/ 25 h 68"/>
                <a:gd name="T36" fmla="*/ 25 w 47"/>
                <a:gd name="T37" fmla="*/ 25 h 68"/>
                <a:gd name="T38" fmla="*/ 25 w 47"/>
                <a:gd name="T39" fmla="*/ 27 h 68"/>
                <a:gd name="T40" fmla="*/ 26 w 47"/>
                <a:gd name="T41" fmla="*/ 32 h 68"/>
                <a:gd name="T42" fmla="*/ 41 w 47"/>
                <a:gd name="T43"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68">
                  <a:moveTo>
                    <a:pt x="41" y="28"/>
                  </a:moveTo>
                  <a:cubicBezTo>
                    <a:pt x="47" y="37"/>
                    <a:pt x="32" y="46"/>
                    <a:pt x="31" y="52"/>
                  </a:cubicBezTo>
                  <a:cubicBezTo>
                    <a:pt x="30" y="56"/>
                    <a:pt x="29" y="58"/>
                    <a:pt x="26" y="61"/>
                  </a:cubicBezTo>
                  <a:cubicBezTo>
                    <a:pt x="24" y="62"/>
                    <a:pt x="21" y="66"/>
                    <a:pt x="19" y="67"/>
                  </a:cubicBezTo>
                  <a:cubicBezTo>
                    <a:pt x="15" y="68"/>
                    <a:pt x="15" y="64"/>
                    <a:pt x="16" y="61"/>
                  </a:cubicBezTo>
                  <a:cubicBezTo>
                    <a:pt x="17" y="58"/>
                    <a:pt x="19" y="54"/>
                    <a:pt x="16" y="52"/>
                  </a:cubicBezTo>
                  <a:cubicBezTo>
                    <a:pt x="14" y="50"/>
                    <a:pt x="10" y="51"/>
                    <a:pt x="9" y="47"/>
                  </a:cubicBezTo>
                  <a:cubicBezTo>
                    <a:pt x="8" y="42"/>
                    <a:pt x="12" y="43"/>
                    <a:pt x="14" y="39"/>
                  </a:cubicBezTo>
                  <a:cubicBezTo>
                    <a:pt x="16" y="36"/>
                    <a:pt x="12" y="33"/>
                    <a:pt x="12" y="30"/>
                  </a:cubicBezTo>
                  <a:cubicBezTo>
                    <a:pt x="12" y="26"/>
                    <a:pt x="13" y="25"/>
                    <a:pt x="10" y="22"/>
                  </a:cubicBezTo>
                  <a:cubicBezTo>
                    <a:pt x="7" y="19"/>
                    <a:pt x="5" y="19"/>
                    <a:pt x="4" y="15"/>
                  </a:cubicBezTo>
                  <a:cubicBezTo>
                    <a:pt x="3" y="13"/>
                    <a:pt x="3" y="12"/>
                    <a:pt x="2" y="10"/>
                  </a:cubicBezTo>
                  <a:cubicBezTo>
                    <a:pt x="1" y="9"/>
                    <a:pt x="0" y="8"/>
                    <a:pt x="0" y="6"/>
                  </a:cubicBezTo>
                  <a:cubicBezTo>
                    <a:pt x="0" y="4"/>
                    <a:pt x="4" y="0"/>
                    <a:pt x="7" y="1"/>
                  </a:cubicBezTo>
                  <a:cubicBezTo>
                    <a:pt x="10" y="2"/>
                    <a:pt x="11" y="8"/>
                    <a:pt x="12" y="10"/>
                  </a:cubicBezTo>
                  <a:cubicBezTo>
                    <a:pt x="13" y="14"/>
                    <a:pt x="16" y="16"/>
                    <a:pt x="17" y="19"/>
                  </a:cubicBezTo>
                  <a:cubicBezTo>
                    <a:pt x="18" y="20"/>
                    <a:pt x="18" y="22"/>
                    <a:pt x="18" y="23"/>
                  </a:cubicBezTo>
                  <a:cubicBezTo>
                    <a:pt x="20" y="25"/>
                    <a:pt x="20" y="24"/>
                    <a:pt x="22" y="25"/>
                  </a:cubicBezTo>
                  <a:cubicBezTo>
                    <a:pt x="23" y="25"/>
                    <a:pt x="24" y="24"/>
                    <a:pt x="25" y="25"/>
                  </a:cubicBezTo>
                  <a:cubicBezTo>
                    <a:pt x="25" y="25"/>
                    <a:pt x="25" y="27"/>
                    <a:pt x="25" y="27"/>
                  </a:cubicBezTo>
                  <a:cubicBezTo>
                    <a:pt x="26" y="29"/>
                    <a:pt x="25" y="30"/>
                    <a:pt x="26" y="32"/>
                  </a:cubicBezTo>
                  <a:cubicBezTo>
                    <a:pt x="34" y="40"/>
                    <a:pt x="36" y="22"/>
                    <a:pt x="41"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33" name="Freeform 67"/>
            <p:cNvSpPr/>
            <p:nvPr/>
          </p:nvSpPr>
          <p:spPr bwMode="auto">
            <a:xfrm>
              <a:off x="2104843" y="2662400"/>
              <a:ext cx="20666" cy="30506"/>
            </a:xfrm>
            <a:custGeom>
              <a:avLst/>
              <a:gdLst>
                <a:gd name="T0" fmla="*/ 6 w 9"/>
                <a:gd name="T1" fmla="*/ 0 h 13"/>
                <a:gd name="T2" fmla="*/ 5 w 9"/>
                <a:gd name="T3" fmla="*/ 10 h 13"/>
                <a:gd name="T4" fmla="*/ 1 w 9"/>
                <a:gd name="T5" fmla="*/ 6 h 13"/>
                <a:gd name="T6" fmla="*/ 6 w 9"/>
                <a:gd name="T7" fmla="*/ 0 h 13"/>
              </a:gdLst>
              <a:ahLst/>
              <a:cxnLst>
                <a:cxn ang="0">
                  <a:pos x="T0" y="T1"/>
                </a:cxn>
                <a:cxn ang="0">
                  <a:pos x="T2" y="T3"/>
                </a:cxn>
                <a:cxn ang="0">
                  <a:pos x="T4" y="T5"/>
                </a:cxn>
                <a:cxn ang="0">
                  <a:pos x="T6" y="T7"/>
                </a:cxn>
              </a:cxnLst>
              <a:rect l="0" t="0" r="r" b="b"/>
              <a:pathLst>
                <a:path w="9" h="13">
                  <a:moveTo>
                    <a:pt x="6" y="0"/>
                  </a:moveTo>
                  <a:cubicBezTo>
                    <a:pt x="9" y="1"/>
                    <a:pt x="6" y="9"/>
                    <a:pt x="5" y="10"/>
                  </a:cubicBezTo>
                  <a:cubicBezTo>
                    <a:pt x="1" y="13"/>
                    <a:pt x="0" y="9"/>
                    <a:pt x="1" y="6"/>
                  </a:cubicBezTo>
                  <a:cubicBezTo>
                    <a:pt x="1" y="4"/>
                    <a:pt x="3"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34" name="Freeform 68"/>
            <p:cNvSpPr/>
            <p:nvPr/>
          </p:nvSpPr>
          <p:spPr bwMode="auto">
            <a:xfrm>
              <a:off x="1823402" y="2254998"/>
              <a:ext cx="194844" cy="258809"/>
            </a:xfrm>
            <a:custGeom>
              <a:avLst/>
              <a:gdLst>
                <a:gd name="T0" fmla="*/ 76 w 84"/>
                <a:gd name="T1" fmla="*/ 52 h 111"/>
                <a:gd name="T2" fmla="*/ 73 w 84"/>
                <a:gd name="T3" fmla="*/ 49 h 111"/>
                <a:gd name="T4" fmla="*/ 67 w 84"/>
                <a:gd name="T5" fmla="*/ 49 h 111"/>
                <a:gd name="T6" fmla="*/ 62 w 84"/>
                <a:gd name="T7" fmla="*/ 51 h 111"/>
                <a:gd name="T8" fmla="*/ 67 w 84"/>
                <a:gd name="T9" fmla="*/ 43 h 111"/>
                <a:gd name="T10" fmla="*/ 69 w 84"/>
                <a:gd name="T11" fmla="*/ 39 h 111"/>
                <a:gd name="T12" fmla="*/ 68 w 84"/>
                <a:gd name="T13" fmla="*/ 38 h 111"/>
                <a:gd name="T14" fmla="*/ 69 w 84"/>
                <a:gd name="T15" fmla="*/ 35 h 111"/>
                <a:gd name="T16" fmla="*/ 68 w 84"/>
                <a:gd name="T17" fmla="*/ 29 h 111"/>
                <a:gd name="T18" fmla="*/ 65 w 84"/>
                <a:gd name="T19" fmla="*/ 18 h 111"/>
                <a:gd name="T20" fmla="*/ 56 w 84"/>
                <a:gd name="T21" fmla="*/ 16 h 111"/>
                <a:gd name="T22" fmla="*/ 49 w 84"/>
                <a:gd name="T23" fmla="*/ 10 h 111"/>
                <a:gd name="T24" fmla="*/ 35 w 84"/>
                <a:gd name="T25" fmla="*/ 9 h 111"/>
                <a:gd name="T26" fmla="*/ 26 w 84"/>
                <a:gd name="T27" fmla="*/ 2 h 111"/>
                <a:gd name="T28" fmla="*/ 18 w 84"/>
                <a:gd name="T29" fmla="*/ 10 h 111"/>
                <a:gd name="T30" fmla="*/ 7 w 84"/>
                <a:gd name="T31" fmla="*/ 17 h 111"/>
                <a:gd name="T32" fmla="*/ 6 w 84"/>
                <a:gd name="T33" fmla="*/ 22 h 111"/>
                <a:gd name="T34" fmla="*/ 3 w 84"/>
                <a:gd name="T35" fmla="*/ 41 h 111"/>
                <a:gd name="T36" fmla="*/ 12 w 84"/>
                <a:gd name="T37" fmla="*/ 50 h 111"/>
                <a:gd name="T38" fmla="*/ 10 w 84"/>
                <a:gd name="T39" fmla="*/ 54 h 111"/>
                <a:gd name="T40" fmla="*/ 8 w 84"/>
                <a:gd name="T41" fmla="*/ 59 h 111"/>
                <a:gd name="T42" fmla="*/ 19 w 84"/>
                <a:gd name="T43" fmla="*/ 59 h 111"/>
                <a:gd name="T44" fmla="*/ 26 w 84"/>
                <a:gd name="T45" fmla="*/ 65 h 111"/>
                <a:gd name="T46" fmla="*/ 34 w 84"/>
                <a:gd name="T47" fmla="*/ 63 h 111"/>
                <a:gd name="T48" fmla="*/ 29 w 84"/>
                <a:gd name="T49" fmla="*/ 66 h 111"/>
                <a:gd name="T50" fmla="*/ 42 w 84"/>
                <a:gd name="T51" fmla="*/ 67 h 111"/>
                <a:gd name="T52" fmla="*/ 21 w 84"/>
                <a:gd name="T53" fmla="*/ 70 h 111"/>
                <a:gd name="T54" fmla="*/ 25 w 84"/>
                <a:gd name="T55" fmla="*/ 84 h 111"/>
                <a:gd name="T56" fmla="*/ 27 w 84"/>
                <a:gd name="T57" fmla="*/ 89 h 111"/>
                <a:gd name="T58" fmla="*/ 32 w 84"/>
                <a:gd name="T59" fmla="*/ 93 h 111"/>
                <a:gd name="T60" fmla="*/ 27 w 84"/>
                <a:gd name="T61" fmla="*/ 95 h 111"/>
                <a:gd name="T62" fmla="*/ 38 w 84"/>
                <a:gd name="T63" fmla="*/ 109 h 111"/>
                <a:gd name="T64" fmla="*/ 45 w 84"/>
                <a:gd name="T65" fmla="*/ 106 h 111"/>
                <a:gd name="T66" fmla="*/ 49 w 84"/>
                <a:gd name="T67" fmla="*/ 107 h 111"/>
                <a:gd name="T68" fmla="*/ 44 w 84"/>
                <a:gd name="T69" fmla="*/ 91 h 111"/>
                <a:gd name="T70" fmla="*/ 53 w 84"/>
                <a:gd name="T71" fmla="*/ 108 h 111"/>
                <a:gd name="T72" fmla="*/ 55 w 84"/>
                <a:gd name="T73" fmla="*/ 91 h 111"/>
                <a:gd name="T74" fmla="*/ 61 w 84"/>
                <a:gd name="T75" fmla="*/ 94 h 111"/>
                <a:gd name="T76" fmla="*/ 59 w 84"/>
                <a:gd name="T77" fmla="*/ 75 h 111"/>
                <a:gd name="T78" fmla="*/ 62 w 84"/>
                <a:gd name="T79" fmla="*/ 88 h 111"/>
                <a:gd name="T80" fmla="*/ 77 w 84"/>
                <a:gd name="T81" fmla="*/ 70 h 111"/>
                <a:gd name="T82" fmla="*/ 83 w 84"/>
                <a:gd name="T83" fmla="*/ 6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4" h="111">
                  <a:moveTo>
                    <a:pt x="83" y="61"/>
                  </a:moveTo>
                  <a:cubicBezTo>
                    <a:pt x="83" y="58"/>
                    <a:pt x="79" y="52"/>
                    <a:pt x="76" y="52"/>
                  </a:cubicBezTo>
                  <a:cubicBezTo>
                    <a:pt x="75" y="54"/>
                    <a:pt x="77" y="56"/>
                    <a:pt x="75" y="58"/>
                  </a:cubicBezTo>
                  <a:cubicBezTo>
                    <a:pt x="72" y="57"/>
                    <a:pt x="74" y="51"/>
                    <a:pt x="73" y="49"/>
                  </a:cubicBezTo>
                  <a:cubicBezTo>
                    <a:pt x="72" y="47"/>
                    <a:pt x="70" y="46"/>
                    <a:pt x="69" y="47"/>
                  </a:cubicBezTo>
                  <a:cubicBezTo>
                    <a:pt x="68" y="47"/>
                    <a:pt x="68" y="48"/>
                    <a:pt x="67" y="49"/>
                  </a:cubicBezTo>
                  <a:cubicBezTo>
                    <a:pt x="66" y="49"/>
                    <a:pt x="65" y="49"/>
                    <a:pt x="65" y="49"/>
                  </a:cubicBezTo>
                  <a:cubicBezTo>
                    <a:pt x="64" y="50"/>
                    <a:pt x="63" y="52"/>
                    <a:pt x="62" y="51"/>
                  </a:cubicBezTo>
                  <a:cubicBezTo>
                    <a:pt x="60" y="50"/>
                    <a:pt x="63" y="48"/>
                    <a:pt x="64" y="47"/>
                  </a:cubicBezTo>
                  <a:cubicBezTo>
                    <a:pt x="65" y="46"/>
                    <a:pt x="66" y="45"/>
                    <a:pt x="67" y="43"/>
                  </a:cubicBezTo>
                  <a:cubicBezTo>
                    <a:pt x="67" y="42"/>
                    <a:pt x="68" y="42"/>
                    <a:pt x="68" y="41"/>
                  </a:cubicBezTo>
                  <a:cubicBezTo>
                    <a:pt x="68" y="40"/>
                    <a:pt x="69" y="39"/>
                    <a:pt x="69" y="39"/>
                  </a:cubicBezTo>
                  <a:cubicBezTo>
                    <a:pt x="69" y="39"/>
                    <a:pt x="69" y="38"/>
                    <a:pt x="69" y="38"/>
                  </a:cubicBezTo>
                  <a:cubicBezTo>
                    <a:pt x="69" y="38"/>
                    <a:pt x="69" y="38"/>
                    <a:pt x="68" y="38"/>
                  </a:cubicBezTo>
                  <a:cubicBezTo>
                    <a:pt x="68" y="37"/>
                    <a:pt x="69" y="36"/>
                    <a:pt x="69" y="36"/>
                  </a:cubicBezTo>
                  <a:cubicBezTo>
                    <a:pt x="69" y="36"/>
                    <a:pt x="69" y="36"/>
                    <a:pt x="69" y="35"/>
                  </a:cubicBezTo>
                  <a:cubicBezTo>
                    <a:pt x="69" y="35"/>
                    <a:pt x="69" y="34"/>
                    <a:pt x="69" y="33"/>
                  </a:cubicBezTo>
                  <a:cubicBezTo>
                    <a:pt x="69" y="32"/>
                    <a:pt x="68" y="31"/>
                    <a:pt x="68" y="29"/>
                  </a:cubicBezTo>
                  <a:cubicBezTo>
                    <a:pt x="67" y="27"/>
                    <a:pt x="65" y="24"/>
                    <a:pt x="67" y="21"/>
                  </a:cubicBezTo>
                  <a:cubicBezTo>
                    <a:pt x="67" y="21"/>
                    <a:pt x="66" y="19"/>
                    <a:pt x="65" y="18"/>
                  </a:cubicBezTo>
                  <a:cubicBezTo>
                    <a:pt x="64" y="17"/>
                    <a:pt x="62" y="18"/>
                    <a:pt x="61" y="17"/>
                  </a:cubicBezTo>
                  <a:cubicBezTo>
                    <a:pt x="59" y="17"/>
                    <a:pt x="58" y="16"/>
                    <a:pt x="56" y="16"/>
                  </a:cubicBezTo>
                  <a:cubicBezTo>
                    <a:pt x="54" y="17"/>
                    <a:pt x="53" y="18"/>
                    <a:pt x="52" y="16"/>
                  </a:cubicBezTo>
                  <a:cubicBezTo>
                    <a:pt x="50" y="14"/>
                    <a:pt x="51" y="12"/>
                    <a:pt x="49" y="10"/>
                  </a:cubicBezTo>
                  <a:cubicBezTo>
                    <a:pt x="47" y="8"/>
                    <a:pt x="44" y="6"/>
                    <a:pt x="42" y="7"/>
                  </a:cubicBezTo>
                  <a:cubicBezTo>
                    <a:pt x="40" y="7"/>
                    <a:pt x="37" y="11"/>
                    <a:pt x="35" y="9"/>
                  </a:cubicBezTo>
                  <a:cubicBezTo>
                    <a:pt x="33" y="8"/>
                    <a:pt x="35" y="5"/>
                    <a:pt x="33" y="4"/>
                  </a:cubicBezTo>
                  <a:cubicBezTo>
                    <a:pt x="32" y="2"/>
                    <a:pt x="28" y="3"/>
                    <a:pt x="26" y="2"/>
                  </a:cubicBezTo>
                  <a:cubicBezTo>
                    <a:pt x="23" y="1"/>
                    <a:pt x="22" y="0"/>
                    <a:pt x="20" y="4"/>
                  </a:cubicBezTo>
                  <a:cubicBezTo>
                    <a:pt x="19" y="6"/>
                    <a:pt x="19" y="8"/>
                    <a:pt x="18" y="10"/>
                  </a:cubicBezTo>
                  <a:cubicBezTo>
                    <a:pt x="16" y="12"/>
                    <a:pt x="12" y="16"/>
                    <a:pt x="12" y="11"/>
                  </a:cubicBezTo>
                  <a:cubicBezTo>
                    <a:pt x="9" y="11"/>
                    <a:pt x="7" y="15"/>
                    <a:pt x="7" y="17"/>
                  </a:cubicBezTo>
                  <a:cubicBezTo>
                    <a:pt x="8" y="20"/>
                    <a:pt x="12" y="20"/>
                    <a:pt x="14" y="23"/>
                  </a:cubicBezTo>
                  <a:cubicBezTo>
                    <a:pt x="18" y="31"/>
                    <a:pt x="6" y="22"/>
                    <a:pt x="6" y="22"/>
                  </a:cubicBezTo>
                  <a:cubicBezTo>
                    <a:pt x="3" y="26"/>
                    <a:pt x="2" y="31"/>
                    <a:pt x="0" y="35"/>
                  </a:cubicBezTo>
                  <a:cubicBezTo>
                    <a:pt x="1" y="37"/>
                    <a:pt x="2" y="38"/>
                    <a:pt x="3" y="41"/>
                  </a:cubicBezTo>
                  <a:cubicBezTo>
                    <a:pt x="4" y="43"/>
                    <a:pt x="4" y="46"/>
                    <a:pt x="6" y="48"/>
                  </a:cubicBezTo>
                  <a:cubicBezTo>
                    <a:pt x="7" y="50"/>
                    <a:pt x="9" y="51"/>
                    <a:pt x="12" y="50"/>
                  </a:cubicBezTo>
                  <a:cubicBezTo>
                    <a:pt x="14" y="50"/>
                    <a:pt x="16" y="47"/>
                    <a:pt x="18" y="49"/>
                  </a:cubicBezTo>
                  <a:cubicBezTo>
                    <a:pt x="16" y="52"/>
                    <a:pt x="13" y="53"/>
                    <a:pt x="10" y="54"/>
                  </a:cubicBezTo>
                  <a:cubicBezTo>
                    <a:pt x="9" y="55"/>
                    <a:pt x="6" y="55"/>
                    <a:pt x="6" y="57"/>
                  </a:cubicBezTo>
                  <a:cubicBezTo>
                    <a:pt x="5" y="58"/>
                    <a:pt x="8" y="58"/>
                    <a:pt x="8" y="59"/>
                  </a:cubicBezTo>
                  <a:cubicBezTo>
                    <a:pt x="10" y="62"/>
                    <a:pt x="9" y="66"/>
                    <a:pt x="13" y="65"/>
                  </a:cubicBezTo>
                  <a:cubicBezTo>
                    <a:pt x="16" y="64"/>
                    <a:pt x="16" y="59"/>
                    <a:pt x="19" y="59"/>
                  </a:cubicBezTo>
                  <a:cubicBezTo>
                    <a:pt x="20" y="62"/>
                    <a:pt x="17" y="63"/>
                    <a:pt x="17" y="66"/>
                  </a:cubicBezTo>
                  <a:cubicBezTo>
                    <a:pt x="21" y="66"/>
                    <a:pt x="23" y="66"/>
                    <a:pt x="26" y="65"/>
                  </a:cubicBezTo>
                  <a:cubicBezTo>
                    <a:pt x="28" y="63"/>
                    <a:pt x="29" y="62"/>
                    <a:pt x="31" y="61"/>
                  </a:cubicBezTo>
                  <a:cubicBezTo>
                    <a:pt x="32" y="61"/>
                    <a:pt x="34" y="61"/>
                    <a:pt x="34" y="63"/>
                  </a:cubicBezTo>
                  <a:cubicBezTo>
                    <a:pt x="34" y="65"/>
                    <a:pt x="34" y="66"/>
                    <a:pt x="32" y="66"/>
                  </a:cubicBezTo>
                  <a:cubicBezTo>
                    <a:pt x="32" y="65"/>
                    <a:pt x="30" y="65"/>
                    <a:pt x="29" y="66"/>
                  </a:cubicBezTo>
                  <a:cubicBezTo>
                    <a:pt x="33" y="68"/>
                    <a:pt x="33" y="69"/>
                    <a:pt x="36" y="67"/>
                  </a:cubicBezTo>
                  <a:cubicBezTo>
                    <a:pt x="37" y="66"/>
                    <a:pt x="43" y="63"/>
                    <a:pt x="42" y="67"/>
                  </a:cubicBezTo>
                  <a:cubicBezTo>
                    <a:pt x="39" y="66"/>
                    <a:pt x="36" y="71"/>
                    <a:pt x="32" y="70"/>
                  </a:cubicBezTo>
                  <a:cubicBezTo>
                    <a:pt x="31" y="67"/>
                    <a:pt x="24" y="69"/>
                    <a:pt x="21" y="70"/>
                  </a:cubicBezTo>
                  <a:cubicBezTo>
                    <a:pt x="17" y="71"/>
                    <a:pt x="17" y="74"/>
                    <a:pt x="20" y="77"/>
                  </a:cubicBezTo>
                  <a:cubicBezTo>
                    <a:pt x="22" y="79"/>
                    <a:pt x="25" y="81"/>
                    <a:pt x="25" y="84"/>
                  </a:cubicBezTo>
                  <a:cubicBezTo>
                    <a:pt x="23" y="79"/>
                    <a:pt x="19" y="86"/>
                    <a:pt x="25" y="87"/>
                  </a:cubicBezTo>
                  <a:cubicBezTo>
                    <a:pt x="26" y="88"/>
                    <a:pt x="26" y="88"/>
                    <a:pt x="27" y="89"/>
                  </a:cubicBezTo>
                  <a:cubicBezTo>
                    <a:pt x="27" y="89"/>
                    <a:pt x="28" y="91"/>
                    <a:pt x="29" y="91"/>
                  </a:cubicBezTo>
                  <a:cubicBezTo>
                    <a:pt x="29" y="92"/>
                    <a:pt x="31" y="92"/>
                    <a:pt x="32" y="93"/>
                  </a:cubicBezTo>
                  <a:cubicBezTo>
                    <a:pt x="34" y="94"/>
                    <a:pt x="36" y="97"/>
                    <a:pt x="32" y="96"/>
                  </a:cubicBezTo>
                  <a:cubicBezTo>
                    <a:pt x="30" y="96"/>
                    <a:pt x="30" y="93"/>
                    <a:pt x="27" y="95"/>
                  </a:cubicBezTo>
                  <a:cubicBezTo>
                    <a:pt x="25" y="96"/>
                    <a:pt x="25" y="98"/>
                    <a:pt x="26" y="100"/>
                  </a:cubicBezTo>
                  <a:cubicBezTo>
                    <a:pt x="27" y="105"/>
                    <a:pt x="34" y="108"/>
                    <a:pt x="38" y="109"/>
                  </a:cubicBezTo>
                  <a:cubicBezTo>
                    <a:pt x="40" y="110"/>
                    <a:pt x="43" y="111"/>
                    <a:pt x="45" y="110"/>
                  </a:cubicBezTo>
                  <a:cubicBezTo>
                    <a:pt x="48" y="110"/>
                    <a:pt x="48" y="107"/>
                    <a:pt x="45" y="106"/>
                  </a:cubicBezTo>
                  <a:cubicBezTo>
                    <a:pt x="44" y="105"/>
                    <a:pt x="44" y="103"/>
                    <a:pt x="46" y="104"/>
                  </a:cubicBezTo>
                  <a:cubicBezTo>
                    <a:pt x="47" y="105"/>
                    <a:pt x="48" y="106"/>
                    <a:pt x="49" y="107"/>
                  </a:cubicBezTo>
                  <a:cubicBezTo>
                    <a:pt x="51" y="105"/>
                    <a:pt x="49" y="101"/>
                    <a:pt x="48" y="99"/>
                  </a:cubicBezTo>
                  <a:cubicBezTo>
                    <a:pt x="46" y="97"/>
                    <a:pt x="43" y="94"/>
                    <a:pt x="44" y="91"/>
                  </a:cubicBezTo>
                  <a:cubicBezTo>
                    <a:pt x="47" y="91"/>
                    <a:pt x="50" y="97"/>
                    <a:pt x="51" y="99"/>
                  </a:cubicBezTo>
                  <a:cubicBezTo>
                    <a:pt x="51" y="100"/>
                    <a:pt x="51" y="107"/>
                    <a:pt x="53" y="108"/>
                  </a:cubicBezTo>
                  <a:cubicBezTo>
                    <a:pt x="56" y="110"/>
                    <a:pt x="57" y="102"/>
                    <a:pt x="57" y="100"/>
                  </a:cubicBezTo>
                  <a:cubicBezTo>
                    <a:pt x="57" y="97"/>
                    <a:pt x="54" y="95"/>
                    <a:pt x="55" y="91"/>
                  </a:cubicBezTo>
                  <a:cubicBezTo>
                    <a:pt x="56" y="92"/>
                    <a:pt x="56" y="96"/>
                    <a:pt x="58" y="97"/>
                  </a:cubicBezTo>
                  <a:cubicBezTo>
                    <a:pt x="60" y="98"/>
                    <a:pt x="61" y="96"/>
                    <a:pt x="61" y="94"/>
                  </a:cubicBezTo>
                  <a:cubicBezTo>
                    <a:pt x="63" y="89"/>
                    <a:pt x="59" y="87"/>
                    <a:pt x="59" y="82"/>
                  </a:cubicBezTo>
                  <a:cubicBezTo>
                    <a:pt x="59" y="80"/>
                    <a:pt x="59" y="77"/>
                    <a:pt x="59" y="75"/>
                  </a:cubicBezTo>
                  <a:cubicBezTo>
                    <a:pt x="59" y="73"/>
                    <a:pt x="61" y="71"/>
                    <a:pt x="61" y="75"/>
                  </a:cubicBezTo>
                  <a:cubicBezTo>
                    <a:pt x="62" y="78"/>
                    <a:pt x="62" y="84"/>
                    <a:pt x="62" y="88"/>
                  </a:cubicBezTo>
                  <a:cubicBezTo>
                    <a:pt x="64" y="88"/>
                    <a:pt x="67" y="80"/>
                    <a:pt x="68" y="78"/>
                  </a:cubicBezTo>
                  <a:cubicBezTo>
                    <a:pt x="71" y="74"/>
                    <a:pt x="73" y="72"/>
                    <a:pt x="77" y="70"/>
                  </a:cubicBezTo>
                  <a:cubicBezTo>
                    <a:pt x="79" y="69"/>
                    <a:pt x="82" y="68"/>
                    <a:pt x="83" y="67"/>
                  </a:cubicBezTo>
                  <a:cubicBezTo>
                    <a:pt x="84" y="65"/>
                    <a:pt x="84" y="63"/>
                    <a:pt x="83"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35" name="Freeform 69"/>
            <p:cNvSpPr/>
            <p:nvPr/>
          </p:nvSpPr>
          <p:spPr bwMode="auto">
            <a:xfrm>
              <a:off x="1934601" y="2234333"/>
              <a:ext cx="327693" cy="426099"/>
            </a:xfrm>
            <a:custGeom>
              <a:avLst/>
              <a:gdLst>
                <a:gd name="T0" fmla="*/ 130 w 141"/>
                <a:gd name="T1" fmla="*/ 24 h 183"/>
                <a:gd name="T2" fmla="*/ 125 w 141"/>
                <a:gd name="T3" fmla="*/ 11 h 183"/>
                <a:gd name="T4" fmla="*/ 95 w 141"/>
                <a:gd name="T5" fmla="*/ 7 h 183"/>
                <a:gd name="T6" fmla="*/ 88 w 141"/>
                <a:gd name="T7" fmla="*/ 9 h 183"/>
                <a:gd name="T8" fmla="*/ 80 w 141"/>
                <a:gd name="T9" fmla="*/ 3 h 183"/>
                <a:gd name="T10" fmla="*/ 81 w 141"/>
                <a:gd name="T11" fmla="*/ 19 h 183"/>
                <a:gd name="T12" fmla="*/ 70 w 141"/>
                <a:gd name="T13" fmla="*/ 19 h 183"/>
                <a:gd name="T14" fmla="*/ 66 w 141"/>
                <a:gd name="T15" fmla="*/ 21 h 183"/>
                <a:gd name="T16" fmla="*/ 58 w 141"/>
                <a:gd name="T17" fmla="*/ 36 h 183"/>
                <a:gd name="T18" fmla="*/ 63 w 141"/>
                <a:gd name="T19" fmla="*/ 52 h 183"/>
                <a:gd name="T20" fmla="*/ 66 w 141"/>
                <a:gd name="T21" fmla="*/ 62 h 183"/>
                <a:gd name="T22" fmla="*/ 53 w 141"/>
                <a:gd name="T23" fmla="*/ 48 h 183"/>
                <a:gd name="T24" fmla="*/ 32 w 141"/>
                <a:gd name="T25" fmla="*/ 38 h 183"/>
                <a:gd name="T26" fmla="*/ 24 w 141"/>
                <a:gd name="T27" fmla="*/ 45 h 183"/>
                <a:gd name="T28" fmla="*/ 23 w 141"/>
                <a:gd name="T29" fmla="*/ 48 h 183"/>
                <a:gd name="T30" fmla="*/ 25 w 141"/>
                <a:gd name="T31" fmla="*/ 52 h 183"/>
                <a:gd name="T32" fmla="*/ 43 w 141"/>
                <a:gd name="T33" fmla="*/ 83 h 183"/>
                <a:gd name="T34" fmla="*/ 47 w 141"/>
                <a:gd name="T35" fmla="*/ 89 h 183"/>
                <a:gd name="T36" fmla="*/ 54 w 141"/>
                <a:gd name="T37" fmla="*/ 94 h 183"/>
                <a:gd name="T38" fmla="*/ 41 w 141"/>
                <a:gd name="T39" fmla="*/ 93 h 183"/>
                <a:gd name="T40" fmla="*/ 18 w 141"/>
                <a:gd name="T41" fmla="*/ 118 h 183"/>
                <a:gd name="T42" fmla="*/ 35 w 141"/>
                <a:gd name="T43" fmla="*/ 107 h 183"/>
                <a:gd name="T44" fmla="*/ 31 w 141"/>
                <a:gd name="T45" fmla="*/ 126 h 183"/>
                <a:gd name="T46" fmla="*/ 44 w 141"/>
                <a:gd name="T47" fmla="*/ 136 h 183"/>
                <a:gd name="T48" fmla="*/ 53 w 141"/>
                <a:gd name="T49" fmla="*/ 125 h 183"/>
                <a:gd name="T50" fmla="*/ 35 w 141"/>
                <a:gd name="T51" fmla="*/ 143 h 183"/>
                <a:gd name="T52" fmla="*/ 16 w 141"/>
                <a:gd name="T53" fmla="*/ 125 h 183"/>
                <a:gd name="T54" fmla="*/ 16 w 141"/>
                <a:gd name="T55" fmla="*/ 143 h 183"/>
                <a:gd name="T56" fmla="*/ 0 w 141"/>
                <a:gd name="T57" fmla="*/ 168 h 183"/>
                <a:gd name="T58" fmla="*/ 9 w 141"/>
                <a:gd name="T59" fmla="*/ 175 h 183"/>
                <a:gd name="T60" fmla="*/ 24 w 141"/>
                <a:gd name="T61" fmla="*/ 171 h 183"/>
                <a:gd name="T62" fmla="*/ 33 w 141"/>
                <a:gd name="T63" fmla="*/ 173 h 183"/>
                <a:gd name="T64" fmla="*/ 47 w 141"/>
                <a:gd name="T65" fmla="*/ 176 h 183"/>
                <a:gd name="T66" fmla="*/ 54 w 141"/>
                <a:gd name="T67" fmla="*/ 167 h 183"/>
                <a:gd name="T68" fmla="*/ 66 w 141"/>
                <a:gd name="T69" fmla="*/ 177 h 183"/>
                <a:gd name="T70" fmla="*/ 75 w 141"/>
                <a:gd name="T71" fmla="*/ 175 h 183"/>
                <a:gd name="T72" fmla="*/ 86 w 141"/>
                <a:gd name="T73" fmla="*/ 168 h 183"/>
                <a:gd name="T74" fmla="*/ 79 w 141"/>
                <a:gd name="T75" fmla="*/ 150 h 183"/>
                <a:gd name="T76" fmla="*/ 58 w 141"/>
                <a:gd name="T77" fmla="*/ 152 h 183"/>
                <a:gd name="T78" fmla="*/ 60 w 141"/>
                <a:gd name="T79" fmla="*/ 143 h 183"/>
                <a:gd name="T80" fmla="*/ 79 w 141"/>
                <a:gd name="T81" fmla="*/ 147 h 183"/>
                <a:gd name="T82" fmla="*/ 88 w 141"/>
                <a:gd name="T83" fmla="*/ 124 h 183"/>
                <a:gd name="T84" fmla="*/ 108 w 141"/>
                <a:gd name="T85" fmla="*/ 111 h 183"/>
                <a:gd name="T86" fmla="*/ 109 w 141"/>
                <a:gd name="T87" fmla="*/ 102 h 183"/>
                <a:gd name="T88" fmla="*/ 87 w 141"/>
                <a:gd name="T89" fmla="*/ 87 h 183"/>
                <a:gd name="T90" fmla="*/ 90 w 141"/>
                <a:gd name="T91" fmla="*/ 80 h 183"/>
                <a:gd name="T92" fmla="*/ 100 w 141"/>
                <a:gd name="T93" fmla="*/ 66 h 183"/>
                <a:gd name="T94" fmla="*/ 120 w 141"/>
                <a:gd name="T95" fmla="*/ 59 h 183"/>
                <a:gd name="T96" fmla="*/ 128 w 141"/>
                <a:gd name="T97" fmla="*/ 57 h 183"/>
                <a:gd name="T98" fmla="*/ 140 w 141"/>
                <a:gd name="T99" fmla="*/ 4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1" h="183">
                  <a:moveTo>
                    <a:pt x="141" y="35"/>
                  </a:moveTo>
                  <a:cubicBezTo>
                    <a:pt x="141" y="33"/>
                    <a:pt x="139" y="29"/>
                    <a:pt x="138" y="28"/>
                  </a:cubicBezTo>
                  <a:cubicBezTo>
                    <a:pt x="136" y="25"/>
                    <a:pt x="132" y="26"/>
                    <a:pt x="130" y="24"/>
                  </a:cubicBezTo>
                  <a:cubicBezTo>
                    <a:pt x="128" y="22"/>
                    <a:pt x="129" y="19"/>
                    <a:pt x="128" y="17"/>
                  </a:cubicBezTo>
                  <a:cubicBezTo>
                    <a:pt x="127" y="17"/>
                    <a:pt x="126" y="17"/>
                    <a:pt x="125" y="16"/>
                  </a:cubicBezTo>
                  <a:cubicBezTo>
                    <a:pt x="124" y="14"/>
                    <a:pt x="122" y="13"/>
                    <a:pt x="125" y="11"/>
                  </a:cubicBezTo>
                  <a:cubicBezTo>
                    <a:pt x="122" y="9"/>
                    <a:pt x="122" y="7"/>
                    <a:pt x="120" y="6"/>
                  </a:cubicBezTo>
                  <a:cubicBezTo>
                    <a:pt x="116" y="4"/>
                    <a:pt x="115" y="6"/>
                    <a:pt x="111" y="8"/>
                  </a:cubicBezTo>
                  <a:cubicBezTo>
                    <a:pt x="106" y="10"/>
                    <a:pt x="99" y="3"/>
                    <a:pt x="95" y="7"/>
                  </a:cubicBezTo>
                  <a:cubicBezTo>
                    <a:pt x="92" y="10"/>
                    <a:pt x="94" y="13"/>
                    <a:pt x="94" y="15"/>
                  </a:cubicBezTo>
                  <a:cubicBezTo>
                    <a:pt x="93" y="19"/>
                    <a:pt x="90" y="19"/>
                    <a:pt x="89" y="16"/>
                  </a:cubicBezTo>
                  <a:cubicBezTo>
                    <a:pt x="88" y="15"/>
                    <a:pt x="88" y="10"/>
                    <a:pt x="88" y="9"/>
                  </a:cubicBezTo>
                  <a:cubicBezTo>
                    <a:pt x="88" y="8"/>
                    <a:pt x="88" y="6"/>
                    <a:pt x="88" y="5"/>
                  </a:cubicBezTo>
                  <a:cubicBezTo>
                    <a:pt x="88" y="4"/>
                    <a:pt x="87" y="3"/>
                    <a:pt x="86" y="2"/>
                  </a:cubicBezTo>
                  <a:cubicBezTo>
                    <a:pt x="84" y="2"/>
                    <a:pt x="81" y="0"/>
                    <a:pt x="80" y="3"/>
                  </a:cubicBezTo>
                  <a:cubicBezTo>
                    <a:pt x="79" y="5"/>
                    <a:pt x="81" y="7"/>
                    <a:pt x="82" y="9"/>
                  </a:cubicBezTo>
                  <a:cubicBezTo>
                    <a:pt x="83" y="11"/>
                    <a:pt x="86" y="17"/>
                    <a:pt x="84" y="19"/>
                  </a:cubicBezTo>
                  <a:cubicBezTo>
                    <a:pt x="84" y="20"/>
                    <a:pt x="82" y="19"/>
                    <a:pt x="81" y="19"/>
                  </a:cubicBezTo>
                  <a:cubicBezTo>
                    <a:pt x="81" y="20"/>
                    <a:pt x="81" y="21"/>
                    <a:pt x="80" y="22"/>
                  </a:cubicBezTo>
                  <a:cubicBezTo>
                    <a:pt x="78" y="23"/>
                    <a:pt x="76" y="22"/>
                    <a:pt x="76" y="20"/>
                  </a:cubicBezTo>
                  <a:cubicBezTo>
                    <a:pt x="74" y="18"/>
                    <a:pt x="72" y="19"/>
                    <a:pt x="70" y="19"/>
                  </a:cubicBezTo>
                  <a:cubicBezTo>
                    <a:pt x="71" y="21"/>
                    <a:pt x="76" y="25"/>
                    <a:pt x="73" y="27"/>
                  </a:cubicBezTo>
                  <a:cubicBezTo>
                    <a:pt x="71" y="28"/>
                    <a:pt x="71" y="26"/>
                    <a:pt x="70" y="25"/>
                  </a:cubicBezTo>
                  <a:cubicBezTo>
                    <a:pt x="69" y="23"/>
                    <a:pt x="68" y="22"/>
                    <a:pt x="66" y="21"/>
                  </a:cubicBezTo>
                  <a:cubicBezTo>
                    <a:pt x="66" y="21"/>
                    <a:pt x="65" y="21"/>
                    <a:pt x="65" y="21"/>
                  </a:cubicBezTo>
                  <a:cubicBezTo>
                    <a:pt x="65" y="24"/>
                    <a:pt x="62" y="27"/>
                    <a:pt x="60" y="29"/>
                  </a:cubicBezTo>
                  <a:cubicBezTo>
                    <a:pt x="59" y="31"/>
                    <a:pt x="58" y="33"/>
                    <a:pt x="58" y="36"/>
                  </a:cubicBezTo>
                  <a:cubicBezTo>
                    <a:pt x="58" y="39"/>
                    <a:pt x="61" y="42"/>
                    <a:pt x="61" y="44"/>
                  </a:cubicBezTo>
                  <a:cubicBezTo>
                    <a:pt x="61" y="47"/>
                    <a:pt x="59" y="49"/>
                    <a:pt x="61" y="52"/>
                  </a:cubicBezTo>
                  <a:cubicBezTo>
                    <a:pt x="61" y="52"/>
                    <a:pt x="62" y="52"/>
                    <a:pt x="63" y="52"/>
                  </a:cubicBezTo>
                  <a:cubicBezTo>
                    <a:pt x="64" y="57"/>
                    <a:pt x="69" y="55"/>
                    <a:pt x="72" y="57"/>
                  </a:cubicBezTo>
                  <a:cubicBezTo>
                    <a:pt x="72" y="58"/>
                    <a:pt x="70" y="58"/>
                    <a:pt x="69" y="59"/>
                  </a:cubicBezTo>
                  <a:cubicBezTo>
                    <a:pt x="68" y="60"/>
                    <a:pt x="67" y="61"/>
                    <a:pt x="66" y="62"/>
                  </a:cubicBezTo>
                  <a:cubicBezTo>
                    <a:pt x="63" y="64"/>
                    <a:pt x="63" y="61"/>
                    <a:pt x="59" y="60"/>
                  </a:cubicBezTo>
                  <a:cubicBezTo>
                    <a:pt x="58" y="58"/>
                    <a:pt x="57" y="56"/>
                    <a:pt x="56" y="54"/>
                  </a:cubicBezTo>
                  <a:cubicBezTo>
                    <a:pt x="54" y="52"/>
                    <a:pt x="53" y="51"/>
                    <a:pt x="53" y="48"/>
                  </a:cubicBezTo>
                  <a:cubicBezTo>
                    <a:pt x="51" y="43"/>
                    <a:pt x="47" y="43"/>
                    <a:pt x="43" y="40"/>
                  </a:cubicBezTo>
                  <a:cubicBezTo>
                    <a:pt x="42" y="38"/>
                    <a:pt x="41" y="36"/>
                    <a:pt x="39" y="35"/>
                  </a:cubicBezTo>
                  <a:cubicBezTo>
                    <a:pt x="36" y="34"/>
                    <a:pt x="33" y="35"/>
                    <a:pt x="32" y="38"/>
                  </a:cubicBezTo>
                  <a:cubicBezTo>
                    <a:pt x="30" y="41"/>
                    <a:pt x="33" y="43"/>
                    <a:pt x="28" y="44"/>
                  </a:cubicBezTo>
                  <a:cubicBezTo>
                    <a:pt x="27" y="44"/>
                    <a:pt x="26" y="44"/>
                    <a:pt x="26" y="44"/>
                  </a:cubicBezTo>
                  <a:cubicBezTo>
                    <a:pt x="25" y="45"/>
                    <a:pt x="24" y="45"/>
                    <a:pt x="24" y="45"/>
                  </a:cubicBezTo>
                  <a:cubicBezTo>
                    <a:pt x="24" y="45"/>
                    <a:pt x="23" y="45"/>
                    <a:pt x="23" y="45"/>
                  </a:cubicBezTo>
                  <a:cubicBezTo>
                    <a:pt x="22" y="46"/>
                    <a:pt x="23" y="46"/>
                    <a:pt x="23" y="47"/>
                  </a:cubicBezTo>
                  <a:cubicBezTo>
                    <a:pt x="23" y="47"/>
                    <a:pt x="23" y="47"/>
                    <a:pt x="23" y="48"/>
                  </a:cubicBezTo>
                  <a:cubicBezTo>
                    <a:pt x="23" y="48"/>
                    <a:pt x="23" y="48"/>
                    <a:pt x="23" y="48"/>
                  </a:cubicBezTo>
                  <a:cubicBezTo>
                    <a:pt x="22" y="49"/>
                    <a:pt x="23" y="49"/>
                    <a:pt x="24" y="50"/>
                  </a:cubicBezTo>
                  <a:cubicBezTo>
                    <a:pt x="24" y="50"/>
                    <a:pt x="25" y="51"/>
                    <a:pt x="25" y="52"/>
                  </a:cubicBezTo>
                  <a:cubicBezTo>
                    <a:pt x="28" y="54"/>
                    <a:pt x="30" y="55"/>
                    <a:pt x="33" y="57"/>
                  </a:cubicBezTo>
                  <a:cubicBezTo>
                    <a:pt x="39" y="63"/>
                    <a:pt x="39" y="70"/>
                    <a:pt x="43" y="76"/>
                  </a:cubicBezTo>
                  <a:cubicBezTo>
                    <a:pt x="43" y="77"/>
                    <a:pt x="47" y="83"/>
                    <a:pt x="43" y="83"/>
                  </a:cubicBezTo>
                  <a:cubicBezTo>
                    <a:pt x="41" y="83"/>
                    <a:pt x="39" y="78"/>
                    <a:pt x="37" y="78"/>
                  </a:cubicBezTo>
                  <a:cubicBezTo>
                    <a:pt x="36" y="80"/>
                    <a:pt x="39" y="83"/>
                    <a:pt x="40" y="85"/>
                  </a:cubicBezTo>
                  <a:cubicBezTo>
                    <a:pt x="42" y="87"/>
                    <a:pt x="45" y="87"/>
                    <a:pt x="47" y="89"/>
                  </a:cubicBezTo>
                  <a:cubicBezTo>
                    <a:pt x="50" y="92"/>
                    <a:pt x="51" y="93"/>
                    <a:pt x="54" y="90"/>
                  </a:cubicBezTo>
                  <a:cubicBezTo>
                    <a:pt x="56" y="88"/>
                    <a:pt x="57" y="88"/>
                    <a:pt x="60" y="86"/>
                  </a:cubicBezTo>
                  <a:cubicBezTo>
                    <a:pt x="61" y="89"/>
                    <a:pt x="55" y="91"/>
                    <a:pt x="54" y="94"/>
                  </a:cubicBezTo>
                  <a:cubicBezTo>
                    <a:pt x="55" y="96"/>
                    <a:pt x="56" y="96"/>
                    <a:pt x="55" y="98"/>
                  </a:cubicBezTo>
                  <a:cubicBezTo>
                    <a:pt x="55" y="100"/>
                    <a:pt x="54" y="100"/>
                    <a:pt x="51" y="99"/>
                  </a:cubicBezTo>
                  <a:cubicBezTo>
                    <a:pt x="47" y="99"/>
                    <a:pt x="45" y="95"/>
                    <a:pt x="41" y="93"/>
                  </a:cubicBezTo>
                  <a:cubicBezTo>
                    <a:pt x="36" y="90"/>
                    <a:pt x="31" y="86"/>
                    <a:pt x="25" y="91"/>
                  </a:cubicBezTo>
                  <a:cubicBezTo>
                    <a:pt x="22" y="94"/>
                    <a:pt x="19" y="99"/>
                    <a:pt x="18" y="104"/>
                  </a:cubicBezTo>
                  <a:cubicBezTo>
                    <a:pt x="17" y="108"/>
                    <a:pt x="13" y="114"/>
                    <a:pt x="18" y="118"/>
                  </a:cubicBezTo>
                  <a:cubicBezTo>
                    <a:pt x="25" y="122"/>
                    <a:pt x="23" y="112"/>
                    <a:pt x="28" y="110"/>
                  </a:cubicBezTo>
                  <a:cubicBezTo>
                    <a:pt x="27" y="112"/>
                    <a:pt x="24" y="122"/>
                    <a:pt x="30" y="118"/>
                  </a:cubicBezTo>
                  <a:cubicBezTo>
                    <a:pt x="33" y="115"/>
                    <a:pt x="33" y="110"/>
                    <a:pt x="35" y="107"/>
                  </a:cubicBezTo>
                  <a:cubicBezTo>
                    <a:pt x="37" y="104"/>
                    <a:pt x="39" y="98"/>
                    <a:pt x="39" y="106"/>
                  </a:cubicBezTo>
                  <a:cubicBezTo>
                    <a:pt x="40" y="108"/>
                    <a:pt x="40" y="118"/>
                    <a:pt x="36" y="117"/>
                  </a:cubicBezTo>
                  <a:cubicBezTo>
                    <a:pt x="35" y="120"/>
                    <a:pt x="32" y="123"/>
                    <a:pt x="31" y="126"/>
                  </a:cubicBezTo>
                  <a:cubicBezTo>
                    <a:pt x="30" y="131"/>
                    <a:pt x="34" y="131"/>
                    <a:pt x="37" y="133"/>
                  </a:cubicBezTo>
                  <a:cubicBezTo>
                    <a:pt x="36" y="136"/>
                    <a:pt x="34" y="139"/>
                    <a:pt x="39" y="140"/>
                  </a:cubicBezTo>
                  <a:cubicBezTo>
                    <a:pt x="41" y="140"/>
                    <a:pt x="43" y="138"/>
                    <a:pt x="44" y="136"/>
                  </a:cubicBezTo>
                  <a:cubicBezTo>
                    <a:pt x="47" y="132"/>
                    <a:pt x="48" y="127"/>
                    <a:pt x="50" y="123"/>
                  </a:cubicBezTo>
                  <a:cubicBezTo>
                    <a:pt x="50" y="123"/>
                    <a:pt x="51" y="119"/>
                    <a:pt x="53" y="120"/>
                  </a:cubicBezTo>
                  <a:cubicBezTo>
                    <a:pt x="55" y="120"/>
                    <a:pt x="53" y="124"/>
                    <a:pt x="53" y="125"/>
                  </a:cubicBezTo>
                  <a:cubicBezTo>
                    <a:pt x="53" y="129"/>
                    <a:pt x="52" y="131"/>
                    <a:pt x="49" y="134"/>
                  </a:cubicBezTo>
                  <a:cubicBezTo>
                    <a:pt x="47" y="138"/>
                    <a:pt x="45" y="146"/>
                    <a:pt x="39" y="145"/>
                  </a:cubicBezTo>
                  <a:cubicBezTo>
                    <a:pt x="37" y="145"/>
                    <a:pt x="37" y="144"/>
                    <a:pt x="35" y="143"/>
                  </a:cubicBezTo>
                  <a:cubicBezTo>
                    <a:pt x="35" y="142"/>
                    <a:pt x="33" y="142"/>
                    <a:pt x="32" y="141"/>
                  </a:cubicBezTo>
                  <a:cubicBezTo>
                    <a:pt x="30" y="140"/>
                    <a:pt x="29" y="137"/>
                    <a:pt x="28" y="135"/>
                  </a:cubicBezTo>
                  <a:cubicBezTo>
                    <a:pt x="25" y="131"/>
                    <a:pt x="22" y="124"/>
                    <a:pt x="16" y="125"/>
                  </a:cubicBezTo>
                  <a:cubicBezTo>
                    <a:pt x="14" y="126"/>
                    <a:pt x="11" y="129"/>
                    <a:pt x="10" y="130"/>
                  </a:cubicBezTo>
                  <a:cubicBezTo>
                    <a:pt x="8" y="133"/>
                    <a:pt x="11" y="134"/>
                    <a:pt x="12" y="137"/>
                  </a:cubicBezTo>
                  <a:cubicBezTo>
                    <a:pt x="13" y="141"/>
                    <a:pt x="13" y="140"/>
                    <a:pt x="16" y="143"/>
                  </a:cubicBezTo>
                  <a:cubicBezTo>
                    <a:pt x="17" y="144"/>
                    <a:pt x="19" y="147"/>
                    <a:pt x="19" y="149"/>
                  </a:cubicBezTo>
                  <a:cubicBezTo>
                    <a:pt x="21" y="155"/>
                    <a:pt x="11" y="154"/>
                    <a:pt x="8" y="156"/>
                  </a:cubicBezTo>
                  <a:cubicBezTo>
                    <a:pt x="3" y="159"/>
                    <a:pt x="0" y="162"/>
                    <a:pt x="0" y="168"/>
                  </a:cubicBezTo>
                  <a:cubicBezTo>
                    <a:pt x="0" y="170"/>
                    <a:pt x="2" y="174"/>
                    <a:pt x="5" y="173"/>
                  </a:cubicBezTo>
                  <a:cubicBezTo>
                    <a:pt x="7" y="171"/>
                    <a:pt x="5" y="167"/>
                    <a:pt x="8" y="166"/>
                  </a:cubicBezTo>
                  <a:cubicBezTo>
                    <a:pt x="10" y="169"/>
                    <a:pt x="5" y="172"/>
                    <a:pt x="9" y="175"/>
                  </a:cubicBezTo>
                  <a:cubicBezTo>
                    <a:pt x="15" y="180"/>
                    <a:pt x="13" y="171"/>
                    <a:pt x="17" y="173"/>
                  </a:cubicBezTo>
                  <a:cubicBezTo>
                    <a:pt x="17" y="175"/>
                    <a:pt x="18" y="178"/>
                    <a:pt x="21" y="176"/>
                  </a:cubicBezTo>
                  <a:cubicBezTo>
                    <a:pt x="23" y="174"/>
                    <a:pt x="21" y="172"/>
                    <a:pt x="24" y="171"/>
                  </a:cubicBezTo>
                  <a:cubicBezTo>
                    <a:pt x="24" y="172"/>
                    <a:pt x="25" y="174"/>
                    <a:pt x="26" y="174"/>
                  </a:cubicBezTo>
                  <a:cubicBezTo>
                    <a:pt x="27" y="177"/>
                    <a:pt x="31" y="180"/>
                    <a:pt x="34" y="180"/>
                  </a:cubicBezTo>
                  <a:cubicBezTo>
                    <a:pt x="38" y="180"/>
                    <a:pt x="35" y="174"/>
                    <a:pt x="33" y="173"/>
                  </a:cubicBezTo>
                  <a:cubicBezTo>
                    <a:pt x="34" y="173"/>
                    <a:pt x="36" y="174"/>
                    <a:pt x="37" y="175"/>
                  </a:cubicBezTo>
                  <a:cubicBezTo>
                    <a:pt x="39" y="175"/>
                    <a:pt x="38" y="172"/>
                    <a:pt x="39" y="170"/>
                  </a:cubicBezTo>
                  <a:cubicBezTo>
                    <a:pt x="42" y="169"/>
                    <a:pt x="43" y="176"/>
                    <a:pt x="47" y="176"/>
                  </a:cubicBezTo>
                  <a:cubicBezTo>
                    <a:pt x="47" y="173"/>
                    <a:pt x="45" y="167"/>
                    <a:pt x="47" y="166"/>
                  </a:cubicBezTo>
                  <a:cubicBezTo>
                    <a:pt x="50" y="169"/>
                    <a:pt x="48" y="174"/>
                    <a:pt x="52" y="176"/>
                  </a:cubicBezTo>
                  <a:cubicBezTo>
                    <a:pt x="57" y="177"/>
                    <a:pt x="55" y="169"/>
                    <a:pt x="54" y="167"/>
                  </a:cubicBezTo>
                  <a:cubicBezTo>
                    <a:pt x="56" y="165"/>
                    <a:pt x="56" y="168"/>
                    <a:pt x="57" y="169"/>
                  </a:cubicBezTo>
                  <a:cubicBezTo>
                    <a:pt x="59" y="171"/>
                    <a:pt x="60" y="170"/>
                    <a:pt x="62" y="171"/>
                  </a:cubicBezTo>
                  <a:cubicBezTo>
                    <a:pt x="66" y="172"/>
                    <a:pt x="67" y="174"/>
                    <a:pt x="66" y="177"/>
                  </a:cubicBezTo>
                  <a:cubicBezTo>
                    <a:pt x="65" y="178"/>
                    <a:pt x="63" y="180"/>
                    <a:pt x="64" y="181"/>
                  </a:cubicBezTo>
                  <a:cubicBezTo>
                    <a:pt x="64" y="183"/>
                    <a:pt x="67" y="182"/>
                    <a:pt x="68" y="181"/>
                  </a:cubicBezTo>
                  <a:cubicBezTo>
                    <a:pt x="71" y="180"/>
                    <a:pt x="74" y="177"/>
                    <a:pt x="75" y="175"/>
                  </a:cubicBezTo>
                  <a:cubicBezTo>
                    <a:pt x="76" y="174"/>
                    <a:pt x="80" y="174"/>
                    <a:pt x="82" y="173"/>
                  </a:cubicBezTo>
                  <a:cubicBezTo>
                    <a:pt x="83" y="172"/>
                    <a:pt x="84" y="172"/>
                    <a:pt x="84" y="171"/>
                  </a:cubicBezTo>
                  <a:cubicBezTo>
                    <a:pt x="85" y="170"/>
                    <a:pt x="85" y="169"/>
                    <a:pt x="86" y="168"/>
                  </a:cubicBezTo>
                  <a:cubicBezTo>
                    <a:pt x="87" y="165"/>
                    <a:pt x="91" y="159"/>
                    <a:pt x="87" y="157"/>
                  </a:cubicBezTo>
                  <a:cubicBezTo>
                    <a:pt x="84" y="156"/>
                    <a:pt x="82" y="161"/>
                    <a:pt x="79" y="160"/>
                  </a:cubicBezTo>
                  <a:cubicBezTo>
                    <a:pt x="79" y="157"/>
                    <a:pt x="84" y="153"/>
                    <a:pt x="79" y="150"/>
                  </a:cubicBezTo>
                  <a:cubicBezTo>
                    <a:pt x="76" y="149"/>
                    <a:pt x="75" y="152"/>
                    <a:pt x="72" y="152"/>
                  </a:cubicBezTo>
                  <a:cubicBezTo>
                    <a:pt x="69" y="152"/>
                    <a:pt x="67" y="149"/>
                    <a:pt x="65" y="149"/>
                  </a:cubicBezTo>
                  <a:cubicBezTo>
                    <a:pt x="63" y="150"/>
                    <a:pt x="60" y="153"/>
                    <a:pt x="58" y="152"/>
                  </a:cubicBezTo>
                  <a:cubicBezTo>
                    <a:pt x="54" y="151"/>
                    <a:pt x="58" y="148"/>
                    <a:pt x="60" y="147"/>
                  </a:cubicBezTo>
                  <a:cubicBezTo>
                    <a:pt x="61" y="147"/>
                    <a:pt x="63" y="149"/>
                    <a:pt x="62" y="146"/>
                  </a:cubicBezTo>
                  <a:cubicBezTo>
                    <a:pt x="62" y="145"/>
                    <a:pt x="60" y="144"/>
                    <a:pt x="60" y="143"/>
                  </a:cubicBezTo>
                  <a:cubicBezTo>
                    <a:pt x="59" y="139"/>
                    <a:pt x="63" y="141"/>
                    <a:pt x="65" y="143"/>
                  </a:cubicBezTo>
                  <a:cubicBezTo>
                    <a:pt x="66" y="144"/>
                    <a:pt x="67" y="146"/>
                    <a:pt x="70" y="147"/>
                  </a:cubicBezTo>
                  <a:cubicBezTo>
                    <a:pt x="72" y="148"/>
                    <a:pt x="76" y="148"/>
                    <a:pt x="79" y="147"/>
                  </a:cubicBezTo>
                  <a:cubicBezTo>
                    <a:pt x="84" y="146"/>
                    <a:pt x="86" y="140"/>
                    <a:pt x="87" y="136"/>
                  </a:cubicBezTo>
                  <a:cubicBezTo>
                    <a:pt x="89" y="133"/>
                    <a:pt x="89" y="132"/>
                    <a:pt x="88" y="129"/>
                  </a:cubicBezTo>
                  <a:cubicBezTo>
                    <a:pt x="86" y="127"/>
                    <a:pt x="84" y="125"/>
                    <a:pt x="88" y="124"/>
                  </a:cubicBezTo>
                  <a:cubicBezTo>
                    <a:pt x="92" y="123"/>
                    <a:pt x="103" y="128"/>
                    <a:pt x="105" y="122"/>
                  </a:cubicBezTo>
                  <a:cubicBezTo>
                    <a:pt x="109" y="116"/>
                    <a:pt x="95" y="119"/>
                    <a:pt x="96" y="113"/>
                  </a:cubicBezTo>
                  <a:cubicBezTo>
                    <a:pt x="101" y="114"/>
                    <a:pt x="104" y="116"/>
                    <a:pt x="108" y="111"/>
                  </a:cubicBezTo>
                  <a:cubicBezTo>
                    <a:pt x="108" y="111"/>
                    <a:pt x="108" y="111"/>
                    <a:pt x="109" y="111"/>
                  </a:cubicBezTo>
                  <a:cubicBezTo>
                    <a:pt x="111" y="106"/>
                    <a:pt x="99" y="107"/>
                    <a:pt x="99" y="103"/>
                  </a:cubicBezTo>
                  <a:cubicBezTo>
                    <a:pt x="99" y="101"/>
                    <a:pt x="107" y="102"/>
                    <a:pt x="109" y="102"/>
                  </a:cubicBezTo>
                  <a:cubicBezTo>
                    <a:pt x="113" y="101"/>
                    <a:pt x="113" y="96"/>
                    <a:pt x="111" y="92"/>
                  </a:cubicBezTo>
                  <a:cubicBezTo>
                    <a:pt x="109" y="89"/>
                    <a:pt x="109" y="88"/>
                    <a:pt x="105" y="88"/>
                  </a:cubicBezTo>
                  <a:cubicBezTo>
                    <a:pt x="105" y="80"/>
                    <a:pt x="90" y="89"/>
                    <a:pt x="87" y="87"/>
                  </a:cubicBezTo>
                  <a:cubicBezTo>
                    <a:pt x="90" y="84"/>
                    <a:pt x="96" y="84"/>
                    <a:pt x="99" y="81"/>
                  </a:cubicBezTo>
                  <a:cubicBezTo>
                    <a:pt x="99" y="81"/>
                    <a:pt x="98" y="79"/>
                    <a:pt x="98" y="79"/>
                  </a:cubicBezTo>
                  <a:cubicBezTo>
                    <a:pt x="95" y="80"/>
                    <a:pt x="92" y="79"/>
                    <a:pt x="90" y="80"/>
                  </a:cubicBezTo>
                  <a:cubicBezTo>
                    <a:pt x="91" y="78"/>
                    <a:pt x="94" y="78"/>
                    <a:pt x="96" y="78"/>
                  </a:cubicBezTo>
                  <a:cubicBezTo>
                    <a:pt x="96" y="74"/>
                    <a:pt x="88" y="76"/>
                    <a:pt x="90" y="70"/>
                  </a:cubicBezTo>
                  <a:cubicBezTo>
                    <a:pt x="92" y="65"/>
                    <a:pt x="96" y="64"/>
                    <a:pt x="100" y="66"/>
                  </a:cubicBezTo>
                  <a:cubicBezTo>
                    <a:pt x="105" y="67"/>
                    <a:pt x="109" y="67"/>
                    <a:pt x="114" y="66"/>
                  </a:cubicBezTo>
                  <a:cubicBezTo>
                    <a:pt x="116" y="65"/>
                    <a:pt x="119" y="65"/>
                    <a:pt x="121" y="63"/>
                  </a:cubicBezTo>
                  <a:cubicBezTo>
                    <a:pt x="122" y="62"/>
                    <a:pt x="123" y="59"/>
                    <a:pt x="120" y="59"/>
                  </a:cubicBezTo>
                  <a:cubicBezTo>
                    <a:pt x="119" y="57"/>
                    <a:pt x="115" y="56"/>
                    <a:pt x="113" y="55"/>
                  </a:cubicBezTo>
                  <a:cubicBezTo>
                    <a:pt x="113" y="54"/>
                    <a:pt x="112" y="53"/>
                    <a:pt x="112" y="52"/>
                  </a:cubicBezTo>
                  <a:cubicBezTo>
                    <a:pt x="117" y="48"/>
                    <a:pt x="124" y="56"/>
                    <a:pt x="128" y="57"/>
                  </a:cubicBezTo>
                  <a:cubicBezTo>
                    <a:pt x="130" y="58"/>
                    <a:pt x="134" y="57"/>
                    <a:pt x="136" y="55"/>
                  </a:cubicBezTo>
                  <a:cubicBezTo>
                    <a:pt x="138" y="53"/>
                    <a:pt x="135" y="51"/>
                    <a:pt x="133" y="49"/>
                  </a:cubicBezTo>
                  <a:cubicBezTo>
                    <a:pt x="135" y="47"/>
                    <a:pt x="139" y="45"/>
                    <a:pt x="140" y="43"/>
                  </a:cubicBezTo>
                  <a:cubicBezTo>
                    <a:pt x="137" y="40"/>
                    <a:pt x="141" y="37"/>
                    <a:pt x="141"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36" name="Freeform 70"/>
            <p:cNvSpPr/>
            <p:nvPr/>
          </p:nvSpPr>
          <p:spPr bwMode="auto">
            <a:xfrm>
              <a:off x="1711219" y="2515774"/>
              <a:ext cx="32474" cy="27554"/>
            </a:xfrm>
            <a:custGeom>
              <a:avLst/>
              <a:gdLst>
                <a:gd name="T0" fmla="*/ 2 w 14"/>
                <a:gd name="T1" fmla="*/ 8 h 12"/>
                <a:gd name="T2" fmla="*/ 4 w 14"/>
                <a:gd name="T3" fmla="*/ 0 h 12"/>
                <a:gd name="T4" fmla="*/ 11 w 14"/>
                <a:gd name="T5" fmla="*/ 3 h 12"/>
                <a:gd name="T6" fmla="*/ 2 w 14"/>
                <a:gd name="T7" fmla="*/ 8 h 12"/>
              </a:gdLst>
              <a:ahLst/>
              <a:cxnLst>
                <a:cxn ang="0">
                  <a:pos x="T0" y="T1"/>
                </a:cxn>
                <a:cxn ang="0">
                  <a:pos x="T2" y="T3"/>
                </a:cxn>
                <a:cxn ang="0">
                  <a:pos x="T4" y="T5"/>
                </a:cxn>
                <a:cxn ang="0">
                  <a:pos x="T6" y="T7"/>
                </a:cxn>
              </a:cxnLst>
              <a:rect l="0" t="0" r="r" b="b"/>
              <a:pathLst>
                <a:path w="14" h="12">
                  <a:moveTo>
                    <a:pt x="2" y="8"/>
                  </a:moveTo>
                  <a:cubicBezTo>
                    <a:pt x="0" y="5"/>
                    <a:pt x="0" y="0"/>
                    <a:pt x="4" y="0"/>
                  </a:cubicBezTo>
                  <a:cubicBezTo>
                    <a:pt x="6" y="0"/>
                    <a:pt x="10" y="0"/>
                    <a:pt x="11" y="3"/>
                  </a:cubicBezTo>
                  <a:cubicBezTo>
                    <a:pt x="14" y="8"/>
                    <a:pt x="5" y="1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37" name="Freeform 71"/>
            <p:cNvSpPr/>
            <p:nvPr/>
          </p:nvSpPr>
          <p:spPr bwMode="auto">
            <a:xfrm>
              <a:off x="1653159" y="2384894"/>
              <a:ext cx="125960" cy="149577"/>
            </a:xfrm>
            <a:custGeom>
              <a:avLst/>
              <a:gdLst>
                <a:gd name="T0" fmla="*/ 37 w 54"/>
                <a:gd name="T1" fmla="*/ 50 h 64"/>
                <a:gd name="T2" fmla="*/ 36 w 54"/>
                <a:gd name="T3" fmla="*/ 48 h 64"/>
                <a:gd name="T4" fmla="*/ 32 w 54"/>
                <a:gd name="T5" fmla="*/ 46 h 64"/>
                <a:gd name="T6" fmla="*/ 26 w 54"/>
                <a:gd name="T7" fmla="*/ 47 h 64"/>
                <a:gd name="T8" fmla="*/ 20 w 54"/>
                <a:gd name="T9" fmla="*/ 45 h 64"/>
                <a:gd name="T10" fmla="*/ 10 w 54"/>
                <a:gd name="T11" fmla="*/ 46 h 64"/>
                <a:gd name="T12" fmla="*/ 7 w 54"/>
                <a:gd name="T13" fmla="*/ 38 h 64"/>
                <a:gd name="T14" fmla="*/ 13 w 54"/>
                <a:gd name="T15" fmla="*/ 37 h 64"/>
                <a:gd name="T16" fmla="*/ 15 w 54"/>
                <a:gd name="T17" fmla="*/ 33 h 64"/>
                <a:gd name="T18" fmla="*/ 17 w 54"/>
                <a:gd name="T19" fmla="*/ 35 h 64"/>
                <a:gd name="T20" fmla="*/ 18 w 54"/>
                <a:gd name="T21" fmla="*/ 26 h 64"/>
                <a:gd name="T22" fmla="*/ 15 w 54"/>
                <a:gd name="T23" fmla="*/ 19 h 64"/>
                <a:gd name="T24" fmla="*/ 9 w 54"/>
                <a:gd name="T25" fmla="*/ 25 h 64"/>
                <a:gd name="T26" fmla="*/ 8 w 54"/>
                <a:gd name="T27" fmla="*/ 21 h 64"/>
                <a:gd name="T28" fmla="*/ 10 w 54"/>
                <a:gd name="T29" fmla="*/ 18 h 64"/>
                <a:gd name="T30" fmla="*/ 5 w 54"/>
                <a:gd name="T31" fmla="*/ 18 h 64"/>
                <a:gd name="T32" fmla="*/ 0 w 54"/>
                <a:gd name="T33" fmla="*/ 13 h 64"/>
                <a:gd name="T34" fmla="*/ 4 w 54"/>
                <a:gd name="T35" fmla="*/ 5 h 64"/>
                <a:gd name="T36" fmla="*/ 11 w 54"/>
                <a:gd name="T37" fmla="*/ 7 h 64"/>
                <a:gd name="T38" fmla="*/ 17 w 54"/>
                <a:gd name="T39" fmla="*/ 2 h 64"/>
                <a:gd name="T40" fmla="*/ 20 w 54"/>
                <a:gd name="T41" fmla="*/ 9 h 64"/>
                <a:gd name="T42" fmla="*/ 19 w 54"/>
                <a:gd name="T43" fmla="*/ 16 h 64"/>
                <a:gd name="T44" fmla="*/ 22 w 54"/>
                <a:gd name="T45" fmla="*/ 16 h 64"/>
                <a:gd name="T46" fmla="*/ 30 w 54"/>
                <a:gd name="T47" fmla="*/ 11 h 64"/>
                <a:gd name="T48" fmla="*/ 35 w 54"/>
                <a:gd name="T49" fmla="*/ 21 h 64"/>
                <a:gd name="T50" fmla="*/ 41 w 54"/>
                <a:gd name="T51" fmla="*/ 16 h 64"/>
                <a:gd name="T52" fmla="*/ 44 w 54"/>
                <a:gd name="T53" fmla="*/ 22 h 64"/>
                <a:gd name="T54" fmla="*/ 46 w 54"/>
                <a:gd name="T55" fmla="*/ 30 h 64"/>
                <a:gd name="T56" fmla="*/ 47 w 54"/>
                <a:gd name="T57" fmla="*/ 44 h 64"/>
                <a:gd name="T58" fmla="*/ 52 w 54"/>
                <a:gd name="T59" fmla="*/ 50 h 64"/>
                <a:gd name="T60" fmla="*/ 54 w 54"/>
                <a:gd name="T61" fmla="*/ 57 h 64"/>
                <a:gd name="T62" fmla="*/ 48 w 54"/>
                <a:gd name="T63" fmla="*/ 59 h 64"/>
                <a:gd name="T64" fmla="*/ 44 w 54"/>
                <a:gd name="T65" fmla="*/ 61 h 64"/>
                <a:gd name="T66" fmla="*/ 43 w 54"/>
                <a:gd name="T67" fmla="*/ 61 h 64"/>
                <a:gd name="T68" fmla="*/ 37 w 54"/>
                <a:gd name="T69" fmla="*/ 5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 h="64">
                  <a:moveTo>
                    <a:pt x="37" y="50"/>
                  </a:moveTo>
                  <a:cubicBezTo>
                    <a:pt x="37" y="49"/>
                    <a:pt x="37" y="49"/>
                    <a:pt x="36" y="48"/>
                  </a:cubicBezTo>
                  <a:cubicBezTo>
                    <a:pt x="34" y="45"/>
                    <a:pt x="36" y="45"/>
                    <a:pt x="32" y="46"/>
                  </a:cubicBezTo>
                  <a:cubicBezTo>
                    <a:pt x="29" y="47"/>
                    <a:pt x="29" y="48"/>
                    <a:pt x="26" y="47"/>
                  </a:cubicBezTo>
                  <a:cubicBezTo>
                    <a:pt x="23" y="44"/>
                    <a:pt x="25" y="43"/>
                    <a:pt x="20" y="45"/>
                  </a:cubicBezTo>
                  <a:cubicBezTo>
                    <a:pt x="17" y="46"/>
                    <a:pt x="13" y="49"/>
                    <a:pt x="10" y="46"/>
                  </a:cubicBezTo>
                  <a:cubicBezTo>
                    <a:pt x="9" y="45"/>
                    <a:pt x="7" y="39"/>
                    <a:pt x="7" y="38"/>
                  </a:cubicBezTo>
                  <a:cubicBezTo>
                    <a:pt x="6" y="33"/>
                    <a:pt x="11" y="37"/>
                    <a:pt x="13" y="37"/>
                  </a:cubicBezTo>
                  <a:cubicBezTo>
                    <a:pt x="15" y="36"/>
                    <a:pt x="15" y="35"/>
                    <a:pt x="15" y="33"/>
                  </a:cubicBezTo>
                  <a:cubicBezTo>
                    <a:pt x="16" y="33"/>
                    <a:pt x="17" y="34"/>
                    <a:pt x="17" y="35"/>
                  </a:cubicBezTo>
                  <a:cubicBezTo>
                    <a:pt x="21" y="33"/>
                    <a:pt x="15" y="29"/>
                    <a:pt x="18" y="26"/>
                  </a:cubicBezTo>
                  <a:cubicBezTo>
                    <a:pt x="16" y="22"/>
                    <a:pt x="13" y="24"/>
                    <a:pt x="15" y="19"/>
                  </a:cubicBezTo>
                  <a:cubicBezTo>
                    <a:pt x="11" y="19"/>
                    <a:pt x="12" y="24"/>
                    <a:pt x="9" y="25"/>
                  </a:cubicBezTo>
                  <a:cubicBezTo>
                    <a:pt x="5" y="28"/>
                    <a:pt x="7" y="22"/>
                    <a:pt x="8" y="21"/>
                  </a:cubicBezTo>
                  <a:cubicBezTo>
                    <a:pt x="9" y="20"/>
                    <a:pt x="11" y="18"/>
                    <a:pt x="10" y="18"/>
                  </a:cubicBezTo>
                  <a:cubicBezTo>
                    <a:pt x="9" y="16"/>
                    <a:pt x="7" y="19"/>
                    <a:pt x="5" y="18"/>
                  </a:cubicBezTo>
                  <a:cubicBezTo>
                    <a:pt x="4" y="18"/>
                    <a:pt x="0" y="14"/>
                    <a:pt x="0" y="13"/>
                  </a:cubicBezTo>
                  <a:cubicBezTo>
                    <a:pt x="0" y="11"/>
                    <a:pt x="2" y="6"/>
                    <a:pt x="4" y="5"/>
                  </a:cubicBezTo>
                  <a:cubicBezTo>
                    <a:pt x="7" y="4"/>
                    <a:pt x="9" y="9"/>
                    <a:pt x="11" y="7"/>
                  </a:cubicBezTo>
                  <a:cubicBezTo>
                    <a:pt x="14" y="5"/>
                    <a:pt x="12" y="0"/>
                    <a:pt x="17" y="2"/>
                  </a:cubicBezTo>
                  <a:cubicBezTo>
                    <a:pt x="20" y="4"/>
                    <a:pt x="20" y="7"/>
                    <a:pt x="20" y="9"/>
                  </a:cubicBezTo>
                  <a:cubicBezTo>
                    <a:pt x="20" y="12"/>
                    <a:pt x="19" y="14"/>
                    <a:pt x="19" y="16"/>
                  </a:cubicBezTo>
                  <a:cubicBezTo>
                    <a:pt x="20" y="17"/>
                    <a:pt x="21" y="17"/>
                    <a:pt x="22" y="16"/>
                  </a:cubicBezTo>
                  <a:cubicBezTo>
                    <a:pt x="24" y="12"/>
                    <a:pt x="26" y="7"/>
                    <a:pt x="30" y="11"/>
                  </a:cubicBezTo>
                  <a:cubicBezTo>
                    <a:pt x="32" y="13"/>
                    <a:pt x="36" y="18"/>
                    <a:pt x="35" y="21"/>
                  </a:cubicBezTo>
                  <a:cubicBezTo>
                    <a:pt x="38" y="23"/>
                    <a:pt x="40" y="19"/>
                    <a:pt x="41" y="16"/>
                  </a:cubicBezTo>
                  <a:cubicBezTo>
                    <a:pt x="43" y="18"/>
                    <a:pt x="43" y="20"/>
                    <a:pt x="44" y="22"/>
                  </a:cubicBezTo>
                  <a:cubicBezTo>
                    <a:pt x="44" y="24"/>
                    <a:pt x="45" y="27"/>
                    <a:pt x="46" y="30"/>
                  </a:cubicBezTo>
                  <a:cubicBezTo>
                    <a:pt x="47" y="34"/>
                    <a:pt x="45" y="40"/>
                    <a:pt x="47" y="44"/>
                  </a:cubicBezTo>
                  <a:cubicBezTo>
                    <a:pt x="48" y="47"/>
                    <a:pt x="51" y="48"/>
                    <a:pt x="52" y="50"/>
                  </a:cubicBezTo>
                  <a:cubicBezTo>
                    <a:pt x="54" y="51"/>
                    <a:pt x="54" y="54"/>
                    <a:pt x="54" y="57"/>
                  </a:cubicBezTo>
                  <a:cubicBezTo>
                    <a:pt x="54" y="64"/>
                    <a:pt x="52" y="59"/>
                    <a:pt x="48" y="59"/>
                  </a:cubicBezTo>
                  <a:cubicBezTo>
                    <a:pt x="47" y="60"/>
                    <a:pt x="45" y="61"/>
                    <a:pt x="44" y="61"/>
                  </a:cubicBezTo>
                  <a:cubicBezTo>
                    <a:pt x="44" y="61"/>
                    <a:pt x="43" y="61"/>
                    <a:pt x="43" y="61"/>
                  </a:cubicBezTo>
                  <a:cubicBezTo>
                    <a:pt x="43" y="57"/>
                    <a:pt x="40" y="53"/>
                    <a:pt x="37"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38" name="Freeform 72"/>
            <p:cNvSpPr/>
            <p:nvPr/>
          </p:nvSpPr>
          <p:spPr bwMode="auto">
            <a:xfrm>
              <a:off x="1818482" y="2529551"/>
              <a:ext cx="64948" cy="46251"/>
            </a:xfrm>
            <a:custGeom>
              <a:avLst/>
              <a:gdLst>
                <a:gd name="T0" fmla="*/ 12 w 28"/>
                <a:gd name="T1" fmla="*/ 13 h 20"/>
                <a:gd name="T2" fmla="*/ 4 w 28"/>
                <a:gd name="T3" fmla="*/ 5 h 20"/>
                <a:gd name="T4" fmla="*/ 20 w 28"/>
                <a:gd name="T5" fmla="*/ 3 h 20"/>
                <a:gd name="T6" fmla="*/ 23 w 28"/>
                <a:gd name="T7" fmla="*/ 16 h 20"/>
                <a:gd name="T8" fmla="*/ 17 w 28"/>
                <a:gd name="T9" fmla="*/ 16 h 20"/>
                <a:gd name="T10" fmla="*/ 12 w 28"/>
                <a:gd name="T11" fmla="*/ 13 h 20"/>
              </a:gdLst>
              <a:ahLst/>
              <a:cxnLst>
                <a:cxn ang="0">
                  <a:pos x="T0" y="T1"/>
                </a:cxn>
                <a:cxn ang="0">
                  <a:pos x="T2" y="T3"/>
                </a:cxn>
                <a:cxn ang="0">
                  <a:pos x="T4" y="T5"/>
                </a:cxn>
                <a:cxn ang="0">
                  <a:pos x="T6" y="T7"/>
                </a:cxn>
                <a:cxn ang="0">
                  <a:pos x="T8" y="T9"/>
                </a:cxn>
                <a:cxn ang="0">
                  <a:pos x="T10" y="T11"/>
                </a:cxn>
              </a:cxnLst>
              <a:rect l="0" t="0" r="r" b="b"/>
              <a:pathLst>
                <a:path w="28" h="20">
                  <a:moveTo>
                    <a:pt x="12" y="13"/>
                  </a:moveTo>
                  <a:cubicBezTo>
                    <a:pt x="8" y="14"/>
                    <a:pt x="0" y="12"/>
                    <a:pt x="4" y="5"/>
                  </a:cubicBezTo>
                  <a:cubicBezTo>
                    <a:pt x="6" y="1"/>
                    <a:pt x="16" y="0"/>
                    <a:pt x="20" y="3"/>
                  </a:cubicBezTo>
                  <a:cubicBezTo>
                    <a:pt x="26" y="6"/>
                    <a:pt x="28" y="10"/>
                    <a:pt x="23" y="16"/>
                  </a:cubicBezTo>
                  <a:cubicBezTo>
                    <a:pt x="22" y="18"/>
                    <a:pt x="19" y="20"/>
                    <a:pt x="17" y="16"/>
                  </a:cubicBezTo>
                  <a:cubicBezTo>
                    <a:pt x="15" y="13"/>
                    <a:pt x="17" y="11"/>
                    <a:pt x="12"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39" name="Freeform 73"/>
            <p:cNvSpPr/>
            <p:nvPr/>
          </p:nvSpPr>
          <p:spPr bwMode="auto">
            <a:xfrm>
              <a:off x="1786007" y="2425241"/>
              <a:ext cx="69869" cy="109231"/>
            </a:xfrm>
            <a:custGeom>
              <a:avLst/>
              <a:gdLst>
                <a:gd name="T0" fmla="*/ 27 w 30"/>
                <a:gd name="T1" fmla="*/ 23 h 47"/>
                <a:gd name="T2" fmla="*/ 26 w 30"/>
                <a:gd name="T3" fmla="*/ 33 h 47"/>
                <a:gd name="T4" fmla="*/ 28 w 30"/>
                <a:gd name="T5" fmla="*/ 39 h 47"/>
                <a:gd name="T6" fmla="*/ 22 w 30"/>
                <a:gd name="T7" fmla="*/ 42 h 47"/>
                <a:gd name="T8" fmla="*/ 8 w 30"/>
                <a:gd name="T9" fmla="*/ 46 h 47"/>
                <a:gd name="T10" fmla="*/ 8 w 30"/>
                <a:gd name="T11" fmla="*/ 40 h 47"/>
                <a:gd name="T12" fmla="*/ 6 w 30"/>
                <a:gd name="T13" fmla="*/ 35 h 47"/>
                <a:gd name="T14" fmla="*/ 11 w 30"/>
                <a:gd name="T15" fmla="*/ 33 h 47"/>
                <a:gd name="T16" fmla="*/ 7 w 30"/>
                <a:gd name="T17" fmla="*/ 31 h 47"/>
                <a:gd name="T18" fmla="*/ 4 w 30"/>
                <a:gd name="T19" fmla="*/ 27 h 47"/>
                <a:gd name="T20" fmla="*/ 2 w 30"/>
                <a:gd name="T21" fmla="*/ 20 h 47"/>
                <a:gd name="T22" fmla="*/ 2 w 30"/>
                <a:gd name="T23" fmla="*/ 11 h 47"/>
                <a:gd name="T24" fmla="*/ 2 w 30"/>
                <a:gd name="T25" fmla="*/ 2 h 47"/>
                <a:gd name="T26" fmla="*/ 10 w 30"/>
                <a:gd name="T27" fmla="*/ 5 h 47"/>
                <a:gd name="T28" fmla="*/ 16 w 30"/>
                <a:gd name="T29" fmla="*/ 11 h 47"/>
                <a:gd name="T30" fmla="*/ 19 w 30"/>
                <a:gd name="T31" fmla="*/ 14 h 47"/>
                <a:gd name="T32" fmla="*/ 20 w 30"/>
                <a:gd name="T33" fmla="*/ 18 h 47"/>
                <a:gd name="T34" fmla="*/ 27 w 30"/>
                <a:gd name="T35"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47">
                  <a:moveTo>
                    <a:pt x="27" y="23"/>
                  </a:moveTo>
                  <a:cubicBezTo>
                    <a:pt x="28" y="26"/>
                    <a:pt x="25" y="30"/>
                    <a:pt x="26" y="33"/>
                  </a:cubicBezTo>
                  <a:cubicBezTo>
                    <a:pt x="27" y="35"/>
                    <a:pt x="30" y="36"/>
                    <a:pt x="28" y="39"/>
                  </a:cubicBezTo>
                  <a:cubicBezTo>
                    <a:pt x="28" y="41"/>
                    <a:pt x="24" y="41"/>
                    <a:pt x="22" y="42"/>
                  </a:cubicBezTo>
                  <a:cubicBezTo>
                    <a:pt x="18" y="44"/>
                    <a:pt x="13" y="47"/>
                    <a:pt x="8" y="46"/>
                  </a:cubicBezTo>
                  <a:cubicBezTo>
                    <a:pt x="7" y="44"/>
                    <a:pt x="9" y="42"/>
                    <a:pt x="8" y="40"/>
                  </a:cubicBezTo>
                  <a:cubicBezTo>
                    <a:pt x="7" y="38"/>
                    <a:pt x="5" y="38"/>
                    <a:pt x="6" y="35"/>
                  </a:cubicBezTo>
                  <a:cubicBezTo>
                    <a:pt x="7" y="34"/>
                    <a:pt x="14" y="36"/>
                    <a:pt x="11" y="33"/>
                  </a:cubicBezTo>
                  <a:cubicBezTo>
                    <a:pt x="11" y="31"/>
                    <a:pt x="8" y="32"/>
                    <a:pt x="7" y="31"/>
                  </a:cubicBezTo>
                  <a:cubicBezTo>
                    <a:pt x="6" y="30"/>
                    <a:pt x="5" y="28"/>
                    <a:pt x="4" y="27"/>
                  </a:cubicBezTo>
                  <a:cubicBezTo>
                    <a:pt x="3" y="25"/>
                    <a:pt x="3" y="23"/>
                    <a:pt x="2" y="20"/>
                  </a:cubicBezTo>
                  <a:cubicBezTo>
                    <a:pt x="2" y="17"/>
                    <a:pt x="2" y="14"/>
                    <a:pt x="2" y="11"/>
                  </a:cubicBezTo>
                  <a:cubicBezTo>
                    <a:pt x="2" y="8"/>
                    <a:pt x="0" y="5"/>
                    <a:pt x="2" y="2"/>
                  </a:cubicBezTo>
                  <a:cubicBezTo>
                    <a:pt x="5" y="0"/>
                    <a:pt x="8" y="3"/>
                    <a:pt x="10" y="5"/>
                  </a:cubicBezTo>
                  <a:cubicBezTo>
                    <a:pt x="12" y="7"/>
                    <a:pt x="14" y="9"/>
                    <a:pt x="16" y="11"/>
                  </a:cubicBezTo>
                  <a:cubicBezTo>
                    <a:pt x="17" y="12"/>
                    <a:pt x="18" y="12"/>
                    <a:pt x="19" y="14"/>
                  </a:cubicBezTo>
                  <a:cubicBezTo>
                    <a:pt x="20" y="15"/>
                    <a:pt x="19" y="17"/>
                    <a:pt x="20" y="18"/>
                  </a:cubicBezTo>
                  <a:cubicBezTo>
                    <a:pt x="22" y="20"/>
                    <a:pt x="26" y="19"/>
                    <a:pt x="27"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40" name="Freeform 74"/>
            <p:cNvSpPr/>
            <p:nvPr/>
          </p:nvSpPr>
          <p:spPr bwMode="auto">
            <a:xfrm>
              <a:off x="1745661" y="2282552"/>
              <a:ext cx="59044" cy="91518"/>
            </a:xfrm>
            <a:custGeom>
              <a:avLst/>
              <a:gdLst>
                <a:gd name="T0" fmla="*/ 17 w 25"/>
                <a:gd name="T1" fmla="*/ 28 h 39"/>
                <a:gd name="T2" fmla="*/ 22 w 25"/>
                <a:gd name="T3" fmla="*/ 36 h 39"/>
                <a:gd name="T4" fmla="*/ 13 w 25"/>
                <a:gd name="T5" fmla="*/ 34 h 39"/>
                <a:gd name="T6" fmla="*/ 10 w 25"/>
                <a:gd name="T7" fmla="*/ 30 h 39"/>
                <a:gd name="T8" fmla="*/ 12 w 25"/>
                <a:gd name="T9" fmla="*/ 27 h 39"/>
                <a:gd name="T10" fmla="*/ 3 w 25"/>
                <a:gd name="T11" fmla="*/ 15 h 39"/>
                <a:gd name="T12" fmla="*/ 9 w 25"/>
                <a:gd name="T13" fmla="*/ 9 h 39"/>
                <a:gd name="T14" fmla="*/ 13 w 25"/>
                <a:gd name="T15" fmla="*/ 2 h 39"/>
                <a:gd name="T16" fmla="*/ 22 w 25"/>
                <a:gd name="T17" fmla="*/ 3 h 39"/>
                <a:gd name="T18" fmla="*/ 25 w 25"/>
                <a:gd name="T19" fmla="*/ 5 h 39"/>
                <a:gd name="T20" fmla="*/ 22 w 25"/>
                <a:gd name="T21" fmla="*/ 9 h 39"/>
                <a:gd name="T22" fmla="*/ 19 w 25"/>
                <a:gd name="T23" fmla="*/ 22 h 39"/>
                <a:gd name="T24" fmla="*/ 22 w 25"/>
                <a:gd name="T25" fmla="*/ 25 h 39"/>
                <a:gd name="T26" fmla="*/ 17 w 25"/>
                <a:gd name="T27" fmla="*/ 2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39">
                  <a:moveTo>
                    <a:pt x="17" y="28"/>
                  </a:moveTo>
                  <a:cubicBezTo>
                    <a:pt x="19" y="29"/>
                    <a:pt x="23" y="33"/>
                    <a:pt x="22" y="36"/>
                  </a:cubicBezTo>
                  <a:cubicBezTo>
                    <a:pt x="20" y="39"/>
                    <a:pt x="15" y="36"/>
                    <a:pt x="13" y="34"/>
                  </a:cubicBezTo>
                  <a:cubicBezTo>
                    <a:pt x="12" y="33"/>
                    <a:pt x="10" y="32"/>
                    <a:pt x="10" y="30"/>
                  </a:cubicBezTo>
                  <a:cubicBezTo>
                    <a:pt x="10" y="30"/>
                    <a:pt x="11" y="27"/>
                    <a:pt x="12" y="27"/>
                  </a:cubicBezTo>
                  <a:cubicBezTo>
                    <a:pt x="8" y="24"/>
                    <a:pt x="0" y="22"/>
                    <a:pt x="3" y="15"/>
                  </a:cubicBezTo>
                  <a:cubicBezTo>
                    <a:pt x="4" y="13"/>
                    <a:pt x="7" y="12"/>
                    <a:pt x="9" y="9"/>
                  </a:cubicBezTo>
                  <a:cubicBezTo>
                    <a:pt x="11" y="7"/>
                    <a:pt x="11" y="4"/>
                    <a:pt x="13" y="2"/>
                  </a:cubicBezTo>
                  <a:cubicBezTo>
                    <a:pt x="16" y="0"/>
                    <a:pt x="20" y="2"/>
                    <a:pt x="22" y="3"/>
                  </a:cubicBezTo>
                  <a:cubicBezTo>
                    <a:pt x="24" y="4"/>
                    <a:pt x="25" y="2"/>
                    <a:pt x="25" y="5"/>
                  </a:cubicBezTo>
                  <a:cubicBezTo>
                    <a:pt x="25" y="7"/>
                    <a:pt x="23" y="8"/>
                    <a:pt x="22" y="9"/>
                  </a:cubicBezTo>
                  <a:cubicBezTo>
                    <a:pt x="16" y="13"/>
                    <a:pt x="14" y="16"/>
                    <a:pt x="19" y="22"/>
                  </a:cubicBezTo>
                  <a:cubicBezTo>
                    <a:pt x="20" y="23"/>
                    <a:pt x="22" y="23"/>
                    <a:pt x="22" y="25"/>
                  </a:cubicBezTo>
                  <a:cubicBezTo>
                    <a:pt x="22" y="27"/>
                    <a:pt x="18" y="27"/>
                    <a:pt x="17"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41" name="Freeform 75"/>
            <p:cNvSpPr/>
            <p:nvPr/>
          </p:nvSpPr>
          <p:spPr bwMode="auto">
            <a:xfrm>
              <a:off x="2367588" y="3742900"/>
              <a:ext cx="60028" cy="28538"/>
            </a:xfrm>
            <a:custGeom>
              <a:avLst/>
              <a:gdLst>
                <a:gd name="T0" fmla="*/ 22 w 26"/>
                <a:gd name="T1" fmla="*/ 8 h 12"/>
                <a:gd name="T2" fmla="*/ 20 w 26"/>
                <a:gd name="T3" fmla="*/ 12 h 12"/>
                <a:gd name="T4" fmla="*/ 10 w 26"/>
                <a:gd name="T5" fmla="*/ 9 h 12"/>
                <a:gd name="T6" fmla="*/ 0 w 26"/>
                <a:gd name="T7" fmla="*/ 2 h 12"/>
                <a:gd name="T8" fmla="*/ 3 w 26"/>
                <a:gd name="T9" fmla="*/ 2 h 12"/>
                <a:gd name="T10" fmla="*/ 8 w 26"/>
                <a:gd name="T11" fmla="*/ 2 h 12"/>
                <a:gd name="T12" fmla="*/ 16 w 26"/>
                <a:gd name="T13" fmla="*/ 4 h 12"/>
                <a:gd name="T14" fmla="*/ 22 w 26"/>
                <a:gd name="T15" fmla="*/ 8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2">
                  <a:moveTo>
                    <a:pt x="22" y="8"/>
                  </a:moveTo>
                  <a:cubicBezTo>
                    <a:pt x="26" y="11"/>
                    <a:pt x="25" y="12"/>
                    <a:pt x="20" y="12"/>
                  </a:cubicBezTo>
                  <a:cubicBezTo>
                    <a:pt x="17" y="11"/>
                    <a:pt x="13" y="11"/>
                    <a:pt x="10" y="9"/>
                  </a:cubicBezTo>
                  <a:cubicBezTo>
                    <a:pt x="7" y="8"/>
                    <a:pt x="2" y="5"/>
                    <a:pt x="0" y="2"/>
                  </a:cubicBezTo>
                  <a:cubicBezTo>
                    <a:pt x="2" y="0"/>
                    <a:pt x="1" y="2"/>
                    <a:pt x="3" y="2"/>
                  </a:cubicBezTo>
                  <a:cubicBezTo>
                    <a:pt x="4" y="3"/>
                    <a:pt x="6" y="2"/>
                    <a:pt x="8" y="2"/>
                  </a:cubicBezTo>
                  <a:cubicBezTo>
                    <a:pt x="11" y="2"/>
                    <a:pt x="13" y="2"/>
                    <a:pt x="16" y="4"/>
                  </a:cubicBezTo>
                  <a:cubicBezTo>
                    <a:pt x="18" y="5"/>
                    <a:pt x="20" y="7"/>
                    <a:pt x="2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42" name="Freeform 76"/>
            <p:cNvSpPr/>
            <p:nvPr/>
          </p:nvSpPr>
          <p:spPr bwMode="auto">
            <a:xfrm>
              <a:off x="2453201" y="3694681"/>
              <a:ext cx="130881" cy="143673"/>
            </a:xfrm>
            <a:custGeom>
              <a:avLst/>
              <a:gdLst>
                <a:gd name="T0" fmla="*/ 42 w 56"/>
                <a:gd name="T1" fmla="*/ 55 h 62"/>
                <a:gd name="T2" fmla="*/ 40 w 56"/>
                <a:gd name="T3" fmla="*/ 49 h 62"/>
                <a:gd name="T4" fmla="*/ 34 w 56"/>
                <a:gd name="T5" fmla="*/ 55 h 62"/>
                <a:gd name="T6" fmla="*/ 22 w 56"/>
                <a:gd name="T7" fmla="*/ 55 h 62"/>
                <a:gd name="T8" fmla="*/ 29 w 56"/>
                <a:gd name="T9" fmla="*/ 54 h 62"/>
                <a:gd name="T10" fmla="*/ 33 w 56"/>
                <a:gd name="T11" fmla="*/ 50 h 62"/>
                <a:gd name="T12" fmla="*/ 12 w 56"/>
                <a:gd name="T13" fmla="*/ 50 h 62"/>
                <a:gd name="T14" fmla="*/ 3 w 56"/>
                <a:gd name="T15" fmla="*/ 49 h 62"/>
                <a:gd name="T16" fmla="*/ 5 w 56"/>
                <a:gd name="T17" fmla="*/ 43 h 62"/>
                <a:gd name="T18" fmla="*/ 8 w 56"/>
                <a:gd name="T19" fmla="*/ 35 h 62"/>
                <a:gd name="T20" fmla="*/ 11 w 56"/>
                <a:gd name="T21" fmla="*/ 28 h 62"/>
                <a:gd name="T22" fmla="*/ 16 w 56"/>
                <a:gd name="T23" fmla="*/ 20 h 62"/>
                <a:gd name="T24" fmla="*/ 21 w 56"/>
                <a:gd name="T25" fmla="*/ 13 h 62"/>
                <a:gd name="T26" fmla="*/ 28 w 56"/>
                <a:gd name="T27" fmla="*/ 4 h 62"/>
                <a:gd name="T28" fmla="*/ 34 w 56"/>
                <a:gd name="T29" fmla="*/ 1 h 62"/>
                <a:gd name="T30" fmla="*/ 33 w 56"/>
                <a:gd name="T31" fmla="*/ 6 h 62"/>
                <a:gd name="T32" fmla="*/ 29 w 56"/>
                <a:gd name="T33" fmla="*/ 10 h 62"/>
                <a:gd name="T34" fmla="*/ 27 w 56"/>
                <a:gd name="T35" fmla="*/ 16 h 62"/>
                <a:gd name="T36" fmla="*/ 22 w 56"/>
                <a:gd name="T37" fmla="*/ 26 h 62"/>
                <a:gd name="T38" fmla="*/ 27 w 56"/>
                <a:gd name="T39" fmla="*/ 19 h 62"/>
                <a:gd name="T40" fmla="*/ 32 w 56"/>
                <a:gd name="T41" fmla="*/ 20 h 62"/>
                <a:gd name="T42" fmla="*/ 31 w 56"/>
                <a:gd name="T43" fmla="*/ 23 h 62"/>
                <a:gd name="T44" fmla="*/ 31 w 56"/>
                <a:gd name="T45" fmla="*/ 27 h 62"/>
                <a:gd name="T46" fmla="*/ 34 w 56"/>
                <a:gd name="T47" fmla="*/ 27 h 62"/>
                <a:gd name="T48" fmla="*/ 38 w 56"/>
                <a:gd name="T49" fmla="*/ 28 h 62"/>
                <a:gd name="T50" fmla="*/ 42 w 56"/>
                <a:gd name="T51" fmla="*/ 26 h 62"/>
                <a:gd name="T52" fmla="*/ 48 w 56"/>
                <a:gd name="T53" fmla="*/ 29 h 62"/>
                <a:gd name="T54" fmla="*/ 47 w 56"/>
                <a:gd name="T55" fmla="*/ 35 h 62"/>
                <a:gd name="T56" fmla="*/ 50 w 56"/>
                <a:gd name="T57" fmla="*/ 39 h 62"/>
                <a:gd name="T58" fmla="*/ 44 w 56"/>
                <a:gd name="T59" fmla="*/ 43 h 62"/>
                <a:gd name="T60" fmla="*/ 55 w 56"/>
                <a:gd name="T61" fmla="*/ 48 h 62"/>
                <a:gd name="T62" fmla="*/ 54 w 56"/>
                <a:gd name="T63" fmla="*/ 53 h 62"/>
                <a:gd name="T64" fmla="*/ 52 w 56"/>
                <a:gd name="T65" fmla="*/ 58 h 62"/>
                <a:gd name="T66" fmla="*/ 42 w 56"/>
                <a:gd name="T67" fmla="*/ 5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 h="62">
                  <a:moveTo>
                    <a:pt x="42" y="55"/>
                  </a:moveTo>
                  <a:cubicBezTo>
                    <a:pt x="42" y="52"/>
                    <a:pt x="45" y="47"/>
                    <a:pt x="40" y="49"/>
                  </a:cubicBezTo>
                  <a:cubicBezTo>
                    <a:pt x="38" y="50"/>
                    <a:pt x="36" y="53"/>
                    <a:pt x="34" y="55"/>
                  </a:cubicBezTo>
                  <a:cubicBezTo>
                    <a:pt x="31" y="57"/>
                    <a:pt x="25" y="59"/>
                    <a:pt x="22" y="55"/>
                  </a:cubicBezTo>
                  <a:cubicBezTo>
                    <a:pt x="24" y="52"/>
                    <a:pt x="27" y="55"/>
                    <a:pt x="29" y="54"/>
                  </a:cubicBezTo>
                  <a:cubicBezTo>
                    <a:pt x="31" y="53"/>
                    <a:pt x="32" y="51"/>
                    <a:pt x="33" y="50"/>
                  </a:cubicBezTo>
                  <a:cubicBezTo>
                    <a:pt x="29" y="47"/>
                    <a:pt x="17" y="50"/>
                    <a:pt x="12" y="50"/>
                  </a:cubicBezTo>
                  <a:cubicBezTo>
                    <a:pt x="9" y="50"/>
                    <a:pt x="6" y="51"/>
                    <a:pt x="3" y="49"/>
                  </a:cubicBezTo>
                  <a:cubicBezTo>
                    <a:pt x="0" y="46"/>
                    <a:pt x="3" y="45"/>
                    <a:pt x="5" y="43"/>
                  </a:cubicBezTo>
                  <a:cubicBezTo>
                    <a:pt x="7" y="41"/>
                    <a:pt x="8" y="39"/>
                    <a:pt x="8" y="35"/>
                  </a:cubicBezTo>
                  <a:cubicBezTo>
                    <a:pt x="8" y="32"/>
                    <a:pt x="9" y="31"/>
                    <a:pt x="11" y="28"/>
                  </a:cubicBezTo>
                  <a:cubicBezTo>
                    <a:pt x="13" y="25"/>
                    <a:pt x="14" y="23"/>
                    <a:pt x="16" y="20"/>
                  </a:cubicBezTo>
                  <a:cubicBezTo>
                    <a:pt x="17" y="18"/>
                    <a:pt x="20" y="16"/>
                    <a:pt x="21" y="13"/>
                  </a:cubicBezTo>
                  <a:cubicBezTo>
                    <a:pt x="23" y="9"/>
                    <a:pt x="24" y="7"/>
                    <a:pt x="28" y="4"/>
                  </a:cubicBezTo>
                  <a:cubicBezTo>
                    <a:pt x="29" y="3"/>
                    <a:pt x="33" y="0"/>
                    <a:pt x="34" y="1"/>
                  </a:cubicBezTo>
                  <a:cubicBezTo>
                    <a:pt x="37" y="2"/>
                    <a:pt x="34" y="5"/>
                    <a:pt x="33" y="6"/>
                  </a:cubicBezTo>
                  <a:cubicBezTo>
                    <a:pt x="31" y="8"/>
                    <a:pt x="29" y="8"/>
                    <a:pt x="29" y="10"/>
                  </a:cubicBezTo>
                  <a:cubicBezTo>
                    <a:pt x="28" y="12"/>
                    <a:pt x="29" y="13"/>
                    <a:pt x="27" y="16"/>
                  </a:cubicBezTo>
                  <a:cubicBezTo>
                    <a:pt x="25" y="19"/>
                    <a:pt x="19" y="20"/>
                    <a:pt x="22" y="26"/>
                  </a:cubicBezTo>
                  <a:cubicBezTo>
                    <a:pt x="24" y="24"/>
                    <a:pt x="24" y="21"/>
                    <a:pt x="27" y="19"/>
                  </a:cubicBezTo>
                  <a:cubicBezTo>
                    <a:pt x="28" y="19"/>
                    <a:pt x="31" y="19"/>
                    <a:pt x="32" y="20"/>
                  </a:cubicBezTo>
                  <a:cubicBezTo>
                    <a:pt x="33" y="22"/>
                    <a:pt x="32" y="22"/>
                    <a:pt x="31" y="23"/>
                  </a:cubicBezTo>
                  <a:cubicBezTo>
                    <a:pt x="31" y="25"/>
                    <a:pt x="30" y="26"/>
                    <a:pt x="31" y="27"/>
                  </a:cubicBezTo>
                  <a:cubicBezTo>
                    <a:pt x="32" y="29"/>
                    <a:pt x="33" y="27"/>
                    <a:pt x="34" y="27"/>
                  </a:cubicBezTo>
                  <a:cubicBezTo>
                    <a:pt x="36" y="27"/>
                    <a:pt x="37" y="28"/>
                    <a:pt x="38" y="28"/>
                  </a:cubicBezTo>
                  <a:cubicBezTo>
                    <a:pt x="39" y="28"/>
                    <a:pt x="40" y="26"/>
                    <a:pt x="42" y="26"/>
                  </a:cubicBezTo>
                  <a:cubicBezTo>
                    <a:pt x="44" y="25"/>
                    <a:pt x="48" y="26"/>
                    <a:pt x="48" y="29"/>
                  </a:cubicBezTo>
                  <a:cubicBezTo>
                    <a:pt x="49" y="32"/>
                    <a:pt x="43" y="32"/>
                    <a:pt x="47" y="35"/>
                  </a:cubicBezTo>
                  <a:cubicBezTo>
                    <a:pt x="49" y="37"/>
                    <a:pt x="54" y="35"/>
                    <a:pt x="50" y="39"/>
                  </a:cubicBezTo>
                  <a:cubicBezTo>
                    <a:pt x="48" y="41"/>
                    <a:pt x="45" y="41"/>
                    <a:pt x="44" y="43"/>
                  </a:cubicBezTo>
                  <a:cubicBezTo>
                    <a:pt x="48" y="45"/>
                    <a:pt x="53" y="42"/>
                    <a:pt x="55" y="48"/>
                  </a:cubicBezTo>
                  <a:cubicBezTo>
                    <a:pt x="56" y="50"/>
                    <a:pt x="55" y="51"/>
                    <a:pt x="54" y="53"/>
                  </a:cubicBezTo>
                  <a:cubicBezTo>
                    <a:pt x="53" y="54"/>
                    <a:pt x="53" y="57"/>
                    <a:pt x="52" y="58"/>
                  </a:cubicBezTo>
                  <a:cubicBezTo>
                    <a:pt x="48" y="62"/>
                    <a:pt x="43" y="59"/>
                    <a:pt x="42"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43" name="Freeform 77"/>
            <p:cNvSpPr/>
            <p:nvPr/>
          </p:nvSpPr>
          <p:spPr bwMode="auto">
            <a:xfrm>
              <a:off x="4224513" y="4928694"/>
              <a:ext cx="132849" cy="269633"/>
            </a:xfrm>
            <a:custGeom>
              <a:avLst/>
              <a:gdLst>
                <a:gd name="T0" fmla="*/ 45 w 57"/>
                <a:gd name="T1" fmla="*/ 55 h 116"/>
                <a:gd name="T2" fmla="*/ 41 w 57"/>
                <a:gd name="T3" fmla="*/ 75 h 116"/>
                <a:gd name="T4" fmla="*/ 35 w 57"/>
                <a:gd name="T5" fmla="*/ 95 h 116"/>
                <a:gd name="T6" fmla="*/ 31 w 57"/>
                <a:gd name="T7" fmla="*/ 105 h 116"/>
                <a:gd name="T8" fmla="*/ 24 w 57"/>
                <a:gd name="T9" fmla="*/ 111 h 116"/>
                <a:gd name="T10" fmla="*/ 16 w 57"/>
                <a:gd name="T11" fmla="*/ 116 h 116"/>
                <a:gd name="T12" fmla="*/ 8 w 57"/>
                <a:gd name="T13" fmla="*/ 110 h 116"/>
                <a:gd name="T14" fmla="*/ 4 w 57"/>
                <a:gd name="T15" fmla="*/ 100 h 116"/>
                <a:gd name="T16" fmla="*/ 0 w 57"/>
                <a:gd name="T17" fmla="*/ 91 h 116"/>
                <a:gd name="T18" fmla="*/ 7 w 57"/>
                <a:gd name="T19" fmla="*/ 73 h 116"/>
                <a:gd name="T20" fmla="*/ 13 w 57"/>
                <a:gd name="T21" fmla="*/ 66 h 116"/>
                <a:gd name="T22" fmla="*/ 10 w 57"/>
                <a:gd name="T23" fmla="*/ 55 h 116"/>
                <a:gd name="T24" fmla="*/ 14 w 57"/>
                <a:gd name="T25" fmla="*/ 36 h 116"/>
                <a:gd name="T26" fmla="*/ 33 w 57"/>
                <a:gd name="T27" fmla="*/ 25 h 116"/>
                <a:gd name="T28" fmla="*/ 38 w 57"/>
                <a:gd name="T29" fmla="*/ 17 h 116"/>
                <a:gd name="T30" fmla="*/ 44 w 57"/>
                <a:gd name="T31" fmla="*/ 10 h 116"/>
                <a:gd name="T32" fmla="*/ 51 w 57"/>
                <a:gd name="T33" fmla="*/ 0 h 116"/>
                <a:gd name="T34" fmla="*/ 54 w 57"/>
                <a:gd name="T35" fmla="*/ 9 h 116"/>
                <a:gd name="T36" fmla="*/ 55 w 57"/>
                <a:gd name="T37" fmla="*/ 22 h 116"/>
                <a:gd name="T38" fmla="*/ 57 w 57"/>
                <a:gd name="T39" fmla="*/ 35 h 116"/>
                <a:gd name="T40" fmla="*/ 52 w 57"/>
                <a:gd name="T41" fmla="*/ 37 h 116"/>
                <a:gd name="T42" fmla="*/ 48 w 57"/>
                <a:gd name="T43" fmla="*/ 43 h 116"/>
                <a:gd name="T44" fmla="*/ 45 w 57"/>
                <a:gd name="T45" fmla="*/ 55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7" h="116">
                  <a:moveTo>
                    <a:pt x="45" y="55"/>
                  </a:moveTo>
                  <a:cubicBezTo>
                    <a:pt x="44" y="63"/>
                    <a:pt x="43" y="69"/>
                    <a:pt x="41" y="75"/>
                  </a:cubicBezTo>
                  <a:cubicBezTo>
                    <a:pt x="38" y="82"/>
                    <a:pt x="37" y="89"/>
                    <a:pt x="35" y="95"/>
                  </a:cubicBezTo>
                  <a:cubicBezTo>
                    <a:pt x="34" y="98"/>
                    <a:pt x="33" y="101"/>
                    <a:pt x="31" y="105"/>
                  </a:cubicBezTo>
                  <a:cubicBezTo>
                    <a:pt x="29" y="110"/>
                    <a:pt x="29" y="109"/>
                    <a:pt x="24" y="111"/>
                  </a:cubicBezTo>
                  <a:cubicBezTo>
                    <a:pt x="21" y="112"/>
                    <a:pt x="19" y="116"/>
                    <a:pt x="16" y="116"/>
                  </a:cubicBezTo>
                  <a:cubicBezTo>
                    <a:pt x="13" y="116"/>
                    <a:pt x="10" y="113"/>
                    <a:pt x="8" y="110"/>
                  </a:cubicBezTo>
                  <a:cubicBezTo>
                    <a:pt x="7" y="107"/>
                    <a:pt x="6" y="103"/>
                    <a:pt x="4" y="100"/>
                  </a:cubicBezTo>
                  <a:cubicBezTo>
                    <a:pt x="3" y="97"/>
                    <a:pt x="1" y="95"/>
                    <a:pt x="0" y="91"/>
                  </a:cubicBezTo>
                  <a:cubicBezTo>
                    <a:pt x="0" y="84"/>
                    <a:pt x="2" y="78"/>
                    <a:pt x="7" y="73"/>
                  </a:cubicBezTo>
                  <a:cubicBezTo>
                    <a:pt x="10" y="71"/>
                    <a:pt x="12" y="71"/>
                    <a:pt x="13" y="66"/>
                  </a:cubicBezTo>
                  <a:cubicBezTo>
                    <a:pt x="13" y="63"/>
                    <a:pt x="10" y="58"/>
                    <a:pt x="10" y="55"/>
                  </a:cubicBezTo>
                  <a:cubicBezTo>
                    <a:pt x="7" y="48"/>
                    <a:pt x="6" y="41"/>
                    <a:pt x="14" y="36"/>
                  </a:cubicBezTo>
                  <a:cubicBezTo>
                    <a:pt x="21" y="32"/>
                    <a:pt x="29" y="33"/>
                    <a:pt x="33" y="25"/>
                  </a:cubicBezTo>
                  <a:cubicBezTo>
                    <a:pt x="34" y="22"/>
                    <a:pt x="35" y="20"/>
                    <a:pt x="38" y="17"/>
                  </a:cubicBezTo>
                  <a:cubicBezTo>
                    <a:pt x="42" y="14"/>
                    <a:pt x="43" y="15"/>
                    <a:pt x="44" y="10"/>
                  </a:cubicBezTo>
                  <a:cubicBezTo>
                    <a:pt x="44" y="7"/>
                    <a:pt x="46" y="0"/>
                    <a:pt x="51" y="0"/>
                  </a:cubicBezTo>
                  <a:cubicBezTo>
                    <a:pt x="56" y="1"/>
                    <a:pt x="54" y="6"/>
                    <a:pt x="54" y="9"/>
                  </a:cubicBezTo>
                  <a:cubicBezTo>
                    <a:pt x="53" y="14"/>
                    <a:pt x="53" y="18"/>
                    <a:pt x="55" y="22"/>
                  </a:cubicBezTo>
                  <a:cubicBezTo>
                    <a:pt x="57" y="26"/>
                    <a:pt x="57" y="30"/>
                    <a:pt x="57" y="35"/>
                  </a:cubicBezTo>
                  <a:cubicBezTo>
                    <a:pt x="57" y="33"/>
                    <a:pt x="52" y="37"/>
                    <a:pt x="52" y="37"/>
                  </a:cubicBezTo>
                  <a:cubicBezTo>
                    <a:pt x="50" y="39"/>
                    <a:pt x="49" y="41"/>
                    <a:pt x="48" y="43"/>
                  </a:cubicBezTo>
                  <a:cubicBezTo>
                    <a:pt x="47" y="47"/>
                    <a:pt x="46" y="51"/>
                    <a:pt x="45"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44" name="Freeform 78"/>
            <p:cNvSpPr/>
            <p:nvPr/>
          </p:nvSpPr>
          <p:spPr bwMode="auto">
            <a:xfrm>
              <a:off x="3181407" y="4045991"/>
              <a:ext cx="1198588" cy="1344229"/>
            </a:xfrm>
            <a:custGeom>
              <a:avLst/>
              <a:gdLst>
                <a:gd name="T0" fmla="*/ 421 w 515"/>
                <a:gd name="T1" fmla="*/ 419 h 577"/>
                <a:gd name="T2" fmla="*/ 387 w 515"/>
                <a:gd name="T3" fmla="*/ 454 h 577"/>
                <a:gd name="T4" fmla="*/ 375 w 515"/>
                <a:gd name="T5" fmla="*/ 496 h 577"/>
                <a:gd name="T6" fmla="*/ 350 w 515"/>
                <a:gd name="T7" fmla="*/ 540 h 577"/>
                <a:gd name="T8" fmla="*/ 291 w 515"/>
                <a:gd name="T9" fmla="*/ 570 h 577"/>
                <a:gd name="T10" fmla="*/ 257 w 515"/>
                <a:gd name="T11" fmla="*/ 531 h 577"/>
                <a:gd name="T12" fmla="*/ 238 w 515"/>
                <a:gd name="T13" fmla="*/ 481 h 577"/>
                <a:gd name="T14" fmla="*/ 214 w 515"/>
                <a:gd name="T15" fmla="*/ 430 h 577"/>
                <a:gd name="T16" fmla="*/ 230 w 515"/>
                <a:gd name="T17" fmla="*/ 387 h 577"/>
                <a:gd name="T18" fmla="*/ 219 w 515"/>
                <a:gd name="T19" fmla="*/ 336 h 577"/>
                <a:gd name="T20" fmla="*/ 200 w 515"/>
                <a:gd name="T21" fmla="*/ 315 h 577"/>
                <a:gd name="T22" fmla="*/ 193 w 515"/>
                <a:gd name="T23" fmla="*/ 265 h 577"/>
                <a:gd name="T24" fmla="*/ 170 w 515"/>
                <a:gd name="T25" fmla="*/ 264 h 577"/>
                <a:gd name="T26" fmla="*/ 142 w 515"/>
                <a:gd name="T27" fmla="*/ 254 h 577"/>
                <a:gd name="T28" fmla="*/ 100 w 515"/>
                <a:gd name="T29" fmla="*/ 260 h 577"/>
                <a:gd name="T30" fmla="*/ 57 w 515"/>
                <a:gd name="T31" fmla="*/ 259 h 577"/>
                <a:gd name="T32" fmla="*/ 22 w 515"/>
                <a:gd name="T33" fmla="*/ 223 h 577"/>
                <a:gd name="T34" fmla="*/ 6 w 515"/>
                <a:gd name="T35" fmla="*/ 193 h 577"/>
                <a:gd name="T36" fmla="*/ 7 w 515"/>
                <a:gd name="T37" fmla="*/ 141 h 577"/>
                <a:gd name="T38" fmla="*/ 7 w 515"/>
                <a:gd name="T39" fmla="*/ 123 h 577"/>
                <a:gd name="T40" fmla="*/ 49 w 515"/>
                <a:gd name="T41" fmla="*/ 74 h 577"/>
                <a:gd name="T42" fmla="*/ 86 w 515"/>
                <a:gd name="T43" fmla="*/ 15 h 577"/>
                <a:gd name="T44" fmla="*/ 130 w 515"/>
                <a:gd name="T45" fmla="*/ 13 h 577"/>
                <a:gd name="T46" fmla="*/ 190 w 515"/>
                <a:gd name="T47" fmla="*/ 3 h 577"/>
                <a:gd name="T48" fmla="*/ 210 w 515"/>
                <a:gd name="T49" fmla="*/ 11 h 577"/>
                <a:gd name="T50" fmla="*/ 212 w 515"/>
                <a:gd name="T51" fmla="*/ 36 h 577"/>
                <a:gd name="T52" fmla="*/ 247 w 515"/>
                <a:gd name="T53" fmla="*/ 49 h 577"/>
                <a:gd name="T54" fmla="*/ 280 w 515"/>
                <a:gd name="T55" fmla="*/ 56 h 577"/>
                <a:gd name="T56" fmla="*/ 291 w 515"/>
                <a:gd name="T57" fmla="*/ 40 h 577"/>
                <a:gd name="T58" fmla="*/ 319 w 515"/>
                <a:gd name="T59" fmla="*/ 50 h 577"/>
                <a:gd name="T60" fmla="*/ 371 w 515"/>
                <a:gd name="T61" fmla="*/ 53 h 577"/>
                <a:gd name="T62" fmla="*/ 386 w 515"/>
                <a:gd name="T63" fmla="*/ 81 h 577"/>
                <a:gd name="T64" fmla="*/ 383 w 515"/>
                <a:gd name="T65" fmla="*/ 89 h 577"/>
                <a:gd name="T66" fmla="*/ 398 w 515"/>
                <a:gd name="T67" fmla="*/ 125 h 577"/>
                <a:gd name="T68" fmla="*/ 407 w 515"/>
                <a:gd name="T69" fmla="*/ 152 h 577"/>
                <a:gd name="T70" fmla="*/ 420 w 515"/>
                <a:gd name="T71" fmla="*/ 172 h 577"/>
                <a:gd name="T72" fmla="*/ 446 w 515"/>
                <a:gd name="T73" fmla="*/ 199 h 577"/>
                <a:gd name="T74" fmla="*/ 468 w 515"/>
                <a:gd name="T75" fmla="*/ 217 h 577"/>
                <a:gd name="T76" fmla="*/ 514 w 515"/>
                <a:gd name="T77" fmla="*/ 215 h 577"/>
                <a:gd name="T78" fmla="*/ 506 w 515"/>
                <a:gd name="T79" fmla="*/ 235 h 577"/>
                <a:gd name="T80" fmla="*/ 466 w 515"/>
                <a:gd name="T81" fmla="*/ 284 h 577"/>
                <a:gd name="T82" fmla="*/ 427 w 515"/>
                <a:gd name="T83" fmla="*/ 326 h 577"/>
                <a:gd name="T84" fmla="*/ 425 w 515"/>
                <a:gd name="T85" fmla="*/ 348 h 577"/>
                <a:gd name="T86" fmla="*/ 429 w 515"/>
                <a:gd name="T87" fmla="*/ 386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5" h="577">
                  <a:moveTo>
                    <a:pt x="433" y="405"/>
                  </a:moveTo>
                  <a:cubicBezTo>
                    <a:pt x="434" y="410"/>
                    <a:pt x="434" y="410"/>
                    <a:pt x="430" y="413"/>
                  </a:cubicBezTo>
                  <a:cubicBezTo>
                    <a:pt x="427" y="415"/>
                    <a:pt x="424" y="417"/>
                    <a:pt x="421" y="419"/>
                  </a:cubicBezTo>
                  <a:cubicBezTo>
                    <a:pt x="418" y="421"/>
                    <a:pt x="418" y="424"/>
                    <a:pt x="416" y="427"/>
                  </a:cubicBezTo>
                  <a:cubicBezTo>
                    <a:pt x="413" y="432"/>
                    <a:pt x="403" y="434"/>
                    <a:pt x="398" y="437"/>
                  </a:cubicBezTo>
                  <a:cubicBezTo>
                    <a:pt x="392" y="440"/>
                    <a:pt x="386" y="447"/>
                    <a:pt x="387" y="454"/>
                  </a:cubicBezTo>
                  <a:cubicBezTo>
                    <a:pt x="389" y="461"/>
                    <a:pt x="394" y="467"/>
                    <a:pt x="395" y="473"/>
                  </a:cubicBezTo>
                  <a:cubicBezTo>
                    <a:pt x="396" y="483"/>
                    <a:pt x="390" y="487"/>
                    <a:pt x="383" y="489"/>
                  </a:cubicBezTo>
                  <a:cubicBezTo>
                    <a:pt x="379" y="491"/>
                    <a:pt x="376" y="492"/>
                    <a:pt x="375" y="496"/>
                  </a:cubicBezTo>
                  <a:cubicBezTo>
                    <a:pt x="374" y="500"/>
                    <a:pt x="374" y="503"/>
                    <a:pt x="374" y="506"/>
                  </a:cubicBezTo>
                  <a:cubicBezTo>
                    <a:pt x="373" y="513"/>
                    <a:pt x="374" y="520"/>
                    <a:pt x="367" y="525"/>
                  </a:cubicBezTo>
                  <a:cubicBezTo>
                    <a:pt x="361" y="530"/>
                    <a:pt x="356" y="534"/>
                    <a:pt x="350" y="540"/>
                  </a:cubicBezTo>
                  <a:cubicBezTo>
                    <a:pt x="345" y="546"/>
                    <a:pt x="341" y="552"/>
                    <a:pt x="337" y="558"/>
                  </a:cubicBezTo>
                  <a:cubicBezTo>
                    <a:pt x="332" y="564"/>
                    <a:pt x="324" y="567"/>
                    <a:pt x="316" y="568"/>
                  </a:cubicBezTo>
                  <a:cubicBezTo>
                    <a:pt x="308" y="569"/>
                    <a:pt x="298" y="565"/>
                    <a:pt x="291" y="570"/>
                  </a:cubicBezTo>
                  <a:cubicBezTo>
                    <a:pt x="284" y="574"/>
                    <a:pt x="277" y="577"/>
                    <a:pt x="269" y="572"/>
                  </a:cubicBezTo>
                  <a:cubicBezTo>
                    <a:pt x="263" y="568"/>
                    <a:pt x="261" y="560"/>
                    <a:pt x="260" y="553"/>
                  </a:cubicBezTo>
                  <a:cubicBezTo>
                    <a:pt x="260" y="545"/>
                    <a:pt x="258" y="539"/>
                    <a:pt x="257" y="531"/>
                  </a:cubicBezTo>
                  <a:cubicBezTo>
                    <a:pt x="255" y="525"/>
                    <a:pt x="253" y="520"/>
                    <a:pt x="248" y="515"/>
                  </a:cubicBezTo>
                  <a:cubicBezTo>
                    <a:pt x="245" y="511"/>
                    <a:pt x="242" y="505"/>
                    <a:pt x="240" y="501"/>
                  </a:cubicBezTo>
                  <a:cubicBezTo>
                    <a:pt x="238" y="494"/>
                    <a:pt x="240" y="488"/>
                    <a:pt x="238" y="481"/>
                  </a:cubicBezTo>
                  <a:cubicBezTo>
                    <a:pt x="237" y="475"/>
                    <a:pt x="235" y="467"/>
                    <a:pt x="232" y="461"/>
                  </a:cubicBezTo>
                  <a:cubicBezTo>
                    <a:pt x="229" y="454"/>
                    <a:pt x="220" y="450"/>
                    <a:pt x="217" y="442"/>
                  </a:cubicBezTo>
                  <a:cubicBezTo>
                    <a:pt x="216" y="438"/>
                    <a:pt x="216" y="434"/>
                    <a:pt x="214" y="430"/>
                  </a:cubicBezTo>
                  <a:cubicBezTo>
                    <a:pt x="213" y="427"/>
                    <a:pt x="211" y="423"/>
                    <a:pt x="212" y="419"/>
                  </a:cubicBezTo>
                  <a:cubicBezTo>
                    <a:pt x="214" y="412"/>
                    <a:pt x="221" y="405"/>
                    <a:pt x="225" y="399"/>
                  </a:cubicBezTo>
                  <a:cubicBezTo>
                    <a:pt x="228" y="395"/>
                    <a:pt x="230" y="392"/>
                    <a:pt x="230" y="387"/>
                  </a:cubicBezTo>
                  <a:cubicBezTo>
                    <a:pt x="229" y="384"/>
                    <a:pt x="228" y="380"/>
                    <a:pt x="228" y="377"/>
                  </a:cubicBezTo>
                  <a:cubicBezTo>
                    <a:pt x="227" y="370"/>
                    <a:pt x="229" y="362"/>
                    <a:pt x="227" y="355"/>
                  </a:cubicBezTo>
                  <a:cubicBezTo>
                    <a:pt x="226" y="349"/>
                    <a:pt x="223" y="341"/>
                    <a:pt x="219" y="336"/>
                  </a:cubicBezTo>
                  <a:cubicBezTo>
                    <a:pt x="217" y="334"/>
                    <a:pt x="216" y="330"/>
                    <a:pt x="214" y="328"/>
                  </a:cubicBezTo>
                  <a:cubicBezTo>
                    <a:pt x="211" y="326"/>
                    <a:pt x="208" y="325"/>
                    <a:pt x="206" y="323"/>
                  </a:cubicBezTo>
                  <a:cubicBezTo>
                    <a:pt x="204" y="320"/>
                    <a:pt x="202" y="318"/>
                    <a:pt x="200" y="315"/>
                  </a:cubicBezTo>
                  <a:cubicBezTo>
                    <a:pt x="195" y="309"/>
                    <a:pt x="197" y="301"/>
                    <a:pt x="197" y="294"/>
                  </a:cubicBezTo>
                  <a:cubicBezTo>
                    <a:pt x="198" y="288"/>
                    <a:pt x="202" y="279"/>
                    <a:pt x="200" y="273"/>
                  </a:cubicBezTo>
                  <a:cubicBezTo>
                    <a:pt x="199" y="271"/>
                    <a:pt x="194" y="266"/>
                    <a:pt x="193" y="265"/>
                  </a:cubicBezTo>
                  <a:cubicBezTo>
                    <a:pt x="191" y="264"/>
                    <a:pt x="192" y="264"/>
                    <a:pt x="188" y="264"/>
                  </a:cubicBezTo>
                  <a:cubicBezTo>
                    <a:pt x="187" y="265"/>
                    <a:pt x="185" y="266"/>
                    <a:pt x="184" y="266"/>
                  </a:cubicBezTo>
                  <a:cubicBezTo>
                    <a:pt x="179" y="267"/>
                    <a:pt x="174" y="265"/>
                    <a:pt x="170" y="264"/>
                  </a:cubicBezTo>
                  <a:cubicBezTo>
                    <a:pt x="169" y="261"/>
                    <a:pt x="168" y="257"/>
                    <a:pt x="167" y="255"/>
                  </a:cubicBezTo>
                  <a:cubicBezTo>
                    <a:pt x="164" y="251"/>
                    <a:pt x="158" y="250"/>
                    <a:pt x="154" y="251"/>
                  </a:cubicBezTo>
                  <a:cubicBezTo>
                    <a:pt x="150" y="251"/>
                    <a:pt x="146" y="253"/>
                    <a:pt x="142" y="254"/>
                  </a:cubicBezTo>
                  <a:cubicBezTo>
                    <a:pt x="138" y="255"/>
                    <a:pt x="134" y="255"/>
                    <a:pt x="130" y="256"/>
                  </a:cubicBezTo>
                  <a:cubicBezTo>
                    <a:pt x="122" y="257"/>
                    <a:pt x="120" y="264"/>
                    <a:pt x="111" y="263"/>
                  </a:cubicBezTo>
                  <a:cubicBezTo>
                    <a:pt x="107" y="262"/>
                    <a:pt x="104" y="260"/>
                    <a:pt x="100" y="260"/>
                  </a:cubicBezTo>
                  <a:cubicBezTo>
                    <a:pt x="96" y="259"/>
                    <a:pt x="93" y="262"/>
                    <a:pt x="90" y="264"/>
                  </a:cubicBezTo>
                  <a:cubicBezTo>
                    <a:pt x="82" y="269"/>
                    <a:pt x="75" y="267"/>
                    <a:pt x="67" y="263"/>
                  </a:cubicBezTo>
                  <a:cubicBezTo>
                    <a:pt x="63" y="262"/>
                    <a:pt x="60" y="261"/>
                    <a:pt x="57" y="259"/>
                  </a:cubicBezTo>
                  <a:cubicBezTo>
                    <a:pt x="54" y="258"/>
                    <a:pt x="53" y="255"/>
                    <a:pt x="50" y="253"/>
                  </a:cubicBezTo>
                  <a:cubicBezTo>
                    <a:pt x="45" y="248"/>
                    <a:pt x="39" y="244"/>
                    <a:pt x="34" y="239"/>
                  </a:cubicBezTo>
                  <a:cubicBezTo>
                    <a:pt x="29" y="234"/>
                    <a:pt x="26" y="228"/>
                    <a:pt x="22" y="223"/>
                  </a:cubicBezTo>
                  <a:cubicBezTo>
                    <a:pt x="20" y="221"/>
                    <a:pt x="18" y="219"/>
                    <a:pt x="16" y="217"/>
                  </a:cubicBezTo>
                  <a:cubicBezTo>
                    <a:pt x="13" y="215"/>
                    <a:pt x="8" y="214"/>
                    <a:pt x="6" y="211"/>
                  </a:cubicBezTo>
                  <a:cubicBezTo>
                    <a:pt x="4" y="207"/>
                    <a:pt x="5" y="198"/>
                    <a:pt x="6" y="193"/>
                  </a:cubicBezTo>
                  <a:cubicBezTo>
                    <a:pt x="0" y="192"/>
                    <a:pt x="5" y="184"/>
                    <a:pt x="3" y="181"/>
                  </a:cubicBezTo>
                  <a:cubicBezTo>
                    <a:pt x="6" y="174"/>
                    <a:pt x="10" y="169"/>
                    <a:pt x="11" y="161"/>
                  </a:cubicBezTo>
                  <a:cubicBezTo>
                    <a:pt x="12" y="154"/>
                    <a:pt x="9" y="148"/>
                    <a:pt x="7" y="141"/>
                  </a:cubicBezTo>
                  <a:cubicBezTo>
                    <a:pt x="7" y="140"/>
                    <a:pt x="8" y="138"/>
                    <a:pt x="7" y="136"/>
                  </a:cubicBezTo>
                  <a:cubicBezTo>
                    <a:pt x="6" y="134"/>
                    <a:pt x="4" y="134"/>
                    <a:pt x="3" y="131"/>
                  </a:cubicBezTo>
                  <a:cubicBezTo>
                    <a:pt x="2" y="128"/>
                    <a:pt x="5" y="125"/>
                    <a:pt x="7" y="123"/>
                  </a:cubicBezTo>
                  <a:cubicBezTo>
                    <a:pt x="11" y="117"/>
                    <a:pt x="17" y="111"/>
                    <a:pt x="20" y="104"/>
                  </a:cubicBezTo>
                  <a:cubicBezTo>
                    <a:pt x="23" y="98"/>
                    <a:pt x="26" y="91"/>
                    <a:pt x="30" y="86"/>
                  </a:cubicBezTo>
                  <a:cubicBezTo>
                    <a:pt x="36" y="79"/>
                    <a:pt x="43" y="79"/>
                    <a:pt x="49" y="74"/>
                  </a:cubicBezTo>
                  <a:cubicBezTo>
                    <a:pt x="60" y="65"/>
                    <a:pt x="54" y="45"/>
                    <a:pt x="66" y="37"/>
                  </a:cubicBezTo>
                  <a:cubicBezTo>
                    <a:pt x="71" y="34"/>
                    <a:pt x="76" y="31"/>
                    <a:pt x="80" y="26"/>
                  </a:cubicBezTo>
                  <a:cubicBezTo>
                    <a:pt x="83" y="22"/>
                    <a:pt x="85" y="19"/>
                    <a:pt x="86" y="15"/>
                  </a:cubicBezTo>
                  <a:cubicBezTo>
                    <a:pt x="89" y="13"/>
                    <a:pt x="95" y="16"/>
                    <a:pt x="97" y="17"/>
                  </a:cubicBezTo>
                  <a:cubicBezTo>
                    <a:pt x="102" y="19"/>
                    <a:pt x="104" y="20"/>
                    <a:pt x="109" y="19"/>
                  </a:cubicBezTo>
                  <a:cubicBezTo>
                    <a:pt x="116" y="19"/>
                    <a:pt x="122" y="16"/>
                    <a:pt x="130" y="13"/>
                  </a:cubicBezTo>
                  <a:cubicBezTo>
                    <a:pt x="137" y="11"/>
                    <a:pt x="144" y="6"/>
                    <a:pt x="152" y="5"/>
                  </a:cubicBezTo>
                  <a:cubicBezTo>
                    <a:pt x="161" y="4"/>
                    <a:pt x="170" y="6"/>
                    <a:pt x="179" y="5"/>
                  </a:cubicBezTo>
                  <a:cubicBezTo>
                    <a:pt x="183" y="4"/>
                    <a:pt x="186" y="3"/>
                    <a:pt x="190" y="3"/>
                  </a:cubicBezTo>
                  <a:cubicBezTo>
                    <a:pt x="195" y="4"/>
                    <a:pt x="196" y="3"/>
                    <a:pt x="201" y="1"/>
                  </a:cubicBezTo>
                  <a:cubicBezTo>
                    <a:pt x="205" y="0"/>
                    <a:pt x="207" y="1"/>
                    <a:pt x="210" y="4"/>
                  </a:cubicBezTo>
                  <a:cubicBezTo>
                    <a:pt x="213" y="7"/>
                    <a:pt x="213" y="8"/>
                    <a:pt x="210" y="11"/>
                  </a:cubicBezTo>
                  <a:cubicBezTo>
                    <a:pt x="212" y="13"/>
                    <a:pt x="216" y="17"/>
                    <a:pt x="214" y="20"/>
                  </a:cubicBezTo>
                  <a:cubicBezTo>
                    <a:pt x="212" y="24"/>
                    <a:pt x="206" y="24"/>
                    <a:pt x="206" y="29"/>
                  </a:cubicBezTo>
                  <a:cubicBezTo>
                    <a:pt x="201" y="31"/>
                    <a:pt x="211" y="35"/>
                    <a:pt x="212" y="36"/>
                  </a:cubicBezTo>
                  <a:cubicBezTo>
                    <a:pt x="213" y="38"/>
                    <a:pt x="213" y="39"/>
                    <a:pt x="215" y="40"/>
                  </a:cubicBezTo>
                  <a:cubicBezTo>
                    <a:pt x="217" y="41"/>
                    <a:pt x="220" y="41"/>
                    <a:pt x="222" y="41"/>
                  </a:cubicBezTo>
                  <a:cubicBezTo>
                    <a:pt x="232" y="40"/>
                    <a:pt x="238" y="47"/>
                    <a:pt x="247" y="49"/>
                  </a:cubicBezTo>
                  <a:cubicBezTo>
                    <a:pt x="247" y="55"/>
                    <a:pt x="256" y="58"/>
                    <a:pt x="260" y="61"/>
                  </a:cubicBezTo>
                  <a:cubicBezTo>
                    <a:pt x="265" y="64"/>
                    <a:pt x="276" y="67"/>
                    <a:pt x="279" y="60"/>
                  </a:cubicBezTo>
                  <a:cubicBezTo>
                    <a:pt x="280" y="59"/>
                    <a:pt x="281" y="58"/>
                    <a:pt x="280" y="56"/>
                  </a:cubicBezTo>
                  <a:cubicBezTo>
                    <a:pt x="280" y="55"/>
                    <a:pt x="278" y="54"/>
                    <a:pt x="278" y="52"/>
                  </a:cubicBezTo>
                  <a:cubicBezTo>
                    <a:pt x="278" y="49"/>
                    <a:pt x="282" y="47"/>
                    <a:pt x="284" y="45"/>
                  </a:cubicBezTo>
                  <a:cubicBezTo>
                    <a:pt x="285" y="44"/>
                    <a:pt x="288" y="40"/>
                    <a:pt x="291" y="40"/>
                  </a:cubicBezTo>
                  <a:cubicBezTo>
                    <a:pt x="293" y="40"/>
                    <a:pt x="293" y="42"/>
                    <a:pt x="295" y="42"/>
                  </a:cubicBezTo>
                  <a:cubicBezTo>
                    <a:pt x="297" y="44"/>
                    <a:pt x="298" y="44"/>
                    <a:pt x="301" y="45"/>
                  </a:cubicBezTo>
                  <a:cubicBezTo>
                    <a:pt x="307" y="46"/>
                    <a:pt x="313" y="47"/>
                    <a:pt x="319" y="50"/>
                  </a:cubicBezTo>
                  <a:cubicBezTo>
                    <a:pt x="325" y="54"/>
                    <a:pt x="334" y="55"/>
                    <a:pt x="341" y="56"/>
                  </a:cubicBezTo>
                  <a:cubicBezTo>
                    <a:pt x="350" y="58"/>
                    <a:pt x="356" y="49"/>
                    <a:pt x="365" y="51"/>
                  </a:cubicBezTo>
                  <a:cubicBezTo>
                    <a:pt x="367" y="51"/>
                    <a:pt x="368" y="52"/>
                    <a:pt x="371" y="53"/>
                  </a:cubicBezTo>
                  <a:cubicBezTo>
                    <a:pt x="373" y="53"/>
                    <a:pt x="375" y="53"/>
                    <a:pt x="377" y="53"/>
                  </a:cubicBezTo>
                  <a:cubicBezTo>
                    <a:pt x="380" y="55"/>
                    <a:pt x="383" y="57"/>
                    <a:pt x="385" y="60"/>
                  </a:cubicBezTo>
                  <a:cubicBezTo>
                    <a:pt x="388" y="64"/>
                    <a:pt x="388" y="76"/>
                    <a:pt x="386" y="81"/>
                  </a:cubicBezTo>
                  <a:cubicBezTo>
                    <a:pt x="386" y="81"/>
                    <a:pt x="386" y="83"/>
                    <a:pt x="386" y="83"/>
                  </a:cubicBezTo>
                  <a:cubicBezTo>
                    <a:pt x="385" y="84"/>
                    <a:pt x="383" y="84"/>
                    <a:pt x="383" y="84"/>
                  </a:cubicBezTo>
                  <a:cubicBezTo>
                    <a:pt x="381" y="87"/>
                    <a:pt x="383" y="86"/>
                    <a:pt x="383" y="89"/>
                  </a:cubicBezTo>
                  <a:cubicBezTo>
                    <a:pt x="384" y="93"/>
                    <a:pt x="383" y="96"/>
                    <a:pt x="385" y="99"/>
                  </a:cubicBezTo>
                  <a:cubicBezTo>
                    <a:pt x="388" y="105"/>
                    <a:pt x="392" y="110"/>
                    <a:pt x="395" y="116"/>
                  </a:cubicBezTo>
                  <a:cubicBezTo>
                    <a:pt x="396" y="119"/>
                    <a:pt x="396" y="122"/>
                    <a:pt x="398" y="125"/>
                  </a:cubicBezTo>
                  <a:cubicBezTo>
                    <a:pt x="401" y="128"/>
                    <a:pt x="402" y="129"/>
                    <a:pt x="404" y="132"/>
                  </a:cubicBezTo>
                  <a:cubicBezTo>
                    <a:pt x="406" y="135"/>
                    <a:pt x="407" y="137"/>
                    <a:pt x="407" y="140"/>
                  </a:cubicBezTo>
                  <a:cubicBezTo>
                    <a:pt x="408" y="143"/>
                    <a:pt x="406" y="149"/>
                    <a:pt x="407" y="152"/>
                  </a:cubicBezTo>
                  <a:cubicBezTo>
                    <a:pt x="408" y="154"/>
                    <a:pt x="413" y="156"/>
                    <a:pt x="415" y="158"/>
                  </a:cubicBezTo>
                  <a:cubicBezTo>
                    <a:pt x="416" y="160"/>
                    <a:pt x="418" y="164"/>
                    <a:pt x="419" y="167"/>
                  </a:cubicBezTo>
                  <a:cubicBezTo>
                    <a:pt x="419" y="168"/>
                    <a:pt x="419" y="170"/>
                    <a:pt x="420" y="172"/>
                  </a:cubicBezTo>
                  <a:cubicBezTo>
                    <a:pt x="420" y="181"/>
                    <a:pt x="424" y="181"/>
                    <a:pt x="431" y="183"/>
                  </a:cubicBezTo>
                  <a:cubicBezTo>
                    <a:pt x="435" y="185"/>
                    <a:pt x="437" y="187"/>
                    <a:pt x="440" y="191"/>
                  </a:cubicBezTo>
                  <a:cubicBezTo>
                    <a:pt x="442" y="194"/>
                    <a:pt x="443" y="196"/>
                    <a:pt x="446" y="199"/>
                  </a:cubicBezTo>
                  <a:cubicBezTo>
                    <a:pt x="449" y="201"/>
                    <a:pt x="451" y="203"/>
                    <a:pt x="452" y="206"/>
                  </a:cubicBezTo>
                  <a:cubicBezTo>
                    <a:pt x="453" y="210"/>
                    <a:pt x="453" y="214"/>
                    <a:pt x="456" y="216"/>
                  </a:cubicBezTo>
                  <a:cubicBezTo>
                    <a:pt x="458" y="218"/>
                    <a:pt x="465" y="218"/>
                    <a:pt x="468" y="217"/>
                  </a:cubicBezTo>
                  <a:cubicBezTo>
                    <a:pt x="472" y="217"/>
                    <a:pt x="476" y="216"/>
                    <a:pt x="481" y="215"/>
                  </a:cubicBezTo>
                  <a:cubicBezTo>
                    <a:pt x="485" y="215"/>
                    <a:pt x="490" y="215"/>
                    <a:pt x="494" y="214"/>
                  </a:cubicBezTo>
                  <a:cubicBezTo>
                    <a:pt x="499" y="214"/>
                    <a:pt x="515" y="205"/>
                    <a:pt x="514" y="215"/>
                  </a:cubicBezTo>
                  <a:cubicBezTo>
                    <a:pt x="513" y="217"/>
                    <a:pt x="512" y="218"/>
                    <a:pt x="511" y="220"/>
                  </a:cubicBezTo>
                  <a:cubicBezTo>
                    <a:pt x="510" y="222"/>
                    <a:pt x="510" y="224"/>
                    <a:pt x="510" y="226"/>
                  </a:cubicBezTo>
                  <a:cubicBezTo>
                    <a:pt x="509" y="230"/>
                    <a:pt x="508" y="232"/>
                    <a:pt x="506" y="235"/>
                  </a:cubicBezTo>
                  <a:cubicBezTo>
                    <a:pt x="502" y="242"/>
                    <a:pt x="496" y="246"/>
                    <a:pt x="492" y="253"/>
                  </a:cubicBezTo>
                  <a:cubicBezTo>
                    <a:pt x="489" y="259"/>
                    <a:pt x="484" y="263"/>
                    <a:pt x="480" y="268"/>
                  </a:cubicBezTo>
                  <a:cubicBezTo>
                    <a:pt x="475" y="273"/>
                    <a:pt x="471" y="279"/>
                    <a:pt x="466" y="284"/>
                  </a:cubicBezTo>
                  <a:cubicBezTo>
                    <a:pt x="461" y="289"/>
                    <a:pt x="454" y="293"/>
                    <a:pt x="448" y="298"/>
                  </a:cubicBezTo>
                  <a:cubicBezTo>
                    <a:pt x="442" y="303"/>
                    <a:pt x="438" y="309"/>
                    <a:pt x="433" y="316"/>
                  </a:cubicBezTo>
                  <a:cubicBezTo>
                    <a:pt x="431" y="319"/>
                    <a:pt x="430" y="323"/>
                    <a:pt x="427" y="326"/>
                  </a:cubicBezTo>
                  <a:cubicBezTo>
                    <a:pt x="425" y="329"/>
                    <a:pt x="422" y="331"/>
                    <a:pt x="421" y="335"/>
                  </a:cubicBezTo>
                  <a:cubicBezTo>
                    <a:pt x="420" y="337"/>
                    <a:pt x="419" y="340"/>
                    <a:pt x="420" y="343"/>
                  </a:cubicBezTo>
                  <a:cubicBezTo>
                    <a:pt x="421" y="345"/>
                    <a:pt x="423" y="346"/>
                    <a:pt x="425" y="348"/>
                  </a:cubicBezTo>
                  <a:cubicBezTo>
                    <a:pt x="427" y="353"/>
                    <a:pt x="422" y="358"/>
                    <a:pt x="424" y="363"/>
                  </a:cubicBezTo>
                  <a:cubicBezTo>
                    <a:pt x="425" y="366"/>
                    <a:pt x="428" y="369"/>
                    <a:pt x="430" y="372"/>
                  </a:cubicBezTo>
                  <a:cubicBezTo>
                    <a:pt x="431" y="377"/>
                    <a:pt x="430" y="382"/>
                    <a:pt x="429" y="386"/>
                  </a:cubicBezTo>
                  <a:cubicBezTo>
                    <a:pt x="425" y="396"/>
                    <a:pt x="430" y="397"/>
                    <a:pt x="433" y="4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45" name="Freeform 79"/>
            <p:cNvSpPr/>
            <p:nvPr/>
          </p:nvSpPr>
          <p:spPr bwMode="auto">
            <a:xfrm>
              <a:off x="3295558" y="3589386"/>
              <a:ext cx="100374" cy="121040"/>
            </a:xfrm>
            <a:custGeom>
              <a:avLst/>
              <a:gdLst>
                <a:gd name="T0" fmla="*/ 18 w 43"/>
                <a:gd name="T1" fmla="*/ 15 h 52"/>
                <a:gd name="T2" fmla="*/ 16 w 43"/>
                <a:gd name="T3" fmla="*/ 7 h 52"/>
                <a:gd name="T4" fmla="*/ 24 w 43"/>
                <a:gd name="T5" fmla="*/ 1 h 52"/>
                <a:gd name="T6" fmla="*/ 40 w 43"/>
                <a:gd name="T7" fmla="*/ 11 h 52"/>
                <a:gd name="T8" fmla="*/ 37 w 43"/>
                <a:gd name="T9" fmla="*/ 19 h 52"/>
                <a:gd name="T10" fmla="*/ 38 w 43"/>
                <a:gd name="T11" fmla="*/ 27 h 52"/>
                <a:gd name="T12" fmla="*/ 34 w 43"/>
                <a:gd name="T13" fmla="*/ 36 h 52"/>
                <a:gd name="T14" fmla="*/ 27 w 43"/>
                <a:gd name="T15" fmla="*/ 42 h 52"/>
                <a:gd name="T16" fmla="*/ 12 w 43"/>
                <a:gd name="T17" fmla="*/ 51 h 52"/>
                <a:gd name="T18" fmla="*/ 5 w 43"/>
                <a:gd name="T19" fmla="*/ 40 h 52"/>
                <a:gd name="T20" fmla="*/ 11 w 43"/>
                <a:gd name="T21" fmla="*/ 35 h 52"/>
                <a:gd name="T22" fmla="*/ 9 w 43"/>
                <a:gd name="T23" fmla="*/ 27 h 52"/>
                <a:gd name="T24" fmla="*/ 7 w 43"/>
                <a:gd name="T25" fmla="*/ 20 h 52"/>
                <a:gd name="T26" fmla="*/ 18 w 43"/>
                <a:gd name="T27" fmla="*/ 1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 h="52">
                  <a:moveTo>
                    <a:pt x="18" y="15"/>
                  </a:moveTo>
                  <a:cubicBezTo>
                    <a:pt x="24" y="11"/>
                    <a:pt x="16" y="10"/>
                    <a:pt x="16" y="7"/>
                  </a:cubicBezTo>
                  <a:cubicBezTo>
                    <a:pt x="16" y="3"/>
                    <a:pt x="22" y="2"/>
                    <a:pt x="24" y="1"/>
                  </a:cubicBezTo>
                  <a:cubicBezTo>
                    <a:pt x="31" y="0"/>
                    <a:pt x="39" y="5"/>
                    <a:pt x="40" y="11"/>
                  </a:cubicBezTo>
                  <a:cubicBezTo>
                    <a:pt x="43" y="18"/>
                    <a:pt x="40" y="15"/>
                    <a:pt x="37" y="19"/>
                  </a:cubicBezTo>
                  <a:cubicBezTo>
                    <a:pt x="34" y="22"/>
                    <a:pt x="38" y="24"/>
                    <a:pt x="38" y="27"/>
                  </a:cubicBezTo>
                  <a:cubicBezTo>
                    <a:pt x="38" y="30"/>
                    <a:pt x="35" y="33"/>
                    <a:pt x="34" y="36"/>
                  </a:cubicBezTo>
                  <a:cubicBezTo>
                    <a:pt x="32" y="41"/>
                    <a:pt x="33" y="41"/>
                    <a:pt x="27" y="42"/>
                  </a:cubicBezTo>
                  <a:cubicBezTo>
                    <a:pt x="21" y="44"/>
                    <a:pt x="17" y="50"/>
                    <a:pt x="12" y="51"/>
                  </a:cubicBezTo>
                  <a:cubicBezTo>
                    <a:pt x="7" y="52"/>
                    <a:pt x="0" y="44"/>
                    <a:pt x="5" y="40"/>
                  </a:cubicBezTo>
                  <a:cubicBezTo>
                    <a:pt x="8" y="37"/>
                    <a:pt x="10" y="39"/>
                    <a:pt x="11" y="35"/>
                  </a:cubicBezTo>
                  <a:cubicBezTo>
                    <a:pt x="12" y="31"/>
                    <a:pt x="11" y="30"/>
                    <a:pt x="9" y="27"/>
                  </a:cubicBezTo>
                  <a:cubicBezTo>
                    <a:pt x="7" y="25"/>
                    <a:pt x="6" y="24"/>
                    <a:pt x="7" y="20"/>
                  </a:cubicBezTo>
                  <a:cubicBezTo>
                    <a:pt x="8" y="13"/>
                    <a:pt x="12" y="11"/>
                    <a:pt x="18"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48" name="Freeform 80"/>
            <p:cNvSpPr/>
            <p:nvPr/>
          </p:nvSpPr>
          <p:spPr bwMode="auto">
            <a:xfrm>
              <a:off x="3368379" y="3468346"/>
              <a:ext cx="155482" cy="279474"/>
            </a:xfrm>
            <a:custGeom>
              <a:avLst/>
              <a:gdLst>
                <a:gd name="T0" fmla="*/ 8 w 67"/>
                <a:gd name="T1" fmla="*/ 45 h 120"/>
                <a:gd name="T2" fmla="*/ 10 w 67"/>
                <a:gd name="T3" fmla="*/ 40 h 120"/>
                <a:gd name="T4" fmla="*/ 10 w 67"/>
                <a:gd name="T5" fmla="*/ 34 h 120"/>
                <a:gd name="T6" fmla="*/ 5 w 67"/>
                <a:gd name="T7" fmla="*/ 34 h 120"/>
                <a:gd name="T8" fmla="*/ 5 w 67"/>
                <a:gd name="T9" fmla="*/ 29 h 120"/>
                <a:gd name="T10" fmla="*/ 0 w 67"/>
                <a:gd name="T11" fmla="*/ 22 h 120"/>
                <a:gd name="T12" fmla="*/ 5 w 67"/>
                <a:gd name="T13" fmla="*/ 22 h 120"/>
                <a:gd name="T14" fmla="*/ 7 w 67"/>
                <a:gd name="T15" fmla="*/ 18 h 120"/>
                <a:gd name="T16" fmla="*/ 13 w 67"/>
                <a:gd name="T17" fmla="*/ 11 h 120"/>
                <a:gd name="T18" fmla="*/ 28 w 67"/>
                <a:gd name="T19" fmla="*/ 9 h 120"/>
                <a:gd name="T20" fmla="*/ 20 w 67"/>
                <a:gd name="T21" fmla="*/ 22 h 120"/>
                <a:gd name="T22" fmla="*/ 36 w 67"/>
                <a:gd name="T23" fmla="*/ 26 h 120"/>
                <a:gd name="T24" fmla="*/ 30 w 67"/>
                <a:gd name="T25" fmla="*/ 44 h 120"/>
                <a:gd name="T26" fmla="*/ 36 w 67"/>
                <a:gd name="T27" fmla="*/ 46 h 120"/>
                <a:gd name="T28" fmla="*/ 39 w 67"/>
                <a:gd name="T29" fmla="*/ 50 h 120"/>
                <a:gd name="T30" fmla="*/ 43 w 67"/>
                <a:gd name="T31" fmla="*/ 60 h 120"/>
                <a:gd name="T32" fmla="*/ 51 w 67"/>
                <a:gd name="T33" fmla="*/ 66 h 120"/>
                <a:gd name="T34" fmla="*/ 53 w 67"/>
                <a:gd name="T35" fmla="*/ 76 h 120"/>
                <a:gd name="T36" fmla="*/ 54 w 67"/>
                <a:gd name="T37" fmla="*/ 84 h 120"/>
                <a:gd name="T38" fmla="*/ 63 w 67"/>
                <a:gd name="T39" fmla="*/ 83 h 120"/>
                <a:gd name="T40" fmla="*/ 65 w 67"/>
                <a:gd name="T41" fmla="*/ 88 h 120"/>
                <a:gd name="T42" fmla="*/ 60 w 67"/>
                <a:gd name="T43" fmla="*/ 101 h 120"/>
                <a:gd name="T44" fmla="*/ 42 w 67"/>
                <a:gd name="T45" fmla="*/ 110 h 120"/>
                <a:gd name="T46" fmla="*/ 32 w 67"/>
                <a:gd name="T47" fmla="*/ 112 h 120"/>
                <a:gd name="T48" fmla="*/ 27 w 67"/>
                <a:gd name="T49" fmla="*/ 110 h 120"/>
                <a:gd name="T50" fmla="*/ 25 w 67"/>
                <a:gd name="T51" fmla="*/ 115 h 120"/>
                <a:gd name="T52" fmla="*/ 19 w 67"/>
                <a:gd name="T53" fmla="*/ 115 h 120"/>
                <a:gd name="T54" fmla="*/ 15 w 67"/>
                <a:gd name="T55" fmla="*/ 118 h 120"/>
                <a:gd name="T56" fmla="*/ 11 w 67"/>
                <a:gd name="T57" fmla="*/ 120 h 120"/>
                <a:gd name="T58" fmla="*/ 7 w 67"/>
                <a:gd name="T59" fmla="*/ 117 h 120"/>
                <a:gd name="T60" fmla="*/ 15 w 67"/>
                <a:gd name="T61" fmla="*/ 111 h 120"/>
                <a:gd name="T62" fmla="*/ 21 w 67"/>
                <a:gd name="T63" fmla="*/ 104 h 120"/>
                <a:gd name="T64" fmla="*/ 30 w 67"/>
                <a:gd name="T65" fmla="*/ 98 h 120"/>
                <a:gd name="T66" fmla="*/ 12 w 67"/>
                <a:gd name="T67" fmla="*/ 98 h 120"/>
                <a:gd name="T68" fmla="*/ 17 w 67"/>
                <a:gd name="T69" fmla="*/ 93 h 120"/>
                <a:gd name="T70" fmla="*/ 18 w 67"/>
                <a:gd name="T71" fmla="*/ 86 h 120"/>
                <a:gd name="T72" fmla="*/ 29 w 67"/>
                <a:gd name="T73" fmla="*/ 76 h 120"/>
                <a:gd name="T74" fmla="*/ 25 w 67"/>
                <a:gd name="T75" fmla="*/ 66 h 120"/>
                <a:gd name="T76" fmla="*/ 27 w 67"/>
                <a:gd name="T77" fmla="*/ 57 h 120"/>
                <a:gd name="T78" fmla="*/ 14 w 67"/>
                <a:gd name="T79" fmla="*/ 57 h 120"/>
                <a:gd name="T80" fmla="*/ 17 w 67"/>
                <a:gd name="T81" fmla="*/ 50 h 120"/>
                <a:gd name="T82" fmla="*/ 13 w 67"/>
                <a:gd name="T83" fmla="*/ 45 h 120"/>
                <a:gd name="T84" fmla="*/ 8 w 67"/>
                <a:gd name="T85" fmla="*/ 45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120">
                  <a:moveTo>
                    <a:pt x="8" y="45"/>
                  </a:moveTo>
                  <a:cubicBezTo>
                    <a:pt x="7" y="46"/>
                    <a:pt x="10" y="40"/>
                    <a:pt x="10" y="40"/>
                  </a:cubicBezTo>
                  <a:cubicBezTo>
                    <a:pt x="11" y="38"/>
                    <a:pt x="12" y="36"/>
                    <a:pt x="10" y="34"/>
                  </a:cubicBezTo>
                  <a:cubicBezTo>
                    <a:pt x="8" y="33"/>
                    <a:pt x="6" y="35"/>
                    <a:pt x="5" y="34"/>
                  </a:cubicBezTo>
                  <a:cubicBezTo>
                    <a:pt x="4" y="33"/>
                    <a:pt x="5" y="30"/>
                    <a:pt x="5" y="29"/>
                  </a:cubicBezTo>
                  <a:cubicBezTo>
                    <a:pt x="4" y="25"/>
                    <a:pt x="2" y="25"/>
                    <a:pt x="0" y="22"/>
                  </a:cubicBezTo>
                  <a:cubicBezTo>
                    <a:pt x="2" y="22"/>
                    <a:pt x="4" y="23"/>
                    <a:pt x="5" y="22"/>
                  </a:cubicBezTo>
                  <a:cubicBezTo>
                    <a:pt x="7" y="21"/>
                    <a:pt x="6" y="20"/>
                    <a:pt x="7" y="18"/>
                  </a:cubicBezTo>
                  <a:cubicBezTo>
                    <a:pt x="9" y="15"/>
                    <a:pt x="10" y="13"/>
                    <a:pt x="13" y="11"/>
                  </a:cubicBezTo>
                  <a:cubicBezTo>
                    <a:pt x="15" y="9"/>
                    <a:pt x="28" y="0"/>
                    <a:pt x="28" y="9"/>
                  </a:cubicBezTo>
                  <a:cubicBezTo>
                    <a:pt x="24" y="11"/>
                    <a:pt x="20" y="17"/>
                    <a:pt x="20" y="22"/>
                  </a:cubicBezTo>
                  <a:cubicBezTo>
                    <a:pt x="25" y="23"/>
                    <a:pt x="42" y="15"/>
                    <a:pt x="36" y="26"/>
                  </a:cubicBezTo>
                  <a:cubicBezTo>
                    <a:pt x="34" y="30"/>
                    <a:pt x="26" y="40"/>
                    <a:pt x="30" y="44"/>
                  </a:cubicBezTo>
                  <a:cubicBezTo>
                    <a:pt x="31" y="45"/>
                    <a:pt x="34" y="45"/>
                    <a:pt x="36" y="46"/>
                  </a:cubicBezTo>
                  <a:cubicBezTo>
                    <a:pt x="38" y="47"/>
                    <a:pt x="38" y="48"/>
                    <a:pt x="39" y="50"/>
                  </a:cubicBezTo>
                  <a:cubicBezTo>
                    <a:pt x="41" y="53"/>
                    <a:pt x="40" y="57"/>
                    <a:pt x="43" y="60"/>
                  </a:cubicBezTo>
                  <a:cubicBezTo>
                    <a:pt x="45" y="62"/>
                    <a:pt x="49" y="63"/>
                    <a:pt x="51" y="66"/>
                  </a:cubicBezTo>
                  <a:cubicBezTo>
                    <a:pt x="53" y="69"/>
                    <a:pt x="52" y="72"/>
                    <a:pt x="53" y="76"/>
                  </a:cubicBezTo>
                  <a:cubicBezTo>
                    <a:pt x="53" y="79"/>
                    <a:pt x="54" y="81"/>
                    <a:pt x="54" y="84"/>
                  </a:cubicBezTo>
                  <a:cubicBezTo>
                    <a:pt x="58" y="85"/>
                    <a:pt x="59" y="80"/>
                    <a:pt x="63" y="83"/>
                  </a:cubicBezTo>
                  <a:cubicBezTo>
                    <a:pt x="67" y="84"/>
                    <a:pt x="66" y="85"/>
                    <a:pt x="65" y="88"/>
                  </a:cubicBezTo>
                  <a:cubicBezTo>
                    <a:pt x="64" y="91"/>
                    <a:pt x="52" y="101"/>
                    <a:pt x="60" y="101"/>
                  </a:cubicBezTo>
                  <a:cubicBezTo>
                    <a:pt x="63" y="108"/>
                    <a:pt x="46" y="109"/>
                    <a:pt x="42" y="110"/>
                  </a:cubicBezTo>
                  <a:cubicBezTo>
                    <a:pt x="38" y="111"/>
                    <a:pt x="36" y="113"/>
                    <a:pt x="32" y="112"/>
                  </a:cubicBezTo>
                  <a:cubicBezTo>
                    <a:pt x="31" y="111"/>
                    <a:pt x="29" y="109"/>
                    <a:pt x="27" y="110"/>
                  </a:cubicBezTo>
                  <a:cubicBezTo>
                    <a:pt x="24" y="111"/>
                    <a:pt x="26" y="113"/>
                    <a:pt x="25" y="115"/>
                  </a:cubicBezTo>
                  <a:cubicBezTo>
                    <a:pt x="23" y="117"/>
                    <a:pt x="22" y="115"/>
                    <a:pt x="19" y="115"/>
                  </a:cubicBezTo>
                  <a:cubicBezTo>
                    <a:pt x="17" y="115"/>
                    <a:pt x="17" y="116"/>
                    <a:pt x="15" y="118"/>
                  </a:cubicBezTo>
                  <a:cubicBezTo>
                    <a:pt x="13" y="119"/>
                    <a:pt x="13" y="120"/>
                    <a:pt x="11" y="120"/>
                  </a:cubicBezTo>
                  <a:cubicBezTo>
                    <a:pt x="9" y="120"/>
                    <a:pt x="7" y="120"/>
                    <a:pt x="7" y="117"/>
                  </a:cubicBezTo>
                  <a:cubicBezTo>
                    <a:pt x="7" y="115"/>
                    <a:pt x="13" y="113"/>
                    <a:pt x="15" y="111"/>
                  </a:cubicBezTo>
                  <a:cubicBezTo>
                    <a:pt x="17" y="109"/>
                    <a:pt x="18" y="106"/>
                    <a:pt x="21" y="104"/>
                  </a:cubicBezTo>
                  <a:cubicBezTo>
                    <a:pt x="23" y="102"/>
                    <a:pt x="30" y="102"/>
                    <a:pt x="30" y="98"/>
                  </a:cubicBezTo>
                  <a:cubicBezTo>
                    <a:pt x="24" y="97"/>
                    <a:pt x="18" y="101"/>
                    <a:pt x="12" y="98"/>
                  </a:cubicBezTo>
                  <a:cubicBezTo>
                    <a:pt x="12" y="94"/>
                    <a:pt x="15" y="94"/>
                    <a:pt x="17" y="93"/>
                  </a:cubicBezTo>
                  <a:cubicBezTo>
                    <a:pt x="21" y="90"/>
                    <a:pt x="19" y="90"/>
                    <a:pt x="18" y="86"/>
                  </a:cubicBezTo>
                  <a:cubicBezTo>
                    <a:pt x="16" y="79"/>
                    <a:pt x="23" y="77"/>
                    <a:pt x="29" y="76"/>
                  </a:cubicBezTo>
                  <a:cubicBezTo>
                    <a:pt x="31" y="73"/>
                    <a:pt x="29" y="66"/>
                    <a:pt x="25" y="66"/>
                  </a:cubicBezTo>
                  <a:cubicBezTo>
                    <a:pt x="24" y="62"/>
                    <a:pt x="28" y="61"/>
                    <a:pt x="27" y="57"/>
                  </a:cubicBezTo>
                  <a:cubicBezTo>
                    <a:pt x="22" y="56"/>
                    <a:pt x="16" y="64"/>
                    <a:pt x="14" y="57"/>
                  </a:cubicBezTo>
                  <a:cubicBezTo>
                    <a:pt x="13" y="53"/>
                    <a:pt x="17" y="53"/>
                    <a:pt x="17" y="50"/>
                  </a:cubicBezTo>
                  <a:cubicBezTo>
                    <a:pt x="17" y="48"/>
                    <a:pt x="13" y="48"/>
                    <a:pt x="13" y="45"/>
                  </a:cubicBezTo>
                  <a:cubicBezTo>
                    <a:pt x="12" y="44"/>
                    <a:pt x="10" y="45"/>
                    <a:pt x="8"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49" name="Freeform 81"/>
            <p:cNvSpPr/>
            <p:nvPr/>
          </p:nvSpPr>
          <p:spPr bwMode="auto">
            <a:xfrm>
              <a:off x="4371138" y="2594499"/>
              <a:ext cx="320804" cy="410354"/>
            </a:xfrm>
            <a:custGeom>
              <a:avLst/>
              <a:gdLst>
                <a:gd name="T0" fmla="*/ 108 w 138"/>
                <a:gd name="T1" fmla="*/ 34 h 176"/>
                <a:gd name="T2" fmla="*/ 97 w 138"/>
                <a:gd name="T3" fmla="*/ 39 h 176"/>
                <a:gd name="T4" fmla="*/ 91 w 138"/>
                <a:gd name="T5" fmla="*/ 46 h 176"/>
                <a:gd name="T6" fmla="*/ 81 w 138"/>
                <a:gd name="T7" fmla="*/ 50 h 176"/>
                <a:gd name="T8" fmla="*/ 75 w 138"/>
                <a:gd name="T9" fmla="*/ 58 h 176"/>
                <a:gd name="T10" fmla="*/ 66 w 138"/>
                <a:gd name="T11" fmla="*/ 65 h 176"/>
                <a:gd name="T12" fmla="*/ 61 w 138"/>
                <a:gd name="T13" fmla="*/ 73 h 176"/>
                <a:gd name="T14" fmla="*/ 54 w 138"/>
                <a:gd name="T15" fmla="*/ 77 h 176"/>
                <a:gd name="T16" fmla="*/ 44 w 138"/>
                <a:gd name="T17" fmla="*/ 95 h 176"/>
                <a:gd name="T18" fmla="*/ 36 w 138"/>
                <a:gd name="T19" fmla="*/ 113 h 176"/>
                <a:gd name="T20" fmla="*/ 28 w 138"/>
                <a:gd name="T21" fmla="*/ 131 h 176"/>
                <a:gd name="T22" fmla="*/ 29 w 138"/>
                <a:gd name="T23" fmla="*/ 140 h 176"/>
                <a:gd name="T24" fmla="*/ 32 w 138"/>
                <a:gd name="T25" fmla="*/ 150 h 176"/>
                <a:gd name="T26" fmla="*/ 38 w 138"/>
                <a:gd name="T27" fmla="*/ 163 h 176"/>
                <a:gd name="T28" fmla="*/ 47 w 138"/>
                <a:gd name="T29" fmla="*/ 174 h 176"/>
                <a:gd name="T30" fmla="*/ 19 w 138"/>
                <a:gd name="T31" fmla="*/ 167 h 176"/>
                <a:gd name="T32" fmla="*/ 21 w 138"/>
                <a:gd name="T33" fmla="*/ 157 h 176"/>
                <a:gd name="T34" fmla="*/ 12 w 138"/>
                <a:gd name="T35" fmla="*/ 151 h 176"/>
                <a:gd name="T36" fmla="*/ 14 w 138"/>
                <a:gd name="T37" fmla="*/ 157 h 176"/>
                <a:gd name="T38" fmla="*/ 11 w 138"/>
                <a:gd name="T39" fmla="*/ 164 h 176"/>
                <a:gd name="T40" fmla="*/ 10 w 138"/>
                <a:gd name="T41" fmla="*/ 159 h 176"/>
                <a:gd name="T42" fmla="*/ 6 w 138"/>
                <a:gd name="T43" fmla="*/ 154 h 176"/>
                <a:gd name="T44" fmla="*/ 0 w 138"/>
                <a:gd name="T45" fmla="*/ 147 h 176"/>
                <a:gd name="T46" fmla="*/ 1 w 138"/>
                <a:gd name="T47" fmla="*/ 136 h 176"/>
                <a:gd name="T48" fmla="*/ 10 w 138"/>
                <a:gd name="T49" fmla="*/ 131 h 176"/>
                <a:gd name="T50" fmla="*/ 10 w 138"/>
                <a:gd name="T51" fmla="*/ 115 h 176"/>
                <a:gd name="T52" fmla="*/ 15 w 138"/>
                <a:gd name="T53" fmla="*/ 113 h 176"/>
                <a:gd name="T54" fmla="*/ 17 w 138"/>
                <a:gd name="T55" fmla="*/ 108 h 176"/>
                <a:gd name="T56" fmla="*/ 24 w 138"/>
                <a:gd name="T57" fmla="*/ 102 h 176"/>
                <a:gd name="T58" fmla="*/ 17 w 138"/>
                <a:gd name="T59" fmla="*/ 95 h 176"/>
                <a:gd name="T60" fmla="*/ 24 w 138"/>
                <a:gd name="T61" fmla="*/ 89 h 176"/>
                <a:gd name="T62" fmla="*/ 29 w 138"/>
                <a:gd name="T63" fmla="*/ 81 h 176"/>
                <a:gd name="T64" fmla="*/ 30 w 138"/>
                <a:gd name="T65" fmla="*/ 76 h 176"/>
                <a:gd name="T66" fmla="*/ 34 w 138"/>
                <a:gd name="T67" fmla="*/ 73 h 176"/>
                <a:gd name="T68" fmla="*/ 38 w 138"/>
                <a:gd name="T69" fmla="*/ 54 h 176"/>
                <a:gd name="T70" fmla="*/ 43 w 138"/>
                <a:gd name="T71" fmla="*/ 52 h 176"/>
                <a:gd name="T72" fmla="*/ 45 w 138"/>
                <a:gd name="T73" fmla="*/ 48 h 176"/>
                <a:gd name="T74" fmla="*/ 51 w 138"/>
                <a:gd name="T75" fmla="*/ 40 h 176"/>
                <a:gd name="T76" fmla="*/ 58 w 138"/>
                <a:gd name="T77" fmla="*/ 33 h 176"/>
                <a:gd name="T78" fmla="*/ 67 w 138"/>
                <a:gd name="T79" fmla="*/ 29 h 176"/>
                <a:gd name="T80" fmla="*/ 81 w 138"/>
                <a:gd name="T81" fmla="*/ 24 h 176"/>
                <a:gd name="T82" fmla="*/ 102 w 138"/>
                <a:gd name="T83" fmla="*/ 18 h 176"/>
                <a:gd name="T84" fmla="*/ 108 w 138"/>
                <a:gd name="T85" fmla="*/ 12 h 176"/>
                <a:gd name="T86" fmla="*/ 110 w 138"/>
                <a:gd name="T87" fmla="*/ 7 h 176"/>
                <a:gd name="T88" fmla="*/ 115 w 138"/>
                <a:gd name="T89" fmla="*/ 5 h 176"/>
                <a:gd name="T90" fmla="*/ 125 w 138"/>
                <a:gd name="T91" fmla="*/ 0 h 176"/>
                <a:gd name="T92" fmla="*/ 132 w 138"/>
                <a:gd name="T93" fmla="*/ 6 h 176"/>
                <a:gd name="T94" fmla="*/ 108 w 138"/>
                <a:gd name="T95" fmla="*/ 3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8" h="176">
                  <a:moveTo>
                    <a:pt x="108" y="34"/>
                  </a:moveTo>
                  <a:cubicBezTo>
                    <a:pt x="104" y="36"/>
                    <a:pt x="101" y="36"/>
                    <a:pt x="97" y="39"/>
                  </a:cubicBezTo>
                  <a:cubicBezTo>
                    <a:pt x="95" y="41"/>
                    <a:pt x="93" y="44"/>
                    <a:pt x="91" y="46"/>
                  </a:cubicBezTo>
                  <a:cubicBezTo>
                    <a:pt x="88" y="48"/>
                    <a:pt x="84" y="47"/>
                    <a:pt x="81" y="50"/>
                  </a:cubicBezTo>
                  <a:cubicBezTo>
                    <a:pt x="79" y="52"/>
                    <a:pt x="78" y="56"/>
                    <a:pt x="75" y="58"/>
                  </a:cubicBezTo>
                  <a:cubicBezTo>
                    <a:pt x="72" y="60"/>
                    <a:pt x="68" y="61"/>
                    <a:pt x="66" y="65"/>
                  </a:cubicBezTo>
                  <a:cubicBezTo>
                    <a:pt x="64" y="67"/>
                    <a:pt x="64" y="70"/>
                    <a:pt x="61" y="73"/>
                  </a:cubicBezTo>
                  <a:cubicBezTo>
                    <a:pt x="59" y="74"/>
                    <a:pt x="57" y="76"/>
                    <a:pt x="54" y="77"/>
                  </a:cubicBezTo>
                  <a:cubicBezTo>
                    <a:pt x="55" y="83"/>
                    <a:pt x="47" y="90"/>
                    <a:pt x="44" y="95"/>
                  </a:cubicBezTo>
                  <a:cubicBezTo>
                    <a:pt x="41" y="100"/>
                    <a:pt x="39" y="107"/>
                    <a:pt x="36" y="113"/>
                  </a:cubicBezTo>
                  <a:cubicBezTo>
                    <a:pt x="34" y="119"/>
                    <a:pt x="30" y="124"/>
                    <a:pt x="28" y="131"/>
                  </a:cubicBezTo>
                  <a:cubicBezTo>
                    <a:pt x="27" y="134"/>
                    <a:pt x="28" y="137"/>
                    <a:pt x="29" y="140"/>
                  </a:cubicBezTo>
                  <a:cubicBezTo>
                    <a:pt x="31" y="144"/>
                    <a:pt x="32" y="146"/>
                    <a:pt x="32" y="150"/>
                  </a:cubicBezTo>
                  <a:cubicBezTo>
                    <a:pt x="32" y="155"/>
                    <a:pt x="34" y="160"/>
                    <a:pt x="38" y="163"/>
                  </a:cubicBezTo>
                  <a:cubicBezTo>
                    <a:pt x="43" y="165"/>
                    <a:pt x="50" y="167"/>
                    <a:pt x="47" y="174"/>
                  </a:cubicBezTo>
                  <a:cubicBezTo>
                    <a:pt x="38" y="176"/>
                    <a:pt x="27" y="170"/>
                    <a:pt x="19" y="167"/>
                  </a:cubicBezTo>
                  <a:cubicBezTo>
                    <a:pt x="18" y="163"/>
                    <a:pt x="22" y="162"/>
                    <a:pt x="21" y="157"/>
                  </a:cubicBezTo>
                  <a:cubicBezTo>
                    <a:pt x="20" y="156"/>
                    <a:pt x="14" y="151"/>
                    <a:pt x="12" y="151"/>
                  </a:cubicBezTo>
                  <a:cubicBezTo>
                    <a:pt x="7" y="151"/>
                    <a:pt x="13" y="156"/>
                    <a:pt x="14" y="157"/>
                  </a:cubicBezTo>
                  <a:cubicBezTo>
                    <a:pt x="16" y="160"/>
                    <a:pt x="15" y="168"/>
                    <a:pt x="11" y="164"/>
                  </a:cubicBezTo>
                  <a:cubicBezTo>
                    <a:pt x="9" y="163"/>
                    <a:pt x="10" y="160"/>
                    <a:pt x="10" y="159"/>
                  </a:cubicBezTo>
                  <a:cubicBezTo>
                    <a:pt x="9" y="157"/>
                    <a:pt x="8" y="155"/>
                    <a:pt x="6" y="154"/>
                  </a:cubicBezTo>
                  <a:cubicBezTo>
                    <a:pt x="3" y="151"/>
                    <a:pt x="1" y="151"/>
                    <a:pt x="0" y="147"/>
                  </a:cubicBezTo>
                  <a:cubicBezTo>
                    <a:pt x="0" y="145"/>
                    <a:pt x="0" y="138"/>
                    <a:pt x="1" y="136"/>
                  </a:cubicBezTo>
                  <a:cubicBezTo>
                    <a:pt x="4" y="133"/>
                    <a:pt x="8" y="136"/>
                    <a:pt x="10" y="131"/>
                  </a:cubicBezTo>
                  <a:cubicBezTo>
                    <a:pt x="12" y="124"/>
                    <a:pt x="3" y="118"/>
                    <a:pt x="10" y="115"/>
                  </a:cubicBezTo>
                  <a:cubicBezTo>
                    <a:pt x="12" y="114"/>
                    <a:pt x="14" y="114"/>
                    <a:pt x="15" y="113"/>
                  </a:cubicBezTo>
                  <a:cubicBezTo>
                    <a:pt x="17" y="111"/>
                    <a:pt x="16" y="110"/>
                    <a:pt x="17" y="108"/>
                  </a:cubicBezTo>
                  <a:cubicBezTo>
                    <a:pt x="18" y="104"/>
                    <a:pt x="20" y="103"/>
                    <a:pt x="24" y="102"/>
                  </a:cubicBezTo>
                  <a:cubicBezTo>
                    <a:pt x="23" y="99"/>
                    <a:pt x="17" y="98"/>
                    <a:pt x="17" y="95"/>
                  </a:cubicBezTo>
                  <a:cubicBezTo>
                    <a:pt x="17" y="92"/>
                    <a:pt x="22" y="90"/>
                    <a:pt x="24" y="89"/>
                  </a:cubicBezTo>
                  <a:cubicBezTo>
                    <a:pt x="27" y="86"/>
                    <a:pt x="28" y="85"/>
                    <a:pt x="29" y="81"/>
                  </a:cubicBezTo>
                  <a:cubicBezTo>
                    <a:pt x="30" y="79"/>
                    <a:pt x="29" y="78"/>
                    <a:pt x="30" y="76"/>
                  </a:cubicBezTo>
                  <a:cubicBezTo>
                    <a:pt x="31" y="75"/>
                    <a:pt x="33" y="74"/>
                    <a:pt x="34" y="73"/>
                  </a:cubicBezTo>
                  <a:cubicBezTo>
                    <a:pt x="38" y="67"/>
                    <a:pt x="30" y="59"/>
                    <a:pt x="38" y="54"/>
                  </a:cubicBezTo>
                  <a:cubicBezTo>
                    <a:pt x="40" y="53"/>
                    <a:pt x="42" y="54"/>
                    <a:pt x="43" y="52"/>
                  </a:cubicBezTo>
                  <a:cubicBezTo>
                    <a:pt x="44" y="52"/>
                    <a:pt x="45" y="49"/>
                    <a:pt x="45" y="48"/>
                  </a:cubicBezTo>
                  <a:cubicBezTo>
                    <a:pt x="48" y="45"/>
                    <a:pt x="49" y="43"/>
                    <a:pt x="51" y="40"/>
                  </a:cubicBezTo>
                  <a:cubicBezTo>
                    <a:pt x="53" y="37"/>
                    <a:pt x="55" y="35"/>
                    <a:pt x="58" y="33"/>
                  </a:cubicBezTo>
                  <a:cubicBezTo>
                    <a:pt x="61" y="31"/>
                    <a:pt x="64" y="31"/>
                    <a:pt x="67" y="29"/>
                  </a:cubicBezTo>
                  <a:cubicBezTo>
                    <a:pt x="71" y="26"/>
                    <a:pt x="76" y="14"/>
                    <a:pt x="81" y="24"/>
                  </a:cubicBezTo>
                  <a:cubicBezTo>
                    <a:pt x="88" y="25"/>
                    <a:pt x="96" y="23"/>
                    <a:pt x="102" y="18"/>
                  </a:cubicBezTo>
                  <a:cubicBezTo>
                    <a:pt x="104" y="16"/>
                    <a:pt x="107" y="14"/>
                    <a:pt x="108" y="12"/>
                  </a:cubicBezTo>
                  <a:cubicBezTo>
                    <a:pt x="109" y="9"/>
                    <a:pt x="108" y="9"/>
                    <a:pt x="110" y="7"/>
                  </a:cubicBezTo>
                  <a:cubicBezTo>
                    <a:pt x="111" y="6"/>
                    <a:pt x="113" y="5"/>
                    <a:pt x="115" y="5"/>
                  </a:cubicBezTo>
                  <a:cubicBezTo>
                    <a:pt x="118" y="3"/>
                    <a:pt x="120" y="0"/>
                    <a:pt x="125" y="0"/>
                  </a:cubicBezTo>
                  <a:cubicBezTo>
                    <a:pt x="128" y="1"/>
                    <a:pt x="131" y="4"/>
                    <a:pt x="132" y="6"/>
                  </a:cubicBezTo>
                  <a:cubicBezTo>
                    <a:pt x="138" y="21"/>
                    <a:pt x="117" y="29"/>
                    <a:pt x="108"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50" name="Freeform 82"/>
            <p:cNvSpPr/>
            <p:nvPr/>
          </p:nvSpPr>
          <p:spPr bwMode="auto">
            <a:xfrm>
              <a:off x="4313078" y="3044216"/>
              <a:ext cx="44283" cy="49203"/>
            </a:xfrm>
            <a:custGeom>
              <a:avLst/>
              <a:gdLst>
                <a:gd name="T0" fmla="*/ 13 w 19"/>
                <a:gd name="T1" fmla="*/ 19 h 21"/>
                <a:gd name="T2" fmla="*/ 0 w 19"/>
                <a:gd name="T3" fmla="*/ 19 h 21"/>
                <a:gd name="T4" fmla="*/ 2 w 19"/>
                <a:gd name="T5" fmla="*/ 11 h 21"/>
                <a:gd name="T6" fmla="*/ 6 w 19"/>
                <a:gd name="T7" fmla="*/ 3 h 21"/>
                <a:gd name="T8" fmla="*/ 15 w 19"/>
                <a:gd name="T9" fmla="*/ 5 h 21"/>
                <a:gd name="T10" fmla="*/ 13 w 19"/>
                <a:gd name="T11" fmla="*/ 19 h 21"/>
              </a:gdLst>
              <a:ahLst/>
              <a:cxnLst>
                <a:cxn ang="0">
                  <a:pos x="T0" y="T1"/>
                </a:cxn>
                <a:cxn ang="0">
                  <a:pos x="T2" y="T3"/>
                </a:cxn>
                <a:cxn ang="0">
                  <a:pos x="T4" y="T5"/>
                </a:cxn>
                <a:cxn ang="0">
                  <a:pos x="T6" y="T7"/>
                </a:cxn>
                <a:cxn ang="0">
                  <a:pos x="T8" y="T9"/>
                </a:cxn>
                <a:cxn ang="0">
                  <a:pos x="T10" y="T11"/>
                </a:cxn>
              </a:cxnLst>
              <a:rect l="0" t="0" r="r" b="b"/>
              <a:pathLst>
                <a:path w="19" h="21">
                  <a:moveTo>
                    <a:pt x="13" y="19"/>
                  </a:moveTo>
                  <a:cubicBezTo>
                    <a:pt x="9" y="21"/>
                    <a:pt x="4" y="20"/>
                    <a:pt x="0" y="19"/>
                  </a:cubicBezTo>
                  <a:cubicBezTo>
                    <a:pt x="0" y="16"/>
                    <a:pt x="1" y="13"/>
                    <a:pt x="2" y="11"/>
                  </a:cubicBezTo>
                  <a:cubicBezTo>
                    <a:pt x="3" y="9"/>
                    <a:pt x="4" y="4"/>
                    <a:pt x="6" y="3"/>
                  </a:cubicBezTo>
                  <a:cubicBezTo>
                    <a:pt x="9" y="0"/>
                    <a:pt x="12" y="2"/>
                    <a:pt x="15" y="5"/>
                  </a:cubicBezTo>
                  <a:cubicBezTo>
                    <a:pt x="19" y="9"/>
                    <a:pt x="18" y="15"/>
                    <a:pt x="1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51" name="Freeform 83"/>
            <p:cNvSpPr/>
            <p:nvPr/>
          </p:nvSpPr>
          <p:spPr bwMode="auto">
            <a:xfrm>
              <a:off x="5184957" y="2382926"/>
              <a:ext cx="125960" cy="139737"/>
            </a:xfrm>
            <a:custGeom>
              <a:avLst/>
              <a:gdLst>
                <a:gd name="T0" fmla="*/ 27 w 54"/>
                <a:gd name="T1" fmla="*/ 50 h 60"/>
                <a:gd name="T2" fmla="*/ 8 w 54"/>
                <a:gd name="T3" fmla="*/ 59 h 60"/>
                <a:gd name="T4" fmla="*/ 11 w 54"/>
                <a:gd name="T5" fmla="*/ 44 h 60"/>
                <a:gd name="T6" fmla="*/ 16 w 54"/>
                <a:gd name="T7" fmla="*/ 24 h 60"/>
                <a:gd name="T8" fmla="*/ 27 w 54"/>
                <a:gd name="T9" fmla="*/ 3 h 60"/>
                <a:gd name="T10" fmla="*/ 31 w 54"/>
                <a:gd name="T11" fmla="*/ 0 h 60"/>
                <a:gd name="T12" fmla="*/ 35 w 54"/>
                <a:gd name="T13" fmla="*/ 5 h 60"/>
                <a:gd name="T14" fmla="*/ 33 w 54"/>
                <a:gd name="T15" fmla="*/ 17 h 60"/>
                <a:gd name="T16" fmla="*/ 42 w 54"/>
                <a:gd name="T17" fmla="*/ 12 h 60"/>
                <a:gd name="T18" fmla="*/ 44 w 54"/>
                <a:gd name="T19" fmla="*/ 18 h 60"/>
                <a:gd name="T20" fmla="*/ 48 w 54"/>
                <a:gd name="T21" fmla="*/ 23 h 60"/>
                <a:gd name="T22" fmla="*/ 53 w 54"/>
                <a:gd name="T23" fmla="*/ 34 h 60"/>
                <a:gd name="T24" fmla="*/ 27 w 54"/>
                <a:gd name="T25" fmla="*/ 5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 h="60">
                  <a:moveTo>
                    <a:pt x="27" y="50"/>
                  </a:moveTo>
                  <a:cubicBezTo>
                    <a:pt x="20" y="51"/>
                    <a:pt x="14" y="60"/>
                    <a:pt x="8" y="59"/>
                  </a:cubicBezTo>
                  <a:cubicBezTo>
                    <a:pt x="0" y="58"/>
                    <a:pt x="10" y="48"/>
                    <a:pt x="11" y="44"/>
                  </a:cubicBezTo>
                  <a:cubicBezTo>
                    <a:pt x="14" y="38"/>
                    <a:pt x="14" y="31"/>
                    <a:pt x="16" y="24"/>
                  </a:cubicBezTo>
                  <a:cubicBezTo>
                    <a:pt x="18" y="16"/>
                    <a:pt x="21" y="8"/>
                    <a:pt x="27" y="3"/>
                  </a:cubicBezTo>
                  <a:cubicBezTo>
                    <a:pt x="28" y="1"/>
                    <a:pt x="28" y="0"/>
                    <a:pt x="31" y="0"/>
                  </a:cubicBezTo>
                  <a:cubicBezTo>
                    <a:pt x="32" y="1"/>
                    <a:pt x="35" y="3"/>
                    <a:pt x="35" y="5"/>
                  </a:cubicBezTo>
                  <a:cubicBezTo>
                    <a:pt x="36" y="9"/>
                    <a:pt x="32" y="12"/>
                    <a:pt x="33" y="17"/>
                  </a:cubicBezTo>
                  <a:cubicBezTo>
                    <a:pt x="36" y="15"/>
                    <a:pt x="37" y="8"/>
                    <a:pt x="42" y="12"/>
                  </a:cubicBezTo>
                  <a:cubicBezTo>
                    <a:pt x="44" y="13"/>
                    <a:pt x="43" y="15"/>
                    <a:pt x="44" y="18"/>
                  </a:cubicBezTo>
                  <a:cubicBezTo>
                    <a:pt x="45" y="20"/>
                    <a:pt x="47" y="21"/>
                    <a:pt x="48" y="23"/>
                  </a:cubicBezTo>
                  <a:cubicBezTo>
                    <a:pt x="52" y="26"/>
                    <a:pt x="54" y="29"/>
                    <a:pt x="53" y="34"/>
                  </a:cubicBezTo>
                  <a:cubicBezTo>
                    <a:pt x="53" y="49"/>
                    <a:pt x="37" y="48"/>
                    <a:pt x="27"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52" name="Freeform 84"/>
            <p:cNvSpPr/>
            <p:nvPr/>
          </p:nvSpPr>
          <p:spPr bwMode="auto">
            <a:xfrm>
              <a:off x="5055061" y="2259918"/>
              <a:ext cx="160402" cy="187956"/>
            </a:xfrm>
            <a:custGeom>
              <a:avLst/>
              <a:gdLst>
                <a:gd name="T0" fmla="*/ 64 w 69"/>
                <a:gd name="T1" fmla="*/ 54 h 81"/>
                <a:gd name="T2" fmla="*/ 63 w 69"/>
                <a:gd name="T3" fmla="*/ 58 h 81"/>
                <a:gd name="T4" fmla="*/ 63 w 69"/>
                <a:gd name="T5" fmla="*/ 60 h 81"/>
                <a:gd name="T6" fmla="*/ 60 w 69"/>
                <a:gd name="T7" fmla="*/ 61 h 81"/>
                <a:gd name="T8" fmla="*/ 64 w 69"/>
                <a:gd name="T9" fmla="*/ 68 h 81"/>
                <a:gd name="T10" fmla="*/ 55 w 69"/>
                <a:gd name="T11" fmla="*/ 80 h 81"/>
                <a:gd name="T12" fmla="*/ 37 w 69"/>
                <a:gd name="T13" fmla="*/ 72 h 81"/>
                <a:gd name="T14" fmla="*/ 36 w 69"/>
                <a:gd name="T15" fmla="*/ 64 h 81"/>
                <a:gd name="T16" fmla="*/ 33 w 69"/>
                <a:gd name="T17" fmla="*/ 73 h 81"/>
                <a:gd name="T18" fmla="*/ 27 w 69"/>
                <a:gd name="T19" fmla="*/ 66 h 81"/>
                <a:gd name="T20" fmla="*/ 24 w 69"/>
                <a:gd name="T21" fmla="*/ 58 h 81"/>
                <a:gd name="T22" fmla="*/ 19 w 69"/>
                <a:gd name="T23" fmla="*/ 52 h 81"/>
                <a:gd name="T24" fmla="*/ 26 w 69"/>
                <a:gd name="T25" fmla="*/ 37 h 81"/>
                <a:gd name="T26" fmla="*/ 20 w 69"/>
                <a:gd name="T27" fmla="*/ 35 h 81"/>
                <a:gd name="T28" fmla="*/ 21 w 69"/>
                <a:gd name="T29" fmla="*/ 39 h 81"/>
                <a:gd name="T30" fmla="*/ 17 w 69"/>
                <a:gd name="T31" fmla="*/ 42 h 81"/>
                <a:gd name="T32" fmla="*/ 5 w 69"/>
                <a:gd name="T33" fmla="*/ 39 h 81"/>
                <a:gd name="T34" fmla="*/ 1 w 69"/>
                <a:gd name="T35" fmla="*/ 25 h 81"/>
                <a:gd name="T36" fmla="*/ 9 w 69"/>
                <a:gd name="T37" fmla="*/ 14 h 81"/>
                <a:gd name="T38" fmla="*/ 11 w 69"/>
                <a:gd name="T39" fmla="*/ 4 h 81"/>
                <a:gd name="T40" fmla="*/ 15 w 69"/>
                <a:gd name="T41" fmla="*/ 12 h 81"/>
                <a:gd name="T42" fmla="*/ 23 w 69"/>
                <a:gd name="T43" fmla="*/ 8 h 81"/>
                <a:gd name="T44" fmla="*/ 29 w 69"/>
                <a:gd name="T45" fmla="*/ 1 h 81"/>
                <a:gd name="T46" fmla="*/ 39 w 69"/>
                <a:gd name="T47" fmla="*/ 6 h 81"/>
                <a:gd name="T48" fmla="*/ 58 w 69"/>
                <a:gd name="T49" fmla="*/ 15 h 81"/>
                <a:gd name="T50" fmla="*/ 54 w 69"/>
                <a:gd name="T51" fmla="*/ 22 h 81"/>
                <a:gd name="T52" fmla="*/ 54 w 69"/>
                <a:gd name="T53" fmla="*/ 32 h 81"/>
                <a:gd name="T54" fmla="*/ 43 w 69"/>
                <a:gd name="T55" fmla="*/ 44 h 81"/>
                <a:gd name="T56" fmla="*/ 54 w 69"/>
                <a:gd name="T57" fmla="*/ 37 h 81"/>
                <a:gd name="T58" fmla="*/ 57 w 69"/>
                <a:gd name="T59" fmla="*/ 33 h 81"/>
                <a:gd name="T60" fmla="*/ 60 w 69"/>
                <a:gd name="T61" fmla="*/ 26 h 81"/>
                <a:gd name="T62" fmla="*/ 64 w 69"/>
                <a:gd name="T63" fmla="*/ 31 h 81"/>
                <a:gd name="T64" fmla="*/ 69 w 69"/>
                <a:gd name="T65" fmla="*/ 43 h 81"/>
                <a:gd name="T66" fmla="*/ 64 w 69"/>
                <a:gd name="T67" fmla="*/ 5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 h="81">
                  <a:moveTo>
                    <a:pt x="64" y="54"/>
                  </a:moveTo>
                  <a:cubicBezTo>
                    <a:pt x="64" y="55"/>
                    <a:pt x="64" y="57"/>
                    <a:pt x="63" y="58"/>
                  </a:cubicBezTo>
                  <a:cubicBezTo>
                    <a:pt x="63" y="59"/>
                    <a:pt x="63" y="60"/>
                    <a:pt x="63" y="60"/>
                  </a:cubicBezTo>
                  <a:cubicBezTo>
                    <a:pt x="62" y="61"/>
                    <a:pt x="60" y="60"/>
                    <a:pt x="60" y="61"/>
                  </a:cubicBezTo>
                  <a:cubicBezTo>
                    <a:pt x="58" y="64"/>
                    <a:pt x="62" y="64"/>
                    <a:pt x="64" y="68"/>
                  </a:cubicBezTo>
                  <a:cubicBezTo>
                    <a:pt x="67" y="74"/>
                    <a:pt x="61" y="80"/>
                    <a:pt x="55" y="80"/>
                  </a:cubicBezTo>
                  <a:cubicBezTo>
                    <a:pt x="46" y="81"/>
                    <a:pt x="45" y="74"/>
                    <a:pt x="37" y="72"/>
                  </a:cubicBezTo>
                  <a:cubicBezTo>
                    <a:pt x="36" y="70"/>
                    <a:pt x="36" y="67"/>
                    <a:pt x="36" y="64"/>
                  </a:cubicBezTo>
                  <a:cubicBezTo>
                    <a:pt x="31" y="65"/>
                    <a:pt x="35" y="71"/>
                    <a:pt x="33" y="73"/>
                  </a:cubicBezTo>
                  <a:cubicBezTo>
                    <a:pt x="30" y="74"/>
                    <a:pt x="27" y="68"/>
                    <a:pt x="27" y="66"/>
                  </a:cubicBezTo>
                  <a:cubicBezTo>
                    <a:pt x="23" y="63"/>
                    <a:pt x="23" y="63"/>
                    <a:pt x="24" y="58"/>
                  </a:cubicBezTo>
                  <a:cubicBezTo>
                    <a:pt x="26" y="52"/>
                    <a:pt x="23" y="54"/>
                    <a:pt x="19" y="52"/>
                  </a:cubicBezTo>
                  <a:cubicBezTo>
                    <a:pt x="11" y="47"/>
                    <a:pt x="26" y="42"/>
                    <a:pt x="26" y="37"/>
                  </a:cubicBezTo>
                  <a:cubicBezTo>
                    <a:pt x="27" y="32"/>
                    <a:pt x="22" y="31"/>
                    <a:pt x="20" y="35"/>
                  </a:cubicBezTo>
                  <a:cubicBezTo>
                    <a:pt x="20" y="36"/>
                    <a:pt x="22" y="37"/>
                    <a:pt x="21" y="39"/>
                  </a:cubicBezTo>
                  <a:cubicBezTo>
                    <a:pt x="20" y="41"/>
                    <a:pt x="18" y="41"/>
                    <a:pt x="17" y="42"/>
                  </a:cubicBezTo>
                  <a:cubicBezTo>
                    <a:pt x="11" y="47"/>
                    <a:pt x="9" y="44"/>
                    <a:pt x="5" y="39"/>
                  </a:cubicBezTo>
                  <a:cubicBezTo>
                    <a:pt x="3" y="35"/>
                    <a:pt x="0" y="29"/>
                    <a:pt x="1" y="25"/>
                  </a:cubicBezTo>
                  <a:cubicBezTo>
                    <a:pt x="3" y="20"/>
                    <a:pt x="10" y="20"/>
                    <a:pt x="9" y="14"/>
                  </a:cubicBezTo>
                  <a:cubicBezTo>
                    <a:pt x="8" y="10"/>
                    <a:pt x="2" y="2"/>
                    <a:pt x="11" y="4"/>
                  </a:cubicBezTo>
                  <a:cubicBezTo>
                    <a:pt x="13" y="6"/>
                    <a:pt x="12" y="10"/>
                    <a:pt x="15" y="12"/>
                  </a:cubicBezTo>
                  <a:cubicBezTo>
                    <a:pt x="19" y="15"/>
                    <a:pt x="22" y="12"/>
                    <a:pt x="23" y="8"/>
                  </a:cubicBezTo>
                  <a:cubicBezTo>
                    <a:pt x="24" y="4"/>
                    <a:pt x="23" y="0"/>
                    <a:pt x="29" y="1"/>
                  </a:cubicBezTo>
                  <a:cubicBezTo>
                    <a:pt x="32" y="2"/>
                    <a:pt x="36" y="5"/>
                    <a:pt x="39" y="6"/>
                  </a:cubicBezTo>
                  <a:cubicBezTo>
                    <a:pt x="43" y="7"/>
                    <a:pt x="61" y="7"/>
                    <a:pt x="58" y="15"/>
                  </a:cubicBezTo>
                  <a:cubicBezTo>
                    <a:pt x="56" y="19"/>
                    <a:pt x="53" y="17"/>
                    <a:pt x="54" y="22"/>
                  </a:cubicBezTo>
                  <a:cubicBezTo>
                    <a:pt x="55" y="26"/>
                    <a:pt x="56" y="28"/>
                    <a:pt x="54" y="32"/>
                  </a:cubicBezTo>
                  <a:cubicBezTo>
                    <a:pt x="51" y="37"/>
                    <a:pt x="45" y="39"/>
                    <a:pt x="43" y="44"/>
                  </a:cubicBezTo>
                  <a:cubicBezTo>
                    <a:pt x="48" y="46"/>
                    <a:pt x="51" y="40"/>
                    <a:pt x="54" y="37"/>
                  </a:cubicBezTo>
                  <a:cubicBezTo>
                    <a:pt x="55" y="36"/>
                    <a:pt x="57" y="35"/>
                    <a:pt x="57" y="33"/>
                  </a:cubicBezTo>
                  <a:cubicBezTo>
                    <a:pt x="58" y="31"/>
                    <a:pt x="58" y="28"/>
                    <a:pt x="60" y="26"/>
                  </a:cubicBezTo>
                  <a:cubicBezTo>
                    <a:pt x="63" y="26"/>
                    <a:pt x="63" y="28"/>
                    <a:pt x="64" y="31"/>
                  </a:cubicBezTo>
                  <a:cubicBezTo>
                    <a:pt x="66" y="34"/>
                    <a:pt x="69" y="39"/>
                    <a:pt x="69" y="43"/>
                  </a:cubicBezTo>
                  <a:cubicBezTo>
                    <a:pt x="69" y="47"/>
                    <a:pt x="66" y="51"/>
                    <a:pt x="64"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53" name="Freeform 85"/>
            <p:cNvSpPr/>
            <p:nvPr/>
          </p:nvSpPr>
          <p:spPr bwMode="auto">
            <a:xfrm>
              <a:off x="3319176" y="2534472"/>
              <a:ext cx="3461930" cy="2179698"/>
            </a:xfrm>
            <a:custGeom>
              <a:avLst/>
              <a:gdLst>
                <a:gd name="T0" fmla="*/ 866 w 1488"/>
                <a:gd name="T1" fmla="*/ 41 h 936"/>
                <a:gd name="T2" fmla="*/ 876 w 1488"/>
                <a:gd name="T3" fmla="*/ 116 h 936"/>
                <a:gd name="T4" fmla="*/ 909 w 1488"/>
                <a:gd name="T5" fmla="*/ 121 h 936"/>
                <a:gd name="T6" fmla="*/ 962 w 1488"/>
                <a:gd name="T7" fmla="*/ 141 h 936"/>
                <a:gd name="T8" fmla="*/ 1026 w 1488"/>
                <a:gd name="T9" fmla="*/ 172 h 936"/>
                <a:gd name="T10" fmla="*/ 1106 w 1488"/>
                <a:gd name="T11" fmla="*/ 168 h 936"/>
                <a:gd name="T12" fmla="*/ 1180 w 1488"/>
                <a:gd name="T13" fmla="*/ 174 h 936"/>
                <a:gd name="T14" fmla="*/ 1274 w 1488"/>
                <a:gd name="T15" fmla="*/ 217 h 936"/>
                <a:gd name="T16" fmla="*/ 1336 w 1488"/>
                <a:gd name="T17" fmla="*/ 214 h 936"/>
                <a:gd name="T18" fmla="*/ 1461 w 1488"/>
                <a:gd name="T19" fmla="*/ 274 h 936"/>
                <a:gd name="T20" fmla="*/ 1405 w 1488"/>
                <a:gd name="T21" fmla="*/ 309 h 936"/>
                <a:gd name="T22" fmla="*/ 1324 w 1488"/>
                <a:gd name="T23" fmla="*/ 383 h 936"/>
                <a:gd name="T24" fmla="*/ 1264 w 1488"/>
                <a:gd name="T25" fmla="*/ 468 h 936"/>
                <a:gd name="T26" fmla="*/ 1279 w 1488"/>
                <a:gd name="T27" fmla="*/ 379 h 936"/>
                <a:gd name="T28" fmla="*/ 1228 w 1488"/>
                <a:gd name="T29" fmla="*/ 377 h 936"/>
                <a:gd name="T30" fmla="*/ 1112 w 1488"/>
                <a:gd name="T31" fmla="*/ 418 h 936"/>
                <a:gd name="T32" fmla="*/ 1113 w 1488"/>
                <a:gd name="T33" fmla="*/ 529 h 936"/>
                <a:gd name="T34" fmla="*/ 1032 w 1488"/>
                <a:gd name="T35" fmla="*/ 660 h 936"/>
                <a:gd name="T36" fmla="*/ 975 w 1488"/>
                <a:gd name="T37" fmla="*/ 615 h 936"/>
                <a:gd name="T38" fmla="*/ 968 w 1488"/>
                <a:gd name="T39" fmla="*/ 687 h 936"/>
                <a:gd name="T40" fmla="*/ 898 w 1488"/>
                <a:gd name="T41" fmla="*/ 784 h 936"/>
                <a:gd name="T42" fmla="*/ 848 w 1488"/>
                <a:gd name="T43" fmla="*/ 883 h 936"/>
                <a:gd name="T44" fmla="*/ 841 w 1488"/>
                <a:gd name="T45" fmla="*/ 914 h 936"/>
                <a:gd name="T46" fmla="*/ 788 w 1488"/>
                <a:gd name="T47" fmla="*/ 822 h 936"/>
                <a:gd name="T48" fmla="*/ 666 w 1488"/>
                <a:gd name="T49" fmla="*/ 832 h 936"/>
                <a:gd name="T50" fmla="*/ 612 w 1488"/>
                <a:gd name="T51" fmla="*/ 783 h 936"/>
                <a:gd name="T52" fmla="*/ 493 w 1488"/>
                <a:gd name="T53" fmla="*/ 738 h 936"/>
                <a:gd name="T54" fmla="*/ 449 w 1488"/>
                <a:gd name="T55" fmla="*/ 744 h 936"/>
                <a:gd name="T56" fmla="*/ 480 w 1488"/>
                <a:gd name="T57" fmla="*/ 819 h 936"/>
                <a:gd name="T58" fmla="*/ 330 w 1488"/>
                <a:gd name="T59" fmla="*/ 711 h 936"/>
                <a:gd name="T60" fmla="*/ 252 w 1488"/>
                <a:gd name="T61" fmla="*/ 620 h 936"/>
                <a:gd name="T62" fmla="*/ 208 w 1488"/>
                <a:gd name="T63" fmla="*/ 600 h 936"/>
                <a:gd name="T64" fmla="*/ 184 w 1488"/>
                <a:gd name="T65" fmla="*/ 603 h 936"/>
                <a:gd name="T66" fmla="*/ 172 w 1488"/>
                <a:gd name="T67" fmla="*/ 649 h 936"/>
                <a:gd name="T68" fmla="*/ 94 w 1488"/>
                <a:gd name="T69" fmla="*/ 604 h 936"/>
                <a:gd name="T70" fmla="*/ 5 w 1488"/>
                <a:gd name="T71" fmla="*/ 625 h 936"/>
                <a:gd name="T72" fmla="*/ 43 w 1488"/>
                <a:gd name="T73" fmla="*/ 533 h 936"/>
                <a:gd name="T74" fmla="*/ 124 w 1488"/>
                <a:gd name="T75" fmla="*/ 477 h 936"/>
                <a:gd name="T76" fmla="*/ 142 w 1488"/>
                <a:gd name="T77" fmla="*/ 457 h 936"/>
                <a:gd name="T78" fmla="*/ 238 w 1488"/>
                <a:gd name="T79" fmla="*/ 423 h 936"/>
                <a:gd name="T80" fmla="*/ 255 w 1488"/>
                <a:gd name="T81" fmla="*/ 386 h 936"/>
                <a:gd name="T82" fmla="*/ 200 w 1488"/>
                <a:gd name="T83" fmla="*/ 357 h 936"/>
                <a:gd name="T84" fmla="*/ 171 w 1488"/>
                <a:gd name="T85" fmla="*/ 453 h 936"/>
                <a:gd name="T86" fmla="*/ 115 w 1488"/>
                <a:gd name="T87" fmla="*/ 409 h 936"/>
                <a:gd name="T88" fmla="*/ 108 w 1488"/>
                <a:gd name="T89" fmla="*/ 364 h 936"/>
                <a:gd name="T90" fmla="*/ 179 w 1488"/>
                <a:gd name="T91" fmla="*/ 266 h 936"/>
                <a:gd name="T92" fmla="*/ 197 w 1488"/>
                <a:gd name="T93" fmla="*/ 240 h 936"/>
                <a:gd name="T94" fmla="*/ 231 w 1488"/>
                <a:gd name="T95" fmla="*/ 212 h 936"/>
                <a:gd name="T96" fmla="*/ 279 w 1488"/>
                <a:gd name="T97" fmla="*/ 188 h 936"/>
                <a:gd name="T98" fmla="*/ 331 w 1488"/>
                <a:gd name="T99" fmla="*/ 228 h 936"/>
                <a:gd name="T100" fmla="*/ 309 w 1488"/>
                <a:gd name="T101" fmla="*/ 272 h 936"/>
                <a:gd name="T102" fmla="*/ 368 w 1488"/>
                <a:gd name="T103" fmla="*/ 305 h 936"/>
                <a:gd name="T104" fmla="*/ 416 w 1488"/>
                <a:gd name="T105" fmla="*/ 248 h 936"/>
                <a:gd name="T106" fmla="*/ 503 w 1488"/>
                <a:gd name="T107" fmla="*/ 236 h 936"/>
                <a:gd name="T108" fmla="*/ 525 w 1488"/>
                <a:gd name="T109" fmla="*/ 216 h 936"/>
                <a:gd name="T110" fmla="*/ 571 w 1488"/>
                <a:gd name="T111" fmla="*/ 192 h 936"/>
                <a:gd name="T112" fmla="*/ 612 w 1488"/>
                <a:gd name="T113" fmla="*/ 261 h 936"/>
                <a:gd name="T114" fmla="*/ 651 w 1488"/>
                <a:gd name="T115" fmla="*/ 264 h 936"/>
                <a:gd name="T116" fmla="*/ 622 w 1488"/>
                <a:gd name="T117" fmla="*/ 137 h 936"/>
                <a:gd name="T118" fmla="*/ 652 w 1488"/>
                <a:gd name="T119" fmla="*/ 154 h 936"/>
                <a:gd name="T120" fmla="*/ 693 w 1488"/>
                <a:gd name="T121" fmla="*/ 168 h 936"/>
                <a:gd name="T122" fmla="*/ 723 w 1488"/>
                <a:gd name="T123" fmla="*/ 77 h 936"/>
                <a:gd name="T124" fmla="*/ 807 w 1488"/>
                <a:gd name="T125" fmla="*/ 47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88" h="936">
                  <a:moveTo>
                    <a:pt x="818" y="43"/>
                  </a:moveTo>
                  <a:cubicBezTo>
                    <a:pt x="821" y="42"/>
                    <a:pt x="823" y="39"/>
                    <a:pt x="822" y="35"/>
                  </a:cubicBezTo>
                  <a:cubicBezTo>
                    <a:pt x="821" y="32"/>
                    <a:pt x="818" y="31"/>
                    <a:pt x="821" y="26"/>
                  </a:cubicBezTo>
                  <a:cubicBezTo>
                    <a:pt x="822" y="24"/>
                    <a:pt x="825" y="21"/>
                    <a:pt x="827" y="18"/>
                  </a:cubicBezTo>
                  <a:cubicBezTo>
                    <a:pt x="831" y="11"/>
                    <a:pt x="834" y="7"/>
                    <a:pt x="841" y="3"/>
                  </a:cubicBezTo>
                  <a:cubicBezTo>
                    <a:pt x="845" y="1"/>
                    <a:pt x="846" y="0"/>
                    <a:pt x="850" y="3"/>
                  </a:cubicBezTo>
                  <a:cubicBezTo>
                    <a:pt x="852" y="4"/>
                    <a:pt x="856" y="6"/>
                    <a:pt x="857" y="8"/>
                  </a:cubicBezTo>
                  <a:cubicBezTo>
                    <a:pt x="863" y="15"/>
                    <a:pt x="848" y="17"/>
                    <a:pt x="847" y="22"/>
                  </a:cubicBezTo>
                  <a:cubicBezTo>
                    <a:pt x="845" y="29"/>
                    <a:pt x="852" y="22"/>
                    <a:pt x="854" y="21"/>
                  </a:cubicBezTo>
                  <a:cubicBezTo>
                    <a:pt x="858" y="19"/>
                    <a:pt x="861" y="21"/>
                    <a:pt x="864" y="24"/>
                  </a:cubicBezTo>
                  <a:cubicBezTo>
                    <a:pt x="867" y="26"/>
                    <a:pt x="870" y="28"/>
                    <a:pt x="868" y="31"/>
                  </a:cubicBezTo>
                  <a:cubicBezTo>
                    <a:pt x="867" y="34"/>
                    <a:pt x="860" y="36"/>
                    <a:pt x="859" y="39"/>
                  </a:cubicBezTo>
                  <a:cubicBezTo>
                    <a:pt x="856" y="44"/>
                    <a:pt x="863" y="42"/>
                    <a:pt x="866" y="41"/>
                  </a:cubicBezTo>
                  <a:cubicBezTo>
                    <a:pt x="870" y="39"/>
                    <a:pt x="871" y="35"/>
                    <a:pt x="875" y="34"/>
                  </a:cubicBezTo>
                  <a:cubicBezTo>
                    <a:pt x="882" y="33"/>
                    <a:pt x="895" y="34"/>
                    <a:pt x="900" y="38"/>
                  </a:cubicBezTo>
                  <a:cubicBezTo>
                    <a:pt x="905" y="43"/>
                    <a:pt x="909" y="49"/>
                    <a:pt x="914" y="55"/>
                  </a:cubicBezTo>
                  <a:cubicBezTo>
                    <a:pt x="916" y="58"/>
                    <a:pt x="918" y="59"/>
                    <a:pt x="917" y="63"/>
                  </a:cubicBezTo>
                  <a:cubicBezTo>
                    <a:pt x="917" y="65"/>
                    <a:pt x="918" y="67"/>
                    <a:pt x="916" y="68"/>
                  </a:cubicBezTo>
                  <a:cubicBezTo>
                    <a:pt x="913" y="69"/>
                    <a:pt x="913" y="66"/>
                    <a:pt x="911" y="65"/>
                  </a:cubicBezTo>
                  <a:cubicBezTo>
                    <a:pt x="907" y="63"/>
                    <a:pt x="904" y="64"/>
                    <a:pt x="908" y="68"/>
                  </a:cubicBezTo>
                  <a:cubicBezTo>
                    <a:pt x="910" y="71"/>
                    <a:pt x="912" y="72"/>
                    <a:pt x="914" y="75"/>
                  </a:cubicBezTo>
                  <a:cubicBezTo>
                    <a:pt x="915" y="76"/>
                    <a:pt x="915" y="76"/>
                    <a:pt x="916" y="76"/>
                  </a:cubicBezTo>
                  <a:cubicBezTo>
                    <a:pt x="917" y="84"/>
                    <a:pt x="909" y="86"/>
                    <a:pt x="903" y="91"/>
                  </a:cubicBezTo>
                  <a:cubicBezTo>
                    <a:pt x="900" y="93"/>
                    <a:pt x="900" y="95"/>
                    <a:pt x="898" y="98"/>
                  </a:cubicBezTo>
                  <a:cubicBezTo>
                    <a:pt x="896" y="101"/>
                    <a:pt x="894" y="102"/>
                    <a:pt x="891" y="104"/>
                  </a:cubicBezTo>
                  <a:cubicBezTo>
                    <a:pt x="885" y="107"/>
                    <a:pt x="881" y="111"/>
                    <a:pt x="876" y="116"/>
                  </a:cubicBezTo>
                  <a:cubicBezTo>
                    <a:pt x="874" y="119"/>
                    <a:pt x="874" y="122"/>
                    <a:pt x="872" y="124"/>
                  </a:cubicBezTo>
                  <a:cubicBezTo>
                    <a:pt x="870" y="126"/>
                    <a:pt x="866" y="128"/>
                    <a:pt x="864" y="129"/>
                  </a:cubicBezTo>
                  <a:cubicBezTo>
                    <a:pt x="860" y="133"/>
                    <a:pt x="857" y="136"/>
                    <a:pt x="853" y="139"/>
                  </a:cubicBezTo>
                  <a:cubicBezTo>
                    <a:pt x="851" y="141"/>
                    <a:pt x="844" y="147"/>
                    <a:pt x="844" y="150"/>
                  </a:cubicBezTo>
                  <a:cubicBezTo>
                    <a:pt x="845" y="157"/>
                    <a:pt x="854" y="148"/>
                    <a:pt x="856" y="147"/>
                  </a:cubicBezTo>
                  <a:cubicBezTo>
                    <a:pt x="860" y="143"/>
                    <a:pt x="861" y="141"/>
                    <a:pt x="862" y="135"/>
                  </a:cubicBezTo>
                  <a:cubicBezTo>
                    <a:pt x="866" y="134"/>
                    <a:pt x="870" y="135"/>
                    <a:pt x="874" y="135"/>
                  </a:cubicBezTo>
                  <a:cubicBezTo>
                    <a:pt x="879" y="134"/>
                    <a:pt x="881" y="132"/>
                    <a:pt x="884" y="130"/>
                  </a:cubicBezTo>
                  <a:cubicBezTo>
                    <a:pt x="887" y="129"/>
                    <a:pt x="893" y="127"/>
                    <a:pt x="889" y="124"/>
                  </a:cubicBezTo>
                  <a:cubicBezTo>
                    <a:pt x="888" y="123"/>
                    <a:pt x="885" y="125"/>
                    <a:pt x="884" y="123"/>
                  </a:cubicBezTo>
                  <a:cubicBezTo>
                    <a:pt x="883" y="122"/>
                    <a:pt x="886" y="119"/>
                    <a:pt x="887" y="118"/>
                  </a:cubicBezTo>
                  <a:cubicBezTo>
                    <a:pt x="892" y="110"/>
                    <a:pt x="895" y="116"/>
                    <a:pt x="901" y="120"/>
                  </a:cubicBezTo>
                  <a:cubicBezTo>
                    <a:pt x="903" y="122"/>
                    <a:pt x="907" y="124"/>
                    <a:pt x="909" y="121"/>
                  </a:cubicBezTo>
                  <a:cubicBezTo>
                    <a:pt x="911" y="116"/>
                    <a:pt x="906" y="114"/>
                    <a:pt x="905" y="112"/>
                  </a:cubicBezTo>
                  <a:cubicBezTo>
                    <a:pt x="902" y="108"/>
                    <a:pt x="902" y="102"/>
                    <a:pt x="906" y="100"/>
                  </a:cubicBezTo>
                  <a:cubicBezTo>
                    <a:pt x="910" y="98"/>
                    <a:pt x="916" y="101"/>
                    <a:pt x="914" y="105"/>
                  </a:cubicBezTo>
                  <a:cubicBezTo>
                    <a:pt x="914" y="107"/>
                    <a:pt x="911" y="108"/>
                    <a:pt x="911" y="110"/>
                  </a:cubicBezTo>
                  <a:cubicBezTo>
                    <a:pt x="910" y="112"/>
                    <a:pt x="911" y="113"/>
                    <a:pt x="912" y="116"/>
                  </a:cubicBezTo>
                  <a:cubicBezTo>
                    <a:pt x="913" y="119"/>
                    <a:pt x="913" y="124"/>
                    <a:pt x="915" y="127"/>
                  </a:cubicBezTo>
                  <a:cubicBezTo>
                    <a:pt x="914" y="129"/>
                    <a:pt x="911" y="132"/>
                    <a:pt x="912" y="134"/>
                  </a:cubicBezTo>
                  <a:cubicBezTo>
                    <a:pt x="917" y="136"/>
                    <a:pt x="918" y="127"/>
                    <a:pt x="922" y="126"/>
                  </a:cubicBezTo>
                  <a:cubicBezTo>
                    <a:pt x="927" y="125"/>
                    <a:pt x="934" y="122"/>
                    <a:pt x="939" y="124"/>
                  </a:cubicBezTo>
                  <a:cubicBezTo>
                    <a:pt x="941" y="125"/>
                    <a:pt x="943" y="127"/>
                    <a:pt x="945" y="127"/>
                  </a:cubicBezTo>
                  <a:cubicBezTo>
                    <a:pt x="949" y="128"/>
                    <a:pt x="952" y="126"/>
                    <a:pt x="954" y="130"/>
                  </a:cubicBezTo>
                  <a:cubicBezTo>
                    <a:pt x="956" y="132"/>
                    <a:pt x="953" y="135"/>
                    <a:pt x="955" y="138"/>
                  </a:cubicBezTo>
                  <a:cubicBezTo>
                    <a:pt x="956" y="141"/>
                    <a:pt x="959" y="140"/>
                    <a:pt x="962" y="141"/>
                  </a:cubicBezTo>
                  <a:cubicBezTo>
                    <a:pt x="968" y="141"/>
                    <a:pt x="976" y="142"/>
                    <a:pt x="982" y="140"/>
                  </a:cubicBezTo>
                  <a:cubicBezTo>
                    <a:pt x="985" y="138"/>
                    <a:pt x="986" y="135"/>
                    <a:pt x="986" y="132"/>
                  </a:cubicBezTo>
                  <a:cubicBezTo>
                    <a:pt x="986" y="130"/>
                    <a:pt x="985" y="128"/>
                    <a:pt x="986" y="127"/>
                  </a:cubicBezTo>
                  <a:cubicBezTo>
                    <a:pt x="986" y="124"/>
                    <a:pt x="987" y="125"/>
                    <a:pt x="989" y="122"/>
                  </a:cubicBezTo>
                  <a:cubicBezTo>
                    <a:pt x="992" y="120"/>
                    <a:pt x="994" y="118"/>
                    <a:pt x="997" y="120"/>
                  </a:cubicBezTo>
                  <a:cubicBezTo>
                    <a:pt x="999" y="121"/>
                    <a:pt x="1000" y="122"/>
                    <a:pt x="1002" y="123"/>
                  </a:cubicBezTo>
                  <a:cubicBezTo>
                    <a:pt x="1004" y="124"/>
                    <a:pt x="1007" y="123"/>
                    <a:pt x="1009" y="124"/>
                  </a:cubicBezTo>
                  <a:cubicBezTo>
                    <a:pt x="1011" y="124"/>
                    <a:pt x="1012" y="125"/>
                    <a:pt x="1014" y="126"/>
                  </a:cubicBezTo>
                  <a:cubicBezTo>
                    <a:pt x="1016" y="126"/>
                    <a:pt x="1019" y="126"/>
                    <a:pt x="1021" y="126"/>
                  </a:cubicBezTo>
                  <a:cubicBezTo>
                    <a:pt x="1024" y="127"/>
                    <a:pt x="1026" y="130"/>
                    <a:pt x="1028" y="132"/>
                  </a:cubicBezTo>
                  <a:cubicBezTo>
                    <a:pt x="1033" y="139"/>
                    <a:pt x="1031" y="144"/>
                    <a:pt x="1031" y="151"/>
                  </a:cubicBezTo>
                  <a:cubicBezTo>
                    <a:pt x="1031" y="155"/>
                    <a:pt x="1031" y="159"/>
                    <a:pt x="1030" y="162"/>
                  </a:cubicBezTo>
                  <a:cubicBezTo>
                    <a:pt x="1028" y="166"/>
                    <a:pt x="1026" y="168"/>
                    <a:pt x="1026" y="172"/>
                  </a:cubicBezTo>
                  <a:cubicBezTo>
                    <a:pt x="1026" y="181"/>
                    <a:pt x="1033" y="185"/>
                    <a:pt x="1039" y="189"/>
                  </a:cubicBezTo>
                  <a:cubicBezTo>
                    <a:pt x="1042" y="191"/>
                    <a:pt x="1045" y="194"/>
                    <a:pt x="1049" y="192"/>
                  </a:cubicBezTo>
                  <a:cubicBezTo>
                    <a:pt x="1052" y="190"/>
                    <a:pt x="1052" y="186"/>
                    <a:pt x="1053" y="183"/>
                  </a:cubicBezTo>
                  <a:cubicBezTo>
                    <a:pt x="1054" y="181"/>
                    <a:pt x="1054" y="180"/>
                    <a:pt x="1054" y="177"/>
                  </a:cubicBezTo>
                  <a:cubicBezTo>
                    <a:pt x="1055" y="175"/>
                    <a:pt x="1054" y="171"/>
                    <a:pt x="1055" y="170"/>
                  </a:cubicBezTo>
                  <a:cubicBezTo>
                    <a:pt x="1059" y="164"/>
                    <a:pt x="1060" y="174"/>
                    <a:pt x="1061" y="175"/>
                  </a:cubicBezTo>
                  <a:cubicBezTo>
                    <a:pt x="1064" y="178"/>
                    <a:pt x="1070" y="178"/>
                    <a:pt x="1070" y="173"/>
                  </a:cubicBezTo>
                  <a:cubicBezTo>
                    <a:pt x="1076" y="170"/>
                    <a:pt x="1079" y="173"/>
                    <a:pt x="1086" y="176"/>
                  </a:cubicBezTo>
                  <a:cubicBezTo>
                    <a:pt x="1089" y="177"/>
                    <a:pt x="1090" y="178"/>
                    <a:pt x="1092" y="181"/>
                  </a:cubicBezTo>
                  <a:cubicBezTo>
                    <a:pt x="1093" y="183"/>
                    <a:pt x="1094" y="186"/>
                    <a:pt x="1096" y="186"/>
                  </a:cubicBezTo>
                  <a:cubicBezTo>
                    <a:pt x="1099" y="182"/>
                    <a:pt x="1090" y="179"/>
                    <a:pt x="1090" y="174"/>
                  </a:cubicBezTo>
                  <a:cubicBezTo>
                    <a:pt x="1095" y="173"/>
                    <a:pt x="1108" y="181"/>
                    <a:pt x="1110" y="175"/>
                  </a:cubicBezTo>
                  <a:cubicBezTo>
                    <a:pt x="1111" y="172"/>
                    <a:pt x="1106" y="170"/>
                    <a:pt x="1106" y="168"/>
                  </a:cubicBezTo>
                  <a:cubicBezTo>
                    <a:pt x="1104" y="164"/>
                    <a:pt x="1107" y="163"/>
                    <a:pt x="1108" y="160"/>
                  </a:cubicBezTo>
                  <a:cubicBezTo>
                    <a:pt x="1105" y="158"/>
                    <a:pt x="1101" y="155"/>
                    <a:pt x="1105" y="152"/>
                  </a:cubicBezTo>
                  <a:cubicBezTo>
                    <a:pt x="1108" y="150"/>
                    <a:pt x="1113" y="154"/>
                    <a:pt x="1115" y="152"/>
                  </a:cubicBezTo>
                  <a:cubicBezTo>
                    <a:pt x="1117" y="149"/>
                    <a:pt x="1110" y="146"/>
                    <a:pt x="1115" y="143"/>
                  </a:cubicBezTo>
                  <a:cubicBezTo>
                    <a:pt x="1116" y="142"/>
                    <a:pt x="1118" y="143"/>
                    <a:pt x="1120" y="143"/>
                  </a:cubicBezTo>
                  <a:cubicBezTo>
                    <a:pt x="1122" y="144"/>
                    <a:pt x="1124" y="144"/>
                    <a:pt x="1127" y="144"/>
                  </a:cubicBezTo>
                  <a:cubicBezTo>
                    <a:pt x="1131" y="144"/>
                    <a:pt x="1135" y="146"/>
                    <a:pt x="1139" y="147"/>
                  </a:cubicBezTo>
                  <a:cubicBezTo>
                    <a:pt x="1144" y="148"/>
                    <a:pt x="1148" y="149"/>
                    <a:pt x="1152" y="150"/>
                  </a:cubicBezTo>
                  <a:cubicBezTo>
                    <a:pt x="1161" y="151"/>
                    <a:pt x="1170" y="154"/>
                    <a:pt x="1179" y="157"/>
                  </a:cubicBezTo>
                  <a:cubicBezTo>
                    <a:pt x="1182" y="157"/>
                    <a:pt x="1184" y="157"/>
                    <a:pt x="1185" y="160"/>
                  </a:cubicBezTo>
                  <a:cubicBezTo>
                    <a:pt x="1187" y="162"/>
                    <a:pt x="1186" y="165"/>
                    <a:pt x="1188" y="166"/>
                  </a:cubicBezTo>
                  <a:cubicBezTo>
                    <a:pt x="1187" y="170"/>
                    <a:pt x="1184" y="170"/>
                    <a:pt x="1181" y="171"/>
                  </a:cubicBezTo>
                  <a:cubicBezTo>
                    <a:pt x="1181" y="172"/>
                    <a:pt x="1180" y="173"/>
                    <a:pt x="1180" y="174"/>
                  </a:cubicBezTo>
                  <a:cubicBezTo>
                    <a:pt x="1182" y="180"/>
                    <a:pt x="1195" y="173"/>
                    <a:pt x="1197" y="181"/>
                  </a:cubicBezTo>
                  <a:cubicBezTo>
                    <a:pt x="1198" y="181"/>
                    <a:pt x="1200" y="181"/>
                    <a:pt x="1201" y="182"/>
                  </a:cubicBezTo>
                  <a:cubicBezTo>
                    <a:pt x="1202" y="183"/>
                    <a:pt x="1203" y="184"/>
                    <a:pt x="1203" y="186"/>
                  </a:cubicBezTo>
                  <a:cubicBezTo>
                    <a:pt x="1203" y="188"/>
                    <a:pt x="1202" y="189"/>
                    <a:pt x="1202" y="190"/>
                  </a:cubicBezTo>
                  <a:cubicBezTo>
                    <a:pt x="1202" y="194"/>
                    <a:pt x="1206" y="195"/>
                    <a:pt x="1211" y="193"/>
                  </a:cubicBezTo>
                  <a:cubicBezTo>
                    <a:pt x="1215" y="191"/>
                    <a:pt x="1217" y="189"/>
                    <a:pt x="1223" y="189"/>
                  </a:cubicBezTo>
                  <a:cubicBezTo>
                    <a:pt x="1227" y="189"/>
                    <a:pt x="1232" y="190"/>
                    <a:pt x="1237" y="190"/>
                  </a:cubicBezTo>
                  <a:cubicBezTo>
                    <a:pt x="1244" y="190"/>
                    <a:pt x="1253" y="193"/>
                    <a:pt x="1258" y="200"/>
                  </a:cubicBezTo>
                  <a:cubicBezTo>
                    <a:pt x="1260" y="204"/>
                    <a:pt x="1258" y="206"/>
                    <a:pt x="1257" y="209"/>
                  </a:cubicBezTo>
                  <a:cubicBezTo>
                    <a:pt x="1256" y="211"/>
                    <a:pt x="1256" y="214"/>
                    <a:pt x="1257" y="216"/>
                  </a:cubicBezTo>
                  <a:cubicBezTo>
                    <a:pt x="1259" y="218"/>
                    <a:pt x="1262" y="215"/>
                    <a:pt x="1264" y="217"/>
                  </a:cubicBezTo>
                  <a:cubicBezTo>
                    <a:pt x="1266" y="218"/>
                    <a:pt x="1265" y="221"/>
                    <a:pt x="1266" y="222"/>
                  </a:cubicBezTo>
                  <a:cubicBezTo>
                    <a:pt x="1270" y="225"/>
                    <a:pt x="1271" y="219"/>
                    <a:pt x="1274" y="217"/>
                  </a:cubicBezTo>
                  <a:cubicBezTo>
                    <a:pt x="1281" y="211"/>
                    <a:pt x="1290" y="218"/>
                    <a:pt x="1297" y="219"/>
                  </a:cubicBezTo>
                  <a:cubicBezTo>
                    <a:pt x="1299" y="219"/>
                    <a:pt x="1301" y="219"/>
                    <a:pt x="1303" y="219"/>
                  </a:cubicBezTo>
                  <a:cubicBezTo>
                    <a:pt x="1305" y="219"/>
                    <a:pt x="1306" y="219"/>
                    <a:pt x="1308" y="219"/>
                  </a:cubicBezTo>
                  <a:cubicBezTo>
                    <a:pt x="1312" y="219"/>
                    <a:pt x="1313" y="218"/>
                    <a:pt x="1315" y="214"/>
                  </a:cubicBezTo>
                  <a:cubicBezTo>
                    <a:pt x="1317" y="211"/>
                    <a:pt x="1316" y="208"/>
                    <a:pt x="1322" y="209"/>
                  </a:cubicBezTo>
                  <a:cubicBezTo>
                    <a:pt x="1325" y="209"/>
                    <a:pt x="1332" y="213"/>
                    <a:pt x="1331" y="216"/>
                  </a:cubicBezTo>
                  <a:cubicBezTo>
                    <a:pt x="1330" y="219"/>
                    <a:pt x="1326" y="218"/>
                    <a:pt x="1325" y="219"/>
                  </a:cubicBezTo>
                  <a:cubicBezTo>
                    <a:pt x="1323" y="221"/>
                    <a:pt x="1323" y="222"/>
                    <a:pt x="1323" y="224"/>
                  </a:cubicBezTo>
                  <a:cubicBezTo>
                    <a:pt x="1321" y="231"/>
                    <a:pt x="1325" y="229"/>
                    <a:pt x="1330" y="232"/>
                  </a:cubicBezTo>
                  <a:cubicBezTo>
                    <a:pt x="1332" y="233"/>
                    <a:pt x="1332" y="236"/>
                    <a:pt x="1335" y="235"/>
                  </a:cubicBezTo>
                  <a:cubicBezTo>
                    <a:pt x="1337" y="235"/>
                    <a:pt x="1340" y="232"/>
                    <a:pt x="1340" y="230"/>
                  </a:cubicBezTo>
                  <a:cubicBezTo>
                    <a:pt x="1340" y="227"/>
                    <a:pt x="1336" y="220"/>
                    <a:pt x="1333" y="218"/>
                  </a:cubicBezTo>
                  <a:cubicBezTo>
                    <a:pt x="1334" y="217"/>
                    <a:pt x="1335" y="215"/>
                    <a:pt x="1336" y="214"/>
                  </a:cubicBezTo>
                  <a:cubicBezTo>
                    <a:pt x="1336" y="213"/>
                    <a:pt x="1337" y="209"/>
                    <a:pt x="1337" y="209"/>
                  </a:cubicBezTo>
                  <a:cubicBezTo>
                    <a:pt x="1339" y="206"/>
                    <a:pt x="1343" y="207"/>
                    <a:pt x="1347" y="209"/>
                  </a:cubicBezTo>
                  <a:cubicBezTo>
                    <a:pt x="1351" y="211"/>
                    <a:pt x="1352" y="213"/>
                    <a:pt x="1357" y="213"/>
                  </a:cubicBezTo>
                  <a:cubicBezTo>
                    <a:pt x="1361" y="214"/>
                    <a:pt x="1365" y="214"/>
                    <a:pt x="1369" y="214"/>
                  </a:cubicBezTo>
                  <a:cubicBezTo>
                    <a:pt x="1377" y="215"/>
                    <a:pt x="1386" y="219"/>
                    <a:pt x="1393" y="222"/>
                  </a:cubicBezTo>
                  <a:cubicBezTo>
                    <a:pt x="1400" y="225"/>
                    <a:pt x="1404" y="232"/>
                    <a:pt x="1409" y="237"/>
                  </a:cubicBezTo>
                  <a:cubicBezTo>
                    <a:pt x="1416" y="243"/>
                    <a:pt x="1421" y="248"/>
                    <a:pt x="1429" y="252"/>
                  </a:cubicBezTo>
                  <a:cubicBezTo>
                    <a:pt x="1433" y="253"/>
                    <a:pt x="1435" y="255"/>
                    <a:pt x="1438" y="258"/>
                  </a:cubicBezTo>
                  <a:cubicBezTo>
                    <a:pt x="1442" y="261"/>
                    <a:pt x="1442" y="264"/>
                    <a:pt x="1445" y="268"/>
                  </a:cubicBezTo>
                  <a:cubicBezTo>
                    <a:pt x="1441" y="269"/>
                    <a:pt x="1444" y="273"/>
                    <a:pt x="1445" y="275"/>
                  </a:cubicBezTo>
                  <a:cubicBezTo>
                    <a:pt x="1445" y="276"/>
                    <a:pt x="1448" y="281"/>
                    <a:pt x="1449" y="281"/>
                  </a:cubicBezTo>
                  <a:cubicBezTo>
                    <a:pt x="1454" y="283"/>
                    <a:pt x="1449" y="271"/>
                    <a:pt x="1454" y="269"/>
                  </a:cubicBezTo>
                  <a:cubicBezTo>
                    <a:pt x="1454" y="269"/>
                    <a:pt x="1460" y="273"/>
                    <a:pt x="1461" y="274"/>
                  </a:cubicBezTo>
                  <a:cubicBezTo>
                    <a:pt x="1465" y="275"/>
                    <a:pt x="1469" y="274"/>
                    <a:pt x="1472" y="276"/>
                  </a:cubicBezTo>
                  <a:cubicBezTo>
                    <a:pt x="1474" y="278"/>
                    <a:pt x="1477" y="281"/>
                    <a:pt x="1479" y="283"/>
                  </a:cubicBezTo>
                  <a:cubicBezTo>
                    <a:pt x="1488" y="292"/>
                    <a:pt x="1477" y="294"/>
                    <a:pt x="1471" y="299"/>
                  </a:cubicBezTo>
                  <a:cubicBezTo>
                    <a:pt x="1468" y="301"/>
                    <a:pt x="1464" y="304"/>
                    <a:pt x="1463" y="307"/>
                  </a:cubicBezTo>
                  <a:cubicBezTo>
                    <a:pt x="1462" y="310"/>
                    <a:pt x="1463" y="315"/>
                    <a:pt x="1461" y="318"/>
                  </a:cubicBezTo>
                  <a:cubicBezTo>
                    <a:pt x="1457" y="327"/>
                    <a:pt x="1449" y="316"/>
                    <a:pt x="1445" y="312"/>
                  </a:cubicBezTo>
                  <a:cubicBezTo>
                    <a:pt x="1442" y="310"/>
                    <a:pt x="1439" y="309"/>
                    <a:pt x="1436" y="306"/>
                  </a:cubicBezTo>
                  <a:cubicBezTo>
                    <a:pt x="1434" y="304"/>
                    <a:pt x="1436" y="299"/>
                    <a:pt x="1433" y="297"/>
                  </a:cubicBezTo>
                  <a:cubicBezTo>
                    <a:pt x="1431" y="294"/>
                    <a:pt x="1425" y="299"/>
                    <a:pt x="1422" y="298"/>
                  </a:cubicBezTo>
                  <a:cubicBezTo>
                    <a:pt x="1419" y="296"/>
                    <a:pt x="1418" y="291"/>
                    <a:pt x="1418" y="288"/>
                  </a:cubicBezTo>
                  <a:cubicBezTo>
                    <a:pt x="1416" y="278"/>
                    <a:pt x="1405" y="287"/>
                    <a:pt x="1410" y="294"/>
                  </a:cubicBezTo>
                  <a:cubicBezTo>
                    <a:pt x="1413" y="297"/>
                    <a:pt x="1418" y="298"/>
                    <a:pt x="1414" y="302"/>
                  </a:cubicBezTo>
                  <a:cubicBezTo>
                    <a:pt x="1412" y="306"/>
                    <a:pt x="1408" y="306"/>
                    <a:pt x="1405" y="309"/>
                  </a:cubicBezTo>
                  <a:cubicBezTo>
                    <a:pt x="1402" y="312"/>
                    <a:pt x="1403" y="315"/>
                    <a:pt x="1398" y="314"/>
                  </a:cubicBezTo>
                  <a:cubicBezTo>
                    <a:pt x="1394" y="313"/>
                    <a:pt x="1392" y="308"/>
                    <a:pt x="1388" y="312"/>
                  </a:cubicBezTo>
                  <a:cubicBezTo>
                    <a:pt x="1383" y="316"/>
                    <a:pt x="1387" y="318"/>
                    <a:pt x="1390" y="320"/>
                  </a:cubicBezTo>
                  <a:cubicBezTo>
                    <a:pt x="1394" y="322"/>
                    <a:pt x="1396" y="323"/>
                    <a:pt x="1396" y="328"/>
                  </a:cubicBezTo>
                  <a:cubicBezTo>
                    <a:pt x="1397" y="331"/>
                    <a:pt x="1395" y="336"/>
                    <a:pt x="1396" y="339"/>
                  </a:cubicBezTo>
                  <a:cubicBezTo>
                    <a:pt x="1396" y="342"/>
                    <a:pt x="1401" y="344"/>
                    <a:pt x="1401" y="348"/>
                  </a:cubicBezTo>
                  <a:cubicBezTo>
                    <a:pt x="1402" y="356"/>
                    <a:pt x="1395" y="351"/>
                    <a:pt x="1391" y="349"/>
                  </a:cubicBezTo>
                  <a:cubicBezTo>
                    <a:pt x="1383" y="345"/>
                    <a:pt x="1383" y="352"/>
                    <a:pt x="1376" y="355"/>
                  </a:cubicBezTo>
                  <a:cubicBezTo>
                    <a:pt x="1373" y="356"/>
                    <a:pt x="1369" y="357"/>
                    <a:pt x="1366" y="359"/>
                  </a:cubicBezTo>
                  <a:cubicBezTo>
                    <a:pt x="1360" y="361"/>
                    <a:pt x="1353" y="367"/>
                    <a:pt x="1348" y="371"/>
                  </a:cubicBezTo>
                  <a:cubicBezTo>
                    <a:pt x="1343" y="376"/>
                    <a:pt x="1338" y="382"/>
                    <a:pt x="1336" y="387"/>
                  </a:cubicBezTo>
                  <a:cubicBezTo>
                    <a:pt x="1335" y="390"/>
                    <a:pt x="1332" y="394"/>
                    <a:pt x="1329" y="392"/>
                  </a:cubicBezTo>
                  <a:cubicBezTo>
                    <a:pt x="1326" y="390"/>
                    <a:pt x="1326" y="385"/>
                    <a:pt x="1324" y="383"/>
                  </a:cubicBezTo>
                  <a:cubicBezTo>
                    <a:pt x="1314" y="376"/>
                    <a:pt x="1308" y="392"/>
                    <a:pt x="1301" y="395"/>
                  </a:cubicBezTo>
                  <a:cubicBezTo>
                    <a:pt x="1298" y="392"/>
                    <a:pt x="1301" y="387"/>
                    <a:pt x="1302" y="385"/>
                  </a:cubicBezTo>
                  <a:cubicBezTo>
                    <a:pt x="1298" y="384"/>
                    <a:pt x="1298" y="391"/>
                    <a:pt x="1293" y="391"/>
                  </a:cubicBezTo>
                  <a:cubicBezTo>
                    <a:pt x="1287" y="391"/>
                    <a:pt x="1285" y="389"/>
                    <a:pt x="1284" y="397"/>
                  </a:cubicBezTo>
                  <a:cubicBezTo>
                    <a:pt x="1282" y="402"/>
                    <a:pt x="1279" y="404"/>
                    <a:pt x="1276" y="408"/>
                  </a:cubicBezTo>
                  <a:cubicBezTo>
                    <a:pt x="1273" y="411"/>
                    <a:pt x="1273" y="416"/>
                    <a:pt x="1273" y="420"/>
                  </a:cubicBezTo>
                  <a:cubicBezTo>
                    <a:pt x="1277" y="420"/>
                    <a:pt x="1279" y="415"/>
                    <a:pt x="1281" y="419"/>
                  </a:cubicBezTo>
                  <a:cubicBezTo>
                    <a:pt x="1284" y="423"/>
                    <a:pt x="1278" y="425"/>
                    <a:pt x="1278" y="428"/>
                  </a:cubicBezTo>
                  <a:cubicBezTo>
                    <a:pt x="1277" y="434"/>
                    <a:pt x="1289" y="440"/>
                    <a:pt x="1281" y="445"/>
                  </a:cubicBezTo>
                  <a:cubicBezTo>
                    <a:pt x="1278" y="447"/>
                    <a:pt x="1275" y="446"/>
                    <a:pt x="1272" y="450"/>
                  </a:cubicBezTo>
                  <a:cubicBezTo>
                    <a:pt x="1270" y="453"/>
                    <a:pt x="1273" y="455"/>
                    <a:pt x="1275" y="458"/>
                  </a:cubicBezTo>
                  <a:cubicBezTo>
                    <a:pt x="1277" y="460"/>
                    <a:pt x="1278" y="465"/>
                    <a:pt x="1275" y="466"/>
                  </a:cubicBezTo>
                  <a:cubicBezTo>
                    <a:pt x="1271" y="468"/>
                    <a:pt x="1268" y="464"/>
                    <a:pt x="1264" y="468"/>
                  </a:cubicBezTo>
                  <a:cubicBezTo>
                    <a:pt x="1259" y="473"/>
                    <a:pt x="1263" y="483"/>
                    <a:pt x="1254" y="484"/>
                  </a:cubicBezTo>
                  <a:cubicBezTo>
                    <a:pt x="1249" y="485"/>
                    <a:pt x="1248" y="484"/>
                    <a:pt x="1248" y="490"/>
                  </a:cubicBezTo>
                  <a:cubicBezTo>
                    <a:pt x="1248" y="495"/>
                    <a:pt x="1248" y="497"/>
                    <a:pt x="1245" y="500"/>
                  </a:cubicBezTo>
                  <a:cubicBezTo>
                    <a:pt x="1241" y="505"/>
                    <a:pt x="1235" y="513"/>
                    <a:pt x="1233" y="503"/>
                  </a:cubicBezTo>
                  <a:cubicBezTo>
                    <a:pt x="1231" y="496"/>
                    <a:pt x="1228" y="489"/>
                    <a:pt x="1226" y="482"/>
                  </a:cubicBezTo>
                  <a:cubicBezTo>
                    <a:pt x="1225" y="474"/>
                    <a:pt x="1226" y="466"/>
                    <a:pt x="1226" y="459"/>
                  </a:cubicBezTo>
                  <a:cubicBezTo>
                    <a:pt x="1225" y="451"/>
                    <a:pt x="1225" y="443"/>
                    <a:pt x="1227" y="436"/>
                  </a:cubicBezTo>
                  <a:cubicBezTo>
                    <a:pt x="1228" y="433"/>
                    <a:pt x="1231" y="431"/>
                    <a:pt x="1231" y="428"/>
                  </a:cubicBezTo>
                  <a:cubicBezTo>
                    <a:pt x="1232" y="425"/>
                    <a:pt x="1231" y="420"/>
                    <a:pt x="1233" y="418"/>
                  </a:cubicBezTo>
                  <a:cubicBezTo>
                    <a:pt x="1234" y="415"/>
                    <a:pt x="1239" y="414"/>
                    <a:pt x="1242" y="413"/>
                  </a:cubicBezTo>
                  <a:cubicBezTo>
                    <a:pt x="1244" y="411"/>
                    <a:pt x="1247" y="409"/>
                    <a:pt x="1249" y="407"/>
                  </a:cubicBezTo>
                  <a:cubicBezTo>
                    <a:pt x="1255" y="402"/>
                    <a:pt x="1259" y="396"/>
                    <a:pt x="1265" y="391"/>
                  </a:cubicBezTo>
                  <a:cubicBezTo>
                    <a:pt x="1270" y="387"/>
                    <a:pt x="1275" y="383"/>
                    <a:pt x="1279" y="379"/>
                  </a:cubicBezTo>
                  <a:cubicBezTo>
                    <a:pt x="1281" y="377"/>
                    <a:pt x="1284" y="374"/>
                    <a:pt x="1286" y="371"/>
                  </a:cubicBezTo>
                  <a:cubicBezTo>
                    <a:pt x="1288" y="368"/>
                    <a:pt x="1288" y="364"/>
                    <a:pt x="1290" y="361"/>
                  </a:cubicBezTo>
                  <a:cubicBezTo>
                    <a:pt x="1291" y="357"/>
                    <a:pt x="1300" y="344"/>
                    <a:pt x="1290" y="347"/>
                  </a:cubicBezTo>
                  <a:cubicBezTo>
                    <a:pt x="1287" y="349"/>
                    <a:pt x="1283" y="351"/>
                    <a:pt x="1281" y="354"/>
                  </a:cubicBezTo>
                  <a:cubicBezTo>
                    <a:pt x="1280" y="357"/>
                    <a:pt x="1280" y="362"/>
                    <a:pt x="1278" y="365"/>
                  </a:cubicBezTo>
                  <a:cubicBezTo>
                    <a:pt x="1276" y="370"/>
                    <a:pt x="1273" y="371"/>
                    <a:pt x="1268" y="373"/>
                  </a:cubicBezTo>
                  <a:cubicBezTo>
                    <a:pt x="1266" y="374"/>
                    <a:pt x="1264" y="375"/>
                    <a:pt x="1263" y="377"/>
                  </a:cubicBezTo>
                  <a:cubicBezTo>
                    <a:pt x="1262" y="378"/>
                    <a:pt x="1262" y="381"/>
                    <a:pt x="1260" y="381"/>
                  </a:cubicBezTo>
                  <a:cubicBezTo>
                    <a:pt x="1255" y="374"/>
                    <a:pt x="1261" y="371"/>
                    <a:pt x="1264" y="365"/>
                  </a:cubicBezTo>
                  <a:cubicBezTo>
                    <a:pt x="1267" y="356"/>
                    <a:pt x="1253" y="360"/>
                    <a:pt x="1252" y="365"/>
                  </a:cubicBezTo>
                  <a:cubicBezTo>
                    <a:pt x="1249" y="364"/>
                    <a:pt x="1249" y="361"/>
                    <a:pt x="1245" y="362"/>
                  </a:cubicBezTo>
                  <a:cubicBezTo>
                    <a:pt x="1242" y="362"/>
                    <a:pt x="1239" y="364"/>
                    <a:pt x="1238" y="366"/>
                  </a:cubicBezTo>
                  <a:cubicBezTo>
                    <a:pt x="1234" y="369"/>
                    <a:pt x="1231" y="373"/>
                    <a:pt x="1228" y="377"/>
                  </a:cubicBezTo>
                  <a:cubicBezTo>
                    <a:pt x="1225" y="381"/>
                    <a:pt x="1221" y="384"/>
                    <a:pt x="1219" y="388"/>
                  </a:cubicBezTo>
                  <a:cubicBezTo>
                    <a:pt x="1216" y="395"/>
                    <a:pt x="1219" y="396"/>
                    <a:pt x="1225" y="398"/>
                  </a:cubicBezTo>
                  <a:cubicBezTo>
                    <a:pt x="1227" y="403"/>
                    <a:pt x="1221" y="403"/>
                    <a:pt x="1218" y="403"/>
                  </a:cubicBezTo>
                  <a:cubicBezTo>
                    <a:pt x="1213" y="403"/>
                    <a:pt x="1212" y="404"/>
                    <a:pt x="1208" y="406"/>
                  </a:cubicBezTo>
                  <a:cubicBezTo>
                    <a:pt x="1204" y="410"/>
                    <a:pt x="1202" y="408"/>
                    <a:pt x="1198" y="405"/>
                  </a:cubicBezTo>
                  <a:cubicBezTo>
                    <a:pt x="1196" y="404"/>
                    <a:pt x="1195" y="405"/>
                    <a:pt x="1194" y="402"/>
                  </a:cubicBezTo>
                  <a:cubicBezTo>
                    <a:pt x="1194" y="401"/>
                    <a:pt x="1196" y="398"/>
                    <a:pt x="1197" y="397"/>
                  </a:cubicBezTo>
                  <a:cubicBezTo>
                    <a:pt x="1193" y="395"/>
                    <a:pt x="1187" y="393"/>
                    <a:pt x="1182" y="396"/>
                  </a:cubicBezTo>
                  <a:cubicBezTo>
                    <a:pt x="1181" y="397"/>
                    <a:pt x="1180" y="400"/>
                    <a:pt x="1178" y="401"/>
                  </a:cubicBezTo>
                  <a:cubicBezTo>
                    <a:pt x="1176" y="402"/>
                    <a:pt x="1173" y="401"/>
                    <a:pt x="1170" y="401"/>
                  </a:cubicBezTo>
                  <a:cubicBezTo>
                    <a:pt x="1165" y="400"/>
                    <a:pt x="1159" y="397"/>
                    <a:pt x="1153" y="397"/>
                  </a:cubicBezTo>
                  <a:cubicBezTo>
                    <a:pt x="1145" y="398"/>
                    <a:pt x="1135" y="397"/>
                    <a:pt x="1129" y="400"/>
                  </a:cubicBezTo>
                  <a:cubicBezTo>
                    <a:pt x="1122" y="403"/>
                    <a:pt x="1117" y="412"/>
                    <a:pt x="1112" y="418"/>
                  </a:cubicBezTo>
                  <a:cubicBezTo>
                    <a:pt x="1107" y="424"/>
                    <a:pt x="1100" y="428"/>
                    <a:pt x="1096" y="435"/>
                  </a:cubicBezTo>
                  <a:cubicBezTo>
                    <a:pt x="1093" y="441"/>
                    <a:pt x="1091" y="449"/>
                    <a:pt x="1086" y="453"/>
                  </a:cubicBezTo>
                  <a:cubicBezTo>
                    <a:pt x="1082" y="455"/>
                    <a:pt x="1066" y="463"/>
                    <a:pt x="1080" y="462"/>
                  </a:cubicBezTo>
                  <a:cubicBezTo>
                    <a:pt x="1089" y="462"/>
                    <a:pt x="1083" y="476"/>
                    <a:pt x="1093" y="476"/>
                  </a:cubicBezTo>
                  <a:cubicBezTo>
                    <a:pt x="1105" y="477"/>
                    <a:pt x="1095" y="461"/>
                    <a:pt x="1107" y="463"/>
                  </a:cubicBezTo>
                  <a:cubicBezTo>
                    <a:pt x="1114" y="465"/>
                    <a:pt x="1116" y="471"/>
                    <a:pt x="1118" y="476"/>
                  </a:cubicBezTo>
                  <a:cubicBezTo>
                    <a:pt x="1118" y="477"/>
                    <a:pt x="1118" y="478"/>
                    <a:pt x="1118" y="479"/>
                  </a:cubicBezTo>
                  <a:cubicBezTo>
                    <a:pt x="1119" y="480"/>
                    <a:pt x="1121" y="480"/>
                    <a:pt x="1121" y="482"/>
                  </a:cubicBezTo>
                  <a:cubicBezTo>
                    <a:pt x="1121" y="485"/>
                    <a:pt x="1118" y="486"/>
                    <a:pt x="1116" y="487"/>
                  </a:cubicBezTo>
                  <a:cubicBezTo>
                    <a:pt x="1116" y="491"/>
                    <a:pt x="1120" y="493"/>
                    <a:pt x="1120" y="497"/>
                  </a:cubicBezTo>
                  <a:cubicBezTo>
                    <a:pt x="1120" y="501"/>
                    <a:pt x="1117" y="504"/>
                    <a:pt x="1115" y="507"/>
                  </a:cubicBezTo>
                  <a:cubicBezTo>
                    <a:pt x="1114" y="510"/>
                    <a:pt x="1110" y="514"/>
                    <a:pt x="1110" y="517"/>
                  </a:cubicBezTo>
                  <a:cubicBezTo>
                    <a:pt x="1110" y="521"/>
                    <a:pt x="1113" y="525"/>
                    <a:pt x="1113" y="529"/>
                  </a:cubicBezTo>
                  <a:cubicBezTo>
                    <a:pt x="1113" y="536"/>
                    <a:pt x="1106" y="541"/>
                    <a:pt x="1102" y="547"/>
                  </a:cubicBezTo>
                  <a:cubicBezTo>
                    <a:pt x="1100" y="551"/>
                    <a:pt x="1097" y="554"/>
                    <a:pt x="1095" y="558"/>
                  </a:cubicBezTo>
                  <a:cubicBezTo>
                    <a:pt x="1093" y="562"/>
                    <a:pt x="1092" y="565"/>
                    <a:pt x="1090" y="568"/>
                  </a:cubicBezTo>
                  <a:cubicBezTo>
                    <a:pt x="1086" y="575"/>
                    <a:pt x="1080" y="583"/>
                    <a:pt x="1074" y="588"/>
                  </a:cubicBezTo>
                  <a:cubicBezTo>
                    <a:pt x="1071" y="591"/>
                    <a:pt x="1069" y="594"/>
                    <a:pt x="1064" y="595"/>
                  </a:cubicBezTo>
                  <a:cubicBezTo>
                    <a:pt x="1060" y="595"/>
                    <a:pt x="1053" y="597"/>
                    <a:pt x="1049" y="594"/>
                  </a:cubicBezTo>
                  <a:cubicBezTo>
                    <a:pt x="1047" y="596"/>
                    <a:pt x="1046" y="600"/>
                    <a:pt x="1043" y="602"/>
                  </a:cubicBezTo>
                  <a:cubicBezTo>
                    <a:pt x="1041" y="604"/>
                    <a:pt x="1038" y="604"/>
                    <a:pt x="1036" y="607"/>
                  </a:cubicBezTo>
                  <a:cubicBezTo>
                    <a:pt x="1034" y="609"/>
                    <a:pt x="1035" y="613"/>
                    <a:pt x="1033" y="616"/>
                  </a:cubicBezTo>
                  <a:cubicBezTo>
                    <a:pt x="1030" y="621"/>
                    <a:pt x="1021" y="622"/>
                    <a:pt x="1019" y="628"/>
                  </a:cubicBezTo>
                  <a:cubicBezTo>
                    <a:pt x="1017" y="635"/>
                    <a:pt x="1029" y="638"/>
                    <a:pt x="1030" y="644"/>
                  </a:cubicBezTo>
                  <a:cubicBezTo>
                    <a:pt x="1031" y="648"/>
                    <a:pt x="1031" y="652"/>
                    <a:pt x="1032" y="655"/>
                  </a:cubicBezTo>
                  <a:cubicBezTo>
                    <a:pt x="1032" y="657"/>
                    <a:pt x="1031" y="658"/>
                    <a:pt x="1032" y="660"/>
                  </a:cubicBezTo>
                  <a:cubicBezTo>
                    <a:pt x="1032" y="662"/>
                    <a:pt x="1033" y="664"/>
                    <a:pt x="1033" y="665"/>
                  </a:cubicBezTo>
                  <a:cubicBezTo>
                    <a:pt x="1032" y="671"/>
                    <a:pt x="1024" y="672"/>
                    <a:pt x="1020" y="674"/>
                  </a:cubicBezTo>
                  <a:cubicBezTo>
                    <a:pt x="1016" y="676"/>
                    <a:pt x="1010" y="682"/>
                    <a:pt x="1008" y="675"/>
                  </a:cubicBezTo>
                  <a:cubicBezTo>
                    <a:pt x="1006" y="670"/>
                    <a:pt x="1012" y="667"/>
                    <a:pt x="1010" y="662"/>
                  </a:cubicBezTo>
                  <a:cubicBezTo>
                    <a:pt x="1009" y="658"/>
                    <a:pt x="1004" y="654"/>
                    <a:pt x="1011" y="652"/>
                  </a:cubicBezTo>
                  <a:cubicBezTo>
                    <a:pt x="1011" y="651"/>
                    <a:pt x="1011" y="650"/>
                    <a:pt x="1011" y="649"/>
                  </a:cubicBezTo>
                  <a:cubicBezTo>
                    <a:pt x="1010" y="648"/>
                    <a:pt x="1009" y="647"/>
                    <a:pt x="1008" y="646"/>
                  </a:cubicBezTo>
                  <a:cubicBezTo>
                    <a:pt x="1005" y="645"/>
                    <a:pt x="1003" y="647"/>
                    <a:pt x="1001" y="646"/>
                  </a:cubicBezTo>
                  <a:cubicBezTo>
                    <a:pt x="997" y="644"/>
                    <a:pt x="998" y="640"/>
                    <a:pt x="999" y="637"/>
                  </a:cubicBezTo>
                  <a:cubicBezTo>
                    <a:pt x="1001" y="633"/>
                    <a:pt x="1003" y="631"/>
                    <a:pt x="999" y="629"/>
                  </a:cubicBezTo>
                  <a:cubicBezTo>
                    <a:pt x="995" y="626"/>
                    <a:pt x="990" y="627"/>
                    <a:pt x="986" y="629"/>
                  </a:cubicBezTo>
                  <a:cubicBezTo>
                    <a:pt x="982" y="630"/>
                    <a:pt x="971" y="640"/>
                    <a:pt x="970" y="632"/>
                  </a:cubicBezTo>
                  <a:cubicBezTo>
                    <a:pt x="969" y="627"/>
                    <a:pt x="981" y="618"/>
                    <a:pt x="975" y="615"/>
                  </a:cubicBezTo>
                  <a:cubicBezTo>
                    <a:pt x="969" y="613"/>
                    <a:pt x="964" y="627"/>
                    <a:pt x="961" y="629"/>
                  </a:cubicBezTo>
                  <a:cubicBezTo>
                    <a:pt x="957" y="633"/>
                    <a:pt x="940" y="632"/>
                    <a:pt x="946" y="641"/>
                  </a:cubicBezTo>
                  <a:cubicBezTo>
                    <a:pt x="948" y="643"/>
                    <a:pt x="952" y="647"/>
                    <a:pt x="954" y="648"/>
                  </a:cubicBezTo>
                  <a:cubicBezTo>
                    <a:pt x="958" y="651"/>
                    <a:pt x="958" y="647"/>
                    <a:pt x="961" y="644"/>
                  </a:cubicBezTo>
                  <a:cubicBezTo>
                    <a:pt x="964" y="641"/>
                    <a:pt x="969" y="640"/>
                    <a:pt x="972" y="644"/>
                  </a:cubicBezTo>
                  <a:cubicBezTo>
                    <a:pt x="973" y="645"/>
                    <a:pt x="972" y="647"/>
                    <a:pt x="974" y="649"/>
                  </a:cubicBezTo>
                  <a:cubicBezTo>
                    <a:pt x="976" y="650"/>
                    <a:pt x="979" y="648"/>
                    <a:pt x="980" y="648"/>
                  </a:cubicBezTo>
                  <a:cubicBezTo>
                    <a:pt x="985" y="649"/>
                    <a:pt x="984" y="653"/>
                    <a:pt x="980" y="655"/>
                  </a:cubicBezTo>
                  <a:cubicBezTo>
                    <a:pt x="977" y="657"/>
                    <a:pt x="974" y="656"/>
                    <a:pt x="971" y="659"/>
                  </a:cubicBezTo>
                  <a:cubicBezTo>
                    <a:pt x="969" y="661"/>
                    <a:pt x="967" y="665"/>
                    <a:pt x="965" y="666"/>
                  </a:cubicBezTo>
                  <a:cubicBezTo>
                    <a:pt x="963" y="669"/>
                    <a:pt x="960" y="670"/>
                    <a:pt x="958" y="673"/>
                  </a:cubicBezTo>
                  <a:cubicBezTo>
                    <a:pt x="960" y="675"/>
                    <a:pt x="964" y="674"/>
                    <a:pt x="966" y="678"/>
                  </a:cubicBezTo>
                  <a:cubicBezTo>
                    <a:pt x="967" y="681"/>
                    <a:pt x="967" y="684"/>
                    <a:pt x="968" y="687"/>
                  </a:cubicBezTo>
                  <a:cubicBezTo>
                    <a:pt x="968" y="690"/>
                    <a:pt x="969" y="695"/>
                    <a:pt x="971" y="697"/>
                  </a:cubicBezTo>
                  <a:cubicBezTo>
                    <a:pt x="972" y="698"/>
                    <a:pt x="974" y="697"/>
                    <a:pt x="975" y="698"/>
                  </a:cubicBezTo>
                  <a:cubicBezTo>
                    <a:pt x="975" y="700"/>
                    <a:pt x="974" y="701"/>
                    <a:pt x="972" y="702"/>
                  </a:cubicBezTo>
                  <a:cubicBezTo>
                    <a:pt x="973" y="704"/>
                    <a:pt x="978" y="705"/>
                    <a:pt x="977" y="708"/>
                  </a:cubicBezTo>
                  <a:cubicBezTo>
                    <a:pt x="975" y="711"/>
                    <a:pt x="970" y="709"/>
                    <a:pt x="969" y="712"/>
                  </a:cubicBezTo>
                  <a:cubicBezTo>
                    <a:pt x="985" y="715"/>
                    <a:pt x="970" y="729"/>
                    <a:pt x="965" y="736"/>
                  </a:cubicBezTo>
                  <a:cubicBezTo>
                    <a:pt x="963" y="739"/>
                    <a:pt x="963" y="742"/>
                    <a:pt x="962" y="745"/>
                  </a:cubicBezTo>
                  <a:cubicBezTo>
                    <a:pt x="960" y="752"/>
                    <a:pt x="954" y="757"/>
                    <a:pt x="949" y="762"/>
                  </a:cubicBezTo>
                  <a:cubicBezTo>
                    <a:pt x="944" y="767"/>
                    <a:pt x="938" y="770"/>
                    <a:pt x="932" y="773"/>
                  </a:cubicBezTo>
                  <a:cubicBezTo>
                    <a:pt x="929" y="774"/>
                    <a:pt x="925" y="777"/>
                    <a:pt x="922" y="777"/>
                  </a:cubicBezTo>
                  <a:cubicBezTo>
                    <a:pt x="917" y="777"/>
                    <a:pt x="914" y="777"/>
                    <a:pt x="909" y="778"/>
                  </a:cubicBezTo>
                  <a:cubicBezTo>
                    <a:pt x="906" y="779"/>
                    <a:pt x="904" y="780"/>
                    <a:pt x="901" y="782"/>
                  </a:cubicBezTo>
                  <a:cubicBezTo>
                    <a:pt x="900" y="782"/>
                    <a:pt x="899" y="783"/>
                    <a:pt x="898" y="784"/>
                  </a:cubicBezTo>
                  <a:cubicBezTo>
                    <a:pt x="896" y="785"/>
                    <a:pt x="893" y="785"/>
                    <a:pt x="892" y="786"/>
                  </a:cubicBezTo>
                  <a:cubicBezTo>
                    <a:pt x="887" y="789"/>
                    <a:pt x="892" y="790"/>
                    <a:pt x="891" y="793"/>
                  </a:cubicBezTo>
                  <a:cubicBezTo>
                    <a:pt x="891" y="796"/>
                    <a:pt x="887" y="793"/>
                    <a:pt x="884" y="792"/>
                  </a:cubicBezTo>
                  <a:cubicBezTo>
                    <a:pt x="886" y="781"/>
                    <a:pt x="877" y="785"/>
                    <a:pt x="870" y="787"/>
                  </a:cubicBezTo>
                  <a:cubicBezTo>
                    <a:pt x="863" y="790"/>
                    <a:pt x="857" y="795"/>
                    <a:pt x="857" y="803"/>
                  </a:cubicBezTo>
                  <a:cubicBezTo>
                    <a:pt x="857" y="810"/>
                    <a:pt x="864" y="814"/>
                    <a:pt x="868" y="820"/>
                  </a:cubicBezTo>
                  <a:cubicBezTo>
                    <a:pt x="870" y="823"/>
                    <a:pt x="872" y="825"/>
                    <a:pt x="874" y="827"/>
                  </a:cubicBezTo>
                  <a:cubicBezTo>
                    <a:pt x="877" y="830"/>
                    <a:pt x="877" y="832"/>
                    <a:pt x="878" y="837"/>
                  </a:cubicBezTo>
                  <a:cubicBezTo>
                    <a:pt x="878" y="844"/>
                    <a:pt x="882" y="850"/>
                    <a:pt x="881" y="858"/>
                  </a:cubicBezTo>
                  <a:cubicBezTo>
                    <a:pt x="880" y="862"/>
                    <a:pt x="881" y="864"/>
                    <a:pt x="876" y="867"/>
                  </a:cubicBezTo>
                  <a:cubicBezTo>
                    <a:pt x="872" y="869"/>
                    <a:pt x="870" y="871"/>
                    <a:pt x="867" y="874"/>
                  </a:cubicBezTo>
                  <a:cubicBezTo>
                    <a:pt x="864" y="876"/>
                    <a:pt x="861" y="878"/>
                    <a:pt x="858" y="879"/>
                  </a:cubicBezTo>
                  <a:cubicBezTo>
                    <a:pt x="855" y="880"/>
                    <a:pt x="851" y="885"/>
                    <a:pt x="848" y="883"/>
                  </a:cubicBezTo>
                  <a:cubicBezTo>
                    <a:pt x="844" y="880"/>
                    <a:pt x="850" y="863"/>
                    <a:pt x="839" y="868"/>
                  </a:cubicBezTo>
                  <a:cubicBezTo>
                    <a:pt x="838" y="869"/>
                    <a:pt x="838" y="870"/>
                    <a:pt x="837" y="871"/>
                  </a:cubicBezTo>
                  <a:cubicBezTo>
                    <a:pt x="832" y="872"/>
                    <a:pt x="836" y="864"/>
                    <a:pt x="835" y="863"/>
                  </a:cubicBezTo>
                  <a:cubicBezTo>
                    <a:pt x="835" y="861"/>
                    <a:pt x="831" y="855"/>
                    <a:pt x="830" y="855"/>
                  </a:cubicBezTo>
                  <a:cubicBezTo>
                    <a:pt x="827" y="852"/>
                    <a:pt x="823" y="853"/>
                    <a:pt x="821" y="850"/>
                  </a:cubicBezTo>
                  <a:cubicBezTo>
                    <a:pt x="819" y="847"/>
                    <a:pt x="818" y="841"/>
                    <a:pt x="814" y="847"/>
                  </a:cubicBezTo>
                  <a:cubicBezTo>
                    <a:pt x="813" y="850"/>
                    <a:pt x="814" y="855"/>
                    <a:pt x="815" y="858"/>
                  </a:cubicBezTo>
                  <a:cubicBezTo>
                    <a:pt x="812" y="861"/>
                    <a:pt x="809" y="866"/>
                    <a:pt x="809" y="871"/>
                  </a:cubicBezTo>
                  <a:cubicBezTo>
                    <a:pt x="810" y="877"/>
                    <a:pt x="814" y="877"/>
                    <a:pt x="817" y="881"/>
                  </a:cubicBezTo>
                  <a:cubicBezTo>
                    <a:pt x="818" y="883"/>
                    <a:pt x="817" y="886"/>
                    <a:pt x="818" y="888"/>
                  </a:cubicBezTo>
                  <a:cubicBezTo>
                    <a:pt x="819" y="890"/>
                    <a:pt x="821" y="892"/>
                    <a:pt x="823" y="893"/>
                  </a:cubicBezTo>
                  <a:cubicBezTo>
                    <a:pt x="826" y="896"/>
                    <a:pt x="830" y="897"/>
                    <a:pt x="834" y="900"/>
                  </a:cubicBezTo>
                  <a:cubicBezTo>
                    <a:pt x="837" y="904"/>
                    <a:pt x="839" y="910"/>
                    <a:pt x="841" y="914"/>
                  </a:cubicBezTo>
                  <a:cubicBezTo>
                    <a:pt x="838" y="917"/>
                    <a:pt x="842" y="922"/>
                    <a:pt x="844" y="925"/>
                  </a:cubicBezTo>
                  <a:cubicBezTo>
                    <a:pt x="847" y="929"/>
                    <a:pt x="848" y="931"/>
                    <a:pt x="845" y="936"/>
                  </a:cubicBezTo>
                  <a:cubicBezTo>
                    <a:pt x="842" y="936"/>
                    <a:pt x="836" y="934"/>
                    <a:pt x="833" y="932"/>
                  </a:cubicBezTo>
                  <a:cubicBezTo>
                    <a:pt x="831" y="931"/>
                    <a:pt x="828" y="929"/>
                    <a:pt x="826" y="927"/>
                  </a:cubicBezTo>
                  <a:cubicBezTo>
                    <a:pt x="820" y="923"/>
                    <a:pt x="816" y="918"/>
                    <a:pt x="814" y="912"/>
                  </a:cubicBezTo>
                  <a:cubicBezTo>
                    <a:pt x="812" y="905"/>
                    <a:pt x="815" y="897"/>
                    <a:pt x="810" y="891"/>
                  </a:cubicBezTo>
                  <a:cubicBezTo>
                    <a:pt x="805" y="885"/>
                    <a:pt x="799" y="883"/>
                    <a:pt x="799" y="874"/>
                  </a:cubicBezTo>
                  <a:cubicBezTo>
                    <a:pt x="799" y="869"/>
                    <a:pt x="802" y="866"/>
                    <a:pt x="803" y="862"/>
                  </a:cubicBezTo>
                  <a:cubicBezTo>
                    <a:pt x="804" y="858"/>
                    <a:pt x="803" y="851"/>
                    <a:pt x="803" y="848"/>
                  </a:cubicBezTo>
                  <a:cubicBezTo>
                    <a:pt x="802" y="843"/>
                    <a:pt x="798" y="841"/>
                    <a:pt x="797" y="838"/>
                  </a:cubicBezTo>
                  <a:cubicBezTo>
                    <a:pt x="795" y="834"/>
                    <a:pt x="796" y="830"/>
                    <a:pt x="796" y="827"/>
                  </a:cubicBezTo>
                  <a:cubicBezTo>
                    <a:pt x="795" y="824"/>
                    <a:pt x="797" y="825"/>
                    <a:pt x="794" y="823"/>
                  </a:cubicBezTo>
                  <a:cubicBezTo>
                    <a:pt x="792" y="822"/>
                    <a:pt x="790" y="821"/>
                    <a:pt x="788" y="822"/>
                  </a:cubicBezTo>
                  <a:cubicBezTo>
                    <a:pt x="786" y="826"/>
                    <a:pt x="775" y="830"/>
                    <a:pt x="771" y="827"/>
                  </a:cubicBezTo>
                  <a:cubicBezTo>
                    <a:pt x="768" y="824"/>
                    <a:pt x="771" y="822"/>
                    <a:pt x="772" y="819"/>
                  </a:cubicBezTo>
                  <a:cubicBezTo>
                    <a:pt x="773" y="815"/>
                    <a:pt x="773" y="813"/>
                    <a:pt x="771" y="810"/>
                  </a:cubicBezTo>
                  <a:cubicBezTo>
                    <a:pt x="770" y="807"/>
                    <a:pt x="768" y="805"/>
                    <a:pt x="766" y="802"/>
                  </a:cubicBezTo>
                  <a:cubicBezTo>
                    <a:pt x="764" y="799"/>
                    <a:pt x="765" y="797"/>
                    <a:pt x="763" y="794"/>
                  </a:cubicBezTo>
                  <a:cubicBezTo>
                    <a:pt x="760" y="787"/>
                    <a:pt x="749" y="789"/>
                    <a:pt x="757" y="780"/>
                  </a:cubicBezTo>
                  <a:cubicBezTo>
                    <a:pt x="755" y="778"/>
                    <a:pt x="749" y="773"/>
                    <a:pt x="748" y="773"/>
                  </a:cubicBezTo>
                  <a:cubicBezTo>
                    <a:pt x="746" y="772"/>
                    <a:pt x="740" y="778"/>
                    <a:pt x="738" y="779"/>
                  </a:cubicBezTo>
                  <a:cubicBezTo>
                    <a:pt x="733" y="781"/>
                    <a:pt x="731" y="781"/>
                    <a:pt x="726" y="780"/>
                  </a:cubicBezTo>
                  <a:cubicBezTo>
                    <a:pt x="722" y="780"/>
                    <a:pt x="717" y="781"/>
                    <a:pt x="715" y="785"/>
                  </a:cubicBezTo>
                  <a:cubicBezTo>
                    <a:pt x="723" y="791"/>
                    <a:pt x="703" y="799"/>
                    <a:pt x="699" y="802"/>
                  </a:cubicBezTo>
                  <a:cubicBezTo>
                    <a:pt x="694" y="807"/>
                    <a:pt x="692" y="813"/>
                    <a:pt x="685" y="818"/>
                  </a:cubicBezTo>
                  <a:cubicBezTo>
                    <a:pt x="680" y="822"/>
                    <a:pt x="667" y="825"/>
                    <a:pt x="666" y="832"/>
                  </a:cubicBezTo>
                  <a:cubicBezTo>
                    <a:pt x="665" y="834"/>
                    <a:pt x="666" y="836"/>
                    <a:pt x="666" y="837"/>
                  </a:cubicBezTo>
                  <a:cubicBezTo>
                    <a:pt x="667" y="839"/>
                    <a:pt x="666" y="840"/>
                    <a:pt x="666" y="842"/>
                  </a:cubicBezTo>
                  <a:cubicBezTo>
                    <a:pt x="666" y="847"/>
                    <a:pt x="668" y="849"/>
                    <a:pt x="666" y="854"/>
                  </a:cubicBezTo>
                  <a:cubicBezTo>
                    <a:pt x="665" y="857"/>
                    <a:pt x="662" y="860"/>
                    <a:pt x="661" y="864"/>
                  </a:cubicBezTo>
                  <a:cubicBezTo>
                    <a:pt x="660" y="868"/>
                    <a:pt x="661" y="870"/>
                    <a:pt x="659" y="873"/>
                  </a:cubicBezTo>
                  <a:cubicBezTo>
                    <a:pt x="656" y="877"/>
                    <a:pt x="650" y="889"/>
                    <a:pt x="646" y="890"/>
                  </a:cubicBezTo>
                  <a:cubicBezTo>
                    <a:pt x="638" y="891"/>
                    <a:pt x="635" y="877"/>
                    <a:pt x="634" y="873"/>
                  </a:cubicBezTo>
                  <a:cubicBezTo>
                    <a:pt x="632" y="866"/>
                    <a:pt x="628" y="860"/>
                    <a:pt x="626" y="854"/>
                  </a:cubicBezTo>
                  <a:cubicBezTo>
                    <a:pt x="625" y="850"/>
                    <a:pt x="625" y="847"/>
                    <a:pt x="623" y="844"/>
                  </a:cubicBezTo>
                  <a:cubicBezTo>
                    <a:pt x="622" y="841"/>
                    <a:pt x="621" y="838"/>
                    <a:pt x="620" y="835"/>
                  </a:cubicBezTo>
                  <a:cubicBezTo>
                    <a:pt x="617" y="828"/>
                    <a:pt x="615" y="822"/>
                    <a:pt x="612" y="815"/>
                  </a:cubicBezTo>
                  <a:cubicBezTo>
                    <a:pt x="610" y="808"/>
                    <a:pt x="608" y="803"/>
                    <a:pt x="610" y="794"/>
                  </a:cubicBezTo>
                  <a:cubicBezTo>
                    <a:pt x="611" y="791"/>
                    <a:pt x="612" y="787"/>
                    <a:pt x="612" y="783"/>
                  </a:cubicBezTo>
                  <a:cubicBezTo>
                    <a:pt x="611" y="779"/>
                    <a:pt x="608" y="776"/>
                    <a:pt x="606" y="781"/>
                  </a:cubicBezTo>
                  <a:cubicBezTo>
                    <a:pt x="604" y="786"/>
                    <a:pt x="608" y="789"/>
                    <a:pt x="601" y="790"/>
                  </a:cubicBezTo>
                  <a:cubicBezTo>
                    <a:pt x="595" y="790"/>
                    <a:pt x="592" y="788"/>
                    <a:pt x="588" y="785"/>
                  </a:cubicBezTo>
                  <a:cubicBezTo>
                    <a:pt x="586" y="783"/>
                    <a:pt x="580" y="778"/>
                    <a:pt x="584" y="775"/>
                  </a:cubicBezTo>
                  <a:cubicBezTo>
                    <a:pt x="586" y="774"/>
                    <a:pt x="588" y="776"/>
                    <a:pt x="590" y="775"/>
                  </a:cubicBezTo>
                  <a:cubicBezTo>
                    <a:pt x="591" y="774"/>
                    <a:pt x="592" y="771"/>
                    <a:pt x="592" y="770"/>
                  </a:cubicBezTo>
                  <a:cubicBezTo>
                    <a:pt x="590" y="770"/>
                    <a:pt x="587" y="772"/>
                    <a:pt x="585" y="773"/>
                  </a:cubicBezTo>
                  <a:cubicBezTo>
                    <a:pt x="582" y="773"/>
                    <a:pt x="575" y="768"/>
                    <a:pt x="572" y="766"/>
                  </a:cubicBezTo>
                  <a:cubicBezTo>
                    <a:pt x="570" y="764"/>
                    <a:pt x="570" y="759"/>
                    <a:pt x="567" y="757"/>
                  </a:cubicBezTo>
                  <a:cubicBezTo>
                    <a:pt x="562" y="752"/>
                    <a:pt x="550" y="754"/>
                    <a:pt x="543" y="754"/>
                  </a:cubicBezTo>
                  <a:cubicBezTo>
                    <a:pt x="534" y="753"/>
                    <a:pt x="525" y="751"/>
                    <a:pt x="517" y="749"/>
                  </a:cubicBezTo>
                  <a:cubicBezTo>
                    <a:pt x="509" y="748"/>
                    <a:pt x="500" y="753"/>
                    <a:pt x="494" y="744"/>
                  </a:cubicBezTo>
                  <a:cubicBezTo>
                    <a:pt x="493" y="742"/>
                    <a:pt x="494" y="740"/>
                    <a:pt x="493" y="738"/>
                  </a:cubicBezTo>
                  <a:cubicBezTo>
                    <a:pt x="491" y="737"/>
                    <a:pt x="488" y="739"/>
                    <a:pt x="486" y="739"/>
                  </a:cubicBezTo>
                  <a:cubicBezTo>
                    <a:pt x="481" y="741"/>
                    <a:pt x="478" y="744"/>
                    <a:pt x="472" y="742"/>
                  </a:cubicBezTo>
                  <a:cubicBezTo>
                    <a:pt x="470" y="741"/>
                    <a:pt x="469" y="739"/>
                    <a:pt x="468" y="738"/>
                  </a:cubicBezTo>
                  <a:cubicBezTo>
                    <a:pt x="465" y="736"/>
                    <a:pt x="463" y="736"/>
                    <a:pt x="461" y="735"/>
                  </a:cubicBezTo>
                  <a:cubicBezTo>
                    <a:pt x="456" y="733"/>
                    <a:pt x="456" y="730"/>
                    <a:pt x="451" y="728"/>
                  </a:cubicBezTo>
                  <a:cubicBezTo>
                    <a:pt x="449" y="725"/>
                    <a:pt x="449" y="721"/>
                    <a:pt x="448" y="719"/>
                  </a:cubicBezTo>
                  <a:cubicBezTo>
                    <a:pt x="445" y="715"/>
                    <a:pt x="441" y="714"/>
                    <a:pt x="437" y="713"/>
                  </a:cubicBezTo>
                  <a:cubicBezTo>
                    <a:pt x="433" y="712"/>
                    <a:pt x="430" y="711"/>
                    <a:pt x="427" y="716"/>
                  </a:cubicBezTo>
                  <a:cubicBezTo>
                    <a:pt x="426" y="719"/>
                    <a:pt x="426" y="723"/>
                    <a:pt x="427" y="726"/>
                  </a:cubicBezTo>
                  <a:cubicBezTo>
                    <a:pt x="428" y="730"/>
                    <a:pt x="431" y="730"/>
                    <a:pt x="435" y="732"/>
                  </a:cubicBezTo>
                  <a:cubicBezTo>
                    <a:pt x="438" y="733"/>
                    <a:pt x="441" y="736"/>
                    <a:pt x="442" y="739"/>
                  </a:cubicBezTo>
                  <a:cubicBezTo>
                    <a:pt x="443" y="743"/>
                    <a:pt x="441" y="746"/>
                    <a:pt x="444" y="749"/>
                  </a:cubicBezTo>
                  <a:cubicBezTo>
                    <a:pt x="448" y="752"/>
                    <a:pt x="449" y="747"/>
                    <a:pt x="449" y="744"/>
                  </a:cubicBezTo>
                  <a:cubicBezTo>
                    <a:pt x="456" y="742"/>
                    <a:pt x="456" y="749"/>
                    <a:pt x="455" y="755"/>
                  </a:cubicBezTo>
                  <a:cubicBezTo>
                    <a:pt x="455" y="757"/>
                    <a:pt x="453" y="759"/>
                    <a:pt x="455" y="762"/>
                  </a:cubicBezTo>
                  <a:cubicBezTo>
                    <a:pt x="457" y="763"/>
                    <a:pt x="461" y="763"/>
                    <a:pt x="463" y="763"/>
                  </a:cubicBezTo>
                  <a:cubicBezTo>
                    <a:pt x="469" y="762"/>
                    <a:pt x="474" y="759"/>
                    <a:pt x="477" y="755"/>
                  </a:cubicBezTo>
                  <a:cubicBezTo>
                    <a:pt x="481" y="750"/>
                    <a:pt x="485" y="749"/>
                    <a:pt x="491" y="749"/>
                  </a:cubicBezTo>
                  <a:cubicBezTo>
                    <a:pt x="491" y="753"/>
                    <a:pt x="491" y="758"/>
                    <a:pt x="493" y="760"/>
                  </a:cubicBezTo>
                  <a:cubicBezTo>
                    <a:pt x="496" y="764"/>
                    <a:pt x="500" y="762"/>
                    <a:pt x="504" y="764"/>
                  </a:cubicBezTo>
                  <a:cubicBezTo>
                    <a:pt x="507" y="765"/>
                    <a:pt x="511" y="768"/>
                    <a:pt x="514" y="770"/>
                  </a:cubicBezTo>
                  <a:cubicBezTo>
                    <a:pt x="517" y="773"/>
                    <a:pt x="519" y="775"/>
                    <a:pt x="515" y="779"/>
                  </a:cubicBezTo>
                  <a:cubicBezTo>
                    <a:pt x="512" y="783"/>
                    <a:pt x="509" y="785"/>
                    <a:pt x="507" y="789"/>
                  </a:cubicBezTo>
                  <a:cubicBezTo>
                    <a:pt x="505" y="792"/>
                    <a:pt x="504" y="795"/>
                    <a:pt x="502" y="798"/>
                  </a:cubicBezTo>
                  <a:cubicBezTo>
                    <a:pt x="498" y="804"/>
                    <a:pt x="494" y="808"/>
                    <a:pt x="488" y="813"/>
                  </a:cubicBezTo>
                  <a:cubicBezTo>
                    <a:pt x="485" y="814"/>
                    <a:pt x="483" y="817"/>
                    <a:pt x="480" y="819"/>
                  </a:cubicBezTo>
                  <a:cubicBezTo>
                    <a:pt x="476" y="821"/>
                    <a:pt x="472" y="821"/>
                    <a:pt x="469" y="823"/>
                  </a:cubicBezTo>
                  <a:cubicBezTo>
                    <a:pt x="462" y="826"/>
                    <a:pt x="459" y="832"/>
                    <a:pt x="451" y="835"/>
                  </a:cubicBezTo>
                  <a:cubicBezTo>
                    <a:pt x="444" y="838"/>
                    <a:pt x="436" y="839"/>
                    <a:pt x="428" y="843"/>
                  </a:cubicBezTo>
                  <a:cubicBezTo>
                    <a:pt x="420" y="846"/>
                    <a:pt x="415" y="850"/>
                    <a:pt x="405" y="850"/>
                  </a:cubicBezTo>
                  <a:cubicBezTo>
                    <a:pt x="399" y="849"/>
                    <a:pt x="393" y="848"/>
                    <a:pt x="391" y="842"/>
                  </a:cubicBezTo>
                  <a:cubicBezTo>
                    <a:pt x="390" y="836"/>
                    <a:pt x="389" y="832"/>
                    <a:pt x="388" y="826"/>
                  </a:cubicBezTo>
                  <a:cubicBezTo>
                    <a:pt x="388" y="821"/>
                    <a:pt x="385" y="815"/>
                    <a:pt x="382" y="811"/>
                  </a:cubicBezTo>
                  <a:cubicBezTo>
                    <a:pt x="378" y="804"/>
                    <a:pt x="371" y="798"/>
                    <a:pt x="365" y="793"/>
                  </a:cubicBezTo>
                  <a:cubicBezTo>
                    <a:pt x="362" y="791"/>
                    <a:pt x="362" y="788"/>
                    <a:pt x="361" y="785"/>
                  </a:cubicBezTo>
                  <a:cubicBezTo>
                    <a:pt x="359" y="777"/>
                    <a:pt x="361" y="769"/>
                    <a:pt x="355" y="764"/>
                  </a:cubicBezTo>
                  <a:cubicBezTo>
                    <a:pt x="350" y="759"/>
                    <a:pt x="345" y="754"/>
                    <a:pt x="341" y="748"/>
                  </a:cubicBezTo>
                  <a:cubicBezTo>
                    <a:pt x="338" y="742"/>
                    <a:pt x="336" y="736"/>
                    <a:pt x="333" y="730"/>
                  </a:cubicBezTo>
                  <a:cubicBezTo>
                    <a:pt x="330" y="724"/>
                    <a:pt x="331" y="718"/>
                    <a:pt x="330" y="711"/>
                  </a:cubicBezTo>
                  <a:cubicBezTo>
                    <a:pt x="328" y="707"/>
                    <a:pt x="324" y="699"/>
                    <a:pt x="320" y="696"/>
                  </a:cubicBezTo>
                  <a:cubicBezTo>
                    <a:pt x="322" y="692"/>
                    <a:pt x="321" y="693"/>
                    <a:pt x="326" y="693"/>
                  </a:cubicBezTo>
                  <a:cubicBezTo>
                    <a:pt x="332" y="693"/>
                    <a:pt x="331" y="685"/>
                    <a:pt x="334" y="680"/>
                  </a:cubicBezTo>
                  <a:cubicBezTo>
                    <a:pt x="336" y="677"/>
                    <a:pt x="338" y="675"/>
                    <a:pt x="339" y="671"/>
                  </a:cubicBezTo>
                  <a:cubicBezTo>
                    <a:pt x="339" y="666"/>
                    <a:pt x="340" y="652"/>
                    <a:pt x="332" y="653"/>
                  </a:cubicBezTo>
                  <a:cubicBezTo>
                    <a:pt x="328" y="654"/>
                    <a:pt x="326" y="659"/>
                    <a:pt x="322" y="661"/>
                  </a:cubicBezTo>
                  <a:cubicBezTo>
                    <a:pt x="319" y="661"/>
                    <a:pt x="315" y="659"/>
                    <a:pt x="312" y="657"/>
                  </a:cubicBezTo>
                  <a:cubicBezTo>
                    <a:pt x="309" y="656"/>
                    <a:pt x="306" y="653"/>
                    <a:pt x="302" y="652"/>
                  </a:cubicBezTo>
                  <a:cubicBezTo>
                    <a:pt x="296" y="652"/>
                    <a:pt x="298" y="656"/>
                    <a:pt x="296" y="659"/>
                  </a:cubicBezTo>
                  <a:cubicBezTo>
                    <a:pt x="292" y="664"/>
                    <a:pt x="283" y="655"/>
                    <a:pt x="280" y="652"/>
                  </a:cubicBezTo>
                  <a:cubicBezTo>
                    <a:pt x="274" y="648"/>
                    <a:pt x="273" y="645"/>
                    <a:pt x="271" y="639"/>
                  </a:cubicBezTo>
                  <a:cubicBezTo>
                    <a:pt x="269" y="633"/>
                    <a:pt x="267" y="629"/>
                    <a:pt x="266" y="622"/>
                  </a:cubicBezTo>
                  <a:cubicBezTo>
                    <a:pt x="264" y="615"/>
                    <a:pt x="256" y="614"/>
                    <a:pt x="252" y="620"/>
                  </a:cubicBezTo>
                  <a:cubicBezTo>
                    <a:pt x="252" y="620"/>
                    <a:pt x="252" y="621"/>
                    <a:pt x="253" y="621"/>
                  </a:cubicBezTo>
                  <a:cubicBezTo>
                    <a:pt x="248" y="624"/>
                    <a:pt x="244" y="621"/>
                    <a:pt x="238" y="622"/>
                  </a:cubicBezTo>
                  <a:cubicBezTo>
                    <a:pt x="239" y="629"/>
                    <a:pt x="245" y="631"/>
                    <a:pt x="249" y="635"/>
                  </a:cubicBezTo>
                  <a:cubicBezTo>
                    <a:pt x="253" y="639"/>
                    <a:pt x="260" y="641"/>
                    <a:pt x="260" y="647"/>
                  </a:cubicBezTo>
                  <a:cubicBezTo>
                    <a:pt x="256" y="648"/>
                    <a:pt x="253" y="645"/>
                    <a:pt x="250" y="646"/>
                  </a:cubicBezTo>
                  <a:cubicBezTo>
                    <a:pt x="248" y="646"/>
                    <a:pt x="247" y="650"/>
                    <a:pt x="245" y="652"/>
                  </a:cubicBezTo>
                  <a:cubicBezTo>
                    <a:pt x="241" y="656"/>
                    <a:pt x="236" y="659"/>
                    <a:pt x="231" y="655"/>
                  </a:cubicBezTo>
                  <a:cubicBezTo>
                    <a:pt x="230" y="653"/>
                    <a:pt x="228" y="649"/>
                    <a:pt x="228" y="647"/>
                  </a:cubicBezTo>
                  <a:cubicBezTo>
                    <a:pt x="227" y="644"/>
                    <a:pt x="230" y="641"/>
                    <a:pt x="229" y="638"/>
                  </a:cubicBezTo>
                  <a:cubicBezTo>
                    <a:pt x="228" y="636"/>
                    <a:pt x="224" y="635"/>
                    <a:pt x="222" y="633"/>
                  </a:cubicBezTo>
                  <a:cubicBezTo>
                    <a:pt x="221" y="631"/>
                    <a:pt x="221" y="627"/>
                    <a:pt x="219" y="625"/>
                  </a:cubicBezTo>
                  <a:cubicBezTo>
                    <a:pt x="214" y="625"/>
                    <a:pt x="214" y="619"/>
                    <a:pt x="213" y="615"/>
                  </a:cubicBezTo>
                  <a:cubicBezTo>
                    <a:pt x="212" y="609"/>
                    <a:pt x="214" y="603"/>
                    <a:pt x="208" y="600"/>
                  </a:cubicBezTo>
                  <a:cubicBezTo>
                    <a:pt x="205" y="599"/>
                    <a:pt x="204" y="597"/>
                    <a:pt x="203" y="595"/>
                  </a:cubicBezTo>
                  <a:cubicBezTo>
                    <a:pt x="198" y="591"/>
                    <a:pt x="196" y="587"/>
                    <a:pt x="189" y="590"/>
                  </a:cubicBezTo>
                  <a:cubicBezTo>
                    <a:pt x="188" y="588"/>
                    <a:pt x="186" y="586"/>
                    <a:pt x="186" y="584"/>
                  </a:cubicBezTo>
                  <a:cubicBezTo>
                    <a:pt x="182" y="584"/>
                    <a:pt x="183" y="576"/>
                    <a:pt x="183" y="574"/>
                  </a:cubicBezTo>
                  <a:cubicBezTo>
                    <a:pt x="181" y="569"/>
                    <a:pt x="178" y="570"/>
                    <a:pt x="177" y="575"/>
                  </a:cubicBezTo>
                  <a:cubicBezTo>
                    <a:pt x="173" y="576"/>
                    <a:pt x="168" y="571"/>
                    <a:pt x="172" y="569"/>
                  </a:cubicBezTo>
                  <a:cubicBezTo>
                    <a:pt x="169" y="567"/>
                    <a:pt x="169" y="566"/>
                    <a:pt x="164" y="567"/>
                  </a:cubicBezTo>
                  <a:cubicBezTo>
                    <a:pt x="166" y="571"/>
                    <a:pt x="162" y="571"/>
                    <a:pt x="162" y="574"/>
                  </a:cubicBezTo>
                  <a:cubicBezTo>
                    <a:pt x="161" y="577"/>
                    <a:pt x="164" y="577"/>
                    <a:pt x="166" y="579"/>
                  </a:cubicBezTo>
                  <a:cubicBezTo>
                    <a:pt x="169" y="583"/>
                    <a:pt x="168" y="591"/>
                    <a:pt x="172" y="594"/>
                  </a:cubicBezTo>
                  <a:cubicBezTo>
                    <a:pt x="173" y="595"/>
                    <a:pt x="175" y="595"/>
                    <a:pt x="176" y="595"/>
                  </a:cubicBezTo>
                  <a:cubicBezTo>
                    <a:pt x="177" y="596"/>
                    <a:pt x="177" y="597"/>
                    <a:pt x="178" y="598"/>
                  </a:cubicBezTo>
                  <a:cubicBezTo>
                    <a:pt x="180" y="600"/>
                    <a:pt x="181" y="602"/>
                    <a:pt x="184" y="603"/>
                  </a:cubicBezTo>
                  <a:cubicBezTo>
                    <a:pt x="185" y="603"/>
                    <a:pt x="186" y="601"/>
                    <a:pt x="188" y="602"/>
                  </a:cubicBezTo>
                  <a:cubicBezTo>
                    <a:pt x="189" y="602"/>
                    <a:pt x="190" y="604"/>
                    <a:pt x="190" y="604"/>
                  </a:cubicBezTo>
                  <a:cubicBezTo>
                    <a:pt x="192" y="606"/>
                    <a:pt x="194" y="607"/>
                    <a:pt x="192" y="611"/>
                  </a:cubicBezTo>
                  <a:cubicBezTo>
                    <a:pt x="198" y="613"/>
                    <a:pt x="212" y="617"/>
                    <a:pt x="211" y="625"/>
                  </a:cubicBezTo>
                  <a:cubicBezTo>
                    <a:pt x="210" y="628"/>
                    <a:pt x="209" y="628"/>
                    <a:pt x="206" y="626"/>
                  </a:cubicBezTo>
                  <a:cubicBezTo>
                    <a:pt x="204" y="625"/>
                    <a:pt x="205" y="622"/>
                    <a:pt x="204" y="621"/>
                  </a:cubicBezTo>
                  <a:cubicBezTo>
                    <a:pt x="202" y="617"/>
                    <a:pt x="194" y="617"/>
                    <a:pt x="195" y="623"/>
                  </a:cubicBezTo>
                  <a:cubicBezTo>
                    <a:pt x="197" y="624"/>
                    <a:pt x="195" y="626"/>
                    <a:pt x="196" y="629"/>
                  </a:cubicBezTo>
                  <a:cubicBezTo>
                    <a:pt x="197" y="632"/>
                    <a:pt x="200" y="631"/>
                    <a:pt x="198" y="635"/>
                  </a:cubicBezTo>
                  <a:cubicBezTo>
                    <a:pt x="195" y="639"/>
                    <a:pt x="187" y="639"/>
                    <a:pt x="188" y="646"/>
                  </a:cubicBezTo>
                  <a:cubicBezTo>
                    <a:pt x="182" y="645"/>
                    <a:pt x="187" y="652"/>
                    <a:pt x="185" y="654"/>
                  </a:cubicBezTo>
                  <a:cubicBezTo>
                    <a:pt x="182" y="657"/>
                    <a:pt x="178" y="653"/>
                    <a:pt x="176" y="652"/>
                  </a:cubicBezTo>
                  <a:cubicBezTo>
                    <a:pt x="174" y="651"/>
                    <a:pt x="174" y="650"/>
                    <a:pt x="172" y="649"/>
                  </a:cubicBezTo>
                  <a:cubicBezTo>
                    <a:pt x="170" y="648"/>
                    <a:pt x="168" y="648"/>
                    <a:pt x="166" y="647"/>
                  </a:cubicBezTo>
                  <a:cubicBezTo>
                    <a:pt x="165" y="646"/>
                    <a:pt x="160" y="642"/>
                    <a:pt x="162" y="640"/>
                  </a:cubicBezTo>
                  <a:cubicBezTo>
                    <a:pt x="163" y="638"/>
                    <a:pt x="171" y="641"/>
                    <a:pt x="173" y="641"/>
                  </a:cubicBezTo>
                  <a:cubicBezTo>
                    <a:pt x="177" y="642"/>
                    <a:pt x="180" y="641"/>
                    <a:pt x="184" y="640"/>
                  </a:cubicBezTo>
                  <a:cubicBezTo>
                    <a:pt x="191" y="636"/>
                    <a:pt x="192" y="631"/>
                    <a:pt x="186" y="626"/>
                  </a:cubicBezTo>
                  <a:cubicBezTo>
                    <a:pt x="183" y="623"/>
                    <a:pt x="181" y="620"/>
                    <a:pt x="179" y="617"/>
                  </a:cubicBezTo>
                  <a:cubicBezTo>
                    <a:pt x="176" y="615"/>
                    <a:pt x="172" y="615"/>
                    <a:pt x="169" y="613"/>
                  </a:cubicBezTo>
                  <a:cubicBezTo>
                    <a:pt x="166" y="611"/>
                    <a:pt x="164" y="608"/>
                    <a:pt x="162" y="606"/>
                  </a:cubicBezTo>
                  <a:cubicBezTo>
                    <a:pt x="158" y="601"/>
                    <a:pt x="151" y="597"/>
                    <a:pt x="149" y="591"/>
                  </a:cubicBezTo>
                  <a:cubicBezTo>
                    <a:pt x="146" y="584"/>
                    <a:pt x="143" y="578"/>
                    <a:pt x="134" y="582"/>
                  </a:cubicBezTo>
                  <a:cubicBezTo>
                    <a:pt x="127" y="585"/>
                    <a:pt x="124" y="591"/>
                    <a:pt x="115" y="592"/>
                  </a:cubicBezTo>
                  <a:cubicBezTo>
                    <a:pt x="107" y="592"/>
                    <a:pt x="101" y="586"/>
                    <a:pt x="96" y="595"/>
                  </a:cubicBezTo>
                  <a:cubicBezTo>
                    <a:pt x="93" y="599"/>
                    <a:pt x="94" y="599"/>
                    <a:pt x="94" y="604"/>
                  </a:cubicBezTo>
                  <a:cubicBezTo>
                    <a:pt x="95" y="608"/>
                    <a:pt x="93" y="609"/>
                    <a:pt x="90" y="611"/>
                  </a:cubicBezTo>
                  <a:cubicBezTo>
                    <a:pt x="83" y="616"/>
                    <a:pt x="77" y="619"/>
                    <a:pt x="73" y="625"/>
                  </a:cubicBezTo>
                  <a:cubicBezTo>
                    <a:pt x="72" y="628"/>
                    <a:pt x="70" y="631"/>
                    <a:pt x="71" y="634"/>
                  </a:cubicBezTo>
                  <a:cubicBezTo>
                    <a:pt x="72" y="638"/>
                    <a:pt x="73" y="639"/>
                    <a:pt x="69" y="642"/>
                  </a:cubicBezTo>
                  <a:cubicBezTo>
                    <a:pt x="67" y="645"/>
                    <a:pt x="63" y="650"/>
                    <a:pt x="60" y="652"/>
                  </a:cubicBezTo>
                  <a:cubicBezTo>
                    <a:pt x="58" y="652"/>
                    <a:pt x="56" y="652"/>
                    <a:pt x="54" y="653"/>
                  </a:cubicBezTo>
                  <a:cubicBezTo>
                    <a:pt x="49" y="655"/>
                    <a:pt x="43" y="653"/>
                    <a:pt x="37" y="655"/>
                  </a:cubicBezTo>
                  <a:cubicBezTo>
                    <a:pt x="34" y="656"/>
                    <a:pt x="31" y="660"/>
                    <a:pt x="27" y="658"/>
                  </a:cubicBezTo>
                  <a:cubicBezTo>
                    <a:pt x="24" y="656"/>
                    <a:pt x="25" y="653"/>
                    <a:pt x="20" y="652"/>
                  </a:cubicBezTo>
                  <a:cubicBezTo>
                    <a:pt x="16" y="652"/>
                    <a:pt x="12" y="655"/>
                    <a:pt x="8" y="651"/>
                  </a:cubicBezTo>
                  <a:cubicBezTo>
                    <a:pt x="4" y="648"/>
                    <a:pt x="7" y="645"/>
                    <a:pt x="7" y="642"/>
                  </a:cubicBezTo>
                  <a:cubicBezTo>
                    <a:pt x="7" y="636"/>
                    <a:pt x="4" y="639"/>
                    <a:pt x="1" y="635"/>
                  </a:cubicBezTo>
                  <a:cubicBezTo>
                    <a:pt x="0" y="631"/>
                    <a:pt x="4" y="627"/>
                    <a:pt x="5" y="625"/>
                  </a:cubicBezTo>
                  <a:cubicBezTo>
                    <a:pt x="7" y="621"/>
                    <a:pt x="9" y="617"/>
                    <a:pt x="9" y="613"/>
                  </a:cubicBezTo>
                  <a:cubicBezTo>
                    <a:pt x="10" y="609"/>
                    <a:pt x="9" y="608"/>
                    <a:pt x="6" y="605"/>
                  </a:cubicBezTo>
                  <a:cubicBezTo>
                    <a:pt x="2" y="601"/>
                    <a:pt x="2" y="595"/>
                    <a:pt x="7" y="590"/>
                  </a:cubicBezTo>
                  <a:cubicBezTo>
                    <a:pt x="11" y="586"/>
                    <a:pt x="15" y="586"/>
                    <a:pt x="21" y="587"/>
                  </a:cubicBezTo>
                  <a:cubicBezTo>
                    <a:pt x="25" y="587"/>
                    <a:pt x="29" y="586"/>
                    <a:pt x="33" y="587"/>
                  </a:cubicBezTo>
                  <a:cubicBezTo>
                    <a:pt x="37" y="587"/>
                    <a:pt x="41" y="589"/>
                    <a:pt x="45" y="590"/>
                  </a:cubicBezTo>
                  <a:cubicBezTo>
                    <a:pt x="53" y="591"/>
                    <a:pt x="61" y="591"/>
                    <a:pt x="64" y="583"/>
                  </a:cubicBezTo>
                  <a:cubicBezTo>
                    <a:pt x="66" y="579"/>
                    <a:pt x="67" y="567"/>
                    <a:pt x="65" y="562"/>
                  </a:cubicBezTo>
                  <a:cubicBezTo>
                    <a:pt x="64" y="559"/>
                    <a:pt x="61" y="557"/>
                    <a:pt x="58" y="556"/>
                  </a:cubicBezTo>
                  <a:cubicBezTo>
                    <a:pt x="58" y="551"/>
                    <a:pt x="58" y="550"/>
                    <a:pt x="54" y="548"/>
                  </a:cubicBezTo>
                  <a:cubicBezTo>
                    <a:pt x="51" y="546"/>
                    <a:pt x="49" y="545"/>
                    <a:pt x="46" y="543"/>
                  </a:cubicBezTo>
                  <a:cubicBezTo>
                    <a:pt x="44" y="542"/>
                    <a:pt x="38" y="541"/>
                    <a:pt x="36" y="539"/>
                  </a:cubicBezTo>
                  <a:cubicBezTo>
                    <a:pt x="34" y="534"/>
                    <a:pt x="40" y="534"/>
                    <a:pt x="43" y="533"/>
                  </a:cubicBezTo>
                  <a:cubicBezTo>
                    <a:pt x="45" y="533"/>
                    <a:pt x="47" y="533"/>
                    <a:pt x="49" y="533"/>
                  </a:cubicBezTo>
                  <a:cubicBezTo>
                    <a:pt x="51" y="533"/>
                    <a:pt x="52" y="534"/>
                    <a:pt x="54" y="535"/>
                  </a:cubicBezTo>
                  <a:cubicBezTo>
                    <a:pt x="59" y="536"/>
                    <a:pt x="62" y="535"/>
                    <a:pt x="61" y="530"/>
                  </a:cubicBezTo>
                  <a:cubicBezTo>
                    <a:pt x="60" y="528"/>
                    <a:pt x="55" y="524"/>
                    <a:pt x="59" y="522"/>
                  </a:cubicBezTo>
                  <a:cubicBezTo>
                    <a:pt x="63" y="521"/>
                    <a:pt x="66" y="525"/>
                    <a:pt x="69" y="525"/>
                  </a:cubicBezTo>
                  <a:cubicBezTo>
                    <a:pt x="74" y="526"/>
                    <a:pt x="75" y="524"/>
                    <a:pt x="77" y="521"/>
                  </a:cubicBezTo>
                  <a:cubicBezTo>
                    <a:pt x="79" y="518"/>
                    <a:pt x="81" y="518"/>
                    <a:pt x="85" y="518"/>
                  </a:cubicBezTo>
                  <a:cubicBezTo>
                    <a:pt x="88" y="513"/>
                    <a:pt x="84" y="508"/>
                    <a:pt x="91" y="505"/>
                  </a:cubicBezTo>
                  <a:cubicBezTo>
                    <a:pt x="94" y="504"/>
                    <a:pt x="96" y="505"/>
                    <a:pt x="99" y="503"/>
                  </a:cubicBezTo>
                  <a:cubicBezTo>
                    <a:pt x="104" y="501"/>
                    <a:pt x="105" y="493"/>
                    <a:pt x="106" y="489"/>
                  </a:cubicBezTo>
                  <a:cubicBezTo>
                    <a:pt x="107" y="489"/>
                    <a:pt x="107" y="489"/>
                    <a:pt x="108" y="489"/>
                  </a:cubicBezTo>
                  <a:cubicBezTo>
                    <a:pt x="113" y="487"/>
                    <a:pt x="111" y="481"/>
                    <a:pt x="113" y="477"/>
                  </a:cubicBezTo>
                  <a:cubicBezTo>
                    <a:pt x="117" y="477"/>
                    <a:pt x="121" y="478"/>
                    <a:pt x="124" y="477"/>
                  </a:cubicBezTo>
                  <a:cubicBezTo>
                    <a:pt x="125" y="476"/>
                    <a:pt x="126" y="474"/>
                    <a:pt x="128" y="474"/>
                  </a:cubicBezTo>
                  <a:cubicBezTo>
                    <a:pt x="130" y="474"/>
                    <a:pt x="131" y="476"/>
                    <a:pt x="132" y="476"/>
                  </a:cubicBezTo>
                  <a:cubicBezTo>
                    <a:pt x="137" y="475"/>
                    <a:pt x="136" y="472"/>
                    <a:pt x="136" y="468"/>
                  </a:cubicBezTo>
                  <a:cubicBezTo>
                    <a:pt x="137" y="464"/>
                    <a:pt x="137" y="463"/>
                    <a:pt x="136" y="458"/>
                  </a:cubicBezTo>
                  <a:cubicBezTo>
                    <a:pt x="134" y="451"/>
                    <a:pt x="130" y="445"/>
                    <a:pt x="131" y="437"/>
                  </a:cubicBezTo>
                  <a:cubicBezTo>
                    <a:pt x="132" y="429"/>
                    <a:pt x="138" y="432"/>
                    <a:pt x="142" y="427"/>
                  </a:cubicBezTo>
                  <a:cubicBezTo>
                    <a:pt x="143" y="426"/>
                    <a:pt x="147" y="418"/>
                    <a:pt x="150" y="422"/>
                  </a:cubicBezTo>
                  <a:cubicBezTo>
                    <a:pt x="151" y="425"/>
                    <a:pt x="145" y="431"/>
                    <a:pt x="149" y="434"/>
                  </a:cubicBezTo>
                  <a:cubicBezTo>
                    <a:pt x="148" y="435"/>
                    <a:pt x="147" y="437"/>
                    <a:pt x="147" y="438"/>
                  </a:cubicBezTo>
                  <a:cubicBezTo>
                    <a:pt x="155" y="438"/>
                    <a:pt x="151" y="442"/>
                    <a:pt x="147" y="445"/>
                  </a:cubicBezTo>
                  <a:cubicBezTo>
                    <a:pt x="143" y="449"/>
                    <a:pt x="149" y="449"/>
                    <a:pt x="151" y="451"/>
                  </a:cubicBezTo>
                  <a:cubicBezTo>
                    <a:pt x="153" y="453"/>
                    <a:pt x="155" y="459"/>
                    <a:pt x="150" y="459"/>
                  </a:cubicBezTo>
                  <a:cubicBezTo>
                    <a:pt x="148" y="459"/>
                    <a:pt x="142" y="453"/>
                    <a:pt x="142" y="457"/>
                  </a:cubicBezTo>
                  <a:cubicBezTo>
                    <a:pt x="142" y="458"/>
                    <a:pt x="147" y="463"/>
                    <a:pt x="148" y="464"/>
                  </a:cubicBezTo>
                  <a:cubicBezTo>
                    <a:pt x="151" y="467"/>
                    <a:pt x="154" y="468"/>
                    <a:pt x="157" y="467"/>
                  </a:cubicBezTo>
                  <a:cubicBezTo>
                    <a:pt x="162" y="466"/>
                    <a:pt x="162" y="464"/>
                    <a:pt x="167" y="466"/>
                  </a:cubicBezTo>
                  <a:cubicBezTo>
                    <a:pt x="170" y="468"/>
                    <a:pt x="173" y="471"/>
                    <a:pt x="177" y="471"/>
                  </a:cubicBezTo>
                  <a:cubicBezTo>
                    <a:pt x="181" y="471"/>
                    <a:pt x="183" y="469"/>
                    <a:pt x="187" y="467"/>
                  </a:cubicBezTo>
                  <a:cubicBezTo>
                    <a:pt x="193" y="464"/>
                    <a:pt x="202" y="458"/>
                    <a:pt x="209" y="461"/>
                  </a:cubicBezTo>
                  <a:cubicBezTo>
                    <a:pt x="213" y="463"/>
                    <a:pt x="212" y="465"/>
                    <a:pt x="217" y="462"/>
                  </a:cubicBezTo>
                  <a:cubicBezTo>
                    <a:pt x="220" y="461"/>
                    <a:pt x="222" y="458"/>
                    <a:pt x="225" y="456"/>
                  </a:cubicBezTo>
                  <a:cubicBezTo>
                    <a:pt x="227" y="455"/>
                    <a:pt x="227" y="456"/>
                    <a:pt x="229" y="454"/>
                  </a:cubicBezTo>
                  <a:cubicBezTo>
                    <a:pt x="230" y="452"/>
                    <a:pt x="230" y="451"/>
                    <a:pt x="230" y="449"/>
                  </a:cubicBezTo>
                  <a:cubicBezTo>
                    <a:pt x="230" y="445"/>
                    <a:pt x="228" y="442"/>
                    <a:pt x="228" y="439"/>
                  </a:cubicBezTo>
                  <a:cubicBezTo>
                    <a:pt x="228" y="436"/>
                    <a:pt x="230" y="432"/>
                    <a:pt x="232" y="429"/>
                  </a:cubicBezTo>
                  <a:cubicBezTo>
                    <a:pt x="233" y="425"/>
                    <a:pt x="234" y="424"/>
                    <a:pt x="238" y="423"/>
                  </a:cubicBezTo>
                  <a:cubicBezTo>
                    <a:pt x="242" y="426"/>
                    <a:pt x="251" y="437"/>
                    <a:pt x="254" y="427"/>
                  </a:cubicBezTo>
                  <a:cubicBezTo>
                    <a:pt x="254" y="425"/>
                    <a:pt x="255" y="418"/>
                    <a:pt x="254" y="416"/>
                  </a:cubicBezTo>
                  <a:cubicBezTo>
                    <a:pt x="253" y="413"/>
                    <a:pt x="249" y="411"/>
                    <a:pt x="247" y="408"/>
                  </a:cubicBezTo>
                  <a:cubicBezTo>
                    <a:pt x="243" y="401"/>
                    <a:pt x="249" y="396"/>
                    <a:pt x="257" y="395"/>
                  </a:cubicBezTo>
                  <a:cubicBezTo>
                    <a:pt x="264" y="395"/>
                    <a:pt x="272" y="401"/>
                    <a:pt x="279" y="397"/>
                  </a:cubicBezTo>
                  <a:cubicBezTo>
                    <a:pt x="281" y="395"/>
                    <a:pt x="283" y="394"/>
                    <a:pt x="285" y="392"/>
                  </a:cubicBezTo>
                  <a:cubicBezTo>
                    <a:pt x="287" y="391"/>
                    <a:pt x="290" y="391"/>
                    <a:pt x="292" y="390"/>
                  </a:cubicBezTo>
                  <a:cubicBezTo>
                    <a:pt x="295" y="389"/>
                    <a:pt x="294" y="388"/>
                    <a:pt x="291" y="386"/>
                  </a:cubicBezTo>
                  <a:cubicBezTo>
                    <a:pt x="289" y="384"/>
                    <a:pt x="288" y="385"/>
                    <a:pt x="285" y="385"/>
                  </a:cubicBezTo>
                  <a:cubicBezTo>
                    <a:pt x="283" y="382"/>
                    <a:pt x="285" y="378"/>
                    <a:pt x="282" y="376"/>
                  </a:cubicBezTo>
                  <a:cubicBezTo>
                    <a:pt x="278" y="374"/>
                    <a:pt x="272" y="378"/>
                    <a:pt x="269" y="379"/>
                  </a:cubicBezTo>
                  <a:cubicBezTo>
                    <a:pt x="265" y="380"/>
                    <a:pt x="262" y="381"/>
                    <a:pt x="259" y="383"/>
                  </a:cubicBezTo>
                  <a:cubicBezTo>
                    <a:pt x="257" y="385"/>
                    <a:pt x="257" y="385"/>
                    <a:pt x="255" y="386"/>
                  </a:cubicBezTo>
                  <a:cubicBezTo>
                    <a:pt x="253" y="387"/>
                    <a:pt x="251" y="387"/>
                    <a:pt x="249" y="387"/>
                  </a:cubicBezTo>
                  <a:cubicBezTo>
                    <a:pt x="242" y="387"/>
                    <a:pt x="236" y="381"/>
                    <a:pt x="232" y="376"/>
                  </a:cubicBezTo>
                  <a:cubicBezTo>
                    <a:pt x="229" y="373"/>
                    <a:pt x="229" y="373"/>
                    <a:pt x="230" y="368"/>
                  </a:cubicBezTo>
                  <a:cubicBezTo>
                    <a:pt x="231" y="364"/>
                    <a:pt x="231" y="363"/>
                    <a:pt x="229" y="359"/>
                  </a:cubicBezTo>
                  <a:cubicBezTo>
                    <a:pt x="226" y="351"/>
                    <a:pt x="228" y="343"/>
                    <a:pt x="234" y="337"/>
                  </a:cubicBezTo>
                  <a:cubicBezTo>
                    <a:pt x="240" y="332"/>
                    <a:pt x="245" y="328"/>
                    <a:pt x="249" y="321"/>
                  </a:cubicBezTo>
                  <a:cubicBezTo>
                    <a:pt x="251" y="318"/>
                    <a:pt x="252" y="315"/>
                    <a:pt x="254" y="313"/>
                  </a:cubicBezTo>
                  <a:cubicBezTo>
                    <a:pt x="256" y="310"/>
                    <a:pt x="260" y="308"/>
                    <a:pt x="262" y="305"/>
                  </a:cubicBezTo>
                  <a:cubicBezTo>
                    <a:pt x="264" y="297"/>
                    <a:pt x="254" y="291"/>
                    <a:pt x="248" y="293"/>
                  </a:cubicBezTo>
                  <a:cubicBezTo>
                    <a:pt x="241" y="294"/>
                    <a:pt x="233" y="299"/>
                    <a:pt x="230" y="305"/>
                  </a:cubicBezTo>
                  <a:cubicBezTo>
                    <a:pt x="229" y="308"/>
                    <a:pt x="228" y="312"/>
                    <a:pt x="228" y="315"/>
                  </a:cubicBezTo>
                  <a:cubicBezTo>
                    <a:pt x="228" y="319"/>
                    <a:pt x="230" y="321"/>
                    <a:pt x="227" y="324"/>
                  </a:cubicBezTo>
                  <a:cubicBezTo>
                    <a:pt x="217" y="334"/>
                    <a:pt x="201" y="342"/>
                    <a:pt x="200" y="357"/>
                  </a:cubicBezTo>
                  <a:cubicBezTo>
                    <a:pt x="200" y="365"/>
                    <a:pt x="201" y="372"/>
                    <a:pt x="198" y="380"/>
                  </a:cubicBezTo>
                  <a:cubicBezTo>
                    <a:pt x="195" y="381"/>
                    <a:pt x="194" y="384"/>
                    <a:pt x="192" y="386"/>
                  </a:cubicBezTo>
                  <a:cubicBezTo>
                    <a:pt x="196" y="387"/>
                    <a:pt x="198" y="380"/>
                    <a:pt x="201" y="379"/>
                  </a:cubicBezTo>
                  <a:cubicBezTo>
                    <a:pt x="205" y="379"/>
                    <a:pt x="208" y="383"/>
                    <a:pt x="210" y="386"/>
                  </a:cubicBezTo>
                  <a:cubicBezTo>
                    <a:pt x="212" y="390"/>
                    <a:pt x="212" y="395"/>
                    <a:pt x="207" y="395"/>
                  </a:cubicBezTo>
                  <a:cubicBezTo>
                    <a:pt x="203" y="396"/>
                    <a:pt x="196" y="392"/>
                    <a:pt x="193" y="397"/>
                  </a:cubicBezTo>
                  <a:cubicBezTo>
                    <a:pt x="198" y="398"/>
                    <a:pt x="202" y="397"/>
                    <a:pt x="206" y="397"/>
                  </a:cubicBezTo>
                  <a:cubicBezTo>
                    <a:pt x="208" y="403"/>
                    <a:pt x="198" y="404"/>
                    <a:pt x="195" y="405"/>
                  </a:cubicBezTo>
                  <a:cubicBezTo>
                    <a:pt x="188" y="408"/>
                    <a:pt x="193" y="411"/>
                    <a:pt x="196" y="415"/>
                  </a:cubicBezTo>
                  <a:cubicBezTo>
                    <a:pt x="192" y="419"/>
                    <a:pt x="195" y="426"/>
                    <a:pt x="196" y="430"/>
                  </a:cubicBezTo>
                  <a:cubicBezTo>
                    <a:pt x="196" y="437"/>
                    <a:pt x="189" y="442"/>
                    <a:pt x="183" y="442"/>
                  </a:cubicBezTo>
                  <a:cubicBezTo>
                    <a:pt x="179" y="443"/>
                    <a:pt x="178" y="443"/>
                    <a:pt x="176" y="446"/>
                  </a:cubicBezTo>
                  <a:cubicBezTo>
                    <a:pt x="174" y="449"/>
                    <a:pt x="175" y="452"/>
                    <a:pt x="171" y="453"/>
                  </a:cubicBezTo>
                  <a:cubicBezTo>
                    <a:pt x="167" y="454"/>
                    <a:pt x="165" y="451"/>
                    <a:pt x="164" y="448"/>
                  </a:cubicBezTo>
                  <a:cubicBezTo>
                    <a:pt x="161" y="450"/>
                    <a:pt x="162" y="455"/>
                    <a:pt x="162" y="458"/>
                  </a:cubicBezTo>
                  <a:cubicBezTo>
                    <a:pt x="157" y="459"/>
                    <a:pt x="159" y="452"/>
                    <a:pt x="154" y="452"/>
                  </a:cubicBezTo>
                  <a:cubicBezTo>
                    <a:pt x="152" y="447"/>
                    <a:pt x="164" y="442"/>
                    <a:pt x="164" y="437"/>
                  </a:cubicBezTo>
                  <a:cubicBezTo>
                    <a:pt x="165" y="431"/>
                    <a:pt x="158" y="424"/>
                    <a:pt x="155" y="420"/>
                  </a:cubicBezTo>
                  <a:cubicBezTo>
                    <a:pt x="152" y="415"/>
                    <a:pt x="156" y="406"/>
                    <a:pt x="152" y="400"/>
                  </a:cubicBezTo>
                  <a:cubicBezTo>
                    <a:pt x="151" y="399"/>
                    <a:pt x="149" y="398"/>
                    <a:pt x="149" y="396"/>
                  </a:cubicBezTo>
                  <a:cubicBezTo>
                    <a:pt x="148" y="395"/>
                    <a:pt x="150" y="392"/>
                    <a:pt x="149" y="391"/>
                  </a:cubicBezTo>
                  <a:cubicBezTo>
                    <a:pt x="145" y="387"/>
                    <a:pt x="144" y="397"/>
                    <a:pt x="144" y="398"/>
                  </a:cubicBezTo>
                  <a:cubicBezTo>
                    <a:pt x="144" y="405"/>
                    <a:pt x="144" y="403"/>
                    <a:pt x="138" y="407"/>
                  </a:cubicBezTo>
                  <a:cubicBezTo>
                    <a:pt x="135" y="409"/>
                    <a:pt x="134" y="412"/>
                    <a:pt x="130" y="414"/>
                  </a:cubicBezTo>
                  <a:cubicBezTo>
                    <a:pt x="126" y="416"/>
                    <a:pt x="121" y="416"/>
                    <a:pt x="118" y="414"/>
                  </a:cubicBezTo>
                  <a:cubicBezTo>
                    <a:pt x="116" y="412"/>
                    <a:pt x="116" y="411"/>
                    <a:pt x="115" y="409"/>
                  </a:cubicBezTo>
                  <a:cubicBezTo>
                    <a:pt x="114" y="408"/>
                    <a:pt x="112" y="407"/>
                    <a:pt x="111" y="406"/>
                  </a:cubicBezTo>
                  <a:cubicBezTo>
                    <a:pt x="113" y="403"/>
                    <a:pt x="117" y="402"/>
                    <a:pt x="118" y="399"/>
                  </a:cubicBezTo>
                  <a:cubicBezTo>
                    <a:pt x="115" y="398"/>
                    <a:pt x="112" y="399"/>
                    <a:pt x="110" y="397"/>
                  </a:cubicBezTo>
                  <a:cubicBezTo>
                    <a:pt x="110" y="393"/>
                    <a:pt x="116" y="394"/>
                    <a:pt x="118" y="390"/>
                  </a:cubicBezTo>
                  <a:cubicBezTo>
                    <a:pt x="118" y="389"/>
                    <a:pt x="117" y="386"/>
                    <a:pt x="118" y="385"/>
                  </a:cubicBezTo>
                  <a:cubicBezTo>
                    <a:pt x="118" y="384"/>
                    <a:pt x="120" y="383"/>
                    <a:pt x="121" y="382"/>
                  </a:cubicBezTo>
                  <a:cubicBezTo>
                    <a:pt x="117" y="381"/>
                    <a:pt x="115" y="388"/>
                    <a:pt x="112" y="389"/>
                  </a:cubicBezTo>
                  <a:cubicBezTo>
                    <a:pt x="109" y="390"/>
                    <a:pt x="107" y="386"/>
                    <a:pt x="107" y="382"/>
                  </a:cubicBezTo>
                  <a:cubicBezTo>
                    <a:pt x="108" y="379"/>
                    <a:pt x="108" y="375"/>
                    <a:pt x="111" y="373"/>
                  </a:cubicBezTo>
                  <a:cubicBezTo>
                    <a:pt x="115" y="371"/>
                    <a:pt x="120" y="373"/>
                    <a:pt x="124" y="371"/>
                  </a:cubicBezTo>
                  <a:cubicBezTo>
                    <a:pt x="128" y="369"/>
                    <a:pt x="128" y="363"/>
                    <a:pt x="123" y="366"/>
                  </a:cubicBezTo>
                  <a:cubicBezTo>
                    <a:pt x="122" y="371"/>
                    <a:pt x="117" y="370"/>
                    <a:pt x="113" y="370"/>
                  </a:cubicBezTo>
                  <a:cubicBezTo>
                    <a:pt x="109" y="370"/>
                    <a:pt x="108" y="370"/>
                    <a:pt x="108" y="364"/>
                  </a:cubicBezTo>
                  <a:cubicBezTo>
                    <a:pt x="108" y="360"/>
                    <a:pt x="108" y="358"/>
                    <a:pt x="112" y="356"/>
                  </a:cubicBezTo>
                  <a:cubicBezTo>
                    <a:pt x="118" y="355"/>
                    <a:pt x="116" y="355"/>
                    <a:pt x="118" y="350"/>
                  </a:cubicBezTo>
                  <a:cubicBezTo>
                    <a:pt x="119" y="346"/>
                    <a:pt x="122" y="346"/>
                    <a:pt x="125" y="344"/>
                  </a:cubicBezTo>
                  <a:cubicBezTo>
                    <a:pt x="127" y="341"/>
                    <a:pt x="128" y="337"/>
                    <a:pt x="131" y="335"/>
                  </a:cubicBezTo>
                  <a:cubicBezTo>
                    <a:pt x="136" y="331"/>
                    <a:pt x="137" y="334"/>
                    <a:pt x="141" y="335"/>
                  </a:cubicBezTo>
                  <a:cubicBezTo>
                    <a:pt x="145" y="336"/>
                    <a:pt x="150" y="334"/>
                    <a:pt x="152" y="332"/>
                  </a:cubicBezTo>
                  <a:cubicBezTo>
                    <a:pt x="154" y="330"/>
                    <a:pt x="155" y="328"/>
                    <a:pt x="155" y="327"/>
                  </a:cubicBezTo>
                  <a:cubicBezTo>
                    <a:pt x="152" y="326"/>
                    <a:pt x="144" y="336"/>
                    <a:pt x="142" y="330"/>
                  </a:cubicBezTo>
                  <a:cubicBezTo>
                    <a:pt x="142" y="325"/>
                    <a:pt x="152" y="318"/>
                    <a:pt x="155" y="315"/>
                  </a:cubicBezTo>
                  <a:cubicBezTo>
                    <a:pt x="157" y="311"/>
                    <a:pt x="158" y="309"/>
                    <a:pt x="159" y="306"/>
                  </a:cubicBezTo>
                  <a:cubicBezTo>
                    <a:pt x="161" y="300"/>
                    <a:pt x="166" y="296"/>
                    <a:pt x="168" y="290"/>
                  </a:cubicBezTo>
                  <a:cubicBezTo>
                    <a:pt x="169" y="284"/>
                    <a:pt x="171" y="277"/>
                    <a:pt x="173" y="272"/>
                  </a:cubicBezTo>
                  <a:cubicBezTo>
                    <a:pt x="175" y="270"/>
                    <a:pt x="177" y="268"/>
                    <a:pt x="179" y="266"/>
                  </a:cubicBezTo>
                  <a:cubicBezTo>
                    <a:pt x="181" y="264"/>
                    <a:pt x="182" y="259"/>
                    <a:pt x="186" y="261"/>
                  </a:cubicBezTo>
                  <a:cubicBezTo>
                    <a:pt x="187" y="258"/>
                    <a:pt x="185" y="256"/>
                    <a:pt x="186" y="253"/>
                  </a:cubicBezTo>
                  <a:cubicBezTo>
                    <a:pt x="187" y="251"/>
                    <a:pt x="187" y="252"/>
                    <a:pt x="188" y="251"/>
                  </a:cubicBezTo>
                  <a:cubicBezTo>
                    <a:pt x="189" y="249"/>
                    <a:pt x="191" y="251"/>
                    <a:pt x="191" y="248"/>
                  </a:cubicBezTo>
                  <a:cubicBezTo>
                    <a:pt x="192" y="249"/>
                    <a:pt x="193" y="249"/>
                    <a:pt x="195" y="249"/>
                  </a:cubicBezTo>
                  <a:cubicBezTo>
                    <a:pt x="197" y="245"/>
                    <a:pt x="190" y="241"/>
                    <a:pt x="187" y="244"/>
                  </a:cubicBezTo>
                  <a:cubicBezTo>
                    <a:pt x="182" y="247"/>
                    <a:pt x="180" y="254"/>
                    <a:pt x="174" y="247"/>
                  </a:cubicBezTo>
                  <a:cubicBezTo>
                    <a:pt x="175" y="244"/>
                    <a:pt x="180" y="242"/>
                    <a:pt x="182" y="240"/>
                  </a:cubicBezTo>
                  <a:cubicBezTo>
                    <a:pt x="182" y="240"/>
                    <a:pt x="182" y="239"/>
                    <a:pt x="182" y="239"/>
                  </a:cubicBezTo>
                  <a:cubicBezTo>
                    <a:pt x="171" y="238"/>
                    <a:pt x="181" y="231"/>
                    <a:pt x="184" y="235"/>
                  </a:cubicBezTo>
                  <a:cubicBezTo>
                    <a:pt x="184" y="234"/>
                    <a:pt x="190" y="219"/>
                    <a:pt x="192" y="228"/>
                  </a:cubicBezTo>
                  <a:cubicBezTo>
                    <a:pt x="193" y="231"/>
                    <a:pt x="189" y="232"/>
                    <a:pt x="191" y="235"/>
                  </a:cubicBezTo>
                  <a:cubicBezTo>
                    <a:pt x="191" y="235"/>
                    <a:pt x="196" y="240"/>
                    <a:pt x="197" y="240"/>
                  </a:cubicBezTo>
                  <a:cubicBezTo>
                    <a:pt x="200" y="240"/>
                    <a:pt x="202" y="236"/>
                    <a:pt x="201" y="234"/>
                  </a:cubicBezTo>
                  <a:cubicBezTo>
                    <a:pt x="201" y="231"/>
                    <a:pt x="198" y="232"/>
                    <a:pt x="196" y="230"/>
                  </a:cubicBezTo>
                  <a:cubicBezTo>
                    <a:pt x="192" y="223"/>
                    <a:pt x="202" y="222"/>
                    <a:pt x="206" y="220"/>
                  </a:cubicBezTo>
                  <a:cubicBezTo>
                    <a:pt x="207" y="223"/>
                    <a:pt x="204" y="226"/>
                    <a:pt x="203" y="229"/>
                  </a:cubicBezTo>
                  <a:cubicBezTo>
                    <a:pt x="208" y="230"/>
                    <a:pt x="207" y="226"/>
                    <a:pt x="210" y="225"/>
                  </a:cubicBezTo>
                  <a:cubicBezTo>
                    <a:pt x="211" y="227"/>
                    <a:pt x="215" y="230"/>
                    <a:pt x="217" y="228"/>
                  </a:cubicBezTo>
                  <a:cubicBezTo>
                    <a:pt x="221" y="224"/>
                    <a:pt x="214" y="223"/>
                    <a:pt x="212" y="222"/>
                  </a:cubicBezTo>
                  <a:cubicBezTo>
                    <a:pt x="210" y="221"/>
                    <a:pt x="209" y="217"/>
                    <a:pt x="210" y="215"/>
                  </a:cubicBezTo>
                  <a:cubicBezTo>
                    <a:pt x="211" y="212"/>
                    <a:pt x="213" y="210"/>
                    <a:pt x="216" y="210"/>
                  </a:cubicBezTo>
                  <a:cubicBezTo>
                    <a:pt x="218" y="212"/>
                    <a:pt x="218" y="215"/>
                    <a:pt x="219" y="217"/>
                  </a:cubicBezTo>
                  <a:cubicBezTo>
                    <a:pt x="220" y="220"/>
                    <a:pt x="221" y="221"/>
                    <a:pt x="224" y="223"/>
                  </a:cubicBezTo>
                  <a:cubicBezTo>
                    <a:pt x="226" y="220"/>
                    <a:pt x="225" y="217"/>
                    <a:pt x="227" y="215"/>
                  </a:cubicBezTo>
                  <a:cubicBezTo>
                    <a:pt x="227" y="214"/>
                    <a:pt x="229" y="212"/>
                    <a:pt x="231" y="212"/>
                  </a:cubicBezTo>
                  <a:cubicBezTo>
                    <a:pt x="233" y="213"/>
                    <a:pt x="232" y="215"/>
                    <a:pt x="233" y="216"/>
                  </a:cubicBezTo>
                  <a:cubicBezTo>
                    <a:pt x="238" y="218"/>
                    <a:pt x="237" y="215"/>
                    <a:pt x="237" y="211"/>
                  </a:cubicBezTo>
                  <a:cubicBezTo>
                    <a:pt x="237" y="208"/>
                    <a:pt x="238" y="206"/>
                    <a:pt x="238" y="203"/>
                  </a:cubicBezTo>
                  <a:cubicBezTo>
                    <a:pt x="237" y="203"/>
                    <a:pt x="236" y="202"/>
                    <a:pt x="235" y="202"/>
                  </a:cubicBezTo>
                  <a:cubicBezTo>
                    <a:pt x="236" y="199"/>
                    <a:pt x="239" y="194"/>
                    <a:pt x="243" y="195"/>
                  </a:cubicBezTo>
                  <a:cubicBezTo>
                    <a:pt x="242" y="201"/>
                    <a:pt x="247" y="199"/>
                    <a:pt x="249" y="196"/>
                  </a:cubicBezTo>
                  <a:cubicBezTo>
                    <a:pt x="252" y="192"/>
                    <a:pt x="254" y="190"/>
                    <a:pt x="259" y="190"/>
                  </a:cubicBezTo>
                  <a:cubicBezTo>
                    <a:pt x="266" y="189"/>
                    <a:pt x="262" y="194"/>
                    <a:pt x="259" y="197"/>
                  </a:cubicBezTo>
                  <a:cubicBezTo>
                    <a:pt x="256" y="201"/>
                    <a:pt x="256" y="204"/>
                    <a:pt x="257" y="209"/>
                  </a:cubicBezTo>
                  <a:cubicBezTo>
                    <a:pt x="261" y="208"/>
                    <a:pt x="265" y="200"/>
                    <a:pt x="267" y="196"/>
                  </a:cubicBezTo>
                  <a:cubicBezTo>
                    <a:pt x="268" y="194"/>
                    <a:pt x="268" y="188"/>
                    <a:pt x="270" y="192"/>
                  </a:cubicBezTo>
                  <a:cubicBezTo>
                    <a:pt x="272" y="195"/>
                    <a:pt x="270" y="198"/>
                    <a:pt x="270" y="201"/>
                  </a:cubicBezTo>
                  <a:cubicBezTo>
                    <a:pt x="278" y="200"/>
                    <a:pt x="271" y="188"/>
                    <a:pt x="279" y="188"/>
                  </a:cubicBezTo>
                  <a:cubicBezTo>
                    <a:pt x="289" y="187"/>
                    <a:pt x="279" y="197"/>
                    <a:pt x="280" y="200"/>
                  </a:cubicBezTo>
                  <a:cubicBezTo>
                    <a:pt x="284" y="198"/>
                    <a:pt x="285" y="193"/>
                    <a:pt x="290" y="195"/>
                  </a:cubicBezTo>
                  <a:cubicBezTo>
                    <a:pt x="293" y="196"/>
                    <a:pt x="298" y="200"/>
                    <a:pt x="300" y="202"/>
                  </a:cubicBezTo>
                  <a:cubicBezTo>
                    <a:pt x="304" y="207"/>
                    <a:pt x="296" y="205"/>
                    <a:pt x="293" y="207"/>
                  </a:cubicBezTo>
                  <a:cubicBezTo>
                    <a:pt x="288" y="210"/>
                    <a:pt x="291" y="214"/>
                    <a:pt x="295" y="215"/>
                  </a:cubicBezTo>
                  <a:cubicBezTo>
                    <a:pt x="295" y="218"/>
                    <a:pt x="299" y="218"/>
                    <a:pt x="301" y="217"/>
                  </a:cubicBezTo>
                  <a:cubicBezTo>
                    <a:pt x="302" y="217"/>
                    <a:pt x="303" y="216"/>
                    <a:pt x="304" y="215"/>
                  </a:cubicBezTo>
                  <a:cubicBezTo>
                    <a:pt x="306" y="215"/>
                    <a:pt x="307" y="216"/>
                    <a:pt x="309" y="216"/>
                  </a:cubicBezTo>
                  <a:cubicBezTo>
                    <a:pt x="312" y="215"/>
                    <a:pt x="313" y="213"/>
                    <a:pt x="315" y="215"/>
                  </a:cubicBezTo>
                  <a:cubicBezTo>
                    <a:pt x="319" y="218"/>
                    <a:pt x="317" y="218"/>
                    <a:pt x="315" y="220"/>
                  </a:cubicBezTo>
                  <a:cubicBezTo>
                    <a:pt x="313" y="223"/>
                    <a:pt x="312" y="221"/>
                    <a:pt x="316" y="224"/>
                  </a:cubicBezTo>
                  <a:cubicBezTo>
                    <a:pt x="317" y="224"/>
                    <a:pt x="320" y="227"/>
                    <a:pt x="322" y="227"/>
                  </a:cubicBezTo>
                  <a:cubicBezTo>
                    <a:pt x="324" y="228"/>
                    <a:pt x="328" y="228"/>
                    <a:pt x="331" y="228"/>
                  </a:cubicBezTo>
                  <a:cubicBezTo>
                    <a:pt x="334" y="229"/>
                    <a:pt x="339" y="229"/>
                    <a:pt x="341" y="231"/>
                  </a:cubicBezTo>
                  <a:cubicBezTo>
                    <a:pt x="343" y="232"/>
                    <a:pt x="343" y="233"/>
                    <a:pt x="344" y="234"/>
                  </a:cubicBezTo>
                  <a:cubicBezTo>
                    <a:pt x="346" y="237"/>
                    <a:pt x="349" y="240"/>
                    <a:pt x="351" y="241"/>
                  </a:cubicBezTo>
                  <a:cubicBezTo>
                    <a:pt x="354" y="244"/>
                    <a:pt x="358" y="244"/>
                    <a:pt x="362" y="246"/>
                  </a:cubicBezTo>
                  <a:cubicBezTo>
                    <a:pt x="365" y="247"/>
                    <a:pt x="368" y="250"/>
                    <a:pt x="371" y="253"/>
                  </a:cubicBezTo>
                  <a:cubicBezTo>
                    <a:pt x="373" y="254"/>
                    <a:pt x="377" y="257"/>
                    <a:pt x="378" y="259"/>
                  </a:cubicBezTo>
                  <a:cubicBezTo>
                    <a:pt x="380" y="263"/>
                    <a:pt x="375" y="266"/>
                    <a:pt x="376" y="269"/>
                  </a:cubicBezTo>
                  <a:cubicBezTo>
                    <a:pt x="376" y="274"/>
                    <a:pt x="380" y="274"/>
                    <a:pt x="376" y="278"/>
                  </a:cubicBezTo>
                  <a:cubicBezTo>
                    <a:pt x="374" y="280"/>
                    <a:pt x="370" y="282"/>
                    <a:pt x="368" y="284"/>
                  </a:cubicBezTo>
                  <a:cubicBezTo>
                    <a:pt x="363" y="288"/>
                    <a:pt x="361" y="289"/>
                    <a:pt x="355" y="287"/>
                  </a:cubicBezTo>
                  <a:cubicBezTo>
                    <a:pt x="350" y="286"/>
                    <a:pt x="343" y="287"/>
                    <a:pt x="338" y="286"/>
                  </a:cubicBezTo>
                  <a:cubicBezTo>
                    <a:pt x="332" y="284"/>
                    <a:pt x="328" y="282"/>
                    <a:pt x="323" y="278"/>
                  </a:cubicBezTo>
                  <a:cubicBezTo>
                    <a:pt x="320" y="275"/>
                    <a:pt x="313" y="269"/>
                    <a:pt x="309" y="272"/>
                  </a:cubicBezTo>
                  <a:cubicBezTo>
                    <a:pt x="311" y="276"/>
                    <a:pt x="314" y="279"/>
                    <a:pt x="317" y="281"/>
                  </a:cubicBezTo>
                  <a:cubicBezTo>
                    <a:pt x="320" y="284"/>
                    <a:pt x="327" y="287"/>
                    <a:pt x="328" y="290"/>
                  </a:cubicBezTo>
                  <a:cubicBezTo>
                    <a:pt x="330" y="294"/>
                    <a:pt x="327" y="299"/>
                    <a:pt x="328" y="303"/>
                  </a:cubicBezTo>
                  <a:cubicBezTo>
                    <a:pt x="329" y="308"/>
                    <a:pt x="332" y="312"/>
                    <a:pt x="329" y="317"/>
                  </a:cubicBezTo>
                  <a:cubicBezTo>
                    <a:pt x="333" y="321"/>
                    <a:pt x="342" y="326"/>
                    <a:pt x="348" y="326"/>
                  </a:cubicBezTo>
                  <a:cubicBezTo>
                    <a:pt x="351" y="326"/>
                    <a:pt x="354" y="326"/>
                    <a:pt x="355" y="323"/>
                  </a:cubicBezTo>
                  <a:cubicBezTo>
                    <a:pt x="356" y="318"/>
                    <a:pt x="351" y="318"/>
                    <a:pt x="348" y="316"/>
                  </a:cubicBezTo>
                  <a:cubicBezTo>
                    <a:pt x="345" y="315"/>
                    <a:pt x="343" y="313"/>
                    <a:pt x="344" y="309"/>
                  </a:cubicBezTo>
                  <a:cubicBezTo>
                    <a:pt x="345" y="304"/>
                    <a:pt x="347" y="304"/>
                    <a:pt x="351" y="306"/>
                  </a:cubicBezTo>
                  <a:cubicBezTo>
                    <a:pt x="354" y="308"/>
                    <a:pt x="355" y="310"/>
                    <a:pt x="358" y="311"/>
                  </a:cubicBezTo>
                  <a:cubicBezTo>
                    <a:pt x="362" y="311"/>
                    <a:pt x="366" y="309"/>
                    <a:pt x="367" y="314"/>
                  </a:cubicBezTo>
                  <a:cubicBezTo>
                    <a:pt x="370" y="315"/>
                    <a:pt x="379" y="318"/>
                    <a:pt x="377" y="312"/>
                  </a:cubicBezTo>
                  <a:cubicBezTo>
                    <a:pt x="375" y="308"/>
                    <a:pt x="369" y="309"/>
                    <a:pt x="368" y="305"/>
                  </a:cubicBezTo>
                  <a:cubicBezTo>
                    <a:pt x="367" y="299"/>
                    <a:pt x="375" y="291"/>
                    <a:pt x="379" y="288"/>
                  </a:cubicBezTo>
                  <a:cubicBezTo>
                    <a:pt x="380" y="287"/>
                    <a:pt x="382" y="286"/>
                    <a:pt x="383" y="285"/>
                  </a:cubicBezTo>
                  <a:cubicBezTo>
                    <a:pt x="384" y="284"/>
                    <a:pt x="386" y="282"/>
                    <a:pt x="387" y="281"/>
                  </a:cubicBezTo>
                  <a:cubicBezTo>
                    <a:pt x="391" y="280"/>
                    <a:pt x="392" y="284"/>
                    <a:pt x="394" y="287"/>
                  </a:cubicBezTo>
                  <a:cubicBezTo>
                    <a:pt x="396" y="289"/>
                    <a:pt x="399" y="294"/>
                    <a:pt x="402" y="290"/>
                  </a:cubicBezTo>
                  <a:cubicBezTo>
                    <a:pt x="404" y="288"/>
                    <a:pt x="402" y="283"/>
                    <a:pt x="402" y="280"/>
                  </a:cubicBezTo>
                  <a:cubicBezTo>
                    <a:pt x="401" y="279"/>
                    <a:pt x="402" y="276"/>
                    <a:pt x="402" y="275"/>
                  </a:cubicBezTo>
                  <a:cubicBezTo>
                    <a:pt x="401" y="272"/>
                    <a:pt x="401" y="273"/>
                    <a:pt x="399" y="271"/>
                  </a:cubicBezTo>
                  <a:cubicBezTo>
                    <a:pt x="397" y="267"/>
                    <a:pt x="397" y="264"/>
                    <a:pt x="398" y="260"/>
                  </a:cubicBezTo>
                  <a:cubicBezTo>
                    <a:pt x="399" y="257"/>
                    <a:pt x="401" y="253"/>
                    <a:pt x="400" y="250"/>
                  </a:cubicBezTo>
                  <a:cubicBezTo>
                    <a:pt x="399" y="246"/>
                    <a:pt x="396" y="244"/>
                    <a:pt x="395" y="241"/>
                  </a:cubicBezTo>
                  <a:cubicBezTo>
                    <a:pt x="392" y="230"/>
                    <a:pt x="407" y="232"/>
                    <a:pt x="411" y="238"/>
                  </a:cubicBezTo>
                  <a:cubicBezTo>
                    <a:pt x="413" y="241"/>
                    <a:pt x="414" y="245"/>
                    <a:pt x="416" y="248"/>
                  </a:cubicBezTo>
                  <a:cubicBezTo>
                    <a:pt x="418" y="251"/>
                    <a:pt x="419" y="254"/>
                    <a:pt x="416" y="257"/>
                  </a:cubicBezTo>
                  <a:cubicBezTo>
                    <a:pt x="413" y="260"/>
                    <a:pt x="407" y="259"/>
                    <a:pt x="407" y="265"/>
                  </a:cubicBezTo>
                  <a:cubicBezTo>
                    <a:pt x="407" y="268"/>
                    <a:pt x="412" y="274"/>
                    <a:pt x="415" y="275"/>
                  </a:cubicBezTo>
                  <a:cubicBezTo>
                    <a:pt x="420" y="277"/>
                    <a:pt x="422" y="271"/>
                    <a:pt x="424" y="268"/>
                  </a:cubicBezTo>
                  <a:cubicBezTo>
                    <a:pt x="427" y="262"/>
                    <a:pt x="431" y="259"/>
                    <a:pt x="437" y="255"/>
                  </a:cubicBezTo>
                  <a:cubicBezTo>
                    <a:pt x="442" y="252"/>
                    <a:pt x="447" y="248"/>
                    <a:pt x="452" y="245"/>
                  </a:cubicBezTo>
                  <a:cubicBezTo>
                    <a:pt x="457" y="241"/>
                    <a:pt x="466" y="238"/>
                    <a:pt x="468" y="233"/>
                  </a:cubicBezTo>
                  <a:cubicBezTo>
                    <a:pt x="472" y="231"/>
                    <a:pt x="476" y="229"/>
                    <a:pt x="479" y="229"/>
                  </a:cubicBezTo>
                  <a:cubicBezTo>
                    <a:pt x="481" y="232"/>
                    <a:pt x="475" y="237"/>
                    <a:pt x="474" y="240"/>
                  </a:cubicBezTo>
                  <a:cubicBezTo>
                    <a:pt x="476" y="241"/>
                    <a:pt x="475" y="245"/>
                    <a:pt x="475" y="248"/>
                  </a:cubicBezTo>
                  <a:cubicBezTo>
                    <a:pt x="480" y="249"/>
                    <a:pt x="485" y="244"/>
                    <a:pt x="485" y="240"/>
                  </a:cubicBezTo>
                  <a:cubicBezTo>
                    <a:pt x="489" y="236"/>
                    <a:pt x="489" y="239"/>
                    <a:pt x="493" y="241"/>
                  </a:cubicBezTo>
                  <a:cubicBezTo>
                    <a:pt x="498" y="242"/>
                    <a:pt x="501" y="239"/>
                    <a:pt x="503" y="236"/>
                  </a:cubicBezTo>
                  <a:cubicBezTo>
                    <a:pt x="505" y="234"/>
                    <a:pt x="509" y="230"/>
                    <a:pt x="511" y="233"/>
                  </a:cubicBezTo>
                  <a:cubicBezTo>
                    <a:pt x="514" y="236"/>
                    <a:pt x="509" y="240"/>
                    <a:pt x="509" y="243"/>
                  </a:cubicBezTo>
                  <a:cubicBezTo>
                    <a:pt x="510" y="248"/>
                    <a:pt x="515" y="247"/>
                    <a:pt x="517" y="243"/>
                  </a:cubicBezTo>
                  <a:cubicBezTo>
                    <a:pt x="517" y="243"/>
                    <a:pt x="517" y="239"/>
                    <a:pt x="518" y="239"/>
                  </a:cubicBezTo>
                  <a:cubicBezTo>
                    <a:pt x="519" y="237"/>
                    <a:pt x="521" y="238"/>
                    <a:pt x="522" y="237"/>
                  </a:cubicBezTo>
                  <a:cubicBezTo>
                    <a:pt x="525" y="235"/>
                    <a:pt x="524" y="231"/>
                    <a:pt x="523" y="227"/>
                  </a:cubicBezTo>
                  <a:cubicBezTo>
                    <a:pt x="523" y="226"/>
                    <a:pt x="522" y="223"/>
                    <a:pt x="522" y="223"/>
                  </a:cubicBezTo>
                  <a:cubicBezTo>
                    <a:pt x="520" y="221"/>
                    <a:pt x="518" y="223"/>
                    <a:pt x="516" y="222"/>
                  </a:cubicBezTo>
                  <a:cubicBezTo>
                    <a:pt x="510" y="220"/>
                    <a:pt x="506" y="211"/>
                    <a:pt x="505" y="205"/>
                  </a:cubicBezTo>
                  <a:cubicBezTo>
                    <a:pt x="505" y="203"/>
                    <a:pt x="506" y="195"/>
                    <a:pt x="510" y="196"/>
                  </a:cubicBezTo>
                  <a:cubicBezTo>
                    <a:pt x="512" y="196"/>
                    <a:pt x="514" y="204"/>
                    <a:pt x="515" y="206"/>
                  </a:cubicBezTo>
                  <a:cubicBezTo>
                    <a:pt x="517" y="209"/>
                    <a:pt x="518" y="212"/>
                    <a:pt x="521" y="214"/>
                  </a:cubicBezTo>
                  <a:cubicBezTo>
                    <a:pt x="523" y="215"/>
                    <a:pt x="522" y="215"/>
                    <a:pt x="525" y="216"/>
                  </a:cubicBezTo>
                  <a:cubicBezTo>
                    <a:pt x="527" y="216"/>
                    <a:pt x="530" y="215"/>
                    <a:pt x="532" y="215"/>
                  </a:cubicBezTo>
                  <a:cubicBezTo>
                    <a:pt x="536" y="215"/>
                    <a:pt x="540" y="218"/>
                    <a:pt x="544" y="220"/>
                  </a:cubicBezTo>
                  <a:cubicBezTo>
                    <a:pt x="548" y="222"/>
                    <a:pt x="552" y="223"/>
                    <a:pt x="555" y="226"/>
                  </a:cubicBezTo>
                  <a:cubicBezTo>
                    <a:pt x="558" y="228"/>
                    <a:pt x="560" y="231"/>
                    <a:pt x="563" y="233"/>
                  </a:cubicBezTo>
                  <a:cubicBezTo>
                    <a:pt x="566" y="235"/>
                    <a:pt x="570" y="236"/>
                    <a:pt x="572" y="239"/>
                  </a:cubicBezTo>
                  <a:cubicBezTo>
                    <a:pt x="574" y="242"/>
                    <a:pt x="574" y="247"/>
                    <a:pt x="578" y="247"/>
                  </a:cubicBezTo>
                  <a:cubicBezTo>
                    <a:pt x="584" y="246"/>
                    <a:pt x="579" y="242"/>
                    <a:pt x="580" y="239"/>
                  </a:cubicBezTo>
                  <a:cubicBezTo>
                    <a:pt x="581" y="238"/>
                    <a:pt x="584" y="239"/>
                    <a:pt x="585" y="237"/>
                  </a:cubicBezTo>
                  <a:cubicBezTo>
                    <a:pt x="585" y="236"/>
                    <a:pt x="583" y="234"/>
                    <a:pt x="583" y="232"/>
                  </a:cubicBezTo>
                  <a:cubicBezTo>
                    <a:pt x="581" y="229"/>
                    <a:pt x="580" y="227"/>
                    <a:pt x="577" y="225"/>
                  </a:cubicBezTo>
                  <a:cubicBezTo>
                    <a:pt x="574" y="223"/>
                    <a:pt x="571" y="222"/>
                    <a:pt x="569" y="220"/>
                  </a:cubicBezTo>
                  <a:cubicBezTo>
                    <a:pt x="566" y="217"/>
                    <a:pt x="568" y="215"/>
                    <a:pt x="570" y="212"/>
                  </a:cubicBezTo>
                  <a:cubicBezTo>
                    <a:pt x="573" y="207"/>
                    <a:pt x="571" y="199"/>
                    <a:pt x="571" y="192"/>
                  </a:cubicBezTo>
                  <a:cubicBezTo>
                    <a:pt x="569" y="192"/>
                    <a:pt x="566" y="192"/>
                    <a:pt x="564" y="191"/>
                  </a:cubicBezTo>
                  <a:cubicBezTo>
                    <a:pt x="565" y="185"/>
                    <a:pt x="573" y="180"/>
                    <a:pt x="576" y="175"/>
                  </a:cubicBezTo>
                  <a:cubicBezTo>
                    <a:pt x="578" y="171"/>
                    <a:pt x="580" y="168"/>
                    <a:pt x="581" y="164"/>
                  </a:cubicBezTo>
                  <a:cubicBezTo>
                    <a:pt x="582" y="157"/>
                    <a:pt x="585" y="150"/>
                    <a:pt x="585" y="143"/>
                  </a:cubicBezTo>
                  <a:cubicBezTo>
                    <a:pt x="592" y="141"/>
                    <a:pt x="604" y="140"/>
                    <a:pt x="608" y="147"/>
                  </a:cubicBezTo>
                  <a:cubicBezTo>
                    <a:pt x="611" y="151"/>
                    <a:pt x="609" y="163"/>
                    <a:pt x="608" y="168"/>
                  </a:cubicBezTo>
                  <a:cubicBezTo>
                    <a:pt x="608" y="171"/>
                    <a:pt x="604" y="175"/>
                    <a:pt x="604" y="178"/>
                  </a:cubicBezTo>
                  <a:cubicBezTo>
                    <a:pt x="604" y="181"/>
                    <a:pt x="607" y="185"/>
                    <a:pt x="609" y="187"/>
                  </a:cubicBezTo>
                  <a:cubicBezTo>
                    <a:pt x="612" y="193"/>
                    <a:pt x="611" y="202"/>
                    <a:pt x="611" y="209"/>
                  </a:cubicBezTo>
                  <a:cubicBezTo>
                    <a:pt x="610" y="212"/>
                    <a:pt x="609" y="216"/>
                    <a:pt x="609" y="220"/>
                  </a:cubicBezTo>
                  <a:cubicBezTo>
                    <a:pt x="609" y="222"/>
                    <a:pt x="609" y="224"/>
                    <a:pt x="609" y="226"/>
                  </a:cubicBezTo>
                  <a:cubicBezTo>
                    <a:pt x="610" y="229"/>
                    <a:pt x="610" y="228"/>
                    <a:pt x="612" y="230"/>
                  </a:cubicBezTo>
                  <a:cubicBezTo>
                    <a:pt x="620" y="241"/>
                    <a:pt x="614" y="249"/>
                    <a:pt x="612" y="261"/>
                  </a:cubicBezTo>
                  <a:cubicBezTo>
                    <a:pt x="610" y="266"/>
                    <a:pt x="609" y="273"/>
                    <a:pt x="602" y="274"/>
                  </a:cubicBezTo>
                  <a:cubicBezTo>
                    <a:pt x="601" y="280"/>
                    <a:pt x="601" y="281"/>
                    <a:pt x="595" y="279"/>
                  </a:cubicBezTo>
                  <a:cubicBezTo>
                    <a:pt x="591" y="278"/>
                    <a:pt x="583" y="279"/>
                    <a:pt x="589" y="283"/>
                  </a:cubicBezTo>
                  <a:cubicBezTo>
                    <a:pt x="591" y="285"/>
                    <a:pt x="594" y="284"/>
                    <a:pt x="596" y="285"/>
                  </a:cubicBezTo>
                  <a:cubicBezTo>
                    <a:pt x="598" y="285"/>
                    <a:pt x="601" y="287"/>
                    <a:pt x="603" y="287"/>
                  </a:cubicBezTo>
                  <a:cubicBezTo>
                    <a:pt x="610" y="288"/>
                    <a:pt x="608" y="284"/>
                    <a:pt x="609" y="278"/>
                  </a:cubicBezTo>
                  <a:cubicBezTo>
                    <a:pt x="616" y="275"/>
                    <a:pt x="621" y="270"/>
                    <a:pt x="624" y="262"/>
                  </a:cubicBezTo>
                  <a:cubicBezTo>
                    <a:pt x="625" y="260"/>
                    <a:pt x="627" y="256"/>
                    <a:pt x="627" y="253"/>
                  </a:cubicBezTo>
                  <a:cubicBezTo>
                    <a:pt x="628" y="249"/>
                    <a:pt x="624" y="247"/>
                    <a:pt x="624" y="243"/>
                  </a:cubicBezTo>
                  <a:cubicBezTo>
                    <a:pt x="624" y="234"/>
                    <a:pt x="637" y="232"/>
                    <a:pt x="640" y="239"/>
                  </a:cubicBezTo>
                  <a:cubicBezTo>
                    <a:pt x="642" y="242"/>
                    <a:pt x="641" y="246"/>
                    <a:pt x="642" y="249"/>
                  </a:cubicBezTo>
                  <a:cubicBezTo>
                    <a:pt x="643" y="253"/>
                    <a:pt x="644" y="256"/>
                    <a:pt x="646" y="259"/>
                  </a:cubicBezTo>
                  <a:cubicBezTo>
                    <a:pt x="647" y="262"/>
                    <a:pt x="647" y="263"/>
                    <a:pt x="651" y="264"/>
                  </a:cubicBezTo>
                  <a:cubicBezTo>
                    <a:pt x="654" y="264"/>
                    <a:pt x="658" y="263"/>
                    <a:pt x="660" y="262"/>
                  </a:cubicBezTo>
                  <a:cubicBezTo>
                    <a:pt x="658" y="259"/>
                    <a:pt x="638" y="256"/>
                    <a:pt x="648" y="249"/>
                  </a:cubicBezTo>
                  <a:cubicBezTo>
                    <a:pt x="650" y="247"/>
                    <a:pt x="653" y="248"/>
                    <a:pt x="654" y="247"/>
                  </a:cubicBezTo>
                  <a:cubicBezTo>
                    <a:pt x="655" y="245"/>
                    <a:pt x="652" y="243"/>
                    <a:pt x="652" y="242"/>
                  </a:cubicBezTo>
                  <a:cubicBezTo>
                    <a:pt x="650" y="239"/>
                    <a:pt x="649" y="234"/>
                    <a:pt x="647" y="232"/>
                  </a:cubicBezTo>
                  <a:cubicBezTo>
                    <a:pt x="644" y="229"/>
                    <a:pt x="640" y="226"/>
                    <a:pt x="636" y="227"/>
                  </a:cubicBezTo>
                  <a:cubicBezTo>
                    <a:pt x="632" y="227"/>
                    <a:pt x="631" y="230"/>
                    <a:pt x="627" y="231"/>
                  </a:cubicBezTo>
                  <a:cubicBezTo>
                    <a:pt x="620" y="231"/>
                    <a:pt x="616" y="220"/>
                    <a:pt x="616" y="215"/>
                  </a:cubicBezTo>
                  <a:cubicBezTo>
                    <a:pt x="617" y="208"/>
                    <a:pt x="624" y="203"/>
                    <a:pt x="623" y="195"/>
                  </a:cubicBezTo>
                  <a:cubicBezTo>
                    <a:pt x="622" y="189"/>
                    <a:pt x="615" y="183"/>
                    <a:pt x="612" y="178"/>
                  </a:cubicBezTo>
                  <a:cubicBezTo>
                    <a:pt x="614" y="176"/>
                    <a:pt x="612" y="173"/>
                    <a:pt x="614" y="171"/>
                  </a:cubicBezTo>
                  <a:cubicBezTo>
                    <a:pt x="618" y="165"/>
                    <a:pt x="629" y="163"/>
                    <a:pt x="628" y="154"/>
                  </a:cubicBezTo>
                  <a:cubicBezTo>
                    <a:pt x="628" y="148"/>
                    <a:pt x="621" y="143"/>
                    <a:pt x="622" y="137"/>
                  </a:cubicBezTo>
                  <a:cubicBezTo>
                    <a:pt x="627" y="134"/>
                    <a:pt x="635" y="152"/>
                    <a:pt x="634" y="157"/>
                  </a:cubicBezTo>
                  <a:cubicBezTo>
                    <a:pt x="634" y="162"/>
                    <a:pt x="631" y="164"/>
                    <a:pt x="631" y="169"/>
                  </a:cubicBezTo>
                  <a:cubicBezTo>
                    <a:pt x="631" y="172"/>
                    <a:pt x="629" y="180"/>
                    <a:pt x="631" y="182"/>
                  </a:cubicBezTo>
                  <a:cubicBezTo>
                    <a:pt x="634" y="181"/>
                    <a:pt x="644" y="183"/>
                    <a:pt x="646" y="185"/>
                  </a:cubicBezTo>
                  <a:cubicBezTo>
                    <a:pt x="648" y="186"/>
                    <a:pt x="649" y="190"/>
                    <a:pt x="651" y="190"/>
                  </a:cubicBezTo>
                  <a:cubicBezTo>
                    <a:pt x="653" y="191"/>
                    <a:pt x="657" y="188"/>
                    <a:pt x="658" y="186"/>
                  </a:cubicBezTo>
                  <a:cubicBezTo>
                    <a:pt x="658" y="182"/>
                    <a:pt x="649" y="178"/>
                    <a:pt x="646" y="177"/>
                  </a:cubicBezTo>
                  <a:cubicBezTo>
                    <a:pt x="643" y="176"/>
                    <a:pt x="642" y="177"/>
                    <a:pt x="640" y="174"/>
                  </a:cubicBezTo>
                  <a:cubicBezTo>
                    <a:pt x="639" y="172"/>
                    <a:pt x="638" y="169"/>
                    <a:pt x="640" y="168"/>
                  </a:cubicBezTo>
                  <a:cubicBezTo>
                    <a:pt x="644" y="171"/>
                    <a:pt x="648" y="168"/>
                    <a:pt x="647" y="164"/>
                  </a:cubicBezTo>
                  <a:cubicBezTo>
                    <a:pt x="646" y="160"/>
                    <a:pt x="642" y="156"/>
                    <a:pt x="644" y="152"/>
                  </a:cubicBezTo>
                  <a:cubicBezTo>
                    <a:pt x="645" y="152"/>
                    <a:pt x="648" y="150"/>
                    <a:pt x="649" y="150"/>
                  </a:cubicBezTo>
                  <a:cubicBezTo>
                    <a:pt x="652" y="150"/>
                    <a:pt x="651" y="153"/>
                    <a:pt x="652" y="154"/>
                  </a:cubicBezTo>
                  <a:cubicBezTo>
                    <a:pt x="654" y="155"/>
                    <a:pt x="656" y="156"/>
                    <a:pt x="658" y="156"/>
                  </a:cubicBezTo>
                  <a:cubicBezTo>
                    <a:pt x="661" y="156"/>
                    <a:pt x="661" y="156"/>
                    <a:pt x="663" y="158"/>
                  </a:cubicBezTo>
                  <a:cubicBezTo>
                    <a:pt x="666" y="160"/>
                    <a:pt x="669" y="162"/>
                    <a:pt x="672" y="165"/>
                  </a:cubicBezTo>
                  <a:cubicBezTo>
                    <a:pt x="675" y="168"/>
                    <a:pt x="679" y="168"/>
                    <a:pt x="684" y="168"/>
                  </a:cubicBezTo>
                  <a:cubicBezTo>
                    <a:pt x="684" y="169"/>
                    <a:pt x="684" y="169"/>
                    <a:pt x="684" y="170"/>
                  </a:cubicBezTo>
                  <a:cubicBezTo>
                    <a:pt x="686" y="170"/>
                    <a:pt x="687" y="171"/>
                    <a:pt x="689" y="172"/>
                  </a:cubicBezTo>
                  <a:cubicBezTo>
                    <a:pt x="691" y="175"/>
                    <a:pt x="690" y="178"/>
                    <a:pt x="687" y="181"/>
                  </a:cubicBezTo>
                  <a:cubicBezTo>
                    <a:pt x="683" y="184"/>
                    <a:pt x="683" y="184"/>
                    <a:pt x="682" y="189"/>
                  </a:cubicBezTo>
                  <a:cubicBezTo>
                    <a:pt x="682" y="194"/>
                    <a:pt x="678" y="208"/>
                    <a:pt x="685" y="207"/>
                  </a:cubicBezTo>
                  <a:cubicBezTo>
                    <a:pt x="693" y="206"/>
                    <a:pt x="698" y="195"/>
                    <a:pt x="695" y="188"/>
                  </a:cubicBezTo>
                  <a:cubicBezTo>
                    <a:pt x="695" y="186"/>
                    <a:pt x="693" y="186"/>
                    <a:pt x="693" y="183"/>
                  </a:cubicBezTo>
                  <a:cubicBezTo>
                    <a:pt x="693" y="181"/>
                    <a:pt x="695" y="180"/>
                    <a:pt x="695" y="178"/>
                  </a:cubicBezTo>
                  <a:cubicBezTo>
                    <a:pt x="696" y="174"/>
                    <a:pt x="695" y="171"/>
                    <a:pt x="693" y="168"/>
                  </a:cubicBezTo>
                  <a:cubicBezTo>
                    <a:pt x="692" y="167"/>
                    <a:pt x="691" y="167"/>
                    <a:pt x="691" y="165"/>
                  </a:cubicBezTo>
                  <a:cubicBezTo>
                    <a:pt x="687" y="164"/>
                    <a:pt x="680" y="161"/>
                    <a:pt x="677" y="159"/>
                  </a:cubicBezTo>
                  <a:cubicBezTo>
                    <a:pt x="671" y="155"/>
                    <a:pt x="673" y="151"/>
                    <a:pt x="673" y="146"/>
                  </a:cubicBezTo>
                  <a:cubicBezTo>
                    <a:pt x="673" y="141"/>
                    <a:pt x="669" y="138"/>
                    <a:pt x="669" y="133"/>
                  </a:cubicBezTo>
                  <a:cubicBezTo>
                    <a:pt x="668" y="122"/>
                    <a:pt x="678" y="125"/>
                    <a:pt x="685" y="124"/>
                  </a:cubicBezTo>
                  <a:cubicBezTo>
                    <a:pt x="689" y="124"/>
                    <a:pt x="693" y="122"/>
                    <a:pt x="696" y="121"/>
                  </a:cubicBezTo>
                  <a:cubicBezTo>
                    <a:pt x="700" y="120"/>
                    <a:pt x="703" y="121"/>
                    <a:pt x="707" y="120"/>
                  </a:cubicBezTo>
                  <a:cubicBezTo>
                    <a:pt x="711" y="119"/>
                    <a:pt x="711" y="118"/>
                    <a:pt x="714" y="115"/>
                  </a:cubicBezTo>
                  <a:cubicBezTo>
                    <a:pt x="713" y="113"/>
                    <a:pt x="708" y="107"/>
                    <a:pt x="708" y="105"/>
                  </a:cubicBezTo>
                  <a:cubicBezTo>
                    <a:pt x="707" y="100"/>
                    <a:pt x="714" y="100"/>
                    <a:pt x="714" y="96"/>
                  </a:cubicBezTo>
                  <a:cubicBezTo>
                    <a:pt x="709" y="96"/>
                    <a:pt x="706" y="90"/>
                    <a:pt x="712" y="89"/>
                  </a:cubicBezTo>
                  <a:cubicBezTo>
                    <a:pt x="716" y="88"/>
                    <a:pt x="717" y="93"/>
                    <a:pt x="719" y="86"/>
                  </a:cubicBezTo>
                  <a:cubicBezTo>
                    <a:pt x="720" y="83"/>
                    <a:pt x="720" y="80"/>
                    <a:pt x="723" y="77"/>
                  </a:cubicBezTo>
                  <a:cubicBezTo>
                    <a:pt x="725" y="75"/>
                    <a:pt x="725" y="76"/>
                    <a:pt x="728" y="75"/>
                  </a:cubicBezTo>
                  <a:cubicBezTo>
                    <a:pt x="730" y="75"/>
                    <a:pt x="730" y="75"/>
                    <a:pt x="732" y="73"/>
                  </a:cubicBezTo>
                  <a:cubicBezTo>
                    <a:pt x="736" y="71"/>
                    <a:pt x="739" y="69"/>
                    <a:pt x="743" y="67"/>
                  </a:cubicBezTo>
                  <a:cubicBezTo>
                    <a:pt x="747" y="65"/>
                    <a:pt x="750" y="66"/>
                    <a:pt x="755" y="65"/>
                  </a:cubicBezTo>
                  <a:cubicBezTo>
                    <a:pt x="757" y="65"/>
                    <a:pt x="759" y="64"/>
                    <a:pt x="760" y="63"/>
                  </a:cubicBezTo>
                  <a:cubicBezTo>
                    <a:pt x="762" y="61"/>
                    <a:pt x="760" y="60"/>
                    <a:pt x="761" y="58"/>
                  </a:cubicBezTo>
                  <a:cubicBezTo>
                    <a:pt x="763" y="55"/>
                    <a:pt x="767" y="54"/>
                    <a:pt x="770" y="53"/>
                  </a:cubicBezTo>
                  <a:cubicBezTo>
                    <a:pt x="773" y="52"/>
                    <a:pt x="783" y="47"/>
                    <a:pt x="786" y="49"/>
                  </a:cubicBezTo>
                  <a:cubicBezTo>
                    <a:pt x="790" y="52"/>
                    <a:pt x="778" y="58"/>
                    <a:pt x="786" y="61"/>
                  </a:cubicBezTo>
                  <a:cubicBezTo>
                    <a:pt x="793" y="63"/>
                    <a:pt x="793" y="54"/>
                    <a:pt x="798" y="52"/>
                  </a:cubicBezTo>
                  <a:cubicBezTo>
                    <a:pt x="804" y="48"/>
                    <a:pt x="806" y="61"/>
                    <a:pt x="811" y="56"/>
                  </a:cubicBezTo>
                  <a:cubicBezTo>
                    <a:pt x="813" y="54"/>
                    <a:pt x="811" y="52"/>
                    <a:pt x="810" y="50"/>
                  </a:cubicBezTo>
                  <a:cubicBezTo>
                    <a:pt x="809" y="49"/>
                    <a:pt x="808" y="48"/>
                    <a:pt x="807" y="47"/>
                  </a:cubicBezTo>
                  <a:cubicBezTo>
                    <a:pt x="806" y="47"/>
                    <a:pt x="805" y="46"/>
                    <a:pt x="805" y="44"/>
                  </a:cubicBezTo>
                  <a:cubicBezTo>
                    <a:pt x="805" y="44"/>
                    <a:pt x="805" y="43"/>
                    <a:pt x="806" y="43"/>
                  </a:cubicBezTo>
                  <a:cubicBezTo>
                    <a:pt x="807" y="42"/>
                    <a:pt x="808" y="42"/>
                    <a:pt x="809" y="43"/>
                  </a:cubicBezTo>
                  <a:cubicBezTo>
                    <a:pt x="810" y="43"/>
                    <a:pt x="811" y="43"/>
                    <a:pt x="812" y="43"/>
                  </a:cubicBezTo>
                  <a:cubicBezTo>
                    <a:pt x="814" y="44"/>
                    <a:pt x="816" y="44"/>
                    <a:pt x="818"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54" name="Freeform 86"/>
            <p:cNvSpPr/>
            <p:nvPr/>
          </p:nvSpPr>
          <p:spPr bwMode="auto">
            <a:xfrm>
              <a:off x="6560676" y="2933017"/>
              <a:ext cx="99391" cy="58060"/>
            </a:xfrm>
            <a:custGeom>
              <a:avLst/>
              <a:gdLst>
                <a:gd name="T0" fmla="*/ 10 w 43"/>
                <a:gd name="T1" fmla="*/ 22 h 25"/>
                <a:gd name="T2" fmla="*/ 6 w 43"/>
                <a:gd name="T3" fmla="*/ 10 h 25"/>
                <a:gd name="T4" fmla="*/ 25 w 43"/>
                <a:gd name="T5" fmla="*/ 5 h 25"/>
                <a:gd name="T6" fmla="*/ 10 w 43"/>
                <a:gd name="T7" fmla="*/ 22 h 25"/>
              </a:gdLst>
              <a:ahLst/>
              <a:cxnLst>
                <a:cxn ang="0">
                  <a:pos x="T0" y="T1"/>
                </a:cxn>
                <a:cxn ang="0">
                  <a:pos x="T2" y="T3"/>
                </a:cxn>
                <a:cxn ang="0">
                  <a:pos x="T4" y="T5"/>
                </a:cxn>
                <a:cxn ang="0">
                  <a:pos x="T6" y="T7"/>
                </a:cxn>
              </a:cxnLst>
              <a:rect l="0" t="0" r="r" b="b"/>
              <a:pathLst>
                <a:path w="43" h="25">
                  <a:moveTo>
                    <a:pt x="10" y="22"/>
                  </a:moveTo>
                  <a:cubicBezTo>
                    <a:pt x="1" y="25"/>
                    <a:pt x="0" y="15"/>
                    <a:pt x="6" y="10"/>
                  </a:cubicBezTo>
                  <a:cubicBezTo>
                    <a:pt x="12" y="5"/>
                    <a:pt x="16" y="0"/>
                    <a:pt x="25" y="5"/>
                  </a:cubicBezTo>
                  <a:cubicBezTo>
                    <a:pt x="43" y="14"/>
                    <a:pt x="18" y="20"/>
                    <a:pt x="10"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55" name="Freeform 87"/>
            <p:cNvSpPr/>
            <p:nvPr/>
          </p:nvSpPr>
          <p:spPr bwMode="auto">
            <a:xfrm>
              <a:off x="6716158" y="3298104"/>
              <a:ext cx="64948" cy="37394"/>
            </a:xfrm>
            <a:custGeom>
              <a:avLst/>
              <a:gdLst>
                <a:gd name="T0" fmla="*/ 12 w 28"/>
                <a:gd name="T1" fmla="*/ 8 h 16"/>
                <a:gd name="T2" fmla="*/ 3 w 28"/>
                <a:gd name="T3" fmla="*/ 9 h 16"/>
                <a:gd name="T4" fmla="*/ 4 w 28"/>
                <a:gd name="T5" fmla="*/ 2 h 16"/>
                <a:gd name="T6" fmla="*/ 14 w 28"/>
                <a:gd name="T7" fmla="*/ 3 h 16"/>
                <a:gd name="T8" fmla="*/ 22 w 28"/>
                <a:gd name="T9" fmla="*/ 4 h 16"/>
                <a:gd name="T10" fmla="*/ 26 w 28"/>
                <a:gd name="T11" fmla="*/ 15 h 16"/>
                <a:gd name="T12" fmla="*/ 12 w 28"/>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28" h="16">
                  <a:moveTo>
                    <a:pt x="12" y="8"/>
                  </a:moveTo>
                  <a:cubicBezTo>
                    <a:pt x="9" y="7"/>
                    <a:pt x="6" y="11"/>
                    <a:pt x="3" y="9"/>
                  </a:cubicBezTo>
                  <a:cubicBezTo>
                    <a:pt x="0" y="7"/>
                    <a:pt x="1" y="4"/>
                    <a:pt x="4" y="2"/>
                  </a:cubicBezTo>
                  <a:cubicBezTo>
                    <a:pt x="7" y="0"/>
                    <a:pt x="11" y="2"/>
                    <a:pt x="14" y="3"/>
                  </a:cubicBezTo>
                  <a:cubicBezTo>
                    <a:pt x="16" y="3"/>
                    <a:pt x="20" y="3"/>
                    <a:pt x="22" y="4"/>
                  </a:cubicBezTo>
                  <a:cubicBezTo>
                    <a:pt x="26" y="5"/>
                    <a:pt x="28" y="12"/>
                    <a:pt x="26" y="15"/>
                  </a:cubicBezTo>
                  <a:cubicBezTo>
                    <a:pt x="25" y="16"/>
                    <a:pt x="14" y="8"/>
                    <a:pt x="1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56" name="Freeform 88"/>
            <p:cNvSpPr/>
            <p:nvPr/>
          </p:nvSpPr>
          <p:spPr bwMode="auto">
            <a:xfrm>
              <a:off x="5880690" y="2800169"/>
              <a:ext cx="100374" cy="53139"/>
            </a:xfrm>
            <a:custGeom>
              <a:avLst/>
              <a:gdLst>
                <a:gd name="T0" fmla="*/ 24 w 43"/>
                <a:gd name="T1" fmla="*/ 3 h 23"/>
                <a:gd name="T2" fmla="*/ 33 w 43"/>
                <a:gd name="T3" fmla="*/ 21 h 23"/>
                <a:gd name="T4" fmla="*/ 16 w 43"/>
                <a:gd name="T5" fmla="*/ 16 h 23"/>
                <a:gd name="T6" fmla="*/ 5 w 43"/>
                <a:gd name="T7" fmla="*/ 17 h 23"/>
                <a:gd name="T8" fmla="*/ 9 w 43"/>
                <a:gd name="T9" fmla="*/ 11 h 23"/>
                <a:gd name="T10" fmla="*/ 14 w 43"/>
                <a:gd name="T11" fmla="*/ 9 h 23"/>
                <a:gd name="T12" fmla="*/ 16 w 43"/>
                <a:gd name="T13" fmla="*/ 4 h 23"/>
                <a:gd name="T14" fmla="*/ 24 w 43"/>
                <a:gd name="T15" fmla="*/ 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23">
                  <a:moveTo>
                    <a:pt x="24" y="3"/>
                  </a:moveTo>
                  <a:cubicBezTo>
                    <a:pt x="29" y="5"/>
                    <a:pt x="43" y="17"/>
                    <a:pt x="33" y="21"/>
                  </a:cubicBezTo>
                  <a:cubicBezTo>
                    <a:pt x="28" y="23"/>
                    <a:pt x="21" y="17"/>
                    <a:pt x="16" y="16"/>
                  </a:cubicBezTo>
                  <a:cubicBezTo>
                    <a:pt x="12" y="15"/>
                    <a:pt x="9" y="20"/>
                    <a:pt x="5" y="17"/>
                  </a:cubicBezTo>
                  <a:cubicBezTo>
                    <a:pt x="0" y="13"/>
                    <a:pt x="7" y="12"/>
                    <a:pt x="9" y="11"/>
                  </a:cubicBezTo>
                  <a:cubicBezTo>
                    <a:pt x="12" y="10"/>
                    <a:pt x="12" y="11"/>
                    <a:pt x="14" y="9"/>
                  </a:cubicBezTo>
                  <a:cubicBezTo>
                    <a:pt x="16" y="7"/>
                    <a:pt x="15" y="6"/>
                    <a:pt x="16" y="4"/>
                  </a:cubicBezTo>
                  <a:cubicBezTo>
                    <a:pt x="18" y="0"/>
                    <a:pt x="20" y="1"/>
                    <a:pt x="2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57" name="Freeform 89"/>
            <p:cNvSpPr/>
            <p:nvPr/>
          </p:nvSpPr>
          <p:spPr bwMode="auto">
            <a:xfrm>
              <a:off x="5899386" y="2774583"/>
              <a:ext cx="28538" cy="37394"/>
            </a:xfrm>
            <a:custGeom>
              <a:avLst/>
              <a:gdLst>
                <a:gd name="T0" fmla="*/ 0 w 12"/>
                <a:gd name="T1" fmla="*/ 11 h 16"/>
                <a:gd name="T2" fmla="*/ 5 w 12"/>
                <a:gd name="T3" fmla="*/ 4 h 16"/>
                <a:gd name="T4" fmla="*/ 0 w 12"/>
                <a:gd name="T5" fmla="*/ 13 h 16"/>
                <a:gd name="T6" fmla="*/ 0 w 12"/>
                <a:gd name="T7" fmla="*/ 11 h 16"/>
              </a:gdLst>
              <a:ahLst/>
              <a:cxnLst>
                <a:cxn ang="0">
                  <a:pos x="T0" y="T1"/>
                </a:cxn>
                <a:cxn ang="0">
                  <a:pos x="T2" y="T3"/>
                </a:cxn>
                <a:cxn ang="0">
                  <a:pos x="T4" y="T5"/>
                </a:cxn>
                <a:cxn ang="0">
                  <a:pos x="T6" y="T7"/>
                </a:cxn>
              </a:cxnLst>
              <a:rect l="0" t="0" r="r" b="b"/>
              <a:pathLst>
                <a:path w="12" h="16">
                  <a:moveTo>
                    <a:pt x="0" y="11"/>
                  </a:moveTo>
                  <a:cubicBezTo>
                    <a:pt x="1" y="9"/>
                    <a:pt x="3" y="5"/>
                    <a:pt x="5" y="4"/>
                  </a:cubicBezTo>
                  <a:cubicBezTo>
                    <a:pt x="12" y="0"/>
                    <a:pt x="7" y="16"/>
                    <a:pt x="0" y="13"/>
                  </a:cubicBezTo>
                  <a:cubicBezTo>
                    <a:pt x="0" y="12"/>
                    <a:pt x="0" y="12"/>
                    <a:pt x="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58" name="Freeform 90"/>
            <p:cNvSpPr/>
            <p:nvPr/>
          </p:nvSpPr>
          <p:spPr bwMode="auto">
            <a:xfrm>
              <a:off x="6013538" y="2697826"/>
              <a:ext cx="83646" cy="60028"/>
            </a:xfrm>
            <a:custGeom>
              <a:avLst/>
              <a:gdLst>
                <a:gd name="T0" fmla="*/ 23 w 36"/>
                <a:gd name="T1" fmla="*/ 24 h 26"/>
                <a:gd name="T2" fmla="*/ 12 w 36"/>
                <a:gd name="T3" fmla="*/ 19 h 26"/>
                <a:gd name="T4" fmla="*/ 5 w 36"/>
                <a:gd name="T5" fmla="*/ 10 h 26"/>
                <a:gd name="T6" fmla="*/ 1 w 36"/>
                <a:gd name="T7" fmla="*/ 0 h 26"/>
                <a:gd name="T8" fmla="*/ 11 w 36"/>
                <a:gd name="T9" fmla="*/ 5 h 26"/>
                <a:gd name="T10" fmla="*/ 20 w 36"/>
                <a:gd name="T11" fmla="*/ 8 h 26"/>
                <a:gd name="T12" fmla="*/ 32 w 36"/>
                <a:gd name="T13" fmla="*/ 16 h 26"/>
                <a:gd name="T14" fmla="*/ 23 w 36"/>
                <a:gd name="T15" fmla="*/ 24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6">
                  <a:moveTo>
                    <a:pt x="23" y="24"/>
                  </a:moveTo>
                  <a:cubicBezTo>
                    <a:pt x="20" y="23"/>
                    <a:pt x="16" y="21"/>
                    <a:pt x="12" y="19"/>
                  </a:cubicBezTo>
                  <a:cubicBezTo>
                    <a:pt x="8" y="16"/>
                    <a:pt x="9" y="14"/>
                    <a:pt x="5" y="10"/>
                  </a:cubicBezTo>
                  <a:cubicBezTo>
                    <a:pt x="2" y="6"/>
                    <a:pt x="0" y="7"/>
                    <a:pt x="1" y="0"/>
                  </a:cubicBezTo>
                  <a:cubicBezTo>
                    <a:pt x="4" y="0"/>
                    <a:pt x="8" y="3"/>
                    <a:pt x="11" y="5"/>
                  </a:cubicBezTo>
                  <a:cubicBezTo>
                    <a:pt x="14" y="6"/>
                    <a:pt x="17" y="7"/>
                    <a:pt x="20" y="8"/>
                  </a:cubicBezTo>
                  <a:cubicBezTo>
                    <a:pt x="24" y="9"/>
                    <a:pt x="30" y="12"/>
                    <a:pt x="32" y="16"/>
                  </a:cubicBezTo>
                  <a:cubicBezTo>
                    <a:pt x="36" y="22"/>
                    <a:pt x="29" y="26"/>
                    <a:pt x="23"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59" name="Freeform 91"/>
            <p:cNvSpPr/>
            <p:nvPr/>
          </p:nvSpPr>
          <p:spPr bwMode="auto">
            <a:xfrm>
              <a:off x="5836406" y="2645671"/>
              <a:ext cx="151546" cy="114151"/>
            </a:xfrm>
            <a:custGeom>
              <a:avLst/>
              <a:gdLst>
                <a:gd name="T0" fmla="*/ 61 w 65"/>
                <a:gd name="T1" fmla="*/ 39 h 49"/>
                <a:gd name="T2" fmla="*/ 50 w 65"/>
                <a:gd name="T3" fmla="*/ 33 h 49"/>
                <a:gd name="T4" fmla="*/ 47 w 65"/>
                <a:gd name="T5" fmla="*/ 21 h 49"/>
                <a:gd name="T6" fmla="*/ 44 w 65"/>
                <a:gd name="T7" fmla="*/ 35 h 49"/>
                <a:gd name="T8" fmla="*/ 49 w 65"/>
                <a:gd name="T9" fmla="*/ 43 h 49"/>
                <a:gd name="T10" fmla="*/ 41 w 65"/>
                <a:gd name="T11" fmla="*/ 41 h 49"/>
                <a:gd name="T12" fmla="*/ 39 w 65"/>
                <a:gd name="T13" fmla="*/ 39 h 49"/>
                <a:gd name="T14" fmla="*/ 37 w 65"/>
                <a:gd name="T15" fmla="*/ 42 h 49"/>
                <a:gd name="T16" fmla="*/ 30 w 65"/>
                <a:gd name="T17" fmla="*/ 45 h 49"/>
                <a:gd name="T18" fmla="*/ 26 w 65"/>
                <a:gd name="T19" fmla="*/ 40 h 49"/>
                <a:gd name="T20" fmla="*/ 23 w 65"/>
                <a:gd name="T21" fmla="*/ 49 h 49"/>
                <a:gd name="T22" fmla="*/ 9 w 65"/>
                <a:gd name="T23" fmla="*/ 41 h 49"/>
                <a:gd name="T24" fmla="*/ 5 w 65"/>
                <a:gd name="T25" fmla="*/ 34 h 49"/>
                <a:gd name="T26" fmla="*/ 1 w 65"/>
                <a:gd name="T27" fmla="*/ 27 h 49"/>
                <a:gd name="T28" fmla="*/ 8 w 65"/>
                <a:gd name="T29" fmla="*/ 22 h 49"/>
                <a:gd name="T30" fmla="*/ 7 w 65"/>
                <a:gd name="T31" fmla="*/ 12 h 49"/>
                <a:gd name="T32" fmla="*/ 10 w 65"/>
                <a:gd name="T33" fmla="*/ 4 h 49"/>
                <a:gd name="T34" fmla="*/ 18 w 65"/>
                <a:gd name="T35" fmla="*/ 4 h 49"/>
                <a:gd name="T36" fmla="*/ 30 w 65"/>
                <a:gd name="T37" fmla="*/ 20 h 49"/>
                <a:gd name="T38" fmla="*/ 33 w 65"/>
                <a:gd name="T39" fmla="*/ 7 h 49"/>
                <a:gd name="T40" fmla="*/ 43 w 65"/>
                <a:gd name="T41" fmla="*/ 8 h 49"/>
                <a:gd name="T42" fmla="*/ 46 w 65"/>
                <a:gd name="T43" fmla="*/ 14 h 49"/>
                <a:gd name="T44" fmla="*/ 53 w 65"/>
                <a:gd name="T45" fmla="*/ 11 h 49"/>
                <a:gd name="T46" fmla="*/ 62 w 65"/>
                <a:gd name="T47" fmla="*/ 18 h 49"/>
                <a:gd name="T48" fmla="*/ 61 w 65"/>
                <a:gd name="T49" fmla="*/ 3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 h="49">
                  <a:moveTo>
                    <a:pt x="61" y="39"/>
                  </a:moveTo>
                  <a:cubicBezTo>
                    <a:pt x="56" y="42"/>
                    <a:pt x="53" y="34"/>
                    <a:pt x="50" y="33"/>
                  </a:cubicBezTo>
                  <a:cubicBezTo>
                    <a:pt x="50" y="29"/>
                    <a:pt x="49" y="25"/>
                    <a:pt x="47" y="21"/>
                  </a:cubicBezTo>
                  <a:cubicBezTo>
                    <a:pt x="39" y="26"/>
                    <a:pt x="47" y="30"/>
                    <a:pt x="44" y="35"/>
                  </a:cubicBezTo>
                  <a:cubicBezTo>
                    <a:pt x="44" y="37"/>
                    <a:pt x="55" y="41"/>
                    <a:pt x="49" y="43"/>
                  </a:cubicBezTo>
                  <a:cubicBezTo>
                    <a:pt x="48" y="44"/>
                    <a:pt x="43" y="41"/>
                    <a:pt x="41" y="41"/>
                  </a:cubicBezTo>
                  <a:cubicBezTo>
                    <a:pt x="41" y="41"/>
                    <a:pt x="40" y="39"/>
                    <a:pt x="39" y="39"/>
                  </a:cubicBezTo>
                  <a:cubicBezTo>
                    <a:pt x="38" y="39"/>
                    <a:pt x="39" y="41"/>
                    <a:pt x="37" y="42"/>
                  </a:cubicBezTo>
                  <a:cubicBezTo>
                    <a:pt x="35" y="43"/>
                    <a:pt x="34" y="45"/>
                    <a:pt x="30" y="45"/>
                  </a:cubicBezTo>
                  <a:cubicBezTo>
                    <a:pt x="26" y="44"/>
                    <a:pt x="28" y="43"/>
                    <a:pt x="26" y="40"/>
                  </a:cubicBezTo>
                  <a:cubicBezTo>
                    <a:pt x="21" y="36"/>
                    <a:pt x="22" y="45"/>
                    <a:pt x="23" y="49"/>
                  </a:cubicBezTo>
                  <a:cubicBezTo>
                    <a:pt x="18" y="49"/>
                    <a:pt x="13" y="44"/>
                    <a:pt x="9" y="41"/>
                  </a:cubicBezTo>
                  <a:cubicBezTo>
                    <a:pt x="7" y="38"/>
                    <a:pt x="7" y="36"/>
                    <a:pt x="5" y="34"/>
                  </a:cubicBezTo>
                  <a:cubicBezTo>
                    <a:pt x="4" y="32"/>
                    <a:pt x="0" y="30"/>
                    <a:pt x="1" y="27"/>
                  </a:cubicBezTo>
                  <a:cubicBezTo>
                    <a:pt x="2" y="24"/>
                    <a:pt x="7" y="25"/>
                    <a:pt x="8" y="22"/>
                  </a:cubicBezTo>
                  <a:cubicBezTo>
                    <a:pt x="9" y="20"/>
                    <a:pt x="6" y="15"/>
                    <a:pt x="7" y="12"/>
                  </a:cubicBezTo>
                  <a:cubicBezTo>
                    <a:pt x="7" y="9"/>
                    <a:pt x="7" y="6"/>
                    <a:pt x="10" y="4"/>
                  </a:cubicBezTo>
                  <a:cubicBezTo>
                    <a:pt x="12" y="2"/>
                    <a:pt x="17" y="0"/>
                    <a:pt x="18" y="4"/>
                  </a:cubicBezTo>
                  <a:cubicBezTo>
                    <a:pt x="22" y="7"/>
                    <a:pt x="30" y="14"/>
                    <a:pt x="30" y="20"/>
                  </a:cubicBezTo>
                  <a:cubicBezTo>
                    <a:pt x="38" y="20"/>
                    <a:pt x="33" y="10"/>
                    <a:pt x="33" y="7"/>
                  </a:cubicBezTo>
                  <a:cubicBezTo>
                    <a:pt x="35" y="0"/>
                    <a:pt x="41" y="5"/>
                    <a:pt x="43" y="8"/>
                  </a:cubicBezTo>
                  <a:cubicBezTo>
                    <a:pt x="43" y="9"/>
                    <a:pt x="45" y="13"/>
                    <a:pt x="46" y="14"/>
                  </a:cubicBezTo>
                  <a:cubicBezTo>
                    <a:pt x="49" y="15"/>
                    <a:pt x="51" y="12"/>
                    <a:pt x="53" y="11"/>
                  </a:cubicBezTo>
                  <a:cubicBezTo>
                    <a:pt x="58" y="10"/>
                    <a:pt x="59" y="15"/>
                    <a:pt x="62" y="18"/>
                  </a:cubicBezTo>
                  <a:cubicBezTo>
                    <a:pt x="64" y="21"/>
                    <a:pt x="65" y="36"/>
                    <a:pt x="61"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60" name="Freeform 92"/>
            <p:cNvSpPr/>
            <p:nvPr/>
          </p:nvSpPr>
          <p:spPr bwMode="auto">
            <a:xfrm>
              <a:off x="3053479" y="3170176"/>
              <a:ext cx="214526" cy="170243"/>
            </a:xfrm>
            <a:custGeom>
              <a:avLst/>
              <a:gdLst>
                <a:gd name="T0" fmla="*/ 78 w 92"/>
                <a:gd name="T1" fmla="*/ 41 h 73"/>
                <a:gd name="T2" fmla="*/ 74 w 92"/>
                <a:gd name="T3" fmla="*/ 50 h 73"/>
                <a:gd name="T4" fmla="*/ 53 w 92"/>
                <a:gd name="T5" fmla="*/ 64 h 73"/>
                <a:gd name="T6" fmla="*/ 34 w 92"/>
                <a:gd name="T7" fmla="*/ 61 h 73"/>
                <a:gd name="T8" fmla="*/ 12 w 92"/>
                <a:gd name="T9" fmla="*/ 51 h 73"/>
                <a:gd name="T10" fmla="*/ 23 w 92"/>
                <a:gd name="T11" fmla="*/ 47 h 73"/>
                <a:gd name="T12" fmla="*/ 8 w 92"/>
                <a:gd name="T13" fmla="*/ 39 h 73"/>
                <a:gd name="T14" fmla="*/ 20 w 92"/>
                <a:gd name="T15" fmla="*/ 29 h 73"/>
                <a:gd name="T16" fmla="*/ 3 w 92"/>
                <a:gd name="T17" fmla="*/ 25 h 73"/>
                <a:gd name="T18" fmla="*/ 15 w 92"/>
                <a:gd name="T19" fmla="*/ 21 h 73"/>
                <a:gd name="T20" fmla="*/ 15 w 92"/>
                <a:gd name="T21" fmla="*/ 0 h 73"/>
                <a:gd name="T22" fmla="*/ 27 w 92"/>
                <a:gd name="T23" fmla="*/ 18 h 73"/>
                <a:gd name="T24" fmla="*/ 29 w 92"/>
                <a:gd name="T25" fmla="*/ 27 h 73"/>
                <a:gd name="T26" fmla="*/ 32 w 92"/>
                <a:gd name="T27" fmla="*/ 14 h 73"/>
                <a:gd name="T28" fmla="*/ 35 w 92"/>
                <a:gd name="T29" fmla="*/ 17 h 73"/>
                <a:gd name="T30" fmla="*/ 40 w 92"/>
                <a:gd name="T31" fmla="*/ 20 h 73"/>
                <a:gd name="T32" fmla="*/ 46 w 92"/>
                <a:gd name="T33" fmla="*/ 16 h 73"/>
                <a:gd name="T34" fmla="*/ 52 w 92"/>
                <a:gd name="T35" fmla="*/ 16 h 73"/>
                <a:gd name="T36" fmla="*/ 54 w 92"/>
                <a:gd name="T37" fmla="*/ 19 h 73"/>
                <a:gd name="T38" fmla="*/ 67 w 92"/>
                <a:gd name="T39" fmla="*/ 4 h 73"/>
                <a:gd name="T40" fmla="*/ 80 w 92"/>
                <a:gd name="T41" fmla="*/ 19 h 73"/>
                <a:gd name="T42" fmla="*/ 78 w 92"/>
                <a:gd name="T43" fmla="*/ 4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73">
                  <a:moveTo>
                    <a:pt x="78" y="41"/>
                  </a:moveTo>
                  <a:cubicBezTo>
                    <a:pt x="76" y="46"/>
                    <a:pt x="78" y="48"/>
                    <a:pt x="74" y="50"/>
                  </a:cubicBezTo>
                  <a:cubicBezTo>
                    <a:pt x="67" y="56"/>
                    <a:pt x="59" y="56"/>
                    <a:pt x="53" y="64"/>
                  </a:cubicBezTo>
                  <a:cubicBezTo>
                    <a:pt x="47" y="73"/>
                    <a:pt x="41" y="65"/>
                    <a:pt x="34" y="61"/>
                  </a:cubicBezTo>
                  <a:cubicBezTo>
                    <a:pt x="26" y="56"/>
                    <a:pt x="16" y="60"/>
                    <a:pt x="12" y="51"/>
                  </a:cubicBezTo>
                  <a:cubicBezTo>
                    <a:pt x="13" y="47"/>
                    <a:pt x="19" y="47"/>
                    <a:pt x="23" y="47"/>
                  </a:cubicBezTo>
                  <a:cubicBezTo>
                    <a:pt x="24" y="39"/>
                    <a:pt x="8" y="46"/>
                    <a:pt x="8" y="39"/>
                  </a:cubicBezTo>
                  <a:cubicBezTo>
                    <a:pt x="8" y="35"/>
                    <a:pt x="25" y="37"/>
                    <a:pt x="20" y="29"/>
                  </a:cubicBezTo>
                  <a:cubicBezTo>
                    <a:pt x="15" y="22"/>
                    <a:pt x="6" y="34"/>
                    <a:pt x="3" y="25"/>
                  </a:cubicBezTo>
                  <a:cubicBezTo>
                    <a:pt x="0" y="16"/>
                    <a:pt x="10" y="19"/>
                    <a:pt x="15" y="21"/>
                  </a:cubicBezTo>
                  <a:cubicBezTo>
                    <a:pt x="17" y="17"/>
                    <a:pt x="8" y="1"/>
                    <a:pt x="15" y="0"/>
                  </a:cubicBezTo>
                  <a:cubicBezTo>
                    <a:pt x="19" y="6"/>
                    <a:pt x="24" y="11"/>
                    <a:pt x="27" y="18"/>
                  </a:cubicBezTo>
                  <a:cubicBezTo>
                    <a:pt x="25" y="20"/>
                    <a:pt x="24" y="31"/>
                    <a:pt x="29" y="27"/>
                  </a:cubicBezTo>
                  <a:cubicBezTo>
                    <a:pt x="30" y="27"/>
                    <a:pt x="33" y="15"/>
                    <a:pt x="32" y="14"/>
                  </a:cubicBezTo>
                  <a:cubicBezTo>
                    <a:pt x="36" y="14"/>
                    <a:pt x="33" y="16"/>
                    <a:pt x="35" y="17"/>
                  </a:cubicBezTo>
                  <a:cubicBezTo>
                    <a:pt x="36" y="18"/>
                    <a:pt x="37" y="19"/>
                    <a:pt x="40" y="20"/>
                  </a:cubicBezTo>
                  <a:cubicBezTo>
                    <a:pt x="41" y="16"/>
                    <a:pt x="43" y="16"/>
                    <a:pt x="46" y="16"/>
                  </a:cubicBezTo>
                  <a:cubicBezTo>
                    <a:pt x="48" y="16"/>
                    <a:pt x="50" y="15"/>
                    <a:pt x="52" y="16"/>
                  </a:cubicBezTo>
                  <a:cubicBezTo>
                    <a:pt x="53" y="16"/>
                    <a:pt x="52" y="19"/>
                    <a:pt x="54" y="19"/>
                  </a:cubicBezTo>
                  <a:cubicBezTo>
                    <a:pt x="58" y="19"/>
                    <a:pt x="67" y="7"/>
                    <a:pt x="67" y="4"/>
                  </a:cubicBezTo>
                  <a:cubicBezTo>
                    <a:pt x="75" y="5"/>
                    <a:pt x="74" y="15"/>
                    <a:pt x="80" y="19"/>
                  </a:cubicBezTo>
                  <a:cubicBezTo>
                    <a:pt x="92" y="26"/>
                    <a:pt x="82" y="33"/>
                    <a:pt x="78"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61" name="Freeform 93"/>
            <p:cNvSpPr/>
            <p:nvPr/>
          </p:nvSpPr>
          <p:spPr bwMode="auto">
            <a:xfrm>
              <a:off x="5759650" y="4763372"/>
              <a:ext cx="333597" cy="174179"/>
            </a:xfrm>
            <a:custGeom>
              <a:avLst/>
              <a:gdLst>
                <a:gd name="T0" fmla="*/ 122 w 143"/>
                <a:gd name="T1" fmla="*/ 65 h 75"/>
                <a:gd name="T2" fmla="*/ 113 w 143"/>
                <a:gd name="T3" fmla="*/ 62 h 75"/>
                <a:gd name="T4" fmla="*/ 108 w 143"/>
                <a:gd name="T5" fmla="*/ 55 h 75"/>
                <a:gd name="T6" fmla="*/ 93 w 143"/>
                <a:gd name="T7" fmla="*/ 43 h 75"/>
                <a:gd name="T8" fmla="*/ 87 w 143"/>
                <a:gd name="T9" fmla="*/ 59 h 75"/>
                <a:gd name="T10" fmla="*/ 73 w 143"/>
                <a:gd name="T11" fmla="*/ 56 h 75"/>
                <a:gd name="T12" fmla="*/ 59 w 143"/>
                <a:gd name="T13" fmla="*/ 50 h 75"/>
                <a:gd name="T14" fmla="*/ 45 w 143"/>
                <a:gd name="T15" fmla="*/ 52 h 75"/>
                <a:gd name="T16" fmla="*/ 48 w 143"/>
                <a:gd name="T17" fmla="*/ 41 h 75"/>
                <a:gd name="T18" fmla="*/ 29 w 143"/>
                <a:gd name="T19" fmla="*/ 22 h 75"/>
                <a:gd name="T20" fmla="*/ 15 w 143"/>
                <a:gd name="T21" fmla="*/ 16 h 75"/>
                <a:gd name="T22" fmla="*/ 1 w 143"/>
                <a:gd name="T23" fmla="*/ 13 h 75"/>
                <a:gd name="T24" fmla="*/ 3 w 143"/>
                <a:gd name="T25" fmla="*/ 7 h 75"/>
                <a:gd name="T26" fmla="*/ 10 w 143"/>
                <a:gd name="T27" fmla="*/ 9 h 75"/>
                <a:gd name="T28" fmla="*/ 17 w 143"/>
                <a:gd name="T29" fmla="*/ 7 h 75"/>
                <a:gd name="T30" fmla="*/ 28 w 143"/>
                <a:gd name="T31" fmla="*/ 12 h 75"/>
                <a:gd name="T32" fmla="*/ 41 w 143"/>
                <a:gd name="T33" fmla="*/ 3 h 75"/>
                <a:gd name="T34" fmla="*/ 57 w 143"/>
                <a:gd name="T35" fmla="*/ 3 h 75"/>
                <a:gd name="T36" fmla="*/ 88 w 143"/>
                <a:gd name="T37" fmla="*/ 17 h 75"/>
                <a:gd name="T38" fmla="*/ 101 w 143"/>
                <a:gd name="T39" fmla="*/ 27 h 75"/>
                <a:gd name="T40" fmla="*/ 113 w 143"/>
                <a:gd name="T41" fmla="*/ 34 h 75"/>
                <a:gd name="T42" fmla="*/ 120 w 143"/>
                <a:gd name="T43" fmla="*/ 40 h 75"/>
                <a:gd name="T44" fmla="*/ 131 w 143"/>
                <a:gd name="T45" fmla="*/ 56 h 75"/>
                <a:gd name="T46" fmla="*/ 143 w 143"/>
                <a:gd name="T47" fmla="*/ 67 h 75"/>
                <a:gd name="T48" fmla="*/ 122 w 143"/>
                <a:gd name="T49" fmla="*/ 6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3" h="75">
                  <a:moveTo>
                    <a:pt x="122" y="65"/>
                  </a:moveTo>
                  <a:cubicBezTo>
                    <a:pt x="119" y="64"/>
                    <a:pt x="115" y="63"/>
                    <a:pt x="113" y="62"/>
                  </a:cubicBezTo>
                  <a:cubicBezTo>
                    <a:pt x="109" y="60"/>
                    <a:pt x="109" y="58"/>
                    <a:pt x="108" y="55"/>
                  </a:cubicBezTo>
                  <a:cubicBezTo>
                    <a:pt x="106" y="51"/>
                    <a:pt x="98" y="41"/>
                    <a:pt x="93" y="43"/>
                  </a:cubicBezTo>
                  <a:cubicBezTo>
                    <a:pt x="86" y="44"/>
                    <a:pt x="89" y="55"/>
                    <a:pt x="87" y="59"/>
                  </a:cubicBezTo>
                  <a:cubicBezTo>
                    <a:pt x="81" y="60"/>
                    <a:pt x="77" y="59"/>
                    <a:pt x="73" y="56"/>
                  </a:cubicBezTo>
                  <a:cubicBezTo>
                    <a:pt x="68" y="52"/>
                    <a:pt x="66" y="49"/>
                    <a:pt x="59" y="50"/>
                  </a:cubicBezTo>
                  <a:cubicBezTo>
                    <a:pt x="55" y="51"/>
                    <a:pt x="50" y="55"/>
                    <a:pt x="45" y="52"/>
                  </a:cubicBezTo>
                  <a:cubicBezTo>
                    <a:pt x="40" y="48"/>
                    <a:pt x="47" y="45"/>
                    <a:pt x="48" y="41"/>
                  </a:cubicBezTo>
                  <a:cubicBezTo>
                    <a:pt x="51" y="32"/>
                    <a:pt x="34" y="24"/>
                    <a:pt x="29" y="22"/>
                  </a:cubicBezTo>
                  <a:cubicBezTo>
                    <a:pt x="24" y="20"/>
                    <a:pt x="19" y="16"/>
                    <a:pt x="15" y="16"/>
                  </a:cubicBezTo>
                  <a:cubicBezTo>
                    <a:pt x="10" y="15"/>
                    <a:pt x="3" y="19"/>
                    <a:pt x="1" y="13"/>
                  </a:cubicBezTo>
                  <a:cubicBezTo>
                    <a:pt x="0" y="11"/>
                    <a:pt x="1" y="9"/>
                    <a:pt x="3" y="7"/>
                  </a:cubicBezTo>
                  <a:cubicBezTo>
                    <a:pt x="5" y="7"/>
                    <a:pt x="8" y="9"/>
                    <a:pt x="10" y="9"/>
                  </a:cubicBezTo>
                  <a:cubicBezTo>
                    <a:pt x="15" y="10"/>
                    <a:pt x="14" y="8"/>
                    <a:pt x="17" y="7"/>
                  </a:cubicBezTo>
                  <a:cubicBezTo>
                    <a:pt x="21" y="7"/>
                    <a:pt x="23" y="12"/>
                    <a:pt x="28" y="12"/>
                  </a:cubicBezTo>
                  <a:cubicBezTo>
                    <a:pt x="34" y="13"/>
                    <a:pt x="37" y="6"/>
                    <a:pt x="41" y="3"/>
                  </a:cubicBezTo>
                  <a:cubicBezTo>
                    <a:pt x="46" y="0"/>
                    <a:pt x="51" y="0"/>
                    <a:pt x="57" y="3"/>
                  </a:cubicBezTo>
                  <a:cubicBezTo>
                    <a:pt x="67" y="8"/>
                    <a:pt x="78" y="12"/>
                    <a:pt x="88" y="17"/>
                  </a:cubicBezTo>
                  <a:cubicBezTo>
                    <a:pt x="94" y="19"/>
                    <a:pt x="97" y="23"/>
                    <a:pt x="101" y="27"/>
                  </a:cubicBezTo>
                  <a:cubicBezTo>
                    <a:pt x="105" y="30"/>
                    <a:pt x="109" y="31"/>
                    <a:pt x="113" y="34"/>
                  </a:cubicBezTo>
                  <a:cubicBezTo>
                    <a:pt x="115" y="35"/>
                    <a:pt x="118" y="38"/>
                    <a:pt x="120" y="40"/>
                  </a:cubicBezTo>
                  <a:cubicBezTo>
                    <a:pt x="115" y="47"/>
                    <a:pt x="127" y="51"/>
                    <a:pt x="131" y="56"/>
                  </a:cubicBezTo>
                  <a:cubicBezTo>
                    <a:pt x="134" y="59"/>
                    <a:pt x="142" y="63"/>
                    <a:pt x="143" y="67"/>
                  </a:cubicBezTo>
                  <a:cubicBezTo>
                    <a:pt x="143" y="75"/>
                    <a:pt x="125" y="67"/>
                    <a:pt x="122" y="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62" name="Freeform 94"/>
            <p:cNvSpPr/>
            <p:nvPr/>
          </p:nvSpPr>
          <p:spPr bwMode="auto">
            <a:xfrm>
              <a:off x="6044044" y="4768292"/>
              <a:ext cx="102342" cy="83646"/>
            </a:xfrm>
            <a:custGeom>
              <a:avLst/>
              <a:gdLst>
                <a:gd name="T0" fmla="*/ 37 w 44"/>
                <a:gd name="T1" fmla="*/ 13 h 36"/>
                <a:gd name="T2" fmla="*/ 16 w 44"/>
                <a:gd name="T3" fmla="*/ 35 h 36"/>
                <a:gd name="T4" fmla="*/ 4 w 44"/>
                <a:gd name="T5" fmla="*/ 29 h 36"/>
                <a:gd name="T6" fmla="*/ 21 w 44"/>
                <a:gd name="T7" fmla="*/ 25 h 36"/>
                <a:gd name="T8" fmla="*/ 27 w 44"/>
                <a:gd name="T9" fmla="*/ 13 h 36"/>
                <a:gd name="T10" fmla="*/ 23 w 44"/>
                <a:gd name="T11" fmla="*/ 2 h 36"/>
                <a:gd name="T12" fmla="*/ 30 w 44"/>
                <a:gd name="T13" fmla="*/ 7 h 36"/>
                <a:gd name="T14" fmla="*/ 37 w 44"/>
                <a:gd name="T15" fmla="*/ 13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36">
                  <a:moveTo>
                    <a:pt x="37" y="13"/>
                  </a:moveTo>
                  <a:cubicBezTo>
                    <a:pt x="44" y="21"/>
                    <a:pt x="23" y="35"/>
                    <a:pt x="16" y="35"/>
                  </a:cubicBezTo>
                  <a:cubicBezTo>
                    <a:pt x="13" y="35"/>
                    <a:pt x="0" y="36"/>
                    <a:pt x="4" y="29"/>
                  </a:cubicBezTo>
                  <a:cubicBezTo>
                    <a:pt x="6" y="25"/>
                    <a:pt x="17" y="28"/>
                    <a:pt x="21" y="25"/>
                  </a:cubicBezTo>
                  <a:cubicBezTo>
                    <a:pt x="25" y="22"/>
                    <a:pt x="22" y="14"/>
                    <a:pt x="27" y="13"/>
                  </a:cubicBezTo>
                  <a:cubicBezTo>
                    <a:pt x="27" y="9"/>
                    <a:pt x="22" y="7"/>
                    <a:pt x="23" y="2"/>
                  </a:cubicBezTo>
                  <a:cubicBezTo>
                    <a:pt x="27" y="0"/>
                    <a:pt x="28" y="4"/>
                    <a:pt x="30" y="7"/>
                  </a:cubicBezTo>
                  <a:cubicBezTo>
                    <a:pt x="32" y="9"/>
                    <a:pt x="35" y="11"/>
                    <a:pt x="37"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63" name="Freeform 95"/>
            <p:cNvSpPr/>
            <p:nvPr/>
          </p:nvSpPr>
          <p:spPr bwMode="auto">
            <a:xfrm>
              <a:off x="5740953" y="4744675"/>
              <a:ext cx="65932" cy="32474"/>
            </a:xfrm>
            <a:custGeom>
              <a:avLst/>
              <a:gdLst>
                <a:gd name="T0" fmla="*/ 5 w 28"/>
                <a:gd name="T1" fmla="*/ 11 h 14"/>
                <a:gd name="T2" fmla="*/ 8 w 28"/>
                <a:gd name="T3" fmla="*/ 2 h 14"/>
                <a:gd name="T4" fmla="*/ 14 w 28"/>
                <a:gd name="T5" fmla="*/ 1 h 14"/>
                <a:gd name="T6" fmla="*/ 16 w 28"/>
                <a:gd name="T7" fmla="*/ 0 h 14"/>
                <a:gd name="T8" fmla="*/ 25 w 28"/>
                <a:gd name="T9" fmla="*/ 10 h 14"/>
                <a:gd name="T10" fmla="*/ 5 w 28"/>
                <a:gd name="T11" fmla="*/ 11 h 14"/>
              </a:gdLst>
              <a:ahLst/>
              <a:cxnLst>
                <a:cxn ang="0">
                  <a:pos x="T0" y="T1"/>
                </a:cxn>
                <a:cxn ang="0">
                  <a:pos x="T2" y="T3"/>
                </a:cxn>
                <a:cxn ang="0">
                  <a:pos x="T4" y="T5"/>
                </a:cxn>
                <a:cxn ang="0">
                  <a:pos x="T6" y="T7"/>
                </a:cxn>
                <a:cxn ang="0">
                  <a:pos x="T8" y="T9"/>
                </a:cxn>
                <a:cxn ang="0">
                  <a:pos x="T10" y="T11"/>
                </a:cxn>
              </a:cxnLst>
              <a:rect l="0" t="0" r="r" b="b"/>
              <a:pathLst>
                <a:path w="28" h="14">
                  <a:moveTo>
                    <a:pt x="5" y="11"/>
                  </a:moveTo>
                  <a:cubicBezTo>
                    <a:pt x="0" y="7"/>
                    <a:pt x="1" y="2"/>
                    <a:pt x="8" y="2"/>
                  </a:cubicBezTo>
                  <a:cubicBezTo>
                    <a:pt x="10" y="2"/>
                    <a:pt x="12" y="2"/>
                    <a:pt x="14" y="1"/>
                  </a:cubicBezTo>
                  <a:cubicBezTo>
                    <a:pt x="14" y="1"/>
                    <a:pt x="15" y="0"/>
                    <a:pt x="16" y="0"/>
                  </a:cubicBezTo>
                  <a:cubicBezTo>
                    <a:pt x="20" y="0"/>
                    <a:pt x="28" y="6"/>
                    <a:pt x="25" y="10"/>
                  </a:cubicBezTo>
                  <a:cubicBezTo>
                    <a:pt x="22" y="14"/>
                    <a:pt x="9" y="10"/>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64" name="Freeform 96"/>
            <p:cNvSpPr/>
            <p:nvPr/>
          </p:nvSpPr>
          <p:spPr bwMode="auto">
            <a:xfrm>
              <a:off x="5646483" y="4784037"/>
              <a:ext cx="39362" cy="35426"/>
            </a:xfrm>
            <a:custGeom>
              <a:avLst/>
              <a:gdLst>
                <a:gd name="T0" fmla="*/ 16 w 17"/>
                <a:gd name="T1" fmla="*/ 8 h 15"/>
                <a:gd name="T2" fmla="*/ 4 w 17"/>
                <a:gd name="T3" fmla="*/ 3 h 15"/>
                <a:gd name="T4" fmla="*/ 16 w 17"/>
                <a:gd name="T5" fmla="*/ 8 h 15"/>
              </a:gdLst>
              <a:ahLst/>
              <a:cxnLst>
                <a:cxn ang="0">
                  <a:pos x="T0" y="T1"/>
                </a:cxn>
                <a:cxn ang="0">
                  <a:pos x="T2" y="T3"/>
                </a:cxn>
                <a:cxn ang="0">
                  <a:pos x="T4" y="T5"/>
                </a:cxn>
              </a:cxnLst>
              <a:rect l="0" t="0" r="r" b="b"/>
              <a:pathLst>
                <a:path w="17" h="15">
                  <a:moveTo>
                    <a:pt x="16" y="8"/>
                  </a:moveTo>
                  <a:cubicBezTo>
                    <a:pt x="16" y="15"/>
                    <a:pt x="0" y="7"/>
                    <a:pt x="4" y="3"/>
                  </a:cubicBezTo>
                  <a:cubicBezTo>
                    <a:pt x="7" y="0"/>
                    <a:pt x="17" y="4"/>
                    <a:pt x="1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65" name="Freeform 97"/>
            <p:cNvSpPr/>
            <p:nvPr/>
          </p:nvSpPr>
          <p:spPr bwMode="auto">
            <a:xfrm>
              <a:off x="5682893" y="4777149"/>
              <a:ext cx="76757" cy="32474"/>
            </a:xfrm>
            <a:custGeom>
              <a:avLst/>
              <a:gdLst>
                <a:gd name="T0" fmla="*/ 19 w 33"/>
                <a:gd name="T1" fmla="*/ 6 h 14"/>
                <a:gd name="T2" fmla="*/ 28 w 33"/>
                <a:gd name="T3" fmla="*/ 12 h 14"/>
                <a:gd name="T4" fmla="*/ 16 w 33"/>
                <a:gd name="T5" fmla="*/ 10 h 14"/>
                <a:gd name="T6" fmla="*/ 5 w 33"/>
                <a:gd name="T7" fmla="*/ 5 h 14"/>
                <a:gd name="T8" fmla="*/ 19 w 33"/>
                <a:gd name="T9" fmla="*/ 6 h 14"/>
              </a:gdLst>
              <a:ahLst/>
              <a:cxnLst>
                <a:cxn ang="0">
                  <a:pos x="T0" y="T1"/>
                </a:cxn>
                <a:cxn ang="0">
                  <a:pos x="T2" y="T3"/>
                </a:cxn>
                <a:cxn ang="0">
                  <a:pos x="T4" y="T5"/>
                </a:cxn>
                <a:cxn ang="0">
                  <a:pos x="T6" y="T7"/>
                </a:cxn>
                <a:cxn ang="0">
                  <a:pos x="T8" y="T9"/>
                </a:cxn>
              </a:cxnLst>
              <a:rect l="0" t="0" r="r" b="b"/>
              <a:pathLst>
                <a:path w="33" h="14">
                  <a:moveTo>
                    <a:pt x="19" y="6"/>
                  </a:moveTo>
                  <a:cubicBezTo>
                    <a:pt x="21" y="6"/>
                    <a:pt x="33" y="8"/>
                    <a:pt x="28" y="12"/>
                  </a:cubicBezTo>
                  <a:cubicBezTo>
                    <a:pt x="25" y="14"/>
                    <a:pt x="19" y="10"/>
                    <a:pt x="16" y="10"/>
                  </a:cubicBezTo>
                  <a:cubicBezTo>
                    <a:pt x="13" y="10"/>
                    <a:pt x="0" y="12"/>
                    <a:pt x="5" y="5"/>
                  </a:cubicBezTo>
                  <a:cubicBezTo>
                    <a:pt x="9" y="0"/>
                    <a:pt x="15" y="4"/>
                    <a:pt x="19"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66" name="Freeform 98"/>
            <p:cNvSpPr/>
            <p:nvPr/>
          </p:nvSpPr>
          <p:spPr bwMode="auto">
            <a:xfrm>
              <a:off x="5676005" y="4691536"/>
              <a:ext cx="39362" cy="51171"/>
            </a:xfrm>
            <a:custGeom>
              <a:avLst/>
              <a:gdLst>
                <a:gd name="T0" fmla="*/ 12 w 17"/>
                <a:gd name="T1" fmla="*/ 20 h 22"/>
                <a:gd name="T2" fmla="*/ 2 w 17"/>
                <a:gd name="T3" fmla="*/ 17 h 22"/>
                <a:gd name="T4" fmla="*/ 6 w 17"/>
                <a:gd name="T5" fmla="*/ 7 h 22"/>
                <a:gd name="T6" fmla="*/ 8 w 17"/>
                <a:gd name="T7" fmla="*/ 2 h 22"/>
                <a:gd name="T8" fmla="*/ 13 w 17"/>
                <a:gd name="T9" fmla="*/ 0 h 22"/>
                <a:gd name="T10" fmla="*/ 12 w 17"/>
                <a:gd name="T11" fmla="*/ 20 h 22"/>
              </a:gdLst>
              <a:ahLst/>
              <a:cxnLst>
                <a:cxn ang="0">
                  <a:pos x="T0" y="T1"/>
                </a:cxn>
                <a:cxn ang="0">
                  <a:pos x="T2" y="T3"/>
                </a:cxn>
                <a:cxn ang="0">
                  <a:pos x="T4" y="T5"/>
                </a:cxn>
                <a:cxn ang="0">
                  <a:pos x="T6" y="T7"/>
                </a:cxn>
                <a:cxn ang="0">
                  <a:pos x="T8" y="T9"/>
                </a:cxn>
                <a:cxn ang="0">
                  <a:pos x="T10" y="T11"/>
                </a:cxn>
              </a:cxnLst>
              <a:rect l="0" t="0" r="r" b="b"/>
              <a:pathLst>
                <a:path w="17" h="22">
                  <a:moveTo>
                    <a:pt x="12" y="20"/>
                  </a:moveTo>
                  <a:cubicBezTo>
                    <a:pt x="8" y="22"/>
                    <a:pt x="3" y="19"/>
                    <a:pt x="2" y="17"/>
                  </a:cubicBezTo>
                  <a:cubicBezTo>
                    <a:pt x="0" y="11"/>
                    <a:pt x="3" y="11"/>
                    <a:pt x="6" y="7"/>
                  </a:cubicBezTo>
                  <a:cubicBezTo>
                    <a:pt x="7" y="5"/>
                    <a:pt x="6" y="4"/>
                    <a:pt x="8" y="2"/>
                  </a:cubicBezTo>
                  <a:cubicBezTo>
                    <a:pt x="9" y="1"/>
                    <a:pt x="11" y="0"/>
                    <a:pt x="13" y="0"/>
                  </a:cubicBezTo>
                  <a:cubicBezTo>
                    <a:pt x="17" y="2"/>
                    <a:pt x="14" y="18"/>
                    <a:pt x="12"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67" name="Freeform 99"/>
            <p:cNvSpPr/>
            <p:nvPr/>
          </p:nvSpPr>
          <p:spPr bwMode="auto">
            <a:xfrm>
              <a:off x="5527411" y="4698424"/>
              <a:ext cx="132849" cy="148594"/>
            </a:xfrm>
            <a:custGeom>
              <a:avLst/>
              <a:gdLst>
                <a:gd name="T0" fmla="*/ 44 w 57"/>
                <a:gd name="T1" fmla="*/ 23 h 64"/>
                <a:gd name="T2" fmla="*/ 35 w 57"/>
                <a:gd name="T3" fmla="*/ 26 h 64"/>
                <a:gd name="T4" fmla="*/ 27 w 57"/>
                <a:gd name="T5" fmla="*/ 34 h 64"/>
                <a:gd name="T6" fmla="*/ 35 w 57"/>
                <a:gd name="T7" fmla="*/ 40 h 64"/>
                <a:gd name="T8" fmla="*/ 38 w 57"/>
                <a:gd name="T9" fmla="*/ 52 h 64"/>
                <a:gd name="T10" fmla="*/ 27 w 57"/>
                <a:gd name="T11" fmla="*/ 56 h 64"/>
                <a:gd name="T12" fmla="*/ 19 w 57"/>
                <a:gd name="T13" fmla="*/ 39 h 64"/>
                <a:gd name="T14" fmla="*/ 14 w 57"/>
                <a:gd name="T15" fmla="*/ 62 h 64"/>
                <a:gd name="T16" fmla="*/ 8 w 57"/>
                <a:gd name="T17" fmla="*/ 56 h 64"/>
                <a:gd name="T18" fmla="*/ 8 w 57"/>
                <a:gd name="T19" fmla="*/ 45 h 64"/>
                <a:gd name="T20" fmla="*/ 4 w 57"/>
                <a:gd name="T21" fmla="*/ 35 h 64"/>
                <a:gd name="T22" fmla="*/ 9 w 57"/>
                <a:gd name="T23" fmla="*/ 26 h 64"/>
                <a:gd name="T24" fmla="*/ 11 w 57"/>
                <a:gd name="T25" fmla="*/ 13 h 64"/>
                <a:gd name="T26" fmla="*/ 17 w 57"/>
                <a:gd name="T27" fmla="*/ 8 h 64"/>
                <a:gd name="T28" fmla="*/ 22 w 57"/>
                <a:gd name="T29" fmla="*/ 8 h 64"/>
                <a:gd name="T30" fmla="*/ 37 w 57"/>
                <a:gd name="T31" fmla="*/ 8 h 64"/>
                <a:gd name="T32" fmla="*/ 51 w 57"/>
                <a:gd name="T33" fmla="*/ 1 h 64"/>
                <a:gd name="T34" fmla="*/ 55 w 57"/>
                <a:gd name="T35" fmla="*/ 3 h 64"/>
                <a:gd name="T36" fmla="*/ 56 w 57"/>
                <a:gd name="T37" fmla="*/ 8 h 64"/>
                <a:gd name="T38" fmla="*/ 45 w 57"/>
                <a:gd name="T39" fmla="*/ 14 h 64"/>
                <a:gd name="T40" fmla="*/ 19 w 57"/>
                <a:gd name="T41" fmla="*/ 21 h 64"/>
                <a:gd name="T42" fmla="*/ 33 w 57"/>
                <a:gd name="T43" fmla="*/ 24 h 64"/>
                <a:gd name="T44" fmla="*/ 44 w 57"/>
                <a:gd name="T45" fmla="*/ 2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7" h="64">
                  <a:moveTo>
                    <a:pt x="44" y="23"/>
                  </a:moveTo>
                  <a:cubicBezTo>
                    <a:pt x="42" y="26"/>
                    <a:pt x="38" y="25"/>
                    <a:pt x="35" y="26"/>
                  </a:cubicBezTo>
                  <a:cubicBezTo>
                    <a:pt x="31" y="27"/>
                    <a:pt x="26" y="28"/>
                    <a:pt x="27" y="34"/>
                  </a:cubicBezTo>
                  <a:cubicBezTo>
                    <a:pt x="28" y="36"/>
                    <a:pt x="34" y="37"/>
                    <a:pt x="35" y="40"/>
                  </a:cubicBezTo>
                  <a:cubicBezTo>
                    <a:pt x="37" y="42"/>
                    <a:pt x="38" y="49"/>
                    <a:pt x="38" y="52"/>
                  </a:cubicBezTo>
                  <a:cubicBezTo>
                    <a:pt x="40" y="63"/>
                    <a:pt x="33" y="63"/>
                    <a:pt x="27" y="56"/>
                  </a:cubicBezTo>
                  <a:cubicBezTo>
                    <a:pt x="21" y="50"/>
                    <a:pt x="27" y="43"/>
                    <a:pt x="19" y="39"/>
                  </a:cubicBezTo>
                  <a:cubicBezTo>
                    <a:pt x="12" y="43"/>
                    <a:pt x="27" y="57"/>
                    <a:pt x="14" y="62"/>
                  </a:cubicBezTo>
                  <a:cubicBezTo>
                    <a:pt x="8" y="64"/>
                    <a:pt x="7" y="63"/>
                    <a:pt x="8" y="56"/>
                  </a:cubicBezTo>
                  <a:cubicBezTo>
                    <a:pt x="8" y="51"/>
                    <a:pt x="12" y="49"/>
                    <a:pt x="8" y="45"/>
                  </a:cubicBezTo>
                  <a:cubicBezTo>
                    <a:pt x="6" y="41"/>
                    <a:pt x="0" y="41"/>
                    <a:pt x="4" y="35"/>
                  </a:cubicBezTo>
                  <a:cubicBezTo>
                    <a:pt x="6" y="31"/>
                    <a:pt x="10" y="32"/>
                    <a:pt x="9" y="26"/>
                  </a:cubicBezTo>
                  <a:cubicBezTo>
                    <a:pt x="9" y="20"/>
                    <a:pt x="6" y="18"/>
                    <a:pt x="11" y="13"/>
                  </a:cubicBezTo>
                  <a:cubicBezTo>
                    <a:pt x="12" y="11"/>
                    <a:pt x="14" y="8"/>
                    <a:pt x="17" y="8"/>
                  </a:cubicBezTo>
                  <a:cubicBezTo>
                    <a:pt x="21" y="6"/>
                    <a:pt x="20" y="8"/>
                    <a:pt x="22" y="8"/>
                  </a:cubicBezTo>
                  <a:cubicBezTo>
                    <a:pt x="26" y="9"/>
                    <a:pt x="32" y="8"/>
                    <a:pt x="37" y="8"/>
                  </a:cubicBezTo>
                  <a:cubicBezTo>
                    <a:pt x="43" y="7"/>
                    <a:pt x="46" y="2"/>
                    <a:pt x="51" y="1"/>
                  </a:cubicBezTo>
                  <a:cubicBezTo>
                    <a:pt x="54" y="1"/>
                    <a:pt x="53" y="0"/>
                    <a:pt x="55" y="3"/>
                  </a:cubicBezTo>
                  <a:cubicBezTo>
                    <a:pt x="57" y="5"/>
                    <a:pt x="57" y="5"/>
                    <a:pt x="56" y="8"/>
                  </a:cubicBezTo>
                  <a:cubicBezTo>
                    <a:pt x="54" y="11"/>
                    <a:pt x="47" y="14"/>
                    <a:pt x="45" y="14"/>
                  </a:cubicBezTo>
                  <a:cubicBezTo>
                    <a:pt x="40" y="15"/>
                    <a:pt x="16" y="10"/>
                    <a:pt x="19" y="21"/>
                  </a:cubicBezTo>
                  <a:cubicBezTo>
                    <a:pt x="20" y="27"/>
                    <a:pt x="30" y="25"/>
                    <a:pt x="33" y="24"/>
                  </a:cubicBezTo>
                  <a:cubicBezTo>
                    <a:pt x="37" y="23"/>
                    <a:pt x="41" y="21"/>
                    <a:pt x="44"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68" name="Freeform 100"/>
            <p:cNvSpPr/>
            <p:nvPr/>
          </p:nvSpPr>
          <p:spPr bwMode="auto">
            <a:xfrm>
              <a:off x="5357169" y="4613794"/>
              <a:ext cx="211574" cy="205669"/>
            </a:xfrm>
            <a:custGeom>
              <a:avLst/>
              <a:gdLst>
                <a:gd name="T0" fmla="*/ 69 w 91"/>
                <a:gd name="T1" fmla="*/ 24 h 88"/>
                <a:gd name="T2" fmla="*/ 70 w 91"/>
                <a:gd name="T3" fmla="*/ 34 h 88"/>
                <a:gd name="T4" fmla="*/ 76 w 91"/>
                <a:gd name="T5" fmla="*/ 44 h 88"/>
                <a:gd name="T6" fmla="*/ 78 w 91"/>
                <a:gd name="T7" fmla="*/ 48 h 88"/>
                <a:gd name="T8" fmla="*/ 72 w 91"/>
                <a:gd name="T9" fmla="*/ 50 h 88"/>
                <a:gd name="T10" fmla="*/ 67 w 91"/>
                <a:gd name="T11" fmla="*/ 57 h 88"/>
                <a:gd name="T12" fmla="*/ 60 w 91"/>
                <a:gd name="T13" fmla="*/ 68 h 88"/>
                <a:gd name="T14" fmla="*/ 58 w 91"/>
                <a:gd name="T15" fmla="*/ 73 h 88"/>
                <a:gd name="T16" fmla="*/ 58 w 91"/>
                <a:gd name="T17" fmla="*/ 79 h 88"/>
                <a:gd name="T18" fmla="*/ 47 w 91"/>
                <a:gd name="T19" fmla="*/ 83 h 88"/>
                <a:gd name="T20" fmla="*/ 20 w 91"/>
                <a:gd name="T21" fmla="*/ 76 h 88"/>
                <a:gd name="T22" fmla="*/ 9 w 91"/>
                <a:gd name="T23" fmla="*/ 71 h 88"/>
                <a:gd name="T24" fmla="*/ 7 w 91"/>
                <a:gd name="T25" fmla="*/ 59 h 88"/>
                <a:gd name="T26" fmla="*/ 6 w 91"/>
                <a:gd name="T27" fmla="*/ 36 h 88"/>
                <a:gd name="T28" fmla="*/ 15 w 91"/>
                <a:gd name="T29" fmla="*/ 42 h 88"/>
                <a:gd name="T30" fmla="*/ 24 w 91"/>
                <a:gd name="T31" fmla="*/ 33 h 88"/>
                <a:gd name="T32" fmla="*/ 45 w 91"/>
                <a:gd name="T33" fmla="*/ 18 h 88"/>
                <a:gd name="T34" fmla="*/ 64 w 91"/>
                <a:gd name="T35" fmla="*/ 3 h 88"/>
                <a:gd name="T36" fmla="*/ 79 w 91"/>
                <a:gd name="T37" fmla="*/ 8 h 88"/>
                <a:gd name="T38" fmla="*/ 69 w 91"/>
                <a:gd name="T39" fmla="*/ 2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1" h="88">
                  <a:moveTo>
                    <a:pt x="69" y="24"/>
                  </a:moveTo>
                  <a:cubicBezTo>
                    <a:pt x="67" y="28"/>
                    <a:pt x="69" y="31"/>
                    <a:pt x="70" y="34"/>
                  </a:cubicBezTo>
                  <a:cubicBezTo>
                    <a:pt x="72" y="38"/>
                    <a:pt x="74" y="41"/>
                    <a:pt x="76" y="44"/>
                  </a:cubicBezTo>
                  <a:cubicBezTo>
                    <a:pt x="78" y="46"/>
                    <a:pt x="80" y="45"/>
                    <a:pt x="78" y="48"/>
                  </a:cubicBezTo>
                  <a:cubicBezTo>
                    <a:pt x="77" y="49"/>
                    <a:pt x="74" y="50"/>
                    <a:pt x="72" y="50"/>
                  </a:cubicBezTo>
                  <a:cubicBezTo>
                    <a:pt x="66" y="52"/>
                    <a:pt x="67" y="51"/>
                    <a:pt x="67" y="57"/>
                  </a:cubicBezTo>
                  <a:cubicBezTo>
                    <a:pt x="66" y="63"/>
                    <a:pt x="64" y="63"/>
                    <a:pt x="60" y="68"/>
                  </a:cubicBezTo>
                  <a:cubicBezTo>
                    <a:pt x="59" y="70"/>
                    <a:pt x="59" y="70"/>
                    <a:pt x="58" y="73"/>
                  </a:cubicBezTo>
                  <a:cubicBezTo>
                    <a:pt x="57" y="75"/>
                    <a:pt x="59" y="77"/>
                    <a:pt x="58" y="79"/>
                  </a:cubicBezTo>
                  <a:cubicBezTo>
                    <a:pt x="56" y="83"/>
                    <a:pt x="50" y="83"/>
                    <a:pt x="47" y="83"/>
                  </a:cubicBezTo>
                  <a:cubicBezTo>
                    <a:pt x="46" y="72"/>
                    <a:pt x="23" y="88"/>
                    <a:pt x="20" y="76"/>
                  </a:cubicBezTo>
                  <a:cubicBezTo>
                    <a:pt x="15" y="74"/>
                    <a:pt x="10" y="79"/>
                    <a:pt x="9" y="71"/>
                  </a:cubicBezTo>
                  <a:cubicBezTo>
                    <a:pt x="9" y="66"/>
                    <a:pt x="11" y="65"/>
                    <a:pt x="7" y="59"/>
                  </a:cubicBezTo>
                  <a:cubicBezTo>
                    <a:pt x="1" y="51"/>
                    <a:pt x="0" y="44"/>
                    <a:pt x="6" y="36"/>
                  </a:cubicBezTo>
                  <a:cubicBezTo>
                    <a:pt x="8" y="38"/>
                    <a:pt x="11" y="43"/>
                    <a:pt x="15" y="42"/>
                  </a:cubicBezTo>
                  <a:cubicBezTo>
                    <a:pt x="20" y="42"/>
                    <a:pt x="20" y="36"/>
                    <a:pt x="24" y="33"/>
                  </a:cubicBezTo>
                  <a:cubicBezTo>
                    <a:pt x="30" y="27"/>
                    <a:pt x="39" y="23"/>
                    <a:pt x="45" y="18"/>
                  </a:cubicBezTo>
                  <a:cubicBezTo>
                    <a:pt x="51" y="11"/>
                    <a:pt x="53" y="0"/>
                    <a:pt x="64" y="3"/>
                  </a:cubicBezTo>
                  <a:cubicBezTo>
                    <a:pt x="69" y="5"/>
                    <a:pt x="75" y="5"/>
                    <a:pt x="79" y="8"/>
                  </a:cubicBezTo>
                  <a:cubicBezTo>
                    <a:pt x="91" y="16"/>
                    <a:pt x="72" y="20"/>
                    <a:pt x="69"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69" name="Freeform 101"/>
            <p:cNvSpPr/>
            <p:nvPr/>
          </p:nvSpPr>
          <p:spPr bwMode="auto">
            <a:xfrm>
              <a:off x="5113121" y="4637412"/>
              <a:ext cx="218462" cy="193861"/>
            </a:xfrm>
            <a:custGeom>
              <a:avLst/>
              <a:gdLst>
                <a:gd name="T0" fmla="*/ 24 w 94"/>
                <a:gd name="T1" fmla="*/ 23 h 83"/>
                <a:gd name="T2" fmla="*/ 40 w 94"/>
                <a:gd name="T3" fmla="*/ 45 h 83"/>
                <a:gd name="T4" fmla="*/ 45 w 94"/>
                <a:gd name="T5" fmla="*/ 57 h 83"/>
                <a:gd name="T6" fmla="*/ 52 w 94"/>
                <a:gd name="T7" fmla="*/ 71 h 83"/>
                <a:gd name="T8" fmla="*/ 78 w 94"/>
                <a:gd name="T9" fmla="*/ 82 h 83"/>
                <a:gd name="T10" fmla="*/ 87 w 94"/>
                <a:gd name="T11" fmla="*/ 64 h 83"/>
                <a:gd name="T12" fmla="*/ 77 w 94"/>
                <a:gd name="T13" fmla="*/ 56 h 83"/>
                <a:gd name="T14" fmla="*/ 72 w 94"/>
                <a:gd name="T15" fmla="*/ 44 h 83"/>
                <a:gd name="T16" fmla="*/ 54 w 94"/>
                <a:gd name="T17" fmla="*/ 29 h 83"/>
                <a:gd name="T18" fmla="*/ 36 w 94"/>
                <a:gd name="T19" fmla="*/ 10 h 83"/>
                <a:gd name="T20" fmla="*/ 25 w 94"/>
                <a:gd name="T21" fmla="*/ 2 h 83"/>
                <a:gd name="T22" fmla="*/ 16 w 94"/>
                <a:gd name="T23" fmla="*/ 2 h 83"/>
                <a:gd name="T24" fmla="*/ 7 w 94"/>
                <a:gd name="T25" fmla="*/ 1 h 83"/>
                <a:gd name="T26" fmla="*/ 24 w 94"/>
                <a:gd name="T27" fmla="*/ 2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 h="83">
                  <a:moveTo>
                    <a:pt x="24" y="23"/>
                  </a:moveTo>
                  <a:cubicBezTo>
                    <a:pt x="30" y="30"/>
                    <a:pt x="36" y="36"/>
                    <a:pt x="40" y="45"/>
                  </a:cubicBezTo>
                  <a:cubicBezTo>
                    <a:pt x="42" y="49"/>
                    <a:pt x="43" y="53"/>
                    <a:pt x="45" y="57"/>
                  </a:cubicBezTo>
                  <a:cubicBezTo>
                    <a:pt x="48" y="61"/>
                    <a:pt x="50" y="67"/>
                    <a:pt x="52" y="71"/>
                  </a:cubicBezTo>
                  <a:cubicBezTo>
                    <a:pt x="57" y="78"/>
                    <a:pt x="69" y="83"/>
                    <a:pt x="78" y="82"/>
                  </a:cubicBezTo>
                  <a:cubicBezTo>
                    <a:pt x="87" y="82"/>
                    <a:pt x="94" y="71"/>
                    <a:pt x="87" y="64"/>
                  </a:cubicBezTo>
                  <a:cubicBezTo>
                    <a:pt x="84" y="60"/>
                    <a:pt x="80" y="59"/>
                    <a:pt x="77" y="56"/>
                  </a:cubicBezTo>
                  <a:cubicBezTo>
                    <a:pt x="74" y="52"/>
                    <a:pt x="74" y="48"/>
                    <a:pt x="72" y="44"/>
                  </a:cubicBezTo>
                  <a:cubicBezTo>
                    <a:pt x="68" y="36"/>
                    <a:pt x="59" y="35"/>
                    <a:pt x="54" y="29"/>
                  </a:cubicBezTo>
                  <a:cubicBezTo>
                    <a:pt x="48" y="23"/>
                    <a:pt x="42" y="16"/>
                    <a:pt x="36" y="10"/>
                  </a:cubicBezTo>
                  <a:cubicBezTo>
                    <a:pt x="33" y="7"/>
                    <a:pt x="30" y="3"/>
                    <a:pt x="25" y="2"/>
                  </a:cubicBezTo>
                  <a:cubicBezTo>
                    <a:pt x="22" y="2"/>
                    <a:pt x="19" y="2"/>
                    <a:pt x="16" y="2"/>
                  </a:cubicBezTo>
                  <a:cubicBezTo>
                    <a:pt x="13" y="2"/>
                    <a:pt x="10" y="0"/>
                    <a:pt x="7" y="1"/>
                  </a:cubicBezTo>
                  <a:cubicBezTo>
                    <a:pt x="0" y="2"/>
                    <a:pt x="23" y="22"/>
                    <a:pt x="24"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70" name="Freeform 102"/>
            <p:cNvSpPr/>
            <p:nvPr/>
          </p:nvSpPr>
          <p:spPr bwMode="auto">
            <a:xfrm>
              <a:off x="5305997" y="4835209"/>
              <a:ext cx="253888" cy="61012"/>
            </a:xfrm>
            <a:custGeom>
              <a:avLst/>
              <a:gdLst>
                <a:gd name="T0" fmla="*/ 41 w 109"/>
                <a:gd name="T1" fmla="*/ 20 h 26"/>
                <a:gd name="T2" fmla="*/ 32 w 109"/>
                <a:gd name="T3" fmla="*/ 15 h 26"/>
                <a:gd name="T4" fmla="*/ 17 w 109"/>
                <a:gd name="T5" fmla="*/ 14 h 26"/>
                <a:gd name="T6" fmla="*/ 5 w 109"/>
                <a:gd name="T7" fmla="*/ 7 h 26"/>
                <a:gd name="T8" fmla="*/ 8 w 109"/>
                <a:gd name="T9" fmla="*/ 0 h 26"/>
                <a:gd name="T10" fmla="*/ 20 w 109"/>
                <a:gd name="T11" fmla="*/ 5 h 26"/>
                <a:gd name="T12" fmla="*/ 34 w 109"/>
                <a:gd name="T13" fmla="*/ 9 h 26"/>
                <a:gd name="T14" fmla="*/ 48 w 109"/>
                <a:gd name="T15" fmla="*/ 4 h 26"/>
                <a:gd name="T16" fmla="*/ 53 w 109"/>
                <a:gd name="T17" fmla="*/ 9 h 26"/>
                <a:gd name="T18" fmla="*/ 61 w 109"/>
                <a:gd name="T19" fmla="*/ 10 h 26"/>
                <a:gd name="T20" fmla="*/ 69 w 109"/>
                <a:gd name="T21" fmla="*/ 16 h 26"/>
                <a:gd name="T22" fmla="*/ 82 w 109"/>
                <a:gd name="T23" fmla="*/ 19 h 26"/>
                <a:gd name="T24" fmla="*/ 98 w 109"/>
                <a:gd name="T25" fmla="*/ 19 h 26"/>
                <a:gd name="T26" fmla="*/ 101 w 109"/>
                <a:gd name="T27" fmla="*/ 24 h 26"/>
                <a:gd name="T28" fmla="*/ 94 w 109"/>
                <a:gd name="T29" fmla="*/ 23 h 26"/>
                <a:gd name="T30" fmla="*/ 86 w 109"/>
                <a:gd name="T31" fmla="*/ 24 h 26"/>
                <a:gd name="T32" fmla="*/ 71 w 109"/>
                <a:gd name="T33" fmla="*/ 25 h 26"/>
                <a:gd name="T34" fmla="*/ 57 w 109"/>
                <a:gd name="T35" fmla="*/ 21 h 26"/>
                <a:gd name="T36" fmla="*/ 41 w 109"/>
                <a:gd name="T37"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9" h="26">
                  <a:moveTo>
                    <a:pt x="41" y="20"/>
                  </a:moveTo>
                  <a:cubicBezTo>
                    <a:pt x="38" y="19"/>
                    <a:pt x="35" y="16"/>
                    <a:pt x="32" y="15"/>
                  </a:cubicBezTo>
                  <a:cubicBezTo>
                    <a:pt x="27" y="14"/>
                    <a:pt x="22" y="15"/>
                    <a:pt x="17" y="14"/>
                  </a:cubicBezTo>
                  <a:cubicBezTo>
                    <a:pt x="13" y="12"/>
                    <a:pt x="8" y="10"/>
                    <a:pt x="5" y="7"/>
                  </a:cubicBezTo>
                  <a:cubicBezTo>
                    <a:pt x="1" y="4"/>
                    <a:pt x="0" y="0"/>
                    <a:pt x="8" y="0"/>
                  </a:cubicBezTo>
                  <a:cubicBezTo>
                    <a:pt x="11" y="0"/>
                    <a:pt x="17" y="3"/>
                    <a:pt x="20" y="5"/>
                  </a:cubicBezTo>
                  <a:cubicBezTo>
                    <a:pt x="25" y="7"/>
                    <a:pt x="28" y="10"/>
                    <a:pt x="34" y="9"/>
                  </a:cubicBezTo>
                  <a:cubicBezTo>
                    <a:pt x="38" y="8"/>
                    <a:pt x="43" y="3"/>
                    <a:pt x="48" y="4"/>
                  </a:cubicBezTo>
                  <a:cubicBezTo>
                    <a:pt x="51" y="5"/>
                    <a:pt x="51" y="8"/>
                    <a:pt x="53" y="9"/>
                  </a:cubicBezTo>
                  <a:cubicBezTo>
                    <a:pt x="56" y="10"/>
                    <a:pt x="58" y="10"/>
                    <a:pt x="61" y="10"/>
                  </a:cubicBezTo>
                  <a:cubicBezTo>
                    <a:pt x="65" y="10"/>
                    <a:pt x="76" y="10"/>
                    <a:pt x="69" y="16"/>
                  </a:cubicBezTo>
                  <a:cubicBezTo>
                    <a:pt x="73" y="17"/>
                    <a:pt x="78" y="18"/>
                    <a:pt x="82" y="19"/>
                  </a:cubicBezTo>
                  <a:cubicBezTo>
                    <a:pt x="88" y="21"/>
                    <a:pt x="92" y="19"/>
                    <a:pt x="98" y="19"/>
                  </a:cubicBezTo>
                  <a:cubicBezTo>
                    <a:pt x="102" y="19"/>
                    <a:pt x="109" y="22"/>
                    <a:pt x="101" y="24"/>
                  </a:cubicBezTo>
                  <a:cubicBezTo>
                    <a:pt x="99" y="25"/>
                    <a:pt x="96" y="23"/>
                    <a:pt x="94" y="23"/>
                  </a:cubicBezTo>
                  <a:cubicBezTo>
                    <a:pt x="91" y="23"/>
                    <a:pt x="88" y="24"/>
                    <a:pt x="86" y="24"/>
                  </a:cubicBezTo>
                  <a:cubicBezTo>
                    <a:pt x="81" y="25"/>
                    <a:pt x="75" y="26"/>
                    <a:pt x="71" y="25"/>
                  </a:cubicBezTo>
                  <a:cubicBezTo>
                    <a:pt x="65" y="24"/>
                    <a:pt x="63" y="21"/>
                    <a:pt x="57" y="21"/>
                  </a:cubicBezTo>
                  <a:cubicBezTo>
                    <a:pt x="52" y="21"/>
                    <a:pt x="47" y="21"/>
                    <a:pt x="41"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71" name="Freeform 103"/>
            <p:cNvSpPr/>
            <p:nvPr/>
          </p:nvSpPr>
          <p:spPr bwMode="auto">
            <a:xfrm>
              <a:off x="5541188" y="4870635"/>
              <a:ext cx="125960" cy="27554"/>
            </a:xfrm>
            <a:custGeom>
              <a:avLst/>
              <a:gdLst>
                <a:gd name="T0" fmla="*/ 21 w 54"/>
                <a:gd name="T1" fmla="*/ 11 h 12"/>
                <a:gd name="T2" fmla="*/ 6 w 54"/>
                <a:gd name="T3" fmla="*/ 3 h 12"/>
                <a:gd name="T4" fmla="*/ 27 w 54"/>
                <a:gd name="T5" fmla="*/ 4 h 12"/>
                <a:gd name="T6" fmla="*/ 47 w 54"/>
                <a:gd name="T7" fmla="*/ 2 h 12"/>
                <a:gd name="T8" fmla="*/ 32 w 54"/>
                <a:gd name="T9" fmla="*/ 9 h 12"/>
                <a:gd name="T10" fmla="*/ 21 w 54"/>
                <a:gd name="T11" fmla="*/ 11 h 12"/>
              </a:gdLst>
              <a:ahLst/>
              <a:cxnLst>
                <a:cxn ang="0">
                  <a:pos x="T0" y="T1"/>
                </a:cxn>
                <a:cxn ang="0">
                  <a:pos x="T2" y="T3"/>
                </a:cxn>
                <a:cxn ang="0">
                  <a:pos x="T4" y="T5"/>
                </a:cxn>
                <a:cxn ang="0">
                  <a:pos x="T6" y="T7"/>
                </a:cxn>
                <a:cxn ang="0">
                  <a:pos x="T8" y="T9"/>
                </a:cxn>
                <a:cxn ang="0">
                  <a:pos x="T10" y="T11"/>
                </a:cxn>
              </a:cxnLst>
              <a:rect l="0" t="0" r="r" b="b"/>
              <a:pathLst>
                <a:path w="54" h="12">
                  <a:moveTo>
                    <a:pt x="21" y="11"/>
                  </a:moveTo>
                  <a:cubicBezTo>
                    <a:pt x="18" y="12"/>
                    <a:pt x="0" y="9"/>
                    <a:pt x="6" y="3"/>
                  </a:cubicBezTo>
                  <a:cubicBezTo>
                    <a:pt x="10" y="0"/>
                    <a:pt x="23" y="3"/>
                    <a:pt x="27" y="4"/>
                  </a:cubicBezTo>
                  <a:cubicBezTo>
                    <a:pt x="31" y="5"/>
                    <a:pt x="44" y="0"/>
                    <a:pt x="47" y="2"/>
                  </a:cubicBezTo>
                  <a:cubicBezTo>
                    <a:pt x="54" y="8"/>
                    <a:pt x="34" y="8"/>
                    <a:pt x="32" y="9"/>
                  </a:cubicBezTo>
                  <a:cubicBezTo>
                    <a:pt x="28" y="9"/>
                    <a:pt x="25" y="11"/>
                    <a:pt x="2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72" name="Freeform 104"/>
            <p:cNvSpPr/>
            <p:nvPr/>
          </p:nvSpPr>
          <p:spPr bwMode="auto">
            <a:xfrm>
              <a:off x="5534300" y="4891300"/>
              <a:ext cx="46251" cy="44283"/>
            </a:xfrm>
            <a:custGeom>
              <a:avLst/>
              <a:gdLst>
                <a:gd name="T0" fmla="*/ 2 w 20"/>
                <a:gd name="T1" fmla="*/ 6 h 19"/>
                <a:gd name="T2" fmla="*/ 18 w 20"/>
                <a:gd name="T3" fmla="*/ 10 h 19"/>
                <a:gd name="T4" fmla="*/ 2 w 20"/>
                <a:gd name="T5" fmla="*/ 6 h 19"/>
              </a:gdLst>
              <a:ahLst/>
              <a:cxnLst>
                <a:cxn ang="0">
                  <a:pos x="T0" y="T1"/>
                </a:cxn>
                <a:cxn ang="0">
                  <a:pos x="T2" y="T3"/>
                </a:cxn>
                <a:cxn ang="0">
                  <a:pos x="T4" y="T5"/>
                </a:cxn>
              </a:cxnLst>
              <a:rect l="0" t="0" r="r" b="b"/>
              <a:pathLst>
                <a:path w="20" h="19">
                  <a:moveTo>
                    <a:pt x="2" y="6"/>
                  </a:moveTo>
                  <a:cubicBezTo>
                    <a:pt x="4" y="0"/>
                    <a:pt x="16" y="5"/>
                    <a:pt x="18" y="10"/>
                  </a:cubicBezTo>
                  <a:cubicBezTo>
                    <a:pt x="20" y="19"/>
                    <a:pt x="0" y="10"/>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73" name="Freeform 105"/>
            <p:cNvSpPr/>
            <p:nvPr/>
          </p:nvSpPr>
          <p:spPr bwMode="auto">
            <a:xfrm>
              <a:off x="5609088" y="4877523"/>
              <a:ext cx="76757" cy="53139"/>
            </a:xfrm>
            <a:custGeom>
              <a:avLst/>
              <a:gdLst>
                <a:gd name="T0" fmla="*/ 17 w 33"/>
                <a:gd name="T1" fmla="*/ 14 h 23"/>
                <a:gd name="T2" fmla="*/ 9 w 33"/>
                <a:gd name="T3" fmla="*/ 21 h 23"/>
                <a:gd name="T4" fmla="*/ 1 w 33"/>
                <a:gd name="T5" fmla="*/ 18 h 23"/>
                <a:gd name="T6" fmla="*/ 16 w 33"/>
                <a:gd name="T7" fmla="*/ 7 h 23"/>
                <a:gd name="T8" fmla="*/ 26 w 33"/>
                <a:gd name="T9" fmla="*/ 1 h 23"/>
                <a:gd name="T10" fmla="*/ 30 w 33"/>
                <a:gd name="T11" fmla="*/ 6 h 23"/>
                <a:gd name="T12" fmla="*/ 24 w 33"/>
                <a:gd name="T13" fmla="*/ 8 h 23"/>
                <a:gd name="T14" fmla="*/ 17 w 33"/>
                <a:gd name="T15" fmla="*/ 14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23">
                  <a:moveTo>
                    <a:pt x="17" y="14"/>
                  </a:moveTo>
                  <a:cubicBezTo>
                    <a:pt x="15" y="17"/>
                    <a:pt x="14" y="20"/>
                    <a:pt x="9" y="21"/>
                  </a:cubicBezTo>
                  <a:cubicBezTo>
                    <a:pt x="6" y="22"/>
                    <a:pt x="1" y="23"/>
                    <a:pt x="1" y="18"/>
                  </a:cubicBezTo>
                  <a:cubicBezTo>
                    <a:pt x="0" y="13"/>
                    <a:pt x="13" y="9"/>
                    <a:pt x="16" y="7"/>
                  </a:cubicBezTo>
                  <a:cubicBezTo>
                    <a:pt x="19" y="5"/>
                    <a:pt x="23" y="1"/>
                    <a:pt x="26" y="1"/>
                  </a:cubicBezTo>
                  <a:cubicBezTo>
                    <a:pt x="30" y="0"/>
                    <a:pt x="33" y="3"/>
                    <a:pt x="30" y="6"/>
                  </a:cubicBezTo>
                  <a:cubicBezTo>
                    <a:pt x="30" y="7"/>
                    <a:pt x="25" y="8"/>
                    <a:pt x="24" y="8"/>
                  </a:cubicBezTo>
                  <a:cubicBezTo>
                    <a:pt x="21" y="10"/>
                    <a:pt x="19" y="12"/>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74" name="Freeform 106"/>
            <p:cNvSpPr/>
            <p:nvPr/>
          </p:nvSpPr>
          <p:spPr bwMode="auto">
            <a:xfrm>
              <a:off x="5357169" y="4383524"/>
              <a:ext cx="61012" cy="49203"/>
            </a:xfrm>
            <a:custGeom>
              <a:avLst/>
              <a:gdLst>
                <a:gd name="T0" fmla="*/ 13 w 26"/>
                <a:gd name="T1" fmla="*/ 16 h 21"/>
                <a:gd name="T2" fmla="*/ 0 w 26"/>
                <a:gd name="T3" fmla="*/ 13 h 21"/>
                <a:gd name="T4" fmla="*/ 11 w 26"/>
                <a:gd name="T5" fmla="*/ 5 h 21"/>
                <a:gd name="T6" fmla="*/ 24 w 26"/>
                <a:gd name="T7" fmla="*/ 1 h 21"/>
                <a:gd name="T8" fmla="*/ 23 w 26"/>
                <a:gd name="T9" fmla="*/ 8 h 21"/>
                <a:gd name="T10" fmla="*/ 13 w 26"/>
                <a:gd name="T11" fmla="*/ 16 h 21"/>
              </a:gdLst>
              <a:ahLst/>
              <a:cxnLst>
                <a:cxn ang="0">
                  <a:pos x="T0" y="T1"/>
                </a:cxn>
                <a:cxn ang="0">
                  <a:pos x="T2" y="T3"/>
                </a:cxn>
                <a:cxn ang="0">
                  <a:pos x="T4" y="T5"/>
                </a:cxn>
                <a:cxn ang="0">
                  <a:pos x="T6" y="T7"/>
                </a:cxn>
                <a:cxn ang="0">
                  <a:pos x="T8" y="T9"/>
                </a:cxn>
                <a:cxn ang="0">
                  <a:pos x="T10" y="T11"/>
                </a:cxn>
              </a:cxnLst>
              <a:rect l="0" t="0" r="r" b="b"/>
              <a:pathLst>
                <a:path w="26" h="21">
                  <a:moveTo>
                    <a:pt x="13" y="16"/>
                  </a:moveTo>
                  <a:cubicBezTo>
                    <a:pt x="7" y="19"/>
                    <a:pt x="0" y="21"/>
                    <a:pt x="0" y="13"/>
                  </a:cubicBezTo>
                  <a:cubicBezTo>
                    <a:pt x="0" y="7"/>
                    <a:pt x="6" y="6"/>
                    <a:pt x="11" y="5"/>
                  </a:cubicBezTo>
                  <a:cubicBezTo>
                    <a:pt x="13" y="4"/>
                    <a:pt x="22" y="0"/>
                    <a:pt x="24" y="1"/>
                  </a:cubicBezTo>
                  <a:cubicBezTo>
                    <a:pt x="26" y="3"/>
                    <a:pt x="24" y="6"/>
                    <a:pt x="23" y="8"/>
                  </a:cubicBezTo>
                  <a:cubicBezTo>
                    <a:pt x="22" y="10"/>
                    <a:pt x="18" y="13"/>
                    <a:pt x="13"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75" name="Freeform 107"/>
            <p:cNvSpPr/>
            <p:nvPr/>
          </p:nvSpPr>
          <p:spPr bwMode="auto">
            <a:xfrm>
              <a:off x="5552997" y="4281181"/>
              <a:ext cx="58060" cy="78725"/>
            </a:xfrm>
            <a:custGeom>
              <a:avLst/>
              <a:gdLst>
                <a:gd name="T0" fmla="*/ 15 w 25"/>
                <a:gd name="T1" fmla="*/ 17 h 34"/>
                <a:gd name="T2" fmla="*/ 7 w 25"/>
                <a:gd name="T3" fmla="*/ 32 h 34"/>
                <a:gd name="T4" fmla="*/ 2 w 25"/>
                <a:gd name="T5" fmla="*/ 19 h 34"/>
                <a:gd name="T6" fmla="*/ 14 w 25"/>
                <a:gd name="T7" fmla="*/ 3 h 34"/>
                <a:gd name="T8" fmla="*/ 15 w 25"/>
                <a:gd name="T9" fmla="*/ 17 h 34"/>
              </a:gdLst>
              <a:ahLst/>
              <a:cxnLst>
                <a:cxn ang="0">
                  <a:pos x="T0" y="T1"/>
                </a:cxn>
                <a:cxn ang="0">
                  <a:pos x="T2" y="T3"/>
                </a:cxn>
                <a:cxn ang="0">
                  <a:pos x="T4" y="T5"/>
                </a:cxn>
                <a:cxn ang="0">
                  <a:pos x="T6" y="T7"/>
                </a:cxn>
                <a:cxn ang="0">
                  <a:pos x="T8" y="T9"/>
                </a:cxn>
              </a:cxnLst>
              <a:rect l="0" t="0" r="r" b="b"/>
              <a:pathLst>
                <a:path w="25" h="34">
                  <a:moveTo>
                    <a:pt x="15" y="17"/>
                  </a:moveTo>
                  <a:cubicBezTo>
                    <a:pt x="12" y="22"/>
                    <a:pt x="17" y="34"/>
                    <a:pt x="7" y="32"/>
                  </a:cubicBezTo>
                  <a:cubicBezTo>
                    <a:pt x="1" y="31"/>
                    <a:pt x="0" y="25"/>
                    <a:pt x="2" y="19"/>
                  </a:cubicBezTo>
                  <a:cubicBezTo>
                    <a:pt x="3" y="13"/>
                    <a:pt x="7" y="5"/>
                    <a:pt x="14" y="3"/>
                  </a:cubicBezTo>
                  <a:cubicBezTo>
                    <a:pt x="25" y="0"/>
                    <a:pt x="16" y="12"/>
                    <a:pt x="1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76" name="Freeform 108"/>
            <p:cNvSpPr/>
            <p:nvPr/>
          </p:nvSpPr>
          <p:spPr bwMode="auto">
            <a:xfrm>
              <a:off x="5541188" y="4397301"/>
              <a:ext cx="61012" cy="121040"/>
            </a:xfrm>
            <a:custGeom>
              <a:avLst/>
              <a:gdLst>
                <a:gd name="T0" fmla="*/ 24 w 26"/>
                <a:gd name="T1" fmla="*/ 41 h 52"/>
                <a:gd name="T2" fmla="*/ 11 w 26"/>
                <a:gd name="T3" fmla="*/ 45 h 52"/>
                <a:gd name="T4" fmla="*/ 11 w 26"/>
                <a:gd name="T5" fmla="*/ 37 h 52"/>
                <a:gd name="T6" fmla="*/ 4 w 26"/>
                <a:gd name="T7" fmla="*/ 35 h 52"/>
                <a:gd name="T8" fmla="*/ 4 w 26"/>
                <a:gd name="T9" fmla="*/ 28 h 52"/>
                <a:gd name="T10" fmla="*/ 12 w 26"/>
                <a:gd name="T11" fmla="*/ 24 h 52"/>
                <a:gd name="T12" fmla="*/ 8 w 26"/>
                <a:gd name="T13" fmla="*/ 8 h 52"/>
                <a:gd name="T14" fmla="*/ 24 w 26"/>
                <a:gd name="T15" fmla="*/ 6 h 52"/>
                <a:gd name="T16" fmla="*/ 26 w 26"/>
                <a:gd name="T17" fmla="*/ 16 h 52"/>
                <a:gd name="T18" fmla="*/ 25 w 26"/>
                <a:gd name="T19" fmla="*/ 21 h 52"/>
                <a:gd name="T20" fmla="*/ 22 w 26"/>
                <a:gd name="T21" fmla="*/ 24 h 52"/>
                <a:gd name="T22" fmla="*/ 20 w 26"/>
                <a:gd name="T23" fmla="*/ 32 h 52"/>
                <a:gd name="T24" fmla="*/ 24 w 26"/>
                <a:gd name="T25" fmla="*/ 4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52">
                  <a:moveTo>
                    <a:pt x="24" y="41"/>
                  </a:moveTo>
                  <a:cubicBezTo>
                    <a:pt x="21" y="46"/>
                    <a:pt x="16" y="52"/>
                    <a:pt x="11" y="45"/>
                  </a:cubicBezTo>
                  <a:cubicBezTo>
                    <a:pt x="9" y="42"/>
                    <a:pt x="12" y="39"/>
                    <a:pt x="11" y="37"/>
                  </a:cubicBezTo>
                  <a:cubicBezTo>
                    <a:pt x="10" y="32"/>
                    <a:pt x="8" y="36"/>
                    <a:pt x="4" y="35"/>
                  </a:cubicBezTo>
                  <a:cubicBezTo>
                    <a:pt x="0" y="32"/>
                    <a:pt x="2" y="31"/>
                    <a:pt x="4" y="28"/>
                  </a:cubicBezTo>
                  <a:cubicBezTo>
                    <a:pt x="6" y="26"/>
                    <a:pt x="11" y="26"/>
                    <a:pt x="12" y="24"/>
                  </a:cubicBezTo>
                  <a:cubicBezTo>
                    <a:pt x="13" y="23"/>
                    <a:pt x="10" y="9"/>
                    <a:pt x="8" y="8"/>
                  </a:cubicBezTo>
                  <a:cubicBezTo>
                    <a:pt x="10" y="1"/>
                    <a:pt x="20" y="0"/>
                    <a:pt x="24" y="6"/>
                  </a:cubicBezTo>
                  <a:cubicBezTo>
                    <a:pt x="25" y="9"/>
                    <a:pt x="26" y="13"/>
                    <a:pt x="26" y="16"/>
                  </a:cubicBezTo>
                  <a:cubicBezTo>
                    <a:pt x="26" y="17"/>
                    <a:pt x="26" y="20"/>
                    <a:pt x="25" y="21"/>
                  </a:cubicBezTo>
                  <a:cubicBezTo>
                    <a:pt x="24" y="24"/>
                    <a:pt x="23" y="23"/>
                    <a:pt x="22" y="24"/>
                  </a:cubicBezTo>
                  <a:cubicBezTo>
                    <a:pt x="20" y="27"/>
                    <a:pt x="19" y="27"/>
                    <a:pt x="20" y="32"/>
                  </a:cubicBezTo>
                  <a:cubicBezTo>
                    <a:pt x="20" y="33"/>
                    <a:pt x="24" y="40"/>
                    <a:pt x="24"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77" name="Freeform 109"/>
            <p:cNvSpPr/>
            <p:nvPr/>
          </p:nvSpPr>
          <p:spPr bwMode="auto">
            <a:xfrm>
              <a:off x="5580550" y="4565576"/>
              <a:ext cx="100374" cy="81677"/>
            </a:xfrm>
            <a:custGeom>
              <a:avLst/>
              <a:gdLst>
                <a:gd name="T0" fmla="*/ 16 w 43"/>
                <a:gd name="T1" fmla="*/ 10 h 35"/>
                <a:gd name="T2" fmla="*/ 27 w 43"/>
                <a:gd name="T3" fmla="*/ 7 h 35"/>
                <a:gd name="T4" fmla="*/ 32 w 43"/>
                <a:gd name="T5" fmla="*/ 0 h 35"/>
                <a:gd name="T6" fmla="*/ 39 w 43"/>
                <a:gd name="T7" fmla="*/ 16 h 35"/>
                <a:gd name="T8" fmla="*/ 40 w 43"/>
                <a:gd name="T9" fmla="*/ 25 h 35"/>
                <a:gd name="T10" fmla="*/ 31 w 43"/>
                <a:gd name="T11" fmla="*/ 20 h 35"/>
                <a:gd name="T12" fmla="*/ 35 w 43"/>
                <a:gd name="T13" fmla="*/ 31 h 35"/>
                <a:gd name="T14" fmla="*/ 24 w 43"/>
                <a:gd name="T15" fmla="*/ 31 h 35"/>
                <a:gd name="T16" fmla="*/ 20 w 43"/>
                <a:gd name="T17" fmla="*/ 26 h 35"/>
                <a:gd name="T18" fmla="*/ 20 w 43"/>
                <a:gd name="T19" fmla="*/ 19 h 35"/>
                <a:gd name="T20" fmla="*/ 11 w 43"/>
                <a:gd name="T21" fmla="*/ 25 h 35"/>
                <a:gd name="T22" fmla="*/ 2 w 43"/>
                <a:gd name="T23" fmla="*/ 25 h 35"/>
                <a:gd name="T24" fmla="*/ 5 w 43"/>
                <a:gd name="T25" fmla="*/ 14 h 35"/>
                <a:gd name="T26" fmla="*/ 16 w 43"/>
                <a:gd name="T27" fmla="*/ 1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 h="35">
                  <a:moveTo>
                    <a:pt x="16" y="10"/>
                  </a:moveTo>
                  <a:cubicBezTo>
                    <a:pt x="19" y="10"/>
                    <a:pt x="25" y="8"/>
                    <a:pt x="27" y="7"/>
                  </a:cubicBezTo>
                  <a:cubicBezTo>
                    <a:pt x="28" y="6"/>
                    <a:pt x="33" y="0"/>
                    <a:pt x="32" y="0"/>
                  </a:cubicBezTo>
                  <a:cubicBezTo>
                    <a:pt x="37" y="0"/>
                    <a:pt x="37" y="12"/>
                    <a:pt x="39" y="16"/>
                  </a:cubicBezTo>
                  <a:cubicBezTo>
                    <a:pt x="39" y="18"/>
                    <a:pt x="43" y="23"/>
                    <a:pt x="40" y="25"/>
                  </a:cubicBezTo>
                  <a:cubicBezTo>
                    <a:pt x="37" y="28"/>
                    <a:pt x="33" y="22"/>
                    <a:pt x="31" y="20"/>
                  </a:cubicBezTo>
                  <a:cubicBezTo>
                    <a:pt x="27" y="27"/>
                    <a:pt x="37" y="26"/>
                    <a:pt x="35" y="31"/>
                  </a:cubicBezTo>
                  <a:cubicBezTo>
                    <a:pt x="33" y="35"/>
                    <a:pt x="27" y="33"/>
                    <a:pt x="24" y="31"/>
                  </a:cubicBezTo>
                  <a:cubicBezTo>
                    <a:pt x="23" y="30"/>
                    <a:pt x="21" y="27"/>
                    <a:pt x="20" y="26"/>
                  </a:cubicBezTo>
                  <a:cubicBezTo>
                    <a:pt x="20" y="24"/>
                    <a:pt x="21" y="21"/>
                    <a:pt x="20" y="19"/>
                  </a:cubicBezTo>
                  <a:cubicBezTo>
                    <a:pt x="15" y="14"/>
                    <a:pt x="12" y="24"/>
                    <a:pt x="11" y="25"/>
                  </a:cubicBezTo>
                  <a:cubicBezTo>
                    <a:pt x="8" y="29"/>
                    <a:pt x="3" y="30"/>
                    <a:pt x="2" y="25"/>
                  </a:cubicBezTo>
                  <a:cubicBezTo>
                    <a:pt x="0" y="21"/>
                    <a:pt x="3" y="16"/>
                    <a:pt x="5" y="14"/>
                  </a:cubicBezTo>
                  <a:cubicBezTo>
                    <a:pt x="9" y="9"/>
                    <a:pt x="11" y="11"/>
                    <a:pt x="1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78" name="Freeform 110"/>
            <p:cNvSpPr/>
            <p:nvPr/>
          </p:nvSpPr>
          <p:spPr bwMode="auto">
            <a:xfrm>
              <a:off x="5580550" y="4516373"/>
              <a:ext cx="67901" cy="71837"/>
            </a:xfrm>
            <a:custGeom>
              <a:avLst/>
              <a:gdLst>
                <a:gd name="T0" fmla="*/ 7 w 29"/>
                <a:gd name="T1" fmla="*/ 23 h 31"/>
                <a:gd name="T2" fmla="*/ 7 w 29"/>
                <a:gd name="T3" fmla="*/ 17 h 31"/>
                <a:gd name="T4" fmla="*/ 4 w 29"/>
                <a:gd name="T5" fmla="*/ 13 h 31"/>
                <a:gd name="T6" fmla="*/ 0 w 29"/>
                <a:gd name="T7" fmla="*/ 1 h 31"/>
                <a:gd name="T8" fmla="*/ 13 w 29"/>
                <a:gd name="T9" fmla="*/ 11 h 31"/>
                <a:gd name="T10" fmla="*/ 27 w 29"/>
                <a:gd name="T11" fmla="*/ 15 h 31"/>
                <a:gd name="T12" fmla="*/ 7 w 29"/>
                <a:gd name="T13" fmla="*/ 23 h 31"/>
              </a:gdLst>
              <a:ahLst/>
              <a:cxnLst>
                <a:cxn ang="0">
                  <a:pos x="T0" y="T1"/>
                </a:cxn>
                <a:cxn ang="0">
                  <a:pos x="T2" y="T3"/>
                </a:cxn>
                <a:cxn ang="0">
                  <a:pos x="T4" y="T5"/>
                </a:cxn>
                <a:cxn ang="0">
                  <a:pos x="T6" y="T7"/>
                </a:cxn>
                <a:cxn ang="0">
                  <a:pos x="T8" y="T9"/>
                </a:cxn>
                <a:cxn ang="0">
                  <a:pos x="T10" y="T11"/>
                </a:cxn>
                <a:cxn ang="0">
                  <a:pos x="T12" y="T13"/>
                </a:cxn>
              </a:cxnLst>
              <a:rect l="0" t="0" r="r" b="b"/>
              <a:pathLst>
                <a:path w="29" h="31">
                  <a:moveTo>
                    <a:pt x="7" y="23"/>
                  </a:moveTo>
                  <a:cubicBezTo>
                    <a:pt x="6" y="21"/>
                    <a:pt x="8" y="20"/>
                    <a:pt x="7" y="17"/>
                  </a:cubicBezTo>
                  <a:cubicBezTo>
                    <a:pt x="7" y="17"/>
                    <a:pt x="4" y="14"/>
                    <a:pt x="4" y="13"/>
                  </a:cubicBezTo>
                  <a:cubicBezTo>
                    <a:pt x="2" y="9"/>
                    <a:pt x="2" y="4"/>
                    <a:pt x="0" y="1"/>
                  </a:cubicBezTo>
                  <a:cubicBezTo>
                    <a:pt x="6" y="0"/>
                    <a:pt x="9" y="10"/>
                    <a:pt x="13" y="11"/>
                  </a:cubicBezTo>
                  <a:cubicBezTo>
                    <a:pt x="16" y="12"/>
                    <a:pt x="25" y="11"/>
                    <a:pt x="27" y="15"/>
                  </a:cubicBezTo>
                  <a:cubicBezTo>
                    <a:pt x="29" y="21"/>
                    <a:pt x="12" y="31"/>
                    <a:pt x="7"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79" name="Freeform 111"/>
            <p:cNvSpPr/>
            <p:nvPr/>
          </p:nvSpPr>
          <p:spPr bwMode="auto">
            <a:xfrm>
              <a:off x="5609088" y="4485866"/>
              <a:ext cx="71837" cy="54124"/>
            </a:xfrm>
            <a:custGeom>
              <a:avLst/>
              <a:gdLst>
                <a:gd name="T0" fmla="*/ 25 w 31"/>
                <a:gd name="T1" fmla="*/ 14 h 23"/>
                <a:gd name="T2" fmla="*/ 21 w 31"/>
                <a:gd name="T3" fmla="*/ 22 h 23"/>
                <a:gd name="T4" fmla="*/ 8 w 31"/>
                <a:gd name="T5" fmla="*/ 16 h 23"/>
                <a:gd name="T6" fmla="*/ 0 w 31"/>
                <a:gd name="T7" fmla="*/ 0 h 23"/>
                <a:gd name="T8" fmla="*/ 15 w 31"/>
                <a:gd name="T9" fmla="*/ 12 h 23"/>
                <a:gd name="T10" fmla="*/ 25 w 31"/>
                <a:gd name="T11" fmla="*/ 14 h 23"/>
              </a:gdLst>
              <a:ahLst/>
              <a:cxnLst>
                <a:cxn ang="0">
                  <a:pos x="T0" y="T1"/>
                </a:cxn>
                <a:cxn ang="0">
                  <a:pos x="T2" y="T3"/>
                </a:cxn>
                <a:cxn ang="0">
                  <a:pos x="T4" y="T5"/>
                </a:cxn>
                <a:cxn ang="0">
                  <a:pos x="T6" y="T7"/>
                </a:cxn>
                <a:cxn ang="0">
                  <a:pos x="T8" y="T9"/>
                </a:cxn>
                <a:cxn ang="0">
                  <a:pos x="T10" y="T11"/>
                </a:cxn>
              </a:cxnLst>
              <a:rect l="0" t="0" r="r" b="b"/>
              <a:pathLst>
                <a:path w="31" h="23">
                  <a:moveTo>
                    <a:pt x="25" y="14"/>
                  </a:moveTo>
                  <a:cubicBezTo>
                    <a:pt x="31" y="18"/>
                    <a:pt x="26" y="23"/>
                    <a:pt x="21" y="22"/>
                  </a:cubicBezTo>
                  <a:cubicBezTo>
                    <a:pt x="17" y="21"/>
                    <a:pt x="11" y="19"/>
                    <a:pt x="8" y="16"/>
                  </a:cubicBezTo>
                  <a:cubicBezTo>
                    <a:pt x="2" y="12"/>
                    <a:pt x="0" y="7"/>
                    <a:pt x="0" y="0"/>
                  </a:cubicBezTo>
                  <a:cubicBezTo>
                    <a:pt x="8" y="0"/>
                    <a:pt x="10" y="9"/>
                    <a:pt x="15" y="12"/>
                  </a:cubicBezTo>
                  <a:cubicBezTo>
                    <a:pt x="18" y="14"/>
                    <a:pt x="22" y="12"/>
                    <a:pt x="25"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80" name="Freeform 112"/>
            <p:cNvSpPr/>
            <p:nvPr/>
          </p:nvSpPr>
          <p:spPr bwMode="auto">
            <a:xfrm>
              <a:off x="5501825" y="4516373"/>
              <a:ext cx="74789" cy="90534"/>
            </a:xfrm>
            <a:custGeom>
              <a:avLst/>
              <a:gdLst>
                <a:gd name="T0" fmla="*/ 16 w 32"/>
                <a:gd name="T1" fmla="*/ 28 h 39"/>
                <a:gd name="T2" fmla="*/ 1 w 32"/>
                <a:gd name="T3" fmla="*/ 30 h 39"/>
                <a:gd name="T4" fmla="*/ 10 w 32"/>
                <a:gd name="T5" fmla="*/ 23 h 39"/>
                <a:gd name="T6" fmla="*/ 16 w 32"/>
                <a:gd name="T7" fmla="*/ 15 h 39"/>
                <a:gd name="T8" fmla="*/ 21 w 32"/>
                <a:gd name="T9" fmla="*/ 6 h 39"/>
                <a:gd name="T10" fmla="*/ 16 w 32"/>
                <a:gd name="T11" fmla="*/ 28 h 39"/>
              </a:gdLst>
              <a:ahLst/>
              <a:cxnLst>
                <a:cxn ang="0">
                  <a:pos x="T0" y="T1"/>
                </a:cxn>
                <a:cxn ang="0">
                  <a:pos x="T2" y="T3"/>
                </a:cxn>
                <a:cxn ang="0">
                  <a:pos x="T4" y="T5"/>
                </a:cxn>
                <a:cxn ang="0">
                  <a:pos x="T6" y="T7"/>
                </a:cxn>
                <a:cxn ang="0">
                  <a:pos x="T8" y="T9"/>
                </a:cxn>
                <a:cxn ang="0">
                  <a:pos x="T10" y="T11"/>
                </a:cxn>
              </a:cxnLst>
              <a:rect l="0" t="0" r="r" b="b"/>
              <a:pathLst>
                <a:path w="32" h="39">
                  <a:moveTo>
                    <a:pt x="16" y="28"/>
                  </a:moveTo>
                  <a:cubicBezTo>
                    <a:pt x="13" y="31"/>
                    <a:pt x="0" y="39"/>
                    <a:pt x="1" y="30"/>
                  </a:cubicBezTo>
                  <a:cubicBezTo>
                    <a:pt x="2" y="27"/>
                    <a:pt x="7" y="25"/>
                    <a:pt x="10" y="23"/>
                  </a:cubicBezTo>
                  <a:cubicBezTo>
                    <a:pt x="14" y="20"/>
                    <a:pt x="14" y="19"/>
                    <a:pt x="16" y="15"/>
                  </a:cubicBezTo>
                  <a:cubicBezTo>
                    <a:pt x="17" y="12"/>
                    <a:pt x="17" y="8"/>
                    <a:pt x="21" y="6"/>
                  </a:cubicBezTo>
                  <a:cubicBezTo>
                    <a:pt x="32" y="0"/>
                    <a:pt x="18" y="25"/>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81" name="Freeform 113"/>
            <p:cNvSpPr/>
            <p:nvPr/>
          </p:nvSpPr>
          <p:spPr bwMode="auto">
            <a:xfrm>
              <a:off x="5711431" y="4120780"/>
              <a:ext cx="58060" cy="78725"/>
            </a:xfrm>
            <a:custGeom>
              <a:avLst/>
              <a:gdLst>
                <a:gd name="T0" fmla="*/ 7 w 25"/>
                <a:gd name="T1" fmla="*/ 12 h 34"/>
                <a:gd name="T2" fmla="*/ 6 w 25"/>
                <a:gd name="T3" fmla="*/ 4 h 34"/>
                <a:gd name="T4" fmla="*/ 17 w 25"/>
                <a:gd name="T5" fmla="*/ 2 h 34"/>
                <a:gd name="T6" fmla="*/ 22 w 25"/>
                <a:gd name="T7" fmla="*/ 17 h 34"/>
                <a:gd name="T8" fmla="*/ 9 w 25"/>
                <a:gd name="T9" fmla="*/ 23 h 34"/>
                <a:gd name="T10" fmla="*/ 12 w 25"/>
                <a:gd name="T11" fmla="*/ 14 h 34"/>
                <a:gd name="T12" fmla="*/ 7 w 25"/>
                <a:gd name="T13" fmla="*/ 12 h 34"/>
              </a:gdLst>
              <a:ahLst/>
              <a:cxnLst>
                <a:cxn ang="0">
                  <a:pos x="T0" y="T1"/>
                </a:cxn>
                <a:cxn ang="0">
                  <a:pos x="T2" y="T3"/>
                </a:cxn>
                <a:cxn ang="0">
                  <a:pos x="T4" y="T5"/>
                </a:cxn>
                <a:cxn ang="0">
                  <a:pos x="T6" y="T7"/>
                </a:cxn>
                <a:cxn ang="0">
                  <a:pos x="T8" y="T9"/>
                </a:cxn>
                <a:cxn ang="0">
                  <a:pos x="T10" y="T11"/>
                </a:cxn>
                <a:cxn ang="0">
                  <a:pos x="T12" y="T13"/>
                </a:cxn>
              </a:cxnLst>
              <a:rect l="0" t="0" r="r" b="b"/>
              <a:pathLst>
                <a:path w="25" h="34">
                  <a:moveTo>
                    <a:pt x="7" y="12"/>
                  </a:moveTo>
                  <a:cubicBezTo>
                    <a:pt x="0" y="15"/>
                    <a:pt x="4" y="6"/>
                    <a:pt x="6" y="4"/>
                  </a:cubicBezTo>
                  <a:cubicBezTo>
                    <a:pt x="9" y="1"/>
                    <a:pt x="13" y="0"/>
                    <a:pt x="17" y="2"/>
                  </a:cubicBezTo>
                  <a:cubicBezTo>
                    <a:pt x="23" y="4"/>
                    <a:pt x="25" y="10"/>
                    <a:pt x="22" y="17"/>
                  </a:cubicBezTo>
                  <a:cubicBezTo>
                    <a:pt x="21" y="21"/>
                    <a:pt x="11" y="34"/>
                    <a:pt x="9" y="23"/>
                  </a:cubicBezTo>
                  <a:cubicBezTo>
                    <a:pt x="8" y="19"/>
                    <a:pt x="12" y="17"/>
                    <a:pt x="12" y="14"/>
                  </a:cubicBezTo>
                  <a:cubicBezTo>
                    <a:pt x="11" y="10"/>
                    <a:pt x="7" y="7"/>
                    <a:pt x="7"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82" name="Freeform 114"/>
            <p:cNvSpPr/>
            <p:nvPr/>
          </p:nvSpPr>
          <p:spPr bwMode="auto">
            <a:xfrm>
              <a:off x="5774411" y="4110939"/>
              <a:ext cx="32474" cy="32474"/>
            </a:xfrm>
            <a:custGeom>
              <a:avLst/>
              <a:gdLst>
                <a:gd name="T0" fmla="*/ 1 w 14"/>
                <a:gd name="T1" fmla="*/ 14 h 14"/>
                <a:gd name="T2" fmla="*/ 0 w 14"/>
                <a:gd name="T3" fmla="*/ 12 h 14"/>
                <a:gd name="T4" fmla="*/ 7 w 14"/>
                <a:gd name="T5" fmla="*/ 1 h 14"/>
                <a:gd name="T6" fmla="*/ 13 w 14"/>
                <a:gd name="T7" fmla="*/ 7 h 14"/>
                <a:gd name="T8" fmla="*/ 1 w 14"/>
                <a:gd name="T9" fmla="*/ 14 h 14"/>
              </a:gdLst>
              <a:ahLst/>
              <a:cxnLst>
                <a:cxn ang="0">
                  <a:pos x="T0" y="T1"/>
                </a:cxn>
                <a:cxn ang="0">
                  <a:pos x="T2" y="T3"/>
                </a:cxn>
                <a:cxn ang="0">
                  <a:pos x="T4" y="T5"/>
                </a:cxn>
                <a:cxn ang="0">
                  <a:pos x="T6" y="T7"/>
                </a:cxn>
                <a:cxn ang="0">
                  <a:pos x="T8" y="T9"/>
                </a:cxn>
              </a:cxnLst>
              <a:rect l="0" t="0" r="r" b="b"/>
              <a:pathLst>
                <a:path w="14" h="14">
                  <a:moveTo>
                    <a:pt x="1" y="14"/>
                  </a:moveTo>
                  <a:cubicBezTo>
                    <a:pt x="1" y="13"/>
                    <a:pt x="0" y="12"/>
                    <a:pt x="0" y="12"/>
                  </a:cubicBezTo>
                  <a:cubicBezTo>
                    <a:pt x="3" y="7"/>
                    <a:pt x="0" y="4"/>
                    <a:pt x="7" y="1"/>
                  </a:cubicBezTo>
                  <a:cubicBezTo>
                    <a:pt x="11" y="0"/>
                    <a:pt x="14" y="2"/>
                    <a:pt x="13" y="7"/>
                  </a:cubicBezTo>
                  <a:cubicBezTo>
                    <a:pt x="11" y="11"/>
                    <a:pt x="5" y="13"/>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83" name="Freeform 115"/>
            <p:cNvSpPr/>
            <p:nvPr/>
          </p:nvSpPr>
          <p:spPr bwMode="auto">
            <a:xfrm>
              <a:off x="5737017" y="3955457"/>
              <a:ext cx="216494" cy="174179"/>
            </a:xfrm>
            <a:custGeom>
              <a:avLst/>
              <a:gdLst>
                <a:gd name="T0" fmla="*/ 41 w 93"/>
                <a:gd name="T1" fmla="*/ 73 h 75"/>
                <a:gd name="T2" fmla="*/ 32 w 93"/>
                <a:gd name="T3" fmla="*/ 62 h 75"/>
                <a:gd name="T4" fmla="*/ 21 w 93"/>
                <a:gd name="T5" fmla="*/ 64 h 75"/>
                <a:gd name="T6" fmla="*/ 8 w 93"/>
                <a:gd name="T7" fmla="*/ 66 h 75"/>
                <a:gd name="T8" fmla="*/ 31 w 93"/>
                <a:gd name="T9" fmla="*/ 56 h 75"/>
                <a:gd name="T10" fmla="*/ 44 w 93"/>
                <a:gd name="T11" fmla="*/ 52 h 75"/>
                <a:gd name="T12" fmla="*/ 50 w 93"/>
                <a:gd name="T13" fmla="*/ 42 h 75"/>
                <a:gd name="T14" fmla="*/ 70 w 93"/>
                <a:gd name="T15" fmla="*/ 28 h 75"/>
                <a:gd name="T16" fmla="*/ 70 w 93"/>
                <a:gd name="T17" fmla="*/ 15 h 75"/>
                <a:gd name="T18" fmla="*/ 77 w 93"/>
                <a:gd name="T19" fmla="*/ 2 h 75"/>
                <a:gd name="T20" fmla="*/ 87 w 93"/>
                <a:gd name="T21" fmla="*/ 6 h 75"/>
                <a:gd name="T22" fmla="*/ 81 w 93"/>
                <a:gd name="T23" fmla="*/ 33 h 75"/>
                <a:gd name="T24" fmla="*/ 77 w 93"/>
                <a:gd name="T25" fmla="*/ 44 h 75"/>
                <a:gd name="T26" fmla="*/ 78 w 93"/>
                <a:gd name="T27" fmla="*/ 57 h 75"/>
                <a:gd name="T28" fmla="*/ 53 w 93"/>
                <a:gd name="T29" fmla="*/ 66 h 75"/>
                <a:gd name="T30" fmla="*/ 41 w 93"/>
                <a:gd name="T31" fmla="*/ 7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3" h="75">
                  <a:moveTo>
                    <a:pt x="41" y="73"/>
                  </a:moveTo>
                  <a:cubicBezTo>
                    <a:pt x="34" y="72"/>
                    <a:pt x="40" y="63"/>
                    <a:pt x="32" y="62"/>
                  </a:cubicBezTo>
                  <a:cubicBezTo>
                    <a:pt x="29" y="61"/>
                    <a:pt x="24" y="63"/>
                    <a:pt x="21" y="64"/>
                  </a:cubicBezTo>
                  <a:cubicBezTo>
                    <a:pt x="18" y="66"/>
                    <a:pt x="11" y="70"/>
                    <a:pt x="8" y="66"/>
                  </a:cubicBezTo>
                  <a:cubicBezTo>
                    <a:pt x="0" y="58"/>
                    <a:pt x="27" y="56"/>
                    <a:pt x="31" y="56"/>
                  </a:cubicBezTo>
                  <a:cubicBezTo>
                    <a:pt x="35" y="55"/>
                    <a:pt x="40" y="54"/>
                    <a:pt x="44" y="52"/>
                  </a:cubicBezTo>
                  <a:cubicBezTo>
                    <a:pt x="48" y="49"/>
                    <a:pt x="47" y="45"/>
                    <a:pt x="50" y="42"/>
                  </a:cubicBezTo>
                  <a:cubicBezTo>
                    <a:pt x="54" y="35"/>
                    <a:pt x="65" y="35"/>
                    <a:pt x="70" y="28"/>
                  </a:cubicBezTo>
                  <a:cubicBezTo>
                    <a:pt x="72" y="24"/>
                    <a:pt x="70" y="19"/>
                    <a:pt x="70" y="15"/>
                  </a:cubicBezTo>
                  <a:cubicBezTo>
                    <a:pt x="70" y="11"/>
                    <a:pt x="74" y="4"/>
                    <a:pt x="77" y="2"/>
                  </a:cubicBezTo>
                  <a:cubicBezTo>
                    <a:pt x="81" y="0"/>
                    <a:pt x="84" y="2"/>
                    <a:pt x="87" y="6"/>
                  </a:cubicBezTo>
                  <a:cubicBezTo>
                    <a:pt x="93" y="14"/>
                    <a:pt x="86" y="26"/>
                    <a:pt x="81" y="33"/>
                  </a:cubicBezTo>
                  <a:cubicBezTo>
                    <a:pt x="79" y="37"/>
                    <a:pt x="77" y="39"/>
                    <a:pt x="77" y="44"/>
                  </a:cubicBezTo>
                  <a:cubicBezTo>
                    <a:pt x="77" y="48"/>
                    <a:pt x="80" y="52"/>
                    <a:pt x="78" y="57"/>
                  </a:cubicBezTo>
                  <a:cubicBezTo>
                    <a:pt x="74" y="67"/>
                    <a:pt x="60" y="61"/>
                    <a:pt x="53" y="66"/>
                  </a:cubicBezTo>
                  <a:cubicBezTo>
                    <a:pt x="49" y="68"/>
                    <a:pt x="47" y="75"/>
                    <a:pt x="41"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84" name="Freeform 116"/>
            <p:cNvSpPr/>
            <p:nvPr/>
          </p:nvSpPr>
          <p:spPr bwMode="auto">
            <a:xfrm>
              <a:off x="5904307" y="3852130"/>
              <a:ext cx="111199" cy="98406"/>
            </a:xfrm>
            <a:custGeom>
              <a:avLst/>
              <a:gdLst>
                <a:gd name="T0" fmla="*/ 30 w 48"/>
                <a:gd name="T1" fmla="*/ 28 h 42"/>
                <a:gd name="T2" fmla="*/ 26 w 48"/>
                <a:gd name="T3" fmla="*/ 38 h 42"/>
                <a:gd name="T4" fmla="*/ 13 w 48"/>
                <a:gd name="T5" fmla="*/ 35 h 42"/>
                <a:gd name="T6" fmla="*/ 9 w 48"/>
                <a:gd name="T7" fmla="*/ 40 h 42"/>
                <a:gd name="T8" fmla="*/ 0 w 48"/>
                <a:gd name="T9" fmla="*/ 34 h 42"/>
                <a:gd name="T10" fmla="*/ 10 w 48"/>
                <a:gd name="T11" fmla="*/ 26 h 42"/>
                <a:gd name="T12" fmla="*/ 18 w 48"/>
                <a:gd name="T13" fmla="*/ 5 h 42"/>
                <a:gd name="T14" fmla="*/ 26 w 48"/>
                <a:gd name="T15" fmla="*/ 14 h 42"/>
                <a:gd name="T16" fmla="*/ 39 w 48"/>
                <a:gd name="T17" fmla="*/ 17 h 42"/>
                <a:gd name="T18" fmla="*/ 44 w 48"/>
                <a:gd name="T19" fmla="*/ 26 h 42"/>
                <a:gd name="T20" fmla="*/ 30 w 48"/>
                <a:gd name="T21"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2">
                  <a:moveTo>
                    <a:pt x="30" y="28"/>
                  </a:moveTo>
                  <a:cubicBezTo>
                    <a:pt x="27" y="32"/>
                    <a:pt x="36" y="37"/>
                    <a:pt x="26" y="38"/>
                  </a:cubicBezTo>
                  <a:cubicBezTo>
                    <a:pt x="22" y="39"/>
                    <a:pt x="18" y="36"/>
                    <a:pt x="13" y="35"/>
                  </a:cubicBezTo>
                  <a:cubicBezTo>
                    <a:pt x="4" y="35"/>
                    <a:pt x="10" y="39"/>
                    <a:pt x="9" y="40"/>
                  </a:cubicBezTo>
                  <a:cubicBezTo>
                    <a:pt x="6" y="42"/>
                    <a:pt x="0" y="38"/>
                    <a:pt x="0" y="34"/>
                  </a:cubicBezTo>
                  <a:cubicBezTo>
                    <a:pt x="1" y="28"/>
                    <a:pt x="7" y="29"/>
                    <a:pt x="10" y="26"/>
                  </a:cubicBezTo>
                  <a:cubicBezTo>
                    <a:pt x="14" y="22"/>
                    <a:pt x="11" y="0"/>
                    <a:pt x="18" y="5"/>
                  </a:cubicBezTo>
                  <a:cubicBezTo>
                    <a:pt x="22" y="7"/>
                    <a:pt x="22" y="11"/>
                    <a:pt x="26" y="14"/>
                  </a:cubicBezTo>
                  <a:cubicBezTo>
                    <a:pt x="31" y="18"/>
                    <a:pt x="34" y="16"/>
                    <a:pt x="39" y="17"/>
                  </a:cubicBezTo>
                  <a:cubicBezTo>
                    <a:pt x="43" y="18"/>
                    <a:pt x="48" y="22"/>
                    <a:pt x="44" y="26"/>
                  </a:cubicBezTo>
                  <a:cubicBezTo>
                    <a:pt x="40" y="30"/>
                    <a:pt x="33" y="24"/>
                    <a:pt x="30"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85" name="Freeform 117"/>
            <p:cNvSpPr/>
            <p:nvPr/>
          </p:nvSpPr>
          <p:spPr bwMode="auto">
            <a:xfrm>
              <a:off x="5924972" y="3584466"/>
              <a:ext cx="67901" cy="265697"/>
            </a:xfrm>
            <a:custGeom>
              <a:avLst/>
              <a:gdLst>
                <a:gd name="T0" fmla="*/ 5 w 29"/>
                <a:gd name="T1" fmla="*/ 111 h 114"/>
                <a:gd name="T2" fmla="*/ 3 w 29"/>
                <a:gd name="T3" fmla="*/ 95 h 114"/>
                <a:gd name="T4" fmla="*/ 5 w 29"/>
                <a:gd name="T5" fmla="*/ 75 h 114"/>
                <a:gd name="T6" fmla="*/ 7 w 29"/>
                <a:gd name="T7" fmla="*/ 66 h 114"/>
                <a:gd name="T8" fmla="*/ 9 w 29"/>
                <a:gd name="T9" fmla="*/ 56 h 114"/>
                <a:gd name="T10" fmla="*/ 5 w 29"/>
                <a:gd name="T11" fmla="*/ 53 h 114"/>
                <a:gd name="T12" fmla="*/ 4 w 29"/>
                <a:gd name="T13" fmla="*/ 48 h 114"/>
                <a:gd name="T14" fmla="*/ 3 w 29"/>
                <a:gd name="T15" fmla="*/ 38 h 114"/>
                <a:gd name="T16" fmla="*/ 11 w 29"/>
                <a:gd name="T17" fmla="*/ 21 h 114"/>
                <a:gd name="T18" fmla="*/ 17 w 29"/>
                <a:gd name="T19" fmla="*/ 19 h 114"/>
                <a:gd name="T20" fmla="*/ 18 w 29"/>
                <a:gd name="T21" fmla="*/ 47 h 114"/>
                <a:gd name="T22" fmla="*/ 20 w 29"/>
                <a:gd name="T23" fmla="*/ 59 h 114"/>
                <a:gd name="T24" fmla="*/ 27 w 29"/>
                <a:gd name="T25" fmla="*/ 71 h 114"/>
                <a:gd name="T26" fmla="*/ 23 w 29"/>
                <a:gd name="T27" fmla="*/ 82 h 114"/>
                <a:gd name="T28" fmla="*/ 14 w 29"/>
                <a:gd name="T29" fmla="*/ 82 h 114"/>
                <a:gd name="T30" fmla="*/ 16 w 29"/>
                <a:gd name="T31" fmla="*/ 89 h 114"/>
                <a:gd name="T32" fmla="*/ 15 w 29"/>
                <a:gd name="T33" fmla="*/ 96 h 114"/>
                <a:gd name="T34" fmla="*/ 19 w 29"/>
                <a:gd name="T35" fmla="*/ 110 h 114"/>
                <a:gd name="T36" fmla="*/ 12 w 29"/>
                <a:gd name="T37" fmla="*/ 106 h 114"/>
                <a:gd name="T38" fmla="*/ 5 w 29"/>
                <a:gd name="T39" fmla="*/ 111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 h="114">
                  <a:moveTo>
                    <a:pt x="5" y="111"/>
                  </a:moveTo>
                  <a:cubicBezTo>
                    <a:pt x="0" y="108"/>
                    <a:pt x="3" y="99"/>
                    <a:pt x="3" y="95"/>
                  </a:cubicBezTo>
                  <a:cubicBezTo>
                    <a:pt x="4" y="88"/>
                    <a:pt x="4" y="82"/>
                    <a:pt x="5" y="75"/>
                  </a:cubicBezTo>
                  <a:cubicBezTo>
                    <a:pt x="5" y="72"/>
                    <a:pt x="6" y="69"/>
                    <a:pt x="7" y="66"/>
                  </a:cubicBezTo>
                  <a:cubicBezTo>
                    <a:pt x="7" y="64"/>
                    <a:pt x="9" y="58"/>
                    <a:pt x="9" y="56"/>
                  </a:cubicBezTo>
                  <a:cubicBezTo>
                    <a:pt x="8" y="54"/>
                    <a:pt x="6" y="55"/>
                    <a:pt x="5" y="53"/>
                  </a:cubicBezTo>
                  <a:cubicBezTo>
                    <a:pt x="4" y="52"/>
                    <a:pt x="4" y="50"/>
                    <a:pt x="4" y="48"/>
                  </a:cubicBezTo>
                  <a:cubicBezTo>
                    <a:pt x="3" y="44"/>
                    <a:pt x="2" y="42"/>
                    <a:pt x="3" y="38"/>
                  </a:cubicBezTo>
                  <a:cubicBezTo>
                    <a:pt x="4" y="31"/>
                    <a:pt x="5" y="25"/>
                    <a:pt x="11" y="21"/>
                  </a:cubicBezTo>
                  <a:cubicBezTo>
                    <a:pt x="4" y="15"/>
                    <a:pt x="19" y="0"/>
                    <a:pt x="17" y="19"/>
                  </a:cubicBezTo>
                  <a:cubicBezTo>
                    <a:pt x="16" y="29"/>
                    <a:pt x="18" y="37"/>
                    <a:pt x="18" y="47"/>
                  </a:cubicBezTo>
                  <a:cubicBezTo>
                    <a:pt x="18" y="51"/>
                    <a:pt x="17" y="55"/>
                    <a:pt x="20" y="59"/>
                  </a:cubicBezTo>
                  <a:cubicBezTo>
                    <a:pt x="22" y="63"/>
                    <a:pt x="26" y="67"/>
                    <a:pt x="27" y="71"/>
                  </a:cubicBezTo>
                  <a:cubicBezTo>
                    <a:pt x="29" y="74"/>
                    <a:pt x="29" y="82"/>
                    <a:pt x="23" y="82"/>
                  </a:cubicBezTo>
                  <a:cubicBezTo>
                    <a:pt x="20" y="81"/>
                    <a:pt x="15" y="73"/>
                    <a:pt x="14" y="82"/>
                  </a:cubicBezTo>
                  <a:cubicBezTo>
                    <a:pt x="14" y="84"/>
                    <a:pt x="16" y="86"/>
                    <a:pt x="16" y="89"/>
                  </a:cubicBezTo>
                  <a:cubicBezTo>
                    <a:pt x="16" y="92"/>
                    <a:pt x="15" y="93"/>
                    <a:pt x="15" y="96"/>
                  </a:cubicBezTo>
                  <a:cubicBezTo>
                    <a:pt x="15" y="102"/>
                    <a:pt x="21" y="104"/>
                    <a:pt x="19" y="110"/>
                  </a:cubicBezTo>
                  <a:cubicBezTo>
                    <a:pt x="14" y="112"/>
                    <a:pt x="16" y="106"/>
                    <a:pt x="12" y="106"/>
                  </a:cubicBezTo>
                  <a:cubicBezTo>
                    <a:pt x="6" y="106"/>
                    <a:pt x="10" y="114"/>
                    <a:pt x="5" y="1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86" name="Freeform 118"/>
            <p:cNvSpPr/>
            <p:nvPr/>
          </p:nvSpPr>
          <p:spPr bwMode="auto">
            <a:xfrm>
              <a:off x="4857265" y="4560655"/>
              <a:ext cx="53139" cy="83646"/>
            </a:xfrm>
            <a:custGeom>
              <a:avLst/>
              <a:gdLst>
                <a:gd name="T0" fmla="*/ 10 w 23"/>
                <a:gd name="T1" fmla="*/ 34 h 36"/>
                <a:gd name="T2" fmla="*/ 0 w 23"/>
                <a:gd name="T3" fmla="*/ 26 h 36"/>
                <a:gd name="T4" fmla="*/ 7 w 23"/>
                <a:gd name="T5" fmla="*/ 16 h 36"/>
                <a:gd name="T6" fmla="*/ 9 w 23"/>
                <a:gd name="T7" fmla="*/ 5 h 36"/>
                <a:gd name="T8" fmla="*/ 10 w 23"/>
                <a:gd name="T9" fmla="*/ 34 h 36"/>
              </a:gdLst>
              <a:ahLst/>
              <a:cxnLst>
                <a:cxn ang="0">
                  <a:pos x="T0" y="T1"/>
                </a:cxn>
                <a:cxn ang="0">
                  <a:pos x="T2" y="T3"/>
                </a:cxn>
                <a:cxn ang="0">
                  <a:pos x="T4" y="T5"/>
                </a:cxn>
                <a:cxn ang="0">
                  <a:pos x="T6" y="T7"/>
                </a:cxn>
                <a:cxn ang="0">
                  <a:pos x="T8" y="T9"/>
                </a:cxn>
              </a:cxnLst>
              <a:rect l="0" t="0" r="r" b="b"/>
              <a:pathLst>
                <a:path w="23" h="36">
                  <a:moveTo>
                    <a:pt x="10" y="34"/>
                  </a:moveTo>
                  <a:cubicBezTo>
                    <a:pt x="2" y="36"/>
                    <a:pt x="2" y="30"/>
                    <a:pt x="0" y="26"/>
                  </a:cubicBezTo>
                  <a:cubicBezTo>
                    <a:pt x="1" y="23"/>
                    <a:pt x="5" y="20"/>
                    <a:pt x="7" y="16"/>
                  </a:cubicBezTo>
                  <a:cubicBezTo>
                    <a:pt x="8" y="13"/>
                    <a:pt x="5" y="7"/>
                    <a:pt x="9" y="5"/>
                  </a:cubicBezTo>
                  <a:cubicBezTo>
                    <a:pt x="20" y="0"/>
                    <a:pt x="23" y="30"/>
                    <a:pt x="10"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87" name="Freeform 119"/>
            <p:cNvSpPr/>
            <p:nvPr/>
          </p:nvSpPr>
          <p:spPr bwMode="auto">
            <a:xfrm>
              <a:off x="3835809" y="2480348"/>
              <a:ext cx="83646" cy="107263"/>
            </a:xfrm>
            <a:custGeom>
              <a:avLst/>
              <a:gdLst>
                <a:gd name="T0" fmla="*/ 22 w 36"/>
                <a:gd name="T1" fmla="*/ 42 h 46"/>
                <a:gd name="T2" fmla="*/ 16 w 36"/>
                <a:gd name="T3" fmla="*/ 38 h 46"/>
                <a:gd name="T4" fmla="*/ 16 w 36"/>
                <a:gd name="T5" fmla="*/ 28 h 46"/>
                <a:gd name="T6" fmla="*/ 10 w 36"/>
                <a:gd name="T7" fmla="*/ 36 h 46"/>
                <a:gd name="T8" fmla="*/ 2 w 36"/>
                <a:gd name="T9" fmla="*/ 32 h 46"/>
                <a:gd name="T10" fmla="*/ 8 w 36"/>
                <a:gd name="T11" fmla="*/ 22 h 46"/>
                <a:gd name="T12" fmla="*/ 5 w 36"/>
                <a:gd name="T13" fmla="*/ 10 h 46"/>
                <a:gd name="T14" fmla="*/ 16 w 36"/>
                <a:gd name="T15" fmla="*/ 7 h 46"/>
                <a:gd name="T16" fmla="*/ 23 w 36"/>
                <a:gd name="T17" fmla="*/ 4 h 46"/>
                <a:gd name="T18" fmla="*/ 22 w 36"/>
                <a:gd name="T19" fmla="*/ 16 h 46"/>
                <a:gd name="T20" fmla="*/ 32 w 36"/>
                <a:gd name="T21" fmla="*/ 20 h 46"/>
                <a:gd name="T22" fmla="*/ 22 w 36"/>
                <a:gd name="T23"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46">
                  <a:moveTo>
                    <a:pt x="22" y="42"/>
                  </a:moveTo>
                  <a:cubicBezTo>
                    <a:pt x="18" y="46"/>
                    <a:pt x="16" y="42"/>
                    <a:pt x="16" y="38"/>
                  </a:cubicBezTo>
                  <a:cubicBezTo>
                    <a:pt x="17" y="35"/>
                    <a:pt x="21" y="27"/>
                    <a:pt x="16" y="28"/>
                  </a:cubicBezTo>
                  <a:cubicBezTo>
                    <a:pt x="12" y="29"/>
                    <a:pt x="12" y="35"/>
                    <a:pt x="10" y="36"/>
                  </a:cubicBezTo>
                  <a:cubicBezTo>
                    <a:pt x="5" y="40"/>
                    <a:pt x="0" y="36"/>
                    <a:pt x="2" y="32"/>
                  </a:cubicBezTo>
                  <a:cubicBezTo>
                    <a:pt x="4" y="27"/>
                    <a:pt x="8" y="27"/>
                    <a:pt x="8" y="22"/>
                  </a:cubicBezTo>
                  <a:cubicBezTo>
                    <a:pt x="8" y="18"/>
                    <a:pt x="6" y="14"/>
                    <a:pt x="5" y="10"/>
                  </a:cubicBezTo>
                  <a:cubicBezTo>
                    <a:pt x="9" y="6"/>
                    <a:pt x="11" y="9"/>
                    <a:pt x="16" y="7"/>
                  </a:cubicBezTo>
                  <a:cubicBezTo>
                    <a:pt x="18" y="7"/>
                    <a:pt x="21" y="0"/>
                    <a:pt x="23" y="4"/>
                  </a:cubicBezTo>
                  <a:cubicBezTo>
                    <a:pt x="25" y="8"/>
                    <a:pt x="20" y="12"/>
                    <a:pt x="22" y="16"/>
                  </a:cubicBezTo>
                  <a:cubicBezTo>
                    <a:pt x="23" y="20"/>
                    <a:pt x="28" y="20"/>
                    <a:pt x="32" y="20"/>
                  </a:cubicBezTo>
                  <a:cubicBezTo>
                    <a:pt x="36" y="28"/>
                    <a:pt x="27" y="36"/>
                    <a:pt x="22"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88" name="Freeform 120"/>
            <p:cNvSpPr/>
            <p:nvPr/>
          </p:nvSpPr>
          <p:spPr bwMode="auto">
            <a:xfrm>
              <a:off x="3824000" y="2454763"/>
              <a:ext cx="49203" cy="44283"/>
            </a:xfrm>
            <a:custGeom>
              <a:avLst/>
              <a:gdLst>
                <a:gd name="T0" fmla="*/ 14 w 21"/>
                <a:gd name="T1" fmla="*/ 0 h 19"/>
                <a:gd name="T2" fmla="*/ 13 w 21"/>
                <a:gd name="T3" fmla="*/ 1 h 19"/>
                <a:gd name="T4" fmla="*/ 11 w 21"/>
                <a:gd name="T5" fmla="*/ 3 h 19"/>
                <a:gd name="T6" fmla="*/ 7 w 21"/>
                <a:gd name="T7" fmla="*/ 5 h 19"/>
                <a:gd name="T8" fmla="*/ 4 w 21"/>
                <a:gd name="T9" fmla="*/ 10 h 19"/>
                <a:gd name="T10" fmla="*/ 13 w 21"/>
                <a:gd name="T11" fmla="*/ 15 h 19"/>
                <a:gd name="T12" fmla="*/ 21 w 21"/>
                <a:gd name="T13" fmla="*/ 8 h 19"/>
                <a:gd name="T14" fmla="*/ 18 w 21"/>
                <a:gd name="T15" fmla="*/ 1 h 19"/>
                <a:gd name="T16" fmla="*/ 14 w 21"/>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9">
                  <a:moveTo>
                    <a:pt x="14" y="0"/>
                  </a:moveTo>
                  <a:cubicBezTo>
                    <a:pt x="14" y="1"/>
                    <a:pt x="13" y="1"/>
                    <a:pt x="13" y="1"/>
                  </a:cubicBezTo>
                  <a:cubicBezTo>
                    <a:pt x="12" y="2"/>
                    <a:pt x="12" y="3"/>
                    <a:pt x="11" y="3"/>
                  </a:cubicBezTo>
                  <a:cubicBezTo>
                    <a:pt x="10" y="3"/>
                    <a:pt x="8" y="4"/>
                    <a:pt x="7" y="5"/>
                  </a:cubicBezTo>
                  <a:cubicBezTo>
                    <a:pt x="6" y="6"/>
                    <a:pt x="5" y="8"/>
                    <a:pt x="4" y="10"/>
                  </a:cubicBezTo>
                  <a:cubicBezTo>
                    <a:pt x="0" y="19"/>
                    <a:pt x="7" y="19"/>
                    <a:pt x="13" y="15"/>
                  </a:cubicBezTo>
                  <a:cubicBezTo>
                    <a:pt x="17" y="13"/>
                    <a:pt x="20" y="10"/>
                    <a:pt x="21" y="8"/>
                  </a:cubicBezTo>
                  <a:cubicBezTo>
                    <a:pt x="21" y="5"/>
                    <a:pt x="20" y="3"/>
                    <a:pt x="18" y="1"/>
                  </a:cubicBezTo>
                  <a:cubicBezTo>
                    <a:pt x="17" y="0"/>
                    <a:pt x="16"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89" name="Freeform 121"/>
            <p:cNvSpPr/>
            <p:nvPr/>
          </p:nvSpPr>
          <p:spPr bwMode="auto">
            <a:xfrm>
              <a:off x="3661629" y="2315026"/>
              <a:ext cx="204685" cy="314900"/>
            </a:xfrm>
            <a:custGeom>
              <a:avLst/>
              <a:gdLst>
                <a:gd name="T0" fmla="*/ 81 w 88"/>
                <a:gd name="T1" fmla="*/ 50 h 135"/>
                <a:gd name="T2" fmla="*/ 74 w 88"/>
                <a:gd name="T3" fmla="*/ 44 h 135"/>
                <a:gd name="T4" fmla="*/ 62 w 88"/>
                <a:gd name="T5" fmla="*/ 40 h 135"/>
                <a:gd name="T6" fmla="*/ 64 w 88"/>
                <a:gd name="T7" fmla="*/ 24 h 135"/>
                <a:gd name="T8" fmla="*/ 52 w 88"/>
                <a:gd name="T9" fmla="*/ 32 h 135"/>
                <a:gd name="T10" fmla="*/ 59 w 88"/>
                <a:gd name="T11" fmla="*/ 23 h 135"/>
                <a:gd name="T12" fmla="*/ 54 w 88"/>
                <a:gd name="T13" fmla="*/ 14 h 135"/>
                <a:gd name="T14" fmla="*/ 49 w 88"/>
                <a:gd name="T15" fmla="*/ 3 h 135"/>
                <a:gd name="T16" fmla="*/ 40 w 88"/>
                <a:gd name="T17" fmla="*/ 8 h 135"/>
                <a:gd name="T18" fmla="*/ 41 w 88"/>
                <a:gd name="T19" fmla="*/ 15 h 135"/>
                <a:gd name="T20" fmla="*/ 42 w 88"/>
                <a:gd name="T21" fmla="*/ 20 h 135"/>
                <a:gd name="T22" fmla="*/ 42 w 88"/>
                <a:gd name="T23" fmla="*/ 33 h 135"/>
                <a:gd name="T24" fmla="*/ 46 w 88"/>
                <a:gd name="T25" fmla="*/ 45 h 135"/>
                <a:gd name="T26" fmla="*/ 39 w 88"/>
                <a:gd name="T27" fmla="*/ 39 h 135"/>
                <a:gd name="T28" fmla="*/ 35 w 88"/>
                <a:gd name="T29" fmla="*/ 15 h 135"/>
                <a:gd name="T30" fmla="*/ 31 w 88"/>
                <a:gd name="T31" fmla="*/ 36 h 135"/>
                <a:gd name="T32" fmla="*/ 27 w 88"/>
                <a:gd name="T33" fmla="*/ 30 h 135"/>
                <a:gd name="T34" fmla="*/ 17 w 88"/>
                <a:gd name="T35" fmla="*/ 25 h 135"/>
                <a:gd name="T36" fmla="*/ 27 w 88"/>
                <a:gd name="T37" fmla="*/ 11 h 135"/>
                <a:gd name="T38" fmla="*/ 16 w 88"/>
                <a:gd name="T39" fmla="*/ 17 h 135"/>
                <a:gd name="T40" fmla="*/ 6 w 88"/>
                <a:gd name="T41" fmla="*/ 19 h 135"/>
                <a:gd name="T42" fmla="*/ 8 w 88"/>
                <a:gd name="T43" fmla="*/ 41 h 135"/>
                <a:gd name="T44" fmla="*/ 12 w 88"/>
                <a:gd name="T45" fmla="*/ 45 h 135"/>
                <a:gd name="T46" fmla="*/ 10 w 88"/>
                <a:gd name="T47" fmla="*/ 50 h 135"/>
                <a:gd name="T48" fmla="*/ 10 w 88"/>
                <a:gd name="T49" fmla="*/ 61 h 135"/>
                <a:gd name="T50" fmla="*/ 20 w 88"/>
                <a:gd name="T51" fmla="*/ 66 h 135"/>
                <a:gd name="T52" fmla="*/ 20 w 88"/>
                <a:gd name="T53" fmla="*/ 72 h 135"/>
                <a:gd name="T54" fmla="*/ 22 w 88"/>
                <a:gd name="T55" fmla="*/ 77 h 135"/>
                <a:gd name="T56" fmla="*/ 33 w 88"/>
                <a:gd name="T57" fmla="*/ 71 h 135"/>
                <a:gd name="T58" fmla="*/ 35 w 88"/>
                <a:gd name="T59" fmla="*/ 63 h 135"/>
                <a:gd name="T60" fmla="*/ 39 w 88"/>
                <a:gd name="T61" fmla="*/ 57 h 135"/>
                <a:gd name="T62" fmla="*/ 40 w 88"/>
                <a:gd name="T63" fmla="*/ 70 h 135"/>
                <a:gd name="T64" fmla="*/ 46 w 88"/>
                <a:gd name="T65" fmla="*/ 62 h 135"/>
                <a:gd name="T66" fmla="*/ 45 w 88"/>
                <a:gd name="T67" fmla="*/ 69 h 135"/>
                <a:gd name="T68" fmla="*/ 48 w 88"/>
                <a:gd name="T69" fmla="*/ 72 h 135"/>
                <a:gd name="T70" fmla="*/ 40 w 88"/>
                <a:gd name="T71" fmla="*/ 72 h 135"/>
                <a:gd name="T72" fmla="*/ 23 w 88"/>
                <a:gd name="T73" fmla="*/ 91 h 135"/>
                <a:gd name="T74" fmla="*/ 47 w 88"/>
                <a:gd name="T75" fmla="*/ 91 h 135"/>
                <a:gd name="T76" fmla="*/ 36 w 88"/>
                <a:gd name="T77" fmla="*/ 98 h 135"/>
                <a:gd name="T78" fmla="*/ 41 w 88"/>
                <a:gd name="T79" fmla="*/ 102 h 135"/>
                <a:gd name="T80" fmla="*/ 30 w 88"/>
                <a:gd name="T81" fmla="*/ 100 h 135"/>
                <a:gd name="T82" fmla="*/ 31 w 88"/>
                <a:gd name="T83" fmla="*/ 115 h 135"/>
                <a:gd name="T84" fmla="*/ 38 w 88"/>
                <a:gd name="T85" fmla="*/ 121 h 135"/>
                <a:gd name="T86" fmla="*/ 46 w 88"/>
                <a:gd name="T87" fmla="*/ 122 h 135"/>
                <a:gd name="T88" fmla="*/ 41 w 88"/>
                <a:gd name="T89" fmla="*/ 124 h 135"/>
                <a:gd name="T90" fmla="*/ 47 w 88"/>
                <a:gd name="T91" fmla="*/ 134 h 135"/>
                <a:gd name="T92" fmla="*/ 53 w 88"/>
                <a:gd name="T93" fmla="*/ 126 h 135"/>
                <a:gd name="T94" fmla="*/ 54 w 88"/>
                <a:gd name="T95" fmla="*/ 114 h 135"/>
                <a:gd name="T96" fmla="*/ 59 w 88"/>
                <a:gd name="T97" fmla="*/ 105 h 135"/>
                <a:gd name="T98" fmla="*/ 61 w 88"/>
                <a:gd name="T99" fmla="*/ 101 h 135"/>
                <a:gd name="T100" fmla="*/ 63 w 88"/>
                <a:gd name="T101" fmla="*/ 92 h 135"/>
                <a:gd name="T102" fmla="*/ 65 w 88"/>
                <a:gd name="T103" fmla="*/ 82 h 135"/>
                <a:gd name="T104" fmla="*/ 66 w 88"/>
                <a:gd name="T105" fmla="*/ 72 h 135"/>
                <a:gd name="T106" fmla="*/ 68 w 88"/>
                <a:gd name="T107" fmla="*/ 67 h 135"/>
                <a:gd name="T108" fmla="*/ 71 w 88"/>
                <a:gd name="T109" fmla="*/ 63 h 135"/>
                <a:gd name="T110" fmla="*/ 80 w 88"/>
                <a:gd name="T111" fmla="*/ 58 h 135"/>
                <a:gd name="T112" fmla="*/ 85 w 88"/>
                <a:gd name="T113" fmla="*/ 56 h 135"/>
                <a:gd name="T114" fmla="*/ 86 w 88"/>
                <a:gd name="T115" fmla="*/ 52 h 135"/>
                <a:gd name="T116" fmla="*/ 81 w 88"/>
                <a:gd name="T117" fmla="*/ 5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8" h="135">
                  <a:moveTo>
                    <a:pt x="81" y="50"/>
                  </a:moveTo>
                  <a:cubicBezTo>
                    <a:pt x="78" y="48"/>
                    <a:pt x="77" y="47"/>
                    <a:pt x="74" y="44"/>
                  </a:cubicBezTo>
                  <a:cubicBezTo>
                    <a:pt x="71" y="42"/>
                    <a:pt x="65" y="44"/>
                    <a:pt x="62" y="40"/>
                  </a:cubicBezTo>
                  <a:cubicBezTo>
                    <a:pt x="66" y="34"/>
                    <a:pt x="65" y="31"/>
                    <a:pt x="64" y="24"/>
                  </a:cubicBezTo>
                  <a:cubicBezTo>
                    <a:pt x="61" y="26"/>
                    <a:pt x="56" y="37"/>
                    <a:pt x="52" y="32"/>
                  </a:cubicBezTo>
                  <a:cubicBezTo>
                    <a:pt x="54" y="29"/>
                    <a:pt x="59" y="26"/>
                    <a:pt x="59" y="23"/>
                  </a:cubicBezTo>
                  <a:cubicBezTo>
                    <a:pt x="59" y="19"/>
                    <a:pt x="56" y="17"/>
                    <a:pt x="54" y="14"/>
                  </a:cubicBezTo>
                  <a:cubicBezTo>
                    <a:pt x="52" y="11"/>
                    <a:pt x="52" y="5"/>
                    <a:pt x="49" y="3"/>
                  </a:cubicBezTo>
                  <a:cubicBezTo>
                    <a:pt x="43" y="0"/>
                    <a:pt x="40" y="4"/>
                    <a:pt x="40" y="8"/>
                  </a:cubicBezTo>
                  <a:cubicBezTo>
                    <a:pt x="40" y="11"/>
                    <a:pt x="41" y="13"/>
                    <a:pt x="41" y="15"/>
                  </a:cubicBezTo>
                  <a:cubicBezTo>
                    <a:pt x="42" y="18"/>
                    <a:pt x="42" y="17"/>
                    <a:pt x="42" y="20"/>
                  </a:cubicBezTo>
                  <a:cubicBezTo>
                    <a:pt x="41" y="24"/>
                    <a:pt x="41" y="28"/>
                    <a:pt x="42" y="33"/>
                  </a:cubicBezTo>
                  <a:cubicBezTo>
                    <a:pt x="43" y="36"/>
                    <a:pt x="47" y="42"/>
                    <a:pt x="46" y="45"/>
                  </a:cubicBezTo>
                  <a:cubicBezTo>
                    <a:pt x="44" y="50"/>
                    <a:pt x="40" y="41"/>
                    <a:pt x="39" y="39"/>
                  </a:cubicBezTo>
                  <a:cubicBezTo>
                    <a:pt x="37" y="31"/>
                    <a:pt x="36" y="23"/>
                    <a:pt x="35" y="15"/>
                  </a:cubicBezTo>
                  <a:cubicBezTo>
                    <a:pt x="26" y="13"/>
                    <a:pt x="33" y="32"/>
                    <a:pt x="31" y="36"/>
                  </a:cubicBezTo>
                  <a:cubicBezTo>
                    <a:pt x="27" y="42"/>
                    <a:pt x="28" y="31"/>
                    <a:pt x="27" y="30"/>
                  </a:cubicBezTo>
                  <a:cubicBezTo>
                    <a:pt x="25" y="27"/>
                    <a:pt x="20" y="28"/>
                    <a:pt x="17" y="25"/>
                  </a:cubicBezTo>
                  <a:cubicBezTo>
                    <a:pt x="20" y="20"/>
                    <a:pt x="32" y="19"/>
                    <a:pt x="27" y="11"/>
                  </a:cubicBezTo>
                  <a:cubicBezTo>
                    <a:pt x="23" y="12"/>
                    <a:pt x="20" y="17"/>
                    <a:pt x="16" y="17"/>
                  </a:cubicBezTo>
                  <a:cubicBezTo>
                    <a:pt x="11" y="18"/>
                    <a:pt x="10" y="14"/>
                    <a:pt x="6" y="19"/>
                  </a:cubicBezTo>
                  <a:cubicBezTo>
                    <a:pt x="0" y="25"/>
                    <a:pt x="3" y="36"/>
                    <a:pt x="8" y="41"/>
                  </a:cubicBezTo>
                  <a:cubicBezTo>
                    <a:pt x="10" y="43"/>
                    <a:pt x="11" y="43"/>
                    <a:pt x="12" y="45"/>
                  </a:cubicBezTo>
                  <a:cubicBezTo>
                    <a:pt x="13" y="49"/>
                    <a:pt x="11" y="47"/>
                    <a:pt x="10" y="50"/>
                  </a:cubicBezTo>
                  <a:cubicBezTo>
                    <a:pt x="9" y="53"/>
                    <a:pt x="7" y="57"/>
                    <a:pt x="10" y="61"/>
                  </a:cubicBezTo>
                  <a:cubicBezTo>
                    <a:pt x="13" y="64"/>
                    <a:pt x="18" y="63"/>
                    <a:pt x="20" y="66"/>
                  </a:cubicBezTo>
                  <a:cubicBezTo>
                    <a:pt x="20" y="67"/>
                    <a:pt x="19" y="71"/>
                    <a:pt x="20" y="72"/>
                  </a:cubicBezTo>
                  <a:cubicBezTo>
                    <a:pt x="20" y="74"/>
                    <a:pt x="21" y="75"/>
                    <a:pt x="22" y="77"/>
                  </a:cubicBezTo>
                  <a:cubicBezTo>
                    <a:pt x="30" y="79"/>
                    <a:pt x="30" y="78"/>
                    <a:pt x="33" y="71"/>
                  </a:cubicBezTo>
                  <a:cubicBezTo>
                    <a:pt x="34" y="68"/>
                    <a:pt x="34" y="66"/>
                    <a:pt x="35" y="63"/>
                  </a:cubicBezTo>
                  <a:cubicBezTo>
                    <a:pt x="35" y="60"/>
                    <a:pt x="34" y="57"/>
                    <a:pt x="39" y="57"/>
                  </a:cubicBezTo>
                  <a:cubicBezTo>
                    <a:pt x="38" y="61"/>
                    <a:pt x="38" y="67"/>
                    <a:pt x="40" y="70"/>
                  </a:cubicBezTo>
                  <a:cubicBezTo>
                    <a:pt x="43" y="68"/>
                    <a:pt x="42" y="63"/>
                    <a:pt x="46" y="62"/>
                  </a:cubicBezTo>
                  <a:cubicBezTo>
                    <a:pt x="49" y="65"/>
                    <a:pt x="48" y="67"/>
                    <a:pt x="45" y="69"/>
                  </a:cubicBezTo>
                  <a:cubicBezTo>
                    <a:pt x="46" y="70"/>
                    <a:pt x="47" y="71"/>
                    <a:pt x="48" y="72"/>
                  </a:cubicBezTo>
                  <a:cubicBezTo>
                    <a:pt x="46" y="75"/>
                    <a:pt x="44" y="72"/>
                    <a:pt x="40" y="72"/>
                  </a:cubicBezTo>
                  <a:cubicBezTo>
                    <a:pt x="38" y="80"/>
                    <a:pt x="23" y="83"/>
                    <a:pt x="23" y="91"/>
                  </a:cubicBezTo>
                  <a:cubicBezTo>
                    <a:pt x="23" y="104"/>
                    <a:pt x="41" y="90"/>
                    <a:pt x="47" y="91"/>
                  </a:cubicBezTo>
                  <a:cubicBezTo>
                    <a:pt x="46" y="96"/>
                    <a:pt x="37" y="94"/>
                    <a:pt x="36" y="98"/>
                  </a:cubicBezTo>
                  <a:cubicBezTo>
                    <a:pt x="38" y="99"/>
                    <a:pt x="40" y="100"/>
                    <a:pt x="41" y="102"/>
                  </a:cubicBezTo>
                  <a:cubicBezTo>
                    <a:pt x="37" y="102"/>
                    <a:pt x="34" y="102"/>
                    <a:pt x="30" y="100"/>
                  </a:cubicBezTo>
                  <a:cubicBezTo>
                    <a:pt x="25" y="105"/>
                    <a:pt x="27" y="111"/>
                    <a:pt x="31" y="115"/>
                  </a:cubicBezTo>
                  <a:cubicBezTo>
                    <a:pt x="33" y="117"/>
                    <a:pt x="36" y="120"/>
                    <a:pt x="38" y="121"/>
                  </a:cubicBezTo>
                  <a:cubicBezTo>
                    <a:pt x="41" y="121"/>
                    <a:pt x="45" y="117"/>
                    <a:pt x="46" y="122"/>
                  </a:cubicBezTo>
                  <a:cubicBezTo>
                    <a:pt x="44" y="123"/>
                    <a:pt x="43" y="124"/>
                    <a:pt x="41" y="124"/>
                  </a:cubicBezTo>
                  <a:cubicBezTo>
                    <a:pt x="41" y="126"/>
                    <a:pt x="45" y="133"/>
                    <a:pt x="47" y="134"/>
                  </a:cubicBezTo>
                  <a:cubicBezTo>
                    <a:pt x="51" y="135"/>
                    <a:pt x="53" y="129"/>
                    <a:pt x="53" y="126"/>
                  </a:cubicBezTo>
                  <a:cubicBezTo>
                    <a:pt x="54" y="122"/>
                    <a:pt x="53" y="118"/>
                    <a:pt x="54" y="114"/>
                  </a:cubicBezTo>
                  <a:cubicBezTo>
                    <a:pt x="55" y="109"/>
                    <a:pt x="57" y="109"/>
                    <a:pt x="59" y="105"/>
                  </a:cubicBezTo>
                  <a:cubicBezTo>
                    <a:pt x="60" y="104"/>
                    <a:pt x="61" y="102"/>
                    <a:pt x="61" y="101"/>
                  </a:cubicBezTo>
                  <a:cubicBezTo>
                    <a:pt x="62" y="98"/>
                    <a:pt x="63" y="95"/>
                    <a:pt x="63" y="92"/>
                  </a:cubicBezTo>
                  <a:cubicBezTo>
                    <a:pt x="64" y="88"/>
                    <a:pt x="64" y="85"/>
                    <a:pt x="65" y="82"/>
                  </a:cubicBezTo>
                  <a:cubicBezTo>
                    <a:pt x="65" y="79"/>
                    <a:pt x="65" y="75"/>
                    <a:pt x="66" y="72"/>
                  </a:cubicBezTo>
                  <a:cubicBezTo>
                    <a:pt x="67" y="71"/>
                    <a:pt x="68" y="69"/>
                    <a:pt x="68" y="67"/>
                  </a:cubicBezTo>
                  <a:cubicBezTo>
                    <a:pt x="69" y="66"/>
                    <a:pt x="70" y="64"/>
                    <a:pt x="71" y="63"/>
                  </a:cubicBezTo>
                  <a:cubicBezTo>
                    <a:pt x="73" y="61"/>
                    <a:pt x="77" y="59"/>
                    <a:pt x="80" y="58"/>
                  </a:cubicBezTo>
                  <a:cubicBezTo>
                    <a:pt x="81" y="58"/>
                    <a:pt x="83" y="57"/>
                    <a:pt x="85" y="56"/>
                  </a:cubicBezTo>
                  <a:cubicBezTo>
                    <a:pt x="86" y="55"/>
                    <a:pt x="88" y="53"/>
                    <a:pt x="86" y="52"/>
                  </a:cubicBezTo>
                  <a:cubicBezTo>
                    <a:pt x="85" y="51"/>
                    <a:pt x="83" y="50"/>
                    <a:pt x="81"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sp>
          <p:nvSpPr>
            <p:cNvPr id="190" name="Freeform 122"/>
            <p:cNvSpPr/>
            <p:nvPr/>
          </p:nvSpPr>
          <p:spPr bwMode="auto">
            <a:xfrm>
              <a:off x="2222931" y="2033584"/>
              <a:ext cx="1089357" cy="1414097"/>
            </a:xfrm>
            <a:custGeom>
              <a:avLst/>
              <a:gdLst>
                <a:gd name="T0" fmla="*/ 237 w 468"/>
                <a:gd name="T1" fmla="*/ 521 h 607"/>
                <a:gd name="T2" fmla="*/ 236 w 468"/>
                <a:gd name="T3" fmla="*/ 537 h 607"/>
                <a:gd name="T4" fmla="*/ 233 w 468"/>
                <a:gd name="T5" fmla="*/ 557 h 607"/>
                <a:gd name="T6" fmla="*/ 229 w 468"/>
                <a:gd name="T7" fmla="*/ 576 h 607"/>
                <a:gd name="T8" fmla="*/ 207 w 468"/>
                <a:gd name="T9" fmla="*/ 598 h 607"/>
                <a:gd name="T10" fmla="*/ 173 w 468"/>
                <a:gd name="T11" fmla="*/ 568 h 607"/>
                <a:gd name="T12" fmla="*/ 168 w 468"/>
                <a:gd name="T13" fmla="*/ 534 h 607"/>
                <a:gd name="T14" fmla="*/ 155 w 468"/>
                <a:gd name="T15" fmla="*/ 519 h 607"/>
                <a:gd name="T16" fmla="*/ 145 w 468"/>
                <a:gd name="T17" fmla="*/ 495 h 607"/>
                <a:gd name="T18" fmla="*/ 144 w 468"/>
                <a:gd name="T19" fmla="*/ 479 h 607"/>
                <a:gd name="T20" fmla="*/ 154 w 468"/>
                <a:gd name="T21" fmla="*/ 462 h 607"/>
                <a:gd name="T22" fmla="*/ 167 w 468"/>
                <a:gd name="T23" fmla="*/ 440 h 607"/>
                <a:gd name="T24" fmla="*/ 154 w 468"/>
                <a:gd name="T25" fmla="*/ 419 h 607"/>
                <a:gd name="T26" fmla="*/ 157 w 468"/>
                <a:gd name="T27" fmla="*/ 403 h 607"/>
                <a:gd name="T28" fmla="*/ 130 w 468"/>
                <a:gd name="T29" fmla="*/ 393 h 607"/>
                <a:gd name="T30" fmla="*/ 136 w 468"/>
                <a:gd name="T31" fmla="*/ 366 h 607"/>
                <a:gd name="T32" fmla="*/ 129 w 468"/>
                <a:gd name="T33" fmla="*/ 342 h 607"/>
                <a:gd name="T34" fmla="*/ 114 w 468"/>
                <a:gd name="T35" fmla="*/ 303 h 607"/>
                <a:gd name="T36" fmla="*/ 89 w 468"/>
                <a:gd name="T37" fmla="*/ 270 h 607"/>
                <a:gd name="T38" fmla="*/ 61 w 468"/>
                <a:gd name="T39" fmla="*/ 271 h 607"/>
                <a:gd name="T40" fmla="*/ 52 w 468"/>
                <a:gd name="T41" fmla="*/ 272 h 607"/>
                <a:gd name="T42" fmla="*/ 45 w 468"/>
                <a:gd name="T43" fmla="*/ 275 h 607"/>
                <a:gd name="T44" fmla="*/ 37 w 468"/>
                <a:gd name="T45" fmla="*/ 255 h 607"/>
                <a:gd name="T46" fmla="*/ 20 w 468"/>
                <a:gd name="T47" fmla="*/ 249 h 607"/>
                <a:gd name="T48" fmla="*/ 20 w 468"/>
                <a:gd name="T49" fmla="*/ 232 h 607"/>
                <a:gd name="T50" fmla="*/ 49 w 468"/>
                <a:gd name="T51" fmla="*/ 232 h 607"/>
                <a:gd name="T52" fmla="*/ 49 w 468"/>
                <a:gd name="T53" fmla="*/ 216 h 607"/>
                <a:gd name="T54" fmla="*/ 24 w 468"/>
                <a:gd name="T55" fmla="*/ 222 h 607"/>
                <a:gd name="T56" fmla="*/ 23 w 468"/>
                <a:gd name="T57" fmla="*/ 179 h 607"/>
                <a:gd name="T58" fmla="*/ 46 w 468"/>
                <a:gd name="T59" fmla="*/ 166 h 607"/>
                <a:gd name="T60" fmla="*/ 60 w 468"/>
                <a:gd name="T61" fmla="*/ 95 h 607"/>
                <a:gd name="T62" fmla="*/ 118 w 468"/>
                <a:gd name="T63" fmla="*/ 35 h 607"/>
                <a:gd name="T64" fmla="*/ 190 w 468"/>
                <a:gd name="T65" fmla="*/ 3 h 607"/>
                <a:gd name="T66" fmla="*/ 293 w 468"/>
                <a:gd name="T67" fmla="*/ 41 h 607"/>
                <a:gd name="T68" fmla="*/ 292 w 468"/>
                <a:gd name="T69" fmla="*/ 66 h 607"/>
                <a:gd name="T70" fmla="*/ 297 w 468"/>
                <a:gd name="T71" fmla="*/ 70 h 607"/>
                <a:gd name="T72" fmla="*/ 313 w 468"/>
                <a:gd name="T73" fmla="*/ 54 h 607"/>
                <a:gd name="T74" fmla="*/ 330 w 468"/>
                <a:gd name="T75" fmla="*/ 45 h 607"/>
                <a:gd name="T76" fmla="*/ 336 w 468"/>
                <a:gd name="T77" fmla="*/ 36 h 607"/>
                <a:gd name="T78" fmla="*/ 379 w 468"/>
                <a:gd name="T79" fmla="*/ 31 h 607"/>
                <a:gd name="T80" fmla="*/ 468 w 468"/>
                <a:gd name="T81" fmla="*/ 99 h 607"/>
                <a:gd name="T82" fmla="*/ 403 w 468"/>
                <a:gd name="T83" fmla="*/ 138 h 607"/>
                <a:gd name="T84" fmla="*/ 384 w 468"/>
                <a:gd name="T85" fmla="*/ 198 h 607"/>
                <a:gd name="T86" fmla="*/ 390 w 468"/>
                <a:gd name="T87" fmla="*/ 227 h 607"/>
                <a:gd name="T88" fmla="*/ 387 w 468"/>
                <a:gd name="T89" fmla="*/ 254 h 607"/>
                <a:gd name="T90" fmla="*/ 394 w 468"/>
                <a:gd name="T91" fmla="*/ 266 h 607"/>
                <a:gd name="T92" fmla="*/ 391 w 468"/>
                <a:gd name="T93" fmla="*/ 290 h 607"/>
                <a:gd name="T94" fmla="*/ 401 w 468"/>
                <a:gd name="T95" fmla="*/ 313 h 607"/>
                <a:gd name="T96" fmla="*/ 379 w 468"/>
                <a:gd name="T97" fmla="*/ 325 h 607"/>
                <a:gd name="T98" fmla="*/ 368 w 468"/>
                <a:gd name="T99" fmla="*/ 341 h 607"/>
                <a:gd name="T100" fmla="*/ 372 w 468"/>
                <a:gd name="T101" fmla="*/ 357 h 607"/>
                <a:gd name="T102" fmla="*/ 349 w 468"/>
                <a:gd name="T103" fmla="*/ 346 h 607"/>
                <a:gd name="T104" fmla="*/ 360 w 468"/>
                <a:gd name="T105" fmla="*/ 368 h 607"/>
                <a:gd name="T106" fmla="*/ 367 w 468"/>
                <a:gd name="T107" fmla="*/ 412 h 607"/>
                <a:gd name="T108" fmla="*/ 352 w 468"/>
                <a:gd name="T109" fmla="*/ 403 h 607"/>
                <a:gd name="T110" fmla="*/ 353 w 468"/>
                <a:gd name="T111" fmla="*/ 418 h 607"/>
                <a:gd name="T112" fmla="*/ 350 w 468"/>
                <a:gd name="T113" fmla="*/ 449 h 607"/>
                <a:gd name="T114" fmla="*/ 302 w 468"/>
                <a:gd name="T115" fmla="*/ 472 h 607"/>
                <a:gd name="T116" fmla="*/ 270 w 468"/>
                <a:gd name="T117" fmla="*/ 510 h 607"/>
                <a:gd name="T118" fmla="*/ 256 w 468"/>
                <a:gd name="T119" fmla="*/ 509 h 607"/>
                <a:gd name="T120" fmla="*/ 246 w 468"/>
                <a:gd name="T121" fmla="*/ 515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8" h="607">
                  <a:moveTo>
                    <a:pt x="246" y="515"/>
                  </a:moveTo>
                  <a:cubicBezTo>
                    <a:pt x="245" y="518"/>
                    <a:pt x="247" y="518"/>
                    <a:pt x="248" y="521"/>
                  </a:cubicBezTo>
                  <a:cubicBezTo>
                    <a:pt x="250" y="524"/>
                    <a:pt x="247" y="525"/>
                    <a:pt x="244" y="525"/>
                  </a:cubicBezTo>
                  <a:cubicBezTo>
                    <a:pt x="241" y="524"/>
                    <a:pt x="240" y="521"/>
                    <a:pt x="237" y="521"/>
                  </a:cubicBezTo>
                  <a:cubicBezTo>
                    <a:pt x="237" y="522"/>
                    <a:pt x="236" y="524"/>
                    <a:pt x="236" y="526"/>
                  </a:cubicBezTo>
                  <a:cubicBezTo>
                    <a:pt x="240" y="527"/>
                    <a:pt x="241" y="526"/>
                    <a:pt x="242" y="530"/>
                  </a:cubicBezTo>
                  <a:cubicBezTo>
                    <a:pt x="243" y="532"/>
                    <a:pt x="244" y="535"/>
                    <a:pt x="242" y="536"/>
                  </a:cubicBezTo>
                  <a:cubicBezTo>
                    <a:pt x="241" y="536"/>
                    <a:pt x="235" y="534"/>
                    <a:pt x="236" y="537"/>
                  </a:cubicBezTo>
                  <a:cubicBezTo>
                    <a:pt x="236" y="538"/>
                    <a:pt x="241" y="538"/>
                    <a:pt x="242" y="540"/>
                  </a:cubicBezTo>
                  <a:cubicBezTo>
                    <a:pt x="241" y="541"/>
                    <a:pt x="240" y="545"/>
                    <a:pt x="240" y="547"/>
                  </a:cubicBezTo>
                  <a:cubicBezTo>
                    <a:pt x="239" y="549"/>
                    <a:pt x="240" y="550"/>
                    <a:pt x="238" y="552"/>
                  </a:cubicBezTo>
                  <a:cubicBezTo>
                    <a:pt x="237" y="554"/>
                    <a:pt x="235" y="556"/>
                    <a:pt x="233" y="557"/>
                  </a:cubicBezTo>
                  <a:cubicBezTo>
                    <a:pt x="232" y="559"/>
                    <a:pt x="228" y="560"/>
                    <a:pt x="228" y="562"/>
                  </a:cubicBezTo>
                  <a:cubicBezTo>
                    <a:pt x="227" y="564"/>
                    <a:pt x="229" y="564"/>
                    <a:pt x="229" y="565"/>
                  </a:cubicBezTo>
                  <a:cubicBezTo>
                    <a:pt x="229" y="566"/>
                    <a:pt x="229" y="568"/>
                    <a:pt x="229" y="569"/>
                  </a:cubicBezTo>
                  <a:cubicBezTo>
                    <a:pt x="230" y="571"/>
                    <a:pt x="229" y="574"/>
                    <a:pt x="229" y="576"/>
                  </a:cubicBezTo>
                  <a:cubicBezTo>
                    <a:pt x="228" y="581"/>
                    <a:pt x="228" y="586"/>
                    <a:pt x="226" y="591"/>
                  </a:cubicBezTo>
                  <a:cubicBezTo>
                    <a:pt x="225" y="595"/>
                    <a:pt x="221" y="600"/>
                    <a:pt x="218" y="604"/>
                  </a:cubicBezTo>
                  <a:cubicBezTo>
                    <a:pt x="216" y="606"/>
                    <a:pt x="214" y="607"/>
                    <a:pt x="211" y="605"/>
                  </a:cubicBezTo>
                  <a:cubicBezTo>
                    <a:pt x="208" y="603"/>
                    <a:pt x="208" y="600"/>
                    <a:pt x="207" y="598"/>
                  </a:cubicBezTo>
                  <a:cubicBezTo>
                    <a:pt x="203" y="592"/>
                    <a:pt x="201" y="589"/>
                    <a:pt x="195" y="592"/>
                  </a:cubicBezTo>
                  <a:cubicBezTo>
                    <a:pt x="188" y="594"/>
                    <a:pt x="185" y="590"/>
                    <a:pt x="182" y="584"/>
                  </a:cubicBezTo>
                  <a:cubicBezTo>
                    <a:pt x="181" y="581"/>
                    <a:pt x="180" y="579"/>
                    <a:pt x="179" y="576"/>
                  </a:cubicBezTo>
                  <a:cubicBezTo>
                    <a:pt x="177" y="573"/>
                    <a:pt x="174" y="571"/>
                    <a:pt x="173" y="568"/>
                  </a:cubicBezTo>
                  <a:cubicBezTo>
                    <a:pt x="170" y="562"/>
                    <a:pt x="168" y="558"/>
                    <a:pt x="164" y="553"/>
                  </a:cubicBezTo>
                  <a:cubicBezTo>
                    <a:pt x="162" y="551"/>
                    <a:pt x="159" y="550"/>
                    <a:pt x="159" y="547"/>
                  </a:cubicBezTo>
                  <a:cubicBezTo>
                    <a:pt x="159" y="545"/>
                    <a:pt x="162" y="542"/>
                    <a:pt x="163" y="540"/>
                  </a:cubicBezTo>
                  <a:cubicBezTo>
                    <a:pt x="164" y="537"/>
                    <a:pt x="165" y="537"/>
                    <a:pt x="168" y="534"/>
                  </a:cubicBezTo>
                  <a:cubicBezTo>
                    <a:pt x="170" y="533"/>
                    <a:pt x="171" y="531"/>
                    <a:pt x="171" y="528"/>
                  </a:cubicBezTo>
                  <a:cubicBezTo>
                    <a:pt x="170" y="521"/>
                    <a:pt x="165" y="529"/>
                    <a:pt x="164" y="532"/>
                  </a:cubicBezTo>
                  <a:cubicBezTo>
                    <a:pt x="161" y="536"/>
                    <a:pt x="158" y="533"/>
                    <a:pt x="158" y="528"/>
                  </a:cubicBezTo>
                  <a:cubicBezTo>
                    <a:pt x="158" y="525"/>
                    <a:pt x="158" y="521"/>
                    <a:pt x="155" y="519"/>
                  </a:cubicBezTo>
                  <a:cubicBezTo>
                    <a:pt x="153" y="516"/>
                    <a:pt x="146" y="517"/>
                    <a:pt x="144" y="513"/>
                  </a:cubicBezTo>
                  <a:cubicBezTo>
                    <a:pt x="147" y="511"/>
                    <a:pt x="144" y="509"/>
                    <a:pt x="145" y="507"/>
                  </a:cubicBezTo>
                  <a:cubicBezTo>
                    <a:pt x="146" y="503"/>
                    <a:pt x="148" y="505"/>
                    <a:pt x="145" y="501"/>
                  </a:cubicBezTo>
                  <a:cubicBezTo>
                    <a:pt x="144" y="499"/>
                    <a:pt x="143" y="497"/>
                    <a:pt x="145" y="495"/>
                  </a:cubicBezTo>
                  <a:cubicBezTo>
                    <a:pt x="146" y="494"/>
                    <a:pt x="147" y="496"/>
                    <a:pt x="148" y="494"/>
                  </a:cubicBezTo>
                  <a:cubicBezTo>
                    <a:pt x="149" y="492"/>
                    <a:pt x="148" y="492"/>
                    <a:pt x="147" y="491"/>
                  </a:cubicBezTo>
                  <a:cubicBezTo>
                    <a:pt x="145" y="489"/>
                    <a:pt x="144" y="489"/>
                    <a:pt x="143" y="486"/>
                  </a:cubicBezTo>
                  <a:cubicBezTo>
                    <a:pt x="143" y="483"/>
                    <a:pt x="143" y="482"/>
                    <a:pt x="144" y="479"/>
                  </a:cubicBezTo>
                  <a:cubicBezTo>
                    <a:pt x="145" y="477"/>
                    <a:pt x="146" y="476"/>
                    <a:pt x="146" y="473"/>
                  </a:cubicBezTo>
                  <a:cubicBezTo>
                    <a:pt x="146" y="470"/>
                    <a:pt x="145" y="469"/>
                    <a:pt x="148" y="467"/>
                  </a:cubicBezTo>
                  <a:cubicBezTo>
                    <a:pt x="152" y="463"/>
                    <a:pt x="158" y="469"/>
                    <a:pt x="162" y="466"/>
                  </a:cubicBezTo>
                  <a:cubicBezTo>
                    <a:pt x="168" y="460"/>
                    <a:pt x="155" y="462"/>
                    <a:pt x="154" y="462"/>
                  </a:cubicBezTo>
                  <a:cubicBezTo>
                    <a:pt x="149" y="461"/>
                    <a:pt x="148" y="456"/>
                    <a:pt x="153" y="454"/>
                  </a:cubicBezTo>
                  <a:cubicBezTo>
                    <a:pt x="158" y="453"/>
                    <a:pt x="161" y="457"/>
                    <a:pt x="163" y="451"/>
                  </a:cubicBezTo>
                  <a:cubicBezTo>
                    <a:pt x="164" y="447"/>
                    <a:pt x="162" y="443"/>
                    <a:pt x="168" y="444"/>
                  </a:cubicBezTo>
                  <a:cubicBezTo>
                    <a:pt x="170" y="442"/>
                    <a:pt x="168" y="442"/>
                    <a:pt x="167" y="440"/>
                  </a:cubicBezTo>
                  <a:cubicBezTo>
                    <a:pt x="166" y="438"/>
                    <a:pt x="165" y="439"/>
                    <a:pt x="166" y="436"/>
                  </a:cubicBezTo>
                  <a:cubicBezTo>
                    <a:pt x="166" y="434"/>
                    <a:pt x="170" y="432"/>
                    <a:pt x="170" y="429"/>
                  </a:cubicBezTo>
                  <a:cubicBezTo>
                    <a:pt x="169" y="425"/>
                    <a:pt x="164" y="426"/>
                    <a:pt x="161" y="425"/>
                  </a:cubicBezTo>
                  <a:cubicBezTo>
                    <a:pt x="159" y="424"/>
                    <a:pt x="156" y="420"/>
                    <a:pt x="154" y="419"/>
                  </a:cubicBezTo>
                  <a:cubicBezTo>
                    <a:pt x="152" y="417"/>
                    <a:pt x="134" y="412"/>
                    <a:pt x="140" y="407"/>
                  </a:cubicBezTo>
                  <a:cubicBezTo>
                    <a:pt x="146" y="403"/>
                    <a:pt x="155" y="414"/>
                    <a:pt x="159" y="416"/>
                  </a:cubicBezTo>
                  <a:cubicBezTo>
                    <a:pt x="163" y="417"/>
                    <a:pt x="166" y="415"/>
                    <a:pt x="165" y="411"/>
                  </a:cubicBezTo>
                  <a:cubicBezTo>
                    <a:pt x="164" y="406"/>
                    <a:pt x="160" y="405"/>
                    <a:pt x="157" y="403"/>
                  </a:cubicBezTo>
                  <a:cubicBezTo>
                    <a:pt x="154" y="401"/>
                    <a:pt x="153" y="397"/>
                    <a:pt x="152" y="394"/>
                  </a:cubicBezTo>
                  <a:cubicBezTo>
                    <a:pt x="152" y="392"/>
                    <a:pt x="152" y="391"/>
                    <a:pt x="152" y="389"/>
                  </a:cubicBezTo>
                  <a:cubicBezTo>
                    <a:pt x="152" y="385"/>
                    <a:pt x="149" y="383"/>
                    <a:pt x="145" y="383"/>
                  </a:cubicBezTo>
                  <a:cubicBezTo>
                    <a:pt x="146" y="391"/>
                    <a:pt x="136" y="396"/>
                    <a:pt x="130" y="393"/>
                  </a:cubicBezTo>
                  <a:cubicBezTo>
                    <a:pt x="126" y="392"/>
                    <a:pt x="125" y="388"/>
                    <a:pt x="128" y="386"/>
                  </a:cubicBezTo>
                  <a:cubicBezTo>
                    <a:pt x="130" y="385"/>
                    <a:pt x="133" y="386"/>
                    <a:pt x="134" y="384"/>
                  </a:cubicBezTo>
                  <a:cubicBezTo>
                    <a:pt x="135" y="383"/>
                    <a:pt x="134" y="377"/>
                    <a:pt x="134" y="374"/>
                  </a:cubicBezTo>
                  <a:cubicBezTo>
                    <a:pt x="135" y="372"/>
                    <a:pt x="136" y="369"/>
                    <a:pt x="136" y="366"/>
                  </a:cubicBezTo>
                  <a:cubicBezTo>
                    <a:pt x="137" y="363"/>
                    <a:pt x="136" y="360"/>
                    <a:pt x="135" y="357"/>
                  </a:cubicBezTo>
                  <a:cubicBezTo>
                    <a:pt x="134" y="356"/>
                    <a:pt x="135" y="355"/>
                    <a:pt x="134" y="354"/>
                  </a:cubicBezTo>
                  <a:cubicBezTo>
                    <a:pt x="132" y="353"/>
                    <a:pt x="131" y="353"/>
                    <a:pt x="130" y="351"/>
                  </a:cubicBezTo>
                  <a:cubicBezTo>
                    <a:pt x="129" y="348"/>
                    <a:pt x="130" y="344"/>
                    <a:pt x="129" y="342"/>
                  </a:cubicBezTo>
                  <a:cubicBezTo>
                    <a:pt x="128" y="339"/>
                    <a:pt x="128" y="336"/>
                    <a:pt x="126" y="333"/>
                  </a:cubicBezTo>
                  <a:cubicBezTo>
                    <a:pt x="124" y="328"/>
                    <a:pt x="125" y="321"/>
                    <a:pt x="123" y="315"/>
                  </a:cubicBezTo>
                  <a:cubicBezTo>
                    <a:pt x="122" y="313"/>
                    <a:pt x="120" y="312"/>
                    <a:pt x="118" y="309"/>
                  </a:cubicBezTo>
                  <a:cubicBezTo>
                    <a:pt x="116" y="307"/>
                    <a:pt x="115" y="305"/>
                    <a:pt x="114" y="303"/>
                  </a:cubicBezTo>
                  <a:cubicBezTo>
                    <a:pt x="112" y="300"/>
                    <a:pt x="110" y="299"/>
                    <a:pt x="110" y="295"/>
                  </a:cubicBezTo>
                  <a:cubicBezTo>
                    <a:pt x="109" y="293"/>
                    <a:pt x="109" y="289"/>
                    <a:pt x="108" y="287"/>
                  </a:cubicBezTo>
                  <a:cubicBezTo>
                    <a:pt x="106" y="282"/>
                    <a:pt x="100" y="278"/>
                    <a:pt x="96" y="275"/>
                  </a:cubicBezTo>
                  <a:cubicBezTo>
                    <a:pt x="94" y="273"/>
                    <a:pt x="92" y="271"/>
                    <a:pt x="89" y="270"/>
                  </a:cubicBezTo>
                  <a:cubicBezTo>
                    <a:pt x="86" y="268"/>
                    <a:pt x="83" y="269"/>
                    <a:pt x="80" y="268"/>
                  </a:cubicBezTo>
                  <a:cubicBezTo>
                    <a:pt x="77" y="267"/>
                    <a:pt x="76" y="265"/>
                    <a:pt x="76" y="262"/>
                  </a:cubicBezTo>
                  <a:cubicBezTo>
                    <a:pt x="71" y="262"/>
                    <a:pt x="70" y="269"/>
                    <a:pt x="66" y="270"/>
                  </a:cubicBezTo>
                  <a:cubicBezTo>
                    <a:pt x="63" y="270"/>
                    <a:pt x="63" y="270"/>
                    <a:pt x="61" y="271"/>
                  </a:cubicBezTo>
                  <a:cubicBezTo>
                    <a:pt x="59" y="272"/>
                    <a:pt x="58" y="273"/>
                    <a:pt x="56" y="274"/>
                  </a:cubicBezTo>
                  <a:cubicBezTo>
                    <a:pt x="56" y="272"/>
                    <a:pt x="55" y="271"/>
                    <a:pt x="55" y="270"/>
                  </a:cubicBezTo>
                  <a:cubicBezTo>
                    <a:pt x="55" y="268"/>
                    <a:pt x="56" y="267"/>
                    <a:pt x="56" y="265"/>
                  </a:cubicBezTo>
                  <a:cubicBezTo>
                    <a:pt x="49" y="264"/>
                    <a:pt x="54" y="271"/>
                    <a:pt x="52" y="272"/>
                  </a:cubicBezTo>
                  <a:cubicBezTo>
                    <a:pt x="50" y="273"/>
                    <a:pt x="48" y="266"/>
                    <a:pt x="46" y="266"/>
                  </a:cubicBezTo>
                  <a:cubicBezTo>
                    <a:pt x="44" y="268"/>
                    <a:pt x="45" y="269"/>
                    <a:pt x="47" y="272"/>
                  </a:cubicBezTo>
                  <a:cubicBezTo>
                    <a:pt x="49" y="274"/>
                    <a:pt x="51" y="276"/>
                    <a:pt x="52" y="279"/>
                  </a:cubicBezTo>
                  <a:cubicBezTo>
                    <a:pt x="48" y="281"/>
                    <a:pt x="46" y="276"/>
                    <a:pt x="45" y="275"/>
                  </a:cubicBezTo>
                  <a:cubicBezTo>
                    <a:pt x="42" y="273"/>
                    <a:pt x="39" y="272"/>
                    <a:pt x="36" y="271"/>
                  </a:cubicBezTo>
                  <a:cubicBezTo>
                    <a:pt x="33" y="269"/>
                    <a:pt x="32" y="267"/>
                    <a:pt x="30" y="265"/>
                  </a:cubicBezTo>
                  <a:cubicBezTo>
                    <a:pt x="27" y="262"/>
                    <a:pt x="29" y="260"/>
                    <a:pt x="32" y="257"/>
                  </a:cubicBezTo>
                  <a:cubicBezTo>
                    <a:pt x="34" y="256"/>
                    <a:pt x="36" y="256"/>
                    <a:pt x="37" y="255"/>
                  </a:cubicBezTo>
                  <a:cubicBezTo>
                    <a:pt x="42" y="251"/>
                    <a:pt x="34" y="253"/>
                    <a:pt x="32" y="253"/>
                  </a:cubicBezTo>
                  <a:cubicBezTo>
                    <a:pt x="27" y="254"/>
                    <a:pt x="27" y="252"/>
                    <a:pt x="25" y="248"/>
                  </a:cubicBezTo>
                  <a:cubicBezTo>
                    <a:pt x="24" y="245"/>
                    <a:pt x="24" y="243"/>
                    <a:pt x="26" y="240"/>
                  </a:cubicBezTo>
                  <a:cubicBezTo>
                    <a:pt x="22" y="236"/>
                    <a:pt x="21" y="247"/>
                    <a:pt x="20" y="249"/>
                  </a:cubicBezTo>
                  <a:cubicBezTo>
                    <a:pt x="17" y="253"/>
                    <a:pt x="12" y="245"/>
                    <a:pt x="11" y="242"/>
                  </a:cubicBezTo>
                  <a:cubicBezTo>
                    <a:pt x="11" y="239"/>
                    <a:pt x="11" y="237"/>
                    <a:pt x="14" y="235"/>
                  </a:cubicBezTo>
                  <a:cubicBezTo>
                    <a:pt x="14" y="235"/>
                    <a:pt x="16" y="235"/>
                    <a:pt x="17" y="234"/>
                  </a:cubicBezTo>
                  <a:cubicBezTo>
                    <a:pt x="18" y="234"/>
                    <a:pt x="18" y="232"/>
                    <a:pt x="20" y="232"/>
                  </a:cubicBezTo>
                  <a:cubicBezTo>
                    <a:pt x="24" y="231"/>
                    <a:pt x="28" y="240"/>
                    <a:pt x="32" y="235"/>
                  </a:cubicBezTo>
                  <a:cubicBezTo>
                    <a:pt x="32" y="234"/>
                    <a:pt x="29" y="231"/>
                    <a:pt x="30" y="230"/>
                  </a:cubicBezTo>
                  <a:cubicBezTo>
                    <a:pt x="30" y="228"/>
                    <a:pt x="35" y="228"/>
                    <a:pt x="37" y="227"/>
                  </a:cubicBezTo>
                  <a:cubicBezTo>
                    <a:pt x="41" y="227"/>
                    <a:pt x="46" y="230"/>
                    <a:pt x="49" y="232"/>
                  </a:cubicBezTo>
                  <a:cubicBezTo>
                    <a:pt x="51" y="233"/>
                    <a:pt x="53" y="236"/>
                    <a:pt x="55" y="232"/>
                  </a:cubicBezTo>
                  <a:cubicBezTo>
                    <a:pt x="56" y="229"/>
                    <a:pt x="53" y="230"/>
                    <a:pt x="51" y="229"/>
                  </a:cubicBezTo>
                  <a:cubicBezTo>
                    <a:pt x="47" y="225"/>
                    <a:pt x="54" y="223"/>
                    <a:pt x="56" y="220"/>
                  </a:cubicBezTo>
                  <a:cubicBezTo>
                    <a:pt x="54" y="218"/>
                    <a:pt x="52" y="215"/>
                    <a:pt x="49" y="216"/>
                  </a:cubicBezTo>
                  <a:cubicBezTo>
                    <a:pt x="46" y="217"/>
                    <a:pt x="45" y="222"/>
                    <a:pt x="42" y="223"/>
                  </a:cubicBezTo>
                  <a:cubicBezTo>
                    <a:pt x="39" y="224"/>
                    <a:pt x="35" y="222"/>
                    <a:pt x="32" y="223"/>
                  </a:cubicBezTo>
                  <a:cubicBezTo>
                    <a:pt x="30" y="224"/>
                    <a:pt x="30" y="225"/>
                    <a:pt x="28" y="225"/>
                  </a:cubicBezTo>
                  <a:cubicBezTo>
                    <a:pt x="26" y="224"/>
                    <a:pt x="25" y="223"/>
                    <a:pt x="24" y="222"/>
                  </a:cubicBezTo>
                  <a:cubicBezTo>
                    <a:pt x="19" y="218"/>
                    <a:pt x="16" y="212"/>
                    <a:pt x="10" y="210"/>
                  </a:cubicBezTo>
                  <a:cubicBezTo>
                    <a:pt x="4" y="208"/>
                    <a:pt x="0" y="203"/>
                    <a:pt x="1" y="196"/>
                  </a:cubicBezTo>
                  <a:cubicBezTo>
                    <a:pt x="1" y="190"/>
                    <a:pt x="8" y="185"/>
                    <a:pt x="13" y="182"/>
                  </a:cubicBezTo>
                  <a:cubicBezTo>
                    <a:pt x="16" y="180"/>
                    <a:pt x="20" y="181"/>
                    <a:pt x="23" y="179"/>
                  </a:cubicBezTo>
                  <a:cubicBezTo>
                    <a:pt x="25" y="177"/>
                    <a:pt x="27" y="174"/>
                    <a:pt x="28" y="171"/>
                  </a:cubicBezTo>
                  <a:cubicBezTo>
                    <a:pt x="29" y="171"/>
                    <a:pt x="30" y="167"/>
                    <a:pt x="30" y="167"/>
                  </a:cubicBezTo>
                  <a:cubicBezTo>
                    <a:pt x="31" y="166"/>
                    <a:pt x="35" y="166"/>
                    <a:pt x="36" y="166"/>
                  </a:cubicBezTo>
                  <a:cubicBezTo>
                    <a:pt x="41" y="165"/>
                    <a:pt x="42" y="166"/>
                    <a:pt x="46" y="166"/>
                  </a:cubicBezTo>
                  <a:cubicBezTo>
                    <a:pt x="54" y="168"/>
                    <a:pt x="58" y="159"/>
                    <a:pt x="60" y="153"/>
                  </a:cubicBezTo>
                  <a:cubicBezTo>
                    <a:pt x="61" y="150"/>
                    <a:pt x="61" y="148"/>
                    <a:pt x="60" y="145"/>
                  </a:cubicBezTo>
                  <a:cubicBezTo>
                    <a:pt x="59" y="142"/>
                    <a:pt x="57" y="139"/>
                    <a:pt x="59" y="136"/>
                  </a:cubicBezTo>
                  <a:cubicBezTo>
                    <a:pt x="69" y="121"/>
                    <a:pt x="46" y="111"/>
                    <a:pt x="60" y="95"/>
                  </a:cubicBezTo>
                  <a:cubicBezTo>
                    <a:pt x="66" y="87"/>
                    <a:pt x="70" y="93"/>
                    <a:pt x="71" y="81"/>
                  </a:cubicBezTo>
                  <a:cubicBezTo>
                    <a:pt x="71" y="77"/>
                    <a:pt x="63" y="68"/>
                    <a:pt x="63" y="62"/>
                  </a:cubicBezTo>
                  <a:cubicBezTo>
                    <a:pt x="65" y="49"/>
                    <a:pt x="84" y="38"/>
                    <a:pt x="96" y="37"/>
                  </a:cubicBezTo>
                  <a:cubicBezTo>
                    <a:pt x="104" y="36"/>
                    <a:pt x="109" y="38"/>
                    <a:pt x="118" y="35"/>
                  </a:cubicBezTo>
                  <a:cubicBezTo>
                    <a:pt x="125" y="32"/>
                    <a:pt x="128" y="27"/>
                    <a:pt x="137" y="26"/>
                  </a:cubicBezTo>
                  <a:cubicBezTo>
                    <a:pt x="136" y="26"/>
                    <a:pt x="146" y="35"/>
                    <a:pt x="149" y="36"/>
                  </a:cubicBezTo>
                  <a:cubicBezTo>
                    <a:pt x="156" y="38"/>
                    <a:pt x="160" y="37"/>
                    <a:pt x="166" y="33"/>
                  </a:cubicBezTo>
                  <a:cubicBezTo>
                    <a:pt x="176" y="25"/>
                    <a:pt x="175" y="7"/>
                    <a:pt x="190" y="3"/>
                  </a:cubicBezTo>
                  <a:cubicBezTo>
                    <a:pt x="200" y="0"/>
                    <a:pt x="222" y="13"/>
                    <a:pt x="230" y="21"/>
                  </a:cubicBezTo>
                  <a:cubicBezTo>
                    <a:pt x="233" y="25"/>
                    <a:pt x="239" y="37"/>
                    <a:pt x="242" y="38"/>
                  </a:cubicBezTo>
                  <a:cubicBezTo>
                    <a:pt x="249" y="42"/>
                    <a:pt x="263" y="35"/>
                    <a:pt x="271" y="35"/>
                  </a:cubicBezTo>
                  <a:cubicBezTo>
                    <a:pt x="279" y="35"/>
                    <a:pt x="285" y="41"/>
                    <a:pt x="293" y="41"/>
                  </a:cubicBezTo>
                  <a:cubicBezTo>
                    <a:pt x="301" y="42"/>
                    <a:pt x="310" y="34"/>
                    <a:pt x="318" y="34"/>
                  </a:cubicBezTo>
                  <a:cubicBezTo>
                    <a:pt x="321" y="40"/>
                    <a:pt x="317" y="47"/>
                    <a:pt x="313" y="52"/>
                  </a:cubicBezTo>
                  <a:cubicBezTo>
                    <a:pt x="309" y="56"/>
                    <a:pt x="304" y="59"/>
                    <a:pt x="299" y="62"/>
                  </a:cubicBezTo>
                  <a:cubicBezTo>
                    <a:pt x="297" y="63"/>
                    <a:pt x="295" y="65"/>
                    <a:pt x="292" y="66"/>
                  </a:cubicBezTo>
                  <a:cubicBezTo>
                    <a:pt x="291" y="66"/>
                    <a:pt x="290" y="67"/>
                    <a:pt x="289" y="67"/>
                  </a:cubicBezTo>
                  <a:cubicBezTo>
                    <a:pt x="288" y="68"/>
                    <a:pt x="287" y="68"/>
                    <a:pt x="287" y="70"/>
                  </a:cubicBezTo>
                  <a:cubicBezTo>
                    <a:pt x="288" y="70"/>
                    <a:pt x="289" y="71"/>
                    <a:pt x="290" y="72"/>
                  </a:cubicBezTo>
                  <a:cubicBezTo>
                    <a:pt x="292" y="72"/>
                    <a:pt x="295" y="71"/>
                    <a:pt x="297" y="70"/>
                  </a:cubicBezTo>
                  <a:cubicBezTo>
                    <a:pt x="299" y="69"/>
                    <a:pt x="300" y="68"/>
                    <a:pt x="302" y="66"/>
                  </a:cubicBezTo>
                  <a:cubicBezTo>
                    <a:pt x="304" y="64"/>
                    <a:pt x="306" y="62"/>
                    <a:pt x="308" y="59"/>
                  </a:cubicBezTo>
                  <a:cubicBezTo>
                    <a:pt x="309" y="58"/>
                    <a:pt x="310" y="57"/>
                    <a:pt x="310" y="56"/>
                  </a:cubicBezTo>
                  <a:cubicBezTo>
                    <a:pt x="311" y="55"/>
                    <a:pt x="312" y="55"/>
                    <a:pt x="313" y="54"/>
                  </a:cubicBezTo>
                  <a:cubicBezTo>
                    <a:pt x="314" y="53"/>
                    <a:pt x="315" y="52"/>
                    <a:pt x="316" y="52"/>
                  </a:cubicBezTo>
                  <a:cubicBezTo>
                    <a:pt x="317" y="51"/>
                    <a:pt x="320" y="50"/>
                    <a:pt x="322" y="50"/>
                  </a:cubicBezTo>
                  <a:cubicBezTo>
                    <a:pt x="324" y="49"/>
                    <a:pt x="326" y="49"/>
                    <a:pt x="327" y="49"/>
                  </a:cubicBezTo>
                  <a:cubicBezTo>
                    <a:pt x="329" y="48"/>
                    <a:pt x="330" y="46"/>
                    <a:pt x="330" y="45"/>
                  </a:cubicBezTo>
                  <a:cubicBezTo>
                    <a:pt x="330" y="43"/>
                    <a:pt x="329" y="41"/>
                    <a:pt x="329" y="40"/>
                  </a:cubicBezTo>
                  <a:cubicBezTo>
                    <a:pt x="329" y="39"/>
                    <a:pt x="330" y="36"/>
                    <a:pt x="331" y="35"/>
                  </a:cubicBezTo>
                  <a:cubicBezTo>
                    <a:pt x="333" y="35"/>
                    <a:pt x="333" y="40"/>
                    <a:pt x="335" y="38"/>
                  </a:cubicBezTo>
                  <a:cubicBezTo>
                    <a:pt x="336" y="38"/>
                    <a:pt x="336" y="37"/>
                    <a:pt x="336" y="36"/>
                  </a:cubicBezTo>
                  <a:cubicBezTo>
                    <a:pt x="336" y="35"/>
                    <a:pt x="335" y="33"/>
                    <a:pt x="336" y="32"/>
                  </a:cubicBezTo>
                  <a:cubicBezTo>
                    <a:pt x="336" y="30"/>
                    <a:pt x="337" y="28"/>
                    <a:pt x="338" y="26"/>
                  </a:cubicBezTo>
                  <a:cubicBezTo>
                    <a:pt x="348" y="22"/>
                    <a:pt x="349" y="29"/>
                    <a:pt x="356" y="30"/>
                  </a:cubicBezTo>
                  <a:cubicBezTo>
                    <a:pt x="364" y="32"/>
                    <a:pt x="372" y="28"/>
                    <a:pt x="379" y="31"/>
                  </a:cubicBezTo>
                  <a:cubicBezTo>
                    <a:pt x="380" y="46"/>
                    <a:pt x="397" y="40"/>
                    <a:pt x="407" y="43"/>
                  </a:cubicBezTo>
                  <a:cubicBezTo>
                    <a:pt x="416" y="46"/>
                    <a:pt x="425" y="52"/>
                    <a:pt x="434" y="56"/>
                  </a:cubicBezTo>
                  <a:cubicBezTo>
                    <a:pt x="446" y="79"/>
                    <a:pt x="410" y="76"/>
                    <a:pt x="399" y="87"/>
                  </a:cubicBezTo>
                  <a:cubicBezTo>
                    <a:pt x="421" y="96"/>
                    <a:pt x="447" y="85"/>
                    <a:pt x="468" y="99"/>
                  </a:cubicBezTo>
                  <a:cubicBezTo>
                    <a:pt x="464" y="111"/>
                    <a:pt x="447" y="115"/>
                    <a:pt x="435" y="116"/>
                  </a:cubicBezTo>
                  <a:cubicBezTo>
                    <a:pt x="435" y="123"/>
                    <a:pt x="439" y="130"/>
                    <a:pt x="430" y="133"/>
                  </a:cubicBezTo>
                  <a:cubicBezTo>
                    <a:pt x="425" y="128"/>
                    <a:pt x="422" y="123"/>
                    <a:pt x="417" y="121"/>
                  </a:cubicBezTo>
                  <a:cubicBezTo>
                    <a:pt x="422" y="123"/>
                    <a:pt x="405" y="137"/>
                    <a:pt x="403" y="138"/>
                  </a:cubicBezTo>
                  <a:cubicBezTo>
                    <a:pt x="394" y="143"/>
                    <a:pt x="392" y="147"/>
                    <a:pt x="393" y="157"/>
                  </a:cubicBezTo>
                  <a:cubicBezTo>
                    <a:pt x="394" y="160"/>
                    <a:pt x="394" y="166"/>
                    <a:pt x="393" y="169"/>
                  </a:cubicBezTo>
                  <a:cubicBezTo>
                    <a:pt x="393" y="172"/>
                    <a:pt x="389" y="173"/>
                    <a:pt x="390" y="177"/>
                  </a:cubicBezTo>
                  <a:cubicBezTo>
                    <a:pt x="379" y="182"/>
                    <a:pt x="386" y="187"/>
                    <a:pt x="384" y="198"/>
                  </a:cubicBezTo>
                  <a:cubicBezTo>
                    <a:pt x="383" y="204"/>
                    <a:pt x="370" y="212"/>
                    <a:pt x="379" y="218"/>
                  </a:cubicBezTo>
                  <a:cubicBezTo>
                    <a:pt x="381" y="215"/>
                    <a:pt x="382" y="208"/>
                    <a:pt x="384" y="207"/>
                  </a:cubicBezTo>
                  <a:cubicBezTo>
                    <a:pt x="388" y="204"/>
                    <a:pt x="395" y="209"/>
                    <a:pt x="397" y="212"/>
                  </a:cubicBezTo>
                  <a:cubicBezTo>
                    <a:pt x="409" y="226"/>
                    <a:pt x="382" y="219"/>
                    <a:pt x="390" y="227"/>
                  </a:cubicBezTo>
                  <a:cubicBezTo>
                    <a:pt x="399" y="234"/>
                    <a:pt x="410" y="220"/>
                    <a:pt x="408" y="239"/>
                  </a:cubicBezTo>
                  <a:cubicBezTo>
                    <a:pt x="408" y="246"/>
                    <a:pt x="409" y="247"/>
                    <a:pt x="401" y="246"/>
                  </a:cubicBezTo>
                  <a:cubicBezTo>
                    <a:pt x="395" y="246"/>
                    <a:pt x="391" y="244"/>
                    <a:pt x="386" y="246"/>
                  </a:cubicBezTo>
                  <a:cubicBezTo>
                    <a:pt x="386" y="249"/>
                    <a:pt x="386" y="252"/>
                    <a:pt x="387" y="254"/>
                  </a:cubicBezTo>
                  <a:cubicBezTo>
                    <a:pt x="383" y="255"/>
                    <a:pt x="379" y="252"/>
                    <a:pt x="378" y="248"/>
                  </a:cubicBezTo>
                  <a:cubicBezTo>
                    <a:pt x="373" y="246"/>
                    <a:pt x="372" y="252"/>
                    <a:pt x="374" y="255"/>
                  </a:cubicBezTo>
                  <a:cubicBezTo>
                    <a:pt x="374" y="256"/>
                    <a:pt x="382" y="265"/>
                    <a:pt x="381" y="264"/>
                  </a:cubicBezTo>
                  <a:cubicBezTo>
                    <a:pt x="386" y="267"/>
                    <a:pt x="390" y="260"/>
                    <a:pt x="394" y="266"/>
                  </a:cubicBezTo>
                  <a:cubicBezTo>
                    <a:pt x="397" y="270"/>
                    <a:pt x="394" y="275"/>
                    <a:pt x="388" y="274"/>
                  </a:cubicBezTo>
                  <a:cubicBezTo>
                    <a:pt x="392" y="278"/>
                    <a:pt x="396" y="278"/>
                    <a:pt x="398" y="284"/>
                  </a:cubicBezTo>
                  <a:cubicBezTo>
                    <a:pt x="399" y="288"/>
                    <a:pt x="399" y="296"/>
                    <a:pt x="399" y="300"/>
                  </a:cubicBezTo>
                  <a:cubicBezTo>
                    <a:pt x="393" y="300"/>
                    <a:pt x="394" y="294"/>
                    <a:pt x="391" y="290"/>
                  </a:cubicBezTo>
                  <a:cubicBezTo>
                    <a:pt x="388" y="288"/>
                    <a:pt x="383" y="287"/>
                    <a:pt x="379" y="287"/>
                  </a:cubicBezTo>
                  <a:cubicBezTo>
                    <a:pt x="376" y="295"/>
                    <a:pt x="393" y="297"/>
                    <a:pt x="386" y="304"/>
                  </a:cubicBezTo>
                  <a:cubicBezTo>
                    <a:pt x="388" y="306"/>
                    <a:pt x="389" y="309"/>
                    <a:pt x="388" y="312"/>
                  </a:cubicBezTo>
                  <a:cubicBezTo>
                    <a:pt x="394" y="312"/>
                    <a:pt x="396" y="307"/>
                    <a:pt x="401" y="313"/>
                  </a:cubicBezTo>
                  <a:cubicBezTo>
                    <a:pt x="403" y="315"/>
                    <a:pt x="404" y="321"/>
                    <a:pt x="403" y="324"/>
                  </a:cubicBezTo>
                  <a:cubicBezTo>
                    <a:pt x="396" y="327"/>
                    <a:pt x="391" y="315"/>
                    <a:pt x="386" y="322"/>
                  </a:cubicBezTo>
                  <a:cubicBezTo>
                    <a:pt x="388" y="324"/>
                    <a:pt x="390" y="325"/>
                    <a:pt x="390" y="328"/>
                  </a:cubicBezTo>
                  <a:cubicBezTo>
                    <a:pt x="386" y="328"/>
                    <a:pt x="383" y="326"/>
                    <a:pt x="379" y="325"/>
                  </a:cubicBezTo>
                  <a:cubicBezTo>
                    <a:pt x="370" y="330"/>
                    <a:pt x="381" y="331"/>
                    <a:pt x="384" y="331"/>
                  </a:cubicBezTo>
                  <a:cubicBezTo>
                    <a:pt x="389" y="332"/>
                    <a:pt x="394" y="334"/>
                    <a:pt x="393" y="340"/>
                  </a:cubicBezTo>
                  <a:cubicBezTo>
                    <a:pt x="393" y="345"/>
                    <a:pt x="385" y="348"/>
                    <a:pt x="381" y="348"/>
                  </a:cubicBezTo>
                  <a:cubicBezTo>
                    <a:pt x="375" y="348"/>
                    <a:pt x="373" y="345"/>
                    <a:pt x="368" y="341"/>
                  </a:cubicBezTo>
                  <a:cubicBezTo>
                    <a:pt x="366" y="340"/>
                    <a:pt x="359" y="333"/>
                    <a:pt x="357" y="340"/>
                  </a:cubicBezTo>
                  <a:cubicBezTo>
                    <a:pt x="356" y="345"/>
                    <a:pt x="368" y="348"/>
                    <a:pt x="371" y="350"/>
                  </a:cubicBezTo>
                  <a:cubicBezTo>
                    <a:pt x="373" y="352"/>
                    <a:pt x="381" y="356"/>
                    <a:pt x="381" y="359"/>
                  </a:cubicBezTo>
                  <a:cubicBezTo>
                    <a:pt x="382" y="367"/>
                    <a:pt x="374" y="359"/>
                    <a:pt x="372" y="357"/>
                  </a:cubicBezTo>
                  <a:cubicBezTo>
                    <a:pt x="373" y="362"/>
                    <a:pt x="379" y="364"/>
                    <a:pt x="380" y="368"/>
                  </a:cubicBezTo>
                  <a:cubicBezTo>
                    <a:pt x="381" y="373"/>
                    <a:pt x="376" y="373"/>
                    <a:pt x="378" y="379"/>
                  </a:cubicBezTo>
                  <a:cubicBezTo>
                    <a:pt x="371" y="378"/>
                    <a:pt x="363" y="368"/>
                    <a:pt x="362" y="362"/>
                  </a:cubicBezTo>
                  <a:cubicBezTo>
                    <a:pt x="360" y="356"/>
                    <a:pt x="357" y="345"/>
                    <a:pt x="349" y="346"/>
                  </a:cubicBezTo>
                  <a:cubicBezTo>
                    <a:pt x="349" y="347"/>
                    <a:pt x="349" y="349"/>
                    <a:pt x="349" y="351"/>
                  </a:cubicBezTo>
                  <a:cubicBezTo>
                    <a:pt x="351" y="352"/>
                    <a:pt x="360" y="357"/>
                    <a:pt x="360" y="359"/>
                  </a:cubicBezTo>
                  <a:cubicBezTo>
                    <a:pt x="362" y="364"/>
                    <a:pt x="350" y="361"/>
                    <a:pt x="346" y="361"/>
                  </a:cubicBezTo>
                  <a:cubicBezTo>
                    <a:pt x="349" y="367"/>
                    <a:pt x="357" y="364"/>
                    <a:pt x="360" y="368"/>
                  </a:cubicBezTo>
                  <a:cubicBezTo>
                    <a:pt x="360" y="369"/>
                    <a:pt x="359" y="369"/>
                    <a:pt x="359" y="370"/>
                  </a:cubicBezTo>
                  <a:cubicBezTo>
                    <a:pt x="360" y="378"/>
                    <a:pt x="375" y="381"/>
                    <a:pt x="379" y="386"/>
                  </a:cubicBezTo>
                  <a:cubicBezTo>
                    <a:pt x="381" y="390"/>
                    <a:pt x="386" y="409"/>
                    <a:pt x="382" y="413"/>
                  </a:cubicBezTo>
                  <a:cubicBezTo>
                    <a:pt x="379" y="416"/>
                    <a:pt x="369" y="414"/>
                    <a:pt x="367" y="412"/>
                  </a:cubicBezTo>
                  <a:cubicBezTo>
                    <a:pt x="363" y="409"/>
                    <a:pt x="364" y="405"/>
                    <a:pt x="362" y="400"/>
                  </a:cubicBezTo>
                  <a:cubicBezTo>
                    <a:pt x="358" y="393"/>
                    <a:pt x="347" y="384"/>
                    <a:pt x="339" y="383"/>
                  </a:cubicBezTo>
                  <a:cubicBezTo>
                    <a:pt x="336" y="390"/>
                    <a:pt x="339" y="390"/>
                    <a:pt x="344" y="393"/>
                  </a:cubicBezTo>
                  <a:cubicBezTo>
                    <a:pt x="349" y="396"/>
                    <a:pt x="352" y="396"/>
                    <a:pt x="352" y="403"/>
                  </a:cubicBezTo>
                  <a:cubicBezTo>
                    <a:pt x="345" y="403"/>
                    <a:pt x="338" y="409"/>
                    <a:pt x="331" y="408"/>
                  </a:cubicBezTo>
                  <a:cubicBezTo>
                    <a:pt x="322" y="425"/>
                    <a:pt x="349" y="404"/>
                    <a:pt x="350" y="404"/>
                  </a:cubicBezTo>
                  <a:cubicBezTo>
                    <a:pt x="361" y="405"/>
                    <a:pt x="339" y="420"/>
                    <a:pt x="338" y="421"/>
                  </a:cubicBezTo>
                  <a:cubicBezTo>
                    <a:pt x="344" y="425"/>
                    <a:pt x="348" y="419"/>
                    <a:pt x="353" y="418"/>
                  </a:cubicBezTo>
                  <a:cubicBezTo>
                    <a:pt x="359" y="417"/>
                    <a:pt x="366" y="417"/>
                    <a:pt x="371" y="420"/>
                  </a:cubicBezTo>
                  <a:cubicBezTo>
                    <a:pt x="372" y="420"/>
                    <a:pt x="378" y="423"/>
                    <a:pt x="378" y="424"/>
                  </a:cubicBezTo>
                  <a:cubicBezTo>
                    <a:pt x="380" y="428"/>
                    <a:pt x="376" y="427"/>
                    <a:pt x="374" y="429"/>
                  </a:cubicBezTo>
                  <a:cubicBezTo>
                    <a:pt x="364" y="435"/>
                    <a:pt x="358" y="441"/>
                    <a:pt x="350" y="449"/>
                  </a:cubicBezTo>
                  <a:cubicBezTo>
                    <a:pt x="343" y="457"/>
                    <a:pt x="334" y="464"/>
                    <a:pt x="324" y="464"/>
                  </a:cubicBezTo>
                  <a:cubicBezTo>
                    <a:pt x="320" y="464"/>
                    <a:pt x="314" y="464"/>
                    <a:pt x="311" y="463"/>
                  </a:cubicBezTo>
                  <a:cubicBezTo>
                    <a:pt x="305" y="462"/>
                    <a:pt x="306" y="459"/>
                    <a:pt x="301" y="457"/>
                  </a:cubicBezTo>
                  <a:cubicBezTo>
                    <a:pt x="288" y="452"/>
                    <a:pt x="299" y="469"/>
                    <a:pt x="302" y="472"/>
                  </a:cubicBezTo>
                  <a:cubicBezTo>
                    <a:pt x="299" y="475"/>
                    <a:pt x="295" y="475"/>
                    <a:pt x="293" y="477"/>
                  </a:cubicBezTo>
                  <a:cubicBezTo>
                    <a:pt x="290" y="480"/>
                    <a:pt x="290" y="484"/>
                    <a:pt x="289" y="488"/>
                  </a:cubicBezTo>
                  <a:cubicBezTo>
                    <a:pt x="286" y="495"/>
                    <a:pt x="284" y="500"/>
                    <a:pt x="278" y="505"/>
                  </a:cubicBezTo>
                  <a:cubicBezTo>
                    <a:pt x="275" y="508"/>
                    <a:pt x="275" y="511"/>
                    <a:pt x="270" y="510"/>
                  </a:cubicBezTo>
                  <a:cubicBezTo>
                    <a:pt x="264" y="508"/>
                    <a:pt x="269" y="503"/>
                    <a:pt x="266" y="499"/>
                  </a:cubicBezTo>
                  <a:cubicBezTo>
                    <a:pt x="264" y="496"/>
                    <a:pt x="261" y="495"/>
                    <a:pt x="258" y="498"/>
                  </a:cubicBezTo>
                  <a:cubicBezTo>
                    <a:pt x="257" y="499"/>
                    <a:pt x="256" y="501"/>
                    <a:pt x="256" y="503"/>
                  </a:cubicBezTo>
                  <a:cubicBezTo>
                    <a:pt x="256" y="505"/>
                    <a:pt x="256" y="506"/>
                    <a:pt x="256" y="509"/>
                  </a:cubicBezTo>
                  <a:cubicBezTo>
                    <a:pt x="256" y="509"/>
                    <a:pt x="256" y="510"/>
                    <a:pt x="256" y="510"/>
                  </a:cubicBezTo>
                  <a:cubicBezTo>
                    <a:pt x="255" y="511"/>
                    <a:pt x="254" y="511"/>
                    <a:pt x="253" y="511"/>
                  </a:cubicBezTo>
                  <a:cubicBezTo>
                    <a:pt x="252" y="512"/>
                    <a:pt x="251" y="512"/>
                    <a:pt x="250" y="512"/>
                  </a:cubicBezTo>
                  <a:cubicBezTo>
                    <a:pt x="249" y="513"/>
                    <a:pt x="247" y="514"/>
                    <a:pt x="246" y="5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cs typeface="Arial" panose="020B0604020202020204" pitchFamily="34" charset="0"/>
              </a:endParaRPr>
            </a:p>
          </p:txBody>
        </p:sp>
      </p:grpSp>
      <p:grpSp>
        <p:nvGrpSpPr>
          <p:cNvPr id="191" name="组合 190"/>
          <p:cNvGrpSpPr/>
          <p:nvPr/>
        </p:nvGrpSpPr>
        <p:grpSpPr>
          <a:xfrm>
            <a:off x="8482681" y="1729648"/>
            <a:ext cx="940087" cy="3299834"/>
            <a:chOff x="8482681" y="1729648"/>
            <a:chExt cx="940087" cy="3299834"/>
          </a:xfrm>
        </p:grpSpPr>
        <p:grpSp>
          <p:nvGrpSpPr>
            <p:cNvPr id="192" name="组合 191"/>
            <p:cNvGrpSpPr/>
            <p:nvPr/>
          </p:nvGrpSpPr>
          <p:grpSpPr>
            <a:xfrm>
              <a:off x="8482681" y="1729648"/>
              <a:ext cx="940087" cy="3299834"/>
              <a:chOff x="2191367" y="1400987"/>
              <a:chExt cx="940087" cy="3299834"/>
            </a:xfrm>
          </p:grpSpPr>
          <p:sp>
            <p:nvSpPr>
              <p:cNvPr id="197" name="对角圆角矩形 196"/>
              <p:cNvSpPr/>
              <p:nvPr/>
            </p:nvSpPr>
            <p:spPr>
              <a:xfrm flipH="1">
                <a:off x="2191367" y="1400987"/>
                <a:ext cx="940087" cy="940087"/>
              </a:xfrm>
              <a:prstGeom prst="round2DiagRect">
                <a:avLst/>
              </a:prstGeom>
              <a:solidFill>
                <a:srgbClr val="23B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cxnSp>
            <p:nvCxnSpPr>
              <p:cNvPr id="198" name="直接连接符 197"/>
              <p:cNvCxnSpPr/>
              <p:nvPr/>
            </p:nvCxnSpPr>
            <p:spPr>
              <a:xfrm>
                <a:off x="3118877" y="1871031"/>
                <a:ext cx="0" cy="2829790"/>
              </a:xfrm>
              <a:prstGeom prst="line">
                <a:avLst/>
              </a:prstGeom>
              <a:ln>
                <a:solidFill>
                  <a:schemeClr val="accent5"/>
                </a:solidFill>
                <a:prstDash val="dash"/>
                <a:tailEnd type="oval" w="med" len="med"/>
              </a:ln>
            </p:spPr>
            <p:style>
              <a:lnRef idx="1">
                <a:schemeClr val="accent1"/>
              </a:lnRef>
              <a:fillRef idx="0">
                <a:schemeClr val="accent1"/>
              </a:fillRef>
              <a:effectRef idx="0">
                <a:schemeClr val="accent1"/>
              </a:effectRef>
              <a:fontRef idx="minor">
                <a:schemeClr val="tx1"/>
              </a:fontRef>
            </p:style>
          </p:cxnSp>
        </p:grpSp>
        <p:sp>
          <p:nvSpPr>
            <p:cNvPr id="193" name="文本框 192"/>
            <p:cNvSpPr txBox="1"/>
            <p:nvPr/>
          </p:nvSpPr>
          <p:spPr>
            <a:xfrm>
              <a:off x="8493428" y="1890526"/>
              <a:ext cx="646331" cy="646331"/>
            </a:xfrm>
            <a:prstGeom prst="rect">
              <a:avLst/>
            </a:prstGeom>
            <a:noFill/>
          </p:spPr>
          <p:txBody>
            <a:bodyPr wrap="none" rtlCol="0">
              <a:spAutoFit/>
            </a:bodyPr>
            <a:lstStyle/>
            <a:p>
              <a:r>
                <a:rPr lang="en-US" altLang="zh-CN" sz="3600" dirty="0">
                  <a:solidFill>
                    <a:schemeClr val="bg1"/>
                  </a:solidFill>
                  <a:latin typeface="Agency FB" panose="020B0503020202020204" pitchFamily="34" charset="0"/>
                  <a:ea typeface="微软雅黑 Light" panose="020B0502040204020203" pitchFamily="34" charset="-122"/>
                </a:rPr>
                <a:t>91</a:t>
              </a:r>
              <a:r>
                <a:rPr lang="en-US" altLang="zh-CN" sz="2000" dirty="0">
                  <a:solidFill>
                    <a:schemeClr val="bg1"/>
                  </a:solidFill>
                  <a:latin typeface="Agency FB" panose="020B0503020202020204" pitchFamily="34" charset="0"/>
                  <a:ea typeface="微软雅黑 Light" panose="020B0502040204020203" pitchFamily="34" charset="-122"/>
                </a:rPr>
                <a:t>%</a:t>
              </a:r>
              <a:endParaRPr lang="zh-CN" altLang="en-US" sz="2000" dirty="0">
                <a:solidFill>
                  <a:schemeClr val="bg1"/>
                </a:solidFill>
                <a:latin typeface="Agency FB" panose="020B0503020202020204" pitchFamily="34" charset="0"/>
                <a:ea typeface="微软雅黑 Light" panose="020B0502040204020203" pitchFamily="34" charset="-122"/>
              </a:endParaRPr>
            </a:p>
          </p:txBody>
        </p:sp>
        <p:grpSp>
          <p:nvGrpSpPr>
            <p:cNvPr id="194" name="组合 193"/>
            <p:cNvGrpSpPr/>
            <p:nvPr/>
          </p:nvGrpSpPr>
          <p:grpSpPr>
            <a:xfrm>
              <a:off x="8582595" y="2766635"/>
              <a:ext cx="725038" cy="369332"/>
              <a:chOff x="2021918" y="1694016"/>
              <a:chExt cx="725038" cy="369332"/>
            </a:xfrm>
          </p:grpSpPr>
          <p:sp>
            <p:nvSpPr>
              <p:cNvPr id="195" name="圆角矩形 194"/>
              <p:cNvSpPr/>
              <p:nvPr/>
            </p:nvSpPr>
            <p:spPr>
              <a:xfrm>
                <a:off x="2021918" y="1727885"/>
                <a:ext cx="725038" cy="301594"/>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sp>
            <p:nvSpPr>
              <p:cNvPr id="196" name="文本框 195"/>
              <p:cNvSpPr txBox="1"/>
              <p:nvPr/>
            </p:nvSpPr>
            <p:spPr>
              <a:xfrm>
                <a:off x="2092532" y="1694016"/>
                <a:ext cx="583813" cy="369332"/>
              </a:xfrm>
              <a:prstGeom prst="rect">
                <a:avLst/>
              </a:prstGeom>
              <a:noFill/>
            </p:spPr>
            <p:txBody>
              <a:bodyPr wrap="none" rtlCol="0">
                <a:spAutoFit/>
              </a:bodyPr>
              <a:lstStyle/>
              <a:p>
                <a:pPr algn="ctr"/>
                <a:r>
                  <a:rPr lang="en-US" altLang="zh-CN" dirty="0">
                    <a:solidFill>
                      <a:schemeClr val="bg1"/>
                    </a:solidFill>
                    <a:latin typeface="Agency FB" panose="020B0503020202020204" pitchFamily="34" charset="0"/>
                    <a:ea typeface="微软雅黑 Light" panose="020B0502040204020203" pitchFamily="34" charset="-122"/>
                  </a:rPr>
                  <a:t>China</a:t>
                </a:r>
                <a:endParaRPr lang="zh-CN" altLang="en-US" dirty="0">
                  <a:solidFill>
                    <a:schemeClr val="bg1"/>
                  </a:solidFill>
                  <a:latin typeface="Agency FB" panose="020B0503020202020204" pitchFamily="34" charset="0"/>
                  <a:ea typeface="微软雅黑 Light" panose="020B0502040204020203" pitchFamily="34" charset="-122"/>
                </a:endParaRPr>
              </a:p>
            </p:txBody>
          </p:sp>
        </p:grpSp>
      </p:grpSp>
      <p:grpSp>
        <p:nvGrpSpPr>
          <p:cNvPr id="199" name="组合 198"/>
          <p:cNvGrpSpPr/>
          <p:nvPr/>
        </p:nvGrpSpPr>
        <p:grpSpPr>
          <a:xfrm>
            <a:off x="816503" y="1702557"/>
            <a:ext cx="1881198" cy="3324368"/>
            <a:chOff x="816503" y="1702557"/>
            <a:chExt cx="1881198" cy="3324368"/>
          </a:xfrm>
        </p:grpSpPr>
        <p:grpSp>
          <p:nvGrpSpPr>
            <p:cNvPr id="200" name="组合 199"/>
            <p:cNvGrpSpPr/>
            <p:nvPr/>
          </p:nvGrpSpPr>
          <p:grpSpPr>
            <a:xfrm>
              <a:off x="1850468" y="2785487"/>
              <a:ext cx="725038" cy="369332"/>
              <a:chOff x="2021918" y="1694016"/>
              <a:chExt cx="725038" cy="369332"/>
            </a:xfrm>
          </p:grpSpPr>
          <p:sp>
            <p:nvSpPr>
              <p:cNvPr id="207" name="圆角矩形 206"/>
              <p:cNvSpPr/>
              <p:nvPr/>
            </p:nvSpPr>
            <p:spPr>
              <a:xfrm>
                <a:off x="2021918" y="1727885"/>
                <a:ext cx="725038" cy="301594"/>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sp>
            <p:nvSpPr>
              <p:cNvPr id="208" name="文本框 207"/>
              <p:cNvSpPr txBox="1"/>
              <p:nvPr/>
            </p:nvSpPr>
            <p:spPr>
              <a:xfrm>
                <a:off x="2147033" y="1694016"/>
                <a:ext cx="474809" cy="369332"/>
              </a:xfrm>
              <a:prstGeom prst="rect">
                <a:avLst/>
              </a:prstGeom>
              <a:noFill/>
            </p:spPr>
            <p:txBody>
              <a:bodyPr wrap="none" rtlCol="0">
                <a:spAutoFit/>
              </a:bodyPr>
              <a:lstStyle/>
              <a:p>
                <a:pPr algn="ctr"/>
                <a:r>
                  <a:rPr lang="en-US" altLang="zh-CN" dirty="0">
                    <a:solidFill>
                      <a:schemeClr val="bg1"/>
                    </a:solidFill>
                    <a:latin typeface="Agency FB" panose="020B0503020202020204" pitchFamily="34" charset="0"/>
                    <a:ea typeface="微软雅黑 Light" panose="020B0502040204020203" pitchFamily="34" charset="-122"/>
                  </a:rPr>
                  <a:t>USA</a:t>
                </a:r>
                <a:endParaRPr lang="zh-CN" altLang="en-US" dirty="0">
                  <a:solidFill>
                    <a:schemeClr val="bg1"/>
                  </a:solidFill>
                  <a:latin typeface="Agency FB" panose="020B0503020202020204" pitchFamily="34" charset="0"/>
                  <a:ea typeface="微软雅黑 Light" panose="020B0502040204020203" pitchFamily="34" charset="-122"/>
                </a:endParaRPr>
              </a:p>
            </p:txBody>
          </p:sp>
        </p:grpSp>
        <p:grpSp>
          <p:nvGrpSpPr>
            <p:cNvPr id="201" name="组合 200"/>
            <p:cNvGrpSpPr/>
            <p:nvPr/>
          </p:nvGrpSpPr>
          <p:grpSpPr>
            <a:xfrm>
              <a:off x="1757614" y="1702557"/>
              <a:ext cx="940087" cy="3324368"/>
              <a:chOff x="1757614" y="1702557"/>
              <a:chExt cx="940087" cy="3324368"/>
            </a:xfrm>
          </p:grpSpPr>
          <p:grpSp>
            <p:nvGrpSpPr>
              <p:cNvPr id="203" name="组合 202"/>
              <p:cNvGrpSpPr/>
              <p:nvPr/>
            </p:nvGrpSpPr>
            <p:grpSpPr>
              <a:xfrm>
                <a:off x="1757614" y="1702557"/>
                <a:ext cx="940087" cy="3324368"/>
                <a:chOff x="2189384" y="1683061"/>
                <a:chExt cx="940087" cy="3324368"/>
              </a:xfrm>
            </p:grpSpPr>
            <p:sp>
              <p:nvSpPr>
                <p:cNvPr id="205" name="对角圆角矩形 204"/>
                <p:cNvSpPr/>
                <p:nvPr/>
              </p:nvSpPr>
              <p:spPr>
                <a:xfrm flipH="1">
                  <a:off x="2189384" y="1683061"/>
                  <a:ext cx="940087" cy="940087"/>
                </a:xfrm>
                <a:prstGeom prst="round2DiagRect">
                  <a:avLst/>
                </a:prstGeom>
                <a:solidFill>
                  <a:srgbClr val="23B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cxnSp>
              <p:nvCxnSpPr>
                <p:cNvPr id="206" name="直接连接符 205"/>
                <p:cNvCxnSpPr/>
                <p:nvPr/>
              </p:nvCxnSpPr>
              <p:spPr>
                <a:xfrm>
                  <a:off x="3118877" y="1871031"/>
                  <a:ext cx="0" cy="3136398"/>
                </a:xfrm>
                <a:prstGeom prst="line">
                  <a:avLst/>
                </a:prstGeom>
                <a:ln>
                  <a:prstDash val="dash"/>
                  <a:tailEnd type="oval" w="med" len="med"/>
                </a:ln>
              </p:spPr>
              <p:style>
                <a:lnRef idx="1">
                  <a:schemeClr val="accent1"/>
                </a:lnRef>
                <a:fillRef idx="0">
                  <a:schemeClr val="accent1"/>
                </a:fillRef>
                <a:effectRef idx="0">
                  <a:schemeClr val="accent1"/>
                </a:effectRef>
                <a:fontRef idx="minor">
                  <a:schemeClr val="tx1"/>
                </a:fontRef>
              </p:style>
            </p:cxnSp>
          </p:grpSp>
          <p:sp>
            <p:nvSpPr>
              <p:cNvPr id="204" name="文本框 203"/>
              <p:cNvSpPr txBox="1"/>
              <p:nvPr/>
            </p:nvSpPr>
            <p:spPr>
              <a:xfrm>
                <a:off x="1791306" y="1928927"/>
                <a:ext cx="721672" cy="646331"/>
              </a:xfrm>
              <a:prstGeom prst="rect">
                <a:avLst/>
              </a:prstGeom>
              <a:noFill/>
            </p:spPr>
            <p:txBody>
              <a:bodyPr wrap="none" rtlCol="0">
                <a:spAutoFit/>
              </a:bodyPr>
              <a:lstStyle/>
              <a:p>
                <a:r>
                  <a:rPr lang="en-US" altLang="zh-CN" sz="3600" dirty="0">
                    <a:solidFill>
                      <a:schemeClr val="bg1"/>
                    </a:solidFill>
                    <a:latin typeface="Agency FB" panose="020B0503020202020204" pitchFamily="34" charset="0"/>
                    <a:ea typeface="微软雅黑 Light" panose="020B0502040204020203" pitchFamily="34" charset="-122"/>
                  </a:rPr>
                  <a:t>87</a:t>
                </a:r>
                <a:r>
                  <a:rPr lang="en-US" altLang="zh-CN" sz="2000" dirty="0">
                    <a:solidFill>
                      <a:schemeClr val="bg1"/>
                    </a:solidFill>
                    <a:latin typeface="Agency FB" panose="020B0503020202020204" pitchFamily="34" charset="0"/>
                    <a:ea typeface="微软雅黑 Light" panose="020B0502040204020203" pitchFamily="34" charset="-122"/>
                  </a:rPr>
                  <a:t>%</a:t>
                </a:r>
                <a:endParaRPr lang="zh-CN" altLang="en-US" sz="2000" dirty="0">
                  <a:solidFill>
                    <a:schemeClr val="bg1"/>
                  </a:solidFill>
                  <a:latin typeface="Agency FB" panose="020B0503020202020204" pitchFamily="34" charset="0"/>
                  <a:ea typeface="微软雅黑 Light" panose="020B0502040204020203" pitchFamily="34" charset="-122"/>
                </a:endParaRPr>
              </a:p>
            </p:txBody>
          </p:sp>
        </p:grpSp>
        <p:sp>
          <p:nvSpPr>
            <p:cNvPr id="202" name="矩形 201"/>
            <p:cNvSpPr/>
            <p:nvPr/>
          </p:nvSpPr>
          <p:spPr>
            <a:xfrm>
              <a:off x="816503" y="3232125"/>
              <a:ext cx="1820714" cy="523220"/>
            </a:xfrm>
            <a:prstGeom prst="rect">
              <a:avLst/>
            </a:prstGeom>
          </p:spPr>
          <p:txBody>
            <a:bodyPr wrap="square">
              <a:spAutoFit/>
            </a:bodyPr>
            <a:lstStyle/>
            <a:p>
              <a:pPr algn="r"/>
              <a:r>
                <a:rPr lang="zh-CN" altLang="en-US" sz="1400" dirty="0">
                  <a:solidFill>
                    <a:schemeClr val="bg1"/>
                  </a:solidFill>
                  <a:latin typeface="Agency FB" panose="020B0503020202020204" pitchFamily="34" charset="0"/>
                  <a:ea typeface="微软雅黑" panose="020B0503020204020204" pitchFamily="34" charset="-122"/>
                </a:rPr>
                <a:t>Something was broken in my engine. And as I had with me</a:t>
              </a:r>
              <a:endParaRPr lang="zh-CN" altLang="en-US" sz="1400" dirty="0">
                <a:solidFill>
                  <a:schemeClr val="bg1"/>
                </a:solidFill>
                <a:latin typeface="Agency FB" panose="020B0503020202020204" pitchFamily="34" charset="0"/>
                <a:ea typeface="微软雅黑" panose="020B0503020204020204" pitchFamily="34" charset="-122"/>
              </a:endParaRPr>
            </a:p>
          </p:txBody>
        </p:sp>
      </p:grpSp>
      <p:grpSp>
        <p:nvGrpSpPr>
          <p:cNvPr id="209" name="组合 208"/>
          <p:cNvGrpSpPr/>
          <p:nvPr/>
        </p:nvGrpSpPr>
        <p:grpSpPr>
          <a:xfrm>
            <a:off x="3286429" y="1521700"/>
            <a:ext cx="1936789" cy="3063397"/>
            <a:chOff x="3286429" y="1521700"/>
            <a:chExt cx="1936789" cy="3063397"/>
          </a:xfrm>
        </p:grpSpPr>
        <p:grpSp>
          <p:nvGrpSpPr>
            <p:cNvPr id="210" name="组合 209"/>
            <p:cNvGrpSpPr/>
            <p:nvPr/>
          </p:nvGrpSpPr>
          <p:grpSpPr>
            <a:xfrm>
              <a:off x="3290422" y="1521700"/>
              <a:ext cx="941188" cy="3063397"/>
              <a:chOff x="3118877" y="1637424"/>
              <a:chExt cx="941188" cy="3063397"/>
            </a:xfrm>
          </p:grpSpPr>
          <p:sp>
            <p:nvSpPr>
              <p:cNvPr id="216" name="对角圆角矩形 215"/>
              <p:cNvSpPr/>
              <p:nvPr/>
            </p:nvSpPr>
            <p:spPr>
              <a:xfrm>
                <a:off x="3119978" y="1637424"/>
                <a:ext cx="940087" cy="940087"/>
              </a:xfrm>
              <a:prstGeom prst="round2DiagRect">
                <a:avLst/>
              </a:prstGeom>
              <a:solidFill>
                <a:srgbClr val="23B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cxnSp>
            <p:nvCxnSpPr>
              <p:cNvPr id="217" name="直接连接符 216"/>
              <p:cNvCxnSpPr/>
              <p:nvPr/>
            </p:nvCxnSpPr>
            <p:spPr>
              <a:xfrm>
                <a:off x="3118877" y="1871031"/>
                <a:ext cx="0" cy="2829790"/>
              </a:xfrm>
              <a:prstGeom prst="line">
                <a:avLst/>
              </a:prstGeom>
              <a:ln>
                <a:solidFill>
                  <a:srgbClr val="23B2FE"/>
                </a:solidFill>
                <a:prstDash val="dash"/>
                <a:tailEnd type="oval" w="med" len="med"/>
              </a:ln>
            </p:spPr>
            <p:style>
              <a:lnRef idx="1">
                <a:schemeClr val="accent1"/>
              </a:lnRef>
              <a:fillRef idx="0">
                <a:schemeClr val="accent1"/>
              </a:fillRef>
              <a:effectRef idx="0">
                <a:schemeClr val="accent1"/>
              </a:effectRef>
              <a:fontRef idx="minor">
                <a:schemeClr val="tx1"/>
              </a:fontRef>
            </p:style>
          </p:cxnSp>
        </p:grpSp>
        <p:grpSp>
          <p:nvGrpSpPr>
            <p:cNvPr id="211" name="组合 210"/>
            <p:cNvGrpSpPr/>
            <p:nvPr/>
          </p:nvGrpSpPr>
          <p:grpSpPr>
            <a:xfrm>
              <a:off x="3416581" y="2509645"/>
              <a:ext cx="725038" cy="369332"/>
              <a:chOff x="2021918" y="1694016"/>
              <a:chExt cx="725038" cy="369332"/>
            </a:xfrm>
          </p:grpSpPr>
          <p:sp>
            <p:nvSpPr>
              <p:cNvPr id="214" name="圆角矩形 213"/>
              <p:cNvSpPr/>
              <p:nvPr/>
            </p:nvSpPr>
            <p:spPr>
              <a:xfrm>
                <a:off x="2021918" y="1727885"/>
                <a:ext cx="725038" cy="301594"/>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sp>
            <p:nvSpPr>
              <p:cNvPr id="215" name="文本框 214"/>
              <p:cNvSpPr txBox="1"/>
              <p:nvPr/>
            </p:nvSpPr>
            <p:spPr>
              <a:xfrm>
                <a:off x="2151841" y="1694016"/>
                <a:ext cx="465192" cy="369332"/>
              </a:xfrm>
              <a:prstGeom prst="rect">
                <a:avLst/>
              </a:prstGeom>
              <a:noFill/>
            </p:spPr>
            <p:txBody>
              <a:bodyPr wrap="none" rtlCol="0">
                <a:spAutoFit/>
              </a:bodyPr>
              <a:lstStyle/>
              <a:p>
                <a:pPr algn="ctr"/>
                <a:r>
                  <a:rPr lang="en-US" altLang="zh-CN" dirty="0">
                    <a:solidFill>
                      <a:schemeClr val="bg1"/>
                    </a:solidFill>
                    <a:latin typeface="Agency FB" panose="020B0503020202020204" pitchFamily="34" charset="0"/>
                    <a:ea typeface="微软雅黑 Light" panose="020B0502040204020203" pitchFamily="34" charset="-122"/>
                  </a:rPr>
                  <a:t>EUR</a:t>
                </a:r>
                <a:endParaRPr lang="zh-CN" altLang="en-US" dirty="0">
                  <a:solidFill>
                    <a:schemeClr val="bg1"/>
                  </a:solidFill>
                  <a:latin typeface="Agency FB" panose="020B0503020202020204" pitchFamily="34" charset="0"/>
                  <a:ea typeface="微软雅黑 Light" panose="020B0502040204020203" pitchFamily="34" charset="-122"/>
                </a:endParaRPr>
              </a:p>
            </p:txBody>
          </p:sp>
        </p:grpSp>
        <p:sp>
          <p:nvSpPr>
            <p:cNvPr id="212" name="文本框 211"/>
            <p:cNvSpPr txBox="1"/>
            <p:nvPr/>
          </p:nvSpPr>
          <p:spPr>
            <a:xfrm>
              <a:off x="3286429" y="1699504"/>
              <a:ext cx="721672" cy="646331"/>
            </a:xfrm>
            <a:prstGeom prst="rect">
              <a:avLst/>
            </a:prstGeom>
            <a:noFill/>
          </p:spPr>
          <p:txBody>
            <a:bodyPr wrap="none" rtlCol="0">
              <a:spAutoFit/>
            </a:bodyPr>
            <a:lstStyle/>
            <a:p>
              <a:r>
                <a:rPr lang="en-US" altLang="zh-CN" sz="3600" dirty="0">
                  <a:solidFill>
                    <a:schemeClr val="bg1"/>
                  </a:solidFill>
                  <a:latin typeface="Agency FB" panose="020B0503020202020204" pitchFamily="34" charset="0"/>
                  <a:ea typeface="微软雅黑 Light" panose="020B0502040204020203" pitchFamily="34" charset="-122"/>
                </a:rPr>
                <a:t>54</a:t>
              </a:r>
              <a:r>
                <a:rPr lang="en-US" altLang="zh-CN" sz="2000" dirty="0">
                  <a:solidFill>
                    <a:schemeClr val="bg1"/>
                  </a:solidFill>
                  <a:latin typeface="Agency FB" panose="020B0503020202020204" pitchFamily="34" charset="0"/>
                  <a:ea typeface="微软雅黑 Light" panose="020B0502040204020203" pitchFamily="34" charset="-122"/>
                </a:rPr>
                <a:t>%</a:t>
              </a:r>
              <a:endParaRPr lang="zh-CN" altLang="en-US" sz="2000" dirty="0">
                <a:solidFill>
                  <a:schemeClr val="bg1"/>
                </a:solidFill>
                <a:latin typeface="Agency FB" panose="020B0503020202020204" pitchFamily="34" charset="0"/>
                <a:ea typeface="微软雅黑 Light" panose="020B0502040204020203" pitchFamily="34" charset="-122"/>
              </a:endParaRPr>
            </a:p>
          </p:txBody>
        </p:sp>
        <p:sp>
          <p:nvSpPr>
            <p:cNvPr id="213" name="矩形 212"/>
            <p:cNvSpPr/>
            <p:nvPr/>
          </p:nvSpPr>
          <p:spPr>
            <a:xfrm>
              <a:off x="3402504" y="2913061"/>
              <a:ext cx="1820714" cy="523220"/>
            </a:xfrm>
            <a:prstGeom prst="rect">
              <a:avLst/>
            </a:prstGeom>
          </p:spPr>
          <p:txBody>
            <a:bodyPr wrap="square">
              <a:spAutoFit/>
            </a:bodyPr>
            <a:lstStyle/>
            <a:p>
              <a:r>
                <a:rPr lang="zh-CN" altLang="en-US" sz="1400" dirty="0">
                  <a:solidFill>
                    <a:schemeClr val="bg1"/>
                  </a:solidFill>
                  <a:latin typeface="Agency FB" panose="020B0503020202020204" pitchFamily="34" charset="0"/>
                  <a:ea typeface="微软雅黑" panose="020B0503020204020204" pitchFamily="34" charset="-122"/>
                </a:rPr>
                <a:t>Something was broken in my engine. And as I had with me</a:t>
              </a:r>
              <a:endParaRPr lang="zh-CN" altLang="en-US" sz="1400" dirty="0">
                <a:solidFill>
                  <a:schemeClr val="bg1"/>
                </a:solidFill>
                <a:latin typeface="Agency FB" panose="020B0503020202020204" pitchFamily="34" charset="0"/>
                <a:ea typeface="微软雅黑" panose="020B0503020204020204" pitchFamily="34" charset="-122"/>
              </a:endParaRPr>
            </a:p>
          </p:txBody>
        </p:sp>
      </p:grpSp>
      <p:grpSp>
        <p:nvGrpSpPr>
          <p:cNvPr id="218" name="组合 217"/>
          <p:cNvGrpSpPr/>
          <p:nvPr/>
        </p:nvGrpSpPr>
        <p:grpSpPr>
          <a:xfrm>
            <a:off x="5719331" y="1538622"/>
            <a:ext cx="1287865" cy="3980918"/>
            <a:chOff x="5719331" y="1538622"/>
            <a:chExt cx="1287865" cy="3980918"/>
          </a:xfrm>
        </p:grpSpPr>
        <p:grpSp>
          <p:nvGrpSpPr>
            <p:cNvPr id="219" name="组合 218"/>
            <p:cNvGrpSpPr/>
            <p:nvPr/>
          </p:nvGrpSpPr>
          <p:grpSpPr>
            <a:xfrm>
              <a:off x="5719331" y="1538622"/>
              <a:ext cx="941188" cy="3980918"/>
              <a:chOff x="6295922" y="1171654"/>
              <a:chExt cx="941188" cy="3980918"/>
            </a:xfrm>
          </p:grpSpPr>
          <p:grpSp>
            <p:nvGrpSpPr>
              <p:cNvPr id="221" name="组合 220"/>
              <p:cNvGrpSpPr/>
              <p:nvPr/>
            </p:nvGrpSpPr>
            <p:grpSpPr>
              <a:xfrm>
                <a:off x="6295922" y="1171654"/>
                <a:ext cx="941188" cy="3980918"/>
                <a:chOff x="3118877" y="1331311"/>
                <a:chExt cx="941188" cy="3980918"/>
              </a:xfrm>
            </p:grpSpPr>
            <p:sp>
              <p:nvSpPr>
                <p:cNvPr id="226" name="对角圆角矩形 225"/>
                <p:cNvSpPr/>
                <p:nvPr/>
              </p:nvSpPr>
              <p:spPr>
                <a:xfrm>
                  <a:off x="3119978" y="1331311"/>
                  <a:ext cx="940087" cy="940087"/>
                </a:xfrm>
                <a:prstGeom prst="round2DiagRect">
                  <a:avLst/>
                </a:prstGeom>
                <a:solidFill>
                  <a:srgbClr val="23B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cxnSp>
              <p:nvCxnSpPr>
                <p:cNvPr id="227" name="直接连接符 226"/>
                <p:cNvCxnSpPr/>
                <p:nvPr/>
              </p:nvCxnSpPr>
              <p:spPr>
                <a:xfrm>
                  <a:off x="3118877" y="1871031"/>
                  <a:ext cx="0" cy="3441198"/>
                </a:xfrm>
                <a:prstGeom prst="line">
                  <a:avLst/>
                </a:prstGeom>
                <a:ln>
                  <a:solidFill>
                    <a:schemeClr val="accent3"/>
                  </a:solidFill>
                  <a:prstDash val="dash"/>
                  <a:tailEnd type="oval" w="med" len="med"/>
                </a:ln>
              </p:spPr>
              <p:style>
                <a:lnRef idx="1">
                  <a:schemeClr val="accent1"/>
                </a:lnRef>
                <a:fillRef idx="0">
                  <a:schemeClr val="accent1"/>
                </a:fillRef>
                <a:effectRef idx="0">
                  <a:schemeClr val="accent1"/>
                </a:effectRef>
                <a:fontRef idx="minor">
                  <a:schemeClr val="tx1"/>
                </a:fontRef>
              </p:style>
            </p:cxnSp>
          </p:grpSp>
          <p:sp>
            <p:nvSpPr>
              <p:cNvPr id="222" name="文本框 221"/>
              <p:cNvSpPr txBox="1"/>
              <p:nvPr/>
            </p:nvSpPr>
            <p:spPr>
              <a:xfrm>
                <a:off x="6300553" y="1302721"/>
                <a:ext cx="750526" cy="646331"/>
              </a:xfrm>
              <a:prstGeom prst="rect">
                <a:avLst/>
              </a:prstGeom>
              <a:noFill/>
            </p:spPr>
            <p:txBody>
              <a:bodyPr wrap="none" rtlCol="0">
                <a:spAutoFit/>
              </a:bodyPr>
              <a:lstStyle/>
              <a:p>
                <a:r>
                  <a:rPr lang="en-US" altLang="zh-CN" sz="3600" dirty="0">
                    <a:solidFill>
                      <a:schemeClr val="bg1"/>
                    </a:solidFill>
                    <a:latin typeface="Agency FB" panose="020B0503020202020204" pitchFamily="34" charset="0"/>
                    <a:ea typeface="微软雅黑 Light" panose="020B0502040204020203" pitchFamily="34" charset="-122"/>
                  </a:rPr>
                  <a:t>89</a:t>
                </a:r>
                <a:r>
                  <a:rPr lang="en-US" altLang="zh-CN" sz="2000" dirty="0">
                    <a:solidFill>
                      <a:schemeClr val="bg1"/>
                    </a:solidFill>
                    <a:latin typeface="Agency FB" panose="020B0503020202020204" pitchFamily="34" charset="0"/>
                    <a:ea typeface="微软雅黑 Light" panose="020B0502040204020203" pitchFamily="34" charset="-122"/>
                  </a:rPr>
                  <a:t>%</a:t>
                </a:r>
                <a:endParaRPr lang="zh-CN" altLang="en-US" sz="2000" dirty="0">
                  <a:solidFill>
                    <a:schemeClr val="bg1"/>
                  </a:solidFill>
                  <a:latin typeface="Agency FB" panose="020B0503020202020204" pitchFamily="34" charset="0"/>
                  <a:ea typeface="微软雅黑 Light" panose="020B0502040204020203" pitchFamily="34" charset="-122"/>
                </a:endParaRPr>
              </a:p>
            </p:txBody>
          </p:sp>
          <p:grpSp>
            <p:nvGrpSpPr>
              <p:cNvPr id="223" name="组合 222"/>
              <p:cNvGrpSpPr/>
              <p:nvPr/>
            </p:nvGrpSpPr>
            <p:grpSpPr>
              <a:xfrm>
                <a:off x="6387470" y="2155543"/>
                <a:ext cx="725038" cy="369332"/>
                <a:chOff x="2021918" y="1694016"/>
                <a:chExt cx="725038" cy="369332"/>
              </a:xfrm>
            </p:grpSpPr>
            <p:sp>
              <p:nvSpPr>
                <p:cNvPr id="224" name="圆角矩形 223"/>
                <p:cNvSpPr/>
                <p:nvPr/>
              </p:nvSpPr>
              <p:spPr>
                <a:xfrm>
                  <a:off x="2021918" y="1727885"/>
                  <a:ext cx="725038" cy="301594"/>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sp>
              <p:nvSpPr>
                <p:cNvPr id="225" name="文本框 224"/>
                <p:cNvSpPr txBox="1"/>
                <p:nvPr/>
              </p:nvSpPr>
              <p:spPr>
                <a:xfrm>
                  <a:off x="2082913" y="1694016"/>
                  <a:ext cx="603050" cy="369332"/>
                </a:xfrm>
                <a:prstGeom prst="rect">
                  <a:avLst/>
                </a:prstGeom>
                <a:noFill/>
              </p:spPr>
              <p:txBody>
                <a:bodyPr wrap="none" rtlCol="0">
                  <a:spAutoFit/>
                </a:bodyPr>
                <a:lstStyle/>
                <a:p>
                  <a:pPr algn="ctr"/>
                  <a:r>
                    <a:rPr lang="en-US" altLang="zh-CN" dirty="0">
                      <a:solidFill>
                        <a:schemeClr val="bg1"/>
                      </a:solidFill>
                      <a:latin typeface="Agency FB" panose="020B0503020202020204" pitchFamily="34" charset="0"/>
                      <a:ea typeface="微软雅黑 Light" panose="020B0502040204020203" pitchFamily="34" charset="-122"/>
                    </a:rPr>
                    <a:t>Brazil</a:t>
                  </a:r>
                  <a:endParaRPr lang="zh-CN" altLang="en-US" dirty="0">
                    <a:solidFill>
                      <a:schemeClr val="bg1"/>
                    </a:solidFill>
                    <a:latin typeface="Agency FB" panose="020B0503020202020204" pitchFamily="34" charset="0"/>
                    <a:ea typeface="微软雅黑 Light" panose="020B0502040204020203" pitchFamily="34" charset="-122"/>
                  </a:endParaRPr>
                </a:p>
              </p:txBody>
            </p:sp>
          </p:grpSp>
        </p:grpSp>
        <p:sp>
          <p:nvSpPr>
            <p:cNvPr id="220" name="矩形 219"/>
            <p:cNvSpPr/>
            <p:nvPr/>
          </p:nvSpPr>
          <p:spPr>
            <a:xfrm>
              <a:off x="5766815" y="2956823"/>
              <a:ext cx="1240381" cy="954107"/>
            </a:xfrm>
            <a:prstGeom prst="rect">
              <a:avLst/>
            </a:prstGeom>
          </p:spPr>
          <p:txBody>
            <a:bodyPr wrap="square">
              <a:spAutoFit/>
            </a:bodyPr>
            <a:lstStyle/>
            <a:p>
              <a:r>
                <a:rPr lang="zh-CN" altLang="en-US" sz="1400" dirty="0">
                  <a:solidFill>
                    <a:schemeClr val="bg1"/>
                  </a:solidFill>
                  <a:latin typeface="Agency FB" panose="020B0503020202020204" pitchFamily="34" charset="0"/>
                  <a:ea typeface="微软雅黑" panose="020B0503020204020204" pitchFamily="34" charset="-122"/>
                </a:rPr>
                <a:t>Something was broken in my engine. And as I had with me</a:t>
              </a:r>
              <a:endParaRPr lang="zh-CN" altLang="en-US" sz="1400" dirty="0">
                <a:solidFill>
                  <a:schemeClr val="bg1"/>
                </a:solidFill>
                <a:latin typeface="Agency FB" panose="020B0503020202020204" pitchFamily="34" charset="0"/>
                <a:ea typeface="微软雅黑" panose="020B0503020204020204" pitchFamily="34" charset="-122"/>
              </a:endParaRPr>
            </a:p>
          </p:txBody>
        </p:sp>
      </p:grpSp>
      <p:grpSp>
        <p:nvGrpSpPr>
          <p:cNvPr id="228" name="组合 227"/>
          <p:cNvGrpSpPr/>
          <p:nvPr/>
        </p:nvGrpSpPr>
        <p:grpSpPr>
          <a:xfrm>
            <a:off x="7277507" y="2619135"/>
            <a:ext cx="1893818" cy="2587545"/>
            <a:chOff x="7277507" y="2619135"/>
            <a:chExt cx="1893818" cy="2587545"/>
          </a:xfrm>
        </p:grpSpPr>
        <p:grpSp>
          <p:nvGrpSpPr>
            <p:cNvPr id="229" name="组合 228"/>
            <p:cNvGrpSpPr/>
            <p:nvPr/>
          </p:nvGrpSpPr>
          <p:grpSpPr>
            <a:xfrm>
              <a:off x="7277507" y="2619135"/>
              <a:ext cx="941188" cy="2587545"/>
              <a:chOff x="3118877" y="1637424"/>
              <a:chExt cx="941188" cy="2587545"/>
            </a:xfrm>
          </p:grpSpPr>
          <p:sp>
            <p:nvSpPr>
              <p:cNvPr id="235" name="对角圆角矩形 234"/>
              <p:cNvSpPr/>
              <p:nvPr/>
            </p:nvSpPr>
            <p:spPr>
              <a:xfrm>
                <a:off x="3119978" y="1637424"/>
                <a:ext cx="940087" cy="940087"/>
              </a:xfrm>
              <a:prstGeom prst="round2DiagRect">
                <a:avLst/>
              </a:prstGeom>
              <a:solidFill>
                <a:srgbClr val="23B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cxnSp>
            <p:nvCxnSpPr>
              <p:cNvPr id="236" name="直接连接符 235"/>
              <p:cNvCxnSpPr/>
              <p:nvPr/>
            </p:nvCxnSpPr>
            <p:spPr>
              <a:xfrm>
                <a:off x="3118877" y="1871031"/>
                <a:ext cx="0" cy="2353938"/>
              </a:xfrm>
              <a:prstGeom prst="line">
                <a:avLst/>
              </a:prstGeom>
              <a:ln>
                <a:solidFill>
                  <a:schemeClr val="bg1">
                    <a:lumMod val="75000"/>
                  </a:schemeClr>
                </a:solidFill>
                <a:prstDash val="dash"/>
                <a:tailEnd type="oval" w="med" len="med"/>
              </a:ln>
            </p:spPr>
            <p:style>
              <a:lnRef idx="1">
                <a:schemeClr val="accent1"/>
              </a:lnRef>
              <a:fillRef idx="0">
                <a:schemeClr val="accent1"/>
              </a:fillRef>
              <a:effectRef idx="0">
                <a:schemeClr val="accent1"/>
              </a:effectRef>
              <a:fontRef idx="minor">
                <a:schemeClr val="tx1"/>
              </a:fontRef>
            </p:style>
          </p:cxnSp>
        </p:grpSp>
        <p:sp>
          <p:nvSpPr>
            <p:cNvPr id="230" name="文本框 229"/>
            <p:cNvSpPr txBox="1"/>
            <p:nvPr/>
          </p:nvSpPr>
          <p:spPr>
            <a:xfrm>
              <a:off x="7288556" y="2748140"/>
              <a:ext cx="699230" cy="646331"/>
            </a:xfrm>
            <a:prstGeom prst="rect">
              <a:avLst/>
            </a:prstGeom>
            <a:noFill/>
          </p:spPr>
          <p:txBody>
            <a:bodyPr wrap="none" rtlCol="0">
              <a:spAutoFit/>
            </a:bodyPr>
            <a:lstStyle/>
            <a:p>
              <a:r>
                <a:rPr lang="en-US" altLang="zh-CN" sz="3600" dirty="0">
                  <a:solidFill>
                    <a:schemeClr val="bg1"/>
                  </a:solidFill>
                  <a:latin typeface="Agency FB" panose="020B0503020202020204" pitchFamily="34" charset="0"/>
                  <a:ea typeface="微软雅黑 Light" panose="020B0502040204020203" pitchFamily="34" charset="-122"/>
                </a:rPr>
                <a:t>74</a:t>
              </a:r>
              <a:r>
                <a:rPr lang="en-US" altLang="zh-CN" sz="2000" dirty="0">
                  <a:solidFill>
                    <a:schemeClr val="bg1"/>
                  </a:solidFill>
                  <a:latin typeface="Agency FB" panose="020B0503020202020204" pitchFamily="34" charset="0"/>
                  <a:ea typeface="微软雅黑 Light" panose="020B0502040204020203" pitchFamily="34" charset="-122"/>
                </a:rPr>
                <a:t>%</a:t>
              </a:r>
              <a:endParaRPr lang="zh-CN" altLang="en-US" sz="2000" dirty="0">
                <a:solidFill>
                  <a:schemeClr val="bg1"/>
                </a:solidFill>
                <a:latin typeface="Agency FB" panose="020B0503020202020204" pitchFamily="34" charset="0"/>
                <a:ea typeface="微软雅黑 Light" panose="020B0502040204020203" pitchFamily="34" charset="-122"/>
              </a:endParaRPr>
            </a:p>
          </p:txBody>
        </p:sp>
        <p:grpSp>
          <p:nvGrpSpPr>
            <p:cNvPr id="231" name="组合 230"/>
            <p:cNvGrpSpPr/>
            <p:nvPr/>
          </p:nvGrpSpPr>
          <p:grpSpPr>
            <a:xfrm>
              <a:off x="7391089" y="3580475"/>
              <a:ext cx="725038" cy="369332"/>
              <a:chOff x="2021918" y="1694016"/>
              <a:chExt cx="725038" cy="369332"/>
            </a:xfrm>
          </p:grpSpPr>
          <p:sp>
            <p:nvSpPr>
              <p:cNvPr id="233" name="圆角矩形 232"/>
              <p:cNvSpPr/>
              <p:nvPr/>
            </p:nvSpPr>
            <p:spPr>
              <a:xfrm>
                <a:off x="2021918" y="1727885"/>
                <a:ext cx="725038" cy="301594"/>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sp>
            <p:nvSpPr>
              <p:cNvPr id="234" name="文本框 233"/>
              <p:cNvSpPr txBox="1"/>
              <p:nvPr/>
            </p:nvSpPr>
            <p:spPr>
              <a:xfrm>
                <a:off x="2118179" y="1694016"/>
                <a:ext cx="532518" cy="369332"/>
              </a:xfrm>
              <a:prstGeom prst="rect">
                <a:avLst/>
              </a:prstGeom>
              <a:noFill/>
            </p:spPr>
            <p:txBody>
              <a:bodyPr wrap="none" rtlCol="0">
                <a:spAutoFit/>
              </a:bodyPr>
              <a:lstStyle/>
              <a:p>
                <a:pPr algn="ctr"/>
                <a:r>
                  <a:rPr lang="en-US" altLang="zh-CN" dirty="0">
                    <a:solidFill>
                      <a:schemeClr val="bg1"/>
                    </a:solidFill>
                    <a:latin typeface="Agency FB" panose="020B0503020202020204" pitchFamily="34" charset="0"/>
                    <a:ea typeface="微软雅黑 Light" panose="020B0502040204020203" pitchFamily="34" charset="-122"/>
                  </a:rPr>
                  <a:t>India</a:t>
                </a:r>
                <a:endParaRPr lang="zh-CN" altLang="en-US" dirty="0">
                  <a:solidFill>
                    <a:schemeClr val="bg1"/>
                  </a:solidFill>
                  <a:latin typeface="Agency FB" panose="020B0503020202020204" pitchFamily="34" charset="0"/>
                  <a:ea typeface="微软雅黑 Light" panose="020B0502040204020203" pitchFamily="34" charset="-122"/>
                </a:endParaRPr>
              </a:p>
            </p:txBody>
          </p:sp>
        </p:grpSp>
        <p:sp>
          <p:nvSpPr>
            <p:cNvPr id="232" name="矩形 231"/>
            <p:cNvSpPr/>
            <p:nvPr/>
          </p:nvSpPr>
          <p:spPr>
            <a:xfrm>
              <a:off x="7350611" y="4029711"/>
              <a:ext cx="1820714" cy="523220"/>
            </a:xfrm>
            <a:prstGeom prst="rect">
              <a:avLst/>
            </a:prstGeom>
          </p:spPr>
          <p:txBody>
            <a:bodyPr wrap="square">
              <a:spAutoFit/>
            </a:bodyPr>
            <a:lstStyle/>
            <a:p>
              <a:r>
                <a:rPr lang="zh-CN" altLang="en-US" sz="1400" dirty="0">
                  <a:solidFill>
                    <a:schemeClr val="bg1"/>
                  </a:solidFill>
                  <a:latin typeface="Agency FB" panose="020B0503020202020204" pitchFamily="34" charset="0"/>
                  <a:ea typeface="微软雅黑" panose="020B0503020204020204" pitchFamily="34" charset="-122"/>
                </a:rPr>
                <a:t>Something was broken in my engine. And as I had with me</a:t>
              </a:r>
              <a:endParaRPr lang="zh-CN" altLang="en-US" sz="1400" dirty="0">
                <a:solidFill>
                  <a:schemeClr val="bg1"/>
                </a:solidFill>
                <a:latin typeface="Agency FB" panose="020B0503020202020204" pitchFamily="34" charset="0"/>
                <a:ea typeface="微软雅黑" panose="020B0503020204020204" pitchFamily="34" charset="-122"/>
              </a:endParaRPr>
            </a:p>
          </p:txBody>
        </p:sp>
      </p:grpSp>
      <p:grpSp>
        <p:nvGrpSpPr>
          <p:cNvPr id="237" name="组合 236"/>
          <p:cNvGrpSpPr/>
          <p:nvPr/>
        </p:nvGrpSpPr>
        <p:grpSpPr>
          <a:xfrm>
            <a:off x="9898869" y="1363299"/>
            <a:ext cx="1983871" cy="4699105"/>
            <a:chOff x="9898869" y="1363299"/>
            <a:chExt cx="1983871" cy="4699105"/>
          </a:xfrm>
        </p:grpSpPr>
        <p:grpSp>
          <p:nvGrpSpPr>
            <p:cNvPr id="238" name="组合 237"/>
            <p:cNvGrpSpPr/>
            <p:nvPr/>
          </p:nvGrpSpPr>
          <p:grpSpPr>
            <a:xfrm>
              <a:off x="9898869" y="1363299"/>
              <a:ext cx="941188" cy="4699105"/>
              <a:chOff x="3118877" y="767755"/>
              <a:chExt cx="941188" cy="4699105"/>
            </a:xfrm>
          </p:grpSpPr>
          <p:sp>
            <p:nvSpPr>
              <p:cNvPr id="244" name="对角圆角矩形 243"/>
              <p:cNvSpPr/>
              <p:nvPr/>
            </p:nvSpPr>
            <p:spPr>
              <a:xfrm>
                <a:off x="3119978" y="767755"/>
                <a:ext cx="940087" cy="940087"/>
              </a:xfrm>
              <a:prstGeom prst="round2DiagRect">
                <a:avLst/>
              </a:prstGeom>
              <a:solidFill>
                <a:srgbClr val="23B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cxnSp>
            <p:nvCxnSpPr>
              <p:cNvPr id="245" name="直接连接符 244"/>
              <p:cNvCxnSpPr/>
              <p:nvPr/>
            </p:nvCxnSpPr>
            <p:spPr>
              <a:xfrm>
                <a:off x="3118877" y="1707842"/>
                <a:ext cx="0" cy="3759018"/>
              </a:xfrm>
              <a:prstGeom prst="line">
                <a:avLst/>
              </a:prstGeom>
              <a:ln>
                <a:solidFill>
                  <a:schemeClr val="accent6"/>
                </a:solidFill>
                <a:prstDash val="dash"/>
                <a:tailEnd type="oval" w="med" len="med"/>
              </a:ln>
            </p:spPr>
            <p:style>
              <a:lnRef idx="1">
                <a:schemeClr val="accent1"/>
              </a:lnRef>
              <a:fillRef idx="0">
                <a:schemeClr val="accent1"/>
              </a:fillRef>
              <a:effectRef idx="0">
                <a:schemeClr val="accent1"/>
              </a:effectRef>
              <a:fontRef idx="minor">
                <a:schemeClr val="tx1"/>
              </a:fontRef>
            </p:style>
          </p:cxnSp>
        </p:grpSp>
        <p:sp>
          <p:nvSpPr>
            <p:cNvPr id="239" name="文本框 238"/>
            <p:cNvSpPr txBox="1"/>
            <p:nvPr/>
          </p:nvSpPr>
          <p:spPr>
            <a:xfrm>
              <a:off x="9915538" y="1540428"/>
              <a:ext cx="731290" cy="646331"/>
            </a:xfrm>
            <a:prstGeom prst="rect">
              <a:avLst/>
            </a:prstGeom>
            <a:noFill/>
          </p:spPr>
          <p:txBody>
            <a:bodyPr wrap="none" rtlCol="0">
              <a:spAutoFit/>
            </a:bodyPr>
            <a:lstStyle/>
            <a:p>
              <a:r>
                <a:rPr lang="en-US" altLang="zh-CN" sz="3600" dirty="0">
                  <a:solidFill>
                    <a:schemeClr val="bg1"/>
                  </a:solidFill>
                  <a:latin typeface="Agency FB" panose="020B0503020202020204" pitchFamily="34" charset="0"/>
                  <a:ea typeface="微软雅黑 Light" panose="020B0502040204020203" pitchFamily="34" charset="-122"/>
                </a:rPr>
                <a:t>84</a:t>
              </a:r>
              <a:r>
                <a:rPr lang="en-US" altLang="zh-CN" sz="2000" dirty="0">
                  <a:solidFill>
                    <a:schemeClr val="bg1"/>
                  </a:solidFill>
                  <a:latin typeface="Agency FB" panose="020B0503020202020204" pitchFamily="34" charset="0"/>
                  <a:ea typeface="微软雅黑 Light" panose="020B0502040204020203" pitchFamily="34" charset="-122"/>
                </a:rPr>
                <a:t>%</a:t>
              </a:r>
              <a:endParaRPr lang="zh-CN" altLang="en-US" sz="2000" dirty="0">
                <a:solidFill>
                  <a:schemeClr val="bg1"/>
                </a:solidFill>
                <a:latin typeface="Agency FB" panose="020B0503020202020204" pitchFamily="34" charset="0"/>
                <a:ea typeface="微软雅黑 Light" panose="020B0502040204020203" pitchFamily="34" charset="-122"/>
              </a:endParaRPr>
            </a:p>
          </p:txBody>
        </p:sp>
        <p:grpSp>
          <p:nvGrpSpPr>
            <p:cNvPr id="240" name="组合 239"/>
            <p:cNvGrpSpPr/>
            <p:nvPr/>
          </p:nvGrpSpPr>
          <p:grpSpPr>
            <a:xfrm>
              <a:off x="10013912" y="2405894"/>
              <a:ext cx="1083652" cy="307777"/>
              <a:chOff x="2021918" y="1722498"/>
              <a:chExt cx="725038" cy="307777"/>
            </a:xfrm>
          </p:grpSpPr>
          <p:sp>
            <p:nvSpPr>
              <p:cNvPr id="242" name="圆角矩形 241"/>
              <p:cNvSpPr/>
              <p:nvPr/>
            </p:nvSpPr>
            <p:spPr>
              <a:xfrm>
                <a:off x="2021918" y="1727885"/>
                <a:ext cx="725038" cy="301594"/>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sp>
            <p:nvSpPr>
              <p:cNvPr id="243" name="文本框 242"/>
              <p:cNvSpPr txBox="1"/>
              <p:nvPr/>
            </p:nvSpPr>
            <p:spPr>
              <a:xfrm>
                <a:off x="2153204" y="1722498"/>
                <a:ext cx="462471" cy="307777"/>
              </a:xfrm>
              <a:prstGeom prst="rect">
                <a:avLst/>
              </a:prstGeom>
              <a:noFill/>
            </p:spPr>
            <p:txBody>
              <a:bodyPr wrap="none" rtlCol="0">
                <a:spAutoFit/>
              </a:bodyPr>
              <a:lstStyle/>
              <a:p>
                <a:pPr algn="ctr"/>
                <a:r>
                  <a:rPr lang="en-US" altLang="zh-CN" sz="1400" dirty="0">
                    <a:solidFill>
                      <a:schemeClr val="bg1"/>
                    </a:solidFill>
                    <a:latin typeface="Agency FB" panose="020B0503020202020204" pitchFamily="34" charset="0"/>
                    <a:ea typeface="微软雅黑 Light" panose="020B0502040204020203" pitchFamily="34" charset="-122"/>
                  </a:rPr>
                  <a:t>Australia</a:t>
                </a:r>
                <a:endParaRPr lang="zh-CN" altLang="en-US" sz="1400" dirty="0">
                  <a:solidFill>
                    <a:schemeClr val="bg1"/>
                  </a:solidFill>
                  <a:latin typeface="Agency FB" panose="020B0503020202020204" pitchFamily="34" charset="0"/>
                  <a:ea typeface="微软雅黑 Light" panose="020B0502040204020203" pitchFamily="34" charset="-122"/>
                </a:endParaRPr>
              </a:p>
            </p:txBody>
          </p:sp>
        </p:grpSp>
        <p:sp>
          <p:nvSpPr>
            <p:cNvPr id="241" name="矩形 240"/>
            <p:cNvSpPr/>
            <p:nvPr/>
          </p:nvSpPr>
          <p:spPr>
            <a:xfrm>
              <a:off x="10062026" y="2800504"/>
              <a:ext cx="1820714" cy="523220"/>
            </a:xfrm>
            <a:prstGeom prst="rect">
              <a:avLst/>
            </a:prstGeom>
          </p:spPr>
          <p:txBody>
            <a:bodyPr wrap="square">
              <a:spAutoFit/>
            </a:bodyPr>
            <a:lstStyle/>
            <a:p>
              <a:r>
                <a:rPr lang="zh-CN" altLang="en-US" sz="1400" dirty="0">
                  <a:solidFill>
                    <a:schemeClr val="bg1"/>
                  </a:solidFill>
                  <a:latin typeface="Agency FB" panose="020B0503020202020204" pitchFamily="34" charset="0"/>
                  <a:ea typeface="微软雅黑" panose="020B0503020204020204" pitchFamily="34" charset="-122"/>
                </a:rPr>
                <a:t>Something was broken in my engine. And as I had with me</a:t>
              </a:r>
              <a:endParaRPr lang="zh-CN" altLang="en-US" sz="1400" dirty="0">
                <a:solidFill>
                  <a:schemeClr val="bg1"/>
                </a:solidFill>
                <a:latin typeface="Agency FB" panose="020B0503020202020204" pitchFamily="34" charset="0"/>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3000">
        <p15:prstTrans prst="peelOff"/>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barn(outVertical)">
                                      <p:cBhvr>
                                        <p:cTn id="7" dur="500"/>
                                        <p:tgtEl>
                                          <p:spTgt spid="59"/>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99"/>
                                        </p:tgtEl>
                                        <p:attrNameLst>
                                          <p:attrName>style.visibility</p:attrName>
                                        </p:attrNameLst>
                                      </p:cBhvr>
                                      <p:to>
                                        <p:strVal val="visible"/>
                                      </p:to>
                                    </p:set>
                                    <p:animEffect transition="in" filter="wipe(down)">
                                      <p:cBhvr>
                                        <p:cTn id="11" dur="500"/>
                                        <p:tgtEl>
                                          <p:spTgt spid="199"/>
                                        </p:tgtEl>
                                      </p:cBhvr>
                                    </p:animEffect>
                                  </p:childTnLst>
                                </p:cTn>
                              </p:par>
                              <p:par>
                                <p:cTn id="12" presetID="22" presetClass="entr" presetSubtype="4" fill="hold" nodeType="withEffect">
                                  <p:stCondLst>
                                    <p:cond delay="100"/>
                                  </p:stCondLst>
                                  <p:childTnLst>
                                    <p:set>
                                      <p:cBhvr>
                                        <p:cTn id="13" dur="1" fill="hold">
                                          <p:stCondLst>
                                            <p:cond delay="0"/>
                                          </p:stCondLst>
                                        </p:cTn>
                                        <p:tgtEl>
                                          <p:spTgt spid="209"/>
                                        </p:tgtEl>
                                        <p:attrNameLst>
                                          <p:attrName>style.visibility</p:attrName>
                                        </p:attrNameLst>
                                      </p:cBhvr>
                                      <p:to>
                                        <p:strVal val="visible"/>
                                      </p:to>
                                    </p:set>
                                    <p:animEffect transition="in" filter="wipe(down)">
                                      <p:cBhvr>
                                        <p:cTn id="14" dur="500"/>
                                        <p:tgtEl>
                                          <p:spTgt spid="209"/>
                                        </p:tgtEl>
                                      </p:cBhvr>
                                    </p:animEffect>
                                  </p:childTnLst>
                                </p:cTn>
                              </p:par>
                              <p:par>
                                <p:cTn id="15" presetID="22" presetClass="entr" presetSubtype="4" fill="hold" nodeType="withEffect">
                                  <p:stCondLst>
                                    <p:cond delay="200"/>
                                  </p:stCondLst>
                                  <p:childTnLst>
                                    <p:set>
                                      <p:cBhvr>
                                        <p:cTn id="16" dur="1" fill="hold">
                                          <p:stCondLst>
                                            <p:cond delay="0"/>
                                          </p:stCondLst>
                                        </p:cTn>
                                        <p:tgtEl>
                                          <p:spTgt spid="218"/>
                                        </p:tgtEl>
                                        <p:attrNameLst>
                                          <p:attrName>style.visibility</p:attrName>
                                        </p:attrNameLst>
                                      </p:cBhvr>
                                      <p:to>
                                        <p:strVal val="visible"/>
                                      </p:to>
                                    </p:set>
                                    <p:animEffect transition="in" filter="wipe(down)">
                                      <p:cBhvr>
                                        <p:cTn id="17" dur="500"/>
                                        <p:tgtEl>
                                          <p:spTgt spid="218"/>
                                        </p:tgtEl>
                                      </p:cBhvr>
                                    </p:animEffect>
                                  </p:childTnLst>
                                </p:cTn>
                              </p:par>
                              <p:par>
                                <p:cTn id="18" presetID="22" presetClass="entr" presetSubtype="4" fill="hold" nodeType="withEffect">
                                  <p:stCondLst>
                                    <p:cond delay="300"/>
                                  </p:stCondLst>
                                  <p:childTnLst>
                                    <p:set>
                                      <p:cBhvr>
                                        <p:cTn id="19" dur="1" fill="hold">
                                          <p:stCondLst>
                                            <p:cond delay="0"/>
                                          </p:stCondLst>
                                        </p:cTn>
                                        <p:tgtEl>
                                          <p:spTgt spid="228"/>
                                        </p:tgtEl>
                                        <p:attrNameLst>
                                          <p:attrName>style.visibility</p:attrName>
                                        </p:attrNameLst>
                                      </p:cBhvr>
                                      <p:to>
                                        <p:strVal val="visible"/>
                                      </p:to>
                                    </p:set>
                                    <p:animEffect transition="in" filter="wipe(down)">
                                      <p:cBhvr>
                                        <p:cTn id="20" dur="500"/>
                                        <p:tgtEl>
                                          <p:spTgt spid="228"/>
                                        </p:tgtEl>
                                      </p:cBhvr>
                                    </p:animEffect>
                                  </p:childTnLst>
                                </p:cTn>
                              </p:par>
                              <p:par>
                                <p:cTn id="21" presetID="22" presetClass="entr" presetSubtype="4" fill="hold" nodeType="withEffect">
                                  <p:stCondLst>
                                    <p:cond delay="400"/>
                                  </p:stCondLst>
                                  <p:childTnLst>
                                    <p:set>
                                      <p:cBhvr>
                                        <p:cTn id="22" dur="1" fill="hold">
                                          <p:stCondLst>
                                            <p:cond delay="0"/>
                                          </p:stCondLst>
                                        </p:cTn>
                                        <p:tgtEl>
                                          <p:spTgt spid="191"/>
                                        </p:tgtEl>
                                        <p:attrNameLst>
                                          <p:attrName>style.visibility</p:attrName>
                                        </p:attrNameLst>
                                      </p:cBhvr>
                                      <p:to>
                                        <p:strVal val="visible"/>
                                      </p:to>
                                    </p:set>
                                    <p:animEffect transition="in" filter="wipe(down)">
                                      <p:cBhvr>
                                        <p:cTn id="23" dur="500"/>
                                        <p:tgtEl>
                                          <p:spTgt spid="191"/>
                                        </p:tgtEl>
                                      </p:cBhvr>
                                    </p:animEffect>
                                  </p:childTnLst>
                                </p:cTn>
                              </p:par>
                              <p:par>
                                <p:cTn id="24" presetID="22" presetClass="entr" presetSubtype="4" fill="hold" nodeType="withEffect">
                                  <p:stCondLst>
                                    <p:cond delay="500"/>
                                  </p:stCondLst>
                                  <p:childTnLst>
                                    <p:set>
                                      <p:cBhvr>
                                        <p:cTn id="25" dur="1" fill="hold">
                                          <p:stCondLst>
                                            <p:cond delay="0"/>
                                          </p:stCondLst>
                                        </p:cTn>
                                        <p:tgtEl>
                                          <p:spTgt spid="237"/>
                                        </p:tgtEl>
                                        <p:attrNameLst>
                                          <p:attrName>style.visibility</p:attrName>
                                        </p:attrNameLst>
                                      </p:cBhvr>
                                      <p:to>
                                        <p:strVal val="visible"/>
                                      </p:to>
                                    </p:set>
                                    <p:animEffect transition="in" filter="wipe(down)">
                                      <p:cBhvr>
                                        <p:cTn id="26" dur="500"/>
                                        <p:tgtEl>
                                          <p:spTgt spid="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456C4"/>
        </a:solidFill>
        <a:effectLst/>
      </p:bgPr>
    </p:bg>
    <p:spTree>
      <p:nvGrpSpPr>
        <p:cNvPr id="1" name=""/>
        <p:cNvGrpSpPr/>
        <p:nvPr/>
      </p:nvGrpSpPr>
      <p:grpSpPr>
        <a:xfrm>
          <a:off x="0" y="0"/>
          <a:ext cx="0" cy="0"/>
          <a:chOff x="0" y="0"/>
          <a:chExt cx="0" cy="0"/>
        </a:xfrm>
      </p:grpSpPr>
      <p:sp>
        <p:nvSpPr>
          <p:cNvPr id="46" name="矩形 45"/>
          <p:cNvSpPr/>
          <p:nvPr/>
        </p:nvSpPr>
        <p:spPr>
          <a:xfrm rot="2624067">
            <a:off x="-270870" y="-500700"/>
            <a:ext cx="696002" cy="1374254"/>
          </a:xfrm>
          <a:prstGeom prst="rect">
            <a:avLst/>
          </a:prstGeom>
          <a:solidFill>
            <a:srgbClr val="39B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圆角矩形 48"/>
          <p:cNvSpPr/>
          <p:nvPr/>
        </p:nvSpPr>
        <p:spPr>
          <a:xfrm rot="18464827">
            <a:off x="2015444" y="6906078"/>
            <a:ext cx="1435540" cy="409645"/>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5" name="圆角矩形 54"/>
          <p:cNvSpPr/>
          <p:nvPr/>
        </p:nvSpPr>
        <p:spPr>
          <a:xfrm rot="16200000">
            <a:off x="8443897" y="-659210"/>
            <a:ext cx="1435540" cy="672047"/>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57" name="直接连接符 56"/>
          <p:cNvCxnSpPr/>
          <p:nvPr/>
        </p:nvCxnSpPr>
        <p:spPr>
          <a:xfrm flipH="1">
            <a:off x="2421467" y="-11853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11785718" y="-8930"/>
            <a:ext cx="1016000" cy="1429450"/>
          </a:xfrm>
          <a:prstGeom prst="line">
            <a:avLst/>
          </a:prstGeom>
          <a:ln w="57150">
            <a:solidFill>
              <a:srgbClr val="0E67DD">
                <a:alpha val="70000"/>
              </a:srgb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10784382" y="-779860"/>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6817652" y="6098572"/>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081466" y="636331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sp>
        <p:nvSpPr>
          <p:cNvPr id="146" name="文本框 32"/>
          <p:cNvSpPr txBox="1">
            <a:spLocks noChangeArrowheads="1"/>
          </p:cNvSpPr>
          <p:nvPr/>
        </p:nvSpPr>
        <p:spPr bwMode="auto">
          <a:xfrm>
            <a:off x="4585335" y="177693"/>
            <a:ext cx="29450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16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rPr>
              <a:t>Future Expectations</a:t>
            </a:r>
            <a:endParaRPr lang="zh-CN" altLang="en-US" sz="16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endParaRPr>
          </a:p>
        </p:txBody>
      </p:sp>
      <p:sp>
        <p:nvSpPr>
          <p:cNvPr id="147" name="矩形 34"/>
          <p:cNvSpPr>
            <a:spLocks noChangeArrowheads="1"/>
          </p:cNvSpPr>
          <p:nvPr/>
        </p:nvSpPr>
        <p:spPr bwMode="auto">
          <a:xfrm>
            <a:off x="3519889" y="480686"/>
            <a:ext cx="51765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1200" dirty="0">
                <a:solidFill>
                  <a:srgbClr val="FFFFFF"/>
                </a:solidFill>
                <a:latin typeface="Agency FB" panose="020B0503020202020204" pitchFamily="34" charset="0"/>
                <a:ea typeface="微软雅黑" panose="020B0503020204020204" pitchFamily="34" charset="-122"/>
              </a:rPr>
              <a:t>Something was broken in my engine. And as I had with me neither a mechanic nor any passengers</a:t>
            </a:r>
            <a:endParaRPr lang="zh-CN" altLang="en-US" sz="1200" dirty="0">
              <a:solidFill>
                <a:srgbClr val="FFFFFF"/>
              </a:solidFill>
              <a:latin typeface="Agency FB" panose="020B0503020202020204" pitchFamily="34" charset="0"/>
              <a:ea typeface="微软雅黑" panose="020B0503020204020204" pitchFamily="34" charset="-122"/>
            </a:endParaRPr>
          </a:p>
        </p:txBody>
      </p:sp>
      <p:sp>
        <p:nvSpPr>
          <p:cNvPr id="47" name="圆角矩形 46"/>
          <p:cNvSpPr/>
          <p:nvPr/>
        </p:nvSpPr>
        <p:spPr>
          <a:xfrm rot="18464827">
            <a:off x="-507309" y="5889783"/>
            <a:ext cx="2289928" cy="653453"/>
          </a:xfrm>
          <a:prstGeom prst="roundRect">
            <a:avLst>
              <a:gd name="adj" fmla="val 50000"/>
            </a:avLst>
          </a:prstGeom>
          <a:solidFill>
            <a:srgbClr val="0E67DD">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圆角矩形 47"/>
          <p:cNvSpPr/>
          <p:nvPr/>
        </p:nvSpPr>
        <p:spPr>
          <a:xfrm rot="18464827">
            <a:off x="-439575" y="6531274"/>
            <a:ext cx="2289928" cy="653453"/>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4" name="组合 53"/>
          <p:cNvGrpSpPr/>
          <p:nvPr/>
        </p:nvGrpSpPr>
        <p:grpSpPr>
          <a:xfrm>
            <a:off x="10898883" y="5003481"/>
            <a:ext cx="1151670" cy="2867305"/>
            <a:chOff x="9469605" y="2687777"/>
            <a:chExt cx="2410133" cy="6000493"/>
          </a:xfrm>
        </p:grpSpPr>
        <p:sp>
          <p:nvSpPr>
            <p:cNvPr id="50" name="圆角矩形 49"/>
            <p:cNvSpPr/>
            <p:nvPr/>
          </p:nvSpPr>
          <p:spPr>
            <a:xfrm rot="18464827">
              <a:off x="9956209" y="6143988"/>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圆角矩形 50"/>
            <p:cNvSpPr/>
            <p:nvPr/>
          </p:nvSpPr>
          <p:spPr>
            <a:xfrm rot="18464827">
              <a:off x="8430088" y="6143989"/>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圆角矩形 52"/>
            <p:cNvSpPr/>
            <p:nvPr/>
          </p:nvSpPr>
          <p:spPr>
            <a:xfrm rot="18464827">
              <a:off x="8349296" y="5157828"/>
              <a:ext cx="6000493" cy="1060391"/>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46" name="Group 6"/>
          <p:cNvGrpSpPr/>
          <p:nvPr/>
        </p:nvGrpSpPr>
        <p:grpSpPr>
          <a:xfrm>
            <a:off x="2391035" y="1097689"/>
            <a:ext cx="7190299" cy="4215896"/>
            <a:chOff x="990601" y="1200150"/>
            <a:chExt cx="5257800" cy="2895600"/>
          </a:xfrm>
          <a:solidFill>
            <a:schemeClr val="bg1">
              <a:lumMod val="95000"/>
            </a:schemeClr>
          </a:solidFill>
        </p:grpSpPr>
        <p:grpSp>
          <p:nvGrpSpPr>
            <p:cNvPr id="247" name="Group 7"/>
            <p:cNvGrpSpPr/>
            <p:nvPr/>
          </p:nvGrpSpPr>
          <p:grpSpPr bwMode="auto">
            <a:xfrm>
              <a:off x="990601" y="1200150"/>
              <a:ext cx="2106333" cy="1646042"/>
              <a:chOff x="1991" y="1035"/>
              <a:chExt cx="3534" cy="2804"/>
            </a:xfrm>
            <a:grpFill/>
          </p:grpSpPr>
          <p:sp>
            <p:nvSpPr>
              <p:cNvPr id="425" name="Freeform 346"/>
              <p:cNvSpPr/>
              <p:nvPr/>
            </p:nvSpPr>
            <p:spPr bwMode="gray">
              <a:xfrm>
                <a:off x="4556" y="1189"/>
                <a:ext cx="870" cy="1017"/>
              </a:xfrm>
              <a:custGeom>
                <a:avLst/>
                <a:gdLst>
                  <a:gd name="T0" fmla="*/ 96 w 440"/>
                  <a:gd name="T1" fmla="*/ 110 h 658"/>
                  <a:gd name="T2" fmla="*/ 70 w 440"/>
                  <a:gd name="T3" fmla="*/ 128 h 658"/>
                  <a:gd name="T4" fmla="*/ 50 w 440"/>
                  <a:gd name="T5" fmla="*/ 154 h 658"/>
                  <a:gd name="T6" fmla="*/ 66 w 440"/>
                  <a:gd name="T7" fmla="*/ 176 h 658"/>
                  <a:gd name="T8" fmla="*/ 54 w 440"/>
                  <a:gd name="T9" fmla="*/ 202 h 658"/>
                  <a:gd name="T10" fmla="*/ 22 w 440"/>
                  <a:gd name="T11" fmla="*/ 214 h 658"/>
                  <a:gd name="T12" fmla="*/ 2 w 440"/>
                  <a:gd name="T13" fmla="*/ 226 h 658"/>
                  <a:gd name="T14" fmla="*/ 26 w 440"/>
                  <a:gd name="T15" fmla="*/ 256 h 658"/>
                  <a:gd name="T16" fmla="*/ 52 w 440"/>
                  <a:gd name="T17" fmla="*/ 258 h 658"/>
                  <a:gd name="T18" fmla="*/ 38 w 440"/>
                  <a:gd name="T19" fmla="*/ 272 h 658"/>
                  <a:gd name="T20" fmla="*/ 20 w 440"/>
                  <a:gd name="T21" fmla="*/ 274 h 658"/>
                  <a:gd name="T22" fmla="*/ 24 w 440"/>
                  <a:gd name="T23" fmla="*/ 296 h 658"/>
                  <a:gd name="T24" fmla="*/ 46 w 440"/>
                  <a:gd name="T25" fmla="*/ 318 h 658"/>
                  <a:gd name="T26" fmla="*/ 94 w 440"/>
                  <a:gd name="T27" fmla="*/ 304 h 658"/>
                  <a:gd name="T28" fmla="*/ 120 w 440"/>
                  <a:gd name="T29" fmla="*/ 314 h 658"/>
                  <a:gd name="T30" fmla="*/ 142 w 440"/>
                  <a:gd name="T31" fmla="*/ 378 h 658"/>
                  <a:gd name="T32" fmla="*/ 144 w 440"/>
                  <a:gd name="T33" fmla="*/ 410 h 658"/>
                  <a:gd name="T34" fmla="*/ 142 w 440"/>
                  <a:gd name="T35" fmla="*/ 428 h 658"/>
                  <a:gd name="T36" fmla="*/ 148 w 440"/>
                  <a:gd name="T37" fmla="*/ 434 h 658"/>
                  <a:gd name="T38" fmla="*/ 166 w 440"/>
                  <a:gd name="T39" fmla="*/ 448 h 658"/>
                  <a:gd name="T40" fmla="*/ 162 w 440"/>
                  <a:gd name="T41" fmla="*/ 456 h 658"/>
                  <a:gd name="T42" fmla="*/ 166 w 440"/>
                  <a:gd name="T43" fmla="*/ 470 h 658"/>
                  <a:gd name="T44" fmla="*/ 160 w 440"/>
                  <a:gd name="T45" fmla="*/ 502 h 658"/>
                  <a:gd name="T46" fmla="*/ 150 w 440"/>
                  <a:gd name="T47" fmla="*/ 532 h 658"/>
                  <a:gd name="T48" fmla="*/ 166 w 440"/>
                  <a:gd name="T49" fmla="*/ 598 h 658"/>
                  <a:gd name="T50" fmla="*/ 194 w 440"/>
                  <a:gd name="T51" fmla="*/ 646 h 658"/>
                  <a:gd name="T52" fmla="*/ 214 w 440"/>
                  <a:gd name="T53" fmla="*/ 648 h 658"/>
                  <a:gd name="T54" fmla="*/ 234 w 440"/>
                  <a:gd name="T55" fmla="*/ 652 h 658"/>
                  <a:gd name="T56" fmla="*/ 242 w 440"/>
                  <a:gd name="T57" fmla="*/ 610 h 658"/>
                  <a:gd name="T58" fmla="*/ 258 w 440"/>
                  <a:gd name="T59" fmla="*/ 564 h 658"/>
                  <a:gd name="T60" fmla="*/ 282 w 440"/>
                  <a:gd name="T61" fmla="*/ 556 h 658"/>
                  <a:gd name="T62" fmla="*/ 328 w 440"/>
                  <a:gd name="T63" fmla="*/ 510 h 658"/>
                  <a:gd name="T64" fmla="*/ 348 w 440"/>
                  <a:gd name="T65" fmla="*/ 500 h 658"/>
                  <a:gd name="T66" fmla="*/ 372 w 440"/>
                  <a:gd name="T67" fmla="*/ 486 h 658"/>
                  <a:gd name="T68" fmla="*/ 378 w 440"/>
                  <a:gd name="T69" fmla="*/ 464 h 658"/>
                  <a:gd name="T70" fmla="*/ 340 w 440"/>
                  <a:gd name="T71" fmla="*/ 474 h 658"/>
                  <a:gd name="T72" fmla="*/ 344 w 440"/>
                  <a:gd name="T73" fmla="*/ 468 h 658"/>
                  <a:gd name="T74" fmla="*/ 360 w 440"/>
                  <a:gd name="T75" fmla="*/ 438 h 658"/>
                  <a:gd name="T76" fmla="*/ 370 w 440"/>
                  <a:gd name="T77" fmla="*/ 436 h 658"/>
                  <a:gd name="T78" fmla="*/ 390 w 440"/>
                  <a:gd name="T79" fmla="*/ 426 h 658"/>
                  <a:gd name="T80" fmla="*/ 384 w 440"/>
                  <a:gd name="T81" fmla="*/ 392 h 658"/>
                  <a:gd name="T82" fmla="*/ 402 w 440"/>
                  <a:gd name="T83" fmla="*/ 374 h 658"/>
                  <a:gd name="T84" fmla="*/ 414 w 440"/>
                  <a:gd name="T85" fmla="*/ 322 h 658"/>
                  <a:gd name="T86" fmla="*/ 382 w 440"/>
                  <a:gd name="T87" fmla="*/ 310 h 658"/>
                  <a:gd name="T88" fmla="*/ 380 w 440"/>
                  <a:gd name="T89" fmla="*/ 270 h 658"/>
                  <a:gd name="T90" fmla="*/ 380 w 440"/>
                  <a:gd name="T91" fmla="*/ 210 h 658"/>
                  <a:gd name="T92" fmla="*/ 396 w 440"/>
                  <a:gd name="T93" fmla="*/ 174 h 658"/>
                  <a:gd name="T94" fmla="*/ 414 w 440"/>
                  <a:gd name="T95" fmla="*/ 140 h 658"/>
                  <a:gd name="T96" fmla="*/ 410 w 440"/>
                  <a:gd name="T97" fmla="*/ 130 h 658"/>
                  <a:gd name="T98" fmla="*/ 436 w 440"/>
                  <a:gd name="T99" fmla="*/ 86 h 658"/>
                  <a:gd name="T100" fmla="*/ 408 w 440"/>
                  <a:gd name="T101" fmla="*/ 74 h 658"/>
                  <a:gd name="T102" fmla="*/ 398 w 440"/>
                  <a:gd name="T103" fmla="*/ 108 h 658"/>
                  <a:gd name="T104" fmla="*/ 398 w 440"/>
                  <a:gd name="T105" fmla="*/ 66 h 658"/>
                  <a:gd name="T106" fmla="*/ 368 w 440"/>
                  <a:gd name="T107" fmla="*/ 78 h 658"/>
                  <a:gd name="T108" fmla="*/ 364 w 440"/>
                  <a:gd name="T109" fmla="*/ 60 h 658"/>
                  <a:gd name="T110" fmla="*/ 332 w 440"/>
                  <a:gd name="T111" fmla="*/ 62 h 658"/>
                  <a:gd name="T112" fmla="*/ 368 w 440"/>
                  <a:gd name="T113" fmla="*/ 44 h 658"/>
                  <a:gd name="T114" fmla="*/ 338 w 440"/>
                  <a:gd name="T115" fmla="*/ 18 h 658"/>
                  <a:gd name="T116" fmla="*/ 288 w 440"/>
                  <a:gd name="T117" fmla="*/ 38 h 658"/>
                  <a:gd name="T118" fmla="*/ 318 w 440"/>
                  <a:gd name="T119" fmla="*/ 4 h 658"/>
                  <a:gd name="T120" fmla="*/ 224 w 440"/>
                  <a:gd name="T121" fmla="*/ 42 h 658"/>
                  <a:gd name="T122" fmla="*/ 164 w 440"/>
                  <a:gd name="T123" fmla="*/ 66 h 65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40"/>
                  <a:gd name="T187" fmla="*/ 0 h 658"/>
                  <a:gd name="T188" fmla="*/ 440 w 440"/>
                  <a:gd name="T189" fmla="*/ 658 h 65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40" h="658">
                    <a:moveTo>
                      <a:pt x="104" y="78"/>
                    </a:moveTo>
                    <a:lnTo>
                      <a:pt x="102" y="78"/>
                    </a:lnTo>
                    <a:lnTo>
                      <a:pt x="102" y="80"/>
                    </a:lnTo>
                    <a:lnTo>
                      <a:pt x="98" y="82"/>
                    </a:lnTo>
                    <a:lnTo>
                      <a:pt x="96" y="86"/>
                    </a:lnTo>
                    <a:lnTo>
                      <a:pt x="96" y="88"/>
                    </a:lnTo>
                    <a:lnTo>
                      <a:pt x="94" y="92"/>
                    </a:lnTo>
                    <a:lnTo>
                      <a:pt x="96" y="94"/>
                    </a:lnTo>
                    <a:lnTo>
                      <a:pt x="96" y="96"/>
                    </a:lnTo>
                    <a:lnTo>
                      <a:pt x="96" y="102"/>
                    </a:lnTo>
                    <a:lnTo>
                      <a:pt x="96" y="110"/>
                    </a:lnTo>
                    <a:lnTo>
                      <a:pt x="96" y="112"/>
                    </a:lnTo>
                    <a:lnTo>
                      <a:pt x="96" y="116"/>
                    </a:lnTo>
                    <a:lnTo>
                      <a:pt x="96" y="118"/>
                    </a:lnTo>
                    <a:lnTo>
                      <a:pt x="94" y="122"/>
                    </a:lnTo>
                    <a:lnTo>
                      <a:pt x="90" y="122"/>
                    </a:lnTo>
                    <a:lnTo>
                      <a:pt x="76" y="122"/>
                    </a:lnTo>
                    <a:lnTo>
                      <a:pt x="74" y="122"/>
                    </a:lnTo>
                    <a:lnTo>
                      <a:pt x="74" y="124"/>
                    </a:lnTo>
                    <a:lnTo>
                      <a:pt x="72" y="126"/>
                    </a:lnTo>
                    <a:lnTo>
                      <a:pt x="70" y="128"/>
                    </a:lnTo>
                    <a:lnTo>
                      <a:pt x="68" y="128"/>
                    </a:lnTo>
                    <a:lnTo>
                      <a:pt x="56" y="130"/>
                    </a:lnTo>
                    <a:lnTo>
                      <a:pt x="56" y="132"/>
                    </a:lnTo>
                    <a:lnTo>
                      <a:pt x="56" y="134"/>
                    </a:lnTo>
                    <a:lnTo>
                      <a:pt x="56" y="138"/>
                    </a:lnTo>
                    <a:lnTo>
                      <a:pt x="52" y="142"/>
                    </a:lnTo>
                    <a:lnTo>
                      <a:pt x="50" y="144"/>
                    </a:lnTo>
                    <a:lnTo>
                      <a:pt x="48" y="146"/>
                    </a:lnTo>
                    <a:lnTo>
                      <a:pt x="48" y="150"/>
                    </a:lnTo>
                    <a:lnTo>
                      <a:pt x="50" y="154"/>
                    </a:lnTo>
                    <a:lnTo>
                      <a:pt x="54" y="156"/>
                    </a:lnTo>
                    <a:lnTo>
                      <a:pt x="58" y="156"/>
                    </a:lnTo>
                    <a:lnTo>
                      <a:pt x="62" y="158"/>
                    </a:lnTo>
                    <a:lnTo>
                      <a:pt x="68" y="158"/>
                    </a:lnTo>
                    <a:lnTo>
                      <a:pt x="68" y="160"/>
                    </a:lnTo>
                    <a:lnTo>
                      <a:pt x="68" y="162"/>
                    </a:lnTo>
                    <a:lnTo>
                      <a:pt x="68" y="166"/>
                    </a:lnTo>
                    <a:lnTo>
                      <a:pt x="68" y="168"/>
                    </a:lnTo>
                    <a:lnTo>
                      <a:pt x="66" y="172"/>
                    </a:lnTo>
                    <a:lnTo>
                      <a:pt x="66" y="176"/>
                    </a:lnTo>
                    <a:lnTo>
                      <a:pt x="68" y="180"/>
                    </a:lnTo>
                    <a:lnTo>
                      <a:pt x="68" y="182"/>
                    </a:lnTo>
                    <a:lnTo>
                      <a:pt x="68" y="186"/>
                    </a:lnTo>
                    <a:lnTo>
                      <a:pt x="68" y="190"/>
                    </a:lnTo>
                    <a:lnTo>
                      <a:pt x="66" y="192"/>
                    </a:lnTo>
                    <a:lnTo>
                      <a:pt x="64" y="194"/>
                    </a:lnTo>
                    <a:lnTo>
                      <a:pt x="62" y="194"/>
                    </a:lnTo>
                    <a:lnTo>
                      <a:pt x="58" y="194"/>
                    </a:lnTo>
                    <a:lnTo>
                      <a:pt x="56" y="196"/>
                    </a:lnTo>
                    <a:lnTo>
                      <a:pt x="56" y="200"/>
                    </a:lnTo>
                    <a:lnTo>
                      <a:pt x="54" y="202"/>
                    </a:lnTo>
                    <a:lnTo>
                      <a:pt x="52" y="202"/>
                    </a:lnTo>
                    <a:lnTo>
                      <a:pt x="48" y="202"/>
                    </a:lnTo>
                    <a:lnTo>
                      <a:pt x="46" y="202"/>
                    </a:lnTo>
                    <a:lnTo>
                      <a:pt x="44" y="202"/>
                    </a:lnTo>
                    <a:lnTo>
                      <a:pt x="42" y="204"/>
                    </a:lnTo>
                    <a:lnTo>
                      <a:pt x="42" y="206"/>
                    </a:lnTo>
                    <a:lnTo>
                      <a:pt x="38" y="208"/>
                    </a:lnTo>
                    <a:lnTo>
                      <a:pt x="32" y="212"/>
                    </a:lnTo>
                    <a:lnTo>
                      <a:pt x="28" y="214"/>
                    </a:lnTo>
                    <a:lnTo>
                      <a:pt x="22" y="214"/>
                    </a:lnTo>
                    <a:lnTo>
                      <a:pt x="20" y="214"/>
                    </a:lnTo>
                    <a:lnTo>
                      <a:pt x="16" y="214"/>
                    </a:lnTo>
                    <a:lnTo>
                      <a:pt x="14" y="216"/>
                    </a:lnTo>
                    <a:lnTo>
                      <a:pt x="10" y="218"/>
                    </a:lnTo>
                    <a:lnTo>
                      <a:pt x="10" y="220"/>
                    </a:lnTo>
                    <a:lnTo>
                      <a:pt x="8" y="222"/>
                    </a:lnTo>
                    <a:lnTo>
                      <a:pt x="6" y="222"/>
                    </a:lnTo>
                    <a:lnTo>
                      <a:pt x="6" y="224"/>
                    </a:lnTo>
                    <a:lnTo>
                      <a:pt x="4" y="224"/>
                    </a:lnTo>
                    <a:lnTo>
                      <a:pt x="2" y="226"/>
                    </a:lnTo>
                    <a:lnTo>
                      <a:pt x="0" y="230"/>
                    </a:lnTo>
                    <a:lnTo>
                      <a:pt x="2" y="234"/>
                    </a:lnTo>
                    <a:lnTo>
                      <a:pt x="4" y="238"/>
                    </a:lnTo>
                    <a:lnTo>
                      <a:pt x="6" y="240"/>
                    </a:lnTo>
                    <a:lnTo>
                      <a:pt x="10" y="240"/>
                    </a:lnTo>
                    <a:lnTo>
                      <a:pt x="18" y="246"/>
                    </a:lnTo>
                    <a:lnTo>
                      <a:pt x="20" y="248"/>
                    </a:lnTo>
                    <a:lnTo>
                      <a:pt x="22" y="250"/>
                    </a:lnTo>
                    <a:lnTo>
                      <a:pt x="24" y="252"/>
                    </a:lnTo>
                    <a:lnTo>
                      <a:pt x="24" y="254"/>
                    </a:lnTo>
                    <a:lnTo>
                      <a:pt x="26" y="256"/>
                    </a:lnTo>
                    <a:lnTo>
                      <a:pt x="30" y="256"/>
                    </a:lnTo>
                    <a:lnTo>
                      <a:pt x="34" y="256"/>
                    </a:lnTo>
                    <a:lnTo>
                      <a:pt x="40" y="256"/>
                    </a:lnTo>
                    <a:lnTo>
                      <a:pt x="40" y="254"/>
                    </a:lnTo>
                    <a:lnTo>
                      <a:pt x="40" y="252"/>
                    </a:lnTo>
                    <a:lnTo>
                      <a:pt x="42" y="252"/>
                    </a:lnTo>
                    <a:lnTo>
                      <a:pt x="44" y="250"/>
                    </a:lnTo>
                    <a:lnTo>
                      <a:pt x="46" y="252"/>
                    </a:lnTo>
                    <a:lnTo>
                      <a:pt x="48" y="254"/>
                    </a:lnTo>
                    <a:lnTo>
                      <a:pt x="50" y="256"/>
                    </a:lnTo>
                    <a:lnTo>
                      <a:pt x="52" y="258"/>
                    </a:lnTo>
                    <a:lnTo>
                      <a:pt x="52" y="260"/>
                    </a:lnTo>
                    <a:lnTo>
                      <a:pt x="48" y="262"/>
                    </a:lnTo>
                    <a:lnTo>
                      <a:pt x="44" y="264"/>
                    </a:lnTo>
                    <a:lnTo>
                      <a:pt x="42" y="266"/>
                    </a:lnTo>
                    <a:lnTo>
                      <a:pt x="42" y="268"/>
                    </a:lnTo>
                    <a:lnTo>
                      <a:pt x="44" y="270"/>
                    </a:lnTo>
                    <a:lnTo>
                      <a:pt x="44" y="272"/>
                    </a:lnTo>
                    <a:lnTo>
                      <a:pt x="44" y="274"/>
                    </a:lnTo>
                    <a:lnTo>
                      <a:pt x="42" y="274"/>
                    </a:lnTo>
                    <a:lnTo>
                      <a:pt x="38" y="272"/>
                    </a:lnTo>
                    <a:lnTo>
                      <a:pt x="36" y="270"/>
                    </a:lnTo>
                    <a:lnTo>
                      <a:pt x="32" y="268"/>
                    </a:lnTo>
                    <a:lnTo>
                      <a:pt x="32" y="270"/>
                    </a:lnTo>
                    <a:lnTo>
                      <a:pt x="30" y="272"/>
                    </a:lnTo>
                    <a:lnTo>
                      <a:pt x="30" y="276"/>
                    </a:lnTo>
                    <a:lnTo>
                      <a:pt x="30" y="278"/>
                    </a:lnTo>
                    <a:lnTo>
                      <a:pt x="28" y="278"/>
                    </a:lnTo>
                    <a:lnTo>
                      <a:pt x="26" y="278"/>
                    </a:lnTo>
                    <a:lnTo>
                      <a:pt x="24" y="276"/>
                    </a:lnTo>
                    <a:lnTo>
                      <a:pt x="20" y="274"/>
                    </a:lnTo>
                    <a:lnTo>
                      <a:pt x="18" y="272"/>
                    </a:lnTo>
                    <a:lnTo>
                      <a:pt x="16" y="274"/>
                    </a:lnTo>
                    <a:lnTo>
                      <a:pt x="12" y="276"/>
                    </a:lnTo>
                    <a:lnTo>
                      <a:pt x="10" y="278"/>
                    </a:lnTo>
                    <a:lnTo>
                      <a:pt x="8" y="280"/>
                    </a:lnTo>
                    <a:lnTo>
                      <a:pt x="10" y="282"/>
                    </a:lnTo>
                    <a:lnTo>
                      <a:pt x="12" y="286"/>
                    </a:lnTo>
                    <a:lnTo>
                      <a:pt x="14" y="290"/>
                    </a:lnTo>
                    <a:lnTo>
                      <a:pt x="18" y="292"/>
                    </a:lnTo>
                    <a:lnTo>
                      <a:pt x="22" y="294"/>
                    </a:lnTo>
                    <a:lnTo>
                      <a:pt x="24" y="296"/>
                    </a:lnTo>
                    <a:lnTo>
                      <a:pt x="26" y="296"/>
                    </a:lnTo>
                    <a:lnTo>
                      <a:pt x="26" y="304"/>
                    </a:lnTo>
                    <a:lnTo>
                      <a:pt x="28" y="304"/>
                    </a:lnTo>
                    <a:lnTo>
                      <a:pt x="30" y="304"/>
                    </a:lnTo>
                    <a:lnTo>
                      <a:pt x="34" y="306"/>
                    </a:lnTo>
                    <a:lnTo>
                      <a:pt x="38" y="308"/>
                    </a:lnTo>
                    <a:lnTo>
                      <a:pt x="40" y="310"/>
                    </a:lnTo>
                    <a:lnTo>
                      <a:pt x="42" y="312"/>
                    </a:lnTo>
                    <a:lnTo>
                      <a:pt x="44" y="314"/>
                    </a:lnTo>
                    <a:lnTo>
                      <a:pt x="44" y="316"/>
                    </a:lnTo>
                    <a:lnTo>
                      <a:pt x="46" y="318"/>
                    </a:lnTo>
                    <a:lnTo>
                      <a:pt x="48" y="318"/>
                    </a:lnTo>
                    <a:lnTo>
                      <a:pt x="50" y="318"/>
                    </a:lnTo>
                    <a:lnTo>
                      <a:pt x="54" y="318"/>
                    </a:lnTo>
                    <a:lnTo>
                      <a:pt x="58" y="316"/>
                    </a:lnTo>
                    <a:lnTo>
                      <a:pt x="66" y="312"/>
                    </a:lnTo>
                    <a:lnTo>
                      <a:pt x="70" y="308"/>
                    </a:lnTo>
                    <a:lnTo>
                      <a:pt x="74" y="306"/>
                    </a:lnTo>
                    <a:lnTo>
                      <a:pt x="78" y="304"/>
                    </a:lnTo>
                    <a:lnTo>
                      <a:pt x="82" y="304"/>
                    </a:lnTo>
                    <a:lnTo>
                      <a:pt x="88" y="304"/>
                    </a:lnTo>
                    <a:lnTo>
                      <a:pt x="94" y="304"/>
                    </a:lnTo>
                    <a:lnTo>
                      <a:pt x="98" y="302"/>
                    </a:lnTo>
                    <a:lnTo>
                      <a:pt x="104" y="302"/>
                    </a:lnTo>
                    <a:lnTo>
                      <a:pt x="108" y="302"/>
                    </a:lnTo>
                    <a:lnTo>
                      <a:pt x="110" y="302"/>
                    </a:lnTo>
                    <a:lnTo>
                      <a:pt x="112" y="304"/>
                    </a:lnTo>
                    <a:lnTo>
                      <a:pt x="114" y="306"/>
                    </a:lnTo>
                    <a:lnTo>
                      <a:pt x="116" y="310"/>
                    </a:lnTo>
                    <a:lnTo>
                      <a:pt x="118" y="314"/>
                    </a:lnTo>
                    <a:lnTo>
                      <a:pt x="120" y="314"/>
                    </a:lnTo>
                    <a:lnTo>
                      <a:pt x="124" y="316"/>
                    </a:lnTo>
                    <a:lnTo>
                      <a:pt x="126" y="318"/>
                    </a:lnTo>
                    <a:lnTo>
                      <a:pt x="128" y="324"/>
                    </a:lnTo>
                    <a:lnTo>
                      <a:pt x="132" y="330"/>
                    </a:lnTo>
                    <a:lnTo>
                      <a:pt x="132" y="348"/>
                    </a:lnTo>
                    <a:lnTo>
                      <a:pt x="132" y="350"/>
                    </a:lnTo>
                    <a:lnTo>
                      <a:pt x="134" y="352"/>
                    </a:lnTo>
                    <a:lnTo>
                      <a:pt x="136" y="358"/>
                    </a:lnTo>
                    <a:lnTo>
                      <a:pt x="138" y="364"/>
                    </a:lnTo>
                    <a:lnTo>
                      <a:pt x="140" y="370"/>
                    </a:lnTo>
                    <a:lnTo>
                      <a:pt x="142" y="378"/>
                    </a:lnTo>
                    <a:lnTo>
                      <a:pt x="140" y="384"/>
                    </a:lnTo>
                    <a:lnTo>
                      <a:pt x="140" y="390"/>
                    </a:lnTo>
                    <a:lnTo>
                      <a:pt x="142" y="394"/>
                    </a:lnTo>
                    <a:lnTo>
                      <a:pt x="144" y="398"/>
                    </a:lnTo>
                    <a:lnTo>
                      <a:pt x="148" y="402"/>
                    </a:lnTo>
                    <a:lnTo>
                      <a:pt x="148" y="404"/>
                    </a:lnTo>
                    <a:lnTo>
                      <a:pt x="148" y="406"/>
                    </a:lnTo>
                    <a:lnTo>
                      <a:pt x="146" y="408"/>
                    </a:lnTo>
                    <a:lnTo>
                      <a:pt x="146" y="410"/>
                    </a:lnTo>
                    <a:lnTo>
                      <a:pt x="144" y="410"/>
                    </a:lnTo>
                    <a:lnTo>
                      <a:pt x="142" y="410"/>
                    </a:lnTo>
                    <a:lnTo>
                      <a:pt x="140" y="410"/>
                    </a:lnTo>
                    <a:lnTo>
                      <a:pt x="138" y="412"/>
                    </a:lnTo>
                    <a:lnTo>
                      <a:pt x="138" y="416"/>
                    </a:lnTo>
                    <a:lnTo>
                      <a:pt x="140" y="418"/>
                    </a:lnTo>
                    <a:lnTo>
                      <a:pt x="142" y="420"/>
                    </a:lnTo>
                    <a:lnTo>
                      <a:pt x="144" y="422"/>
                    </a:lnTo>
                    <a:lnTo>
                      <a:pt x="144" y="424"/>
                    </a:lnTo>
                    <a:lnTo>
                      <a:pt x="144" y="426"/>
                    </a:lnTo>
                    <a:lnTo>
                      <a:pt x="142" y="428"/>
                    </a:lnTo>
                    <a:lnTo>
                      <a:pt x="138" y="430"/>
                    </a:lnTo>
                    <a:lnTo>
                      <a:pt x="136" y="434"/>
                    </a:lnTo>
                    <a:lnTo>
                      <a:pt x="134" y="436"/>
                    </a:lnTo>
                    <a:lnTo>
                      <a:pt x="132" y="438"/>
                    </a:lnTo>
                    <a:lnTo>
                      <a:pt x="132" y="440"/>
                    </a:lnTo>
                    <a:lnTo>
                      <a:pt x="134" y="440"/>
                    </a:lnTo>
                    <a:lnTo>
                      <a:pt x="138" y="440"/>
                    </a:lnTo>
                    <a:lnTo>
                      <a:pt x="142" y="440"/>
                    </a:lnTo>
                    <a:lnTo>
                      <a:pt x="146" y="438"/>
                    </a:lnTo>
                    <a:lnTo>
                      <a:pt x="146" y="436"/>
                    </a:lnTo>
                    <a:lnTo>
                      <a:pt x="148" y="434"/>
                    </a:lnTo>
                    <a:lnTo>
                      <a:pt x="150" y="430"/>
                    </a:lnTo>
                    <a:lnTo>
                      <a:pt x="152" y="426"/>
                    </a:lnTo>
                    <a:lnTo>
                      <a:pt x="154" y="424"/>
                    </a:lnTo>
                    <a:lnTo>
                      <a:pt x="156" y="424"/>
                    </a:lnTo>
                    <a:lnTo>
                      <a:pt x="158" y="426"/>
                    </a:lnTo>
                    <a:lnTo>
                      <a:pt x="160" y="430"/>
                    </a:lnTo>
                    <a:lnTo>
                      <a:pt x="162" y="434"/>
                    </a:lnTo>
                    <a:lnTo>
                      <a:pt x="162" y="438"/>
                    </a:lnTo>
                    <a:lnTo>
                      <a:pt x="164" y="442"/>
                    </a:lnTo>
                    <a:lnTo>
                      <a:pt x="164" y="446"/>
                    </a:lnTo>
                    <a:lnTo>
                      <a:pt x="166" y="448"/>
                    </a:lnTo>
                    <a:lnTo>
                      <a:pt x="168" y="450"/>
                    </a:lnTo>
                    <a:lnTo>
                      <a:pt x="172" y="450"/>
                    </a:lnTo>
                    <a:lnTo>
                      <a:pt x="176" y="452"/>
                    </a:lnTo>
                    <a:lnTo>
                      <a:pt x="178" y="456"/>
                    </a:lnTo>
                    <a:lnTo>
                      <a:pt x="178" y="460"/>
                    </a:lnTo>
                    <a:lnTo>
                      <a:pt x="178" y="464"/>
                    </a:lnTo>
                    <a:lnTo>
                      <a:pt x="174" y="464"/>
                    </a:lnTo>
                    <a:lnTo>
                      <a:pt x="170" y="462"/>
                    </a:lnTo>
                    <a:lnTo>
                      <a:pt x="166" y="458"/>
                    </a:lnTo>
                    <a:lnTo>
                      <a:pt x="162" y="456"/>
                    </a:lnTo>
                    <a:lnTo>
                      <a:pt x="156" y="454"/>
                    </a:lnTo>
                    <a:lnTo>
                      <a:pt x="152" y="454"/>
                    </a:lnTo>
                    <a:lnTo>
                      <a:pt x="148" y="454"/>
                    </a:lnTo>
                    <a:lnTo>
                      <a:pt x="148" y="456"/>
                    </a:lnTo>
                    <a:lnTo>
                      <a:pt x="148" y="458"/>
                    </a:lnTo>
                    <a:lnTo>
                      <a:pt x="150" y="460"/>
                    </a:lnTo>
                    <a:lnTo>
                      <a:pt x="152" y="464"/>
                    </a:lnTo>
                    <a:lnTo>
                      <a:pt x="156" y="466"/>
                    </a:lnTo>
                    <a:lnTo>
                      <a:pt x="162" y="468"/>
                    </a:lnTo>
                    <a:lnTo>
                      <a:pt x="166" y="470"/>
                    </a:lnTo>
                    <a:lnTo>
                      <a:pt x="170" y="470"/>
                    </a:lnTo>
                    <a:lnTo>
                      <a:pt x="172" y="472"/>
                    </a:lnTo>
                    <a:lnTo>
                      <a:pt x="174" y="474"/>
                    </a:lnTo>
                    <a:lnTo>
                      <a:pt x="176" y="476"/>
                    </a:lnTo>
                    <a:lnTo>
                      <a:pt x="176" y="480"/>
                    </a:lnTo>
                    <a:lnTo>
                      <a:pt x="176" y="484"/>
                    </a:lnTo>
                    <a:lnTo>
                      <a:pt x="172" y="490"/>
                    </a:lnTo>
                    <a:lnTo>
                      <a:pt x="168" y="494"/>
                    </a:lnTo>
                    <a:lnTo>
                      <a:pt x="166" y="498"/>
                    </a:lnTo>
                    <a:lnTo>
                      <a:pt x="162" y="500"/>
                    </a:lnTo>
                    <a:lnTo>
                      <a:pt x="160" y="502"/>
                    </a:lnTo>
                    <a:lnTo>
                      <a:pt x="158" y="502"/>
                    </a:lnTo>
                    <a:lnTo>
                      <a:pt x="156" y="504"/>
                    </a:lnTo>
                    <a:lnTo>
                      <a:pt x="158" y="506"/>
                    </a:lnTo>
                    <a:lnTo>
                      <a:pt x="158" y="508"/>
                    </a:lnTo>
                    <a:lnTo>
                      <a:pt x="160" y="508"/>
                    </a:lnTo>
                    <a:lnTo>
                      <a:pt x="162" y="508"/>
                    </a:lnTo>
                    <a:lnTo>
                      <a:pt x="156" y="514"/>
                    </a:lnTo>
                    <a:lnTo>
                      <a:pt x="148" y="526"/>
                    </a:lnTo>
                    <a:lnTo>
                      <a:pt x="150" y="528"/>
                    </a:lnTo>
                    <a:lnTo>
                      <a:pt x="150" y="532"/>
                    </a:lnTo>
                    <a:lnTo>
                      <a:pt x="152" y="538"/>
                    </a:lnTo>
                    <a:lnTo>
                      <a:pt x="152" y="544"/>
                    </a:lnTo>
                    <a:lnTo>
                      <a:pt x="154" y="550"/>
                    </a:lnTo>
                    <a:lnTo>
                      <a:pt x="154" y="558"/>
                    </a:lnTo>
                    <a:lnTo>
                      <a:pt x="156" y="566"/>
                    </a:lnTo>
                    <a:lnTo>
                      <a:pt x="158" y="572"/>
                    </a:lnTo>
                    <a:lnTo>
                      <a:pt x="160" y="578"/>
                    </a:lnTo>
                    <a:lnTo>
                      <a:pt x="162" y="584"/>
                    </a:lnTo>
                    <a:lnTo>
                      <a:pt x="164" y="588"/>
                    </a:lnTo>
                    <a:lnTo>
                      <a:pt x="166" y="594"/>
                    </a:lnTo>
                    <a:lnTo>
                      <a:pt x="166" y="598"/>
                    </a:lnTo>
                    <a:lnTo>
                      <a:pt x="166" y="600"/>
                    </a:lnTo>
                    <a:lnTo>
                      <a:pt x="178" y="620"/>
                    </a:lnTo>
                    <a:lnTo>
                      <a:pt x="180" y="620"/>
                    </a:lnTo>
                    <a:lnTo>
                      <a:pt x="180" y="624"/>
                    </a:lnTo>
                    <a:lnTo>
                      <a:pt x="180" y="628"/>
                    </a:lnTo>
                    <a:lnTo>
                      <a:pt x="182" y="634"/>
                    </a:lnTo>
                    <a:lnTo>
                      <a:pt x="184" y="638"/>
                    </a:lnTo>
                    <a:lnTo>
                      <a:pt x="184" y="642"/>
                    </a:lnTo>
                    <a:lnTo>
                      <a:pt x="186" y="644"/>
                    </a:lnTo>
                    <a:lnTo>
                      <a:pt x="190" y="646"/>
                    </a:lnTo>
                    <a:lnTo>
                      <a:pt x="194" y="646"/>
                    </a:lnTo>
                    <a:lnTo>
                      <a:pt x="202" y="646"/>
                    </a:lnTo>
                    <a:lnTo>
                      <a:pt x="208" y="644"/>
                    </a:lnTo>
                    <a:lnTo>
                      <a:pt x="212" y="642"/>
                    </a:lnTo>
                    <a:lnTo>
                      <a:pt x="214" y="642"/>
                    </a:lnTo>
                    <a:lnTo>
                      <a:pt x="216" y="640"/>
                    </a:lnTo>
                    <a:lnTo>
                      <a:pt x="218" y="640"/>
                    </a:lnTo>
                    <a:lnTo>
                      <a:pt x="220" y="640"/>
                    </a:lnTo>
                    <a:lnTo>
                      <a:pt x="220" y="642"/>
                    </a:lnTo>
                    <a:lnTo>
                      <a:pt x="218" y="644"/>
                    </a:lnTo>
                    <a:lnTo>
                      <a:pt x="216" y="646"/>
                    </a:lnTo>
                    <a:lnTo>
                      <a:pt x="214" y="648"/>
                    </a:lnTo>
                    <a:lnTo>
                      <a:pt x="212" y="650"/>
                    </a:lnTo>
                    <a:lnTo>
                      <a:pt x="210" y="650"/>
                    </a:lnTo>
                    <a:lnTo>
                      <a:pt x="212" y="652"/>
                    </a:lnTo>
                    <a:lnTo>
                      <a:pt x="214" y="654"/>
                    </a:lnTo>
                    <a:lnTo>
                      <a:pt x="218" y="656"/>
                    </a:lnTo>
                    <a:lnTo>
                      <a:pt x="222" y="656"/>
                    </a:lnTo>
                    <a:lnTo>
                      <a:pt x="226" y="658"/>
                    </a:lnTo>
                    <a:lnTo>
                      <a:pt x="228" y="658"/>
                    </a:lnTo>
                    <a:lnTo>
                      <a:pt x="232" y="658"/>
                    </a:lnTo>
                    <a:lnTo>
                      <a:pt x="234" y="656"/>
                    </a:lnTo>
                    <a:lnTo>
                      <a:pt x="234" y="652"/>
                    </a:lnTo>
                    <a:lnTo>
                      <a:pt x="234" y="644"/>
                    </a:lnTo>
                    <a:lnTo>
                      <a:pt x="234" y="638"/>
                    </a:lnTo>
                    <a:lnTo>
                      <a:pt x="236" y="632"/>
                    </a:lnTo>
                    <a:lnTo>
                      <a:pt x="238" y="630"/>
                    </a:lnTo>
                    <a:lnTo>
                      <a:pt x="240" y="626"/>
                    </a:lnTo>
                    <a:lnTo>
                      <a:pt x="240" y="622"/>
                    </a:lnTo>
                    <a:lnTo>
                      <a:pt x="240" y="618"/>
                    </a:lnTo>
                    <a:lnTo>
                      <a:pt x="238" y="616"/>
                    </a:lnTo>
                    <a:lnTo>
                      <a:pt x="238" y="614"/>
                    </a:lnTo>
                    <a:lnTo>
                      <a:pt x="238" y="612"/>
                    </a:lnTo>
                    <a:lnTo>
                      <a:pt x="242" y="610"/>
                    </a:lnTo>
                    <a:lnTo>
                      <a:pt x="244" y="608"/>
                    </a:lnTo>
                    <a:lnTo>
                      <a:pt x="246" y="608"/>
                    </a:lnTo>
                    <a:lnTo>
                      <a:pt x="246" y="606"/>
                    </a:lnTo>
                    <a:lnTo>
                      <a:pt x="250" y="590"/>
                    </a:lnTo>
                    <a:lnTo>
                      <a:pt x="252" y="576"/>
                    </a:lnTo>
                    <a:lnTo>
                      <a:pt x="252" y="574"/>
                    </a:lnTo>
                    <a:lnTo>
                      <a:pt x="252" y="572"/>
                    </a:lnTo>
                    <a:lnTo>
                      <a:pt x="250" y="570"/>
                    </a:lnTo>
                    <a:lnTo>
                      <a:pt x="252" y="566"/>
                    </a:lnTo>
                    <a:lnTo>
                      <a:pt x="254" y="566"/>
                    </a:lnTo>
                    <a:lnTo>
                      <a:pt x="258" y="564"/>
                    </a:lnTo>
                    <a:lnTo>
                      <a:pt x="260" y="564"/>
                    </a:lnTo>
                    <a:lnTo>
                      <a:pt x="260" y="566"/>
                    </a:lnTo>
                    <a:lnTo>
                      <a:pt x="262" y="566"/>
                    </a:lnTo>
                    <a:lnTo>
                      <a:pt x="266" y="566"/>
                    </a:lnTo>
                    <a:lnTo>
                      <a:pt x="268" y="564"/>
                    </a:lnTo>
                    <a:lnTo>
                      <a:pt x="270" y="562"/>
                    </a:lnTo>
                    <a:lnTo>
                      <a:pt x="272" y="560"/>
                    </a:lnTo>
                    <a:lnTo>
                      <a:pt x="276" y="558"/>
                    </a:lnTo>
                    <a:lnTo>
                      <a:pt x="280" y="556"/>
                    </a:lnTo>
                    <a:lnTo>
                      <a:pt x="282" y="556"/>
                    </a:lnTo>
                    <a:lnTo>
                      <a:pt x="284" y="556"/>
                    </a:lnTo>
                    <a:lnTo>
                      <a:pt x="286" y="552"/>
                    </a:lnTo>
                    <a:lnTo>
                      <a:pt x="292" y="544"/>
                    </a:lnTo>
                    <a:lnTo>
                      <a:pt x="302" y="534"/>
                    </a:lnTo>
                    <a:lnTo>
                      <a:pt x="310" y="526"/>
                    </a:lnTo>
                    <a:lnTo>
                      <a:pt x="318" y="518"/>
                    </a:lnTo>
                    <a:lnTo>
                      <a:pt x="322" y="516"/>
                    </a:lnTo>
                    <a:lnTo>
                      <a:pt x="324" y="518"/>
                    </a:lnTo>
                    <a:lnTo>
                      <a:pt x="326" y="516"/>
                    </a:lnTo>
                    <a:lnTo>
                      <a:pt x="326" y="512"/>
                    </a:lnTo>
                    <a:lnTo>
                      <a:pt x="328" y="510"/>
                    </a:lnTo>
                    <a:lnTo>
                      <a:pt x="330" y="506"/>
                    </a:lnTo>
                    <a:lnTo>
                      <a:pt x="330" y="504"/>
                    </a:lnTo>
                    <a:lnTo>
                      <a:pt x="332" y="502"/>
                    </a:lnTo>
                    <a:lnTo>
                      <a:pt x="334" y="500"/>
                    </a:lnTo>
                    <a:lnTo>
                      <a:pt x="336" y="498"/>
                    </a:lnTo>
                    <a:lnTo>
                      <a:pt x="338" y="498"/>
                    </a:lnTo>
                    <a:lnTo>
                      <a:pt x="340" y="500"/>
                    </a:lnTo>
                    <a:lnTo>
                      <a:pt x="342" y="504"/>
                    </a:lnTo>
                    <a:lnTo>
                      <a:pt x="346" y="504"/>
                    </a:lnTo>
                    <a:lnTo>
                      <a:pt x="348" y="504"/>
                    </a:lnTo>
                    <a:lnTo>
                      <a:pt x="348" y="500"/>
                    </a:lnTo>
                    <a:lnTo>
                      <a:pt x="350" y="498"/>
                    </a:lnTo>
                    <a:lnTo>
                      <a:pt x="352" y="498"/>
                    </a:lnTo>
                    <a:lnTo>
                      <a:pt x="356" y="498"/>
                    </a:lnTo>
                    <a:lnTo>
                      <a:pt x="358" y="498"/>
                    </a:lnTo>
                    <a:lnTo>
                      <a:pt x="360" y="496"/>
                    </a:lnTo>
                    <a:lnTo>
                      <a:pt x="364" y="494"/>
                    </a:lnTo>
                    <a:lnTo>
                      <a:pt x="366" y="490"/>
                    </a:lnTo>
                    <a:lnTo>
                      <a:pt x="370" y="488"/>
                    </a:lnTo>
                    <a:lnTo>
                      <a:pt x="372" y="486"/>
                    </a:lnTo>
                    <a:lnTo>
                      <a:pt x="374" y="484"/>
                    </a:lnTo>
                    <a:lnTo>
                      <a:pt x="380" y="480"/>
                    </a:lnTo>
                    <a:lnTo>
                      <a:pt x="384" y="478"/>
                    </a:lnTo>
                    <a:lnTo>
                      <a:pt x="386" y="476"/>
                    </a:lnTo>
                    <a:lnTo>
                      <a:pt x="390" y="474"/>
                    </a:lnTo>
                    <a:lnTo>
                      <a:pt x="390" y="472"/>
                    </a:lnTo>
                    <a:lnTo>
                      <a:pt x="390" y="470"/>
                    </a:lnTo>
                    <a:lnTo>
                      <a:pt x="388" y="468"/>
                    </a:lnTo>
                    <a:lnTo>
                      <a:pt x="386" y="466"/>
                    </a:lnTo>
                    <a:lnTo>
                      <a:pt x="382" y="464"/>
                    </a:lnTo>
                    <a:lnTo>
                      <a:pt x="378" y="464"/>
                    </a:lnTo>
                    <a:lnTo>
                      <a:pt x="372" y="464"/>
                    </a:lnTo>
                    <a:lnTo>
                      <a:pt x="368" y="464"/>
                    </a:lnTo>
                    <a:lnTo>
                      <a:pt x="364" y="464"/>
                    </a:lnTo>
                    <a:lnTo>
                      <a:pt x="362" y="464"/>
                    </a:lnTo>
                    <a:lnTo>
                      <a:pt x="362" y="466"/>
                    </a:lnTo>
                    <a:lnTo>
                      <a:pt x="360" y="468"/>
                    </a:lnTo>
                    <a:lnTo>
                      <a:pt x="358" y="470"/>
                    </a:lnTo>
                    <a:lnTo>
                      <a:pt x="354" y="472"/>
                    </a:lnTo>
                    <a:lnTo>
                      <a:pt x="348" y="474"/>
                    </a:lnTo>
                    <a:lnTo>
                      <a:pt x="344" y="474"/>
                    </a:lnTo>
                    <a:lnTo>
                      <a:pt x="340" y="474"/>
                    </a:lnTo>
                    <a:lnTo>
                      <a:pt x="338" y="472"/>
                    </a:lnTo>
                    <a:lnTo>
                      <a:pt x="334" y="472"/>
                    </a:lnTo>
                    <a:lnTo>
                      <a:pt x="334" y="470"/>
                    </a:lnTo>
                    <a:lnTo>
                      <a:pt x="334" y="468"/>
                    </a:lnTo>
                    <a:lnTo>
                      <a:pt x="334" y="466"/>
                    </a:lnTo>
                    <a:lnTo>
                      <a:pt x="336" y="466"/>
                    </a:lnTo>
                    <a:lnTo>
                      <a:pt x="340" y="466"/>
                    </a:lnTo>
                    <a:lnTo>
                      <a:pt x="344" y="468"/>
                    </a:lnTo>
                    <a:lnTo>
                      <a:pt x="346" y="468"/>
                    </a:lnTo>
                    <a:lnTo>
                      <a:pt x="348" y="468"/>
                    </a:lnTo>
                    <a:lnTo>
                      <a:pt x="358" y="462"/>
                    </a:lnTo>
                    <a:lnTo>
                      <a:pt x="364" y="450"/>
                    </a:lnTo>
                    <a:lnTo>
                      <a:pt x="356" y="448"/>
                    </a:lnTo>
                    <a:lnTo>
                      <a:pt x="358" y="448"/>
                    </a:lnTo>
                    <a:lnTo>
                      <a:pt x="360" y="446"/>
                    </a:lnTo>
                    <a:lnTo>
                      <a:pt x="362" y="444"/>
                    </a:lnTo>
                    <a:lnTo>
                      <a:pt x="362" y="442"/>
                    </a:lnTo>
                    <a:lnTo>
                      <a:pt x="360" y="438"/>
                    </a:lnTo>
                    <a:lnTo>
                      <a:pt x="358" y="438"/>
                    </a:lnTo>
                    <a:lnTo>
                      <a:pt x="356" y="436"/>
                    </a:lnTo>
                    <a:lnTo>
                      <a:pt x="356" y="434"/>
                    </a:lnTo>
                    <a:lnTo>
                      <a:pt x="356" y="432"/>
                    </a:lnTo>
                    <a:lnTo>
                      <a:pt x="356" y="430"/>
                    </a:lnTo>
                    <a:lnTo>
                      <a:pt x="358" y="430"/>
                    </a:lnTo>
                    <a:lnTo>
                      <a:pt x="362" y="428"/>
                    </a:lnTo>
                    <a:lnTo>
                      <a:pt x="366" y="428"/>
                    </a:lnTo>
                    <a:lnTo>
                      <a:pt x="366" y="430"/>
                    </a:lnTo>
                    <a:lnTo>
                      <a:pt x="368" y="432"/>
                    </a:lnTo>
                    <a:lnTo>
                      <a:pt x="370" y="436"/>
                    </a:lnTo>
                    <a:lnTo>
                      <a:pt x="372" y="442"/>
                    </a:lnTo>
                    <a:lnTo>
                      <a:pt x="374" y="448"/>
                    </a:lnTo>
                    <a:lnTo>
                      <a:pt x="378" y="452"/>
                    </a:lnTo>
                    <a:lnTo>
                      <a:pt x="378" y="456"/>
                    </a:lnTo>
                    <a:lnTo>
                      <a:pt x="380" y="456"/>
                    </a:lnTo>
                    <a:lnTo>
                      <a:pt x="396" y="458"/>
                    </a:lnTo>
                    <a:lnTo>
                      <a:pt x="394" y="434"/>
                    </a:lnTo>
                    <a:lnTo>
                      <a:pt x="394" y="432"/>
                    </a:lnTo>
                    <a:lnTo>
                      <a:pt x="392" y="428"/>
                    </a:lnTo>
                    <a:lnTo>
                      <a:pt x="390" y="426"/>
                    </a:lnTo>
                    <a:lnTo>
                      <a:pt x="386" y="422"/>
                    </a:lnTo>
                    <a:lnTo>
                      <a:pt x="384" y="420"/>
                    </a:lnTo>
                    <a:lnTo>
                      <a:pt x="382" y="418"/>
                    </a:lnTo>
                    <a:lnTo>
                      <a:pt x="380" y="414"/>
                    </a:lnTo>
                    <a:lnTo>
                      <a:pt x="380" y="412"/>
                    </a:lnTo>
                    <a:lnTo>
                      <a:pt x="386" y="412"/>
                    </a:lnTo>
                    <a:lnTo>
                      <a:pt x="386" y="396"/>
                    </a:lnTo>
                    <a:lnTo>
                      <a:pt x="386" y="394"/>
                    </a:lnTo>
                    <a:lnTo>
                      <a:pt x="384" y="394"/>
                    </a:lnTo>
                    <a:lnTo>
                      <a:pt x="384" y="392"/>
                    </a:lnTo>
                    <a:lnTo>
                      <a:pt x="382" y="388"/>
                    </a:lnTo>
                    <a:lnTo>
                      <a:pt x="382" y="386"/>
                    </a:lnTo>
                    <a:lnTo>
                      <a:pt x="382" y="384"/>
                    </a:lnTo>
                    <a:lnTo>
                      <a:pt x="386" y="384"/>
                    </a:lnTo>
                    <a:lnTo>
                      <a:pt x="392" y="382"/>
                    </a:lnTo>
                    <a:lnTo>
                      <a:pt x="396" y="382"/>
                    </a:lnTo>
                    <a:lnTo>
                      <a:pt x="398" y="380"/>
                    </a:lnTo>
                    <a:lnTo>
                      <a:pt x="400" y="378"/>
                    </a:lnTo>
                    <a:lnTo>
                      <a:pt x="402" y="376"/>
                    </a:lnTo>
                    <a:lnTo>
                      <a:pt x="402" y="374"/>
                    </a:lnTo>
                    <a:lnTo>
                      <a:pt x="402" y="370"/>
                    </a:lnTo>
                    <a:lnTo>
                      <a:pt x="410" y="364"/>
                    </a:lnTo>
                    <a:lnTo>
                      <a:pt x="420" y="350"/>
                    </a:lnTo>
                    <a:lnTo>
                      <a:pt x="426" y="340"/>
                    </a:lnTo>
                    <a:lnTo>
                      <a:pt x="424" y="336"/>
                    </a:lnTo>
                    <a:lnTo>
                      <a:pt x="424" y="332"/>
                    </a:lnTo>
                    <a:lnTo>
                      <a:pt x="422" y="328"/>
                    </a:lnTo>
                    <a:lnTo>
                      <a:pt x="418" y="324"/>
                    </a:lnTo>
                    <a:lnTo>
                      <a:pt x="414" y="324"/>
                    </a:lnTo>
                    <a:lnTo>
                      <a:pt x="414" y="322"/>
                    </a:lnTo>
                    <a:lnTo>
                      <a:pt x="414" y="320"/>
                    </a:lnTo>
                    <a:lnTo>
                      <a:pt x="412" y="316"/>
                    </a:lnTo>
                    <a:lnTo>
                      <a:pt x="412" y="314"/>
                    </a:lnTo>
                    <a:lnTo>
                      <a:pt x="408" y="310"/>
                    </a:lnTo>
                    <a:lnTo>
                      <a:pt x="406" y="308"/>
                    </a:lnTo>
                    <a:lnTo>
                      <a:pt x="400" y="308"/>
                    </a:lnTo>
                    <a:lnTo>
                      <a:pt x="394" y="308"/>
                    </a:lnTo>
                    <a:lnTo>
                      <a:pt x="388" y="310"/>
                    </a:lnTo>
                    <a:lnTo>
                      <a:pt x="384" y="310"/>
                    </a:lnTo>
                    <a:lnTo>
                      <a:pt x="382" y="310"/>
                    </a:lnTo>
                    <a:lnTo>
                      <a:pt x="382" y="308"/>
                    </a:lnTo>
                    <a:lnTo>
                      <a:pt x="382" y="306"/>
                    </a:lnTo>
                    <a:lnTo>
                      <a:pt x="382" y="300"/>
                    </a:lnTo>
                    <a:lnTo>
                      <a:pt x="382" y="298"/>
                    </a:lnTo>
                    <a:lnTo>
                      <a:pt x="382" y="292"/>
                    </a:lnTo>
                    <a:lnTo>
                      <a:pt x="382" y="286"/>
                    </a:lnTo>
                    <a:lnTo>
                      <a:pt x="382" y="280"/>
                    </a:lnTo>
                    <a:lnTo>
                      <a:pt x="382" y="276"/>
                    </a:lnTo>
                    <a:lnTo>
                      <a:pt x="380" y="272"/>
                    </a:lnTo>
                    <a:lnTo>
                      <a:pt x="380" y="270"/>
                    </a:lnTo>
                    <a:lnTo>
                      <a:pt x="378" y="268"/>
                    </a:lnTo>
                    <a:lnTo>
                      <a:pt x="374" y="266"/>
                    </a:lnTo>
                    <a:lnTo>
                      <a:pt x="372" y="264"/>
                    </a:lnTo>
                    <a:lnTo>
                      <a:pt x="370" y="260"/>
                    </a:lnTo>
                    <a:lnTo>
                      <a:pt x="370" y="258"/>
                    </a:lnTo>
                    <a:lnTo>
                      <a:pt x="374" y="256"/>
                    </a:lnTo>
                    <a:lnTo>
                      <a:pt x="374" y="254"/>
                    </a:lnTo>
                    <a:lnTo>
                      <a:pt x="376" y="250"/>
                    </a:lnTo>
                    <a:lnTo>
                      <a:pt x="378" y="242"/>
                    </a:lnTo>
                    <a:lnTo>
                      <a:pt x="380" y="230"/>
                    </a:lnTo>
                    <a:lnTo>
                      <a:pt x="380" y="210"/>
                    </a:lnTo>
                    <a:lnTo>
                      <a:pt x="378" y="188"/>
                    </a:lnTo>
                    <a:lnTo>
                      <a:pt x="378" y="186"/>
                    </a:lnTo>
                    <a:lnTo>
                      <a:pt x="380" y="184"/>
                    </a:lnTo>
                    <a:lnTo>
                      <a:pt x="380" y="180"/>
                    </a:lnTo>
                    <a:lnTo>
                      <a:pt x="382" y="176"/>
                    </a:lnTo>
                    <a:lnTo>
                      <a:pt x="384" y="174"/>
                    </a:lnTo>
                    <a:lnTo>
                      <a:pt x="388" y="172"/>
                    </a:lnTo>
                    <a:lnTo>
                      <a:pt x="392" y="172"/>
                    </a:lnTo>
                    <a:lnTo>
                      <a:pt x="394" y="174"/>
                    </a:lnTo>
                    <a:lnTo>
                      <a:pt x="396" y="174"/>
                    </a:lnTo>
                    <a:lnTo>
                      <a:pt x="400" y="174"/>
                    </a:lnTo>
                    <a:lnTo>
                      <a:pt x="402" y="174"/>
                    </a:lnTo>
                    <a:lnTo>
                      <a:pt x="406" y="170"/>
                    </a:lnTo>
                    <a:lnTo>
                      <a:pt x="408" y="166"/>
                    </a:lnTo>
                    <a:lnTo>
                      <a:pt x="408" y="162"/>
                    </a:lnTo>
                    <a:lnTo>
                      <a:pt x="408" y="158"/>
                    </a:lnTo>
                    <a:lnTo>
                      <a:pt x="408" y="154"/>
                    </a:lnTo>
                    <a:lnTo>
                      <a:pt x="408" y="150"/>
                    </a:lnTo>
                    <a:lnTo>
                      <a:pt x="408" y="146"/>
                    </a:lnTo>
                    <a:lnTo>
                      <a:pt x="412" y="144"/>
                    </a:lnTo>
                    <a:lnTo>
                      <a:pt x="414" y="140"/>
                    </a:lnTo>
                    <a:lnTo>
                      <a:pt x="416" y="138"/>
                    </a:lnTo>
                    <a:lnTo>
                      <a:pt x="414" y="138"/>
                    </a:lnTo>
                    <a:lnTo>
                      <a:pt x="410" y="138"/>
                    </a:lnTo>
                    <a:lnTo>
                      <a:pt x="406" y="138"/>
                    </a:lnTo>
                    <a:lnTo>
                      <a:pt x="402" y="140"/>
                    </a:lnTo>
                    <a:lnTo>
                      <a:pt x="400" y="140"/>
                    </a:lnTo>
                    <a:lnTo>
                      <a:pt x="398" y="140"/>
                    </a:lnTo>
                    <a:lnTo>
                      <a:pt x="396" y="138"/>
                    </a:lnTo>
                    <a:lnTo>
                      <a:pt x="398" y="136"/>
                    </a:lnTo>
                    <a:lnTo>
                      <a:pt x="404" y="134"/>
                    </a:lnTo>
                    <a:lnTo>
                      <a:pt x="410" y="130"/>
                    </a:lnTo>
                    <a:lnTo>
                      <a:pt x="416" y="128"/>
                    </a:lnTo>
                    <a:lnTo>
                      <a:pt x="422" y="124"/>
                    </a:lnTo>
                    <a:lnTo>
                      <a:pt x="426" y="120"/>
                    </a:lnTo>
                    <a:lnTo>
                      <a:pt x="430" y="114"/>
                    </a:lnTo>
                    <a:lnTo>
                      <a:pt x="434" y="108"/>
                    </a:lnTo>
                    <a:lnTo>
                      <a:pt x="436" y="102"/>
                    </a:lnTo>
                    <a:lnTo>
                      <a:pt x="436" y="98"/>
                    </a:lnTo>
                    <a:lnTo>
                      <a:pt x="436" y="94"/>
                    </a:lnTo>
                    <a:lnTo>
                      <a:pt x="436" y="92"/>
                    </a:lnTo>
                    <a:lnTo>
                      <a:pt x="436" y="90"/>
                    </a:lnTo>
                    <a:lnTo>
                      <a:pt x="436" y="86"/>
                    </a:lnTo>
                    <a:lnTo>
                      <a:pt x="440" y="84"/>
                    </a:lnTo>
                    <a:lnTo>
                      <a:pt x="422" y="72"/>
                    </a:lnTo>
                    <a:lnTo>
                      <a:pt x="422" y="74"/>
                    </a:lnTo>
                    <a:lnTo>
                      <a:pt x="422" y="76"/>
                    </a:lnTo>
                    <a:lnTo>
                      <a:pt x="420" y="78"/>
                    </a:lnTo>
                    <a:lnTo>
                      <a:pt x="418" y="80"/>
                    </a:lnTo>
                    <a:lnTo>
                      <a:pt x="416" y="82"/>
                    </a:lnTo>
                    <a:lnTo>
                      <a:pt x="414" y="78"/>
                    </a:lnTo>
                    <a:lnTo>
                      <a:pt x="412" y="76"/>
                    </a:lnTo>
                    <a:lnTo>
                      <a:pt x="410" y="74"/>
                    </a:lnTo>
                    <a:lnTo>
                      <a:pt x="408" y="74"/>
                    </a:lnTo>
                    <a:lnTo>
                      <a:pt x="406" y="76"/>
                    </a:lnTo>
                    <a:lnTo>
                      <a:pt x="406" y="78"/>
                    </a:lnTo>
                    <a:lnTo>
                      <a:pt x="406" y="82"/>
                    </a:lnTo>
                    <a:lnTo>
                      <a:pt x="408" y="84"/>
                    </a:lnTo>
                    <a:lnTo>
                      <a:pt x="410" y="86"/>
                    </a:lnTo>
                    <a:lnTo>
                      <a:pt x="410" y="88"/>
                    </a:lnTo>
                    <a:lnTo>
                      <a:pt x="408" y="92"/>
                    </a:lnTo>
                    <a:lnTo>
                      <a:pt x="406" y="98"/>
                    </a:lnTo>
                    <a:lnTo>
                      <a:pt x="398" y="108"/>
                    </a:lnTo>
                    <a:lnTo>
                      <a:pt x="386" y="118"/>
                    </a:lnTo>
                    <a:lnTo>
                      <a:pt x="372" y="128"/>
                    </a:lnTo>
                    <a:lnTo>
                      <a:pt x="362" y="136"/>
                    </a:lnTo>
                    <a:lnTo>
                      <a:pt x="354" y="140"/>
                    </a:lnTo>
                    <a:lnTo>
                      <a:pt x="356" y="138"/>
                    </a:lnTo>
                    <a:lnTo>
                      <a:pt x="362" y="130"/>
                    </a:lnTo>
                    <a:lnTo>
                      <a:pt x="370" y="120"/>
                    </a:lnTo>
                    <a:lnTo>
                      <a:pt x="378" y="110"/>
                    </a:lnTo>
                    <a:lnTo>
                      <a:pt x="382" y="100"/>
                    </a:lnTo>
                    <a:lnTo>
                      <a:pt x="388" y="88"/>
                    </a:lnTo>
                    <a:lnTo>
                      <a:pt x="398" y="66"/>
                    </a:lnTo>
                    <a:lnTo>
                      <a:pt x="396" y="64"/>
                    </a:lnTo>
                    <a:lnTo>
                      <a:pt x="394" y="64"/>
                    </a:lnTo>
                    <a:lnTo>
                      <a:pt x="390" y="62"/>
                    </a:lnTo>
                    <a:lnTo>
                      <a:pt x="386" y="64"/>
                    </a:lnTo>
                    <a:lnTo>
                      <a:pt x="382" y="64"/>
                    </a:lnTo>
                    <a:lnTo>
                      <a:pt x="376" y="68"/>
                    </a:lnTo>
                    <a:lnTo>
                      <a:pt x="376" y="70"/>
                    </a:lnTo>
                    <a:lnTo>
                      <a:pt x="374" y="72"/>
                    </a:lnTo>
                    <a:lnTo>
                      <a:pt x="372" y="74"/>
                    </a:lnTo>
                    <a:lnTo>
                      <a:pt x="368" y="78"/>
                    </a:lnTo>
                    <a:lnTo>
                      <a:pt x="366" y="80"/>
                    </a:lnTo>
                    <a:lnTo>
                      <a:pt x="362" y="82"/>
                    </a:lnTo>
                    <a:lnTo>
                      <a:pt x="358" y="84"/>
                    </a:lnTo>
                    <a:lnTo>
                      <a:pt x="356" y="86"/>
                    </a:lnTo>
                    <a:lnTo>
                      <a:pt x="356" y="84"/>
                    </a:lnTo>
                    <a:lnTo>
                      <a:pt x="356" y="82"/>
                    </a:lnTo>
                    <a:lnTo>
                      <a:pt x="356" y="80"/>
                    </a:lnTo>
                    <a:lnTo>
                      <a:pt x="360" y="78"/>
                    </a:lnTo>
                    <a:lnTo>
                      <a:pt x="364" y="74"/>
                    </a:lnTo>
                    <a:lnTo>
                      <a:pt x="368" y="68"/>
                    </a:lnTo>
                    <a:lnTo>
                      <a:pt x="364" y="60"/>
                    </a:lnTo>
                    <a:lnTo>
                      <a:pt x="360" y="60"/>
                    </a:lnTo>
                    <a:lnTo>
                      <a:pt x="352" y="60"/>
                    </a:lnTo>
                    <a:lnTo>
                      <a:pt x="340" y="64"/>
                    </a:lnTo>
                    <a:lnTo>
                      <a:pt x="330" y="72"/>
                    </a:lnTo>
                    <a:lnTo>
                      <a:pt x="326" y="78"/>
                    </a:lnTo>
                    <a:lnTo>
                      <a:pt x="326" y="76"/>
                    </a:lnTo>
                    <a:lnTo>
                      <a:pt x="326" y="72"/>
                    </a:lnTo>
                    <a:lnTo>
                      <a:pt x="328" y="68"/>
                    </a:lnTo>
                    <a:lnTo>
                      <a:pt x="328" y="64"/>
                    </a:lnTo>
                    <a:lnTo>
                      <a:pt x="332" y="62"/>
                    </a:lnTo>
                    <a:lnTo>
                      <a:pt x="336" y="60"/>
                    </a:lnTo>
                    <a:lnTo>
                      <a:pt x="340" y="58"/>
                    </a:lnTo>
                    <a:lnTo>
                      <a:pt x="346" y="56"/>
                    </a:lnTo>
                    <a:lnTo>
                      <a:pt x="352" y="56"/>
                    </a:lnTo>
                    <a:lnTo>
                      <a:pt x="358" y="54"/>
                    </a:lnTo>
                    <a:lnTo>
                      <a:pt x="360" y="54"/>
                    </a:lnTo>
                    <a:lnTo>
                      <a:pt x="362" y="54"/>
                    </a:lnTo>
                    <a:lnTo>
                      <a:pt x="362" y="52"/>
                    </a:lnTo>
                    <a:lnTo>
                      <a:pt x="364" y="50"/>
                    </a:lnTo>
                    <a:lnTo>
                      <a:pt x="366" y="48"/>
                    </a:lnTo>
                    <a:lnTo>
                      <a:pt x="368" y="44"/>
                    </a:lnTo>
                    <a:lnTo>
                      <a:pt x="368" y="40"/>
                    </a:lnTo>
                    <a:lnTo>
                      <a:pt x="366" y="36"/>
                    </a:lnTo>
                    <a:lnTo>
                      <a:pt x="362" y="32"/>
                    </a:lnTo>
                    <a:lnTo>
                      <a:pt x="358" y="30"/>
                    </a:lnTo>
                    <a:lnTo>
                      <a:pt x="352" y="28"/>
                    </a:lnTo>
                    <a:lnTo>
                      <a:pt x="348" y="28"/>
                    </a:lnTo>
                    <a:lnTo>
                      <a:pt x="340" y="28"/>
                    </a:lnTo>
                    <a:lnTo>
                      <a:pt x="340" y="18"/>
                    </a:lnTo>
                    <a:lnTo>
                      <a:pt x="338" y="18"/>
                    </a:lnTo>
                    <a:lnTo>
                      <a:pt x="334" y="18"/>
                    </a:lnTo>
                    <a:lnTo>
                      <a:pt x="330" y="20"/>
                    </a:lnTo>
                    <a:lnTo>
                      <a:pt x="328" y="22"/>
                    </a:lnTo>
                    <a:lnTo>
                      <a:pt x="324" y="24"/>
                    </a:lnTo>
                    <a:lnTo>
                      <a:pt x="320" y="26"/>
                    </a:lnTo>
                    <a:lnTo>
                      <a:pt x="314" y="26"/>
                    </a:lnTo>
                    <a:lnTo>
                      <a:pt x="308" y="28"/>
                    </a:lnTo>
                    <a:lnTo>
                      <a:pt x="304" y="30"/>
                    </a:lnTo>
                    <a:lnTo>
                      <a:pt x="300" y="32"/>
                    </a:lnTo>
                    <a:lnTo>
                      <a:pt x="288" y="38"/>
                    </a:lnTo>
                    <a:lnTo>
                      <a:pt x="290" y="36"/>
                    </a:lnTo>
                    <a:lnTo>
                      <a:pt x="298" y="30"/>
                    </a:lnTo>
                    <a:lnTo>
                      <a:pt x="306" y="22"/>
                    </a:lnTo>
                    <a:lnTo>
                      <a:pt x="314" y="16"/>
                    </a:lnTo>
                    <a:lnTo>
                      <a:pt x="322" y="14"/>
                    </a:lnTo>
                    <a:lnTo>
                      <a:pt x="322" y="12"/>
                    </a:lnTo>
                    <a:lnTo>
                      <a:pt x="324" y="10"/>
                    </a:lnTo>
                    <a:lnTo>
                      <a:pt x="322" y="8"/>
                    </a:lnTo>
                    <a:lnTo>
                      <a:pt x="322" y="6"/>
                    </a:lnTo>
                    <a:lnTo>
                      <a:pt x="318" y="4"/>
                    </a:lnTo>
                    <a:lnTo>
                      <a:pt x="312" y="2"/>
                    </a:lnTo>
                    <a:lnTo>
                      <a:pt x="298" y="2"/>
                    </a:lnTo>
                    <a:lnTo>
                      <a:pt x="278" y="0"/>
                    </a:lnTo>
                    <a:lnTo>
                      <a:pt x="258" y="4"/>
                    </a:lnTo>
                    <a:lnTo>
                      <a:pt x="240" y="12"/>
                    </a:lnTo>
                    <a:lnTo>
                      <a:pt x="212" y="30"/>
                    </a:lnTo>
                    <a:lnTo>
                      <a:pt x="214" y="32"/>
                    </a:lnTo>
                    <a:lnTo>
                      <a:pt x="218" y="34"/>
                    </a:lnTo>
                    <a:lnTo>
                      <a:pt x="220" y="38"/>
                    </a:lnTo>
                    <a:lnTo>
                      <a:pt x="224" y="42"/>
                    </a:lnTo>
                    <a:lnTo>
                      <a:pt x="226" y="48"/>
                    </a:lnTo>
                    <a:lnTo>
                      <a:pt x="228" y="56"/>
                    </a:lnTo>
                    <a:lnTo>
                      <a:pt x="206" y="38"/>
                    </a:lnTo>
                    <a:lnTo>
                      <a:pt x="196" y="40"/>
                    </a:lnTo>
                    <a:lnTo>
                      <a:pt x="202" y="62"/>
                    </a:lnTo>
                    <a:lnTo>
                      <a:pt x="186" y="48"/>
                    </a:lnTo>
                    <a:lnTo>
                      <a:pt x="166" y="54"/>
                    </a:lnTo>
                    <a:lnTo>
                      <a:pt x="164" y="54"/>
                    </a:lnTo>
                    <a:lnTo>
                      <a:pt x="164" y="56"/>
                    </a:lnTo>
                    <a:lnTo>
                      <a:pt x="162" y="60"/>
                    </a:lnTo>
                    <a:lnTo>
                      <a:pt x="164" y="66"/>
                    </a:lnTo>
                    <a:lnTo>
                      <a:pt x="166" y="70"/>
                    </a:lnTo>
                    <a:lnTo>
                      <a:pt x="170" y="76"/>
                    </a:lnTo>
                    <a:lnTo>
                      <a:pt x="152" y="64"/>
                    </a:lnTo>
                    <a:lnTo>
                      <a:pt x="128" y="70"/>
                    </a:lnTo>
                    <a:lnTo>
                      <a:pt x="104" y="78"/>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426" name="Freeform 340"/>
              <p:cNvSpPr/>
              <p:nvPr/>
            </p:nvSpPr>
            <p:spPr bwMode="gray">
              <a:xfrm>
                <a:off x="3273" y="3394"/>
                <a:ext cx="764" cy="445"/>
              </a:xfrm>
              <a:custGeom>
                <a:avLst/>
                <a:gdLst>
                  <a:gd name="T0" fmla="*/ 380 w 386"/>
                  <a:gd name="T1" fmla="*/ 178 h 248"/>
                  <a:gd name="T2" fmla="*/ 384 w 386"/>
                  <a:gd name="T3" fmla="*/ 170 h 248"/>
                  <a:gd name="T4" fmla="*/ 386 w 386"/>
                  <a:gd name="T5" fmla="*/ 164 h 248"/>
                  <a:gd name="T6" fmla="*/ 374 w 386"/>
                  <a:gd name="T7" fmla="*/ 162 h 248"/>
                  <a:gd name="T8" fmla="*/ 356 w 386"/>
                  <a:gd name="T9" fmla="*/ 162 h 248"/>
                  <a:gd name="T10" fmla="*/ 346 w 386"/>
                  <a:gd name="T11" fmla="*/ 166 h 248"/>
                  <a:gd name="T12" fmla="*/ 340 w 386"/>
                  <a:gd name="T13" fmla="*/ 164 h 248"/>
                  <a:gd name="T14" fmla="*/ 334 w 386"/>
                  <a:gd name="T15" fmla="*/ 170 h 248"/>
                  <a:gd name="T16" fmla="*/ 332 w 386"/>
                  <a:gd name="T17" fmla="*/ 184 h 248"/>
                  <a:gd name="T18" fmla="*/ 326 w 386"/>
                  <a:gd name="T19" fmla="*/ 192 h 248"/>
                  <a:gd name="T20" fmla="*/ 314 w 386"/>
                  <a:gd name="T21" fmla="*/ 196 h 248"/>
                  <a:gd name="T22" fmla="*/ 302 w 386"/>
                  <a:gd name="T23" fmla="*/ 198 h 248"/>
                  <a:gd name="T24" fmla="*/ 268 w 386"/>
                  <a:gd name="T25" fmla="*/ 190 h 248"/>
                  <a:gd name="T26" fmla="*/ 258 w 386"/>
                  <a:gd name="T27" fmla="*/ 184 h 248"/>
                  <a:gd name="T28" fmla="*/ 254 w 386"/>
                  <a:gd name="T29" fmla="*/ 162 h 248"/>
                  <a:gd name="T30" fmla="*/ 244 w 386"/>
                  <a:gd name="T31" fmla="*/ 136 h 248"/>
                  <a:gd name="T32" fmla="*/ 244 w 386"/>
                  <a:gd name="T33" fmla="*/ 116 h 248"/>
                  <a:gd name="T34" fmla="*/ 232 w 386"/>
                  <a:gd name="T35" fmla="*/ 90 h 248"/>
                  <a:gd name="T36" fmla="*/ 208 w 386"/>
                  <a:gd name="T37" fmla="*/ 62 h 248"/>
                  <a:gd name="T38" fmla="*/ 194 w 386"/>
                  <a:gd name="T39" fmla="*/ 50 h 248"/>
                  <a:gd name="T40" fmla="*/ 184 w 386"/>
                  <a:gd name="T41" fmla="*/ 54 h 248"/>
                  <a:gd name="T42" fmla="*/ 164 w 386"/>
                  <a:gd name="T43" fmla="*/ 48 h 248"/>
                  <a:gd name="T44" fmla="*/ 142 w 386"/>
                  <a:gd name="T45" fmla="*/ 12 h 248"/>
                  <a:gd name="T46" fmla="*/ 126 w 386"/>
                  <a:gd name="T47" fmla="*/ 10 h 248"/>
                  <a:gd name="T48" fmla="*/ 100 w 386"/>
                  <a:gd name="T49" fmla="*/ 20 h 248"/>
                  <a:gd name="T50" fmla="*/ 54 w 386"/>
                  <a:gd name="T51" fmla="*/ 14 h 248"/>
                  <a:gd name="T52" fmla="*/ 26 w 386"/>
                  <a:gd name="T53" fmla="*/ 0 h 248"/>
                  <a:gd name="T54" fmla="*/ 6 w 386"/>
                  <a:gd name="T55" fmla="*/ 22 h 248"/>
                  <a:gd name="T56" fmla="*/ 22 w 386"/>
                  <a:gd name="T57" fmla="*/ 58 h 248"/>
                  <a:gd name="T58" fmla="*/ 30 w 386"/>
                  <a:gd name="T59" fmla="*/ 80 h 248"/>
                  <a:gd name="T60" fmla="*/ 44 w 386"/>
                  <a:gd name="T61" fmla="*/ 88 h 248"/>
                  <a:gd name="T62" fmla="*/ 58 w 386"/>
                  <a:gd name="T63" fmla="*/ 108 h 248"/>
                  <a:gd name="T64" fmla="*/ 82 w 386"/>
                  <a:gd name="T65" fmla="*/ 142 h 248"/>
                  <a:gd name="T66" fmla="*/ 94 w 386"/>
                  <a:gd name="T67" fmla="*/ 148 h 248"/>
                  <a:gd name="T68" fmla="*/ 94 w 386"/>
                  <a:gd name="T69" fmla="*/ 140 h 248"/>
                  <a:gd name="T70" fmla="*/ 80 w 386"/>
                  <a:gd name="T71" fmla="*/ 116 h 248"/>
                  <a:gd name="T72" fmla="*/ 52 w 386"/>
                  <a:gd name="T73" fmla="*/ 72 h 248"/>
                  <a:gd name="T74" fmla="*/ 30 w 386"/>
                  <a:gd name="T75" fmla="*/ 24 h 248"/>
                  <a:gd name="T76" fmla="*/ 30 w 386"/>
                  <a:gd name="T77" fmla="*/ 16 h 248"/>
                  <a:gd name="T78" fmla="*/ 42 w 386"/>
                  <a:gd name="T79" fmla="*/ 18 h 248"/>
                  <a:gd name="T80" fmla="*/ 68 w 386"/>
                  <a:gd name="T81" fmla="*/ 66 h 248"/>
                  <a:gd name="T82" fmla="*/ 84 w 386"/>
                  <a:gd name="T83" fmla="*/ 80 h 248"/>
                  <a:gd name="T84" fmla="*/ 96 w 386"/>
                  <a:gd name="T85" fmla="*/ 90 h 248"/>
                  <a:gd name="T86" fmla="*/ 116 w 386"/>
                  <a:gd name="T87" fmla="*/ 116 h 248"/>
                  <a:gd name="T88" fmla="*/ 142 w 386"/>
                  <a:gd name="T89" fmla="*/ 148 h 248"/>
                  <a:gd name="T90" fmla="*/ 150 w 386"/>
                  <a:gd name="T91" fmla="*/ 198 h 248"/>
                  <a:gd name="T92" fmla="*/ 174 w 386"/>
                  <a:gd name="T93" fmla="*/ 204 h 248"/>
                  <a:gd name="T94" fmla="*/ 226 w 386"/>
                  <a:gd name="T95" fmla="*/ 224 h 248"/>
                  <a:gd name="T96" fmla="*/ 272 w 386"/>
                  <a:gd name="T97" fmla="*/ 240 h 248"/>
                  <a:gd name="T98" fmla="*/ 304 w 386"/>
                  <a:gd name="T99" fmla="*/ 240 h 248"/>
                  <a:gd name="T100" fmla="*/ 314 w 386"/>
                  <a:gd name="T101" fmla="*/ 244 h 248"/>
                  <a:gd name="T102" fmla="*/ 318 w 386"/>
                  <a:gd name="T103" fmla="*/ 242 h 248"/>
                  <a:gd name="T104" fmla="*/ 322 w 386"/>
                  <a:gd name="T105" fmla="*/ 232 h 248"/>
                  <a:gd name="T106" fmla="*/ 320 w 386"/>
                  <a:gd name="T107" fmla="*/ 226 h 248"/>
                  <a:gd name="T108" fmla="*/ 346 w 386"/>
                  <a:gd name="T109" fmla="*/ 222 h 248"/>
                  <a:gd name="T110" fmla="*/ 340 w 386"/>
                  <a:gd name="T111" fmla="*/ 194 h 248"/>
                  <a:gd name="T112" fmla="*/ 360 w 386"/>
                  <a:gd name="T113" fmla="*/ 190 h 248"/>
                  <a:gd name="T114" fmla="*/ 366 w 386"/>
                  <a:gd name="T115" fmla="*/ 190 h 248"/>
                  <a:gd name="T116" fmla="*/ 374 w 386"/>
                  <a:gd name="T117" fmla="*/ 186 h 24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86"/>
                  <a:gd name="T178" fmla="*/ 0 h 248"/>
                  <a:gd name="T179" fmla="*/ 386 w 386"/>
                  <a:gd name="T180" fmla="*/ 248 h 24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86" h="248">
                    <a:moveTo>
                      <a:pt x="374" y="186"/>
                    </a:moveTo>
                    <a:lnTo>
                      <a:pt x="378" y="182"/>
                    </a:lnTo>
                    <a:lnTo>
                      <a:pt x="378" y="178"/>
                    </a:lnTo>
                    <a:lnTo>
                      <a:pt x="380" y="178"/>
                    </a:lnTo>
                    <a:lnTo>
                      <a:pt x="382" y="174"/>
                    </a:lnTo>
                    <a:lnTo>
                      <a:pt x="382" y="172"/>
                    </a:lnTo>
                    <a:lnTo>
                      <a:pt x="384" y="172"/>
                    </a:lnTo>
                    <a:lnTo>
                      <a:pt x="384" y="170"/>
                    </a:lnTo>
                    <a:lnTo>
                      <a:pt x="386" y="168"/>
                    </a:lnTo>
                    <a:lnTo>
                      <a:pt x="386" y="166"/>
                    </a:lnTo>
                    <a:lnTo>
                      <a:pt x="386" y="164"/>
                    </a:lnTo>
                    <a:lnTo>
                      <a:pt x="384" y="164"/>
                    </a:lnTo>
                    <a:lnTo>
                      <a:pt x="382" y="162"/>
                    </a:lnTo>
                    <a:lnTo>
                      <a:pt x="376" y="162"/>
                    </a:lnTo>
                    <a:lnTo>
                      <a:pt x="374" y="162"/>
                    </a:lnTo>
                    <a:lnTo>
                      <a:pt x="372" y="162"/>
                    </a:lnTo>
                    <a:lnTo>
                      <a:pt x="366" y="162"/>
                    </a:lnTo>
                    <a:lnTo>
                      <a:pt x="362" y="162"/>
                    </a:lnTo>
                    <a:lnTo>
                      <a:pt x="356" y="162"/>
                    </a:lnTo>
                    <a:lnTo>
                      <a:pt x="352" y="164"/>
                    </a:lnTo>
                    <a:lnTo>
                      <a:pt x="350" y="164"/>
                    </a:lnTo>
                    <a:lnTo>
                      <a:pt x="348" y="164"/>
                    </a:lnTo>
                    <a:lnTo>
                      <a:pt x="346" y="166"/>
                    </a:lnTo>
                    <a:lnTo>
                      <a:pt x="342" y="164"/>
                    </a:lnTo>
                    <a:lnTo>
                      <a:pt x="340" y="164"/>
                    </a:lnTo>
                    <a:lnTo>
                      <a:pt x="338" y="164"/>
                    </a:lnTo>
                    <a:lnTo>
                      <a:pt x="336" y="166"/>
                    </a:lnTo>
                    <a:lnTo>
                      <a:pt x="334" y="170"/>
                    </a:lnTo>
                    <a:lnTo>
                      <a:pt x="334" y="174"/>
                    </a:lnTo>
                    <a:lnTo>
                      <a:pt x="332" y="178"/>
                    </a:lnTo>
                    <a:lnTo>
                      <a:pt x="332" y="182"/>
                    </a:lnTo>
                    <a:lnTo>
                      <a:pt x="332" y="184"/>
                    </a:lnTo>
                    <a:lnTo>
                      <a:pt x="332" y="186"/>
                    </a:lnTo>
                    <a:lnTo>
                      <a:pt x="332" y="188"/>
                    </a:lnTo>
                    <a:lnTo>
                      <a:pt x="328" y="190"/>
                    </a:lnTo>
                    <a:lnTo>
                      <a:pt x="326" y="192"/>
                    </a:lnTo>
                    <a:lnTo>
                      <a:pt x="324" y="192"/>
                    </a:lnTo>
                    <a:lnTo>
                      <a:pt x="322" y="192"/>
                    </a:lnTo>
                    <a:lnTo>
                      <a:pt x="318" y="194"/>
                    </a:lnTo>
                    <a:lnTo>
                      <a:pt x="314" y="196"/>
                    </a:lnTo>
                    <a:lnTo>
                      <a:pt x="312" y="196"/>
                    </a:lnTo>
                    <a:lnTo>
                      <a:pt x="308" y="198"/>
                    </a:lnTo>
                    <a:lnTo>
                      <a:pt x="302" y="198"/>
                    </a:lnTo>
                    <a:lnTo>
                      <a:pt x="294" y="198"/>
                    </a:lnTo>
                    <a:lnTo>
                      <a:pt x="284" y="196"/>
                    </a:lnTo>
                    <a:lnTo>
                      <a:pt x="276" y="194"/>
                    </a:lnTo>
                    <a:lnTo>
                      <a:pt x="268" y="190"/>
                    </a:lnTo>
                    <a:lnTo>
                      <a:pt x="262" y="188"/>
                    </a:lnTo>
                    <a:lnTo>
                      <a:pt x="262" y="186"/>
                    </a:lnTo>
                    <a:lnTo>
                      <a:pt x="260" y="186"/>
                    </a:lnTo>
                    <a:lnTo>
                      <a:pt x="258" y="184"/>
                    </a:lnTo>
                    <a:lnTo>
                      <a:pt x="256" y="180"/>
                    </a:lnTo>
                    <a:lnTo>
                      <a:pt x="256" y="176"/>
                    </a:lnTo>
                    <a:lnTo>
                      <a:pt x="254" y="172"/>
                    </a:lnTo>
                    <a:lnTo>
                      <a:pt x="254" y="162"/>
                    </a:lnTo>
                    <a:lnTo>
                      <a:pt x="250" y="152"/>
                    </a:lnTo>
                    <a:lnTo>
                      <a:pt x="244" y="142"/>
                    </a:lnTo>
                    <a:lnTo>
                      <a:pt x="244" y="140"/>
                    </a:lnTo>
                    <a:lnTo>
                      <a:pt x="244" y="136"/>
                    </a:lnTo>
                    <a:lnTo>
                      <a:pt x="244" y="132"/>
                    </a:lnTo>
                    <a:lnTo>
                      <a:pt x="242" y="126"/>
                    </a:lnTo>
                    <a:lnTo>
                      <a:pt x="242" y="122"/>
                    </a:lnTo>
                    <a:lnTo>
                      <a:pt x="244" y="116"/>
                    </a:lnTo>
                    <a:lnTo>
                      <a:pt x="244" y="112"/>
                    </a:lnTo>
                    <a:lnTo>
                      <a:pt x="242" y="96"/>
                    </a:lnTo>
                    <a:lnTo>
                      <a:pt x="240" y="96"/>
                    </a:lnTo>
                    <a:lnTo>
                      <a:pt x="232" y="90"/>
                    </a:lnTo>
                    <a:lnTo>
                      <a:pt x="222" y="80"/>
                    </a:lnTo>
                    <a:lnTo>
                      <a:pt x="210" y="64"/>
                    </a:lnTo>
                    <a:lnTo>
                      <a:pt x="208" y="62"/>
                    </a:lnTo>
                    <a:lnTo>
                      <a:pt x="206" y="58"/>
                    </a:lnTo>
                    <a:lnTo>
                      <a:pt x="202" y="56"/>
                    </a:lnTo>
                    <a:lnTo>
                      <a:pt x="198" y="52"/>
                    </a:lnTo>
                    <a:lnTo>
                      <a:pt x="194" y="50"/>
                    </a:lnTo>
                    <a:lnTo>
                      <a:pt x="190" y="50"/>
                    </a:lnTo>
                    <a:lnTo>
                      <a:pt x="188" y="52"/>
                    </a:lnTo>
                    <a:lnTo>
                      <a:pt x="186" y="52"/>
                    </a:lnTo>
                    <a:lnTo>
                      <a:pt x="184" y="54"/>
                    </a:lnTo>
                    <a:lnTo>
                      <a:pt x="180" y="54"/>
                    </a:lnTo>
                    <a:lnTo>
                      <a:pt x="174" y="54"/>
                    </a:lnTo>
                    <a:lnTo>
                      <a:pt x="168" y="50"/>
                    </a:lnTo>
                    <a:lnTo>
                      <a:pt x="164" y="48"/>
                    </a:lnTo>
                    <a:lnTo>
                      <a:pt x="156" y="42"/>
                    </a:lnTo>
                    <a:lnTo>
                      <a:pt x="148" y="30"/>
                    </a:lnTo>
                    <a:lnTo>
                      <a:pt x="144" y="14"/>
                    </a:lnTo>
                    <a:lnTo>
                      <a:pt x="142" y="12"/>
                    </a:lnTo>
                    <a:lnTo>
                      <a:pt x="140" y="12"/>
                    </a:lnTo>
                    <a:lnTo>
                      <a:pt x="136" y="10"/>
                    </a:lnTo>
                    <a:lnTo>
                      <a:pt x="130" y="10"/>
                    </a:lnTo>
                    <a:lnTo>
                      <a:pt x="126" y="10"/>
                    </a:lnTo>
                    <a:lnTo>
                      <a:pt x="120" y="10"/>
                    </a:lnTo>
                    <a:lnTo>
                      <a:pt x="116" y="14"/>
                    </a:lnTo>
                    <a:lnTo>
                      <a:pt x="112" y="16"/>
                    </a:lnTo>
                    <a:lnTo>
                      <a:pt x="100" y="20"/>
                    </a:lnTo>
                    <a:lnTo>
                      <a:pt x="82" y="20"/>
                    </a:lnTo>
                    <a:lnTo>
                      <a:pt x="78" y="20"/>
                    </a:lnTo>
                    <a:lnTo>
                      <a:pt x="68" y="18"/>
                    </a:lnTo>
                    <a:lnTo>
                      <a:pt x="54" y="14"/>
                    </a:lnTo>
                    <a:lnTo>
                      <a:pt x="42" y="10"/>
                    </a:lnTo>
                    <a:lnTo>
                      <a:pt x="32" y="4"/>
                    </a:lnTo>
                    <a:lnTo>
                      <a:pt x="30" y="2"/>
                    </a:lnTo>
                    <a:lnTo>
                      <a:pt x="26" y="0"/>
                    </a:lnTo>
                    <a:lnTo>
                      <a:pt x="14" y="2"/>
                    </a:lnTo>
                    <a:lnTo>
                      <a:pt x="0" y="10"/>
                    </a:lnTo>
                    <a:lnTo>
                      <a:pt x="2" y="14"/>
                    </a:lnTo>
                    <a:lnTo>
                      <a:pt x="6" y="22"/>
                    </a:lnTo>
                    <a:lnTo>
                      <a:pt x="12" y="36"/>
                    </a:lnTo>
                    <a:lnTo>
                      <a:pt x="18" y="48"/>
                    </a:lnTo>
                    <a:lnTo>
                      <a:pt x="22" y="58"/>
                    </a:lnTo>
                    <a:lnTo>
                      <a:pt x="24" y="62"/>
                    </a:lnTo>
                    <a:lnTo>
                      <a:pt x="26" y="68"/>
                    </a:lnTo>
                    <a:lnTo>
                      <a:pt x="28" y="74"/>
                    </a:lnTo>
                    <a:lnTo>
                      <a:pt x="30" y="80"/>
                    </a:lnTo>
                    <a:lnTo>
                      <a:pt x="32" y="82"/>
                    </a:lnTo>
                    <a:lnTo>
                      <a:pt x="34" y="82"/>
                    </a:lnTo>
                    <a:lnTo>
                      <a:pt x="38" y="84"/>
                    </a:lnTo>
                    <a:lnTo>
                      <a:pt x="44" y="88"/>
                    </a:lnTo>
                    <a:lnTo>
                      <a:pt x="48" y="92"/>
                    </a:lnTo>
                    <a:lnTo>
                      <a:pt x="52" y="98"/>
                    </a:lnTo>
                    <a:lnTo>
                      <a:pt x="56" y="106"/>
                    </a:lnTo>
                    <a:lnTo>
                      <a:pt x="58" y="108"/>
                    </a:lnTo>
                    <a:lnTo>
                      <a:pt x="62" y="118"/>
                    </a:lnTo>
                    <a:lnTo>
                      <a:pt x="68" y="128"/>
                    </a:lnTo>
                    <a:lnTo>
                      <a:pt x="76" y="136"/>
                    </a:lnTo>
                    <a:lnTo>
                      <a:pt x="82" y="142"/>
                    </a:lnTo>
                    <a:lnTo>
                      <a:pt x="84" y="144"/>
                    </a:lnTo>
                    <a:lnTo>
                      <a:pt x="88" y="146"/>
                    </a:lnTo>
                    <a:lnTo>
                      <a:pt x="92" y="148"/>
                    </a:lnTo>
                    <a:lnTo>
                      <a:pt x="94" y="148"/>
                    </a:lnTo>
                    <a:lnTo>
                      <a:pt x="96" y="148"/>
                    </a:lnTo>
                    <a:lnTo>
                      <a:pt x="98" y="148"/>
                    </a:lnTo>
                    <a:lnTo>
                      <a:pt x="98" y="144"/>
                    </a:lnTo>
                    <a:lnTo>
                      <a:pt x="94" y="140"/>
                    </a:lnTo>
                    <a:lnTo>
                      <a:pt x="90" y="134"/>
                    </a:lnTo>
                    <a:lnTo>
                      <a:pt x="86" y="126"/>
                    </a:lnTo>
                    <a:lnTo>
                      <a:pt x="82" y="120"/>
                    </a:lnTo>
                    <a:lnTo>
                      <a:pt x="80" y="116"/>
                    </a:lnTo>
                    <a:lnTo>
                      <a:pt x="74" y="108"/>
                    </a:lnTo>
                    <a:lnTo>
                      <a:pt x="68" y="94"/>
                    </a:lnTo>
                    <a:lnTo>
                      <a:pt x="62" y="82"/>
                    </a:lnTo>
                    <a:lnTo>
                      <a:pt x="52" y="72"/>
                    </a:lnTo>
                    <a:lnTo>
                      <a:pt x="42" y="58"/>
                    </a:lnTo>
                    <a:lnTo>
                      <a:pt x="34" y="42"/>
                    </a:lnTo>
                    <a:lnTo>
                      <a:pt x="30" y="24"/>
                    </a:lnTo>
                    <a:lnTo>
                      <a:pt x="30" y="22"/>
                    </a:lnTo>
                    <a:lnTo>
                      <a:pt x="30" y="20"/>
                    </a:lnTo>
                    <a:lnTo>
                      <a:pt x="30" y="18"/>
                    </a:lnTo>
                    <a:lnTo>
                      <a:pt x="30" y="16"/>
                    </a:lnTo>
                    <a:lnTo>
                      <a:pt x="32" y="14"/>
                    </a:lnTo>
                    <a:lnTo>
                      <a:pt x="34" y="14"/>
                    </a:lnTo>
                    <a:lnTo>
                      <a:pt x="38" y="16"/>
                    </a:lnTo>
                    <a:lnTo>
                      <a:pt x="42" y="18"/>
                    </a:lnTo>
                    <a:lnTo>
                      <a:pt x="44" y="24"/>
                    </a:lnTo>
                    <a:lnTo>
                      <a:pt x="50" y="36"/>
                    </a:lnTo>
                    <a:lnTo>
                      <a:pt x="58" y="52"/>
                    </a:lnTo>
                    <a:lnTo>
                      <a:pt x="68" y="66"/>
                    </a:lnTo>
                    <a:lnTo>
                      <a:pt x="78" y="78"/>
                    </a:lnTo>
                    <a:lnTo>
                      <a:pt x="80" y="78"/>
                    </a:lnTo>
                    <a:lnTo>
                      <a:pt x="84" y="80"/>
                    </a:lnTo>
                    <a:lnTo>
                      <a:pt x="88" y="80"/>
                    </a:lnTo>
                    <a:lnTo>
                      <a:pt x="92" y="84"/>
                    </a:lnTo>
                    <a:lnTo>
                      <a:pt x="94" y="86"/>
                    </a:lnTo>
                    <a:lnTo>
                      <a:pt x="96" y="90"/>
                    </a:lnTo>
                    <a:lnTo>
                      <a:pt x="98" y="96"/>
                    </a:lnTo>
                    <a:lnTo>
                      <a:pt x="100" y="98"/>
                    </a:lnTo>
                    <a:lnTo>
                      <a:pt x="106" y="106"/>
                    </a:lnTo>
                    <a:lnTo>
                      <a:pt x="116" y="116"/>
                    </a:lnTo>
                    <a:lnTo>
                      <a:pt x="124" y="126"/>
                    </a:lnTo>
                    <a:lnTo>
                      <a:pt x="134" y="136"/>
                    </a:lnTo>
                    <a:lnTo>
                      <a:pt x="140" y="142"/>
                    </a:lnTo>
                    <a:lnTo>
                      <a:pt x="142" y="148"/>
                    </a:lnTo>
                    <a:lnTo>
                      <a:pt x="144" y="160"/>
                    </a:lnTo>
                    <a:lnTo>
                      <a:pt x="148" y="176"/>
                    </a:lnTo>
                    <a:lnTo>
                      <a:pt x="148" y="198"/>
                    </a:lnTo>
                    <a:lnTo>
                      <a:pt x="150" y="198"/>
                    </a:lnTo>
                    <a:lnTo>
                      <a:pt x="154" y="200"/>
                    </a:lnTo>
                    <a:lnTo>
                      <a:pt x="160" y="202"/>
                    </a:lnTo>
                    <a:lnTo>
                      <a:pt x="170" y="204"/>
                    </a:lnTo>
                    <a:lnTo>
                      <a:pt x="174" y="204"/>
                    </a:lnTo>
                    <a:lnTo>
                      <a:pt x="186" y="208"/>
                    </a:lnTo>
                    <a:lnTo>
                      <a:pt x="198" y="216"/>
                    </a:lnTo>
                    <a:lnTo>
                      <a:pt x="208" y="224"/>
                    </a:lnTo>
                    <a:lnTo>
                      <a:pt x="226" y="224"/>
                    </a:lnTo>
                    <a:lnTo>
                      <a:pt x="230" y="226"/>
                    </a:lnTo>
                    <a:lnTo>
                      <a:pt x="240" y="230"/>
                    </a:lnTo>
                    <a:lnTo>
                      <a:pt x="254" y="236"/>
                    </a:lnTo>
                    <a:lnTo>
                      <a:pt x="272" y="240"/>
                    </a:lnTo>
                    <a:lnTo>
                      <a:pt x="278" y="240"/>
                    </a:lnTo>
                    <a:lnTo>
                      <a:pt x="290" y="240"/>
                    </a:lnTo>
                    <a:lnTo>
                      <a:pt x="304" y="240"/>
                    </a:lnTo>
                    <a:lnTo>
                      <a:pt x="306" y="240"/>
                    </a:lnTo>
                    <a:lnTo>
                      <a:pt x="308" y="240"/>
                    </a:lnTo>
                    <a:lnTo>
                      <a:pt x="310" y="242"/>
                    </a:lnTo>
                    <a:lnTo>
                      <a:pt x="314" y="244"/>
                    </a:lnTo>
                    <a:lnTo>
                      <a:pt x="314" y="248"/>
                    </a:lnTo>
                    <a:lnTo>
                      <a:pt x="316" y="248"/>
                    </a:lnTo>
                    <a:lnTo>
                      <a:pt x="316" y="244"/>
                    </a:lnTo>
                    <a:lnTo>
                      <a:pt x="318" y="242"/>
                    </a:lnTo>
                    <a:lnTo>
                      <a:pt x="320" y="238"/>
                    </a:lnTo>
                    <a:lnTo>
                      <a:pt x="322" y="236"/>
                    </a:lnTo>
                    <a:lnTo>
                      <a:pt x="322" y="234"/>
                    </a:lnTo>
                    <a:lnTo>
                      <a:pt x="322" y="232"/>
                    </a:lnTo>
                    <a:lnTo>
                      <a:pt x="322" y="230"/>
                    </a:lnTo>
                    <a:lnTo>
                      <a:pt x="320" y="228"/>
                    </a:lnTo>
                    <a:lnTo>
                      <a:pt x="320" y="226"/>
                    </a:lnTo>
                    <a:lnTo>
                      <a:pt x="320" y="224"/>
                    </a:lnTo>
                    <a:lnTo>
                      <a:pt x="320" y="222"/>
                    </a:lnTo>
                    <a:lnTo>
                      <a:pt x="322" y="222"/>
                    </a:lnTo>
                    <a:lnTo>
                      <a:pt x="346" y="222"/>
                    </a:lnTo>
                    <a:lnTo>
                      <a:pt x="346" y="212"/>
                    </a:lnTo>
                    <a:lnTo>
                      <a:pt x="336" y="202"/>
                    </a:lnTo>
                    <a:lnTo>
                      <a:pt x="340" y="202"/>
                    </a:lnTo>
                    <a:lnTo>
                      <a:pt x="340" y="194"/>
                    </a:lnTo>
                    <a:lnTo>
                      <a:pt x="360" y="194"/>
                    </a:lnTo>
                    <a:lnTo>
                      <a:pt x="360" y="192"/>
                    </a:lnTo>
                    <a:lnTo>
                      <a:pt x="360" y="190"/>
                    </a:lnTo>
                    <a:lnTo>
                      <a:pt x="362" y="190"/>
                    </a:lnTo>
                    <a:lnTo>
                      <a:pt x="364" y="192"/>
                    </a:lnTo>
                    <a:lnTo>
                      <a:pt x="366" y="190"/>
                    </a:lnTo>
                    <a:lnTo>
                      <a:pt x="368" y="188"/>
                    </a:lnTo>
                    <a:lnTo>
                      <a:pt x="370" y="188"/>
                    </a:lnTo>
                    <a:lnTo>
                      <a:pt x="372" y="188"/>
                    </a:lnTo>
                    <a:lnTo>
                      <a:pt x="374" y="186"/>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427" name="Freeform 348"/>
              <p:cNvSpPr/>
              <p:nvPr/>
            </p:nvSpPr>
            <p:spPr bwMode="gray">
              <a:xfrm>
                <a:off x="4171" y="1724"/>
                <a:ext cx="550" cy="573"/>
              </a:xfrm>
              <a:custGeom>
                <a:avLst/>
                <a:gdLst>
                  <a:gd name="T0" fmla="*/ 94 w 278"/>
                  <a:gd name="T1" fmla="*/ 122 h 320"/>
                  <a:gd name="T2" fmla="*/ 110 w 278"/>
                  <a:gd name="T3" fmla="*/ 128 h 320"/>
                  <a:gd name="T4" fmla="*/ 138 w 278"/>
                  <a:gd name="T5" fmla="*/ 144 h 320"/>
                  <a:gd name="T6" fmla="*/ 146 w 278"/>
                  <a:gd name="T7" fmla="*/ 148 h 320"/>
                  <a:gd name="T8" fmla="*/ 156 w 278"/>
                  <a:gd name="T9" fmla="*/ 182 h 320"/>
                  <a:gd name="T10" fmla="*/ 148 w 278"/>
                  <a:gd name="T11" fmla="*/ 224 h 320"/>
                  <a:gd name="T12" fmla="*/ 132 w 278"/>
                  <a:gd name="T13" fmla="*/ 238 h 320"/>
                  <a:gd name="T14" fmla="*/ 118 w 278"/>
                  <a:gd name="T15" fmla="*/ 238 h 320"/>
                  <a:gd name="T16" fmla="*/ 110 w 278"/>
                  <a:gd name="T17" fmla="*/ 254 h 320"/>
                  <a:gd name="T18" fmla="*/ 134 w 278"/>
                  <a:gd name="T19" fmla="*/ 266 h 320"/>
                  <a:gd name="T20" fmla="*/ 146 w 278"/>
                  <a:gd name="T21" fmla="*/ 258 h 320"/>
                  <a:gd name="T22" fmla="*/ 174 w 278"/>
                  <a:gd name="T23" fmla="*/ 282 h 320"/>
                  <a:gd name="T24" fmla="*/ 192 w 278"/>
                  <a:gd name="T25" fmla="*/ 300 h 320"/>
                  <a:gd name="T26" fmla="*/ 208 w 278"/>
                  <a:gd name="T27" fmla="*/ 312 h 320"/>
                  <a:gd name="T28" fmla="*/ 222 w 278"/>
                  <a:gd name="T29" fmla="*/ 318 h 320"/>
                  <a:gd name="T30" fmla="*/ 216 w 278"/>
                  <a:gd name="T31" fmla="*/ 298 h 320"/>
                  <a:gd name="T32" fmla="*/ 204 w 278"/>
                  <a:gd name="T33" fmla="*/ 286 h 320"/>
                  <a:gd name="T34" fmla="*/ 218 w 278"/>
                  <a:gd name="T35" fmla="*/ 288 h 320"/>
                  <a:gd name="T36" fmla="*/ 238 w 278"/>
                  <a:gd name="T37" fmla="*/ 304 h 320"/>
                  <a:gd name="T38" fmla="*/ 246 w 278"/>
                  <a:gd name="T39" fmla="*/ 302 h 320"/>
                  <a:gd name="T40" fmla="*/ 246 w 278"/>
                  <a:gd name="T41" fmla="*/ 278 h 320"/>
                  <a:gd name="T42" fmla="*/ 230 w 278"/>
                  <a:gd name="T43" fmla="*/ 262 h 320"/>
                  <a:gd name="T44" fmla="*/ 218 w 278"/>
                  <a:gd name="T45" fmla="*/ 252 h 320"/>
                  <a:gd name="T46" fmla="*/ 210 w 278"/>
                  <a:gd name="T47" fmla="*/ 242 h 320"/>
                  <a:gd name="T48" fmla="*/ 206 w 278"/>
                  <a:gd name="T49" fmla="*/ 220 h 320"/>
                  <a:gd name="T50" fmla="*/ 214 w 278"/>
                  <a:gd name="T51" fmla="*/ 208 h 320"/>
                  <a:gd name="T52" fmla="*/ 224 w 278"/>
                  <a:gd name="T53" fmla="*/ 228 h 320"/>
                  <a:gd name="T54" fmla="*/ 232 w 278"/>
                  <a:gd name="T55" fmla="*/ 246 h 320"/>
                  <a:gd name="T56" fmla="*/ 242 w 278"/>
                  <a:gd name="T57" fmla="*/ 248 h 320"/>
                  <a:gd name="T58" fmla="*/ 260 w 278"/>
                  <a:gd name="T59" fmla="*/ 236 h 320"/>
                  <a:gd name="T60" fmla="*/ 274 w 278"/>
                  <a:gd name="T61" fmla="*/ 232 h 320"/>
                  <a:gd name="T62" fmla="*/ 272 w 278"/>
                  <a:gd name="T63" fmla="*/ 220 h 320"/>
                  <a:gd name="T64" fmla="*/ 276 w 278"/>
                  <a:gd name="T65" fmla="*/ 212 h 320"/>
                  <a:gd name="T66" fmla="*/ 270 w 278"/>
                  <a:gd name="T67" fmla="*/ 202 h 320"/>
                  <a:gd name="T68" fmla="*/ 260 w 278"/>
                  <a:gd name="T69" fmla="*/ 200 h 320"/>
                  <a:gd name="T70" fmla="*/ 254 w 278"/>
                  <a:gd name="T71" fmla="*/ 196 h 320"/>
                  <a:gd name="T72" fmla="*/ 216 w 278"/>
                  <a:gd name="T73" fmla="*/ 166 h 320"/>
                  <a:gd name="T74" fmla="*/ 206 w 278"/>
                  <a:gd name="T75" fmla="*/ 168 h 320"/>
                  <a:gd name="T76" fmla="*/ 210 w 278"/>
                  <a:gd name="T77" fmla="*/ 152 h 320"/>
                  <a:gd name="T78" fmla="*/ 222 w 278"/>
                  <a:gd name="T79" fmla="*/ 140 h 320"/>
                  <a:gd name="T80" fmla="*/ 218 w 278"/>
                  <a:gd name="T81" fmla="*/ 126 h 320"/>
                  <a:gd name="T82" fmla="*/ 208 w 278"/>
                  <a:gd name="T83" fmla="*/ 116 h 320"/>
                  <a:gd name="T84" fmla="*/ 196 w 278"/>
                  <a:gd name="T85" fmla="*/ 96 h 320"/>
                  <a:gd name="T86" fmla="*/ 186 w 278"/>
                  <a:gd name="T87" fmla="*/ 94 h 320"/>
                  <a:gd name="T88" fmla="*/ 176 w 278"/>
                  <a:gd name="T89" fmla="*/ 94 h 320"/>
                  <a:gd name="T90" fmla="*/ 180 w 278"/>
                  <a:gd name="T91" fmla="*/ 82 h 320"/>
                  <a:gd name="T92" fmla="*/ 168 w 278"/>
                  <a:gd name="T93" fmla="*/ 78 h 320"/>
                  <a:gd name="T94" fmla="*/ 150 w 278"/>
                  <a:gd name="T95" fmla="*/ 58 h 320"/>
                  <a:gd name="T96" fmla="*/ 108 w 278"/>
                  <a:gd name="T97" fmla="*/ 48 h 320"/>
                  <a:gd name="T98" fmla="*/ 78 w 278"/>
                  <a:gd name="T99" fmla="*/ 44 h 320"/>
                  <a:gd name="T100" fmla="*/ 84 w 278"/>
                  <a:gd name="T101" fmla="*/ 24 h 320"/>
                  <a:gd name="T102" fmla="*/ 80 w 278"/>
                  <a:gd name="T103" fmla="*/ 4 h 320"/>
                  <a:gd name="T104" fmla="*/ 60 w 278"/>
                  <a:gd name="T105" fmla="*/ 16 h 320"/>
                  <a:gd name="T106" fmla="*/ 72 w 278"/>
                  <a:gd name="T107" fmla="*/ 78 h 320"/>
                  <a:gd name="T108" fmla="*/ 72 w 278"/>
                  <a:gd name="T109" fmla="*/ 92 h 320"/>
                  <a:gd name="T110" fmla="*/ 44 w 278"/>
                  <a:gd name="T111" fmla="*/ 38 h 320"/>
                  <a:gd name="T112" fmla="*/ 40 w 278"/>
                  <a:gd name="T113" fmla="*/ 0 h 320"/>
                  <a:gd name="T114" fmla="*/ 2 w 278"/>
                  <a:gd name="T115" fmla="*/ 56 h 320"/>
                  <a:gd name="T116" fmla="*/ 4 w 278"/>
                  <a:gd name="T117" fmla="*/ 68 h 320"/>
                  <a:gd name="T118" fmla="*/ 22 w 278"/>
                  <a:gd name="T119" fmla="*/ 108 h 320"/>
                  <a:gd name="T120" fmla="*/ 36 w 278"/>
                  <a:gd name="T121" fmla="*/ 110 h 32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78"/>
                  <a:gd name="T184" fmla="*/ 0 h 320"/>
                  <a:gd name="T185" fmla="*/ 278 w 278"/>
                  <a:gd name="T186" fmla="*/ 320 h 32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78" h="320">
                    <a:moveTo>
                      <a:pt x="80" y="124"/>
                    </a:moveTo>
                    <a:lnTo>
                      <a:pt x="92" y="126"/>
                    </a:lnTo>
                    <a:lnTo>
                      <a:pt x="92" y="124"/>
                    </a:lnTo>
                    <a:lnTo>
                      <a:pt x="92" y="122"/>
                    </a:lnTo>
                    <a:lnTo>
                      <a:pt x="94" y="122"/>
                    </a:lnTo>
                    <a:lnTo>
                      <a:pt x="98" y="124"/>
                    </a:lnTo>
                    <a:lnTo>
                      <a:pt x="102" y="126"/>
                    </a:lnTo>
                    <a:lnTo>
                      <a:pt x="106" y="128"/>
                    </a:lnTo>
                    <a:lnTo>
                      <a:pt x="110" y="128"/>
                    </a:lnTo>
                    <a:lnTo>
                      <a:pt x="116" y="130"/>
                    </a:lnTo>
                    <a:lnTo>
                      <a:pt x="134" y="138"/>
                    </a:lnTo>
                    <a:lnTo>
                      <a:pt x="136" y="140"/>
                    </a:lnTo>
                    <a:lnTo>
                      <a:pt x="138" y="142"/>
                    </a:lnTo>
                    <a:lnTo>
                      <a:pt x="138" y="144"/>
                    </a:lnTo>
                    <a:lnTo>
                      <a:pt x="138" y="146"/>
                    </a:lnTo>
                    <a:lnTo>
                      <a:pt x="136" y="150"/>
                    </a:lnTo>
                    <a:lnTo>
                      <a:pt x="136" y="148"/>
                    </a:lnTo>
                    <a:lnTo>
                      <a:pt x="138" y="148"/>
                    </a:lnTo>
                    <a:lnTo>
                      <a:pt x="142" y="148"/>
                    </a:lnTo>
                    <a:lnTo>
                      <a:pt x="146" y="148"/>
                    </a:lnTo>
                    <a:lnTo>
                      <a:pt x="148" y="150"/>
                    </a:lnTo>
                    <a:lnTo>
                      <a:pt x="152" y="152"/>
                    </a:lnTo>
                    <a:lnTo>
                      <a:pt x="152" y="156"/>
                    </a:lnTo>
                    <a:lnTo>
                      <a:pt x="154" y="160"/>
                    </a:lnTo>
                    <a:lnTo>
                      <a:pt x="156" y="170"/>
                    </a:lnTo>
                    <a:lnTo>
                      <a:pt x="156" y="182"/>
                    </a:lnTo>
                    <a:lnTo>
                      <a:pt x="156" y="196"/>
                    </a:lnTo>
                    <a:lnTo>
                      <a:pt x="150" y="210"/>
                    </a:lnTo>
                    <a:lnTo>
                      <a:pt x="150" y="214"/>
                    </a:lnTo>
                    <a:lnTo>
                      <a:pt x="150" y="218"/>
                    </a:lnTo>
                    <a:lnTo>
                      <a:pt x="148" y="224"/>
                    </a:lnTo>
                    <a:lnTo>
                      <a:pt x="146" y="230"/>
                    </a:lnTo>
                    <a:lnTo>
                      <a:pt x="140" y="234"/>
                    </a:lnTo>
                    <a:lnTo>
                      <a:pt x="140" y="236"/>
                    </a:lnTo>
                    <a:lnTo>
                      <a:pt x="138" y="236"/>
                    </a:lnTo>
                    <a:lnTo>
                      <a:pt x="136" y="238"/>
                    </a:lnTo>
                    <a:lnTo>
                      <a:pt x="132" y="238"/>
                    </a:lnTo>
                    <a:lnTo>
                      <a:pt x="128" y="238"/>
                    </a:lnTo>
                    <a:lnTo>
                      <a:pt x="126" y="238"/>
                    </a:lnTo>
                    <a:lnTo>
                      <a:pt x="124" y="238"/>
                    </a:lnTo>
                    <a:lnTo>
                      <a:pt x="124" y="236"/>
                    </a:lnTo>
                    <a:lnTo>
                      <a:pt x="120" y="236"/>
                    </a:lnTo>
                    <a:lnTo>
                      <a:pt x="118" y="238"/>
                    </a:lnTo>
                    <a:lnTo>
                      <a:pt x="116" y="240"/>
                    </a:lnTo>
                    <a:lnTo>
                      <a:pt x="112" y="244"/>
                    </a:lnTo>
                    <a:lnTo>
                      <a:pt x="110" y="250"/>
                    </a:lnTo>
                    <a:lnTo>
                      <a:pt x="110" y="252"/>
                    </a:lnTo>
                    <a:lnTo>
                      <a:pt x="110" y="254"/>
                    </a:lnTo>
                    <a:lnTo>
                      <a:pt x="112" y="256"/>
                    </a:lnTo>
                    <a:lnTo>
                      <a:pt x="114" y="260"/>
                    </a:lnTo>
                    <a:lnTo>
                      <a:pt x="116" y="262"/>
                    </a:lnTo>
                    <a:lnTo>
                      <a:pt x="122" y="264"/>
                    </a:lnTo>
                    <a:lnTo>
                      <a:pt x="126" y="266"/>
                    </a:lnTo>
                    <a:lnTo>
                      <a:pt x="134" y="266"/>
                    </a:lnTo>
                    <a:lnTo>
                      <a:pt x="136" y="266"/>
                    </a:lnTo>
                    <a:lnTo>
                      <a:pt x="138" y="264"/>
                    </a:lnTo>
                    <a:lnTo>
                      <a:pt x="140" y="262"/>
                    </a:lnTo>
                    <a:lnTo>
                      <a:pt x="144" y="262"/>
                    </a:lnTo>
                    <a:lnTo>
                      <a:pt x="146" y="260"/>
                    </a:lnTo>
                    <a:lnTo>
                      <a:pt x="146" y="258"/>
                    </a:lnTo>
                    <a:lnTo>
                      <a:pt x="144" y="256"/>
                    </a:lnTo>
                    <a:lnTo>
                      <a:pt x="162" y="274"/>
                    </a:lnTo>
                    <a:lnTo>
                      <a:pt x="174" y="276"/>
                    </a:lnTo>
                    <a:lnTo>
                      <a:pt x="174" y="278"/>
                    </a:lnTo>
                    <a:lnTo>
                      <a:pt x="174" y="282"/>
                    </a:lnTo>
                    <a:lnTo>
                      <a:pt x="174" y="284"/>
                    </a:lnTo>
                    <a:lnTo>
                      <a:pt x="176" y="288"/>
                    </a:lnTo>
                    <a:lnTo>
                      <a:pt x="180" y="292"/>
                    </a:lnTo>
                    <a:lnTo>
                      <a:pt x="184" y="296"/>
                    </a:lnTo>
                    <a:lnTo>
                      <a:pt x="192" y="298"/>
                    </a:lnTo>
                    <a:lnTo>
                      <a:pt x="192" y="300"/>
                    </a:lnTo>
                    <a:lnTo>
                      <a:pt x="196" y="300"/>
                    </a:lnTo>
                    <a:lnTo>
                      <a:pt x="200" y="302"/>
                    </a:lnTo>
                    <a:lnTo>
                      <a:pt x="202" y="306"/>
                    </a:lnTo>
                    <a:lnTo>
                      <a:pt x="206" y="310"/>
                    </a:lnTo>
                    <a:lnTo>
                      <a:pt x="206" y="312"/>
                    </a:lnTo>
                    <a:lnTo>
                      <a:pt x="208" y="312"/>
                    </a:lnTo>
                    <a:lnTo>
                      <a:pt x="210" y="314"/>
                    </a:lnTo>
                    <a:lnTo>
                      <a:pt x="212" y="316"/>
                    </a:lnTo>
                    <a:lnTo>
                      <a:pt x="214" y="318"/>
                    </a:lnTo>
                    <a:lnTo>
                      <a:pt x="218" y="320"/>
                    </a:lnTo>
                    <a:lnTo>
                      <a:pt x="220" y="320"/>
                    </a:lnTo>
                    <a:lnTo>
                      <a:pt x="222" y="318"/>
                    </a:lnTo>
                    <a:lnTo>
                      <a:pt x="222" y="316"/>
                    </a:lnTo>
                    <a:lnTo>
                      <a:pt x="222" y="310"/>
                    </a:lnTo>
                    <a:lnTo>
                      <a:pt x="220" y="306"/>
                    </a:lnTo>
                    <a:lnTo>
                      <a:pt x="218" y="302"/>
                    </a:lnTo>
                    <a:lnTo>
                      <a:pt x="216" y="298"/>
                    </a:lnTo>
                    <a:lnTo>
                      <a:pt x="212" y="294"/>
                    </a:lnTo>
                    <a:lnTo>
                      <a:pt x="210" y="290"/>
                    </a:lnTo>
                    <a:lnTo>
                      <a:pt x="206" y="290"/>
                    </a:lnTo>
                    <a:lnTo>
                      <a:pt x="206" y="288"/>
                    </a:lnTo>
                    <a:lnTo>
                      <a:pt x="204" y="286"/>
                    </a:lnTo>
                    <a:lnTo>
                      <a:pt x="206" y="284"/>
                    </a:lnTo>
                    <a:lnTo>
                      <a:pt x="208" y="284"/>
                    </a:lnTo>
                    <a:lnTo>
                      <a:pt x="210" y="284"/>
                    </a:lnTo>
                    <a:lnTo>
                      <a:pt x="214" y="286"/>
                    </a:lnTo>
                    <a:lnTo>
                      <a:pt x="218" y="288"/>
                    </a:lnTo>
                    <a:lnTo>
                      <a:pt x="222" y="290"/>
                    </a:lnTo>
                    <a:lnTo>
                      <a:pt x="228" y="292"/>
                    </a:lnTo>
                    <a:lnTo>
                      <a:pt x="232" y="296"/>
                    </a:lnTo>
                    <a:lnTo>
                      <a:pt x="236" y="300"/>
                    </a:lnTo>
                    <a:lnTo>
                      <a:pt x="238" y="304"/>
                    </a:lnTo>
                    <a:lnTo>
                      <a:pt x="240" y="306"/>
                    </a:lnTo>
                    <a:lnTo>
                      <a:pt x="240" y="308"/>
                    </a:lnTo>
                    <a:lnTo>
                      <a:pt x="242" y="308"/>
                    </a:lnTo>
                    <a:lnTo>
                      <a:pt x="244" y="306"/>
                    </a:lnTo>
                    <a:lnTo>
                      <a:pt x="246" y="304"/>
                    </a:lnTo>
                    <a:lnTo>
                      <a:pt x="246" y="302"/>
                    </a:lnTo>
                    <a:lnTo>
                      <a:pt x="248" y="300"/>
                    </a:lnTo>
                    <a:lnTo>
                      <a:pt x="248" y="296"/>
                    </a:lnTo>
                    <a:lnTo>
                      <a:pt x="250" y="290"/>
                    </a:lnTo>
                    <a:lnTo>
                      <a:pt x="250" y="286"/>
                    </a:lnTo>
                    <a:lnTo>
                      <a:pt x="248" y="282"/>
                    </a:lnTo>
                    <a:lnTo>
                      <a:pt x="246" y="278"/>
                    </a:lnTo>
                    <a:lnTo>
                      <a:pt x="244" y="276"/>
                    </a:lnTo>
                    <a:lnTo>
                      <a:pt x="242" y="274"/>
                    </a:lnTo>
                    <a:lnTo>
                      <a:pt x="240" y="272"/>
                    </a:lnTo>
                    <a:lnTo>
                      <a:pt x="236" y="268"/>
                    </a:lnTo>
                    <a:lnTo>
                      <a:pt x="232" y="264"/>
                    </a:lnTo>
                    <a:lnTo>
                      <a:pt x="230" y="262"/>
                    </a:lnTo>
                    <a:lnTo>
                      <a:pt x="226" y="260"/>
                    </a:lnTo>
                    <a:lnTo>
                      <a:pt x="224" y="258"/>
                    </a:lnTo>
                    <a:lnTo>
                      <a:pt x="222" y="258"/>
                    </a:lnTo>
                    <a:lnTo>
                      <a:pt x="220" y="256"/>
                    </a:lnTo>
                    <a:lnTo>
                      <a:pt x="218" y="252"/>
                    </a:lnTo>
                    <a:lnTo>
                      <a:pt x="218" y="250"/>
                    </a:lnTo>
                    <a:lnTo>
                      <a:pt x="216" y="250"/>
                    </a:lnTo>
                    <a:lnTo>
                      <a:pt x="214" y="248"/>
                    </a:lnTo>
                    <a:lnTo>
                      <a:pt x="212" y="246"/>
                    </a:lnTo>
                    <a:lnTo>
                      <a:pt x="210" y="242"/>
                    </a:lnTo>
                    <a:lnTo>
                      <a:pt x="208" y="238"/>
                    </a:lnTo>
                    <a:lnTo>
                      <a:pt x="208" y="230"/>
                    </a:lnTo>
                    <a:lnTo>
                      <a:pt x="206" y="226"/>
                    </a:lnTo>
                    <a:lnTo>
                      <a:pt x="206" y="224"/>
                    </a:lnTo>
                    <a:lnTo>
                      <a:pt x="206" y="220"/>
                    </a:lnTo>
                    <a:lnTo>
                      <a:pt x="206" y="216"/>
                    </a:lnTo>
                    <a:lnTo>
                      <a:pt x="208" y="212"/>
                    </a:lnTo>
                    <a:lnTo>
                      <a:pt x="210" y="208"/>
                    </a:lnTo>
                    <a:lnTo>
                      <a:pt x="212" y="208"/>
                    </a:lnTo>
                    <a:lnTo>
                      <a:pt x="214" y="208"/>
                    </a:lnTo>
                    <a:lnTo>
                      <a:pt x="216" y="210"/>
                    </a:lnTo>
                    <a:lnTo>
                      <a:pt x="220" y="212"/>
                    </a:lnTo>
                    <a:lnTo>
                      <a:pt x="222" y="216"/>
                    </a:lnTo>
                    <a:lnTo>
                      <a:pt x="222" y="220"/>
                    </a:lnTo>
                    <a:lnTo>
                      <a:pt x="224" y="226"/>
                    </a:lnTo>
                    <a:lnTo>
                      <a:pt x="224" y="228"/>
                    </a:lnTo>
                    <a:lnTo>
                      <a:pt x="226" y="230"/>
                    </a:lnTo>
                    <a:lnTo>
                      <a:pt x="228" y="234"/>
                    </a:lnTo>
                    <a:lnTo>
                      <a:pt x="230" y="240"/>
                    </a:lnTo>
                    <a:lnTo>
                      <a:pt x="230" y="244"/>
                    </a:lnTo>
                    <a:lnTo>
                      <a:pt x="232" y="246"/>
                    </a:lnTo>
                    <a:lnTo>
                      <a:pt x="232" y="248"/>
                    </a:lnTo>
                    <a:lnTo>
                      <a:pt x="234" y="250"/>
                    </a:lnTo>
                    <a:lnTo>
                      <a:pt x="236" y="250"/>
                    </a:lnTo>
                    <a:lnTo>
                      <a:pt x="238" y="250"/>
                    </a:lnTo>
                    <a:lnTo>
                      <a:pt x="242" y="248"/>
                    </a:lnTo>
                    <a:lnTo>
                      <a:pt x="246" y="244"/>
                    </a:lnTo>
                    <a:lnTo>
                      <a:pt x="248" y="244"/>
                    </a:lnTo>
                    <a:lnTo>
                      <a:pt x="250" y="242"/>
                    </a:lnTo>
                    <a:lnTo>
                      <a:pt x="252" y="240"/>
                    </a:lnTo>
                    <a:lnTo>
                      <a:pt x="256" y="238"/>
                    </a:lnTo>
                    <a:lnTo>
                      <a:pt x="260" y="236"/>
                    </a:lnTo>
                    <a:lnTo>
                      <a:pt x="264" y="234"/>
                    </a:lnTo>
                    <a:lnTo>
                      <a:pt x="266" y="234"/>
                    </a:lnTo>
                    <a:lnTo>
                      <a:pt x="268" y="234"/>
                    </a:lnTo>
                    <a:lnTo>
                      <a:pt x="270" y="234"/>
                    </a:lnTo>
                    <a:lnTo>
                      <a:pt x="272" y="234"/>
                    </a:lnTo>
                    <a:lnTo>
                      <a:pt x="274" y="232"/>
                    </a:lnTo>
                    <a:lnTo>
                      <a:pt x="276" y="230"/>
                    </a:lnTo>
                    <a:lnTo>
                      <a:pt x="278" y="228"/>
                    </a:lnTo>
                    <a:lnTo>
                      <a:pt x="276" y="224"/>
                    </a:lnTo>
                    <a:lnTo>
                      <a:pt x="274" y="220"/>
                    </a:lnTo>
                    <a:lnTo>
                      <a:pt x="272" y="220"/>
                    </a:lnTo>
                    <a:lnTo>
                      <a:pt x="270" y="220"/>
                    </a:lnTo>
                    <a:lnTo>
                      <a:pt x="268" y="218"/>
                    </a:lnTo>
                    <a:lnTo>
                      <a:pt x="266" y="218"/>
                    </a:lnTo>
                    <a:lnTo>
                      <a:pt x="266" y="214"/>
                    </a:lnTo>
                    <a:lnTo>
                      <a:pt x="276" y="212"/>
                    </a:lnTo>
                    <a:lnTo>
                      <a:pt x="276" y="210"/>
                    </a:lnTo>
                    <a:lnTo>
                      <a:pt x="276" y="208"/>
                    </a:lnTo>
                    <a:lnTo>
                      <a:pt x="274" y="206"/>
                    </a:lnTo>
                    <a:lnTo>
                      <a:pt x="272" y="204"/>
                    </a:lnTo>
                    <a:lnTo>
                      <a:pt x="270" y="202"/>
                    </a:lnTo>
                    <a:lnTo>
                      <a:pt x="270" y="200"/>
                    </a:lnTo>
                    <a:lnTo>
                      <a:pt x="268" y="198"/>
                    </a:lnTo>
                    <a:lnTo>
                      <a:pt x="266" y="198"/>
                    </a:lnTo>
                    <a:lnTo>
                      <a:pt x="262" y="198"/>
                    </a:lnTo>
                    <a:lnTo>
                      <a:pt x="262" y="200"/>
                    </a:lnTo>
                    <a:lnTo>
                      <a:pt x="260" y="200"/>
                    </a:lnTo>
                    <a:lnTo>
                      <a:pt x="258" y="200"/>
                    </a:lnTo>
                    <a:lnTo>
                      <a:pt x="256" y="202"/>
                    </a:lnTo>
                    <a:lnTo>
                      <a:pt x="254" y="202"/>
                    </a:lnTo>
                    <a:lnTo>
                      <a:pt x="254" y="200"/>
                    </a:lnTo>
                    <a:lnTo>
                      <a:pt x="254" y="198"/>
                    </a:lnTo>
                    <a:lnTo>
                      <a:pt x="254" y="196"/>
                    </a:lnTo>
                    <a:lnTo>
                      <a:pt x="252" y="194"/>
                    </a:lnTo>
                    <a:lnTo>
                      <a:pt x="252" y="190"/>
                    </a:lnTo>
                    <a:lnTo>
                      <a:pt x="248" y="186"/>
                    </a:lnTo>
                    <a:lnTo>
                      <a:pt x="244" y="182"/>
                    </a:lnTo>
                    <a:lnTo>
                      <a:pt x="228" y="176"/>
                    </a:lnTo>
                    <a:lnTo>
                      <a:pt x="216" y="166"/>
                    </a:lnTo>
                    <a:lnTo>
                      <a:pt x="214" y="166"/>
                    </a:lnTo>
                    <a:lnTo>
                      <a:pt x="212" y="168"/>
                    </a:lnTo>
                    <a:lnTo>
                      <a:pt x="210" y="168"/>
                    </a:lnTo>
                    <a:lnTo>
                      <a:pt x="208" y="168"/>
                    </a:lnTo>
                    <a:lnTo>
                      <a:pt x="206" y="168"/>
                    </a:lnTo>
                    <a:lnTo>
                      <a:pt x="206" y="166"/>
                    </a:lnTo>
                    <a:lnTo>
                      <a:pt x="206" y="162"/>
                    </a:lnTo>
                    <a:lnTo>
                      <a:pt x="208" y="158"/>
                    </a:lnTo>
                    <a:lnTo>
                      <a:pt x="208" y="156"/>
                    </a:lnTo>
                    <a:lnTo>
                      <a:pt x="210" y="152"/>
                    </a:lnTo>
                    <a:lnTo>
                      <a:pt x="208" y="150"/>
                    </a:lnTo>
                    <a:lnTo>
                      <a:pt x="218" y="148"/>
                    </a:lnTo>
                    <a:lnTo>
                      <a:pt x="220" y="148"/>
                    </a:lnTo>
                    <a:lnTo>
                      <a:pt x="220" y="146"/>
                    </a:lnTo>
                    <a:lnTo>
                      <a:pt x="222" y="144"/>
                    </a:lnTo>
                    <a:lnTo>
                      <a:pt x="222" y="140"/>
                    </a:lnTo>
                    <a:lnTo>
                      <a:pt x="218" y="136"/>
                    </a:lnTo>
                    <a:lnTo>
                      <a:pt x="218" y="132"/>
                    </a:lnTo>
                    <a:lnTo>
                      <a:pt x="216" y="130"/>
                    </a:lnTo>
                    <a:lnTo>
                      <a:pt x="218" y="126"/>
                    </a:lnTo>
                    <a:lnTo>
                      <a:pt x="220" y="124"/>
                    </a:lnTo>
                    <a:lnTo>
                      <a:pt x="220" y="122"/>
                    </a:lnTo>
                    <a:lnTo>
                      <a:pt x="218" y="120"/>
                    </a:lnTo>
                    <a:lnTo>
                      <a:pt x="218" y="118"/>
                    </a:lnTo>
                    <a:lnTo>
                      <a:pt x="214" y="116"/>
                    </a:lnTo>
                    <a:lnTo>
                      <a:pt x="208" y="116"/>
                    </a:lnTo>
                    <a:lnTo>
                      <a:pt x="208" y="104"/>
                    </a:lnTo>
                    <a:lnTo>
                      <a:pt x="206" y="104"/>
                    </a:lnTo>
                    <a:lnTo>
                      <a:pt x="204" y="102"/>
                    </a:lnTo>
                    <a:lnTo>
                      <a:pt x="200" y="102"/>
                    </a:lnTo>
                    <a:lnTo>
                      <a:pt x="196" y="98"/>
                    </a:lnTo>
                    <a:lnTo>
                      <a:pt x="196" y="96"/>
                    </a:lnTo>
                    <a:lnTo>
                      <a:pt x="194" y="94"/>
                    </a:lnTo>
                    <a:lnTo>
                      <a:pt x="192" y="92"/>
                    </a:lnTo>
                    <a:lnTo>
                      <a:pt x="190" y="92"/>
                    </a:lnTo>
                    <a:lnTo>
                      <a:pt x="186" y="94"/>
                    </a:lnTo>
                    <a:lnTo>
                      <a:pt x="184" y="94"/>
                    </a:lnTo>
                    <a:lnTo>
                      <a:pt x="182" y="96"/>
                    </a:lnTo>
                    <a:lnTo>
                      <a:pt x="180" y="96"/>
                    </a:lnTo>
                    <a:lnTo>
                      <a:pt x="178" y="96"/>
                    </a:lnTo>
                    <a:lnTo>
                      <a:pt x="176" y="96"/>
                    </a:lnTo>
                    <a:lnTo>
                      <a:pt x="176" y="94"/>
                    </a:lnTo>
                    <a:lnTo>
                      <a:pt x="178" y="90"/>
                    </a:lnTo>
                    <a:lnTo>
                      <a:pt x="178" y="88"/>
                    </a:lnTo>
                    <a:lnTo>
                      <a:pt x="180" y="86"/>
                    </a:lnTo>
                    <a:lnTo>
                      <a:pt x="180" y="84"/>
                    </a:lnTo>
                    <a:lnTo>
                      <a:pt x="180" y="82"/>
                    </a:lnTo>
                    <a:lnTo>
                      <a:pt x="178" y="78"/>
                    </a:lnTo>
                    <a:lnTo>
                      <a:pt x="176" y="78"/>
                    </a:lnTo>
                    <a:lnTo>
                      <a:pt x="172" y="76"/>
                    </a:lnTo>
                    <a:lnTo>
                      <a:pt x="170" y="78"/>
                    </a:lnTo>
                    <a:lnTo>
                      <a:pt x="168" y="78"/>
                    </a:lnTo>
                    <a:lnTo>
                      <a:pt x="166" y="78"/>
                    </a:lnTo>
                    <a:lnTo>
                      <a:pt x="164" y="76"/>
                    </a:lnTo>
                    <a:lnTo>
                      <a:pt x="160" y="74"/>
                    </a:lnTo>
                    <a:lnTo>
                      <a:pt x="156" y="70"/>
                    </a:lnTo>
                    <a:lnTo>
                      <a:pt x="152" y="62"/>
                    </a:lnTo>
                    <a:lnTo>
                      <a:pt x="150" y="58"/>
                    </a:lnTo>
                    <a:lnTo>
                      <a:pt x="144" y="54"/>
                    </a:lnTo>
                    <a:lnTo>
                      <a:pt x="132" y="48"/>
                    </a:lnTo>
                    <a:lnTo>
                      <a:pt x="114" y="46"/>
                    </a:lnTo>
                    <a:lnTo>
                      <a:pt x="112" y="46"/>
                    </a:lnTo>
                    <a:lnTo>
                      <a:pt x="108" y="48"/>
                    </a:lnTo>
                    <a:lnTo>
                      <a:pt x="106" y="48"/>
                    </a:lnTo>
                    <a:lnTo>
                      <a:pt x="102" y="48"/>
                    </a:lnTo>
                    <a:lnTo>
                      <a:pt x="98" y="48"/>
                    </a:lnTo>
                    <a:lnTo>
                      <a:pt x="96" y="44"/>
                    </a:lnTo>
                    <a:lnTo>
                      <a:pt x="94" y="38"/>
                    </a:lnTo>
                    <a:lnTo>
                      <a:pt x="78" y="44"/>
                    </a:lnTo>
                    <a:lnTo>
                      <a:pt x="78" y="42"/>
                    </a:lnTo>
                    <a:lnTo>
                      <a:pt x="80" y="40"/>
                    </a:lnTo>
                    <a:lnTo>
                      <a:pt x="82" y="34"/>
                    </a:lnTo>
                    <a:lnTo>
                      <a:pt x="82" y="28"/>
                    </a:lnTo>
                    <a:lnTo>
                      <a:pt x="82" y="26"/>
                    </a:lnTo>
                    <a:lnTo>
                      <a:pt x="84" y="24"/>
                    </a:lnTo>
                    <a:lnTo>
                      <a:pt x="84" y="20"/>
                    </a:lnTo>
                    <a:lnTo>
                      <a:pt x="84" y="16"/>
                    </a:lnTo>
                    <a:lnTo>
                      <a:pt x="86" y="12"/>
                    </a:lnTo>
                    <a:lnTo>
                      <a:pt x="84" y="8"/>
                    </a:lnTo>
                    <a:lnTo>
                      <a:pt x="82" y="6"/>
                    </a:lnTo>
                    <a:lnTo>
                      <a:pt x="80" y="4"/>
                    </a:lnTo>
                    <a:lnTo>
                      <a:pt x="78" y="4"/>
                    </a:lnTo>
                    <a:lnTo>
                      <a:pt x="76" y="4"/>
                    </a:lnTo>
                    <a:lnTo>
                      <a:pt x="72" y="6"/>
                    </a:lnTo>
                    <a:lnTo>
                      <a:pt x="68" y="8"/>
                    </a:lnTo>
                    <a:lnTo>
                      <a:pt x="64" y="12"/>
                    </a:lnTo>
                    <a:lnTo>
                      <a:pt x="60" y="16"/>
                    </a:lnTo>
                    <a:lnTo>
                      <a:pt x="56" y="24"/>
                    </a:lnTo>
                    <a:lnTo>
                      <a:pt x="56" y="28"/>
                    </a:lnTo>
                    <a:lnTo>
                      <a:pt x="54" y="36"/>
                    </a:lnTo>
                    <a:lnTo>
                      <a:pt x="54" y="46"/>
                    </a:lnTo>
                    <a:lnTo>
                      <a:pt x="56" y="58"/>
                    </a:lnTo>
                    <a:lnTo>
                      <a:pt x="72" y="78"/>
                    </a:lnTo>
                    <a:lnTo>
                      <a:pt x="72" y="80"/>
                    </a:lnTo>
                    <a:lnTo>
                      <a:pt x="72" y="84"/>
                    </a:lnTo>
                    <a:lnTo>
                      <a:pt x="72" y="86"/>
                    </a:lnTo>
                    <a:lnTo>
                      <a:pt x="72" y="90"/>
                    </a:lnTo>
                    <a:lnTo>
                      <a:pt x="72" y="92"/>
                    </a:lnTo>
                    <a:lnTo>
                      <a:pt x="70" y="92"/>
                    </a:lnTo>
                    <a:lnTo>
                      <a:pt x="68" y="90"/>
                    </a:lnTo>
                    <a:lnTo>
                      <a:pt x="64" y="86"/>
                    </a:lnTo>
                    <a:lnTo>
                      <a:pt x="56" y="76"/>
                    </a:lnTo>
                    <a:lnTo>
                      <a:pt x="48" y="60"/>
                    </a:lnTo>
                    <a:lnTo>
                      <a:pt x="44" y="38"/>
                    </a:lnTo>
                    <a:lnTo>
                      <a:pt x="44" y="32"/>
                    </a:lnTo>
                    <a:lnTo>
                      <a:pt x="46" y="20"/>
                    </a:lnTo>
                    <a:lnTo>
                      <a:pt x="52" y="4"/>
                    </a:lnTo>
                    <a:lnTo>
                      <a:pt x="52" y="2"/>
                    </a:lnTo>
                    <a:lnTo>
                      <a:pt x="48" y="0"/>
                    </a:lnTo>
                    <a:lnTo>
                      <a:pt x="40" y="0"/>
                    </a:lnTo>
                    <a:lnTo>
                      <a:pt x="32" y="4"/>
                    </a:lnTo>
                    <a:lnTo>
                      <a:pt x="18" y="14"/>
                    </a:lnTo>
                    <a:lnTo>
                      <a:pt x="16" y="18"/>
                    </a:lnTo>
                    <a:lnTo>
                      <a:pt x="10" y="30"/>
                    </a:lnTo>
                    <a:lnTo>
                      <a:pt x="4" y="42"/>
                    </a:lnTo>
                    <a:lnTo>
                      <a:pt x="2" y="56"/>
                    </a:lnTo>
                    <a:lnTo>
                      <a:pt x="2" y="58"/>
                    </a:lnTo>
                    <a:lnTo>
                      <a:pt x="0" y="58"/>
                    </a:lnTo>
                    <a:lnTo>
                      <a:pt x="0" y="60"/>
                    </a:lnTo>
                    <a:lnTo>
                      <a:pt x="2" y="64"/>
                    </a:lnTo>
                    <a:lnTo>
                      <a:pt x="4" y="68"/>
                    </a:lnTo>
                    <a:lnTo>
                      <a:pt x="6" y="72"/>
                    </a:lnTo>
                    <a:lnTo>
                      <a:pt x="12" y="80"/>
                    </a:lnTo>
                    <a:lnTo>
                      <a:pt x="18" y="88"/>
                    </a:lnTo>
                    <a:lnTo>
                      <a:pt x="22" y="98"/>
                    </a:lnTo>
                    <a:lnTo>
                      <a:pt x="24" y="104"/>
                    </a:lnTo>
                    <a:lnTo>
                      <a:pt x="22" y="108"/>
                    </a:lnTo>
                    <a:lnTo>
                      <a:pt x="26" y="112"/>
                    </a:lnTo>
                    <a:lnTo>
                      <a:pt x="28" y="110"/>
                    </a:lnTo>
                    <a:lnTo>
                      <a:pt x="30" y="108"/>
                    </a:lnTo>
                    <a:lnTo>
                      <a:pt x="32" y="108"/>
                    </a:lnTo>
                    <a:lnTo>
                      <a:pt x="36" y="110"/>
                    </a:lnTo>
                    <a:lnTo>
                      <a:pt x="40" y="112"/>
                    </a:lnTo>
                    <a:lnTo>
                      <a:pt x="48" y="118"/>
                    </a:lnTo>
                    <a:lnTo>
                      <a:pt x="62" y="122"/>
                    </a:lnTo>
                    <a:lnTo>
                      <a:pt x="80" y="124"/>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428" name="Freeform 349"/>
              <p:cNvSpPr/>
              <p:nvPr/>
            </p:nvSpPr>
            <p:spPr bwMode="gray">
              <a:xfrm>
                <a:off x="4045" y="2150"/>
                <a:ext cx="158" cy="104"/>
              </a:xfrm>
              <a:custGeom>
                <a:avLst/>
                <a:gdLst>
                  <a:gd name="T0" fmla="*/ 6 w 80"/>
                  <a:gd name="T1" fmla="*/ 36 h 58"/>
                  <a:gd name="T2" fmla="*/ 0 w 80"/>
                  <a:gd name="T3" fmla="*/ 46 h 58"/>
                  <a:gd name="T4" fmla="*/ 2 w 80"/>
                  <a:gd name="T5" fmla="*/ 46 h 58"/>
                  <a:gd name="T6" fmla="*/ 4 w 80"/>
                  <a:gd name="T7" fmla="*/ 44 h 58"/>
                  <a:gd name="T8" fmla="*/ 6 w 80"/>
                  <a:gd name="T9" fmla="*/ 44 h 58"/>
                  <a:gd name="T10" fmla="*/ 10 w 80"/>
                  <a:gd name="T11" fmla="*/ 44 h 58"/>
                  <a:gd name="T12" fmla="*/ 12 w 80"/>
                  <a:gd name="T13" fmla="*/ 44 h 58"/>
                  <a:gd name="T14" fmla="*/ 14 w 80"/>
                  <a:gd name="T15" fmla="*/ 46 h 58"/>
                  <a:gd name="T16" fmla="*/ 16 w 80"/>
                  <a:gd name="T17" fmla="*/ 48 h 58"/>
                  <a:gd name="T18" fmla="*/ 16 w 80"/>
                  <a:gd name="T19" fmla="*/ 50 h 58"/>
                  <a:gd name="T20" fmla="*/ 16 w 80"/>
                  <a:gd name="T21" fmla="*/ 52 h 58"/>
                  <a:gd name="T22" fmla="*/ 18 w 80"/>
                  <a:gd name="T23" fmla="*/ 54 h 58"/>
                  <a:gd name="T24" fmla="*/ 20 w 80"/>
                  <a:gd name="T25" fmla="*/ 56 h 58"/>
                  <a:gd name="T26" fmla="*/ 22 w 80"/>
                  <a:gd name="T27" fmla="*/ 58 h 58"/>
                  <a:gd name="T28" fmla="*/ 26 w 80"/>
                  <a:gd name="T29" fmla="*/ 58 h 58"/>
                  <a:gd name="T30" fmla="*/ 30 w 80"/>
                  <a:gd name="T31" fmla="*/ 58 h 58"/>
                  <a:gd name="T32" fmla="*/ 34 w 80"/>
                  <a:gd name="T33" fmla="*/ 56 h 58"/>
                  <a:gd name="T34" fmla="*/ 54 w 80"/>
                  <a:gd name="T35" fmla="*/ 44 h 58"/>
                  <a:gd name="T36" fmla="*/ 72 w 80"/>
                  <a:gd name="T37" fmla="*/ 48 h 58"/>
                  <a:gd name="T38" fmla="*/ 80 w 80"/>
                  <a:gd name="T39" fmla="*/ 42 h 58"/>
                  <a:gd name="T40" fmla="*/ 80 w 80"/>
                  <a:gd name="T41" fmla="*/ 40 h 58"/>
                  <a:gd name="T42" fmla="*/ 78 w 80"/>
                  <a:gd name="T43" fmla="*/ 38 h 58"/>
                  <a:gd name="T44" fmla="*/ 74 w 80"/>
                  <a:gd name="T45" fmla="*/ 34 h 58"/>
                  <a:gd name="T46" fmla="*/ 70 w 80"/>
                  <a:gd name="T47" fmla="*/ 30 h 58"/>
                  <a:gd name="T48" fmla="*/ 66 w 80"/>
                  <a:gd name="T49" fmla="*/ 26 h 58"/>
                  <a:gd name="T50" fmla="*/ 60 w 80"/>
                  <a:gd name="T51" fmla="*/ 24 h 58"/>
                  <a:gd name="T52" fmla="*/ 60 w 80"/>
                  <a:gd name="T53" fmla="*/ 24 h 58"/>
                  <a:gd name="T54" fmla="*/ 58 w 80"/>
                  <a:gd name="T55" fmla="*/ 22 h 58"/>
                  <a:gd name="T56" fmla="*/ 54 w 80"/>
                  <a:gd name="T57" fmla="*/ 20 h 58"/>
                  <a:gd name="T58" fmla="*/ 50 w 80"/>
                  <a:gd name="T59" fmla="*/ 16 h 58"/>
                  <a:gd name="T60" fmla="*/ 46 w 80"/>
                  <a:gd name="T61" fmla="*/ 14 h 58"/>
                  <a:gd name="T62" fmla="*/ 42 w 80"/>
                  <a:gd name="T63" fmla="*/ 12 h 58"/>
                  <a:gd name="T64" fmla="*/ 38 w 80"/>
                  <a:gd name="T65" fmla="*/ 10 h 58"/>
                  <a:gd name="T66" fmla="*/ 34 w 80"/>
                  <a:gd name="T67" fmla="*/ 10 h 58"/>
                  <a:gd name="T68" fmla="*/ 32 w 80"/>
                  <a:gd name="T69" fmla="*/ 0 h 58"/>
                  <a:gd name="T70" fmla="*/ 22 w 80"/>
                  <a:gd name="T71" fmla="*/ 14 h 58"/>
                  <a:gd name="T72" fmla="*/ 20 w 80"/>
                  <a:gd name="T73" fmla="*/ 14 h 58"/>
                  <a:gd name="T74" fmla="*/ 18 w 80"/>
                  <a:gd name="T75" fmla="*/ 14 h 58"/>
                  <a:gd name="T76" fmla="*/ 16 w 80"/>
                  <a:gd name="T77" fmla="*/ 16 h 58"/>
                  <a:gd name="T78" fmla="*/ 12 w 80"/>
                  <a:gd name="T79" fmla="*/ 18 h 58"/>
                  <a:gd name="T80" fmla="*/ 10 w 80"/>
                  <a:gd name="T81" fmla="*/ 20 h 58"/>
                  <a:gd name="T82" fmla="*/ 6 w 80"/>
                  <a:gd name="T83" fmla="*/ 24 h 58"/>
                  <a:gd name="T84" fmla="*/ 6 w 80"/>
                  <a:gd name="T85" fmla="*/ 30 h 58"/>
                  <a:gd name="T86" fmla="*/ 6 w 80"/>
                  <a:gd name="T87" fmla="*/ 36 h 58"/>
                  <a:gd name="T88" fmla="*/ 6 w 80"/>
                  <a:gd name="T89" fmla="*/ 36 h 5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0"/>
                  <a:gd name="T136" fmla="*/ 0 h 58"/>
                  <a:gd name="T137" fmla="*/ 80 w 80"/>
                  <a:gd name="T138" fmla="*/ 58 h 5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0" h="58">
                    <a:moveTo>
                      <a:pt x="6" y="36"/>
                    </a:moveTo>
                    <a:lnTo>
                      <a:pt x="0" y="46"/>
                    </a:lnTo>
                    <a:lnTo>
                      <a:pt x="2" y="46"/>
                    </a:lnTo>
                    <a:lnTo>
                      <a:pt x="4" y="44"/>
                    </a:lnTo>
                    <a:lnTo>
                      <a:pt x="6" y="44"/>
                    </a:lnTo>
                    <a:lnTo>
                      <a:pt x="10" y="44"/>
                    </a:lnTo>
                    <a:lnTo>
                      <a:pt x="12" y="44"/>
                    </a:lnTo>
                    <a:lnTo>
                      <a:pt x="14" y="46"/>
                    </a:lnTo>
                    <a:lnTo>
                      <a:pt x="16" y="48"/>
                    </a:lnTo>
                    <a:lnTo>
                      <a:pt x="16" y="50"/>
                    </a:lnTo>
                    <a:lnTo>
                      <a:pt x="16" y="52"/>
                    </a:lnTo>
                    <a:lnTo>
                      <a:pt x="18" y="54"/>
                    </a:lnTo>
                    <a:lnTo>
                      <a:pt x="20" y="56"/>
                    </a:lnTo>
                    <a:lnTo>
                      <a:pt x="22" y="58"/>
                    </a:lnTo>
                    <a:lnTo>
                      <a:pt x="26" y="58"/>
                    </a:lnTo>
                    <a:lnTo>
                      <a:pt x="30" y="58"/>
                    </a:lnTo>
                    <a:lnTo>
                      <a:pt x="34" y="56"/>
                    </a:lnTo>
                    <a:lnTo>
                      <a:pt x="54" y="44"/>
                    </a:lnTo>
                    <a:lnTo>
                      <a:pt x="72" y="48"/>
                    </a:lnTo>
                    <a:lnTo>
                      <a:pt x="80" y="42"/>
                    </a:lnTo>
                    <a:lnTo>
                      <a:pt x="80" y="40"/>
                    </a:lnTo>
                    <a:lnTo>
                      <a:pt x="78" y="38"/>
                    </a:lnTo>
                    <a:lnTo>
                      <a:pt x="74" y="34"/>
                    </a:lnTo>
                    <a:lnTo>
                      <a:pt x="70" y="30"/>
                    </a:lnTo>
                    <a:lnTo>
                      <a:pt x="66" y="26"/>
                    </a:lnTo>
                    <a:lnTo>
                      <a:pt x="60" y="24"/>
                    </a:lnTo>
                    <a:lnTo>
                      <a:pt x="58" y="22"/>
                    </a:lnTo>
                    <a:lnTo>
                      <a:pt x="54" y="20"/>
                    </a:lnTo>
                    <a:lnTo>
                      <a:pt x="50" y="16"/>
                    </a:lnTo>
                    <a:lnTo>
                      <a:pt x="46" y="14"/>
                    </a:lnTo>
                    <a:lnTo>
                      <a:pt x="42" y="12"/>
                    </a:lnTo>
                    <a:lnTo>
                      <a:pt x="38" y="10"/>
                    </a:lnTo>
                    <a:lnTo>
                      <a:pt x="34" y="10"/>
                    </a:lnTo>
                    <a:lnTo>
                      <a:pt x="32" y="0"/>
                    </a:lnTo>
                    <a:lnTo>
                      <a:pt x="22" y="14"/>
                    </a:lnTo>
                    <a:lnTo>
                      <a:pt x="20" y="14"/>
                    </a:lnTo>
                    <a:lnTo>
                      <a:pt x="18" y="14"/>
                    </a:lnTo>
                    <a:lnTo>
                      <a:pt x="16" y="16"/>
                    </a:lnTo>
                    <a:lnTo>
                      <a:pt x="12" y="18"/>
                    </a:lnTo>
                    <a:lnTo>
                      <a:pt x="10" y="20"/>
                    </a:lnTo>
                    <a:lnTo>
                      <a:pt x="6" y="24"/>
                    </a:lnTo>
                    <a:lnTo>
                      <a:pt x="6" y="30"/>
                    </a:lnTo>
                    <a:lnTo>
                      <a:pt x="6" y="36"/>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429" name="Freeform 350"/>
              <p:cNvSpPr/>
              <p:nvPr/>
            </p:nvSpPr>
            <p:spPr bwMode="gray">
              <a:xfrm>
                <a:off x="3645" y="1570"/>
                <a:ext cx="166" cy="218"/>
              </a:xfrm>
              <a:custGeom>
                <a:avLst/>
                <a:gdLst>
                  <a:gd name="T0" fmla="*/ 14 w 84"/>
                  <a:gd name="T1" fmla="*/ 48 h 122"/>
                  <a:gd name="T2" fmla="*/ 10 w 84"/>
                  <a:gd name="T3" fmla="*/ 46 h 122"/>
                  <a:gd name="T4" fmla="*/ 6 w 84"/>
                  <a:gd name="T5" fmla="*/ 46 h 122"/>
                  <a:gd name="T6" fmla="*/ 2 w 84"/>
                  <a:gd name="T7" fmla="*/ 48 h 122"/>
                  <a:gd name="T8" fmla="*/ 0 w 84"/>
                  <a:gd name="T9" fmla="*/ 56 h 122"/>
                  <a:gd name="T10" fmla="*/ 2 w 84"/>
                  <a:gd name="T11" fmla="*/ 64 h 122"/>
                  <a:gd name="T12" fmla="*/ 4 w 84"/>
                  <a:gd name="T13" fmla="*/ 70 h 122"/>
                  <a:gd name="T14" fmla="*/ 10 w 84"/>
                  <a:gd name="T15" fmla="*/ 80 h 122"/>
                  <a:gd name="T16" fmla="*/ 20 w 84"/>
                  <a:gd name="T17" fmla="*/ 86 h 122"/>
                  <a:gd name="T18" fmla="*/ 24 w 84"/>
                  <a:gd name="T19" fmla="*/ 90 h 122"/>
                  <a:gd name="T20" fmla="*/ 32 w 84"/>
                  <a:gd name="T21" fmla="*/ 102 h 122"/>
                  <a:gd name="T22" fmla="*/ 32 w 84"/>
                  <a:gd name="T23" fmla="*/ 106 h 122"/>
                  <a:gd name="T24" fmla="*/ 34 w 84"/>
                  <a:gd name="T25" fmla="*/ 112 h 122"/>
                  <a:gd name="T26" fmla="*/ 40 w 84"/>
                  <a:gd name="T27" fmla="*/ 118 h 122"/>
                  <a:gd name="T28" fmla="*/ 50 w 84"/>
                  <a:gd name="T29" fmla="*/ 122 h 122"/>
                  <a:gd name="T30" fmla="*/ 64 w 84"/>
                  <a:gd name="T31" fmla="*/ 120 h 122"/>
                  <a:gd name="T32" fmla="*/ 68 w 84"/>
                  <a:gd name="T33" fmla="*/ 118 h 122"/>
                  <a:gd name="T34" fmla="*/ 76 w 84"/>
                  <a:gd name="T35" fmla="*/ 114 h 122"/>
                  <a:gd name="T36" fmla="*/ 84 w 84"/>
                  <a:gd name="T37" fmla="*/ 104 h 122"/>
                  <a:gd name="T38" fmla="*/ 84 w 84"/>
                  <a:gd name="T39" fmla="*/ 88 h 122"/>
                  <a:gd name="T40" fmla="*/ 80 w 84"/>
                  <a:gd name="T41" fmla="*/ 68 h 122"/>
                  <a:gd name="T42" fmla="*/ 78 w 84"/>
                  <a:gd name="T43" fmla="*/ 54 h 122"/>
                  <a:gd name="T44" fmla="*/ 74 w 84"/>
                  <a:gd name="T45" fmla="*/ 56 h 122"/>
                  <a:gd name="T46" fmla="*/ 66 w 84"/>
                  <a:gd name="T47" fmla="*/ 56 h 122"/>
                  <a:gd name="T48" fmla="*/ 60 w 84"/>
                  <a:gd name="T49" fmla="*/ 54 h 122"/>
                  <a:gd name="T50" fmla="*/ 60 w 84"/>
                  <a:gd name="T51" fmla="*/ 48 h 122"/>
                  <a:gd name="T52" fmla="*/ 64 w 84"/>
                  <a:gd name="T53" fmla="*/ 42 h 122"/>
                  <a:gd name="T54" fmla="*/ 72 w 84"/>
                  <a:gd name="T55" fmla="*/ 36 h 122"/>
                  <a:gd name="T56" fmla="*/ 76 w 84"/>
                  <a:gd name="T57" fmla="*/ 36 h 122"/>
                  <a:gd name="T58" fmla="*/ 78 w 84"/>
                  <a:gd name="T59" fmla="*/ 30 h 122"/>
                  <a:gd name="T60" fmla="*/ 80 w 84"/>
                  <a:gd name="T61" fmla="*/ 20 h 122"/>
                  <a:gd name="T62" fmla="*/ 76 w 84"/>
                  <a:gd name="T63" fmla="*/ 12 h 122"/>
                  <a:gd name="T64" fmla="*/ 68 w 84"/>
                  <a:gd name="T65" fmla="*/ 0 h 122"/>
                  <a:gd name="T66" fmla="*/ 64 w 84"/>
                  <a:gd name="T67" fmla="*/ 0 h 122"/>
                  <a:gd name="T68" fmla="*/ 54 w 84"/>
                  <a:gd name="T69" fmla="*/ 4 h 122"/>
                  <a:gd name="T70" fmla="*/ 46 w 84"/>
                  <a:gd name="T71" fmla="*/ 4 h 122"/>
                  <a:gd name="T72" fmla="*/ 40 w 84"/>
                  <a:gd name="T73" fmla="*/ 4 h 122"/>
                  <a:gd name="T74" fmla="*/ 32 w 84"/>
                  <a:gd name="T75" fmla="*/ 2 h 122"/>
                  <a:gd name="T76" fmla="*/ 24 w 84"/>
                  <a:gd name="T77" fmla="*/ 6 h 122"/>
                  <a:gd name="T78" fmla="*/ 20 w 84"/>
                  <a:gd name="T79" fmla="*/ 14 h 122"/>
                  <a:gd name="T80" fmla="*/ 20 w 84"/>
                  <a:gd name="T81" fmla="*/ 16 h 122"/>
                  <a:gd name="T82" fmla="*/ 20 w 84"/>
                  <a:gd name="T83" fmla="*/ 24 h 122"/>
                  <a:gd name="T84" fmla="*/ 24 w 84"/>
                  <a:gd name="T85" fmla="*/ 34 h 122"/>
                  <a:gd name="T86" fmla="*/ 28 w 84"/>
                  <a:gd name="T87" fmla="*/ 38 h 122"/>
                  <a:gd name="T88" fmla="*/ 32 w 84"/>
                  <a:gd name="T89" fmla="*/ 42 h 122"/>
                  <a:gd name="T90" fmla="*/ 34 w 84"/>
                  <a:gd name="T91" fmla="*/ 48 h 122"/>
                  <a:gd name="T92" fmla="*/ 32 w 84"/>
                  <a:gd name="T93" fmla="*/ 56 h 122"/>
                  <a:gd name="T94" fmla="*/ 26 w 84"/>
                  <a:gd name="T95" fmla="*/ 58 h 122"/>
                  <a:gd name="T96" fmla="*/ 20 w 84"/>
                  <a:gd name="T97" fmla="*/ 54 h 122"/>
                  <a:gd name="T98" fmla="*/ 14 w 84"/>
                  <a:gd name="T99" fmla="*/ 48 h 12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4"/>
                  <a:gd name="T151" fmla="*/ 0 h 122"/>
                  <a:gd name="T152" fmla="*/ 84 w 84"/>
                  <a:gd name="T153" fmla="*/ 122 h 12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4" h="122">
                    <a:moveTo>
                      <a:pt x="14" y="48"/>
                    </a:moveTo>
                    <a:lnTo>
                      <a:pt x="14" y="48"/>
                    </a:lnTo>
                    <a:lnTo>
                      <a:pt x="12" y="46"/>
                    </a:lnTo>
                    <a:lnTo>
                      <a:pt x="10" y="46"/>
                    </a:lnTo>
                    <a:lnTo>
                      <a:pt x="8" y="46"/>
                    </a:lnTo>
                    <a:lnTo>
                      <a:pt x="6" y="46"/>
                    </a:lnTo>
                    <a:lnTo>
                      <a:pt x="2" y="46"/>
                    </a:lnTo>
                    <a:lnTo>
                      <a:pt x="2" y="48"/>
                    </a:lnTo>
                    <a:lnTo>
                      <a:pt x="0" y="50"/>
                    </a:lnTo>
                    <a:lnTo>
                      <a:pt x="0" y="56"/>
                    </a:lnTo>
                    <a:lnTo>
                      <a:pt x="2" y="62"/>
                    </a:lnTo>
                    <a:lnTo>
                      <a:pt x="2" y="64"/>
                    </a:lnTo>
                    <a:lnTo>
                      <a:pt x="2" y="66"/>
                    </a:lnTo>
                    <a:lnTo>
                      <a:pt x="4" y="70"/>
                    </a:lnTo>
                    <a:lnTo>
                      <a:pt x="6" y="76"/>
                    </a:lnTo>
                    <a:lnTo>
                      <a:pt x="10" y="80"/>
                    </a:lnTo>
                    <a:lnTo>
                      <a:pt x="14" y="84"/>
                    </a:lnTo>
                    <a:lnTo>
                      <a:pt x="20" y="86"/>
                    </a:lnTo>
                    <a:lnTo>
                      <a:pt x="22" y="88"/>
                    </a:lnTo>
                    <a:lnTo>
                      <a:pt x="24" y="90"/>
                    </a:lnTo>
                    <a:lnTo>
                      <a:pt x="28" y="94"/>
                    </a:lnTo>
                    <a:lnTo>
                      <a:pt x="32" y="102"/>
                    </a:lnTo>
                    <a:lnTo>
                      <a:pt x="32" y="104"/>
                    </a:lnTo>
                    <a:lnTo>
                      <a:pt x="32" y="106"/>
                    </a:lnTo>
                    <a:lnTo>
                      <a:pt x="34" y="108"/>
                    </a:lnTo>
                    <a:lnTo>
                      <a:pt x="34" y="112"/>
                    </a:lnTo>
                    <a:lnTo>
                      <a:pt x="38" y="116"/>
                    </a:lnTo>
                    <a:lnTo>
                      <a:pt x="40" y="118"/>
                    </a:lnTo>
                    <a:lnTo>
                      <a:pt x="44" y="122"/>
                    </a:lnTo>
                    <a:lnTo>
                      <a:pt x="50" y="122"/>
                    </a:lnTo>
                    <a:lnTo>
                      <a:pt x="56" y="122"/>
                    </a:lnTo>
                    <a:lnTo>
                      <a:pt x="64" y="120"/>
                    </a:lnTo>
                    <a:lnTo>
                      <a:pt x="68" y="118"/>
                    </a:lnTo>
                    <a:lnTo>
                      <a:pt x="72" y="116"/>
                    </a:lnTo>
                    <a:lnTo>
                      <a:pt x="76" y="114"/>
                    </a:lnTo>
                    <a:lnTo>
                      <a:pt x="80" y="110"/>
                    </a:lnTo>
                    <a:lnTo>
                      <a:pt x="84" y="104"/>
                    </a:lnTo>
                    <a:lnTo>
                      <a:pt x="84" y="100"/>
                    </a:lnTo>
                    <a:lnTo>
                      <a:pt x="84" y="88"/>
                    </a:lnTo>
                    <a:lnTo>
                      <a:pt x="82" y="76"/>
                    </a:lnTo>
                    <a:lnTo>
                      <a:pt x="80" y="68"/>
                    </a:lnTo>
                    <a:lnTo>
                      <a:pt x="80" y="54"/>
                    </a:lnTo>
                    <a:lnTo>
                      <a:pt x="78" y="54"/>
                    </a:lnTo>
                    <a:lnTo>
                      <a:pt x="76" y="56"/>
                    </a:lnTo>
                    <a:lnTo>
                      <a:pt x="74" y="56"/>
                    </a:lnTo>
                    <a:lnTo>
                      <a:pt x="70" y="56"/>
                    </a:lnTo>
                    <a:lnTo>
                      <a:pt x="66" y="56"/>
                    </a:lnTo>
                    <a:lnTo>
                      <a:pt x="64" y="56"/>
                    </a:lnTo>
                    <a:lnTo>
                      <a:pt x="60" y="54"/>
                    </a:lnTo>
                    <a:lnTo>
                      <a:pt x="60" y="50"/>
                    </a:lnTo>
                    <a:lnTo>
                      <a:pt x="60" y="48"/>
                    </a:lnTo>
                    <a:lnTo>
                      <a:pt x="62" y="46"/>
                    </a:lnTo>
                    <a:lnTo>
                      <a:pt x="64" y="42"/>
                    </a:lnTo>
                    <a:lnTo>
                      <a:pt x="68" y="40"/>
                    </a:lnTo>
                    <a:lnTo>
                      <a:pt x="72" y="36"/>
                    </a:lnTo>
                    <a:lnTo>
                      <a:pt x="76" y="36"/>
                    </a:lnTo>
                    <a:lnTo>
                      <a:pt x="78" y="32"/>
                    </a:lnTo>
                    <a:lnTo>
                      <a:pt x="78" y="30"/>
                    </a:lnTo>
                    <a:lnTo>
                      <a:pt x="80" y="24"/>
                    </a:lnTo>
                    <a:lnTo>
                      <a:pt x="80" y="20"/>
                    </a:lnTo>
                    <a:lnTo>
                      <a:pt x="78" y="16"/>
                    </a:lnTo>
                    <a:lnTo>
                      <a:pt x="76" y="12"/>
                    </a:lnTo>
                    <a:lnTo>
                      <a:pt x="72" y="10"/>
                    </a:lnTo>
                    <a:lnTo>
                      <a:pt x="68" y="0"/>
                    </a:lnTo>
                    <a:lnTo>
                      <a:pt x="64" y="0"/>
                    </a:lnTo>
                    <a:lnTo>
                      <a:pt x="58" y="2"/>
                    </a:lnTo>
                    <a:lnTo>
                      <a:pt x="54" y="4"/>
                    </a:lnTo>
                    <a:lnTo>
                      <a:pt x="48" y="4"/>
                    </a:lnTo>
                    <a:lnTo>
                      <a:pt x="46" y="4"/>
                    </a:lnTo>
                    <a:lnTo>
                      <a:pt x="44" y="4"/>
                    </a:lnTo>
                    <a:lnTo>
                      <a:pt x="40" y="4"/>
                    </a:lnTo>
                    <a:lnTo>
                      <a:pt x="36" y="2"/>
                    </a:lnTo>
                    <a:lnTo>
                      <a:pt x="32" y="2"/>
                    </a:lnTo>
                    <a:lnTo>
                      <a:pt x="28" y="4"/>
                    </a:lnTo>
                    <a:lnTo>
                      <a:pt x="24" y="6"/>
                    </a:lnTo>
                    <a:lnTo>
                      <a:pt x="22" y="8"/>
                    </a:lnTo>
                    <a:lnTo>
                      <a:pt x="20" y="14"/>
                    </a:lnTo>
                    <a:lnTo>
                      <a:pt x="20" y="16"/>
                    </a:lnTo>
                    <a:lnTo>
                      <a:pt x="20" y="20"/>
                    </a:lnTo>
                    <a:lnTo>
                      <a:pt x="20" y="24"/>
                    </a:lnTo>
                    <a:lnTo>
                      <a:pt x="22" y="28"/>
                    </a:lnTo>
                    <a:lnTo>
                      <a:pt x="24" y="34"/>
                    </a:lnTo>
                    <a:lnTo>
                      <a:pt x="28" y="36"/>
                    </a:lnTo>
                    <a:lnTo>
                      <a:pt x="28" y="38"/>
                    </a:lnTo>
                    <a:lnTo>
                      <a:pt x="30" y="40"/>
                    </a:lnTo>
                    <a:lnTo>
                      <a:pt x="32" y="42"/>
                    </a:lnTo>
                    <a:lnTo>
                      <a:pt x="32" y="46"/>
                    </a:lnTo>
                    <a:lnTo>
                      <a:pt x="34" y="48"/>
                    </a:lnTo>
                    <a:lnTo>
                      <a:pt x="34" y="52"/>
                    </a:lnTo>
                    <a:lnTo>
                      <a:pt x="32" y="56"/>
                    </a:lnTo>
                    <a:lnTo>
                      <a:pt x="28" y="58"/>
                    </a:lnTo>
                    <a:lnTo>
                      <a:pt x="26" y="58"/>
                    </a:lnTo>
                    <a:lnTo>
                      <a:pt x="24" y="56"/>
                    </a:lnTo>
                    <a:lnTo>
                      <a:pt x="20" y="54"/>
                    </a:lnTo>
                    <a:lnTo>
                      <a:pt x="14" y="48"/>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430" name="Freeform 351"/>
              <p:cNvSpPr/>
              <p:nvPr/>
            </p:nvSpPr>
            <p:spPr bwMode="gray">
              <a:xfrm>
                <a:off x="3930" y="1591"/>
                <a:ext cx="134" cy="190"/>
              </a:xfrm>
              <a:custGeom>
                <a:avLst/>
                <a:gdLst>
                  <a:gd name="T0" fmla="*/ 32 w 68"/>
                  <a:gd name="T1" fmla="*/ 0 h 106"/>
                  <a:gd name="T2" fmla="*/ 26 w 68"/>
                  <a:gd name="T3" fmla="*/ 0 h 106"/>
                  <a:gd name="T4" fmla="*/ 20 w 68"/>
                  <a:gd name="T5" fmla="*/ 4 h 106"/>
                  <a:gd name="T6" fmla="*/ 20 w 68"/>
                  <a:gd name="T7" fmla="*/ 4 h 106"/>
                  <a:gd name="T8" fmla="*/ 18 w 68"/>
                  <a:gd name="T9" fmla="*/ 2 h 106"/>
                  <a:gd name="T10" fmla="*/ 16 w 68"/>
                  <a:gd name="T11" fmla="*/ 2 h 106"/>
                  <a:gd name="T12" fmla="*/ 12 w 68"/>
                  <a:gd name="T13" fmla="*/ 8 h 106"/>
                  <a:gd name="T14" fmla="*/ 8 w 68"/>
                  <a:gd name="T15" fmla="*/ 16 h 106"/>
                  <a:gd name="T16" fmla="*/ 4 w 68"/>
                  <a:gd name="T17" fmla="*/ 22 h 106"/>
                  <a:gd name="T18" fmla="*/ 0 w 68"/>
                  <a:gd name="T19" fmla="*/ 30 h 106"/>
                  <a:gd name="T20" fmla="*/ 2 w 68"/>
                  <a:gd name="T21" fmla="*/ 32 h 106"/>
                  <a:gd name="T22" fmla="*/ 4 w 68"/>
                  <a:gd name="T23" fmla="*/ 38 h 106"/>
                  <a:gd name="T24" fmla="*/ 2 w 68"/>
                  <a:gd name="T25" fmla="*/ 46 h 106"/>
                  <a:gd name="T26" fmla="*/ 2 w 68"/>
                  <a:gd name="T27" fmla="*/ 48 h 106"/>
                  <a:gd name="T28" fmla="*/ 2 w 68"/>
                  <a:gd name="T29" fmla="*/ 54 h 106"/>
                  <a:gd name="T30" fmla="*/ 4 w 68"/>
                  <a:gd name="T31" fmla="*/ 66 h 106"/>
                  <a:gd name="T32" fmla="*/ 8 w 68"/>
                  <a:gd name="T33" fmla="*/ 104 h 106"/>
                  <a:gd name="T34" fmla="*/ 10 w 68"/>
                  <a:gd name="T35" fmla="*/ 106 h 106"/>
                  <a:gd name="T36" fmla="*/ 16 w 68"/>
                  <a:gd name="T37" fmla="*/ 106 h 106"/>
                  <a:gd name="T38" fmla="*/ 20 w 68"/>
                  <a:gd name="T39" fmla="*/ 104 h 106"/>
                  <a:gd name="T40" fmla="*/ 24 w 68"/>
                  <a:gd name="T41" fmla="*/ 98 h 106"/>
                  <a:gd name="T42" fmla="*/ 26 w 68"/>
                  <a:gd name="T43" fmla="*/ 90 h 106"/>
                  <a:gd name="T44" fmla="*/ 24 w 68"/>
                  <a:gd name="T45" fmla="*/ 86 h 106"/>
                  <a:gd name="T46" fmla="*/ 22 w 68"/>
                  <a:gd name="T47" fmla="*/ 78 h 106"/>
                  <a:gd name="T48" fmla="*/ 24 w 68"/>
                  <a:gd name="T49" fmla="*/ 72 h 106"/>
                  <a:gd name="T50" fmla="*/ 30 w 68"/>
                  <a:gd name="T51" fmla="*/ 68 h 106"/>
                  <a:gd name="T52" fmla="*/ 36 w 68"/>
                  <a:gd name="T53" fmla="*/ 68 h 106"/>
                  <a:gd name="T54" fmla="*/ 40 w 68"/>
                  <a:gd name="T55" fmla="*/ 66 h 106"/>
                  <a:gd name="T56" fmla="*/ 48 w 68"/>
                  <a:gd name="T57" fmla="*/ 62 h 106"/>
                  <a:gd name="T58" fmla="*/ 54 w 68"/>
                  <a:gd name="T59" fmla="*/ 52 h 106"/>
                  <a:gd name="T60" fmla="*/ 56 w 68"/>
                  <a:gd name="T61" fmla="*/ 48 h 106"/>
                  <a:gd name="T62" fmla="*/ 62 w 68"/>
                  <a:gd name="T63" fmla="*/ 38 h 106"/>
                  <a:gd name="T64" fmla="*/ 64 w 68"/>
                  <a:gd name="T65" fmla="*/ 24 h 106"/>
                  <a:gd name="T66" fmla="*/ 64 w 68"/>
                  <a:gd name="T67" fmla="*/ 22 h 106"/>
                  <a:gd name="T68" fmla="*/ 68 w 68"/>
                  <a:gd name="T69" fmla="*/ 18 h 106"/>
                  <a:gd name="T70" fmla="*/ 68 w 68"/>
                  <a:gd name="T71" fmla="*/ 12 h 106"/>
                  <a:gd name="T72" fmla="*/ 62 w 68"/>
                  <a:gd name="T73" fmla="*/ 8 h 106"/>
                  <a:gd name="T74" fmla="*/ 56 w 68"/>
                  <a:gd name="T75" fmla="*/ 8 h 106"/>
                  <a:gd name="T76" fmla="*/ 48 w 68"/>
                  <a:gd name="T77" fmla="*/ 8 h 106"/>
                  <a:gd name="T78" fmla="*/ 40 w 68"/>
                  <a:gd name="T79" fmla="*/ 6 h 106"/>
                  <a:gd name="T80" fmla="*/ 34 w 68"/>
                  <a:gd name="T81" fmla="*/ 0 h 10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8"/>
                  <a:gd name="T124" fmla="*/ 0 h 106"/>
                  <a:gd name="T125" fmla="*/ 68 w 68"/>
                  <a:gd name="T126" fmla="*/ 106 h 10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8" h="106">
                    <a:moveTo>
                      <a:pt x="34" y="0"/>
                    </a:moveTo>
                    <a:lnTo>
                      <a:pt x="32" y="0"/>
                    </a:lnTo>
                    <a:lnTo>
                      <a:pt x="30" y="0"/>
                    </a:lnTo>
                    <a:lnTo>
                      <a:pt x="26" y="0"/>
                    </a:lnTo>
                    <a:lnTo>
                      <a:pt x="22" y="2"/>
                    </a:lnTo>
                    <a:lnTo>
                      <a:pt x="20" y="4"/>
                    </a:lnTo>
                    <a:lnTo>
                      <a:pt x="20" y="2"/>
                    </a:lnTo>
                    <a:lnTo>
                      <a:pt x="18" y="2"/>
                    </a:lnTo>
                    <a:lnTo>
                      <a:pt x="16" y="2"/>
                    </a:lnTo>
                    <a:lnTo>
                      <a:pt x="14" y="4"/>
                    </a:lnTo>
                    <a:lnTo>
                      <a:pt x="12" y="8"/>
                    </a:lnTo>
                    <a:lnTo>
                      <a:pt x="8" y="16"/>
                    </a:lnTo>
                    <a:lnTo>
                      <a:pt x="6" y="20"/>
                    </a:lnTo>
                    <a:lnTo>
                      <a:pt x="4" y="22"/>
                    </a:lnTo>
                    <a:lnTo>
                      <a:pt x="2" y="26"/>
                    </a:lnTo>
                    <a:lnTo>
                      <a:pt x="0" y="30"/>
                    </a:lnTo>
                    <a:lnTo>
                      <a:pt x="2" y="32"/>
                    </a:lnTo>
                    <a:lnTo>
                      <a:pt x="4" y="36"/>
                    </a:lnTo>
                    <a:lnTo>
                      <a:pt x="4" y="38"/>
                    </a:lnTo>
                    <a:lnTo>
                      <a:pt x="4" y="42"/>
                    </a:lnTo>
                    <a:lnTo>
                      <a:pt x="2" y="46"/>
                    </a:lnTo>
                    <a:lnTo>
                      <a:pt x="2" y="48"/>
                    </a:lnTo>
                    <a:lnTo>
                      <a:pt x="2" y="50"/>
                    </a:lnTo>
                    <a:lnTo>
                      <a:pt x="2" y="54"/>
                    </a:lnTo>
                    <a:lnTo>
                      <a:pt x="2" y="60"/>
                    </a:lnTo>
                    <a:lnTo>
                      <a:pt x="4" y="66"/>
                    </a:lnTo>
                    <a:lnTo>
                      <a:pt x="6" y="74"/>
                    </a:lnTo>
                    <a:lnTo>
                      <a:pt x="8" y="104"/>
                    </a:lnTo>
                    <a:lnTo>
                      <a:pt x="10" y="106"/>
                    </a:lnTo>
                    <a:lnTo>
                      <a:pt x="12" y="106"/>
                    </a:lnTo>
                    <a:lnTo>
                      <a:pt x="16" y="106"/>
                    </a:lnTo>
                    <a:lnTo>
                      <a:pt x="18" y="106"/>
                    </a:lnTo>
                    <a:lnTo>
                      <a:pt x="20" y="104"/>
                    </a:lnTo>
                    <a:lnTo>
                      <a:pt x="24" y="102"/>
                    </a:lnTo>
                    <a:lnTo>
                      <a:pt x="24" y="98"/>
                    </a:lnTo>
                    <a:lnTo>
                      <a:pt x="26" y="90"/>
                    </a:lnTo>
                    <a:lnTo>
                      <a:pt x="24" y="88"/>
                    </a:lnTo>
                    <a:lnTo>
                      <a:pt x="24" y="86"/>
                    </a:lnTo>
                    <a:lnTo>
                      <a:pt x="24" y="82"/>
                    </a:lnTo>
                    <a:lnTo>
                      <a:pt x="22" y="78"/>
                    </a:lnTo>
                    <a:lnTo>
                      <a:pt x="22" y="76"/>
                    </a:lnTo>
                    <a:lnTo>
                      <a:pt x="24" y="72"/>
                    </a:lnTo>
                    <a:lnTo>
                      <a:pt x="26" y="70"/>
                    </a:lnTo>
                    <a:lnTo>
                      <a:pt x="30" y="68"/>
                    </a:lnTo>
                    <a:lnTo>
                      <a:pt x="34" y="68"/>
                    </a:lnTo>
                    <a:lnTo>
                      <a:pt x="36" y="68"/>
                    </a:lnTo>
                    <a:lnTo>
                      <a:pt x="38" y="68"/>
                    </a:lnTo>
                    <a:lnTo>
                      <a:pt x="40" y="66"/>
                    </a:lnTo>
                    <a:lnTo>
                      <a:pt x="44" y="66"/>
                    </a:lnTo>
                    <a:lnTo>
                      <a:pt x="48" y="62"/>
                    </a:lnTo>
                    <a:lnTo>
                      <a:pt x="52" y="58"/>
                    </a:lnTo>
                    <a:lnTo>
                      <a:pt x="54" y="52"/>
                    </a:lnTo>
                    <a:lnTo>
                      <a:pt x="54" y="50"/>
                    </a:lnTo>
                    <a:lnTo>
                      <a:pt x="56" y="48"/>
                    </a:lnTo>
                    <a:lnTo>
                      <a:pt x="60" y="42"/>
                    </a:lnTo>
                    <a:lnTo>
                      <a:pt x="62" y="38"/>
                    </a:lnTo>
                    <a:lnTo>
                      <a:pt x="62" y="30"/>
                    </a:lnTo>
                    <a:lnTo>
                      <a:pt x="64" y="24"/>
                    </a:lnTo>
                    <a:lnTo>
                      <a:pt x="64" y="22"/>
                    </a:lnTo>
                    <a:lnTo>
                      <a:pt x="66" y="20"/>
                    </a:lnTo>
                    <a:lnTo>
                      <a:pt x="68" y="18"/>
                    </a:lnTo>
                    <a:lnTo>
                      <a:pt x="68" y="14"/>
                    </a:lnTo>
                    <a:lnTo>
                      <a:pt x="68" y="12"/>
                    </a:lnTo>
                    <a:lnTo>
                      <a:pt x="66" y="10"/>
                    </a:lnTo>
                    <a:lnTo>
                      <a:pt x="62" y="8"/>
                    </a:lnTo>
                    <a:lnTo>
                      <a:pt x="56" y="8"/>
                    </a:lnTo>
                    <a:lnTo>
                      <a:pt x="52" y="8"/>
                    </a:lnTo>
                    <a:lnTo>
                      <a:pt x="48" y="8"/>
                    </a:lnTo>
                    <a:lnTo>
                      <a:pt x="44" y="8"/>
                    </a:lnTo>
                    <a:lnTo>
                      <a:pt x="40" y="6"/>
                    </a:lnTo>
                    <a:lnTo>
                      <a:pt x="36" y="4"/>
                    </a:lnTo>
                    <a:lnTo>
                      <a:pt x="34" y="0"/>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431" name="Freeform 352"/>
              <p:cNvSpPr/>
              <p:nvPr/>
            </p:nvSpPr>
            <p:spPr bwMode="gray">
              <a:xfrm>
                <a:off x="3139" y="1541"/>
                <a:ext cx="205" cy="208"/>
              </a:xfrm>
              <a:custGeom>
                <a:avLst/>
                <a:gdLst>
                  <a:gd name="T0" fmla="*/ 4 w 104"/>
                  <a:gd name="T1" fmla="*/ 80 h 116"/>
                  <a:gd name="T2" fmla="*/ 0 w 104"/>
                  <a:gd name="T3" fmla="*/ 82 h 116"/>
                  <a:gd name="T4" fmla="*/ 0 w 104"/>
                  <a:gd name="T5" fmla="*/ 86 h 116"/>
                  <a:gd name="T6" fmla="*/ 4 w 104"/>
                  <a:gd name="T7" fmla="*/ 92 h 116"/>
                  <a:gd name="T8" fmla="*/ 8 w 104"/>
                  <a:gd name="T9" fmla="*/ 94 h 116"/>
                  <a:gd name="T10" fmla="*/ 12 w 104"/>
                  <a:gd name="T11" fmla="*/ 100 h 116"/>
                  <a:gd name="T12" fmla="*/ 14 w 104"/>
                  <a:gd name="T13" fmla="*/ 110 h 116"/>
                  <a:gd name="T14" fmla="*/ 18 w 104"/>
                  <a:gd name="T15" fmla="*/ 112 h 116"/>
                  <a:gd name="T16" fmla="*/ 24 w 104"/>
                  <a:gd name="T17" fmla="*/ 116 h 116"/>
                  <a:gd name="T18" fmla="*/ 30 w 104"/>
                  <a:gd name="T19" fmla="*/ 114 h 116"/>
                  <a:gd name="T20" fmla="*/ 34 w 104"/>
                  <a:gd name="T21" fmla="*/ 110 h 116"/>
                  <a:gd name="T22" fmla="*/ 36 w 104"/>
                  <a:gd name="T23" fmla="*/ 106 h 116"/>
                  <a:gd name="T24" fmla="*/ 42 w 104"/>
                  <a:gd name="T25" fmla="*/ 104 h 116"/>
                  <a:gd name="T26" fmla="*/ 46 w 104"/>
                  <a:gd name="T27" fmla="*/ 106 h 116"/>
                  <a:gd name="T28" fmla="*/ 50 w 104"/>
                  <a:gd name="T29" fmla="*/ 106 h 116"/>
                  <a:gd name="T30" fmla="*/ 54 w 104"/>
                  <a:gd name="T31" fmla="*/ 102 h 116"/>
                  <a:gd name="T32" fmla="*/ 56 w 104"/>
                  <a:gd name="T33" fmla="*/ 92 h 116"/>
                  <a:gd name="T34" fmla="*/ 60 w 104"/>
                  <a:gd name="T35" fmla="*/ 74 h 116"/>
                  <a:gd name="T36" fmla="*/ 82 w 104"/>
                  <a:gd name="T37" fmla="*/ 48 h 116"/>
                  <a:gd name="T38" fmla="*/ 104 w 104"/>
                  <a:gd name="T39" fmla="*/ 32 h 116"/>
                  <a:gd name="T40" fmla="*/ 104 w 104"/>
                  <a:gd name="T41" fmla="*/ 32 h 116"/>
                  <a:gd name="T42" fmla="*/ 98 w 104"/>
                  <a:gd name="T43" fmla="*/ 28 h 116"/>
                  <a:gd name="T44" fmla="*/ 88 w 104"/>
                  <a:gd name="T45" fmla="*/ 20 h 116"/>
                  <a:gd name="T46" fmla="*/ 88 w 104"/>
                  <a:gd name="T47" fmla="*/ 18 h 116"/>
                  <a:gd name="T48" fmla="*/ 84 w 104"/>
                  <a:gd name="T49" fmla="*/ 14 h 116"/>
                  <a:gd name="T50" fmla="*/ 78 w 104"/>
                  <a:gd name="T51" fmla="*/ 14 h 116"/>
                  <a:gd name="T52" fmla="*/ 72 w 104"/>
                  <a:gd name="T53" fmla="*/ 20 h 116"/>
                  <a:gd name="T54" fmla="*/ 70 w 104"/>
                  <a:gd name="T55" fmla="*/ 20 h 116"/>
                  <a:gd name="T56" fmla="*/ 68 w 104"/>
                  <a:gd name="T57" fmla="*/ 22 h 116"/>
                  <a:gd name="T58" fmla="*/ 66 w 104"/>
                  <a:gd name="T59" fmla="*/ 16 h 116"/>
                  <a:gd name="T60" fmla="*/ 64 w 104"/>
                  <a:gd name="T61" fmla="*/ 14 h 116"/>
                  <a:gd name="T62" fmla="*/ 60 w 104"/>
                  <a:gd name="T63" fmla="*/ 10 h 116"/>
                  <a:gd name="T64" fmla="*/ 56 w 104"/>
                  <a:gd name="T65" fmla="*/ 8 h 116"/>
                  <a:gd name="T66" fmla="*/ 50 w 104"/>
                  <a:gd name="T67" fmla="*/ 12 h 116"/>
                  <a:gd name="T68" fmla="*/ 42 w 104"/>
                  <a:gd name="T69" fmla="*/ 10 h 116"/>
                  <a:gd name="T70" fmla="*/ 44 w 104"/>
                  <a:gd name="T71" fmla="*/ 6 h 116"/>
                  <a:gd name="T72" fmla="*/ 46 w 104"/>
                  <a:gd name="T73" fmla="*/ 2 h 116"/>
                  <a:gd name="T74" fmla="*/ 42 w 104"/>
                  <a:gd name="T75" fmla="*/ 0 h 116"/>
                  <a:gd name="T76" fmla="*/ 34 w 104"/>
                  <a:gd name="T77" fmla="*/ 2 h 116"/>
                  <a:gd name="T78" fmla="*/ 28 w 104"/>
                  <a:gd name="T79" fmla="*/ 6 h 116"/>
                  <a:gd name="T80" fmla="*/ 26 w 104"/>
                  <a:gd name="T81" fmla="*/ 10 h 116"/>
                  <a:gd name="T82" fmla="*/ 26 w 104"/>
                  <a:gd name="T83" fmla="*/ 10 h 116"/>
                  <a:gd name="T84" fmla="*/ 22 w 104"/>
                  <a:gd name="T85" fmla="*/ 10 h 116"/>
                  <a:gd name="T86" fmla="*/ 18 w 104"/>
                  <a:gd name="T87" fmla="*/ 10 h 116"/>
                  <a:gd name="T88" fmla="*/ 16 w 104"/>
                  <a:gd name="T89" fmla="*/ 14 h 116"/>
                  <a:gd name="T90" fmla="*/ 14 w 104"/>
                  <a:gd name="T91" fmla="*/ 24 h 116"/>
                  <a:gd name="T92" fmla="*/ 16 w 104"/>
                  <a:gd name="T93" fmla="*/ 28 h 116"/>
                  <a:gd name="T94" fmla="*/ 18 w 104"/>
                  <a:gd name="T95" fmla="*/ 34 h 116"/>
                  <a:gd name="T96" fmla="*/ 16 w 104"/>
                  <a:gd name="T97" fmla="*/ 40 h 116"/>
                  <a:gd name="T98" fmla="*/ 14 w 104"/>
                  <a:gd name="T99" fmla="*/ 44 h 116"/>
                  <a:gd name="T100" fmla="*/ 8 w 104"/>
                  <a:gd name="T101" fmla="*/ 54 h 116"/>
                  <a:gd name="T102" fmla="*/ 4 w 104"/>
                  <a:gd name="T103" fmla="*/ 80 h 1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4"/>
                  <a:gd name="T157" fmla="*/ 0 h 116"/>
                  <a:gd name="T158" fmla="*/ 104 w 104"/>
                  <a:gd name="T159" fmla="*/ 116 h 1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4" h="116">
                    <a:moveTo>
                      <a:pt x="4" y="80"/>
                    </a:moveTo>
                    <a:lnTo>
                      <a:pt x="4" y="80"/>
                    </a:lnTo>
                    <a:lnTo>
                      <a:pt x="2" y="80"/>
                    </a:lnTo>
                    <a:lnTo>
                      <a:pt x="0" y="82"/>
                    </a:lnTo>
                    <a:lnTo>
                      <a:pt x="0" y="84"/>
                    </a:lnTo>
                    <a:lnTo>
                      <a:pt x="0" y="86"/>
                    </a:lnTo>
                    <a:lnTo>
                      <a:pt x="0" y="90"/>
                    </a:lnTo>
                    <a:lnTo>
                      <a:pt x="4" y="92"/>
                    </a:lnTo>
                    <a:lnTo>
                      <a:pt x="6" y="94"/>
                    </a:lnTo>
                    <a:lnTo>
                      <a:pt x="8" y="94"/>
                    </a:lnTo>
                    <a:lnTo>
                      <a:pt x="10" y="96"/>
                    </a:lnTo>
                    <a:lnTo>
                      <a:pt x="12" y="100"/>
                    </a:lnTo>
                    <a:lnTo>
                      <a:pt x="14" y="104"/>
                    </a:lnTo>
                    <a:lnTo>
                      <a:pt x="14" y="110"/>
                    </a:lnTo>
                    <a:lnTo>
                      <a:pt x="16" y="110"/>
                    </a:lnTo>
                    <a:lnTo>
                      <a:pt x="18" y="112"/>
                    </a:lnTo>
                    <a:lnTo>
                      <a:pt x="20" y="114"/>
                    </a:lnTo>
                    <a:lnTo>
                      <a:pt x="24" y="116"/>
                    </a:lnTo>
                    <a:lnTo>
                      <a:pt x="28" y="116"/>
                    </a:lnTo>
                    <a:lnTo>
                      <a:pt x="30" y="114"/>
                    </a:lnTo>
                    <a:lnTo>
                      <a:pt x="34" y="110"/>
                    </a:lnTo>
                    <a:lnTo>
                      <a:pt x="34" y="108"/>
                    </a:lnTo>
                    <a:lnTo>
                      <a:pt x="36" y="106"/>
                    </a:lnTo>
                    <a:lnTo>
                      <a:pt x="38" y="106"/>
                    </a:lnTo>
                    <a:lnTo>
                      <a:pt x="42" y="104"/>
                    </a:lnTo>
                    <a:lnTo>
                      <a:pt x="46" y="106"/>
                    </a:lnTo>
                    <a:lnTo>
                      <a:pt x="48" y="106"/>
                    </a:lnTo>
                    <a:lnTo>
                      <a:pt x="50" y="106"/>
                    </a:lnTo>
                    <a:lnTo>
                      <a:pt x="52" y="104"/>
                    </a:lnTo>
                    <a:lnTo>
                      <a:pt x="54" y="102"/>
                    </a:lnTo>
                    <a:lnTo>
                      <a:pt x="54" y="98"/>
                    </a:lnTo>
                    <a:lnTo>
                      <a:pt x="56" y="92"/>
                    </a:lnTo>
                    <a:lnTo>
                      <a:pt x="56" y="88"/>
                    </a:lnTo>
                    <a:lnTo>
                      <a:pt x="60" y="74"/>
                    </a:lnTo>
                    <a:lnTo>
                      <a:pt x="68" y="60"/>
                    </a:lnTo>
                    <a:lnTo>
                      <a:pt x="82" y="48"/>
                    </a:lnTo>
                    <a:lnTo>
                      <a:pt x="104" y="40"/>
                    </a:lnTo>
                    <a:lnTo>
                      <a:pt x="104" y="32"/>
                    </a:lnTo>
                    <a:lnTo>
                      <a:pt x="102" y="30"/>
                    </a:lnTo>
                    <a:lnTo>
                      <a:pt x="98" y="28"/>
                    </a:lnTo>
                    <a:lnTo>
                      <a:pt x="94" y="26"/>
                    </a:lnTo>
                    <a:lnTo>
                      <a:pt x="88" y="20"/>
                    </a:lnTo>
                    <a:lnTo>
                      <a:pt x="88" y="18"/>
                    </a:lnTo>
                    <a:lnTo>
                      <a:pt x="86" y="16"/>
                    </a:lnTo>
                    <a:lnTo>
                      <a:pt x="84" y="14"/>
                    </a:lnTo>
                    <a:lnTo>
                      <a:pt x="82" y="14"/>
                    </a:lnTo>
                    <a:lnTo>
                      <a:pt x="78" y="14"/>
                    </a:lnTo>
                    <a:lnTo>
                      <a:pt x="76" y="16"/>
                    </a:lnTo>
                    <a:lnTo>
                      <a:pt x="72" y="20"/>
                    </a:lnTo>
                    <a:lnTo>
                      <a:pt x="70" y="20"/>
                    </a:lnTo>
                    <a:lnTo>
                      <a:pt x="70" y="22"/>
                    </a:lnTo>
                    <a:lnTo>
                      <a:pt x="68" y="22"/>
                    </a:lnTo>
                    <a:lnTo>
                      <a:pt x="66" y="20"/>
                    </a:lnTo>
                    <a:lnTo>
                      <a:pt x="66" y="16"/>
                    </a:lnTo>
                    <a:lnTo>
                      <a:pt x="64" y="14"/>
                    </a:lnTo>
                    <a:lnTo>
                      <a:pt x="62" y="12"/>
                    </a:lnTo>
                    <a:lnTo>
                      <a:pt x="60" y="10"/>
                    </a:lnTo>
                    <a:lnTo>
                      <a:pt x="58" y="8"/>
                    </a:lnTo>
                    <a:lnTo>
                      <a:pt x="56" y="8"/>
                    </a:lnTo>
                    <a:lnTo>
                      <a:pt x="52" y="8"/>
                    </a:lnTo>
                    <a:lnTo>
                      <a:pt x="50" y="12"/>
                    </a:lnTo>
                    <a:lnTo>
                      <a:pt x="42" y="10"/>
                    </a:lnTo>
                    <a:lnTo>
                      <a:pt x="44" y="8"/>
                    </a:lnTo>
                    <a:lnTo>
                      <a:pt x="44" y="6"/>
                    </a:lnTo>
                    <a:lnTo>
                      <a:pt x="46" y="4"/>
                    </a:lnTo>
                    <a:lnTo>
                      <a:pt x="46" y="2"/>
                    </a:lnTo>
                    <a:lnTo>
                      <a:pt x="46" y="0"/>
                    </a:lnTo>
                    <a:lnTo>
                      <a:pt x="42" y="0"/>
                    </a:lnTo>
                    <a:lnTo>
                      <a:pt x="40" y="0"/>
                    </a:lnTo>
                    <a:lnTo>
                      <a:pt x="34" y="2"/>
                    </a:lnTo>
                    <a:lnTo>
                      <a:pt x="30" y="4"/>
                    </a:lnTo>
                    <a:lnTo>
                      <a:pt x="28" y="6"/>
                    </a:lnTo>
                    <a:lnTo>
                      <a:pt x="26" y="8"/>
                    </a:lnTo>
                    <a:lnTo>
                      <a:pt x="26" y="10"/>
                    </a:lnTo>
                    <a:lnTo>
                      <a:pt x="24" y="10"/>
                    </a:lnTo>
                    <a:lnTo>
                      <a:pt x="22" y="10"/>
                    </a:lnTo>
                    <a:lnTo>
                      <a:pt x="20" y="10"/>
                    </a:lnTo>
                    <a:lnTo>
                      <a:pt x="18" y="10"/>
                    </a:lnTo>
                    <a:lnTo>
                      <a:pt x="16" y="12"/>
                    </a:lnTo>
                    <a:lnTo>
                      <a:pt x="16" y="14"/>
                    </a:lnTo>
                    <a:lnTo>
                      <a:pt x="14" y="18"/>
                    </a:lnTo>
                    <a:lnTo>
                      <a:pt x="14" y="24"/>
                    </a:lnTo>
                    <a:lnTo>
                      <a:pt x="16" y="26"/>
                    </a:lnTo>
                    <a:lnTo>
                      <a:pt x="16" y="28"/>
                    </a:lnTo>
                    <a:lnTo>
                      <a:pt x="18" y="30"/>
                    </a:lnTo>
                    <a:lnTo>
                      <a:pt x="18" y="34"/>
                    </a:lnTo>
                    <a:lnTo>
                      <a:pt x="18" y="36"/>
                    </a:lnTo>
                    <a:lnTo>
                      <a:pt x="16" y="40"/>
                    </a:lnTo>
                    <a:lnTo>
                      <a:pt x="14" y="44"/>
                    </a:lnTo>
                    <a:lnTo>
                      <a:pt x="12" y="48"/>
                    </a:lnTo>
                    <a:lnTo>
                      <a:pt x="8" y="54"/>
                    </a:lnTo>
                    <a:lnTo>
                      <a:pt x="6" y="64"/>
                    </a:lnTo>
                    <a:lnTo>
                      <a:pt x="4" y="80"/>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432" name="Freeform 353"/>
              <p:cNvSpPr/>
              <p:nvPr/>
            </p:nvSpPr>
            <p:spPr bwMode="gray">
              <a:xfrm>
                <a:off x="3249" y="1641"/>
                <a:ext cx="459" cy="334"/>
              </a:xfrm>
              <a:custGeom>
                <a:avLst/>
                <a:gdLst>
                  <a:gd name="T0" fmla="*/ 32 w 232"/>
                  <a:gd name="T1" fmla="*/ 76 h 186"/>
                  <a:gd name="T2" fmla="*/ 44 w 232"/>
                  <a:gd name="T3" fmla="*/ 74 h 186"/>
                  <a:gd name="T4" fmla="*/ 46 w 232"/>
                  <a:gd name="T5" fmla="*/ 78 h 186"/>
                  <a:gd name="T6" fmla="*/ 36 w 232"/>
                  <a:gd name="T7" fmla="*/ 86 h 186"/>
                  <a:gd name="T8" fmla="*/ 24 w 232"/>
                  <a:gd name="T9" fmla="*/ 86 h 186"/>
                  <a:gd name="T10" fmla="*/ 10 w 232"/>
                  <a:gd name="T11" fmla="*/ 88 h 186"/>
                  <a:gd name="T12" fmla="*/ 8 w 232"/>
                  <a:gd name="T13" fmla="*/ 100 h 186"/>
                  <a:gd name="T14" fmla="*/ 20 w 232"/>
                  <a:gd name="T15" fmla="*/ 104 h 186"/>
                  <a:gd name="T16" fmla="*/ 54 w 232"/>
                  <a:gd name="T17" fmla="*/ 104 h 186"/>
                  <a:gd name="T18" fmla="*/ 86 w 232"/>
                  <a:gd name="T19" fmla="*/ 114 h 186"/>
                  <a:gd name="T20" fmla="*/ 86 w 232"/>
                  <a:gd name="T21" fmla="*/ 124 h 186"/>
                  <a:gd name="T22" fmla="*/ 76 w 232"/>
                  <a:gd name="T23" fmla="*/ 132 h 186"/>
                  <a:gd name="T24" fmla="*/ 64 w 232"/>
                  <a:gd name="T25" fmla="*/ 128 h 186"/>
                  <a:gd name="T26" fmla="*/ 42 w 232"/>
                  <a:gd name="T27" fmla="*/ 132 h 186"/>
                  <a:gd name="T28" fmla="*/ 32 w 232"/>
                  <a:gd name="T29" fmla="*/ 130 h 186"/>
                  <a:gd name="T30" fmla="*/ 22 w 232"/>
                  <a:gd name="T31" fmla="*/ 138 h 186"/>
                  <a:gd name="T32" fmla="*/ 24 w 232"/>
                  <a:gd name="T33" fmla="*/ 148 h 186"/>
                  <a:gd name="T34" fmla="*/ 48 w 232"/>
                  <a:gd name="T35" fmla="*/ 160 h 186"/>
                  <a:gd name="T36" fmla="*/ 62 w 232"/>
                  <a:gd name="T37" fmla="*/ 168 h 186"/>
                  <a:gd name="T38" fmla="*/ 76 w 232"/>
                  <a:gd name="T39" fmla="*/ 184 h 186"/>
                  <a:gd name="T40" fmla="*/ 146 w 232"/>
                  <a:gd name="T41" fmla="*/ 162 h 186"/>
                  <a:gd name="T42" fmla="*/ 160 w 232"/>
                  <a:gd name="T43" fmla="*/ 162 h 186"/>
                  <a:gd name="T44" fmla="*/ 176 w 232"/>
                  <a:gd name="T45" fmla="*/ 170 h 186"/>
                  <a:gd name="T46" fmla="*/ 184 w 232"/>
                  <a:gd name="T47" fmla="*/ 170 h 186"/>
                  <a:gd name="T48" fmla="*/ 190 w 232"/>
                  <a:gd name="T49" fmla="*/ 170 h 186"/>
                  <a:gd name="T50" fmla="*/ 202 w 232"/>
                  <a:gd name="T51" fmla="*/ 168 h 186"/>
                  <a:gd name="T52" fmla="*/ 210 w 232"/>
                  <a:gd name="T53" fmla="*/ 160 h 186"/>
                  <a:gd name="T54" fmla="*/ 208 w 232"/>
                  <a:gd name="T55" fmla="*/ 154 h 186"/>
                  <a:gd name="T56" fmla="*/ 196 w 232"/>
                  <a:gd name="T57" fmla="*/ 152 h 186"/>
                  <a:gd name="T58" fmla="*/ 196 w 232"/>
                  <a:gd name="T59" fmla="*/ 146 h 186"/>
                  <a:gd name="T60" fmla="*/ 208 w 232"/>
                  <a:gd name="T61" fmla="*/ 142 h 186"/>
                  <a:gd name="T62" fmla="*/ 226 w 232"/>
                  <a:gd name="T63" fmla="*/ 142 h 186"/>
                  <a:gd name="T64" fmla="*/ 232 w 232"/>
                  <a:gd name="T65" fmla="*/ 138 h 186"/>
                  <a:gd name="T66" fmla="*/ 226 w 232"/>
                  <a:gd name="T67" fmla="*/ 126 h 186"/>
                  <a:gd name="T68" fmla="*/ 202 w 232"/>
                  <a:gd name="T69" fmla="*/ 116 h 186"/>
                  <a:gd name="T70" fmla="*/ 174 w 232"/>
                  <a:gd name="T71" fmla="*/ 78 h 186"/>
                  <a:gd name="T72" fmla="*/ 166 w 232"/>
                  <a:gd name="T73" fmla="*/ 28 h 186"/>
                  <a:gd name="T74" fmla="*/ 148 w 232"/>
                  <a:gd name="T75" fmla="*/ 20 h 186"/>
                  <a:gd name="T76" fmla="*/ 140 w 232"/>
                  <a:gd name="T77" fmla="*/ 36 h 186"/>
                  <a:gd name="T78" fmla="*/ 124 w 232"/>
                  <a:gd name="T79" fmla="*/ 22 h 186"/>
                  <a:gd name="T80" fmla="*/ 116 w 232"/>
                  <a:gd name="T81" fmla="*/ 18 h 186"/>
                  <a:gd name="T82" fmla="*/ 106 w 232"/>
                  <a:gd name="T83" fmla="*/ 30 h 186"/>
                  <a:gd name="T84" fmla="*/ 96 w 232"/>
                  <a:gd name="T85" fmla="*/ 20 h 186"/>
                  <a:gd name="T86" fmla="*/ 86 w 232"/>
                  <a:gd name="T87" fmla="*/ 6 h 186"/>
                  <a:gd name="T88" fmla="*/ 80 w 232"/>
                  <a:gd name="T89" fmla="*/ 16 h 186"/>
                  <a:gd name="T90" fmla="*/ 78 w 232"/>
                  <a:gd name="T91" fmla="*/ 32 h 186"/>
                  <a:gd name="T92" fmla="*/ 66 w 232"/>
                  <a:gd name="T93" fmla="*/ 32 h 186"/>
                  <a:gd name="T94" fmla="*/ 62 w 232"/>
                  <a:gd name="T95" fmla="*/ 14 h 186"/>
                  <a:gd name="T96" fmla="*/ 64 w 232"/>
                  <a:gd name="T97" fmla="*/ 4 h 186"/>
                  <a:gd name="T98" fmla="*/ 54 w 232"/>
                  <a:gd name="T99" fmla="*/ 0 h 186"/>
                  <a:gd name="T100" fmla="*/ 14 w 232"/>
                  <a:gd name="T101" fmla="*/ 24 h 186"/>
                  <a:gd name="T102" fmla="*/ 8 w 232"/>
                  <a:gd name="T103" fmla="*/ 44 h 186"/>
                  <a:gd name="T104" fmla="*/ 2 w 232"/>
                  <a:gd name="T105" fmla="*/ 56 h 186"/>
                  <a:gd name="T106" fmla="*/ 0 w 232"/>
                  <a:gd name="T107" fmla="*/ 64 h 186"/>
                  <a:gd name="T108" fmla="*/ 10 w 232"/>
                  <a:gd name="T109" fmla="*/ 74 h 18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32"/>
                  <a:gd name="T166" fmla="*/ 0 h 186"/>
                  <a:gd name="T167" fmla="*/ 232 w 232"/>
                  <a:gd name="T168" fmla="*/ 186 h 18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32" h="186">
                    <a:moveTo>
                      <a:pt x="24" y="74"/>
                    </a:moveTo>
                    <a:lnTo>
                      <a:pt x="24" y="76"/>
                    </a:lnTo>
                    <a:lnTo>
                      <a:pt x="28" y="76"/>
                    </a:lnTo>
                    <a:lnTo>
                      <a:pt x="32" y="76"/>
                    </a:lnTo>
                    <a:lnTo>
                      <a:pt x="36" y="76"/>
                    </a:lnTo>
                    <a:lnTo>
                      <a:pt x="40" y="76"/>
                    </a:lnTo>
                    <a:lnTo>
                      <a:pt x="42" y="74"/>
                    </a:lnTo>
                    <a:lnTo>
                      <a:pt x="44" y="74"/>
                    </a:lnTo>
                    <a:lnTo>
                      <a:pt x="46" y="74"/>
                    </a:lnTo>
                    <a:lnTo>
                      <a:pt x="46" y="76"/>
                    </a:lnTo>
                    <a:lnTo>
                      <a:pt x="46" y="78"/>
                    </a:lnTo>
                    <a:lnTo>
                      <a:pt x="46" y="80"/>
                    </a:lnTo>
                    <a:lnTo>
                      <a:pt x="44" y="84"/>
                    </a:lnTo>
                    <a:lnTo>
                      <a:pt x="42" y="86"/>
                    </a:lnTo>
                    <a:lnTo>
                      <a:pt x="36" y="86"/>
                    </a:lnTo>
                    <a:lnTo>
                      <a:pt x="30" y="88"/>
                    </a:lnTo>
                    <a:lnTo>
                      <a:pt x="28" y="88"/>
                    </a:lnTo>
                    <a:lnTo>
                      <a:pt x="26" y="86"/>
                    </a:lnTo>
                    <a:lnTo>
                      <a:pt x="24" y="86"/>
                    </a:lnTo>
                    <a:lnTo>
                      <a:pt x="20" y="86"/>
                    </a:lnTo>
                    <a:lnTo>
                      <a:pt x="16" y="86"/>
                    </a:lnTo>
                    <a:lnTo>
                      <a:pt x="14" y="86"/>
                    </a:lnTo>
                    <a:lnTo>
                      <a:pt x="10" y="88"/>
                    </a:lnTo>
                    <a:lnTo>
                      <a:pt x="8" y="90"/>
                    </a:lnTo>
                    <a:lnTo>
                      <a:pt x="8" y="94"/>
                    </a:lnTo>
                    <a:lnTo>
                      <a:pt x="8" y="100"/>
                    </a:lnTo>
                    <a:lnTo>
                      <a:pt x="8" y="102"/>
                    </a:lnTo>
                    <a:lnTo>
                      <a:pt x="10" y="102"/>
                    </a:lnTo>
                    <a:lnTo>
                      <a:pt x="14" y="104"/>
                    </a:lnTo>
                    <a:lnTo>
                      <a:pt x="20" y="104"/>
                    </a:lnTo>
                    <a:lnTo>
                      <a:pt x="26" y="106"/>
                    </a:lnTo>
                    <a:lnTo>
                      <a:pt x="36" y="106"/>
                    </a:lnTo>
                    <a:lnTo>
                      <a:pt x="42" y="104"/>
                    </a:lnTo>
                    <a:lnTo>
                      <a:pt x="54" y="104"/>
                    </a:lnTo>
                    <a:lnTo>
                      <a:pt x="68" y="104"/>
                    </a:lnTo>
                    <a:lnTo>
                      <a:pt x="80" y="106"/>
                    </a:lnTo>
                    <a:lnTo>
                      <a:pt x="86" y="112"/>
                    </a:lnTo>
                    <a:lnTo>
                      <a:pt x="86" y="114"/>
                    </a:lnTo>
                    <a:lnTo>
                      <a:pt x="86" y="118"/>
                    </a:lnTo>
                    <a:lnTo>
                      <a:pt x="86" y="122"/>
                    </a:lnTo>
                    <a:lnTo>
                      <a:pt x="86" y="124"/>
                    </a:lnTo>
                    <a:lnTo>
                      <a:pt x="84" y="128"/>
                    </a:lnTo>
                    <a:lnTo>
                      <a:pt x="82" y="130"/>
                    </a:lnTo>
                    <a:lnTo>
                      <a:pt x="80" y="132"/>
                    </a:lnTo>
                    <a:lnTo>
                      <a:pt x="76" y="132"/>
                    </a:lnTo>
                    <a:lnTo>
                      <a:pt x="70" y="130"/>
                    </a:lnTo>
                    <a:lnTo>
                      <a:pt x="68" y="128"/>
                    </a:lnTo>
                    <a:lnTo>
                      <a:pt x="64" y="128"/>
                    </a:lnTo>
                    <a:lnTo>
                      <a:pt x="60" y="128"/>
                    </a:lnTo>
                    <a:lnTo>
                      <a:pt x="56" y="128"/>
                    </a:lnTo>
                    <a:lnTo>
                      <a:pt x="50" y="130"/>
                    </a:lnTo>
                    <a:lnTo>
                      <a:pt x="42" y="132"/>
                    </a:lnTo>
                    <a:lnTo>
                      <a:pt x="40" y="132"/>
                    </a:lnTo>
                    <a:lnTo>
                      <a:pt x="38" y="130"/>
                    </a:lnTo>
                    <a:lnTo>
                      <a:pt x="36" y="130"/>
                    </a:lnTo>
                    <a:lnTo>
                      <a:pt x="32" y="130"/>
                    </a:lnTo>
                    <a:lnTo>
                      <a:pt x="30" y="130"/>
                    </a:lnTo>
                    <a:lnTo>
                      <a:pt x="26" y="132"/>
                    </a:lnTo>
                    <a:lnTo>
                      <a:pt x="24" y="134"/>
                    </a:lnTo>
                    <a:lnTo>
                      <a:pt x="22" y="138"/>
                    </a:lnTo>
                    <a:lnTo>
                      <a:pt x="20" y="142"/>
                    </a:lnTo>
                    <a:lnTo>
                      <a:pt x="20" y="144"/>
                    </a:lnTo>
                    <a:lnTo>
                      <a:pt x="22" y="146"/>
                    </a:lnTo>
                    <a:lnTo>
                      <a:pt x="24" y="148"/>
                    </a:lnTo>
                    <a:lnTo>
                      <a:pt x="26" y="152"/>
                    </a:lnTo>
                    <a:lnTo>
                      <a:pt x="32" y="154"/>
                    </a:lnTo>
                    <a:lnTo>
                      <a:pt x="40" y="158"/>
                    </a:lnTo>
                    <a:lnTo>
                      <a:pt x="48" y="160"/>
                    </a:lnTo>
                    <a:lnTo>
                      <a:pt x="50" y="162"/>
                    </a:lnTo>
                    <a:lnTo>
                      <a:pt x="52" y="162"/>
                    </a:lnTo>
                    <a:lnTo>
                      <a:pt x="58" y="166"/>
                    </a:lnTo>
                    <a:lnTo>
                      <a:pt x="62" y="168"/>
                    </a:lnTo>
                    <a:lnTo>
                      <a:pt x="66" y="174"/>
                    </a:lnTo>
                    <a:lnTo>
                      <a:pt x="68" y="178"/>
                    </a:lnTo>
                    <a:lnTo>
                      <a:pt x="70" y="186"/>
                    </a:lnTo>
                    <a:lnTo>
                      <a:pt x="76" y="184"/>
                    </a:lnTo>
                    <a:lnTo>
                      <a:pt x="90" y="182"/>
                    </a:lnTo>
                    <a:lnTo>
                      <a:pt x="110" y="178"/>
                    </a:lnTo>
                    <a:lnTo>
                      <a:pt x="130" y="170"/>
                    </a:lnTo>
                    <a:lnTo>
                      <a:pt x="146" y="162"/>
                    </a:lnTo>
                    <a:lnTo>
                      <a:pt x="148" y="162"/>
                    </a:lnTo>
                    <a:lnTo>
                      <a:pt x="150" y="162"/>
                    </a:lnTo>
                    <a:lnTo>
                      <a:pt x="154" y="162"/>
                    </a:lnTo>
                    <a:lnTo>
                      <a:pt x="160" y="162"/>
                    </a:lnTo>
                    <a:lnTo>
                      <a:pt x="164" y="162"/>
                    </a:lnTo>
                    <a:lnTo>
                      <a:pt x="170" y="164"/>
                    </a:lnTo>
                    <a:lnTo>
                      <a:pt x="174" y="168"/>
                    </a:lnTo>
                    <a:lnTo>
                      <a:pt x="176" y="170"/>
                    </a:lnTo>
                    <a:lnTo>
                      <a:pt x="178" y="172"/>
                    </a:lnTo>
                    <a:lnTo>
                      <a:pt x="180" y="172"/>
                    </a:lnTo>
                    <a:lnTo>
                      <a:pt x="182" y="172"/>
                    </a:lnTo>
                    <a:lnTo>
                      <a:pt x="184" y="170"/>
                    </a:lnTo>
                    <a:lnTo>
                      <a:pt x="186" y="168"/>
                    </a:lnTo>
                    <a:lnTo>
                      <a:pt x="188" y="168"/>
                    </a:lnTo>
                    <a:lnTo>
                      <a:pt x="190" y="170"/>
                    </a:lnTo>
                    <a:lnTo>
                      <a:pt x="192" y="172"/>
                    </a:lnTo>
                    <a:lnTo>
                      <a:pt x="194" y="172"/>
                    </a:lnTo>
                    <a:lnTo>
                      <a:pt x="198" y="170"/>
                    </a:lnTo>
                    <a:lnTo>
                      <a:pt x="202" y="168"/>
                    </a:lnTo>
                    <a:lnTo>
                      <a:pt x="208" y="164"/>
                    </a:lnTo>
                    <a:lnTo>
                      <a:pt x="210" y="162"/>
                    </a:lnTo>
                    <a:lnTo>
                      <a:pt x="210" y="160"/>
                    </a:lnTo>
                    <a:lnTo>
                      <a:pt x="210" y="158"/>
                    </a:lnTo>
                    <a:lnTo>
                      <a:pt x="210" y="156"/>
                    </a:lnTo>
                    <a:lnTo>
                      <a:pt x="208" y="154"/>
                    </a:lnTo>
                    <a:lnTo>
                      <a:pt x="204" y="154"/>
                    </a:lnTo>
                    <a:lnTo>
                      <a:pt x="198" y="154"/>
                    </a:lnTo>
                    <a:lnTo>
                      <a:pt x="198" y="152"/>
                    </a:lnTo>
                    <a:lnTo>
                      <a:pt x="196" y="152"/>
                    </a:lnTo>
                    <a:lnTo>
                      <a:pt x="194" y="150"/>
                    </a:lnTo>
                    <a:lnTo>
                      <a:pt x="194" y="148"/>
                    </a:lnTo>
                    <a:lnTo>
                      <a:pt x="196" y="146"/>
                    </a:lnTo>
                    <a:lnTo>
                      <a:pt x="200" y="144"/>
                    </a:lnTo>
                    <a:lnTo>
                      <a:pt x="204" y="144"/>
                    </a:lnTo>
                    <a:lnTo>
                      <a:pt x="208" y="142"/>
                    </a:lnTo>
                    <a:lnTo>
                      <a:pt x="212" y="142"/>
                    </a:lnTo>
                    <a:lnTo>
                      <a:pt x="218" y="140"/>
                    </a:lnTo>
                    <a:lnTo>
                      <a:pt x="222" y="142"/>
                    </a:lnTo>
                    <a:lnTo>
                      <a:pt x="226" y="142"/>
                    </a:lnTo>
                    <a:lnTo>
                      <a:pt x="228" y="142"/>
                    </a:lnTo>
                    <a:lnTo>
                      <a:pt x="230" y="140"/>
                    </a:lnTo>
                    <a:lnTo>
                      <a:pt x="232" y="138"/>
                    </a:lnTo>
                    <a:lnTo>
                      <a:pt x="232" y="134"/>
                    </a:lnTo>
                    <a:lnTo>
                      <a:pt x="232" y="132"/>
                    </a:lnTo>
                    <a:lnTo>
                      <a:pt x="230" y="128"/>
                    </a:lnTo>
                    <a:lnTo>
                      <a:pt x="226" y="126"/>
                    </a:lnTo>
                    <a:lnTo>
                      <a:pt x="220" y="124"/>
                    </a:lnTo>
                    <a:lnTo>
                      <a:pt x="216" y="122"/>
                    </a:lnTo>
                    <a:lnTo>
                      <a:pt x="210" y="118"/>
                    </a:lnTo>
                    <a:lnTo>
                      <a:pt x="202" y="116"/>
                    </a:lnTo>
                    <a:lnTo>
                      <a:pt x="186" y="114"/>
                    </a:lnTo>
                    <a:lnTo>
                      <a:pt x="184" y="110"/>
                    </a:lnTo>
                    <a:lnTo>
                      <a:pt x="178" y="98"/>
                    </a:lnTo>
                    <a:lnTo>
                      <a:pt x="174" y="78"/>
                    </a:lnTo>
                    <a:lnTo>
                      <a:pt x="174" y="52"/>
                    </a:lnTo>
                    <a:lnTo>
                      <a:pt x="172" y="48"/>
                    </a:lnTo>
                    <a:lnTo>
                      <a:pt x="170" y="38"/>
                    </a:lnTo>
                    <a:lnTo>
                      <a:pt x="166" y="28"/>
                    </a:lnTo>
                    <a:lnTo>
                      <a:pt x="160" y="20"/>
                    </a:lnTo>
                    <a:lnTo>
                      <a:pt x="150" y="18"/>
                    </a:lnTo>
                    <a:lnTo>
                      <a:pt x="148" y="20"/>
                    </a:lnTo>
                    <a:lnTo>
                      <a:pt x="146" y="24"/>
                    </a:lnTo>
                    <a:lnTo>
                      <a:pt x="142" y="28"/>
                    </a:lnTo>
                    <a:lnTo>
                      <a:pt x="140" y="32"/>
                    </a:lnTo>
                    <a:lnTo>
                      <a:pt x="140" y="36"/>
                    </a:lnTo>
                    <a:lnTo>
                      <a:pt x="140" y="42"/>
                    </a:lnTo>
                    <a:lnTo>
                      <a:pt x="126" y="24"/>
                    </a:lnTo>
                    <a:lnTo>
                      <a:pt x="126" y="22"/>
                    </a:lnTo>
                    <a:lnTo>
                      <a:pt x="124" y="22"/>
                    </a:lnTo>
                    <a:lnTo>
                      <a:pt x="122" y="20"/>
                    </a:lnTo>
                    <a:lnTo>
                      <a:pt x="120" y="18"/>
                    </a:lnTo>
                    <a:lnTo>
                      <a:pt x="118" y="16"/>
                    </a:lnTo>
                    <a:lnTo>
                      <a:pt x="116" y="18"/>
                    </a:lnTo>
                    <a:lnTo>
                      <a:pt x="112" y="20"/>
                    </a:lnTo>
                    <a:lnTo>
                      <a:pt x="110" y="24"/>
                    </a:lnTo>
                    <a:lnTo>
                      <a:pt x="108" y="28"/>
                    </a:lnTo>
                    <a:lnTo>
                      <a:pt x="106" y="30"/>
                    </a:lnTo>
                    <a:lnTo>
                      <a:pt x="104" y="32"/>
                    </a:lnTo>
                    <a:lnTo>
                      <a:pt x="100" y="30"/>
                    </a:lnTo>
                    <a:lnTo>
                      <a:pt x="98" y="26"/>
                    </a:lnTo>
                    <a:lnTo>
                      <a:pt x="96" y="20"/>
                    </a:lnTo>
                    <a:lnTo>
                      <a:pt x="94" y="16"/>
                    </a:lnTo>
                    <a:lnTo>
                      <a:pt x="90" y="12"/>
                    </a:lnTo>
                    <a:lnTo>
                      <a:pt x="88" y="8"/>
                    </a:lnTo>
                    <a:lnTo>
                      <a:pt x="86" y="6"/>
                    </a:lnTo>
                    <a:lnTo>
                      <a:pt x="84" y="6"/>
                    </a:lnTo>
                    <a:lnTo>
                      <a:pt x="82" y="8"/>
                    </a:lnTo>
                    <a:lnTo>
                      <a:pt x="80" y="10"/>
                    </a:lnTo>
                    <a:lnTo>
                      <a:pt x="80" y="16"/>
                    </a:lnTo>
                    <a:lnTo>
                      <a:pt x="80" y="20"/>
                    </a:lnTo>
                    <a:lnTo>
                      <a:pt x="80" y="24"/>
                    </a:lnTo>
                    <a:lnTo>
                      <a:pt x="80" y="28"/>
                    </a:lnTo>
                    <a:lnTo>
                      <a:pt x="78" y="32"/>
                    </a:lnTo>
                    <a:lnTo>
                      <a:pt x="76" y="34"/>
                    </a:lnTo>
                    <a:lnTo>
                      <a:pt x="74" y="34"/>
                    </a:lnTo>
                    <a:lnTo>
                      <a:pt x="70" y="34"/>
                    </a:lnTo>
                    <a:lnTo>
                      <a:pt x="66" y="32"/>
                    </a:lnTo>
                    <a:lnTo>
                      <a:pt x="64" y="28"/>
                    </a:lnTo>
                    <a:lnTo>
                      <a:pt x="62" y="24"/>
                    </a:lnTo>
                    <a:lnTo>
                      <a:pt x="62" y="18"/>
                    </a:lnTo>
                    <a:lnTo>
                      <a:pt x="62" y="14"/>
                    </a:lnTo>
                    <a:lnTo>
                      <a:pt x="64" y="10"/>
                    </a:lnTo>
                    <a:lnTo>
                      <a:pt x="64" y="6"/>
                    </a:lnTo>
                    <a:lnTo>
                      <a:pt x="64" y="4"/>
                    </a:lnTo>
                    <a:lnTo>
                      <a:pt x="62" y="2"/>
                    </a:lnTo>
                    <a:lnTo>
                      <a:pt x="60" y="0"/>
                    </a:lnTo>
                    <a:lnTo>
                      <a:pt x="58" y="0"/>
                    </a:lnTo>
                    <a:lnTo>
                      <a:pt x="54" y="0"/>
                    </a:lnTo>
                    <a:lnTo>
                      <a:pt x="50" y="2"/>
                    </a:lnTo>
                    <a:lnTo>
                      <a:pt x="40" y="8"/>
                    </a:lnTo>
                    <a:lnTo>
                      <a:pt x="26" y="16"/>
                    </a:lnTo>
                    <a:lnTo>
                      <a:pt x="14" y="24"/>
                    </a:lnTo>
                    <a:lnTo>
                      <a:pt x="8" y="36"/>
                    </a:lnTo>
                    <a:lnTo>
                      <a:pt x="8" y="40"/>
                    </a:lnTo>
                    <a:lnTo>
                      <a:pt x="8" y="44"/>
                    </a:lnTo>
                    <a:lnTo>
                      <a:pt x="6" y="48"/>
                    </a:lnTo>
                    <a:lnTo>
                      <a:pt x="6" y="52"/>
                    </a:lnTo>
                    <a:lnTo>
                      <a:pt x="2" y="56"/>
                    </a:lnTo>
                    <a:lnTo>
                      <a:pt x="2" y="58"/>
                    </a:lnTo>
                    <a:lnTo>
                      <a:pt x="0" y="60"/>
                    </a:lnTo>
                    <a:lnTo>
                      <a:pt x="0" y="62"/>
                    </a:lnTo>
                    <a:lnTo>
                      <a:pt x="0" y="64"/>
                    </a:lnTo>
                    <a:lnTo>
                      <a:pt x="0" y="68"/>
                    </a:lnTo>
                    <a:lnTo>
                      <a:pt x="2" y="70"/>
                    </a:lnTo>
                    <a:lnTo>
                      <a:pt x="6" y="72"/>
                    </a:lnTo>
                    <a:lnTo>
                      <a:pt x="10" y="74"/>
                    </a:lnTo>
                    <a:lnTo>
                      <a:pt x="16" y="74"/>
                    </a:lnTo>
                    <a:lnTo>
                      <a:pt x="24" y="74"/>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433" name="Freeform 354"/>
              <p:cNvSpPr/>
              <p:nvPr/>
            </p:nvSpPr>
            <p:spPr bwMode="gray">
              <a:xfrm>
                <a:off x="3265" y="1258"/>
                <a:ext cx="234" cy="161"/>
              </a:xfrm>
              <a:custGeom>
                <a:avLst/>
                <a:gdLst>
                  <a:gd name="T0" fmla="*/ 58 w 118"/>
                  <a:gd name="T1" fmla="*/ 22 h 90"/>
                  <a:gd name="T2" fmla="*/ 44 w 118"/>
                  <a:gd name="T3" fmla="*/ 40 h 90"/>
                  <a:gd name="T4" fmla="*/ 26 w 118"/>
                  <a:gd name="T5" fmla="*/ 60 h 90"/>
                  <a:gd name="T6" fmla="*/ 14 w 118"/>
                  <a:gd name="T7" fmla="*/ 66 h 90"/>
                  <a:gd name="T8" fmla="*/ 8 w 118"/>
                  <a:gd name="T9" fmla="*/ 68 h 90"/>
                  <a:gd name="T10" fmla="*/ 2 w 118"/>
                  <a:gd name="T11" fmla="*/ 68 h 90"/>
                  <a:gd name="T12" fmla="*/ 0 w 118"/>
                  <a:gd name="T13" fmla="*/ 72 h 90"/>
                  <a:gd name="T14" fmla="*/ 2 w 118"/>
                  <a:gd name="T15" fmla="*/ 76 h 90"/>
                  <a:gd name="T16" fmla="*/ 10 w 118"/>
                  <a:gd name="T17" fmla="*/ 84 h 90"/>
                  <a:gd name="T18" fmla="*/ 28 w 118"/>
                  <a:gd name="T19" fmla="*/ 90 h 90"/>
                  <a:gd name="T20" fmla="*/ 40 w 118"/>
                  <a:gd name="T21" fmla="*/ 86 h 90"/>
                  <a:gd name="T22" fmla="*/ 44 w 118"/>
                  <a:gd name="T23" fmla="*/ 88 h 90"/>
                  <a:gd name="T24" fmla="*/ 50 w 118"/>
                  <a:gd name="T25" fmla="*/ 90 h 90"/>
                  <a:gd name="T26" fmla="*/ 58 w 118"/>
                  <a:gd name="T27" fmla="*/ 88 h 90"/>
                  <a:gd name="T28" fmla="*/ 62 w 118"/>
                  <a:gd name="T29" fmla="*/ 82 h 90"/>
                  <a:gd name="T30" fmla="*/ 70 w 118"/>
                  <a:gd name="T31" fmla="*/ 74 h 90"/>
                  <a:gd name="T32" fmla="*/ 76 w 118"/>
                  <a:gd name="T33" fmla="*/ 64 h 90"/>
                  <a:gd name="T34" fmla="*/ 78 w 118"/>
                  <a:gd name="T35" fmla="*/ 58 h 90"/>
                  <a:gd name="T36" fmla="*/ 84 w 118"/>
                  <a:gd name="T37" fmla="*/ 62 h 90"/>
                  <a:gd name="T38" fmla="*/ 92 w 118"/>
                  <a:gd name="T39" fmla="*/ 64 h 90"/>
                  <a:gd name="T40" fmla="*/ 102 w 118"/>
                  <a:gd name="T41" fmla="*/ 56 h 90"/>
                  <a:gd name="T42" fmla="*/ 104 w 118"/>
                  <a:gd name="T43" fmla="*/ 54 h 90"/>
                  <a:gd name="T44" fmla="*/ 106 w 118"/>
                  <a:gd name="T45" fmla="*/ 48 h 90"/>
                  <a:gd name="T46" fmla="*/ 106 w 118"/>
                  <a:gd name="T47" fmla="*/ 44 h 90"/>
                  <a:gd name="T48" fmla="*/ 104 w 118"/>
                  <a:gd name="T49" fmla="*/ 42 h 90"/>
                  <a:gd name="T50" fmla="*/ 106 w 118"/>
                  <a:gd name="T51" fmla="*/ 38 h 90"/>
                  <a:gd name="T52" fmla="*/ 110 w 118"/>
                  <a:gd name="T53" fmla="*/ 30 h 90"/>
                  <a:gd name="T54" fmla="*/ 108 w 118"/>
                  <a:gd name="T55" fmla="*/ 26 h 90"/>
                  <a:gd name="T56" fmla="*/ 108 w 118"/>
                  <a:gd name="T57" fmla="*/ 22 h 90"/>
                  <a:gd name="T58" fmla="*/ 112 w 118"/>
                  <a:gd name="T59" fmla="*/ 16 h 90"/>
                  <a:gd name="T60" fmla="*/ 116 w 118"/>
                  <a:gd name="T61" fmla="*/ 14 h 90"/>
                  <a:gd name="T62" fmla="*/ 116 w 118"/>
                  <a:gd name="T63" fmla="*/ 12 h 90"/>
                  <a:gd name="T64" fmla="*/ 110 w 118"/>
                  <a:gd name="T65" fmla="*/ 6 h 90"/>
                  <a:gd name="T66" fmla="*/ 104 w 118"/>
                  <a:gd name="T67" fmla="*/ 2 h 90"/>
                  <a:gd name="T68" fmla="*/ 100 w 118"/>
                  <a:gd name="T69" fmla="*/ 0 h 90"/>
                  <a:gd name="T70" fmla="*/ 84 w 118"/>
                  <a:gd name="T71" fmla="*/ 12 h 90"/>
                  <a:gd name="T72" fmla="*/ 76 w 118"/>
                  <a:gd name="T73" fmla="*/ 12 h 90"/>
                  <a:gd name="T74" fmla="*/ 64 w 118"/>
                  <a:gd name="T75" fmla="*/ 16 h 90"/>
                  <a:gd name="T76" fmla="*/ 60 w 118"/>
                  <a:gd name="T77" fmla="*/ 20 h 9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18"/>
                  <a:gd name="T118" fmla="*/ 0 h 90"/>
                  <a:gd name="T119" fmla="*/ 118 w 118"/>
                  <a:gd name="T120" fmla="*/ 90 h 9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18" h="90">
                    <a:moveTo>
                      <a:pt x="60" y="20"/>
                    </a:moveTo>
                    <a:lnTo>
                      <a:pt x="58" y="22"/>
                    </a:lnTo>
                    <a:lnTo>
                      <a:pt x="52" y="30"/>
                    </a:lnTo>
                    <a:lnTo>
                      <a:pt x="44" y="40"/>
                    </a:lnTo>
                    <a:lnTo>
                      <a:pt x="36" y="52"/>
                    </a:lnTo>
                    <a:lnTo>
                      <a:pt x="26" y="60"/>
                    </a:lnTo>
                    <a:lnTo>
                      <a:pt x="18" y="66"/>
                    </a:lnTo>
                    <a:lnTo>
                      <a:pt x="14" y="66"/>
                    </a:lnTo>
                    <a:lnTo>
                      <a:pt x="12" y="68"/>
                    </a:lnTo>
                    <a:lnTo>
                      <a:pt x="8" y="68"/>
                    </a:lnTo>
                    <a:lnTo>
                      <a:pt x="4" y="68"/>
                    </a:lnTo>
                    <a:lnTo>
                      <a:pt x="2" y="68"/>
                    </a:lnTo>
                    <a:lnTo>
                      <a:pt x="0" y="70"/>
                    </a:lnTo>
                    <a:lnTo>
                      <a:pt x="0" y="72"/>
                    </a:lnTo>
                    <a:lnTo>
                      <a:pt x="0" y="74"/>
                    </a:lnTo>
                    <a:lnTo>
                      <a:pt x="2" y="76"/>
                    </a:lnTo>
                    <a:lnTo>
                      <a:pt x="6" y="82"/>
                    </a:lnTo>
                    <a:lnTo>
                      <a:pt x="10" y="84"/>
                    </a:lnTo>
                    <a:lnTo>
                      <a:pt x="18" y="88"/>
                    </a:lnTo>
                    <a:lnTo>
                      <a:pt x="28" y="90"/>
                    </a:lnTo>
                    <a:lnTo>
                      <a:pt x="40" y="84"/>
                    </a:lnTo>
                    <a:lnTo>
                      <a:pt x="40" y="86"/>
                    </a:lnTo>
                    <a:lnTo>
                      <a:pt x="42" y="86"/>
                    </a:lnTo>
                    <a:lnTo>
                      <a:pt x="44" y="88"/>
                    </a:lnTo>
                    <a:lnTo>
                      <a:pt x="46" y="90"/>
                    </a:lnTo>
                    <a:lnTo>
                      <a:pt x="50" y="90"/>
                    </a:lnTo>
                    <a:lnTo>
                      <a:pt x="56" y="88"/>
                    </a:lnTo>
                    <a:lnTo>
                      <a:pt x="58" y="88"/>
                    </a:lnTo>
                    <a:lnTo>
                      <a:pt x="60" y="86"/>
                    </a:lnTo>
                    <a:lnTo>
                      <a:pt x="62" y="82"/>
                    </a:lnTo>
                    <a:lnTo>
                      <a:pt x="66" y="78"/>
                    </a:lnTo>
                    <a:lnTo>
                      <a:pt x="70" y="74"/>
                    </a:lnTo>
                    <a:lnTo>
                      <a:pt x="72" y="68"/>
                    </a:lnTo>
                    <a:lnTo>
                      <a:pt x="76" y="64"/>
                    </a:lnTo>
                    <a:lnTo>
                      <a:pt x="78" y="58"/>
                    </a:lnTo>
                    <a:lnTo>
                      <a:pt x="80" y="60"/>
                    </a:lnTo>
                    <a:lnTo>
                      <a:pt x="84" y="62"/>
                    </a:lnTo>
                    <a:lnTo>
                      <a:pt x="88" y="64"/>
                    </a:lnTo>
                    <a:lnTo>
                      <a:pt x="92" y="64"/>
                    </a:lnTo>
                    <a:lnTo>
                      <a:pt x="98" y="62"/>
                    </a:lnTo>
                    <a:lnTo>
                      <a:pt x="102" y="56"/>
                    </a:lnTo>
                    <a:lnTo>
                      <a:pt x="104" y="54"/>
                    </a:lnTo>
                    <a:lnTo>
                      <a:pt x="106" y="52"/>
                    </a:lnTo>
                    <a:lnTo>
                      <a:pt x="106" y="48"/>
                    </a:lnTo>
                    <a:lnTo>
                      <a:pt x="106" y="46"/>
                    </a:lnTo>
                    <a:lnTo>
                      <a:pt x="106" y="44"/>
                    </a:lnTo>
                    <a:lnTo>
                      <a:pt x="102" y="42"/>
                    </a:lnTo>
                    <a:lnTo>
                      <a:pt x="104" y="42"/>
                    </a:lnTo>
                    <a:lnTo>
                      <a:pt x="104" y="40"/>
                    </a:lnTo>
                    <a:lnTo>
                      <a:pt x="106" y="38"/>
                    </a:lnTo>
                    <a:lnTo>
                      <a:pt x="108" y="34"/>
                    </a:lnTo>
                    <a:lnTo>
                      <a:pt x="110" y="30"/>
                    </a:lnTo>
                    <a:lnTo>
                      <a:pt x="110" y="28"/>
                    </a:lnTo>
                    <a:lnTo>
                      <a:pt x="108" y="26"/>
                    </a:lnTo>
                    <a:lnTo>
                      <a:pt x="108" y="22"/>
                    </a:lnTo>
                    <a:lnTo>
                      <a:pt x="110" y="20"/>
                    </a:lnTo>
                    <a:lnTo>
                      <a:pt x="112" y="16"/>
                    </a:lnTo>
                    <a:lnTo>
                      <a:pt x="114" y="14"/>
                    </a:lnTo>
                    <a:lnTo>
                      <a:pt x="116" y="14"/>
                    </a:lnTo>
                    <a:lnTo>
                      <a:pt x="118" y="12"/>
                    </a:lnTo>
                    <a:lnTo>
                      <a:pt x="116" y="12"/>
                    </a:lnTo>
                    <a:lnTo>
                      <a:pt x="114" y="10"/>
                    </a:lnTo>
                    <a:lnTo>
                      <a:pt x="110" y="6"/>
                    </a:lnTo>
                    <a:lnTo>
                      <a:pt x="108" y="4"/>
                    </a:lnTo>
                    <a:lnTo>
                      <a:pt x="104" y="2"/>
                    </a:lnTo>
                    <a:lnTo>
                      <a:pt x="102" y="0"/>
                    </a:lnTo>
                    <a:lnTo>
                      <a:pt x="100" y="0"/>
                    </a:lnTo>
                    <a:lnTo>
                      <a:pt x="86" y="12"/>
                    </a:lnTo>
                    <a:lnTo>
                      <a:pt x="84" y="12"/>
                    </a:lnTo>
                    <a:lnTo>
                      <a:pt x="82" y="12"/>
                    </a:lnTo>
                    <a:lnTo>
                      <a:pt x="76" y="12"/>
                    </a:lnTo>
                    <a:lnTo>
                      <a:pt x="70" y="14"/>
                    </a:lnTo>
                    <a:lnTo>
                      <a:pt x="64" y="16"/>
                    </a:lnTo>
                    <a:lnTo>
                      <a:pt x="60" y="20"/>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434" name="Freeform 355"/>
              <p:cNvSpPr/>
              <p:nvPr/>
            </p:nvSpPr>
            <p:spPr bwMode="gray">
              <a:xfrm>
                <a:off x="3487" y="1186"/>
                <a:ext cx="43" cy="50"/>
              </a:xfrm>
              <a:custGeom>
                <a:avLst/>
                <a:gdLst>
                  <a:gd name="T0" fmla="*/ 16 w 22"/>
                  <a:gd name="T1" fmla="*/ 2 h 28"/>
                  <a:gd name="T2" fmla="*/ 14 w 22"/>
                  <a:gd name="T3" fmla="*/ 2 h 28"/>
                  <a:gd name="T4" fmla="*/ 14 w 22"/>
                  <a:gd name="T5" fmla="*/ 2 h 28"/>
                  <a:gd name="T6" fmla="*/ 12 w 22"/>
                  <a:gd name="T7" fmla="*/ 0 h 28"/>
                  <a:gd name="T8" fmla="*/ 10 w 22"/>
                  <a:gd name="T9" fmla="*/ 0 h 28"/>
                  <a:gd name="T10" fmla="*/ 6 w 22"/>
                  <a:gd name="T11" fmla="*/ 0 h 28"/>
                  <a:gd name="T12" fmla="*/ 4 w 22"/>
                  <a:gd name="T13" fmla="*/ 2 h 28"/>
                  <a:gd name="T14" fmla="*/ 2 w 22"/>
                  <a:gd name="T15" fmla="*/ 4 h 28"/>
                  <a:gd name="T16" fmla="*/ 2 w 22"/>
                  <a:gd name="T17" fmla="*/ 8 h 28"/>
                  <a:gd name="T18" fmla="*/ 0 w 22"/>
                  <a:gd name="T19" fmla="*/ 12 h 28"/>
                  <a:gd name="T20" fmla="*/ 2 w 22"/>
                  <a:gd name="T21" fmla="*/ 20 h 28"/>
                  <a:gd name="T22" fmla="*/ 2 w 22"/>
                  <a:gd name="T23" fmla="*/ 20 h 28"/>
                  <a:gd name="T24" fmla="*/ 4 w 22"/>
                  <a:gd name="T25" fmla="*/ 22 h 28"/>
                  <a:gd name="T26" fmla="*/ 6 w 22"/>
                  <a:gd name="T27" fmla="*/ 24 h 28"/>
                  <a:gd name="T28" fmla="*/ 10 w 22"/>
                  <a:gd name="T29" fmla="*/ 26 h 28"/>
                  <a:gd name="T30" fmla="*/ 14 w 22"/>
                  <a:gd name="T31" fmla="*/ 26 h 28"/>
                  <a:gd name="T32" fmla="*/ 16 w 22"/>
                  <a:gd name="T33" fmla="*/ 28 h 28"/>
                  <a:gd name="T34" fmla="*/ 20 w 22"/>
                  <a:gd name="T35" fmla="*/ 26 h 28"/>
                  <a:gd name="T36" fmla="*/ 22 w 22"/>
                  <a:gd name="T37" fmla="*/ 24 h 28"/>
                  <a:gd name="T38" fmla="*/ 22 w 22"/>
                  <a:gd name="T39" fmla="*/ 20 h 28"/>
                  <a:gd name="T40" fmla="*/ 22 w 22"/>
                  <a:gd name="T41" fmla="*/ 14 h 28"/>
                  <a:gd name="T42" fmla="*/ 22 w 22"/>
                  <a:gd name="T43" fmla="*/ 10 h 28"/>
                  <a:gd name="T44" fmla="*/ 20 w 22"/>
                  <a:gd name="T45" fmla="*/ 6 h 28"/>
                  <a:gd name="T46" fmla="*/ 18 w 22"/>
                  <a:gd name="T47" fmla="*/ 4 h 28"/>
                  <a:gd name="T48" fmla="*/ 16 w 22"/>
                  <a:gd name="T49" fmla="*/ 2 h 28"/>
                  <a:gd name="T50" fmla="*/ 16 w 22"/>
                  <a:gd name="T51" fmla="*/ 2 h 28"/>
                  <a:gd name="T52" fmla="*/ 16 w 22"/>
                  <a:gd name="T53" fmla="*/ 2 h 28"/>
                  <a:gd name="T54" fmla="*/ 16 w 22"/>
                  <a:gd name="T55" fmla="*/ 2 h 2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2"/>
                  <a:gd name="T85" fmla="*/ 0 h 28"/>
                  <a:gd name="T86" fmla="*/ 22 w 22"/>
                  <a:gd name="T87" fmla="*/ 28 h 2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2" h="28">
                    <a:moveTo>
                      <a:pt x="16" y="2"/>
                    </a:moveTo>
                    <a:lnTo>
                      <a:pt x="14" y="2"/>
                    </a:lnTo>
                    <a:lnTo>
                      <a:pt x="12" y="0"/>
                    </a:lnTo>
                    <a:lnTo>
                      <a:pt x="10" y="0"/>
                    </a:lnTo>
                    <a:lnTo>
                      <a:pt x="6" y="0"/>
                    </a:lnTo>
                    <a:lnTo>
                      <a:pt x="4" y="2"/>
                    </a:lnTo>
                    <a:lnTo>
                      <a:pt x="2" y="4"/>
                    </a:lnTo>
                    <a:lnTo>
                      <a:pt x="2" y="8"/>
                    </a:lnTo>
                    <a:lnTo>
                      <a:pt x="0" y="12"/>
                    </a:lnTo>
                    <a:lnTo>
                      <a:pt x="2" y="20"/>
                    </a:lnTo>
                    <a:lnTo>
                      <a:pt x="4" y="22"/>
                    </a:lnTo>
                    <a:lnTo>
                      <a:pt x="6" y="24"/>
                    </a:lnTo>
                    <a:lnTo>
                      <a:pt x="10" y="26"/>
                    </a:lnTo>
                    <a:lnTo>
                      <a:pt x="14" y="26"/>
                    </a:lnTo>
                    <a:lnTo>
                      <a:pt x="16" y="28"/>
                    </a:lnTo>
                    <a:lnTo>
                      <a:pt x="20" y="26"/>
                    </a:lnTo>
                    <a:lnTo>
                      <a:pt x="22" y="24"/>
                    </a:lnTo>
                    <a:lnTo>
                      <a:pt x="22" y="20"/>
                    </a:lnTo>
                    <a:lnTo>
                      <a:pt x="22" y="14"/>
                    </a:lnTo>
                    <a:lnTo>
                      <a:pt x="22" y="10"/>
                    </a:lnTo>
                    <a:lnTo>
                      <a:pt x="20" y="6"/>
                    </a:lnTo>
                    <a:lnTo>
                      <a:pt x="18" y="4"/>
                    </a:lnTo>
                    <a:lnTo>
                      <a:pt x="16" y="2"/>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435" name="Freeform 356"/>
              <p:cNvSpPr/>
              <p:nvPr/>
            </p:nvSpPr>
            <p:spPr bwMode="gray">
              <a:xfrm>
                <a:off x="3538" y="1118"/>
                <a:ext cx="135" cy="75"/>
              </a:xfrm>
              <a:custGeom>
                <a:avLst/>
                <a:gdLst>
                  <a:gd name="T0" fmla="*/ 12 w 68"/>
                  <a:gd name="T1" fmla="*/ 12 h 42"/>
                  <a:gd name="T2" fmla="*/ 12 w 68"/>
                  <a:gd name="T3" fmla="*/ 12 h 42"/>
                  <a:gd name="T4" fmla="*/ 10 w 68"/>
                  <a:gd name="T5" fmla="*/ 14 h 42"/>
                  <a:gd name="T6" fmla="*/ 8 w 68"/>
                  <a:gd name="T7" fmla="*/ 14 h 42"/>
                  <a:gd name="T8" fmla="*/ 4 w 68"/>
                  <a:gd name="T9" fmla="*/ 18 h 42"/>
                  <a:gd name="T10" fmla="*/ 2 w 68"/>
                  <a:gd name="T11" fmla="*/ 20 h 42"/>
                  <a:gd name="T12" fmla="*/ 0 w 68"/>
                  <a:gd name="T13" fmla="*/ 24 h 42"/>
                  <a:gd name="T14" fmla="*/ 0 w 68"/>
                  <a:gd name="T15" fmla="*/ 26 h 42"/>
                  <a:gd name="T16" fmla="*/ 2 w 68"/>
                  <a:gd name="T17" fmla="*/ 30 h 42"/>
                  <a:gd name="T18" fmla="*/ 4 w 68"/>
                  <a:gd name="T19" fmla="*/ 34 h 42"/>
                  <a:gd name="T20" fmla="*/ 10 w 68"/>
                  <a:gd name="T21" fmla="*/ 36 h 42"/>
                  <a:gd name="T22" fmla="*/ 12 w 68"/>
                  <a:gd name="T23" fmla="*/ 36 h 42"/>
                  <a:gd name="T24" fmla="*/ 12 w 68"/>
                  <a:gd name="T25" fmla="*/ 34 h 42"/>
                  <a:gd name="T26" fmla="*/ 16 w 68"/>
                  <a:gd name="T27" fmla="*/ 30 h 42"/>
                  <a:gd name="T28" fmla="*/ 18 w 68"/>
                  <a:gd name="T29" fmla="*/ 28 h 42"/>
                  <a:gd name="T30" fmla="*/ 22 w 68"/>
                  <a:gd name="T31" fmla="*/ 26 h 42"/>
                  <a:gd name="T32" fmla="*/ 26 w 68"/>
                  <a:gd name="T33" fmla="*/ 28 h 42"/>
                  <a:gd name="T34" fmla="*/ 30 w 68"/>
                  <a:gd name="T35" fmla="*/ 32 h 42"/>
                  <a:gd name="T36" fmla="*/ 32 w 68"/>
                  <a:gd name="T37" fmla="*/ 34 h 42"/>
                  <a:gd name="T38" fmla="*/ 36 w 68"/>
                  <a:gd name="T39" fmla="*/ 38 h 42"/>
                  <a:gd name="T40" fmla="*/ 42 w 68"/>
                  <a:gd name="T41" fmla="*/ 42 h 42"/>
                  <a:gd name="T42" fmla="*/ 52 w 68"/>
                  <a:gd name="T43" fmla="*/ 40 h 42"/>
                  <a:gd name="T44" fmla="*/ 62 w 68"/>
                  <a:gd name="T45" fmla="*/ 32 h 42"/>
                  <a:gd name="T46" fmla="*/ 62 w 68"/>
                  <a:gd name="T47" fmla="*/ 32 h 42"/>
                  <a:gd name="T48" fmla="*/ 64 w 68"/>
                  <a:gd name="T49" fmla="*/ 30 h 42"/>
                  <a:gd name="T50" fmla="*/ 66 w 68"/>
                  <a:gd name="T51" fmla="*/ 28 h 42"/>
                  <a:gd name="T52" fmla="*/ 68 w 68"/>
                  <a:gd name="T53" fmla="*/ 26 h 42"/>
                  <a:gd name="T54" fmla="*/ 68 w 68"/>
                  <a:gd name="T55" fmla="*/ 22 h 42"/>
                  <a:gd name="T56" fmla="*/ 66 w 68"/>
                  <a:gd name="T57" fmla="*/ 20 h 42"/>
                  <a:gd name="T58" fmla="*/ 62 w 68"/>
                  <a:gd name="T59" fmla="*/ 16 h 42"/>
                  <a:gd name="T60" fmla="*/ 58 w 68"/>
                  <a:gd name="T61" fmla="*/ 14 h 42"/>
                  <a:gd name="T62" fmla="*/ 40 w 68"/>
                  <a:gd name="T63" fmla="*/ 2 h 42"/>
                  <a:gd name="T64" fmla="*/ 38 w 68"/>
                  <a:gd name="T65" fmla="*/ 2 h 42"/>
                  <a:gd name="T66" fmla="*/ 36 w 68"/>
                  <a:gd name="T67" fmla="*/ 2 h 42"/>
                  <a:gd name="T68" fmla="*/ 32 w 68"/>
                  <a:gd name="T69" fmla="*/ 0 h 42"/>
                  <a:gd name="T70" fmla="*/ 28 w 68"/>
                  <a:gd name="T71" fmla="*/ 0 h 42"/>
                  <a:gd name="T72" fmla="*/ 24 w 68"/>
                  <a:gd name="T73" fmla="*/ 2 h 42"/>
                  <a:gd name="T74" fmla="*/ 18 w 68"/>
                  <a:gd name="T75" fmla="*/ 6 h 42"/>
                  <a:gd name="T76" fmla="*/ 12 w 68"/>
                  <a:gd name="T77" fmla="*/ 12 h 42"/>
                  <a:gd name="T78" fmla="*/ 12 w 68"/>
                  <a:gd name="T79" fmla="*/ 12 h 4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8"/>
                  <a:gd name="T121" fmla="*/ 0 h 42"/>
                  <a:gd name="T122" fmla="*/ 68 w 68"/>
                  <a:gd name="T123" fmla="*/ 42 h 4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8" h="42">
                    <a:moveTo>
                      <a:pt x="12" y="12"/>
                    </a:moveTo>
                    <a:lnTo>
                      <a:pt x="12" y="12"/>
                    </a:lnTo>
                    <a:lnTo>
                      <a:pt x="10" y="14"/>
                    </a:lnTo>
                    <a:lnTo>
                      <a:pt x="8" y="14"/>
                    </a:lnTo>
                    <a:lnTo>
                      <a:pt x="4" y="18"/>
                    </a:lnTo>
                    <a:lnTo>
                      <a:pt x="2" y="20"/>
                    </a:lnTo>
                    <a:lnTo>
                      <a:pt x="0" y="24"/>
                    </a:lnTo>
                    <a:lnTo>
                      <a:pt x="0" y="26"/>
                    </a:lnTo>
                    <a:lnTo>
                      <a:pt x="2" y="30"/>
                    </a:lnTo>
                    <a:lnTo>
                      <a:pt x="4" y="34"/>
                    </a:lnTo>
                    <a:lnTo>
                      <a:pt x="10" y="36"/>
                    </a:lnTo>
                    <a:lnTo>
                      <a:pt x="12" y="36"/>
                    </a:lnTo>
                    <a:lnTo>
                      <a:pt x="12" y="34"/>
                    </a:lnTo>
                    <a:lnTo>
                      <a:pt x="16" y="30"/>
                    </a:lnTo>
                    <a:lnTo>
                      <a:pt x="18" y="28"/>
                    </a:lnTo>
                    <a:lnTo>
                      <a:pt x="22" y="26"/>
                    </a:lnTo>
                    <a:lnTo>
                      <a:pt x="26" y="28"/>
                    </a:lnTo>
                    <a:lnTo>
                      <a:pt x="30" y="32"/>
                    </a:lnTo>
                    <a:lnTo>
                      <a:pt x="32" y="34"/>
                    </a:lnTo>
                    <a:lnTo>
                      <a:pt x="36" y="38"/>
                    </a:lnTo>
                    <a:lnTo>
                      <a:pt x="42" y="42"/>
                    </a:lnTo>
                    <a:lnTo>
                      <a:pt x="52" y="40"/>
                    </a:lnTo>
                    <a:lnTo>
                      <a:pt x="62" y="32"/>
                    </a:lnTo>
                    <a:lnTo>
                      <a:pt x="64" y="30"/>
                    </a:lnTo>
                    <a:lnTo>
                      <a:pt x="66" y="28"/>
                    </a:lnTo>
                    <a:lnTo>
                      <a:pt x="68" y="26"/>
                    </a:lnTo>
                    <a:lnTo>
                      <a:pt x="68" y="22"/>
                    </a:lnTo>
                    <a:lnTo>
                      <a:pt x="66" y="20"/>
                    </a:lnTo>
                    <a:lnTo>
                      <a:pt x="62" y="16"/>
                    </a:lnTo>
                    <a:lnTo>
                      <a:pt x="58" y="14"/>
                    </a:lnTo>
                    <a:lnTo>
                      <a:pt x="40" y="2"/>
                    </a:lnTo>
                    <a:lnTo>
                      <a:pt x="38" y="2"/>
                    </a:lnTo>
                    <a:lnTo>
                      <a:pt x="36" y="2"/>
                    </a:lnTo>
                    <a:lnTo>
                      <a:pt x="32" y="0"/>
                    </a:lnTo>
                    <a:lnTo>
                      <a:pt x="28" y="0"/>
                    </a:lnTo>
                    <a:lnTo>
                      <a:pt x="24" y="2"/>
                    </a:lnTo>
                    <a:lnTo>
                      <a:pt x="18" y="6"/>
                    </a:lnTo>
                    <a:lnTo>
                      <a:pt x="12" y="12"/>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436" name="Freeform 357"/>
              <p:cNvSpPr/>
              <p:nvPr/>
            </p:nvSpPr>
            <p:spPr bwMode="gray">
              <a:xfrm>
                <a:off x="3538" y="1215"/>
                <a:ext cx="115" cy="61"/>
              </a:xfrm>
              <a:custGeom>
                <a:avLst/>
                <a:gdLst>
                  <a:gd name="T0" fmla="*/ 12 w 58"/>
                  <a:gd name="T1" fmla="*/ 0 h 34"/>
                  <a:gd name="T2" fmla="*/ 10 w 58"/>
                  <a:gd name="T3" fmla="*/ 2 h 34"/>
                  <a:gd name="T4" fmla="*/ 4 w 58"/>
                  <a:gd name="T5" fmla="*/ 8 h 34"/>
                  <a:gd name="T6" fmla="*/ 0 w 58"/>
                  <a:gd name="T7" fmla="*/ 16 h 34"/>
                  <a:gd name="T8" fmla="*/ 0 w 58"/>
                  <a:gd name="T9" fmla="*/ 26 h 34"/>
                  <a:gd name="T10" fmla="*/ 6 w 58"/>
                  <a:gd name="T11" fmla="*/ 34 h 34"/>
                  <a:gd name="T12" fmla="*/ 8 w 58"/>
                  <a:gd name="T13" fmla="*/ 34 h 34"/>
                  <a:gd name="T14" fmla="*/ 12 w 58"/>
                  <a:gd name="T15" fmla="*/ 34 h 34"/>
                  <a:gd name="T16" fmla="*/ 18 w 58"/>
                  <a:gd name="T17" fmla="*/ 34 h 34"/>
                  <a:gd name="T18" fmla="*/ 24 w 58"/>
                  <a:gd name="T19" fmla="*/ 34 h 34"/>
                  <a:gd name="T20" fmla="*/ 32 w 58"/>
                  <a:gd name="T21" fmla="*/ 32 h 34"/>
                  <a:gd name="T22" fmla="*/ 34 w 58"/>
                  <a:gd name="T23" fmla="*/ 30 h 34"/>
                  <a:gd name="T24" fmla="*/ 38 w 58"/>
                  <a:gd name="T25" fmla="*/ 28 h 34"/>
                  <a:gd name="T26" fmla="*/ 42 w 58"/>
                  <a:gd name="T27" fmla="*/ 24 h 34"/>
                  <a:gd name="T28" fmla="*/ 46 w 58"/>
                  <a:gd name="T29" fmla="*/ 20 h 34"/>
                  <a:gd name="T30" fmla="*/ 48 w 58"/>
                  <a:gd name="T31" fmla="*/ 18 h 34"/>
                  <a:gd name="T32" fmla="*/ 52 w 58"/>
                  <a:gd name="T33" fmla="*/ 18 h 34"/>
                  <a:gd name="T34" fmla="*/ 54 w 58"/>
                  <a:gd name="T35" fmla="*/ 18 h 34"/>
                  <a:gd name="T36" fmla="*/ 56 w 58"/>
                  <a:gd name="T37" fmla="*/ 16 h 34"/>
                  <a:gd name="T38" fmla="*/ 58 w 58"/>
                  <a:gd name="T39" fmla="*/ 14 h 34"/>
                  <a:gd name="T40" fmla="*/ 58 w 58"/>
                  <a:gd name="T41" fmla="*/ 12 h 34"/>
                  <a:gd name="T42" fmla="*/ 56 w 58"/>
                  <a:gd name="T43" fmla="*/ 8 h 34"/>
                  <a:gd name="T44" fmla="*/ 54 w 58"/>
                  <a:gd name="T45" fmla="*/ 6 h 34"/>
                  <a:gd name="T46" fmla="*/ 48 w 58"/>
                  <a:gd name="T47" fmla="*/ 4 h 34"/>
                  <a:gd name="T48" fmla="*/ 32 w 58"/>
                  <a:gd name="T49" fmla="*/ 2 h 34"/>
                  <a:gd name="T50" fmla="*/ 18 w 58"/>
                  <a:gd name="T51" fmla="*/ 0 h 34"/>
                  <a:gd name="T52" fmla="*/ 12 w 58"/>
                  <a:gd name="T53" fmla="*/ 0 h 34"/>
                  <a:gd name="T54" fmla="*/ 12 w 58"/>
                  <a:gd name="T55" fmla="*/ 0 h 3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8"/>
                  <a:gd name="T85" fmla="*/ 0 h 34"/>
                  <a:gd name="T86" fmla="*/ 58 w 58"/>
                  <a:gd name="T87" fmla="*/ 34 h 3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8" h="34">
                    <a:moveTo>
                      <a:pt x="12" y="0"/>
                    </a:moveTo>
                    <a:lnTo>
                      <a:pt x="10" y="2"/>
                    </a:lnTo>
                    <a:lnTo>
                      <a:pt x="4" y="8"/>
                    </a:lnTo>
                    <a:lnTo>
                      <a:pt x="0" y="16"/>
                    </a:lnTo>
                    <a:lnTo>
                      <a:pt x="0" y="26"/>
                    </a:lnTo>
                    <a:lnTo>
                      <a:pt x="6" y="34"/>
                    </a:lnTo>
                    <a:lnTo>
                      <a:pt x="8" y="34"/>
                    </a:lnTo>
                    <a:lnTo>
                      <a:pt x="12" y="34"/>
                    </a:lnTo>
                    <a:lnTo>
                      <a:pt x="18" y="34"/>
                    </a:lnTo>
                    <a:lnTo>
                      <a:pt x="24" y="34"/>
                    </a:lnTo>
                    <a:lnTo>
                      <a:pt x="32" y="32"/>
                    </a:lnTo>
                    <a:lnTo>
                      <a:pt x="34" y="30"/>
                    </a:lnTo>
                    <a:lnTo>
                      <a:pt x="38" y="28"/>
                    </a:lnTo>
                    <a:lnTo>
                      <a:pt x="42" y="24"/>
                    </a:lnTo>
                    <a:lnTo>
                      <a:pt x="46" y="20"/>
                    </a:lnTo>
                    <a:lnTo>
                      <a:pt x="48" y="18"/>
                    </a:lnTo>
                    <a:lnTo>
                      <a:pt x="52" y="18"/>
                    </a:lnTo>
                    <a:lnTo>
                      <a:pt x="54" y="18"/>
                    </a:lnTo>
                    <a:lnTo>
                      <a:pt x="56" y="16"/>
                    </a:lnTo>
                    <a:lnTo>
                      <a:pt x="58" y="14"/>
                    </a:lnTo>
                    <a:lnTo>
                      <a:pt x="58" y="12"/>
                    </a:lnTo>
                    <a:lnTo>
                      <a:pt x="56" y="8"/>
                    </a:lnTo>
                    <a:lnTo>
                      <a:pt x="54" y="6"/>
                    </a:lnTo>
                    <a:lnTo>
                      <a:pt x="48" y="4"/>
                    </a:lnTo>
                    <a:lnTo>
                      <a:pt x="32" y="2"/>
                    </a:lnTo>
                    <a:lnTo>
                      <a:pt x="18" y="0"/>
                    </a:lnTo>
                    <a:lnTo>
                      <a:pt x="12" y="0"/>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437" name="Freeform 358"/>
              <p:cNvSpPr/>
              <p:nvPr/>
            </p:nvSpPr>
            <p:spPr bwMode="gray">
              <a:xfrm>
                <a:off x="3392" y="1405"/>
                <a:ext cx="39" cy="50"/>
              </a:xfrm>
              <a:custGeom>
                <a:avLst/>
                <a:gdLst>
                  <a:gd name="T0" fmla="*/ 16 w 20"/>
                  <a:gd name="T1" fmla="*/ 0 h 28"/>
                  <a:gd name="T2" fmla="*/ 14 w 20"/>
                  <a:gd name="T3" fmla="*/ 0 h 28"/>
                  <a:gd name="T4" fmla="*/ 12 w 20"/>
                  <a:gd name="T5" fmla="*/ 2 h 28"/>
                  <a:gd name="T6" fmla="*/ 10 w 20"/>
                  <a:gd name="T7" fmla="*/ 6 h 28"/>
                  <a:gd name="T8" fmla="*/ 6 w 20"/>
                  <a:gd name="T9" fmla="*/ 10 h 28"/>
                  <a:gd name="T10" fmla="*/ 2 w 20"/>
                  <a:gd name="T11" fmla="*/ 14 h 28"/>
                  <a:gd name="T12" fmla="*/ 0 w 20"/>
                  <a:gd name="T13" fmla="*/ 18 h 28"/>
                  <a:gd name="T14" fmla="*/ 0 w 20"/>
                  <a:gd name="T15" fmla="*/ 24 h 28"/>
                  <a:gd name="T16" fmla="*/ 2 w 20"/>
                  <a:gd name="T17" fmla="*/ 28 h 28"/>
                  <a:gd name="T18" fmla="*/ 4 w 20"/>
                  <a:gd name="T19" fmla="*/ 28 h 28"/>
                  <a:gd name="T20" fmla="*/ 6 w 20"/>
                  <a:gd name="T21" fmla="*/ 28 h 28"/>
                  <a:gd name="T22" fmla="*/ 8 w 20"/>
                  <a:gd name="T23" fmla="*/ 28 h 28"/>
                  <a:gd name="T24" fmla="*/ 10 w 20"/>
                  <a:gd name="T25" fmla="*/ 28 h 28"/>
                  <a:gd name="T26" fmla="*/ 14 w 20"/>
                  <a:gd name="T27" fmla="*/ 26 h 28"/>
                  <a:gd name="T28" fmla="*/ 16 w 20"/>
                  <a:gd name="T29" fmla="*/ 22 h 28"/>
                  <a:gd name="T30" fmla="*/ 18 w 20"/>
                  <a:gd name="T31" fmla="*/ 16 h 28"/>
                  <a:gd name="T32" fmla="*/ 20 w 20"/>
                  <a:gd name="T33" fmla="*/ 14 h 28"/>
                  <a:gd name="T34" fmla="*/ 20 w 20"/>
                  <a:gd name="T35" fmla="*/ 12 h 28"/>
                  <a:gd name="T36" fmla="*/ 20 w 20"/>
                  <a:gd name="T37" fmla="*/ 8 h 28"/>
                  <a:gd name="T38" fmla="*/ 20 w 20"/>
                  <a:gd name="T39" fmla="*/ 6 h 28"/>
                  <a:gd name="T40" fmla="*/ 20 w 20"/>
                  <a:gd name="T41" fmla="*/ 2 h 28"/>
                  <a:gd name="T42" fmla="*/ 18 w 20"/>
                  <a:gd name="T43" fmla="*/ 0 h 28"/>
                  <a:gd name="T44" fmla="*/ 16 w 20"/>
                  <a:gd name="T45" fmla="*/ 0 h 28"/>
                  <a:gd name="T46" fmla="*/ 16 w 20"/>
                  <a:gd name="T47" fmla="*/ 0 h 2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
                  <a:gd name="T73" fmla="*/ 0 h 28"/>
                  <a:gd name="T74" fmla="*/ 20 w 20"/>
                  <a:gd name="T75" fmla="*/ 28 h 2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 h="28">
                    <a:moveTo>
                      <a:pt x="16" y="0"/>
                    </a:moveTo>
                    <a:lnTo>
                      <a:pt x="14" y="0"/>
                    </a:lnTo>
                    <a:lnTo>
                      <a:pt x="12" y="2"/>
                    </a:lnTo>
                    <a:lnTo>
                      <a:pt x="10" y="6"/>
                    </a:lnTo>
                    <a:lnTo>
                      <a:pt x="6" y="10"/>
                    </a:lnTo>
                    <a:lnTo>
                      <a:pt x="2" y="14"/>
                    </a:lnTo>
                    <a:lnTo>
                      <a:pt x="0" y="18"/>
                    </a:lnTo>
                    <a:lnTo>
                      <a:pt x="0" y="24"/>
                    </a:lnTo>
                    <a:lnTo>
                      <a:pt x="2" y="28"/>
                    </a:lnTo>
                    <a:lnTo>
                      <a:pt x="4" y="28"/>
                    </a:lnTo>
                    <a:lnTo>
                      <a:pt x="6" y="28"/>
                    </a:lnTo>
                    <a:lnTo>
                      <a:pt x="8" y="28"/>
                    </a:lnTo>
                    <a:lnTo>
                      <a:pt x="10" y="28"/>
                    </a:lnTo>
                    <a:lnTo>
                      <a:pt x="14" y="26"/>
                    </a:lnTo>
                    <a:lnTo>
                      <a:pt x="16" y="22"/>
                    </a:lnTo>
                    <a:lnTo>
                      <a:pt x="18" y="16"/>
                    </a:lnTo>
                    <a:lnTo>
                      <a:pt x="20" y="14"/>
                    </a:lnTo>
                    <a:lnTo>
                      <a:pt x="20" y="12"/>
                    </a:lnTo>
                    <a:lnTo>
                      <a:pt x="20" y="8"/>
                    </a:lnTo>
                    <a:lnTo>
                      <a:pt x="20" y="6"/>
                    </a:lnTo>
                    <a:lnTo>
                      <a:pt x="20" y="2"/>
                    </a:lnTo>
                    <a:lnTo>
                      <a:pt x="18" y="0"/>
                    </a:lnTo>
                    <a:lnTo>
                      <a:pt x="16" y="0"/>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438" name="Freeform 359"/>
              <p:cNvSpPr/>
              <p:nvPr/>
            </p:nvSpPr>
            <p:spPr bwMode="gray">
              <a:xfrm>
                <a:off x="3388" y="1440"/>
                <a:ext cx="225" cy="162"/>
              </a:xfrm>
              <a:custGeom>
                <a:avLst/>
                <a:gdLst>
                  <a:gd name="T0" fmla="*/ 28 w 114"/>
                  <a:gd name="T1" fmla="*/ 20 h 90"/>
                  <a:gd name="T2" fmla="*/ 20 w 114"/>
                  <a:gd name="T3" fmla="*/ 18 h 90"/>
                  <a:gd name="T4" fmla="*/ 12 w 114"/>
                  <a:gd name="T5" fmla="*/ 22 h 90"/>
                  <a:gd name="T6" fmla="*/ 10 w 114"/>
                  <a:gd name="T7" fmla="*/ 34 h 90"/>
                  <a:gd name="T8" fmla="*/ 8 w 114"/>
                  <a:gd name="T9" fmla="*/ 36 h 90"/>
                  <a:gd name="T10" fmla="*/ 8 w 114"/>
                  <a:gd name="T11" fmla="*/ 46 h 90"/>
                  <a:gd name="T12" fmla="*/ 2 w 114"/>
                  <a:gd name="T13" fmla="*/ 52 h 90"/>
                  <a:gd name="T14" fmla="*/ 0 w 114"/>
                  <a:gd name="T15" fmla="*/ 60 h 90"/>
                  <a:gd name="T16" fmla="*/ 8 w 114"/>
                  <a:gd name="T17" fmla="*/ 68 h 90"/>
                  <a:gd name="T18" fmla="*/ 16 w 114"/>
                  <a:gd name="T19" fmla="*/ 72 h 90"/>
                  <a:gd name="T20" fmla="*/ 24 w 114"/>
                  <a:gd name="T21" fmla="*/ 72 h 90"/>
                  <a:gd name="T22" fmla="*/ 30 w 114"/>
                  <a:gd name="T23" fmla="*/ 64 h 90"/>
                  <a:gd name="T24" fmla="*/ 32 w 114"/>
                  <a:gd name="T25" fmla="*/ 62 h 90"/>
                  <a:gd name="T26" fmla="*/ 34 w 114"/>
                  <a:gd name="T27" fmla="*/ 66 h 90"/>
                  <a:gd name="T28" fmla="*/ 44 w 114"/>
                  <a:gd name="T29" fmla="*/ 68 h 90"/>
                  <a:gd name="T30" fmla="*/ 50 w 114"/>
                  <a:gd name="T31" fmla="*/ 66 h 90"/>
                  <a:gd name="T32" fmla="*/ 58 w 114"/>
                  <a:gd name="T33" fmla="*/ 64 h 90"/>
                  <a:gd name="T34" fmla="*/ 58 w 114"/>
                  <a:gd name="T35" fmla="*/ 68 h 90"/>
                  <a:gd name="T36" fmla="*/ 52 w 114"/>
                  <a:gd name="T37" fmla="*/ 74 h 90"/>
                  <a:gd name="T38" fmla="*/ 34 w 114"/>
                  <a:gd name="T39" fmla="*/ 82 h 90"/>
                  <a:gd name="T40" fmla="*/ 26 w 114"/>
                  <a:gd name="T41" fmla="*/ 88 h 90"/>
                  <a:gd name="T42" fmla="*/ 38 w 114"/>
                  <a:gd name="T43" fmla="*/ 90 h 90"/>
                  <a:gd name="T44" fmla="*/ 74 w 114"/>
                  <a:gd name="T45" fmla="*/ 76 h 90"/>
                  <a:gd name="T46" fmla="*/ 76 w 114"/>
                  <a:gd name="T47" fmla="*/ 72 h 90"/>
                  <a:gd name="T48" fmla="*/ 82 w 114"/>
                  <a:gd name="T49" fmla="*/ 72 h 90"/>
                  <a:gd name="T50" fmla="*/ 86 w 114"/>
                  <a:gd name="T51" fmla="*/ 74 h 90"/>
                  <a:gd name="T52" fmla="*/ 92 w 114"/>
                  <a:gd name="T53" fmla="*/ 72 h 90"/>
                  <a:gd name="T54" fmla="*/ 100 w 114"/>
                  <a:gd name="T55" fmla="*/ 72 h 90"/>
                  <a:gd name="T56" fmla="*/ 110 w 114"/>
                  <a:gd name="T57" fmla="*/ 64 h 90"/>
                  <a:gd name="T58" fmla="*/ 114 w 114"/>
                  <a:gd name="T59" fmla="*/ 38 h 90"/>
                  <a:gd name="T60" fmla="*/ 106 w 114"/>
                  <a:gd name="T61" fmla="*/ 34 h 90"/>
                  <a:gd name="T62" fmla="*/ 98 w 114"/>
                  <a:gd name="T63" fmla="*/ 38 h 90"/>
                  <a:gd name="T64" fmla="*/ 90 w 114"/>
                  <a:gd name="T65" fmla="*/ 32 h 90"/>
                  <a:gd name="T66" fmla="*/ 86 w 114"/>
                  <a:gd name="T67" fmla="*/ 24 h 90"/>
                  <a:gd name="T68" fmla="*/ 82 w 114"/>
                  <a:gd name="T69" fmla="*/ 10 h 90"/>
                  <a:gd name="T70" fmla="*/ 82 w 114"/>
                  <a:gd name="T71" fmla="*/ 0 h 90"/>
                  <a:gd name="T72" fmla="*/ 76 w 114"/>
                  <a:gd name="T73" fmla="*/ 2 h 90"/>
                  <a:gd name="T74" fmla="*/ 66 w 114"/>
                  <a:gd name="T75" fmla="*/ 10 h 90"/>
                  <a:gd name="T76" fmla="*/ 64 w 114"/>
                  <a:gd name="T77" fmla="*/ 22 h 90"/>
                  <a:gd name="T78" fmla="*/ 66 w 114"/>
                  <a:gd name="T79" fmla="*/ 28 h 90"/>
                  <a:gd name="T80" fmla="*/ 68 w 114"/>
                  <a:gd name="T81" fmla="*/ 32 h 90"/>
                  <a:gd name="T82" fmla="*/ 62 w 114"/>
                  <a:gd name="T83" fmla="*/ 42 h 90"/>
                  <a:gd name="T84" fmla="*/ 56 w 114"/>
                  <a:gd name="T85" fmla="*/ 48 h 90"/>
                  <a:gd name="T86" fmla="*/ 54 w 114"/>
                  <a:gd name="T87" fmla="*/ 40 h 90"/>
                  <a:gd name="T88" fmla="*/ 52 w 114"/>
                  <a:gd name="T89" fmla="*/ 30 h 90"/>
                  <a:gd name="T90" fmla="*/ 44 w 114"/>
                  <a:gd name="T91" fmla="*/ 24 h 90"/>
                  <a:gd name="T92" fmla="*/ 36 w 114"/>
                  <a:gd name="T93" fmla="*/ 28 h 90"/>
                  <a:gd name="T94" fmla="*/ 30 w 114"/>
                  <a:gd name="T95" fmla="*/ 20 h 9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4"/>
                  <a:gd name="T145" fmla="*/ 0 h 90"/>
                  <a:gd name="T146" fmla="*/ 114 w 114"/>
                  <a:gd name="T147" fmla="*/ 90 h 9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4" h="90">
                    <a:moveTo>
                      <a:pt x="30" y="20"/>
                    </a:moveTo>
                    <a:lnTo>
                      <a:pt x="30" y="20"/>
                    </a:lnTo>
                    <a:lnTo>
                      <a:pt x="28" y="20"/>
                    </a:lnTo>
                    <a:lnTo>
                      <a:pt x="26" y="18"/>
                    </a:lnTo>
                    <a:lnTo>
                      <a:pt x="22" y="18"/>
                    </a:lnTo>
                    <a:lnTo>
                      <a:pt x="20" y="18"/>
                    </a:lnTo>
                    <a:lnTo>
                      <a:pt x="16" y="18"/>
                    </a:lnTo>
                    <a:lnTo>
                      <a:pt x="14" y="20"/>
                    </a:lnTo>
                    <a:lnTo>
                      <a:pt x="12" y="22"/>
                    </a:lnTo>
                    <a:lnTo>
                      <a:pt x="10" y="28"/>
                    </a:lnTo>
                    <a:lnTo>
                      <a:pt x="10" y="34"/>
                    </a:lnTo>
                    <a:lnTo>
                      <a:pt x="8" y="34"/>
                    </a:lnTo>
                    <a:lnTo>
                      <a:pt x="8" y="36"/>
                    </a:lnTo>
                    <a:lnTo>
                      <a:pt x="8" y="38"/>
                    </a:lnTo>
                    <a:lnTo>
                      <a:pt x="8" y="46"/>
                    </a:lnTo>
                    <a:lnTo>
                      <a:pt x="6" y="48"/>
                    </a:lnTo>
                    <a:lnTo>
                      <a:pt x="4" y="50"/>
                    </a:lnTo>
                    <a:lnTo>
                      <a:pt x="2" y="52"/>
                    </a:lnTo>
                    <a:lnTo>
                      <a:pt x="0" y="54"/>
                    </a:lnTo>
                    <a:lnTo>
                      <a:pt x="0" y="56"/>
                    </a:lnTo>
                    <a:lnTo>
                      <a:pt x="0" y="60"/>
                    </a:lnTo>
                    <a:lnTo>
                      <a:pt x="4" y="62"/>
                    </a:lnTo>
                    <a:lnTo>
                      <a:pt x="8" y="66"/>
                    </a:lnTo>
                    <a:lnTo>
                      <a:pt x="8" y="68"/>
                    </a:lnTo>
                    <a:lnTo>
                      <a:pt x="10" y="70"/>
                    </a:lnTo>
                    <a:lnTo>
                      <a:pt x="12" y="72"/>
                    </a:lnTo>
                    <a:lnTo>
                      <a:pt x="16" y="72"/>
                    </a:lnTo>
                    <a:lnTo>
                      <a:pt x="22" y="72"/>
                    </a:lnTo>
                    <a:lnTo>
                      <a:pt x="24" y="72"/>
                    </a:lnTo>
                    <a:lnTo>
                      <a:pt x="26" y="70"/>
                    </a:lnTo>
                    <a:lnTo>
                      <a:pt x="30" y="68"/>
                    </a:lnTo>
                    <a:lnTo>
                      <a:pt x="30" y="64"/>
                    </a:lnTo>
                    <a:lnTo>
                      <a:pt x="32" y="60"/>
                    </a:lnTo>
                    <a:lnTo>
                      <a:pt x="32" y="62"/>
                    </a:lnTo>
                    <a:lnTo>
                      <a:pt x="32" y="64"/>
                    </a:lnTo>
                    <a:lnTo>
                      <a:pt x="34" y="66"/>
                    </a:lnTo>
                    <a:lnTo>
                      <a:pt x="36" y="68"/>
                    </a:lnTo>
                    <a:lnTo>
                      <a:pt x="40" y="68"/>
                    </a:lnTo>
                    <a:lnTo>
                      <a:pt x="44" y="68"/>
                    </a:lnTo>
                    <a:lnTo>
                      <a:pt x="46" y="68"/>
                    </a:lnTo>
                    <a:lnTo>
                      <a:pt x="48" y="66"/>
                    </a:lnTo>
                    <a:lnTo>
                      <a:pt x="50" y="66"/>
                    </a:lnTo>
                    <a:lnTo>
                      <a:pt x="52" y="64"/>
                    </a:lnTo>
                    <a:lnTo>
                      <a:pt x="54" y="64"/>
                    </a:lnTo>
                    <a:lnTo>
                      <a:pt x="58" y="64"/>
                    </a:lnTo>
                    <a:lnTo>
                      <a:pt x="60" y="66"/>
                    </a:lnTo>
                    <a:lnTo>
                      <a:pt x="58" y="68"/>
                    </a:lnTo>
                    <a:lnTo>
                      <a:pt x="56" y="72"/>
                    </a:lnTo>
                    <a:lnTo>
                      <a:pt x="54" y="72"/>
                    </a:lnTo>
                    <a:lnTo>
                      <a:pt x="52" y="74"/>
                    </a:lnTo>
                    <a:lnTo>
                      <a:pt x="46" y="76"/>
                    </a:lnTo>
                    <a:lnTo>
                      <a:pt x="40" y="78"/>
                    </a:lnTo>
                    <a:lnTo>
                      <a:pt x="34" y="82"/>
                    </a:lnTo>
                    <a:lnTo>
                      <a:pt x="30" y="84"/>
                    </a:lnTo>
                    <a:lnTo>
                      <a:pt x="26" y="86"/>
                    </a:lnTo>
                    <a:lnTo>
                      <a:pt x="26" y="88"/>
                    </a:lnTo>
                    <a:lnTo>
                      <a:pt x="28" y="88"/>
                    </a:lnTo>
                    <a:lnTo>
                      <a:pt x="32" y="88"/>
                    </a:lnTo>
                    <a:lnTo>
                      <a:pt x="38" y="90"/>
                    </a:lnTo>
                    <a:lnTo>
                      <a:pt x="52" y="88"/>
                    </a:lnTo>
                    <a:lnTo>
                      <a:pt x="64" y="80"/>
                    </a:lnTo>
                    <a:lnTo>
                      <a:pt x="74" y="76"/>
                    </a:lnTo>
                    <a:lnTo>
                      <a:pt x="74" y="74"/>
                    </a:lnTo>
                    <a:lnTo>
                      <a:pt x="76" y="72"/>
                    </a:lnTo>
                    <a:lnTo>
                      <a:pt x="78" y="70"/>
                    </a:lnTo>
                    <a:lnTo>
                      <a:pt x="80" y="70"/>
                    </a:lnTo>
                    <a:lnTo>
                      <a:pt x="82" y="72"/>
                    </a:lnTo>
                    <a:lnTo>
                      <a:pt x="84" y="74"/>
                    </a:lnTo>
                    <a:lnTo>
                      <a:pt x="86" y="74"/>
                    </a:lnTo>
                    <a:lnTo>
                      <a:pt x="90" y="74"/>
                    </a:lnTo>
                    <a:lnTo>
                      <a:pt x="92" y="70"/>
                    </a:lnTo>
                    <a:lnTo>
                      <a:pt x="92" y="72"/>
                    </a:lnTo>
                    <a:lnTo>
                      <a:pt x="94" y="72"/>
                    </a:lnTo>
                    <a:lnTo>
                      <a:pt x="98" y="72"/>
                    </a:lnTo>
                    <a:lnTo>
                      <a:pt x="100" y="72"/>
                    </a:lnTo>
                    <a:lnTo>
                      <a:pt x="104" y="72"/>
                    </a:lnTo>
                    <a:lnTo>
                      <a:pt x="108" y="68"/>
                    </a:lnTo>
                    <a:lnTo>
                      <a:pt x="110" y="64"/>
                    </a:lnTo>
                    <a:lnTo>
                      <a:pt x="112" y="56"/>
                    </a:lnTo>
                    <a:lnTo>
                      <a:pt x="114" y="46"/>
                    </a:lnTo>
                    <a:lnTo>
                      <a:pt x="114" y="38"/>
                    </a:lnTo>
                    <a:lnTo>
                      <a:pt x="108" y="34"/>
                    </a:lnTo>
                    <a:lnTo>
                      <a:pt x="106" y="34"/>
                    </a:lnTo>
                    <a:lnTo>
                      <a:pt x="104" y="36"/>
                    </a:lnTo>
                    <a:lnTo>
                      <a:pt x="100" y="38"/>
                    </a:lnTo>
                    <a:lnTo>
                      <a:pt x="98" y="38"/>
                    </a:lnTo>
                    <a:lnTo>
                      <a:pt x="94" y="38"/>
                    </a:lnTo>
                    <a:lnTo>
                      <a:pt x="92" y="36"/>
                    </a:lnTo>
                    <a:lnTo>
                      <a:pt x="90" y="32"/>
                    </a:lnTo>
                    <a:lnTo>
                      <a:pt x="90" y="30"/>
                    </a:lnTo>
                    <a:lnTo>
                      <a:pt x="88" y="28"/>
                    </a:lnTo>
                    <a:lnTo>
                      <a:pt x="86" y="24"/>
                    </a:lnTo>
                    <a:lnTo>
                      <a:pt x="84" y="16"/>
                    </a:lnTo>
                    <a:lnTo>
                      <a:pt x="84" y="14"/>
                    </a:lnTo>
                    <a:lnTo>
                      <a:pt x="82" y="10"/>
                    </a:lnTo>
                    <a:lnTo>
                      <a:pt x="82" y="4"/>
                    </a:lnTo>
                    <a:lnTo>
                      <a:pt x="82" y="2"/>
                    </a:lnTo>
                    <a:lnTo>
                      <a:pt x="82" y="0"/>
                    </a:lnTo>
                    <a:lnTo>
                      <a:pt x="80" y="0"/>
                    </a:lnTo>
                    <a:lnTo>
                      <a:pt x="76" y="2"/>
                    </a:lnTo>
                    <a:lnTo>
                      <a:pt x="72" y="4"/>
                    </a:lnTo>
                    <a:lnTo>
                      <a:pt x="68" y="6"/>
                    </a:lnTo>
                    <a:lnTo>
                      <a:pt x="66" y="10"/>
                    </a:lnTo>
                    <a:lnTo>
                      <a:pt x="64" y="14"/>
                    </a:lnTo>
                    <a:lnTo>
                      <a:pt x="66" y="20"/>
                    </a:lnTo>
                    <a:lnTo>
                      <a:pt x="64" y="22"/>
                    </a:lnTo>
                    <a:lnTo>
                      <a:pt x="64" y="24"/>
                    </a:lnTo>
                    <a:lnTo>
                      <a:pt x="66" y="28"/>
                    </a:lnTo>
                    <a:lnTo>
                      <a:pt x="70" y="30"/>
                    </a:lnTo>
                    <a:lnTo>
                      <a:pt x="68" y="32"/>
                    </a:lnTo>
                    <a:lnTo>
                      <a:pt x="66" y="36"/>
                    </a:lnTo>
                    <a:lnTo>
                      <a:pt x="64" y="38"/>
                    </a:lnTo>
                    <a:lnTo>
                      <a:pt x="62" y="42"/>
                    </a:lnTo>
                    <a:lnTo>
                      <a:pt x="60" y="46"/>
                    </a:lnTo>
                    <a:lnTo>
                      <a:pt x="58" y="48"/>
                    </a:lnTo>
                    <a:lnTo>
                      <a:pt x="56" y="48"/>
                    </a:lnTo>
                    <a:lnTo>
                      <a:pt x="56" y="46"/>
                    </a:lnTo>
                    <a:lnTo>
                      <a:pt x="54" y="44"/>
                    </a:lnTo>
                    <a:lnTo>
                      <a:pt x="54" y="40"/>
                    </a:lnTo>
                    <a:lnTo>
                      <a:pt x="54" y="38"/>
                    </a:lnTo>
                    <a:lnTo>
                      <a:pt x="54" y="34"/>
                    </a:lnTo>
                    <a:lnTo>
                      <a:pt x="52" y="30"/>
                    </a:lnTo>
                    <a:lnTo>
                      <a:pt x="50" y="26"/>
                    </a:lnTo>
                    <a:lnTo>
                      <a:pt x="46" y="24"/>
                    </a:lnTo>
                    <a:lnTo>
                      <a:pt x="44" y="24"/>
                    </a:lnTo>
                    <a:lnTo>
                      <a:pt x="40" y="26"/>
                    </a:lnTo>
                    <a:lnTo>
                      <a:pt x="38" y="26"/>
                    </a:lnTo>
                    <a:lnTo>
                      <a:pt x="36" y="28"/>
                    </a:lnTo>
                    <a:lnTo>
                      <a:pt x="34" y="28"/>
                    </a:lnTo>
                    <a:lnTo>
                      <a:pt x="32" y="26"/>
                    </a:lnTo>
                    <a:lnTo>
                      <a:pt x="30" y="20"/>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439" name="Freeform 360"/>
              <p:cNvSpPr/>
              <p:nvPr/>
            </p:nvSpPr>
            <p:spPr bwMode="gray">
              <a:xfrm>
                <a:off x="3744" y="1207"/>
                <a:ext cx="39" cy="86"/>
              </a:xfrm>
              <a:custGeom>
                <a:avLst/>
                <a:gdLst>
                  <a:gd name="T0" fmla="*/ 10 w 20"/>
                  <a:gd name="T1" fmla="*/ 8 h 48"/>
                  <a:gd name="T2" fmla="*/ 10 w 20"/>
                  <a:gd name="T3" fmla="*/ 8 h 48"/>
                  <a:gd name="T4" fmla="*/ 8 w 20"/>
                  <a:gd name="T5" fmla="*/ 6 h 48"/>
                  <a:gd name="T6" fmla="*/ 8 w 20"/>
                  <a:gd name="T7" fmla="*/ 4 h 48"/>
                  <a:gd name="T8" fmla="*/ 6 w 20"/>
                  <a:gd name="T9" fmla="*/ 2 h 48"/>
                  <a:gd name="T10" fmla="*/ 6 w 20"/>
                  <a:gd name="T11" fmla="*/ 0 h 48"/>
                  <a:gd name="T12" fmla="*/ 4 w 20"/>
                  <a:gd name="T13" fmla="*/ 0 h 48"/>
                  <a:gd name="T14" fmla="*/ 4 w 20"/>
                  <a:gd name="T15" fmla="*/ 0 h 48"/>
                  <a:gd name="T16" fmla="*/ 2 w 20"/>
                  <a:gd name="T17" fmla="*/ 2 h 48"/>
                  <a:gd name="T18" fmla="*/ 2 w 20"/>
                  <a:gd name="T19" fmla="*/ 6 h 48"/>
                  <a:gd name="T20" fmla="*/ 2 w 20"/>
                  <a:gd name="T21" fmla="*/ 12 h 48"/>
                  <a:gd name="T22" fmla="*/ 0 w 20"/>
                  <a:gd name="T23" fmla="*/ 22 h 48"/>
                  <a:gd name="T24" fmla="*/ 0 w 20"/>
                  <a:gd name="T25" fmla="*/ 22 h 48"/>
                  <a:gd name="T26" fmla="*/ 2 w 20"/>
                  <a:gd name="T27" fmla="*/ 26 h 48"/>
                  <a:gd name="T28" fmla="*/ 2 w 20"/>
                  <a:gd name="T29" fmla="*/ 28 h 48"/>
                  <a:gd name="T30" fmla="*/ 2 w 20"/>
                  <a:gd name="T31" fmla="*/ 34 h 48"/>
                  <a:gd name="T32" fmla="*/ 4 w 20"/>
                  <a:gd name="T33" fmla="*/ 38 h 48"/>
                  <a:gd name="T34" fmla="*/ 8 w 20"/>
                  <a:gd name="T35" fmla="*/ 42 h 48"/>
                  <a:gd name="T36" fmla="*/ 12 w 20"/>
                  <a:gd name="T37" fmla="*/ 46 h 48"/>
                  <a:gd name="T38" fmla="*/ 18 w 20"/>
                  <a:gd name="T39" fmla="*/ 48 h 48"/>
                  <a:gd name="T40" fmla="*/ 18 w 20"/>
                  <a:gd name="T41" fmla="*/ 48 h 48"/>
                  <a:gd name="T42" fmla="*/ 18 w 20"/>
                  <a:gd name="T43" fmla="*/ 46 h 48"/>
                  <a:gd name="T44" fmla="*/ 20 w 20"/>
                  <a:gd name="T45" fmla="*/ 46 h 48"/>
                  <a:gd name="T46" fmla="*/ 20 w 20"/>
                  <a:gd name="T47" fmla="*/ 44 h 48"/>
                  <a:gd name="T48" fmla="*/ 20 w 20"/>
                  <a:gd name="T49" fmla="*/ 42 h 48"/>
                  <a:gd name="T50" fmla="*/ 20 w 20"/>
                  <a:gd name="T51" fmla="*/ 38 h 48"/>
                  <a:gd name="T52" fmla="*/ 18 w 20"/>
                  <a:gd name="T53" fmla="*/ 32 h 48"/>
                  <a:gd name="T54" fmla="*/ 10 w 20"/>
                  <a:gd name="T55" fmla="*/ 8 h 48"/>
                  <a:gd name="T56" fmla="*/ 10 w 20"/>
                  <a:gd name="T57" fmla="*/ 8 h 4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0"/>
                  <a:gd name="T88" fmla="*/ 0 h 48"/>
                  <a:gd name="T89" fmla="*/ 20 w 20"/>
                  <a:gd name="T90" fmla="*/ 48 h 4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0" h="48">
                    <a:moveTo>
                      <a:pt x="10" y="8"/>
                    </a:moveTo>
                    <a:lnTo>
                      <a:pt x="10" y="8"/>
                    </a:lnTo>
                    <a:lnTo>
                      <a:pt x="8" y="6"/>
                    </a:lnTo>
                    <a:lnTo>
                      <a:pt x="8" y="4"/>
                    </a:lnTo>
                    <a:lnTo>
                      <a:pt x="6" y="2"/>
                    </a:lnTo>
                    <a:lnTo>
                      <a:pt x="6" y="0"/>
                    </a:lnTo>
                    <a:lnTo>
                      <a:pt x="4" y="0"/>
                    </a:lnTo>
                    <a:lnTo>
                      <a:pt x="2" y="2"/>
                    </a:lnTo>
                    <a:lnTo>
                      <a:pt x="2" y="6"/>
                    </a:lnTo>
                    <a:lnTo>
                      <a:pt x="2" y="12"/>
                    </a:lnTo>
                    <a:lnTo>
                      <a:pt x="0" y="22"/>
                    </a:lnTo>
                    <a:lnTo>
                      <a:pt x="2" y="26"/>
                    </a:lnTo>
                    <a:lnTo>
                      <a:pt x="2" y="28"/>
                    </a:lnTo>
                    <a:lnTo>
                      <a:pt x="2" y="34"/>
                    </a:lnTo>
                    <a:lnTo>
                      <a:pt x="4" y="38"/>
                    </a:lnTo>
                    <a:lnTo>
                      <a:pt x="8" y="42"/>
                    </a:lnTo>
                    <a:lnTo>
                      <a:pt x="12" y="46"/>
                    </a:lnTo>
                    <a:lnTo>
                      <a:pt x="18" y="48"/>
                    </a:lnTo>
                    <a:lnTo>
                      <a:pt x="18" y="46"/>
                    </a:lnTo>
                    <a:lnTo>
                      <a:pt x="20" y="46"/>
                    </a:lnTo>
                    <a:lnTo>
                      <a:pt x="20" y="44"/>
                    </a:lnTo>
                    <a:lnTo>
                      <a:pt x="20" y="42"/>
                    </a:lnTo>
                    <a:lnTo>
                      <a:pt x="20" y="38"/>
                    </a:lnTo>
                    <a:lnTo>
                      <a:pt x="18" y="32"/>
                    </a:lnTo>
                    <a:lnTo>
                      <a:pt x="10" y="8"/>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440" name="Freeform 361"/>
              <p:cNvSpPr/>
              <p:nvPr/>
            </p:nvSpPr>
            <p:spPr bwMode="gray">
              <a:xfrm>
                <a:off x="3645" y="1329"/>
                <a:ext cx="146" cy="162"/>
              </a:xfrm>
              <a:custGeom>
                <a:avLst/>
                <a:gdLst>
                  <a:gd name="T0" fmla="*/ 16 w 74"/>
                  <a:gd name="T1" fmla="*/ 10 h 90"/>
                  <a:gd name="T2" fmla="*/ 12 w 74"/>
                  <a:gd name="T3" fmla="*/ 8 h 90"/>
                  <a:gd name="T4" fmla="*/ 8 w 74"/>
                  <a:gd name="T5" fmla="*/ 6 h 90"/>
                  <a:gd name="T6" fmla="*/ 2 w 74"/>
                  <a:gd name="T7" fmla="*/ 6 h 90"/>
                  <a:gd name="T8" fmla="*/ 0 w 74"/>
                  <a:gd name="T9" fmla="*/ 10 h 90"/>
                  <a:gd name="T10" fmla="*/ 2 w 74"/>
                  <a:gd name="T11" fmla="*/ 22 h 90"/>
                  <a:gd name="T12" fmla="*/ 4 w 74"/>
                  <a:gd name="T13" fmla="*/ 24 h 90"/>
                  <a:gd name="T14" fmla="*/ 8 w 74"/>
                  <a:gd name="T15" fmla="*/ 34 h 90"/>
                  <a:gd name="T16" fmla="*/ 14 w 74"/>
                  <a:gd name="T17" fmla="*/ 44 h 90"/>
                  <a:gd name="T18" fmla="*/ 16 w 74"/>
                  <a:gd name="T19" fmla="*/ 50 h 90"/>
                  <a:gd name="T20" fmla="*/ 22 w 74"/>
                  <a:gd name="T21" fmla="*/ 50 h 90"/>
                  <a:gd name="T22" fmla="*/ 32 w 74"/>
                  <a:gd name="T23" fmla="*/ 52 h 90"/>
                  <a:gd name="T24" fmla="*/ 36 w 74"/>
                  <a:gd name="T25" fmla="*/ 58 h 90"/>
                  <a:gd name="T26" fmla="*/ 38 w 74"/>
                  <a:gd name="T27" fmla="*/ 70 h 90"/>
                  <a:gd name="T28" fmla="*/ 42 w 74"/>
                  <a:gd name="T29" fmla="*/ 82 h 90"/>
                  <a:gd name="T30" fmla="*/ 52 w 74"/>
                  <a:gd name="T31" fmla="*/ 88 h 90"/>
                  <a:gd name="T32" fmla="*/ 64 w 74"/>
                  <a:gd name="T33" fmla="*/ 90 h 90"/>
                  <a:gd name="T34" fmla="*/ 72 w 74"/>
                  <a:gd name="T35" fmla="*/ 84 h 90"/>
                  <a:gd name="T36" fmla="*/ 74 w 74"/>
                  <a:gd name="T37" fmla="*/ 82 h 90"/>
                  <a:gd name="T38" fmla="*/ 72 w 74"/>
                  <a:gd name="T39" fmla="*/ 84 h 90"/>
                  <a:gd name="T40" fmla="*/ 68 w 74"/>
                  <a:gd name="T41" fmla="*/ 86 h 90"/>
                  <a:gd name="T42" fmla="*/ 64 w 74"/>
                  <a:gd name="T43" fmla="*/ 86 h 90"/>
                  <a:gd name="T44" fmla="*/ 64 w 74"/>
                  <a:gd name="T45" fmla="*/ 82 h 90"/>
                  <a:gd name="T46" fmla="*/ 62 w 74"/>
                  <a:gd name="T47" fmla="*/ 58 h 90"/>
                  <a:gd name="T48" fmla="*/ 58 w 74"/>
                  <a:gd name="T49" fmla="*/ 42 h 90"/>
                  <a:gd name="T50" fmla="*/ 66 w 74"/>
                  <a:gd name="T51" fmla="*/ 26 h 90"/>
                  <a:gd name="T52" fmla="*/ 66 w 74"/>
                  <a:gd name="T53" fmla="*/ 8 h 90"/>
                  <a:gd name="T54" fmla="*/ 60 w 74"/>
                  <a:gd name="T55" fmla="*/ 4 h 90"/>
                  <a:gd name="T56" fmla="*/ 54 w 74"/>
                  <a:gd name="T57" fmla="*/ 2 h 90"/>
                  <a:gd name="T58" fmla="*/ 44 w 74"/>
                  <a:gd name="T59" fmla="*/ 0 h 90"/>
                  <a:gd name="T60" fmla="*/ 38 w 74"/>
                  <a:gd name="T61" fmla="*/ 0 h 90"/>
                  <a:gd name="T62" fmla="*/ 36 w 74"/>
                  <a:gd name="T63" fmla="*/ 6 h 90"/>
                  <a:gd name="T64" fmla="*/ 40 w 74"/>
                  <a:gd name="T65" fmla="*/ 24 h 90"/>
                  <a:gd name="T66" fmla="*/ 44 w 74"/>
                  <a:gd name="T67" fmla="*/ 38 h 90"/>
                  <a:gd name="T68" fmla="*/ 32 w 74"/>
                  <a:gd name="T69" fmla="*/ 32 h 90"/>
                  <a:gd name="T70" fmla="*/ 20 w 74"/>
                  <a:gd name="T71" fmla="*/ 24 h 90"/>
                  <a:gd name="T72" fmla="*/ 16 w 74"/>
                  <a:gd name="T73" fmla="*/ 10 h 9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4"/>
                  <a:gd name="T112" fmla="*/ 0 h 90"/>
                  <a:gd name="T113" fmla="*/ 74 w 74"/>
                  <a:gd name="T114" fmla="*/ 90 h 9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4" h="90">
                    <a:moveTo>
                      <a:pt x="16" y="10"/>
                    </a:moveTo>
                    <a:lnTo>
                      <a:pt x="16" y="10"/>
                    </a:lnTo>
                    <a:lnTo>
                      <a:pt x="14" y="10"/>
                    </a:lnTo>
                    <a:lnTo>
                      <a:pt x="12" y="8"/>
                    </a:lnTo>
                    <a:lnTo>
                      <a:pt x="10" y="6"/>
                    </a:lnTo>
                    <a:lnTo>
                      <a:pt x="8" y="6"/>
                    </a:lnTo>
                    <a:lnTo>
                      <a:pt x="4" y="6"/>
                    </a:lnTo>
                    <a:lnTo>
                      <a:pt x="2" y="6"/>
                    </a:lnTo>
                    <a:lnTo>
                      <a:pt x="2" y="8"/>
                    </a:lnTo>
                    <a:lnTo>
                      <a:pt x="0" y="10"/>
                    </a:lnTo>
                    <a:lnTo>
                      <a:pt x="0" y="14"/>
                    </a:lnTo>
                    <a:lnTo>
                      <a:pt x="2" y="22"/>
                    </a:lnTo>
                    <a:lnTo>
                      <a:pt x="4" y="24"/>
                    </a:lnTo>
                    <a:lnTo>
                      <a:pt x="6" y="28"/>
                    </a:lnTo>
                    <a:lnTo>
                      <a:pt x="8" y="34"/>
                    </a:lnTo>
                    <a:lnTo>
                      <a:pt x="12" y="38"/>
                    </a:lnTo>
                    <a:lnTo>
                      <a:pt x="14" y="44"/>
                    </a:lnTo>
                    <a:lnTo>
                      <a:pt x="16" y="50"/>
                    </a:lnTo>
                    <a:lnTo>
                      <a:pt x="20" y="50"/>
                    </a:lnTo>
                    <a:lnTo>
                      <a:pt x="22" y="50"/>
                    </a:lnTo>
                    <a:lnTo>
                      <a:pt x="28" y="50"/>
                    </a:lnTo>
                    <a:lnTo>
                      <a:pt x="32" y="52"/>
                    </a:lnTo>
                    <a:lnTo>
                      <a:pt x="34" y="54"/>
                    </a:lnTo>
                    <a:lnTo>
                      <a:pt x="36" y="58"/>
                    </a:lnTo>
                    <a:lnTo>
                      <a:pt x="38" y="64"/>
                    </a:lnTo>
                    <a:lnTo>
                      <a:pt x="38" y="70"/>
                    </a:lnTo>
                    <a:lnTo>
                      <a:pt x="40" y="76"/>
                    </a:lnTo>
                    <a:lnTo>
                      <a:pt x="42" y="82"/>
                    </a:lnTo>
                    <a:lnTo>
                      <a:pt x="48" y="86"/>
                    </a:lnTo>
                    <a:lnTo>
                      <a:pt x="52" y="88"/>
                    </a:lnTo>
                    <a:lnTo>
                      <a:pt x="58" y="90"/>
                    </a:lnTo>
                    <a:lnTo>
                      <a:pt x="64" y="90"/>
                    </a:lnTo>
                    <a:lnTo>
                      <a:pt x="68" y="86"/>
                    </a:lnTo>
                    <a:lnTo>
                      <a:pt x="72" y="84"/>
                    </a:lnTo>
                    <a:lnTo>
                      <a:pt x="74" y="84"/>
                    </a:lnTo>
                    <a:lnTo>
                      <a:pt x="74" y="82"/>
                    </a:lnTo>
                    <a:lnTo>
                      <a:pt x="72" y="84"/>
                    </a:lnTo>
                    <a:lnTo>
                      <a:pt x="70" y="84"/>
                    </a:lnTo>
                    <a:lnTo>
                      <a:pt x="68" y="86"/>
                    </a:lnTo>
                    <a:lnTo>
                      <a:pt x="66" y="86"/>
                    </a:lnTo>
                    <a:lnTo>
                      <a:pt x="64" y="86"/>
                    </a:lnTo>
                    <a:lnTo>
                      <a:pt x="64" y="82"/>
                    </a:lnTo>
                    <a:lnTo>
                      <a:pt x="64" y="72"/>
                    </a:lnTo>
                    <a:lnTo>
                      <a:pt x="62" y="58"/>
                    </a:lnTo>
                    <a:lnTo>
                      <a:pt x="56" y="44"/>
                    </a:lnTo>
                    <a:lnTo>
                      <a:pt x="58" y="42"/>
                    </a:lnTo>
                    <a:lnTo>
                      <a:pt x="62" y="34"/>
                    </a:lnTo>
                    <a:lnTo>
                      <a:pt x="66" y="26"/>
                    </a:lnTo>
                    <a:lnTo>
                      <a:pt x="68" y="16"/>
                    </a:lnTo>
                    <a:lnTo>
                      <a:pt x="66" y="8"/>
                    </a:lnTo>
                    <a:lnTo>
                      <a:pt x="60" y="4"/>
                    </a:lnTo>
                    <a:lnTo>
                      <a:pt x="56" y="2"/>
                    </a:lnTo>
                    <a:lnTo>
                      <a:pt x="54" y="2"/>
                    </a:lnTo>
                    <a:lnTo>
                      <a:pt x="50" y="0"/>
                    </a:lnTo>
                    <a:lnTo>
                      <a:pt x="44" y="0"/>
                    </a:lnTo>
                    <a:lnTo>
                      <a:pt x="42" y="0"/>
                    </a:lnTo>
                    <a:lnTo>
                      <a:pt x="38" y="0"/>
                    </a:lnTo>
                    <a:lnTo>
                      <a:pt x="36" y="2"/>
                    </a:lnTo>
                    <a:lnTo>
                      <a:pt x="36" y="6"/>
                    </a:lnTo>
                    <a:lnTo>
                      <a:pt x="38" y="14"/>
                    </a:lnTo>
                    <a:lnTo>
                      <a:pt x="40" y="24"/>
                    </a:lnTo>
                    <a:lnTo>
                      <a:pt x="44" y="32"/>
                    </a:lnTo>
                    <a:lnTo>
                      <a:pt x="44" y="38"/>
                    </a:lnTo>
                    <a:lnTo>
                      <a:pt x="38" y="38"/>
                    </a:lnTo>
                    <a:lnTo>
                      <a:pt x="32" y="32"/>
                    </a:lnTo>
                    <a:lnTo>
                      <a:pt x="26" y="28"/>
                    </a:lnTo>
                    <a:lnTo>
                      <a:pt x="20" y="24"/>
                    </a:lnTo>
                    <a:lnTo>
                      <a:pt x="16" y="18"/>
                    </a:lnTo>
                    <a:lnTo>
                      <a:pt x="16" y="10"/>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441" name="Freeform 362"/>
              <p:cNvSpPr/>
              <p:nvPr/>
            </p:nvSpPr>
            <p:spPr bwMode="gray">
              <a:xfrm>
                <a:off x="3795" y="1433"/>
                <a:ext cx="87" cy="83"/>
              </a:xfrm>
              <a:custGeom>
                <a:avLst/>
                <a:gdLst>
                  <a:gd name="T0" fmla="*/ 10 w 44"/>
                  <a:gd name="T1" fmla="*/ 2 h 46"/>
                  <a:gd name="T2" fmla="*/ 10 w 44"/>
                  <a:gd name="T3" fmla="*/ 2 h 46"/>
                  <a:gd name="T4" fmla="*/ 10 w 44"/>
                  <a:gd name="T5" fmla="*/ 2 h 46"/>
                  <a:gd name="T6" fmla="*/ 8 w 44"/>
                  <a:gd name="T7" fmla="*/ 0 h 46"/>
                  <a:gd name="T8" fmla="*/ 6 w 44"/>
                  <a:gd name="T9" fmla="*/ 0 h 46"/>
                  <a:gd name="T10" fmla="*/ 4 w 44"/>
                  <a:gd name="T11" fmla="*/ 0 h 46"/>
                  <a:gd name="T12" fmla="*/ 4 w 44"/>
                  <a:gd name="T13" fmla="*/ 0 h 46"/>
                  <a:gd name="T14" fmla="*/ 2 w 44"/>
                  <a:gd name="T15" fmla="*/ 2 h 46"/>
                  <a:gd name="T16" fmla="*/ 2 w 44"/>
                  <a:gd name="T17" fmla="*/ 4 h 46"/>
                  <a:gd name="T18" fmla="*/ 4 w 44"/>
                  <a:gd name="T19" fmla="*/ 8 h 46"/>
                  <a:gd name="T20" fmla="*/ 6 w 44"/>
                  <a:gd name="T21" fmla="*/ 12 h 46"/>
                  <a:gd name="T22" fmla="*/ 6 w 44"/>
                  <a:gd name="T23" fmla="*/ 14 h 46"/>
                  <a:gd name="T24" fmla="*/ 4 w 44"/>
                  <a:gd name="T25" fmla="*/ 18 h 46"/>
                  <a:gd name="T26" fmla="*/ 4 w 44"/>
                  <a:gd name="T27" fmla="*/ 22 h 46"/>
                  <a:gd name="T28" fmla="*/ 4 w 44"/>
                  <a:gd name="T29" fmla="*/ 28 h 46"/>
                  <a:gd name="T30" fmla="*/ 2 w 44"/>
                  <a:gd name="T31" fmla="*/ 34 h 46"/>
                  <a:gd name="T32" fmla="*/ 0 w 44"/>
                  <a:gd name="T33" fmla="*/ 38 h 46"/>
                  <a:gd name="T34" fmla="*/ 16 w 44"/>
                  <a:gd name="T35" fmla="*/ 34 h 46"/>
                  <a:gd name="T36" fmla="*/ 24 w 44"/>
                  <a:gd name="T37" fmla="*/ 46 h 46"/>
                  <a:gd name="T38" fmla="*/ 24 w 44"/>
                  <a:gd name="T39" fmla="*/ 44 h 46"/>
                  <a:gd name="T40" fmla="*/ 28 w 44"/>
                  <a:gd name="T41" fmla="*/ 44 h 46"/>
                  <a:gd name="T42" fmla="*/ 32 w 44"/>
                  <a:gd name="T43" fmla="*/ 42 h 46"/>
                  <a:gd name="T44" fmla="*/ 36 w 44"/>
                  <a:gd name="T45" fmla="*/ 40 h 46"/>
                  <a:gd name="T46" fmla="*/ 40 w 44"/>
                  <a:gd name="T47" fmla="*/ 36 h 46"/>
                  <a:gd name="T48" fmla="*/ 40 w 44"/>
                  <a:gd name="T49" fmla="*/ 36 h 46"/>
                  <a:gd name="T50" fmla="*/ 42 w 44"/>
                  <a:gd name="T51" fmla="*/ 32 h 46"/>
                  <a:gd name="T52" fmla="*/ 42 w 44"/>
                  <a:gd name="T53" fmla="*/ 28 h 46"/>
                  <a:gd name="T54" fmla="*/ 44 w 44"/>
                  <a:gd name="T55" fmla="*/ 24 h 46"/>
                  <a:gd name="T56" fmla="*/ 42 w 44"/>
                  <a:gd name="T57" fmla="*/ 18 h 46"/>
                  <a:gd name="T58" fmla="*/ 40 w 44"/>
                  <a:gd name="T59" fmla="*/ 12 h 46"/>
                  <a:gd name="T60" fmla="*/ 38 w 44"/>
                  <a:gd name="T61" fmla="*/ 12 h 46"/>
                  <a:gd name="T62" fmla="*/ 36 w 44"/>
                  <a:gd name="T63" fmla="*/ 10 h 46"/>
                  <a:gd name="T64" fmla="*/ 34 w 44"/>
                  <a:gd name="T65" fmla="*/ 6 h 46"/>
                  <a:gd name="T66" fmla="*/ 30 w 44"/>
                  <a:gd name="T67" fmla="*/ 4 h 46"/>
                  <a:gd name="T68" fmla="*/ 26 w 44"/>
                  <a:gd name="T69" fmla="*/ 0 h 46"/>
                  <a:gd name="T70" fmla="*/ 22 w 44"/>
                  <a:gd name="T71" fmla="*/ 0 h 46"/>
                  <a:gd name="T72" fmla="*/ 16 w 44"/>
                  <a:gd name="T73" fmla="*/ 0 h 46"/>
                  <a:gd name="T74" fmla="*/ 10 w 44"/>
                  <a:gd name="T75" fmla="*/ 2 h 46"/>
                  <a:gd name="T76" fmla="*/ 10 w 44"/>
                  <a:gd name="T77" fmla="*/ 2 h 4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4"/>
                  <a:gd name="T118" fmla="*/ 0 h 46"/>
                  <a:gd name="T119" fmla="*/ 44 w 44"/>
                  <a:gd name="T120" fmla="*/ 46 h 4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4" h="46">
                    <a:moveTo>
                      <a:pt x="10" y="2"/>
                    </a:moveTo>
                    <a:lnTo>
                      <a:pt x="10" y="2"/>
                    </a:lnTo>
                    <a:lnTo>
                      <a:pt x="8" y="0"/>
                    </a:lnTo>
                    <a:lnTo>
                      <a:pt x="6" y="0"/>
                    </a:lnTo>
                    <a:lnTo>
                      <a:pt x="4" y="0"/>
                    </a:lnTo>
                    <a:lnTo>
                      <a:pt x="2" y="2"/>
                    </a:lnTo>
                    <a:lnTo>
                      <a:pt x="2" y="4"/>
                    </a:lnTo>
                    <a:lnTo>
                      <a:pt x="4" y="8"/>
                    </a:lnTo>
                    <a:lnTo>
                      <a:pt x="6" y="12"/>
                    </a:lnTo>
                    <a:lnTo>
                      <a:pt x="6" y="14"/>
                    </a:lnTo>
                    <a:lnTo>
                      <a:pt x="4" y="18"/>
                    </a:lnTo>
                    <a:lnTo>
                      <a:pt x="4" y="22"/>
                    </a:lnTo>
                    <a:lnTo>
                      <a:pt x="4" y="28"/>
                    </a:lnTo>
                    <a:lnTo>
                      <a:pt x="2" y="34"/>
                    </a:lnTo>
                    <a:lnTo>
                      <a:pt x="0" y="38"/>
                    </a:lnTo>
                    <a:lnTo>
                      <a:pt x="16" y="34"/>
                    </a:lnTo>
                    <a:lnTo>
                      <a:pt x="24" y="46"/>
                    </a:lnTo>
                    <a:lnTo>
                      <a:pt x="24" y="44"/>
                    </a:lnTo>
                    <a:lnTo>
                      <a:pt x="28" y="44"/>
                    </a:lnTo>
                    <a:lnTo>
                      <a:pt x="32" y="42"/>
                    </a:lnTo>
                    <a:lnTo>
                      <a:pt x="36" y="40"/>
                    </a:lnTo>
                    <a:lnTo>
                      <a:pt x="40" y="36"/>
                    </a:lnTo>
                    <a:lnTo>
                      <a:pt x="42" y="32"/>
                    </a:lnTo>
                    <a:lnTo>
                      <a:pt x="42" y="28"/>
                    </a:lnTo>
                    <a:lnTo>
                      <a:pt x="44" y="24"/>
                    </a:lnTo>
                    <a:lnTo>
                      <a:pt x="42" y="18"/>
                    </a:lnTo>
                    <a:lnTo>
                      <a:pt x="40" y="12"/>
                    </a:lnTo>
                    <a:lnTo>
                      <a:pt x="38" y="12"/>
                    </a:lnTo>
                    <a:lnTo>
                      <a:pt x="36" y="10"/>
                    </a:lnTo>
                    <a:lnTo>
                      <a:pt x="34" y="6"/>
                    </a:lnTo>
                    <a:lnTo>
                      <a:pt x="30" y="4"/>
                    </a:lnTo>
                    <a:lnTo>
                      <a:pt x="26" y="0"/>
                    </a:lnTo>
                    <a:lnTo>
                      <a:pt x="22" y="0"/>
                    </a:lnTo>
                    <a:lnTo>
                      <a:pt x="16" y="0"/>
                    </a:lnTo>
                    <a:lnTo>
                      <a:pt x="10" y="2"/>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442" name="Freeform 363"/>
              <p:cNvSpPr/>
              <p:nvPr/>
            </p:nvSpPr>
            <p:spPr bwMode="gray">
              <a:xfrm>
                <a:off x="3894" y="1401"/>
                <a:ext cx="333" cy="176"/>
              </a:xfrm>
              <a:custGeom>
                <a:avLst/>
                <a:gdLst>
                  <a:gd name="T0" fmla="*/ 10 w 168"/>
                  <a:gd name="T1" fmla="*/ 2 h 98"/>
                  <a:gd name="T2" fmla="*/ 4 w 168"/>
                  <a:gd name="T3" fmla="*/ 0 h 98"/>
                  <a:gd name="T4" fmla="*/ 0 w 168"/>
                  <a:gd name="T5" fmla="*/ 6 h 98"/>
                  <a:gd name="T6" fmla="*/ 4 w 168"/>
                  <a:gd name="T7" fmla="*/ 24 h 98"/>
                  <a:gd name="T8" fmla="*/ 6 w 168"/>
                  <a:gd name="T9" fmla="*/ 28 h 98"/>
                  <a:gd name="T10" fmla="*/ 12 w 168"/>
                  <a:gd name="T11" fmla="*/ 32 h 98"/>
                  <a:gd name="T12" fmla="*/ 26 w 168"/>
                  <a:gd name="T13" fmla="*/ 26 h 98"/>
                  <a:gd name="T14" fmla="*/ 30 w 168"/>
                  <a:gd name="T15" fmla="*/ 24 h 98"/>
                  <a:gd name="T16" fmla="*/ 34 w 168"/>
                  <a:gd name="T17" fmla="*/ 24 h 98"/>
                  <a:gd name="T18" fmla="*/ 38 w 168"/>
                  <a:gd name="T19" fmla="*/ 38 h 98"/>
                  <a:gd name="T20" fmla="*/ 44 w 168"/>
                  <a:gd name="T21" fmla="*/ 72 h 98"/>
                  <a:gd name="T22" fmla="*/ 40 w 168"/>
                  <a:gd name="T23" fmla="*/ 72 h 98"/>
                  <a:gd name="T24" fmla="*/ 38 w 168"/>
                  <a:gd name="T25" fmla="*/ 80 h 98"/>
                  <a:gd name="T26" fmla="*/ 48 w 168"/>
                  <a:gd name="T27" fmla="*/ 88 h 98"/>
                  <a:gd name="T28" fmla="*/ 56 w 168"/>
                  <a:gd name="T29" fmla="*/ 86 h 98"/>
                  <a:gd name="T30" fmla="*/ 58 w 168"/>
                  <a:gd name="T31" fmla="*/ 84 h 98"/>
                  <a:gd name="T32" fmla="*/ 68 w 168"/>
                  <a:gd name="T33" fmla="*/ 86 h 98"/>
                  <a:gd name="T34" fmla="*/ 82 w 168"/>
                  <a:gd name="T35" fmla="*/ 94 h 98"/>
                  <a:gd name="T36" fmla="*/ 118 w 168"/>
                  <a:gd name="T37" fmla="*/ 96 h 98"/>
                  <a:gd name="T38" fmla="*/ 118 w 168"/>
                  <a:gd name="T39" fmla="*/ 92 h 98"/>
                  <a:gd name="T40" fmla="*/ 122 w 168"/>
                  <a:gd name="T41" fmla="*/ 86 h 98"/>
                  <a:gd name="T42" fmla="*/ 134 w 168"/>
                  <a:gd name="T43" fmla="*/ 88 h 98"/>
                  <a:gd name="T44" fmla="*/ 142 w 168"/>
                  <a:gd name="T45" fmla="*/ 92 h 98"/>
                  <a:gd name="T46" fmla="*/ 150 w 168"/>
                  <a:gd name="T47" fmla="*/ 90 h 98"/>
                  <a:gd name="T48" fmla="*/ 154 w 168"/>
                  <a:gd name="T49" fmla="*/ 82 h 98"/>
                  <a:gd name="T50" fmla="*/ 156 w 168"/>
                  <a:gd name="T51" fmla="*/ 76 h 98"/>
                  <a:gd name="T52" fmla="*/ 164 w 168"/>
                  <a:gd name="T53" fmla="*/ 72 h 98"/>
                  <a:gd name="T54" fmla="*/ 164 w 168"/>
                  <a:gd name="T55" fmla="*/ 66 h 98"/>
                  <a:gd name="T56" fmla="*/ 168 w 168"/>
                  <a:gd name="T57" fmla="*/ 62 h 98"/>
                  <a:gd name="T58" fmla="*/ 166 w 168"/>
                  <a:gd name="T59" fmla="*/ 56 h 98"/>
                  <a:gd name="T60" fmla="*/ 150 w 168"/>
                  <a:gd name="T61" fmla="*/ 50 h 98"/>
                  <a:gd name="T62" fmla="*/ 138 w 168"/>
                  <a:gd name="T63" fmla="*/ 48 h 98"/>
                  <a:gd name="T64" fmla="*/ 124 w 168"/>
                  <a:gd name="T65" fmla="*/ 44 h 98"/>
                  <a:gd name="T66" fmla="*/ 110 w 168"/>
                  <a:gd name="T67" fmla="*/ 46 h 98"/>
                  <a:gd name="T68" fmla="*/ 100 w 168"/>
                  <a:gd name="T69" fmla="*/ 50 h 98"/>
                  <a:gd name="T70" fmla="*/ 82 w 168"/>
                  <a:gd name="T71" fmla="*/ 44 h 98"/>
                  <a:gd name="T72" fmla="*/ 60 w 168"/>
                  <a:gd name="T73" fmla="*/ 30 h 98"/>
                  <a:gd name="T74" fmla="*/ 52 w 168"/>
                  <a:gd name="T75" fmla="*/ 24 h 98"/>
                  <a:gd name="T76" fmla="*/ 50 w 168"/>
                  <a:gd name="T77" fmla="*/ 20 h 98"/>
                  <a:gd name="T78" fmla="*/ 50 w 168"/>
                  <a:gd name="T79" fmla="*/ 16 h 98"/>
                  <a:gd name="T80" fmla="*/ 48 w 168"/>
                  <a:gd name="T81" fmla="*/ 10 h 98"/>
                  <a:gd name="T82" fmla="*/ 40 w 168"/>
                  <a:gd name="T83" fmla="*/ 10 h 98"/>
                  <a:gd name="T84" fmla="*/ 36 w 168"/>
                  <a:gd name="T85" fmla="*/ 14 h 98"/>
                  <a:gd name="T86" fmla="*/ 28 w 168"/>
                  <a:gd name="T87" fmla="*/ 12 h 98"/>
                  <a:gd name="T88" fmla="*/ 24 w 168"/>
                  <a:gd name="T89" fmla="*/ 4 h 98"/>
                  <a:gd name="T90" fmla="*/ 12 w 168"/>
                  <a:gd name="T91" fmla="*/ 2 h 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68"/>
                  <a:gd name="T139" fmla="*/ 0 h 98"/>
                  <a:gd name="T140" fmla="*/ 168 w 168"/>
                  <a:gd name="T141" fmla="*/ 98 h 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68" h="98">
                    <a:moveTo>
                      <a:pt x="12" y="2"/>
                    </a:moveTo>
                    <a:lnTo>
                      <a:pt x="12" y="2"/>
                    </a:lnTo>
                    <a:lnTo>
                      <a:pt x="10" y="2"/>
                    </a:lnTo>
                    <a:lnTo>
                      <a:pt x="8" y="0"/>
                    </a:lnTo>
                    <a:lnTo>
                      <a:pt x="6" y="0"/>
                    </a:lnTo>
                    <a:lnTo>
                      <a:pt x="4" y="0"/>
                    </a:lnTo>
                    <a:lnTo>
                      <a:pt x="2" y="0"/>
                    </a:lnTo>
                    <a:lnTo>
                      <a:pt x="0" y="2"/>
                    </a:lnTo>
                    <a:lnTo>
                      <a:pt x="0" y="6"/>
                    </a:lnTo>
                    <a:lnTo>
                      <a:pt x="0" y="10"/>
                    </a:lnTo>
                    <a:lnTo>
                      <a:pt x="2" y="16"/>
                    </a:lnTo>
                    <a:lnTo>
                      <a:pt x="4" y="24"/>
                    </a:lnTo>
                    <a:lnTo>
                      <a:pt x="4" y="26"/>
                    </a:lnTo>
                    <a:lnTo>
                      <a:pt x="6" y="28"/>
                    </a:lnTo>
                    <a:lnTo>
                      <a:pt x="6" y="30"/>
                    </a:lnTo>
                    <a:lnTo>
                      <a:pt x="8" y="32"/>
                    </a:lnTo>
                    <a:lnTo>
                      <a:pt x="12" y="32"/>
                    </a:lnTo>
                    <a:lnTo>
                      <a:pt x="16" y="32"/>
                    </a:lnTo>
                    <a:lnTo>
                      <a:pt x="20" y="30"/>
                    </a:lnTo>
                    <a:lnTo>
                      <a:pt x="26" y="26"/>
                    </a:lnTo>
                    <a:lnTo>
                      <a:pt x="28" y="26"/>
                    </a:lnTo>
                    <a:lnTo>
                      <a:pt x="28" y="24"/>
                    </a:lnTo>
                    <a:lnTo>
                      <a:pt x="30" y="24"/>
                    </a:lnTo>
                    <a:lnTo>
                      <a:pt x="32" y="24"/>
                    </a:lnTo>
                    <a:lnTo>
                      <a:pt x="34" y="24"/>
                    </a:lnTo>
                    <a:lnTo>
                      <a:pt x="36" y="28"/>
                    </a:lnTo>
                    <a:lnTo>
                      <a:pt x="36" y="32"/>
                    </a:lnTo>
                    <a:lnTo>
                      <a:pt x="38" y="38"/>
                    </a:lnTo>
                    <a:lnTo>
                      <a:pt x="38" y="48"/>
                    </a:lnTo>
                    <a:lnTo>
                      <a:pt x="44" y="72"/>
                    </a:lnTo>
                    <a:lnTo>
                      <a:pt x="42" y="72"/>
                    </a:lnTo>
                    <a:lnTo>
                      <a:pt x="40" y="72"/>
                    </a:lnTo>
                    <a:lnTo>
                      <a:pt x="38" y="74"/>
                    </a:lnTo>
                    <a:lnTo>
                      <a:pt x="38" y="76"/>
                    </a:lnTo>
                    <a:lnTo>
                      <a:pt x="38" y="80"/>
                    </a:lnTo>
                    <a:lnTo>
                      <a:pt x="40" y="84"/>
                    </a:lnTo>
                    <a:lnTo>
                      <a:pt x="44" y="88"/>
                    </a:lnTo>
                    <a:lnTo>
                      <a:pt x="48" y="88"/>
                    </a:lnTo>
                    <a:lnTo>
                      <a:pt x="50" y="88"/>
                    </a:lnTo>
                    <a:lnTo>
                      <a:pt x="54" y="88"/>
                    </a:lnTo>
                    <a:lnTo>
                      <a:pt x="56" y="86"/>
                    </a:lnTo>
                    <a:lnTo>
                      <a:pt x="58" y="84"/>
                    </a:lnTo>
                    <a:lnTo>
                      <a:pt x="62" y="84"/>
                    </a:lnTo>
                    <a:lnTo>
                      <a:pt x="64" y="84"/>
                    </a:lnTo>
                    <a:lnTo>
                      <a:pt x="68" y="86"/>
                    </a:lnTo>
                    <a:lnTo>
                      <a:pt x="72" y="90"/>
                    </a:lnTo>
                    <a:lnTo>
                      <a:pt x="74" y="92"/>
                    </a:lnTo>
                    <a:lnTo>
                      <a:pt x="82" y="94"/>
                    </a:lnTo>
                    <a:lnTo>
                      <a:pt x="94" y="98"/>
                    </a:lnTo>
                    <a:lnTo>
                      <a:pt x="106" y="96"/>
                    </a:lnTo>
                    <a:lnTo>
                      <a:pt x="118" y="96"/>
                    </a:lnTo>
                    <a:lnTo>
                      <a:pt x="118" y="94"/>
                    </a:lnTo>
                    <a:lnTo>
                      <a:pt x="118" y="92"/>
                    </a:lnTo>
                    <a:lnTo>
                      <a:pt x="120" y="90"/>
                    </a:lnTo>
                    <a:lnTo>
                      <a:pt x="120" y="88"/>
                    </a:lnTo>
                    <a:lnTo>
                      <a:pt x="122" y="86"/>
                    </a:lnTo>
                    <a:lnTo>
                      <a:pt x="124" y="86"/>
                    </a:lnTo>
                    <a:lnTo>
                      <a:pt x="128" y="86"/>
                    </a:lnTo>
                    <a:lnTo>
                      <a:pt x="134" y="88"/>
                    </a:lnTo>
                    <a:lnTo>
                      <a:pt x="140" y="92"/>
                    </a:lnTo>
                    <a:lnTo>
                      <a:pt x="142" y="92"/>
                    </a:lnTo>
                    <a:lnTo>
                      <a:pt x="144" y="92"/>
                    </a:lnTo>
                    <a:lnTo>
                      <a:pt x="148" y="92"/>
                    </a:lnTo>
                    <a:lnTo>
                      <a:pt x="150" y="90"/>
                    </a:lnTo>
                    <a:lnTo>
                      <a:pt x="152" y="88"/>
                    </a:lnTo>
                    <a:lnTo>
                      <a:pt x="154" y="86"/>
                    </a:lnTo>
                    <a:lnTo>
                      <a:pt x="154" y="82"/>
                    </a:lnTo>
                    <a:lnTo>
                      <a:pt x="154" y="76"/>
                    </a:lnTo>
                    <a:lnTo>
                      <a:pt x="156" y="76"/>
                    </a:lnTo>
                    <a:lnTo>
                      <a:pt x="158" y="74"/>
                    </a:lnTo>
                    <a:lnTo>
                      <a:pt x="162" y="74"/>
                    </a:lnTo>
                    <a:lnTo>
                      <a:pt x="164" y="72"/>
                    </a:lnTo>
                    <a:lnTo>
                      <a:pt x="164" y="70"/>
                    </a:lnTo>
                    <a:lnTo>
                      <a:pt x="164" y="66"/>
                    </a:lnTo>
                    <a:lnTo>
                      <a:pt x="166" y="64"/>
                    </a:lnTo>
                    <a:lnTo>
                      <a:pt x="168" y="62"/>
                    </a:lnTo>
                    <a:lnTo>
                      <a:pt x="168" y="60"/>
                    </a:lnTo>
                    <a:lnTo>
                      <a:pt x="168" y="58"/>
                    </a:lnTo>
                    <a:lnTo>
                      <a:pt x="166" y="56"/>
                    </a:lnTo>
                    <a:lnTo>
                      <a:pt x="162" y="54"/>
                    </a:lnTo>
                    <a:lnTo>
                      <a:pt x="158" y="52"/>
                    </a:lnTo>
                    <a:lnTo>
                      <a:pt x="150" y="50"/>
                    </a:lnTo>
                    <a:lnTo>
                      <a:pt x="142" y="48"/>
                    </a:lnTo>
                    <a:lnTo>
                      <a:pt x="140" y="48"/>
                    </a:lnTo>
                    <a:lnTo>
                      <a:pt x="138" y="48"/>
                    </a:lnTo>
                    <a:lnTo>
                      <a:pt x="134" y="46"/>
                    </a:lnTo>
                    <a:lnTo>
                      <a:pt x="130" y="44"/>
                    </a:lnTo>
                    <a:lnTo>
                      <a:pt x="124" y="44"/>
                    </a:lnTo>
                    <a:lnTo>
                      <a:pt x="118" y="44"/>
                    </a:lnTo>
                    <a:lnTo>
                      <a:pt x="110" y="44"/>
                    </a:lnTo>
                    <a:lnTo>
                      <a:pt x="110" y="46"/>
                    </a:lnTo>
                    <a:lnTo>
                      <a:pt x="108" y="46"/>
                    </a:lnTo>
                    <a:lnTo>
                      <a:pt x="106" y="48"/>
                    </a:lnTo>
                    <a:lnTo>
                      <a:pt x="100" y="50"/>
                    </a:lnTo>
                    <a:lnTo>
                      <a:pt x="96" y="50"/>
                    </a:lnTo>
                    <a:lnTo>
                      <a:pt x="90" y="48"/>
                    </a:lnTo>
                    <a:lnTo>
                      <a:pt x="82" y="44"/>
                    </a:lnTo>
                    <a:lnTo>
                      <a:pt x="62" y="32"/>
                    </a:lnTo>
                    <a:lnTo>
                      <a:pt x="60" y="30"/>
                    </a:lnTo>
                    <a:lnTo>
                      <a:pt x="58" y="26"/>
                    </a:lnTo>
                    <a:lnTo>
                      <a:pt x="56" y="24"/>
                    </a:lnTo>
                    <a:lnTo>
                      <a:pt x="52" y="24"/>
                    </a:lnTo>
                    <a:lnTo>
                      <a:pt x="52" y="22"/>
                    </a:lnTo>
                    <a:lnTo>
                      <a:pt x="50" y="22"/>
                    </a:lnTo>
                    <a:lnTo>
                      <a:pt x="50" y="20"/>
                    </a:lnTo>
                    <a:lnTo>
                      <a:pt x="50" y="18"/>
                    </a:lnTo>
                    <a:lnTo>
                      <a:pt x="50" y="16"/>
                    </a:lnTo>
                    <a:lnTo>
                      <a:pt x="50" y="14"/>
                    </a:lnTo>
                    <a:lnTo>
                      <a:pt x="50" y="10"/>
                    </a:lnTo>
                    <a:lnTo>
                      <a:pt x="48" y="10"/>
                    </a:lnTo>
                    <a:lnTo>
                      <a:pt x="46" y="8"/>
                    </a:lnTo>
                    <a:lnTo>
                      <a:pt x="42" y="8"/>
                    </a:lnTo>
                    <a:lnTo>
                      <a:pt x="40" y="10"/>
                    </a:lnTo>
                    <a:lnTo>
                      <a:pt x="38" y="12"/>
                    </a:lnTo>
                    <a:lnTo>
                      <a:pt x="36" y="14"/>
                    </a:lnTo>
                    <a:lnTo>
                      <a:pt x="32" y="14"/>
                    </a:lnTo>
                    <a:lnTo>
                      <a:pt x="30" y="14"/>
                    </a:lnTo>
                    <a:lnTo>
                      <a:pt x="28" y="12"/>
                    </a:lnTo>
                    <a:lnTo>
                      <a:pt x="28" y="8"/>
                    </a:lnTo>
                    <a:lnTo>
                      <a:pt x="28" y="6"/>
                    </a:lnTo>
                    <a:lnTo>
                      <a:pt x="24" y="4"/>
                    </a:lnTo>
                    <a:lnTo>
                      <a:pt x="22" y="2"/>
                    </a:lnTo>
                    <a:lnTo>
                      <a:pt x="18" y="2"/>
                    </a:lnTo>
                    <a:lnTo>
                      <a:pt x="12" y="2"/>
                    </a:lnTo>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443" name="Freeform 364"/>
              <p:cNvSpPr/>
              <p:nvPr/>
            </p:nvSpPr>
            <p:spPr bwMode="gray">
              <a:xfrm>
                <a:off x="3716" y="1035"/>
                <a:ext cx="174" cy="183"/>
              </a:xfrm>
              <a:custGeom>
                <a:avLst/>
                <a:gdLst>
                  <a:gd name="T0" fmla="*/ 30 w 88"/>
                  <a:gd name="T1" fmla="*/ 44 h 102"/>
                  <a:gd name="T2" fmla="*/ 26 w 88"/>
                  <a:gd name="T3" fmla="*/ 38 h 102"/>
                  <a:gd name="T4" fmla="*/ 20 w 88"/>
                  <a:gd name="T5" fmla="*/ 32 h 102"/>
                  <a:gd name="T6" fmla="*/ 14 w 88"/>
                  <a:gd name="T7" fmla="*/ 28 h 102"/>
                  <a:gd name="T8" fmla="*/ 8 w 88"/>
                  <a:gd name="T9" fmla="*/ 24 h 102"/>
                  <a:gd name="T10" fmla="*/ 2 w 88"/>
                  <a:gd name="T11" fmla="*/ 16 h 102"/>
                  <a:gd name="T12" fmla="*/ 0 w 88"/>
                  <a:gd name="T13" fmla="*/ 8 h 102"/>
                  <a:gd name="T14" fmla="*/ 8 w 88"/>
                  <a:gd name="T15" fmla="*/ 0 h 102"/>
                  <a:gd name="T16" fmla="*/ 12 w 88"/>
                  <a:gd name="T17" fmla="*/ 0 h 102"/>
                  <a:gd name="T18" fmla="*/ 20 w 88"/>
                  <a:gd name="T19" fmla="*/ 2 h 102"/>
                  <a:gd name="T20" fmla="*/ 28 w 88"/>
                  <a:gd name="T21" fmla="*/ 6 h 102"/>
                  <a:gd name="T22" fmla="*/ 32 w 88"/>
                  <a:gd name="T23" fmla="*/ 16 h 102"/>
                  <a:gd name="T24" fmla="*/ 32 w 88"/>
                  <a:gd name="T25" fmla="*/ 20 h 102"/>
                  <a:gd name="T26" fmla="*/ 36 w 88"/>
                  <a:gd name="T27" fmla="*/ 24 h 102"/>
                  <a:gd name="T28" fmla="*/ 44 w 88"/>
                  <a:gd name="T29" fmla="*/ 26 h 102"/>
                  <a:gd name="T30" fmla="*/ 44 w 88"/>
                  <a:gd name="T31" fmla="*/ 24 h 102"/>
                  <a:gd name="T32" fmla="*/ 44 w 88"/>
                  <a:gd name="T33" fmla="*/ 18 h 102"/>
                  <a:gd name="T34" fmla="*/ 46 w 88"/>
                  <a:gd name="T35" fmla="*/ 12 h 102"/>
                  <a:gd name="T36" fmla="*/ 50 w 88"/>
                  <a:gd name="T37" fmla="*/ 10 h 102"/>
                  <a:gd name="T38" fmla="*/ 60 w 88"/>
                  <a:gd name="T39" fmla="*/ 14 h 102"/>
                  <a:gd name="T40" fmla="*/ 58 w 88"/>
                  <a:gd name="T41" fmla="*/ 20 h 102"/>
                  <a:gd name="T42" fmla="*/ 58 w 88"/>
                  <a:gd name="T43" fmla="*/ 30 h 102"/>
                  <a:gd name="T44" fmla="*/ 60 w 88"/>
                  <a:gd name="T45" fmla="*/ 40 h 102"/>
                  <a:gd name="T46" fmla="*/ 66 w 88"/>
                  <a:gd name="T47" fmla="*/ 46 h 102"/>
                  <a:gd name="T48" fmla="*/ 70 w 88"/>
                  <a:gd name="T49" fmla="*/ 44 h 102"/>
                  <a:gd name="T50" fmla="*/ 76 w 88"/>
                  <a:gd name="T51" fmla="*/ 34 h 102"/>
                  <a:gd name="T52" fmla="*/ 76 w 88"/>
                  <a:gd name="T53" fmla="*/ 32 h 102"/>
                  <a:gd name="T54" fmla="*/ 80 w 88"/>
                  <a:gd name="T55" fmla="*/ 28 h 102"/>
                  <a:gd name="T56" fmla="*/ 82 w 88"/>
                  <a:gd name="T57" fmla="*/ 26 h 102"/>
                  <a:gd name="T58" fmla="*/ 86 w 88"/>
                  <a:gd name="T59" fmla="*/ 28 h 102"/>
                  <a:gd name="T60" fmla="*/ 88 w 88"/>
                  <a:gd name="T61" fmla="*/ 38 h 102"/>
                  <a:gd name="T62" fmla="*/ 86 w 88"/>
                  <a:gd name="T63" fmla="*/ 48 h 102"/>
                  <a:gd name="T64" fmla="*/ 82 w 88"/>
                  <a:gd name="T65" fmla="*/ 68 h 102"/>
                  <a:gd name="T66" fmla="*/ 88 w 88"/>
                  <a:gd name="T67" fmla="*/ 90 h 102"/>
                  <a:gd name="T68" fmla="*/ 88 w 88"/>
                  <a:gd name="T69" fmla="*/ 92 h 102"/>
                  <a:gd name="T70" fmla="*/ 84 w 88"/>
                  <a:gd name="T71" fmla="*/ 98 h 102"/>
                  <a:gd name="T72" fmla="*/ 82 w 88"/>
                  <a:gd name="T73" fmla="*/ 102 h 102"/>
                  <a:gd name="T74" fmla="*/ 78 w 88"/>
                  <a:gd name="T75" fmla="*/ 100 h 102"/>
                  <a:gd name="T76" fmla="*/ 78 w 88"/>
                  <a:gd name="T77" fmla="*/ 96 h 102"/>
                  <a:gd name="T78" fmla="*/ 76 w 88"/>
                  <a:gd name="T79" fmla="*/ 90 h 102"/>
                  <a:gd name="T80" fmla="*/ 76 w 88"/>
                  <a:gd name="T81" fmla="*/ 80 h 102"/>
                  <a:gd name="T82" fmla="*/ 72 w 88"/>
                  <a:gd name="T83" fmla="*/ 76 h 102"/>
                  <a:gd name="T84" fmla="*/ 66 w 88"/>
                  <a:gd name="T85" fmla="*/ 78 h 102"/>
                  <a:gd name="T86" fmla="*/ 60 w 88"/>
                  <a:gd name="T87" fmla="*/ 74 h 102"/>
                  <a:gd name="T88" fmla="*/ 52 w 88"/>
                  <a:gd name="T89" fmla="*/ 70 h 102"/>
                  <a:gd name="T90" fmla="*/ 44 w 88"/>
                  <a:gd name="T91" fmla="*/ 60 h 102"/>
                  <a:gd name="T92" fmla="*/ 30 w 88"/>
                  <a:gd name="T93" fmla="*/ 46 h 1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8"/>
                  <a:gd name="T142" fmla="*/ 0 h 102"/>
                  <a:gd name="T143" fmla="*/ 88 w 88"/>
                  <a:gd name="T144" fmla="*/ 102 h 1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8" h="102">
                    <a:moveTo>
                      <a:pt x="30" y="46"/>
                    </a:moveTo>
                    <a:lnTo>
                      <a:pt x="30" y="44"/>
                    </a:lnTo>
                    <a:lnTo>
                      <a:pt x="28" y="42"/>
                    </a:lnTo>
                    <a:lnTo>
                      <a:pt x="26" y="38"/>
                    </a:lnTo>
                    <a:lnTo>
                      <a:pt x="24" y="34"/>
                    </a:lnTo>
                    <a:lnTo>
                      <a:pt x="20" y="32"/>
                    </a:lnTo>
                    <a:lnTo>
                      <a:pt x="14" y="30"/>
                    </a:lnTo>
                    <a:lnTo>
                      <a:pt x="14" y="28"/>
                    </a:lnTo>
                    <a:lnTo>
                      <a:pt x="12" y="26"/>
                    </a:lnTo>
                    <a:lnTo>
                      <a:pt x="8" y="24"/>
                    </a:lnTo>
                    <a:lnTo>
                      <a:pt x="6" y="20"/>
                    </a:lnTo>
                    <a:lnTo>
                      <a:pt x="2" y="16"/>
                    </a:lnTo>
                    <a:lnTo>
                      <a:pt x="2" y="12"/>
                    </a:lnTo>
                    <a:lnTo>
                      <a:pt x="0" y="8"/>
                    </a:lnTo>
                    <a:lnTo>
                      <a:pt x="4" y="4"/>
                    </a:lnTo>
                    <a:lnTo>
                      <a:pt x="8" y="0"/>
                    </a:lnTo>
                    <a:lnTo>
                      <a:pt x="12" y="0"/>
                    </a:lnTo>
                    <a:lnTo>
                      <a:pt x="16" y="0"/>
                    </a:lnTo>
                    <a:lnTo>
                      <a:pt x="20" y="2"/>
                    </a:lnTo>
                    <a:lnTo>
                      <a:pt x="24" y="4"/>
                    </a:lnTo>
                    <a:lnTo>
                      <a:pt x="28" y="6"/>
                    </a:lnTo>
                    <a:lnTo>
                      <a:pt x="30" y="10"/>
                    </a:lnTo>
                    <a:lnTo>
                      <a:pt x="32" y="16"/>
                    </a:lnTo>
                    <a:lnTo>
                      <a:pt x="32" y="18"/>
                    </a:lnTo>
                    <a:lnTo>
                      <a:pt x="32" y="20"/>
                    </a:lnTo>
                    <a:lnTo>
                      <a:pt x="34" y="22"/>
                    </a:lnTo>
                    <a:lnTo>
                      <a:pt x="36" y="24"/>
                    </a:lnTo>
                    <a:lnTo>
                      <a:pt x="40" y="26"/>
                    </a:lnTo>
                    <a:lnTo>
                      <a:pt x="44" y="26"/>
                    </a:lnTo>
                    <a:lnTo>
                      <a:pt x="44" y="24"/>
                    </a:lnTo>
                    <a:lnTo>
                      <a:pt x="44" y="20"/>
                    </a:lnTo>
                    <a:lnTo>
                      <a:pt x="44" y="18"/>
                    </a:lnTo>
                    <a:lnTo>
                      <a:pt x="44" y="14"/>
                    </a:lnTo>
                    <a:lnTo>
                      <a:pt x="46" y="12"/>
                    </a:lnTo>
                    <a:lnTo>
                      <a:pt x="48" y="10"/>
                    </a:lnTo>
                    <a:lnTo>
                      <a:pt x="50" y="10"/>
                    </a:lnTo>
                    <a:lnTo>
                      <a:pt x="54" y="12"/>
                    </a:lnTo>
                    <a:lnTo>
                      <a:pt x="60" y="14"/>
                    </a:lnTo>
                    <a:lnTo>
                      <a:pt x="60" y="16"/>
                    </a:lnTo>
                    <a:lnTo>
                      <a:pt x="58" y="20"/>
                    </a:lnTo>
                    <a:lnTo>
                      <a:pt x="58" y="24"/>
                    </a:lnTo>
                    <a:lnTo>
                      <a:pt x="58" y="30"/>
                    </a:lnTo>
                    <a:lnTo>
                      <a:pt x="60" y="34"/>
                    </a:lnTo>
                    <a:lnTo>
                      <a:pt x="60" y="40"/>
                    </a:lnTo>
                    <a:lnTo>
                      <a:pt x="64" y="44"/>
                    </a:lnTo>
                    <a:lnTo>
                      <a:pt x="66" y="46"/>
                    </a:lnTo>
                    <a:lnTo>
                      <a:pt x="68" y="46"/>
                    </a:lnTo>
                    <a:lnTo>
                      <a:pt x="70" y="44"/>
                    </a:lnTo>
                    <a:lnTo>
                      <a:pt x="72" y="42"/>
                    </a:lnTo>
                    <a:lnTo>
                      <a:pt x="76" y="34"/>
                    </a:lnTo>
                    <a:lnTo>
                      <a:pt x="76" y="32"/>
                    </a:lnTo>
                    <a:lnTo>
                      <a:pt x="78" y="30"/>
                    </a:lnTo>
                    <a:lnTo>
                      <a:pt x="80" y="28"/>
                    </a:lnTo>
                    <a:lnTo>
                      <a:pt x="82" y="26"/>
                    </a:lnTo>
                    <a:lnTo>
                      <a:pt x="84" y="26"/>
                    </a:lnTo>
                    <a:lnTo>
                      <a:pt x="86" y="28"/>
                    </a:lnTo>
                    <a:lnTo>
                      <a:pt x="86" y="32"/>
                    </a:lnTo>
                    <a:lnTo>
                      <a:pt x="88" y="38"/>
                    </a:lnTo>
                    <a:lnTo>
                      <a:pt x="88" y="46"/>
                    </a:lnTo>
                    <a:lnTo>
                      <a:pt x="86" y="48"/>
                    </a:lnTo>
                    <a:lnTo>
                      <a:pt x="84" y="58"/>
                    </a:lnTo>
                    <a:lnTo>
                      <a:pt x="82" y="68"/>
                    </a:lnTo>
                    <a:lnTo>
                      <a:pt x="84" y="80"/>
                    </a:lnTo>
                    <a:lnTo>
                      <a:pt x="88" y="90"/>
                    </a:lnTo>
                    <a:lnTo>
                      <a:pt x="88" y="92"/>
                    </a:lnTo>
                    <a:lnTo>
                      <a:pt x="86" y="96"/>
                    </a:lnTo>
                    <a:lnTo>
                      <a:pt x="84" y="98"/>
                    </a:lnTo>
                    <a:lnTo>
                      <a:pt x="84" y="100"/>
                    </a:lnTo>
                    <a:lnTo>
                      <a:pt x="82" y="102"/>
                    </a:lnTo>
                    <a:lnTo>
                      <a:pt x="80" y="102"/>
                    </a:lnTo>
                    <a:lnTo>
                      <a:pt x="78" y="100"/>
                    </a:lnTo>
                    <a:lnTo>
                      <a:pt x="78" y="96"/>
                    </a:lnTo>
                    <a:lnTo>
                      <a:pt x="76" y="92"/>
                    </a:lnTo>
                    <a:lnTo>
                      <a:pt x="76" y="90"/>
                    </a:lnTo>
                    <a:lnTo>
                      <a:pt x="76" y="86"/>
                    </a:lnTo>
                    <a:lnTo>
                      <a:pt x="76" y="80"/>
                    </a:lnTo>
                    <a:lnTo>
                      <a:pt x="74" y="78"/>
                    </a:lnTo>
                    <a:lnTo>
                      <a:pt x="72" y="76"/>
                    </a:lnTo>
                    <a:lnTo>
                      <a:pt x="68" y="74"/>
                    </a:lnTo>
                    <a:lnTo>
                      <a:pt x="66" y="78"/>
                    </a:lnTo>
                    <a:lnTo>
                      <a:pt x="64" y="76"/>
                    </a:lnTo>
                    <a:lnTo>
                      <a:pt x="60" y="74"/>
                    </a:lnTo>
                    <a:lnTo>
                      <a:pt x="56" y="72"/>
                    </a:lnTo>
                    <a:lnTo>
                      <a:pt x="52" y="70"/>
                    </a:lnTo>
                    <a:lnTo>
                      <a:pt x="46" y="66"/>
                    </a:lnTo>
                    <a:lnTo>
                      <a:pt x="44" y="60"/>
                    </a:lnTo>
                    <a:lnTo>
                      <a:pt x="30" y="46"/>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444" name="Freeform 365"/>
              <p:cNvSpPr/>
              <p:nvPr/>
            </p:nvSpPr>
            <p:spPr bwMode="gray">
              <a:xfrm>
                <a:off x="3926" y="1114"/>
                <a:ext cx="75" cy="97"/>
              </a:xfrm>
              <a:custGeom>
                <a:avLst/>
                <a:gdLst>
                  <a:gd name="T0" fmla="*/ 16 w 38"/>
                  <a:gd name="T1" fmla="*/ 0 h 54"/>
                  <a:gd name="T2" fmla="*/ 14 w 38"/>
                  <a:gd name="T3" fmla="*/ 0 h 54"/>
                  <a:gd name="T4" fmla="*/ 14 w 38"/>
                  <a:gd name="T5" fmla="*/ 0 h 54"/>
                  <a:gd name="T6" fmla="*/ 12 w 38"/>
                  <a:gd name="T7" fmla="*/ 0 h 54"/>
                  <a:gd name="T8" fmla="*/ 8 w 38"/>
                  <a:gd name="T9" fmla="*/ 2 h 54"/>
                  <a:gd name="T10" fmla="*/ 6 w 38"/>
                  <a:gd name="T11" fmla="*/ 6 h 54"/>
                  <a:gd name="T12" fmla="*/ 4 w 38"/>
                  <a:gd name="T13" fmla="*/ 10 h 54"/>
                  <a:gd name="T14" fmla="*/ 2 w 38"/>
                  <a:gd name="T15" fmla="*/ 16 h 54"/>
                  <a:gd name="T16" fmla="*/ 2 w 38"/>
                  <a:gd name="T17" fmla="*/ 24 h 54"/>
                  <a:gd name="T18" fmla="*/ 0 w 38"/>
                  <a:gd name="T19" fmla="*/ 48 h 54"/>
                  <a:gd name="T20" fmla="*/ 2 w 38"/>
                  <a:gd name="T21" fmla="*/ 48 h 54"/>
                  <a:gd name="T22" fmla="*/ 10 w 38"/>
                  <a:gd name="T23" fmla="*/ 52 h 54"/>
                  <a:gd name="T24" fmla="*/ 18 w 38"/>
                  <a:gd name="T25" fmla="*/ 54 h 54"/>
                  <a:gd name="T26" fmla="*/ 28 w 38"/>
                  <a:gd name="T27" fmla="*/ 54 h 54"/>
                  <a:gd name="T28" fmla="*/ 36 w 38"/>
                  <a:gd name="T29" fmla="*/ 50 h 54"/>
                  <a:gd name="T30" fmla="*/ 38 w 38"/>
                  <a:gd name="T31" fmla="*/ 40 h 54"/>
                  <a:gd name="T32" fmla="*/ 16 w 38"/>
                  <a:gd name="T33" fmla="*/ 0 h 54"/>
                  <a:gd name="T34" fmla="*/ 16 w 38"/>
                  <a:gd name="T35" fmla="*/ 0 h 5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8"/>
                  <a:gd name="T55" fmla="*/ 0 h 54"/>
                  <a:gd name="T56" fmla="*/ 38 w 38"/>
                  <a:gd name="T57" fmla="*/ 54 h 5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8" h="54">
                    <a:moveTo>
                      <a:pt x="16" y="0"/>
                    </a:moveTo>
                    <a:lnTo>
                      <a:pt x="14" y="0"/>
                    </a:lnTo>
                    <a:lnTo>
                      <a:pt x="12" y="0"/>
                    </a:lnTo>
                    <a:lnTo>
                      <a:pt x="8" y="2"/>
                    </a:lnTo>
                    <a:lnTo>
                      <a:pt x="6" y="6"/>
                    </a:lnTo>
                    <a:lnTo>
                      <a:pt x="4" y="10"/>
                    </a:lnTo>
                    <a:lnTo>
                      <a:pt x="2" y="16"/>
                    </a:lnTo>
                    <a:lnTo>
                      <a:pt x="2" y="24"/>
                    </a:lnTo>
                    <a:lnTo>
                      <a:pt x="0" y="48"/>
                    </a:lnTo>
                    <a:lnTo>
                      <a:pt x="2" y="48"/>
                    </a:lnTo>
                    <a:lnTo>
                      <a:pt x="10" y="52"/>
                    </a:lnTo>
                    <a:lnTo>
                      <a:pt x="18" y="54"/>
                    </a:lnTo>
                    <a:lnTo>
                      <a:pt x="28" y="54"/>
                    </a:lnTo>
                    <a:lnTo>
                      <a:pt x="36" y="50"/>
                    </a:lnTo>
                    <a:lnTo>
                      <a:pt x="38" y="40"/>
                    </a:lnTo>
                    <a:lnTo>
                      <a:pt x="16" y="0"/>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445" name="Freeform 366"/>
              <p:cNvSpPr/>
              <p:nvPr/>
            </p:nvSpPr>
            <p:spPr bwMode="gray">
              <a:xfrm>
                <a:off x="4175" y="1132"/>
                <a:ext cx="135" cy="262"/>
              </a:xfrm>
              <a:custGeom>
                <a:avLst/>
                <a:gdLst>
                  <a:gd name="T0" fmla="*/ 18 w 68"/>
                  <a:gd name="T1" fmla="*/ 2 h 146"/>
                  <a:gd name="T2" fmla="*/ 16 w 68"/>
                  <a:gd name="T3" fmla="*/ 0 h 146"/>
                  <a:gd name="T4" fmla="*/ 12 w 68"/>
                  <a:gd name="T5" fmla="*/ 0 h 146"/>
                  <a:gd name="T6" fmla="*/ 10 w 68"/>
                  <a:gd name="T7" fmla="*/ 6 h 146"/>
                  <a:gd name="T8" fmla="*/ 12 w 68"/>
                  <a:gd name="T9" fmla="*/ 10 h 146"/>
                  <a:gd name="T10" fmla="*/ 12 w 68"/>
                  <a:gd name="T11" fmla="*/ 16 h 146"/>
                  <a:gd name="T12" fmla="*/ 10 w 68"/>
                  <a:gd name="T13" fmla="*/ 20 h 146"/>
                  <a:gd name="T14" fmla="*/ 6 w 68"/>
                  <a:gd name="T15" fmla="*/ 22 h 146"/>
                  <a:gd name="T16" fmla="*/ 4 w 68"/>
                  <a:gd name="T17" fmla="*/ 32 h 146"/>
                  <a:gd name="T18" fmla="*/ 2 w 68"/>
                  <a:gd name="T19" fmla="*/ 46 h 146"/>
                  <a:gd name="T20" fmla="*/ 2 w 68"/>
                  <a:gd name="T21" fmla="*/ 54 h 146"/>
                  <a:gd name="T22" fmla="*/ 0 w 68"/>
                  <a:gd name="T23" fmla="*/ 58 h 146"/>
                  <a:gd name="T24" fmla="*/ 0 w 68"/>
                  <a:gd name="T25" fmla="*/ 60 h 146"/>
                  <a:gd name="T26" fmla="*/ 0 w 68"/>
                  <a:gd name="T27" fmla="*/ 66 h 146"/>
                  <a:gd name="T28" fmla="*/ 6 w 68"/>
                  <a:gd name="T29" fmla="*/ 78 h 146"/>
                  <a:gd name="T30" fmla="*/ 4 w 68"/>
                  <a:gd name="T31" fmla="*/ 84 h 146"/>
                  <a:gd name="T32" fmla="*/ 8 w 68"/>
                  <a:gd name="T33" fmla="*/ 84 h 146"/>
                  <a:gd name="T34" fmla="*/ 12 w 68"/>
                  <a:gd name="T35" fmla="*/ 88 h 146"/>
                  <a:gd name="T36" fmla="*/ 14 w 68"/>
                  <a:gd name="T37" fmla="*/ 96 h 146"/>
                  <a:gd name="T38" fmla="*/ 14 w 68"/>
                  <a:gd name="T39" fmla="*/ 100 h 146"/>
                  <a:gd name="T40" fmla="*/ 14 w 68"/>
                  <a:gd name="T41" fmla="*/ 106 h 146"/>
                  <a:gd name="T42" fmla="*/ 12 w 68"/>
                  <a:gd name="T43" fmla="*/ 108 h 146"/>
                  <a:gd name="T44" fmla="*/ 12 w 68"/>
                  <a:gd name="T45" fmla="*/ 110 h 146"/>
                  <a:gd name="T46" fmla="*/ 10 w 68"/>
                  <a:gd name="T47" fmla="*/ 116 h 146"/>
                  <a:gd name="T48" fmla="*/ 12 w 68"/>
                  <a:gd name="T49" fmla="*/ 126 h 146"/>
                  <a:gd name="T50" fmla="*/ 10 w 68"/>
                  <a:gd name="T51" fmla="*/ 130 h 146"/>
                  <a:gd name="T52" fmla="*/ 12 w 68"/>
                  <a:gd name="T53" fmla="*/ 136 h 146"/>
                  <a:gd name="T54" fmla="*/ 16 w 68"/>
                  <a:gd name="T55" fmla="*/ 142 h 146"/>
                  <a:gd name="T56" fmla="*/ 26 w 68"/>
                  <a:gd name="T57" fmla="*/ 146 h 146"/>
                  <a:gd name="T58" fmla="*/ 34 w 68"/>
                  <a:gd name="T59" fmla="*/ 146 h 146"/>
                  <a:gd name="T60" fmla="*/ 36 w 68"/>
                  <a:gd name="T61" fmla="*/ 146 h 146"/>
                  <a:gd name="T62" fmla="*/ 40 w 68"/>
                  <a:gd name="T63" fmla="*/ 146 h 146"/>
                  <a:gd name="T64" fmla="*/ 46 w 68"/>
                  <a:gd name="T65" fmla="*/ 142 h 146"/>
                  <a:gd name="T66" fmla="*/ 50 w 68"/>
                  <a:gd name="T67" fmla="*/ 134 h 146"/>
                  <a:gd name="T68" fmla="*/ 52 w 68"/>
                  <a:gd name="T69" fmla="*/ 130 h 146"/>
                  <a:gd name="T70" fmla="*/ 56 w 68"/>
                  <a:gd name="T71" fmla="*/ 120 h 146"/>
                  <a:gd name="T72" fmla="*/ 62 w 68"/>
                  <a:gd name="T73" fmla="*/ 112 h 146"/>
                  <a:gd name="T74" fmla="*/ 64 w 68"/>
                  <a:gd name="T75" fmla="*/ 108 h 146"/>
                  <a:gd name="T76" fmla="*/ 68 w 68"/>
                  <a:gd name="T77" fmla="*/ 100 h 146"/>
                  <a:gd name="T78" fmla="*/ 68 w 68"/>
                  <a:gd name="T79" fmla="*/ 84 h 146"/>
                  <a:gd name="T80" fmla="*/ 66 w 68"/>
                  <a:gd name="T81" fmla="*/ 80 h 146"/>
                  <a:gd name="T82" fmla="*/ 60 w 68"/>
                  <a:gd name="T83" fmla="*/ 78 h 146"/>
                  <a:gd name="T84" fmla="*/ 56 w 68"/>
                  <a:gd name="T85" fmla="*/ 80 h 146"/>
                  <a:gd name="T86" fmla="*/ 54 w 68"/>
                  <a:gd name="T87" fmla="*/ 80 h 146"/>
                  <a:gd name="T88" fmla="*/ 50 w 68"/>
                  <a:gd name="T89" fmla="*/ 80 h 146"/>
                  <a:gd name="T90" fmla="*/ 52 w 68"/>
                  <a:gd name="T91" fmla="*/ 78 h 146"/>
                  <a:gd name="T92" fmla="*/ 54 w 68"/>
                  <a:gd name="T93" fmla="*/ 74 h 146"/>
                  <a:gd name="T94" fmla="*/ 56 w 68"/>
                  <a:gd name="T95" fmla="*/ 72 h 146"/>
                  <a:gd name="T96" fmla="*/ 56 w 68"/>
                  <a:gd name="T97" fmla="*/ 64 h 146"/>
                  <a:gd name="T98" fmla="*/ 56 w 68"/>
                  <a:gd name="T99" fmla="*/ 56 h 146"/>
                  <a:gd name="T100" fmla="*/ 54 w 68"/>
                  <a:gd name="T101" fmla="*/ 48 h 146"/>
                  <a:gd name="T102" fmla="*/ 48 w 68"/>
                  <a:gd name="T103" fmla="*/ 36 h 146"/>
                  <a:gd name="T104" fmla="*/ 42 w 68"/>
                  <a:gd name="T105" fmla="*/ 28 h 146"/>
                  <a:gd name="T106" fmla="*/ 38 w 68"/>
                  <a:gd name="T107" fmla="*/ 22 h 146"/>
                  <a:gd name="T108" fmla="*/ 32 w 68"/>
                  <a:gd name="T109" fmla="*/ 16 h 146"/>
                  <a:gd name="T110" fmla="*/ 26 w 68"/>
                  <a:gd name="T111" fmla="*/ 12 h 146"/>
                  <a:gd name="T112" fmla="*/ 24 w 68"/>
                  <a:gd name="T113" fmla="*/ 10 h 146"/>
                  <a:gd name="T114" fmla="*/ 20 w 68"/>
                  <a:gd name="T115" fmla="*/ 6 h 146"/>
                  <a:gd name="T116" fmla="*/ 20 w 68"/>
                  <a:gd name="T117" fmla="*/ 2 h 14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8"/>
                  <a:gd name="T178" fmla="*/ 0 h 146"/>
                  <a:gd name="T179" fmla="*/ 68 w 68"/>
                  <a:gd name="T180" fmla="*/ 146 h 14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8" h="146">
                    <a:moveTo>
                      <a:pt x="20" y="2"/>
                    </a:moveTo>
                    <a:lnTo>
                      <a:pt x="18" y="2"/>
                    </a:lnTo>
                    <a:lnTo>
                      <a:pt x="18" y="0"/>
                    </a:lnTo>
                    <a:lnTo>
                      <a:pt x="16" y="0"/>
                    </a:lnTo>
                    <a:lnTo>
                      <a:pt x="14" y="0"/>
                    </a:lnTo>
                    <a:lnTo>
                      <a:pt x="12" y="0"/>
                    </a:lnTo>
                    <a:lnTo>
                      <a:pt x="10" y="2"/>
                    </a:lnTo>
                    <a:lnTo>
                      <a:pt x="10" y="6"/>
                    </a:lnTo>
                    <a:lnTo>
                      <a:pt x="10" y="8"/>
                    </a:lnTo>
                    <a:lnTo>
                      <a:pt x="12" y="10"/>
                    </a:lnTo>
                    <a:lnTo>
                      <a:pt x="12" y="12"/>
                    </a:lnTo>
                    <a:lnTo>
                      <a:pt x="12" y="16"/>
                    </a:lnTo>
                    <a:lnTo>
                      <a:pt x="10" y="20"/>
                    </a:lnTo>
                    <a:lnTo>
                      <a:pt x="8" y="20"/>
                    </a:lnTo>
                    <a:lnTo>
                      <a:pt x="6" y="22"/>
                    </a:lnTo>
                    <a:lnTo>
                      <a:pt x="4" y="26"/>
                    </a:lnTo>
                    <a:lnTo>
                      <a:pt x="4" y="32"/>
                    </a:lnTo>
                    <a:lnTo>
                      <a:pt x="2" y="40"/>
                    </a:lnTo>
                    <a:lnTo>
                      <a:pt x="2" y="46"/>
                    </a:lnTo>
                    <a:lnTo>
                      <a:pt x="2" y="52"/>
                    </a:lnTo>
                    <a:lnTo>
                      <a:pt x="2" y="54"/>
                    </a:lnTo>
                    <a:lnTo>
                      <a:pt x="2" y="56"/>
                    </a:lnTo>
                    <a:lnTo>
                      <a:pt x="0" y="58"/>
                    </a:lnTo>
                    <a:lnTo>
                      <a:pt x="0" y="60"/>
                    </a:lnTo>
                    <a:lnTo>
                      <a:pt x="0" y="62"/>
                    </a:lnTo>
                    <a:lnTo>
                      <a:pt x="0" y="66"/>
                    </a:lnTo>
                    <a:lnTo>
                      <a:pt x="2" y="72"/>
                    </a:lnTo>
                    <a:lnTo>
                      <a:pt x="6" y="78"/>
                    </a:lnTo>
                    <a:lnTo>
                      <a:pt x="2" y="84"/>
                    </a:lnTo>
                    <a:lnTo>
                      <a:pt x="4" y="84"/>
                    </a:lnTo>
                    <a:lnTo>
                      <a:pt x="6" y="84"/>
                    </a:lnTo>
                    <a:lnTo>
                      <a:pt x="8" y="84"/>
                    </a:lnTo>
                    <a:lnTo>
                      <a:pt x="10" y="86"/>
                    </a:lnTo>
                    <a:lnTo>
                      <a:pt x="12" y="88"/>
                    </a:lnTo>
                    <a:lnTo>
                      <a:pt x="14" y="92"/>
                    </a:lnTo>
                    <a:lnTo>
                      <a:pt x="14" y="96"/>
                    </a:lnTo>
                    <a:lnTo>
                      <a:pt x="14" y="98"/>
                    </a:lnTo>
                    <a:lnTo>
                      <a:pt x="14" y="100"/>
                    </a:lnTo>
                    <a:lnTo>
                      <a:pt x="16" y="102"/>
                    </a:lnTo>
                    <a:lnTo>
                      <a:pt x="14" y="106"/>
                    </a:lnTo>
                    <a:lnTo>
                      <a:pt x="14" y="108"/>
                    </a:lnTo>
                    <a:lnTo>
                      <a:pt x="12" y="108"/>
                    </a:lnTo>
                    <a:lnTo>
                      <a:pt x="12" y="110"/>
                    </a:lnTo>
                    <a:lnTo>
                      <a:pt x="10" y="112"/>
                    </a:lnTo>
                    <a:lnTo>
                      <a:pt x="10" y="116"/>
                    </a:lnTo>
                    <a:lnTo>
                      <a:pt x="10" y="120"/>
                    </a:lnTo>
                    <a:lnTo>
                      <a:pt x="12" y="126"/>
                    </a:lnTo>
                    <a:lnTo>
                      <a:pt x="12" y="128"/>
                    </a:lnTo>
                    <a:lnTo>
                      <a:pt x="10" y="130"/>
                    </a:lnTo>
                    <a:lnTo>
                      <a:pt x="10" y="132"/>
                    </a:lnTo>
                    <a:lnTo>
                      <a:pt x="12" y="136"/>
                    </a:lnTo>
                    <a:lnTo>
                      <a:pt x="12" y="140"/>
                    </a:lnTo>
                    <a:lnTo>
                      <a:pt x="16" y="142"/>
                    </a:lnTo>
                    <a:lnTo>
                      <a:pt x="22" y="144"/>
                    </a:lnTo>
                    <a:lnTo>
                      <a:pt x="26" y="146"/>
                    </a:lnTo>
                    <a:lnTo>
                      <a:pt x="30" y="146"/>
                    </a:lnTo>
                    <a:lnTo>
                      <a:pt x="34" y="146"/>
                    </a:lnTo>
                    <a:lnTo>
                      <a:pt x="36" y="146"/>
                    </a:lnTo>
                    <a:lnTo>
                      <a:pt x="38" y="146"/>
                    </a:lnTo>
                    <a:lnTo>
                      <a:pt x="40" y="146"/>
                    </a:lnTo>
                    <a:lnTo>
                      <a:pt x="44" y="144"/>
                    </a:lnTo>
                    <a:lnTo>
                      <a:pt x="46" y="142"/>
                    </a:lnTo>
                    <a:lnTo>
                      <a:pt x="48" y="140"/>
                    </a:lnTo>
                    <a:lnTo>
                      <a:pt x="50" y="134"/>
                    </a:lnTo>
                    <a:lnTo>
                      <a:pt x="52" y="130"/>
                    </a:lnTo>
                    <a:lnTo>
                      <a:pt x="52" y="126"/>
                    </a:lnTo>
                    <a:lnTo>
                      <a:pt x="56" y="120"/>
                    </a:lnTo>
                    <a:lnTo>
                      <a:pt x="58" y="116"/>
                    </a:lnTo>
                    <a:lnTo>
                      <a:pt x="62" y="112"/>
                    </a:lnTo>
                    <a:lnTo>
                      <a:pt x="64" y="110"/>
                    </a:lnTo>
                    <a:lnTo>
                      <a:pt x="64" y="108"/>
                    </a:lnTo>
                    <a:lnTo>
                      <a:pt x="66" y="104"/>
                    </a:lnTo>
                    <a:lnTo>
                      <a:pt x="68" y="100"/>
                    </a:lnTo>
                    <a:lnTo>
                      <a:pt x="68" y="92"/>
                    </a:lnTo>
                    <a:lnTo>
                      <a:pt x="68" y="84"/>
                    </a:lnTo>
                    <a:lnTo>
                      <a:pt x="66" y="80"/>
                    </a:lnTo>
                    <a:lnTo>
                      <a:pt x="62" y="78"/>
                    </a:lnTo>
                    <a:lnTo>
                      <a:pt x="60" y="78"/>
                    </a:lnTo>
                    <a:lnTo>
                      <a:pt x="56" y="80"/>
                    </a:lnTo>
                    <a:lnTo>
                      <a:pt x="54" y="80"/>
                    </a:lnTo>
                    <a:lnTo>
                      <a:pt x="52" y="80"/>
                    </a:lnTo>
                    <a:lnTo>
                      <a:pt x="50" y="80"/>
                    </a:lnTo>
                    <a:lnTo>
                      <a:pt x="52" y="78"/>
                    </a:lnTo>
                    <a:lnTo>
                      <a:pt x="54" y="74"/>
                    </a:lnTo>
                    <a:lnTo>
                      <a:pt x="56" y="72"/>
                    </a:lnTo>
                    <a:lnTo>
                      <a:pt x="56" y="68"/>
                    </a:lnTo>
                    <a:lnTo>
                      <a:pt x="56" y="64"/>
                    </a:lnTo>
                    <a:lnTo>
                      <a:pt x="56" y="58"/>
                    </a:lnTo>
                    <a:lnTo>
                      <a:pt x="56" y="56"/>
                    </a:lnTo>
                    <a:lnTo>
                      <a:pt x="56" y="52"/>
                    </a:lnTo>
                    <a:lnTo>
                      <a:pt x="54" y="48"/>
                    </a:lnTo>
                    <a:lnTo>
                      <a:pt x="52" y="42"/>
                    </a:lnTo>
                    <a:lnTo>
                      <a:pt x="48" y="36"/>
                    </a:lnTo>
                    <a:lnTo>
                      <a:pt x="44" y="30"/>
                    </a:lnTo>
                    <a:lnTo>
                      <a:pt x="42" y="28"/>
                    </a:lnTo>
                    <a:lnTo>
                      <a:pt x="40" y="26"/>
                    </a:lnTo>
                    <a:lnTo>
                      <a:pt x="38" y="22"/>
                    </a:lnTo>
                    <a:lnTo>
                      <a:pt x="36" y="18"/>
                    </a:lnTo>
                    <a:lnTo>
                      <a:pt x="32" y="16"/>
                    </a:lnTo>
                    <a:lnTo>
                      <a:pt x="30" y="14"/>
                    </a:lnTo>
                    <a:lnTo>
                      <a:pt x="26" y="12"/>
                    </a:lnTo>
                    <a:lnTo>
                      <a:pt x="24" y="10"/>
                    </a:lnTo>
                    <a:lnTo>
                      <a:pt x="22" y="8"/>
                    </a:lnTo>
                    <a:lnTo>
                      <a:pt x="20" y="6"/>
                    </a:lnTo>
                    <a:lnTo>
                      <a:pt x="18" y="4"/>
                    </a:lnTo>
                    <a:lnTo>
                      <a:pt x="20" y="2"/>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446" name="Freeform 367"/>
              <p:cNvSpPr/>
              <p:nvPr/>
            </p:nvSpPr>
            <p:spPr bwMode="gray">
              <a:xfrm>
                <a:off x="3704" y="1874"/>
                <a:ext cx="99" cy="83"/>
              </a:xfrm>
              <a:custGeom>
                <a:avLst/>
                <a:gdLst>
                  <a:gd name="T0" fmla="*/ 24 w 50"/>
                  <a:gd name="T1" fmla="*/ 18 h 46"/>
                  <a:gd name="T2" fmla="*/ 24 w 50"/>
                  <a:gd name="T3" fmla="*/ 18 h 46"/>
                  <a:gd name="T4" fmla="*/ 22 w 50"/>
                  <a:gd name="T5" fmla="*/ 18 h 46"/>
                  <a:gd name="T6" fmla="*/ 18 w 50"/>
                  <a:gd name="T7" fmla="*/ 18 h 46"/>
                  <a:gd name="T8" fmla="*/ 16 w 50"/>
                  <a:gd name="T9" fmla="*/ 20 h 46"/>
                  <a:gd name="T10" fmla="*/ 12 w 50"/>
                  <a:gd name="T11" fmla="*/ 22 h 46"/>
                  <a:gd name="T12" fmla="*/ 10 w 50"/>
                  <a:gd name="T13" fmla="*/ 24 h 46"/>
                  <a:gd name="T14" fmla="*/ 8 w 50"/>
                  <a:gd name="T15" fmla="*/ 26 h 46"/>
                  <a:gd name="T16" fmla="*/ 8 w 50"/>
                  <a:gd name="T17" fmla="*/ 26 h 46"/>
                  <a:gd name="T18" fmla="*/ 6 w 50"/>
                  <a:gd name="T19" fmla="*/ 26 h 46"/>
                  <a:gd name="T20" fmla="*/ 4 w 50"/>
                  <a:gd name="T21" fmla="*/ 26 h 46"/>
                  <a:gd name="T22" fmla="*/ 2 w 50"/>
                  <a:gd name="T23" fmla="*/ 28 h 46"/>
                  <a:gd name="T24" fmla="*/ 0 w 50"/>
                  <a:gd name="T25" fmla="*/ 30 h 46"/>
                  <a:gd name="T26" fmla="*/ 0 w 50"/>
                  <a:gd name="T27" fmla="*/ 32 h 46"/>
                  <a:gd name="T28" fmla="*/ 0 w 50"/>
                  <a:gd name="T29" fmla="*/ 38 h 46"/>
                  <a:gd name="T30" fmla="*/ 0 w 50"/>
                  <a:gd name="T31" fmla="*/ 38 h 46"/>
                  <a:gd name="T32" fmla="*/ 4 w 50"/>
                  <a:gd name="T33" fmla="*/ 40 h 46"/>
                  <a:gd name="T34" fmla="*/ 6 w 50"/>
                  <a:gd name="T35" fmla="*/ 42 h 46"/>
                  <a:gd name="T36" fmla="*/ 12 w 50"/>
                  <a:gd name="T37" fmla="*/ 44 h 46"/>
                  <a:gd name="T38" fmla="*/ 18 w 50"/>
                  <a:gd name="T39" fmla="*/ 46 h 46"/>
                  <a:gd name="T40" fmla="*/ 24 w 50"/>
                  <a:gd name="T41" fmla="*/ 46 h 46"/>
                  <a:gd name="T42" fmla="*/ 26 w 50"/>
                  <a:gd name="T43" fmla="*/ 46 h 46"/>
                  <a:gd name="T44" fmla="*/ 30 w 50"/>
                  <a:gd name="T45" fmla="*/ 46 h 46"/>
                  <a:gd name="T46" fmla="*/ 34 w 50"/>
                  <a:gd name="T47" fmla="*/ 44 h 46"/>
                  <a:gd name="T48" fmla="*/ 38 w 50"/>
                  <a:gd name="T49" fmla="*/ 44 h 46"/>
                  <a:gd name="T50" fmla="*/ 44 w 50"/>
                  <a:gd name="T51" fmla="*/ 44 h 46"/>
                  <a:gd name="T52" fmla="*/ 48 w 50"/>
                  <a:gd name="T53" fmla="*/ 44 h 46"/>
                  <a:gd name="T54" fmla="*/ 50 w 50"/>
                  <a:gd name="T55" fmla="*/ 46 h 46"/>
                  <a:gd name="T56" fmla="*/ 50 w 50"/>
                  <a:gd name="T57" fmla="*/ 44 h 46"/>
                  <a:gd name="T58" fmla="*/ 48 w 50"/>
                  <a:gd name="T59" fmla="*/ 42 h 46"/>
                  <a:gd name="T60" fmla="*/ 48 w 50"/>
                  <a:gd name="T61" fmla="*/ 36 h 46"/>
                  <a:gd name="T62" fmla="*/ 46 w 50"/>
                  <a:gd name="T63" fmla="*/ 30 h 46"/>
                  <a:gd name="T64" fmla="*/ 44 w 50"/>
                  <a:gd name="T65" fmla="*/ 26 h 46"/>
                  <a:gd name="T66" fmla="*/ 42 w 50"/>
                  <a:gd name="T67" fmla="*/ 24 h 46"/>
                  <a:gd name="T68" fmla="*/ 40 w 50"/>
                  <a:gd name="T69" fmla="*/ 22 h 46"/>
                  <a:gd name="T70" fmla="*/ 40 w 50"/>
                  <a:gd name="T71" fmla="*/ 18 h 46"/>
                  <a:gd name="T72" fmla="*/ 38 w 50"/>
                  <a:gd name="T73" fmla="*/ 14 h 46"/>
                  <a:gd name="T74" fmla="*/ 38 w 50"/>
                  <a:gd name="T75" fmla="*/ 10 h 46"/>
                  <a:gd name="T76" fmla="*/ 36 w 50"/>
                  <a:gd name="T77" fmla="*/ 6 h 46"/>
                  <a:gd name="T78" fmla="*/ 32 w 50"/>
                  <a:gd name="T79" fmla="*/ 2 h 46"/>
                  <a:gd name="T80" fmla="*/ 30 w 50"/>
                  <a:gd name="T81" fmla="*/ 0 h 46"/>
                  <a:gd name="T82" fmla="*/ 26 w 50"/>
                  <a:gd name="T83" fmla="*/ 2 h 46"/>
                  <a:gd name="T84" fmla="*/ 24 w 50"/>
                  <a:gd name="T85" fmla="*/ 18 h 46"/>
                  <a:gd name="T86" fmla="*/ 24 w 50"/>
                  <a:gd name="T87" fmla="*/ 18 h 4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0"/>
                  <a:gd name="T133" fmla="*/ 0 h 46"/>
                  <a:gd name="T134" fmla="*/ 50 w 50"/>
                  <a:gd name="T135" fmla="*/ 46 h 4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0" h="46">
                    <a:moveTo>
                      <a:pt x="24" y="18"/>
                    </a:moveTo>
                    <a:lnTo>
                      <a:pt x="24" y="18"/>
                    </a:lnTo>
                    <a:lnTo>
                      <a:pt x="22" y="18"/>
                    </a:lnTo>
                    <a:lnTo>
                      <a:pt x="18" y="18"/>
                    </a:lnTo>
                    <a:lnTo>
                      <a:pt x="16" y="20"/>
                    </a:lnTo>
                    <a:lnTo>
                      <a:pt x="12" y="22"/>
                    </a:lnTo>
                    <a:lnTo>
                      <a:pt x="10" y="24"/>
                    </a:lnTo>
                    <a:lnTo>
                      <a:pt x="8" y="26"/>
                    </a:lnTo>
                    <a:lnTo>
                      <a:pt x="6" y="26"/>
                    </a:lnTo>
                    <a:lnTo>
                      <a:pt x="4" y="26"/>
                    </a:lnTo>
                    <a:lnTo>
                      <a:pt x="2" y="28"/>
                    </a:lnTo>
                    <a:lnTo>
                      <a:pt x="0" y="30"/>
                    </a:lnTo>
                    <a:lnTo>
                      <a:pt x="0" y="32"/>
                    </a:lnTo>
                    <a:lnTo>
                      <a:pt x="0" y="38"/>
                    </a:lnTo>
                    <a:lnTo>
                      <a:pt x="4" y="40"/>
                    </a:lnTo>
                    <a:lnTo>
                      <a:pt x="6" y="42"/>
                    </a:lnTo>
                    <a:lnTo>
                      <a:pt x="12" y="44"/>
                    </a:lnTo>
                    <a:lnTo>
                      <a:pt x="18" y="46"/>
                    </a:lnTo>
                    <a:lnTo>
                      <a:pt x="24" y="46"/>
                    </a:lnTo>
                    <a:lnTo>
                      <a:pt x="26" y="46"/>
                    </a:lnTo>
                    <a:lnTo>
                      <a:pt x="30" y="46"/>
                    </a:lnTo>
                    <a:lnTo>
                      <a:pt x="34" y="44"/>
                    </a:lnTo>
                    <a:lnTo>
                      <a:pt x="38" y="44"/>
                    </a:lnTo>
                    <a:lnTo>
                      <a:pt x="44" y="44"/>
                    </a:lnTo>
                    <a:lnTo>
                      <a:pt x="48" y="44"/>
                    </a:lnTo>
                    <a:lnTo>
                      <a:pt x="50" y="46"/>
                    </a:lnTo>
                    <a:lnTo>
                      <a:pt x="50" y="44"/>
                    </a:lnTo>
                    <a:lnTo>
                      <a:pt x="48" y="42"/>
                    </a:lnTo>
                    <a:lnTo>
                      <a:pt x="48" y="36"/>
                    </a:lnTo>
                    <a:lnTo>
                      <a:pt x="46" y="30"/>
                    </a:lnTo>
                    <a:lnTo>
                      <a:pt x="44" y="26"/>
                    </a:lnTo>
                    <a:lnTo>
                      <a:pt x="42" y="24"/>
                    </a:lnTo>
                    <a:lnTo>
                      <a:pt x="40" y="22"/>
                    </a:lnTo>
                    <a:lnTo>
                      <a:pt x="40" y="18"/>
                    </a:lnTo>
                    <a:lnTo>
                      <a:pt x="38" y="14"/>
                    </a:lnTo>
                    <a:lnTo>
                      <a:pt x="38" y="10"/>
                    </a:lnTo>
                    <a:lnTo>
                      <a:pt x="36" y="6"/>
                    </a:lnTo>
                    <a:lnTo>
                      <a:pt x="32" y="2"/>
                    </a:lnTo>
                    <a:lnTo>
                      <a:pt x="30" y="0"/>
                    </a:lnTo>
                    <a:lnTo>
                      <a:pt x="26" y="2"/>
                    </a:lnTo>
                    <a:lnTo>
                      <a:pt x="24" y="18"/>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447" name="Freeform 368"/>
              <p:cNvSpPr/>
              <p:nvPr/>
            </p:nvSpPr>
            <p:spPr bwMode="gray">
              <a:xfrm>
                <a:off x="4203" y="1584"/>
                <a:ext cx="119" cy="79"/>
              </a:xfrm>
              <a:custGeom>
                <a:avLst/>
                <a:gdLst>
                  <a:gd name="T0" fmla="*/ 14 w 60"/>
                  <a:gd name="T1" fmla="*/ 2 h 44"/>
                  <a:gd name="T2" fmla="*/ 14 w 60"/>
                  <a:gd name="T3" fmla="*/ 2 h 44"/>
                  <a:gd name="T4" fmla="*/ 12 w 60"/>
                  <a:gd name="T5" fmla="*/ 2 h 44"/>
                  <a:gd name="T6" fmla="*/ 10 w 60"/>
                  <a:gd name="T7" fmla="*/ 2 h 44"/>
                  <a:gd name="T8" fmla="*/ 8 w 60"/>
                  <a:gd name="T9" fmla="*/ 2 h 44"/>
                  <a:gd name="T10" fmla="*/ 4 w 60"/>
                  <a:gd name="T11" fmla="*/ 2 h 44"/>
                  <a:gd name="T12" fmla="*/ 2 w 60"/>
                  <a:gd name="T13" fmla="*/ 4 h 44"/>
                  <a:gd name="T14" fmla="*/ 0 w 60"/>
                  <a:gd name="T15" fmla="*/ 8 h 44"/>
                  <a:gd name="T16" fmla="*/ 0 w 60"/>
                  <a:gd name="T17" fmla="*/ 12 h 44"/>
                  <a:gd name="T18" fmla="*/ 0 w 60"/>
                  <a:gd name="T19" fmla="*/ 14 h 44"/>
                  <a:gd name="T20" fmla="*/ 0 w 60"/>
                  <a:gd name="T21" fmla="*/ 16 h 44"/>
                  <a:gd name="T22" fmla="*/ 0 w 60"/>
                  <a:gd name="T23" fmla="*/ 20 h 44"/>
                  <a:gd name="T24" fmla="*/ 0 w 60"/>
                  <a:gd name="T25" fmla="*/ 24 h 44"/>
                  <a:gd name="T26" fmla="*/ 0 w 60"/>
                  <a:gd name="T27" fmla="*/ 28 h 44"/>
                  <a:gd name="T28" fmla="*/ 2 w 60"/>
                  <a:gd name="T29" fmla="*/ 32 h 44"/>
                  <a:gd name="T30" fmla="*/ 4 w 60"/>
                  <a:gd name="T31" fmla="*/ 36 h 44"/>
                  <a:gd name="T32" fmla="*/ 6 w 60"/>
                  <a:gd name="T33" fmla="*/ 38 h 44"/>
                  <a:gd name="T34" fmla="*/ 12 w 60"/>
                  <a:gd name="T35" fmla="*/ 40 h 44"/>
                  <a:gd name="T36" fmla="*/ 12 w 60"/>
                  <a:gd name="T37" fmla="*/ 40 h 44"/>
                  <a:gd name="T38" fmla="*/ 14 w 60"/>
                  <a:gd name="T39" fmla="*/ 42 h 44"/>
                  <a:gd name="T40" fmla="*/ 18 w 60"/>
                  <a:gd name="T41" fmla="*/ 44 h 44"/>
                  <a:gd name="T42" fmla="*/ 22 w 60"/>
                  <a:gd name="T43" fmla="*/ 44 h 44"/>
                  <a:gd name="T44" fmla="*/ 26 w 60"/>
                  <a:gd name="T45" fmla="*/ 42 h 44"/>
                  <a:gd name="T46" fmla="*/ 58 w 60"/>
                  <a:gd name="T47" fmla="*/ 42 h 44"/>
                  <a:gd name="T48" fmla="*/ 60 w 60"/>
                  <a:gd name="T49" fmla="*/ 36 h 44"/>
                  <a:gd name="T50" fmla="*/ 58 w 60"/>
                  <a:gd name="T51" fmla="*/ 34 h 44"/>
                  <a:gd name="T52" fmla="*/ 58 w 60"/>
                  <a:gd name="T53" fmla="*/ 32 h 44"/>
                  <a:gd name="T54" fmla="*/ 58 w 60"/>
                  <a:gd name="T55" fmla="*/ 28 h 44"/>
                  <a:gd name="T56" fmla="*/ 56 w 60"/>
                  <a:gd name="T57" fmla="*/ 22 h 44"/>
                  <a:gd name="T58" fmla="*/ 56 w 60"/>
                  <a:gd name="T59" fmla="*/ 16 h 44"/>
                  <a:gd name="T60" fmla="*/ 54 w 60"/>
                  <a:gd name="T61" fmla="*/ 12 h 44"/>
                  <a:gd name="T62" fmla="*/ 54 w 60"/>
                  <a:gd name="T63" fmla="*/ 8 h 44"/>
                  <a:gd name="T64" fmla="*/ 54 w 60"/>
                  <a:gd name="T65" fmla="*/ 6 h 44"/>
                  <a:gd name="T66" fmla="*/ 52 w 60"/>
                  <a:gd name="T67" fmla="*/ 4 h 44"/>
                  <a:gd name="T68" fmla="*/ 48 w 60"/>
                  <a:gd name="T69" fmla="*/ 0 h 44"/>
                  <a:gd name="T70" fmla="*/ 44 w 60"/>
                  <a:gd name="T71" fmla="*/ 0 h 44"/>
                  <a:gd name="T72" fmla="*/ 38 w 60"/>
                  <a:gd name="T73" fmla="*/ 0 h 44"/>
                  <a:gd name="T74" fmla="*/ 30 w 60"/>
                  <a:gd name="T75" fmla="*/ 2 h 44"/>
                  <a:gd name="T76" fmla="*/ 14 w 60"/>
                  <a:gd name="T77" fmla="*/ 2 h 44"/>
                  <a:gd name="T78" fmla="*/ 14 w 60"/>
                  <a:gd name="T79" fmla="*/ 2 h 4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0"/>
                  <a:gd name="T121" fmla="*/ 0 h 44"/>
                  <a:gd name="T122" fmla="*/ 60 w 60"/>
                  <a:gd name="T123" fmla="*/ 44 h 4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0" h="44">
                    <a:moveTo>
                      <a:pt x="14" y="2"/>
                    </a:moveTo>
                    <a:lnTo>
                      <a:pt x="14" y="2"/>
                    </a:lnTo>
                    <a:lnTo>
                      <a:pt x="12" y="2"/>
                    </a:lnTo>
                    <a:lnTo>
                      <a:pt x="10" y="2"/>
                    </a:lnTo>
                    <a:lnTo>
                      <a:pt x="8" y="2"/>
                    </a:lnTo>
                    <a:lnTo>
                      <a:pt x="4" y="2"/>
                    </a:lnTo>
                    <a:lnTo>
                      <a:pt x="2" y="4"/>
                    </a:lnTo>
                    <a:lnTo>
                      <a:pt x="0" y="8"/>
                    </a:lnTo>
                    <a:lnTo>
                      <a:pt x="0" y="12"/>
                    </a:lnTo>
                    <a:lnTo>
                      <a:pt x="0" y="14"/>
                    </a:lnTo>
                    <a:lnTo>
                      <a:pt x="0" y="16"/>
                    </a:lnTo>
                    <a:lnTo>
                      <a:pt x="0" y="20"/>
                    </a:lnTo>
                    <a:lnTo>
                      <a:pt x="0" y="24"/>
                    </a:lnTo>
                    <a:lnTo>
                      <a:pt x="0" y="28"/>
                    </a:lnTo>
                    <a:lnTo>
                      <a:pt x="2" y="32"/>
                    </a:lnTo>
                    <a:lnTo>
                      <a:pt x="4" y="36"/>
                    </a:lnTo>
                    <a:lnTo>
                      <a:pt x="6" y="38"/>
                    </a:lnTo>
                    <a:lnTo>
                      <a:pt x="12" y="40"/>
                    </a:lnTo>
                    <a:lnTo>
                      <a:pt x="14" y="42"/>
                    </a:lnTo>
                    <a:lnTo>
                      <a:pt x="18" y="44"/>
                    </a:lnTo>
                    <a:lnTo>
                      <a:pt x="22" y="44"/>
                    </a:lnTo>
                    <a:lnTo>
                      <a:pt x="26" y="42"/>
                    </a:lnTo>
                    <a:lnTo>
                      <a:pt x="58" y="42"/>
                    </a:lnTo>
                    <a:lnTo>
                      <a:pt x="60" y="36"/>
                    </a:lnTo>
                    <a:lnTo>
                      <a:pt x="58" y="34"/>
                    </a:lnTo>
                    <a:lnTo>
                      <a:pt x="58" y="32"/>
                    </a:lnTo>
                    <a:lnTo>
                      <a:pt x="58" y="28"/>
                    </a:lnTo>
                    <a:lnTo>
                      <a:pt x="56" y="22"/>
                    </a:lnTo>
                    <a:lnTo>
                      <a:pt x="56" y="16"/>
                    </a:lnTo>
                    <a:lnTo>
                      <a:pt x="54" y="12"/>
                    </a:lnTo>
                    <a:lnTo>
                      <a:pt x="54" y="8"/>
                    </a:lnTo>
                    <a:lnTo>
                      <a:pt x="54" y="6"/>
                    </a:lnTo>
                    <a:lnTo>
                      <a:pt x="52" y="4"/>
                    </a:lnTo>
                    <a:lnTo>
                      <a:pt x="48" y="0"/>
                    </a:lnTo>
                    <a:lnTo>
                      <a:pt x="44" y="0"/>
                    </a:lnTo>
                    <a:lnTo>
                      <a:pt x="38" y="0"/>
                    </a:lnTo>
                    <a:lnTo>
                      <a:pt x="30" y="2"/>
                    </a:lnTo>
                    <a:lnTo>
                      <a:pt x="14" y="2"/>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448" name="Freeform 369"/>
              <p:cNvSpPr/>
              <p:nvPr/>
            </p:nvSpPr>
            <p:spPr bwMode="gray">
              <a:xfrm>
                <a:off x="4286" y="1953"/>
                <a:ext cx="47" cy="58"/>
              </a:xfrm>
              <a:custGeom>
                <a:avLst/>
                <a:gdLst>
                  <a:gd name="T0" fmla="*/ 10 w 24"/>
                  <a:gd name="T1" fmla="*/ 0 h 32"/>
                  <a:gd name="T2" fmla="*/ 10 w 24"/>
                  <a:gd name="T3" fmla="*/ 0 h 32"/>
                  <a:gd name="T4" fmla="*/ 8 w 24"/>
                  <a:gd name="T5" fmla="*/ 0 h 32"/>
                  <a:gd name="T6" fmla="*/ 6 w 24"/>
                  <a:gd name="T7" fmla="*/ 0 h 32"/>
                  <a:gd name="T8" fmla="*/ 4 w 24"/>
                  <a:gd name="T9" fmla="*/ 2 h 32"/>
                  <a:gd name="T10" fmla="*/ 2 w 24"/>
                  <a:gd name="T11" fmla="*/ 4 h 32"/>
                  <a:gd name="T12" fmla="*/ 0 w 24"/>
                  <a:gd name="T13" fmla="*/ 8 h 32"/>
                  <a:gd name="T14" fmla="*/ 0 w 24"/>
                  <a:gd name="T15" fmla="*/ 14 h 32"/>
                  <a:gd name="T16" fmla="*/ 0 w 24"/>
                  <a:gd name="T17" fmla="*/ 16 h 32"/>
                  <a:gd name="T18" fmla="*/ 0 w 24"/>
                  <a:gd name="T19" fmla="*/ 18 h 32"/>
                  <a:gd name="T20" fmla="*/ 0 w 24"/>
                  <a:gd name="T21" fmla="*/ 22 h 32"/>
                  <a:gd name="T22" fmla="*/ 0 w 24"/>
                  <a:gd name="T23" fmla="*/ 26 h 32"/>
                  <a:gd name="T24" fmla="*/ 2 w 24"/>
                  <a:gd name="T25" fmla="*/ 30 h 32"/>
                  <a:gd name="T26" fmla="*/ 6 w 24"/>
                  <a:gd name="T27" fmla="*/ 32 h 32"/>
                  <a:gd name="T28" fmla="*/ 8 w 24"/>
                  <a:gd name="T29" fmla="*/ 32 h 32"/>
                  <a:gd name="T30" fmla="*/ 10 w 24"/>
                  <a:gd name="T31" fmla="*/ 32 h 32"/>
                  <a:gd name="T32" fmla="*/ 12 w 24"/>
                  <a:gd name="T33" fmla="*/ 32 h 32"/>
                  <a:gd name="T34" fmla="*/ 16 w 24"/>
                  <a:gd name="T35" fmla="*/ 32 h 32"/>
                  <a:gd name="T36" fmla="*/ 18 w 24"/>
                  <a:gd name="T37" fmla="*/ 32 h 32"/>
                  <a:gd name="T38" fmla="*/ 22 w 24"/>
                  <a:gd name="T39" fmla="*/ 30 h 32"/>
                  <a:gd name="T40" fmla="*/ 24 w 24"/>
                  <a:gd name="T41" fmla="*/ 28 h 32"/>
                  <a:gd name="T42" fmla="*/ 24 w 24"/>
                  <a:gd name="T43" fmla="*/ 26 h 32"/>
                  <a:gd name="T44" fmla="*/ 24 w 24"/>
                  <a:gd name="T45" fmla="*/ 24 h 32"/>
                  <a:gd name="T46" fmla="*/ 24 w 24"/>
                  <a:gd name="T47" fmla="*/ 22 h 32"/>
                  <a:gd name="T48" fmla="*/ 24 w 24"/>
                  <a:gd name="T49" fmla="*/ 20 h 32"/>
                  <a:gd name="T50" fmla="*/ 24 w 24"/>
                  <a:gd name="T51" fmla="*/ 16 h 32"/>
                  <a:gd name="T52" fmla="*/ 24 w 24"/>
                  <a:gd name="T53" fmla="*/ 12 h 32"/>
                  <a:gd name="T54" fmla="*/ 24 w 24"/>
                  <a:gd name="T55" fmla="*/ 8 h 32"/>
                  <a:gd name="T56" fmla="*/ 22 w 24"/>
                  <a:gd name="T57" fmla="*/ 4 h 32"/>
                  <a:gd name="T58" fmla="*/ 20 w 24"/>
                  <a:gd name="T59" fmla="*/ 2 h 32"/>
                  <a:gd name="T60" fmla="*/ 16 w 24"/>
                  <a:gd name="T61" fmla="*/ 0 h 32"/>
                  <a:gd name="T62" fmla="*/ 10 w 24"/>
                  <a:gd name="T63" fmla="*/ 0 h 32"/>
                  <a:gd name="T64" fmla="*/ 10 w 24"/>
                  <a:gd name="T65" fmla="*/ 0 h 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4"/>
                  <a:gd name="T100" fmla="*/ 0 h 32"/>
                  <a:gd name="T101" fmla="*/ 24 w 24"/>
                  <a:gd name="T102" fmla="*/ 32 h 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4" h="32">
                    <a:moveTo>
                      <a:pt x="10" y="0"/>
                    </a:moveTo>
                    <a:lnTo>
                      <a:pt x="10" y="0"/>
                    </a:lnTo>
                    <a:lnTo>
                      <a:pt x="8" y="0"/>
                    </a:lnTo>
                    <a:lnTo>
                      <a:pt x="6" y="0"/>
                    </a:lnTo>
                    <a:lnTo>
                      <a:pt x="4" y="2"/>
                    </a:lnTo>
                    <a:lnTo>
                      <a:pt x="2" y="4"/>
                    </a:lnTo>
                    <a:lnTo>
                      <a:pt x="0" y="8"/>
                    </a:lnTo>
                    <a:lnTo>
                      <a:pt x="0" y="14"/>
                    </a:lnTo>
                    <a:lnTo>
                      <a:pt x="0" y="16"/>
                    </a:lnTo>
                    <a:lnTo>
                      <a:pt x="0" y="18"/>
                    </a:lnTo>
                    <a:lnTo>
                      <a:pt x="0" y="22"/>
                    </a:lnTo>
                    <a:lnTo>
                      <a:pt x="0" y="26"/>
                    </a:lnTo>
                    <a:lnTo>
                      <a:pt x="2" y="30"/>
                    </a:lnTo>
                    <a:lnTo>
                      <a:pt x="6" y="32"/>
                    </a:lnTo>
                    <a:lnTo>
                      <a:pt x="8" y="32"/>
                    </a:lnTo>
                    <a:lnTo>
                      <a:pt x="10" y="32"/>
                    </a:lnTo>
                    <a:lnTo>
                      <a:pt x="12" y="32"/>
                    </a:lnTo>
                    <a:lnTo>
                      <a:pt x="16" y="32"/>
                    </a:lnTo>
                    <a:lnTo>
                      <a:pt x="18" y="32"/>
                    </a:lnTo>
                    <a:lnTo>
                      <a:pt x="22" y="30"/>
                    </a:lnTo>
                    <a:lnTo>
                      <a:pt x="24" y="28"/>
                    </a:lnTo>
                    <a:lnTo>
                      <a:pt x="24" y="26"/>
                    </a:lnTo>
                    <a:lnTo>
                      <a:pt x="24" y="24"/>
                    </a:lnTo>
                    <a:lnTo>
                      <a:pt x="24" y="22"/>
                    </a:lnTo>
                    <a:lnTo>
                      <a:pt x="24" y="20"/>
                    </a:lnTo>
                    <a:lnTo>
                      <a:pt x="24" y="16"/>
                    </a:lnTo>
                    <a:lnTo>
                      <a:pt x="24" y="12"/>
                    </a:lnTo>
                    <a:lnTo>
                      <a:pt x="24" y="8"/>
                    </a:lnTo>
                    <a:lnTo>
                      <a:pt x="22" y="4"/>
                    </a:lnTo>
                    <a:lnTo>
                      <a:pt x="20" y="2"/>
                    </a:lnTo>
                    <a:lnTo>
                      <a:pt x="16" y="0"/>
                    </a:lnTo>
                    <a:lnTo>
                      <a:pt x="10" y="0"/>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449" name="Freeform 370"/>
              <p:cNvSpPr/>
              <p:nvPr/>
            </p:nvSpPr>
            <p:spPr bwMode="gray">
              <a:xfrm>
                <a:off x="4266" y="1089"/>
                <a:ext cx="451" cy="481"/>
              </a:xfrm>
              <a:custGeom>
                <a:avLst/>
                <a:gdLst>
                  <a:gd name="T0" fmla="*/ 206 w 228"/>
                  <a:gd name="T1" fmla="*/ 82 h 268"/>
                  <a:gd name="T2" fmla="*/ 198 w 228"/>
                  <a:gd name="T3" fmla="*/ 84 h 268"/>
                  <a:gd name="T4" fmla="*/ 198 w 228"/>
                  <a:gd name="T5" fmla="*/ 92 h 268"/>
                  <a:gd name="T6" fmla="*/ 204 w 228"/>
                  <a:gd name="T7" fmla="*/ 96 h 268"/>
                  <a:gd name="T8" fmla="*/ 200 w 228"/>
                  <a:gd name="T9" fmla="*/ 104 h 268"/>
                  <a:gd name="T10" fmla="*/ 214 w 228"/>
                  <a:gd name="T11" fmla="*/ 112 h 268"/>
                  <a:gd name="T12" fmla="*/ 188 w 228"/>
                  <a:gd name="T13" fmla="*/ 122 h 268"/>
                  <a:gd name="T14" fmla="*/ 164 w 228"/>
                  <a:gd name="T15" fmla="*/ 138 h 268"/>
                  <a:gd name="T16" fmla="*/ 152 w 228"/>
                  <a:gd name="T17" fmla="*/ 154 h 268"/>
                  <a:gd name="T18" fmla="*/ 140 w 228"/>
                  <a:gd name="T19" fmla="*/ 160 h 268"/>
                  <a:gd name="T20" fmla="*/ 120 w 228"/>
                  <a:gd name="T21" fmla="*/ 174 h 268"/>
                  <a:gd name="T22" fmla="*/ 106 w 228"/>
                  <a:gd name="T23" fmla="*/ 182 h 268"/>
                  <a:gd name="T24" fmla="*/ 116 w 228"/>
                  <a:gd name="T25" fmla="*/ 188 h 268"/>
                  <a:gd name="T26" fmla="*/ 112 w 228"/>
                  <a:gd name="T27" fmla="*/ 198 h 268"/>
                  <a:gd name="T28" fmla="*/ 100 w 228"/>
                  <a:gd name="T29" fmla="*/ 214 h 268"/>
                  <a:gd name="T30" fmla="*/ 82 w 228"/>
                  <a:gd name="T31" fmla="*/ 224 h 268"/>
                  <a:gd name="T32" fmla="*/ 76 w 228"/>
                  <a:gd name="T33" fmla="*/ 238 h 268"/>
                  <a:gd name="T34" fmla="*/ 74 w 228"/>
                  <a:gd name="T35" fmla="*/ 260 h 268"/>
                  <a:gd name="T36" fmla="*/ 54 w 228"/>
                  <a:gd name="T37" fmla="*/ 268 h 268"/>
                  <a:gd name="T38" fmla="*/ 46 w 228"/>
                  <a:gd name="T39" fmla="*/ 258 h 268"/>
                  <a:gd name="T40" fmla="*/ 24 w 228"/>
                  <a:gd name="T41" fmla="*/ 256 h 268"/>
                  <a:gd name="T42" fmla="*/ 2 w 228"/>
                  <a:gd name="T43" fmla="*/ 240 h 268"/>
                  <a:gd name="T44" fmla="*/ 12 w 228"/>
                  <a:gd name="T45" fmla="*/ 222 h 268"/>
                  <a:gd name="T46" fmla="*/ 20 w 228"/>
                  <a:gd name="T47" fmla="*/ 214 h 268"/>
                  <a:gd name="T48" fmla="*/ 26 w 228"/>
                  <a:gd name="T49" fmla="*/ 206 h 268"/>
                  <a:gd name="T50" fmla="*/ 40 w 228"/>
                  <a:gd name="T51" fmla="*/ 218 h 268"/>
                  <a:gd name="T52" fmla="*/ 40 w 228"/>
                  <a:gd name="T53" fmla="*/ 208 h 268"/>
                  <a:gd name="T54" fmla="*/ 38 w 228"/>
                  <a:gd name="T55" fmla="*/ 198 h 268"/>
                  <a:gd name="T56" fmla="*/ 28 w 228"/>
                  <a:gd name="T57" fmla="*/ 198 h 268"/>
                  <a:gd name="T58" fmla="*/ 30 w 228"/>
                  <a:gd name="T59" fmla="*/ 186 h 268"/>
                  <a:gd name="T60" fmla="*/ 42 w 228"/>
                  <a:gd name="T61" fmla="*/ 176 h 268"/>
                  <a:gd name="T62" fmla="*/ 62 w 228"/>
                  <a:gd name="T63" fmla="*/ 168 h 268"/>
                  <a:gd name="T64" fmla="*/ 64 w 228"/>
                  <a:gd name="T65" fmla="*/ 162 h 268"/>
                  <a:gd name="T66" fmla="*/ 54 w 228"/>
                  <a:gd name="T67" fmla="*/ 144 h 268"/>
                  <a:gd name="T68" fmla="*/ 54 w 228"/>
                  <a:gd name="T69" fmla="*/ 126 h 268"/>
                  <a:gd name="T70" fmla="*/ 60 w 228"/>
                  <a:gd name="T71" fmla="*/ 108 h 268"/>
                  <a:gd name="T72" fmla="*/ 72 w 228"/>
                  <a:gd name="T73" fmla="*/ 120 h 268"/>
                  <a:gd name="T74" fmla="*/ 80 w 228"/>
                  <a:gd name="T75" fmla="*/ 138 h 268"/>
                  <a:gd name="T76" fmla="*/ 82 w 228"/>
                  <a:gd name="T77" fmla="*/ 114 h 268"/>
                  <a:gd name="T78" fmla="*/ 104 w 228"/>
                  <a:gd name="T79" fmla="*/ 94 h 268"/>
                  <a:gd name="T80" fmla="*/ 122 w 228"/>
                  <a:gd name="T81" fmla="*/ 88 h 268"/>
                  <a:gd name="T82" fmla="*/ 132 w 228"/>
                  <a:gd name="T83" fmla="*/ 80 h 268"/>
                  <a:gd name="T84" fmla="*/ 86 w 228"/>
                  <a:gd name="T85" fmla="*/ 74 h 268"/>
                  <a:gd name="T86" fmla="*/ 68 w 228"/>
                  <a:gd name="T87" fmla="*/ 72 h 268"/>
                  <a:gd name="T88" fmla="*/ 56 w 228"/>
                  <a:gd name="T89" fmla="*/ 74 h 268"/>
                  <a:gd name="T90" fmla="*/ 44 w 228"/>
                  <a:gd name="T91" fmla="*/ 54 h 268"/>
                  <a:gd name="T92" fmla="*/ 44 w 228"/>
                  <a:gd name="T93" fmla="*/ 40 h 268"/>
                  <a:gd name="T94" fmla="*/ 66 w 228"/>
                  <a:gd name="T95" fmla="*/ 42 h 268"/>
                  <a:gd name="T96" fmla="*/ 78 w 228"/>
                  <a:gd name="T97" fmla="*/ 26 h 268"/>
                  <a:gd name="T98" fmla="*/ 100 w 228"/>
                  <a:gd name="T99" fmla="*/ 18 h 268"/>
                  <a:gd name="T100" fmla="*/ 122 w 228"/>
                  <a:gd name="T101" fmla="*/ 4 h 268"/>
                  <a:gd name="T102" fmla="*/ 160 w 228"/>
                  <a:gd name="T103" fmla="*/ 2 h 268"/>
                  <a:gd name="T104" fmla="*/ 188 w 228"/>
                  <a:gd name="T105" fmla="*/ 6 h 268"/>
                  <a:gd name="T106" fmla="*/ 212 w 228"/>
                  <a:gd name="T107" fmla="*/ 26 h 268"/>
                  <a:gd name="T108" fmla="*/ 216 w 228"/>
                  <a:gd name="T109" fmla="*/ 30 h 268"/>
                  <a:gd name="T110" fmla="*/ 218 w 228"/>
                  <a:gd name="T111" fmla="*/ 64 h 26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28"/>
                  <a:gd name="T169" fmla="*/ 0 h 268"/>
                  <a:gd name="T170" fmla="*/ 228 w 228"/>
                  <a:gd name="T171" fmla="*/ 268 h 26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28" h="268">
                    <a:moveTo>
                      <a:pt x="222" y="68"/>
                    </a:moveTo>
                    <a:lnTo>
                      <a:pt x="228" y="80"/>
                    </a:lnTo>
                    <a:lnTo>
                      <a:pt x="222" y="82"/>
                    </a:lnTo>
                    <a:lnTo>
                      <a:pt x="216" y="84"/>
                    </a:lnTo>
                    <a:lnTo>
                      <a:pt x="212" y="84"/>
                    </a:lnTo>
                    <a:lnTo>
                      <a:pt x="208" y="82"/>
                    </a:lnTo>
                    <a:lnTo>
                      <a:pt x="206" y="82"/>
                    </a:lnTo>
                    <a:lnTo>
                      <a:pt x="204" y="80"/>
                    </a:lnTo>
                    <a:lnTo>
                      <a:pt x="200" y="80"/>
                    </a:lnTo>
                    <a:lnTo>
                      <a:pt x="198" y="80"/>
                    </a:lnTo>
                    <a:lnTo>
                      <a:pt x="196" y="80"/>
                    </a:lnTo>
                    <a:lnTo>
                      <a:pt x="196" y="82"/>
                    </a:lnTo>
                    <a:lnTo>
                      <a:pt x="196" y="84"/>
                    </a:lnTo>
                    <a:lnTo>
                      <a:pt x="198" y="84"/>
                    </a:lnTo>
                    <a:lnTo>
                      <a:pt x="200" y="86"/>
                    </a:lnTo>
                    <a:lnTo>
                      <a:pt x="200" y="88"/>
                    </a:lnTo>
                    <a:lnTo>
                      <a:pt x="202" y="90"/>
                    </a:lnTo>
                    <a:lnTo>
                      <a:pt x="200" y="92"/>
                    </a:lnTo>
                    <a:lnTo>
                      <a:pt x="198" y="92"/>
                    </a:lnTo>
                    <a:lnTo>
                      <a:pt x="196" y="92"/>
                    </a:lnTo>
                    <a:lnTo>
                      <a:pt x="194" y="92"/>
                    </a:lnTo>
                    <a:lnTo>
                      <a:pt x="192" y="94"/>
                    </a:lnTo>
                    <a:lnTo>
                      <a:pt x="192" y="96"/>
                    </a:lnTo>
                    <a:lnTo>
                      <a:pt x="204" y="96"/>
                    </a:lnTo>
                    <a:lnTo>
                      <a:pt x="208" y="98"/>
                    </a:lnTo>
                    <a:lnTo>
                      <a:pt x="206" y="100"/>
                    </a:lnTo>
                    <a:lnTo>
                      <a:pt x="204" y="102"/>
                    </a:lnTo>
                    <a:lnTo>
                      <a:pt x="202" y="102"/>
                    </a:lnTo>
                    <a:lnTo>
                      <a:pt x="200" y="104"/>
                    </a:lnTo>
                    <a:lnTo>
                      <a:pt x="200" y="106"/>
                    </a:lnTo>
                    <a:lnTo>
                      <a:pt x="202" y="106"/>
                    </a:lnTo>
                    <a:lnTo>
                      <a:pt x="202" y="108"/>
                    </a:lnTo>
                    <a:lnTo>
                      <a:pt x="214" y="106"/>
                    </a:lnTo>
                    <a:lnTo>
                      <a:pt x="216" y="108"/>
                    </a:lnTo>
                    <a:lnTo>
                      <a:pt x="216" y="110"/>
                    </a:lnTo>
                    <a:lnTo>
                      <a:pt x="214" y="112"/>
                    </a:lnTo>
                    <a:lnTo>
                      <a:pt x="212" y="114"/>
                    </a:lnTo>
                    <a:lnTo>
                      <a:pt x="210" y="114"/>
                    </a:lnTo>
                    <a:lnTo>
                      <a:pt x="208" y="114"/>
                    </a:lnTo>
                    <a:lnTo>
                      <a:pt x="200" y="116"/>
                    </a:lnTo>
                    <a:lnTo>
                      <a:pt x="194" y="118"/>
                    </a:lnTo>
                    <a:lnTo>
                      <a:pt x="188" y="122"/>
                    </a:lnTo>
                    <a:lnTo>
                      <a:pt x="186" y="124"/>
                    </a:lnTo>
                    <a:lnTo>
                      <a:pt x="184" y="126"/>
                    </a:lnTo>
                    <a:lnTo>
                      <a:pt x="182" y="128"/>
                    </a:lnTo>
                    <a:lnTo>
                      <a:pt x="176" y="134"/>
                    </a:lnTo>
                    <a:lnTo>
                      <a:pt x="172" y="136"/>
                    </a:lnTo>
                    <a:lnTo>
                      <a:pt x="166" y="138"/>
                    </a:lnTo>
                    <a:lnTo>
                      <a:pt x="164" y="138"/>
                    </a:lnTo>
                    <a:lnTo>
                      <a:pt x="162" y="138"/>
                    </a:lnTo>
                    <a:lnTo>
                      <a:pt x="166" y="142"/>
                    </a:lnTo>
                    <a:lnTo>
                      <a:pt x="160" y="148"/>
                    </a:lnTo>
                    <a:lnTo>
                      <a:pt x="158" y="150"/>
                    </a:lnTo>
                    <a:lnTo>
                      <a:pt x="154" y="152"/>
                    </a:lnTo>
                    <a:lnTo>
                      <a:pt x="152" y="152"/>
                    </a:lnTo>
                    <a:lnTo>
                      <a:pt x="152" y="154"/>
                    </a:lnTo>
                    <a:lnTo>
                      <a:pt x="154" y="156"/>
                    </a:lnTo>
                    <a:lnTo>
                      <a:pt x="154" y="158"/>
                    </a:lnTo>
                    <a:lnTo>
                      <a:pt x="152" y="160"/>
                    </a:lnTo>
                    <a:lnTo>
                      <a:pt x="150" y="162"/>
                    </a:lnTo>
                    <a:lnTo>
                      <a:pt x="148" y="164"/>
                    </a:lnTo>
                    <a:lnTo>
                      <a:pt x="146" y="164"/>
                    </a:lnTo>
                    <a:lnTo>
                      <a:pt x="140" y="160"/>
                    </a:lnTo>
                    <a:lnTo>
                      <a:pt x="132" y="166"/>
                    </a:lnTo>
                    <a:lnTo>
                      <a:pt x="130" y="164"/>
                    </a:lnTo>
                    <a:lnTo>
                      <a:pt x="128" y="164"/>
                    </a:lnTo>
                    <a:lnTo>
                      <a:pt x="124" y="168"/>
                    </a:lnTo>
                    <a:lnTo>
                      <a:pt x="122" y="170"/>
                    </a:lnTo>
                    <a:lnTo>
                      <a:pt x="120" y="172"/>
                    </a:lnTo>
                    <a:lnTo>
                      <a:pt x="120" y="174"/>
                    </a:lnTo>
                    <a:lnTo>
                      <a:pt x="118" y="176"/>
                    </a:lnTo>
                    <a:lnTo>
                      <a:pt x="116" y="178"/>
                    </a:lnTo>
                    <a:lnTo>
                      <a:pt x="114" y="180"/>
                    </a:lnTo>
                    <a:lnTo>
                      <a:pt x="112" y="180"/>
                    </a:lnTo>
                    <a:lnTo>
                      <a:pt x="108" y="180"/>
                    </a:lnTo>
                    <a:lnTo>
                      <a:pt x="106" y="182"/>
                    </a:lnTo>
                    <a:lnTo>
                      <a:pt x="106" y="184"/>
                    </a:lnTo>
                    <a:lnTo>
                      <a:pt x="106" y="186"/>
                    </a:lnTo>
                    <a:lnTo>
                      <a:pt x="106" y="188"/>
                    </a:lnTo>
                    <a:lnTo>
                      <a:pt x="108" y="186"/>
                    </a:lnTo>
                    <a:lnTo>
                      <a:pt x="112" y="188"/>
                    </a:lnTo>
                    <a:lnTo>
                      <a:pt x="116" y="188"/>
                    </a:lnTo>
                    <a:lnTo>
                      <a:pt x="118" y="190"/>
                    </a:lnTo>
                    <a:lnTo>
                      <a:pt x="120" y="192"/>
                    </a:lnTo>
                    <a:lnTo>
                      <a:pt x="118" y="194"/>
                    </a:lnTo>
                    <a:lnTo>
                      <a:pt x="116" y="196"/>
                    </a:lnTo>
                    <a:lnTo>
                      <a:pt x="114" y="198"/>
                    </a:lnTo>
                    <a:lnTo>
                      <a:pt x="112" y="198"/>
                    </a:lnTo>
                    <a:lnTo>
                      <a:pt x="110" y="200"/>
                    </a:lnTo>
                    <a:lnTo>
                      <a:pt x="110" y="202"/>
                    </a:lnTo>
                    <a:lnTo>
                      <a:pt x="108" y="204"/>
                    </a:lnTo>
                    <a:lnTo>
                      <a:pt x="104" y="206"/>
                    </a:lnTo>
                    <a:lnTo>
                      <a:pt x="102" y="208"/>
                    </a:lnTo>
                    <a:lnTo>
                      <a:pt x="100" y="214"/>
                    </a:lnTo>
                    <a:lnTo>
                      <a:pt x="98" y="218"/>
                    </a:lnTo>
                    <a:lnTo>
                      <a:pt x="96" y="222"/>
                    </a:lnTo>
                    <a:lnTo>
                      <a:pt x="92" y="224"/>
                    </a:lnTo>
                    <a:lnTo>
                      <a:pt x="88" y="224"/>
                    </a:lnTo>
                    <a:lnTo>
                      <a:pt x="86" y="226"/>
                    </a:lnTo>
                    <a:lnTo>
                      <a:pt x="82" y="224"/>
                    </a:lnTo>
                    <a:lnTo>
                      <a:pt x="80" y="224"/>
                    </a:lnTo>
                    <a:lnTo>
                      <a:pt x="78" y="228"/>
                    </a:lnTo>
                    <a:lnTo>
                      <a:pt x="78" y="230"/>
                    </a:lnTo>
                    <a:lnTo>
                      <a:pt x="76" y="234"/>
                    </a:lnTo>
                    <a:lnTo>
                      <a:pt x="76" y="236"/>
                    </a:lnTo>
                    <a:lnTo>
                      <a:pt x="76" y="238"/>
                    </a:lnTo>
                    <a:lnTo>
                      <a:pt x="78" y="242"/>
                    </a:lnTo>
                    <a:lnTo>
                      <a:pt x="78" y="246"/>
                    </a:lnTo>
                    <a:lnTo>
                      <a:pt x="78" y="250"/>
                    </a:lnTo>
                    <a:lnTo>
                      <a:pt x="78" y="256"/>
                    </a:lnTo>
                    <a:lnTo>
                      <a:pt x="76" y="258"/>
                    </a:lnTo>
                    <a:lnTo>
                      <a:pt x="74" y="260"/>
                    </a:lnTo>
                    <a:lnTo>
                      <a:pt x="72" y="262"/>
                    </a:lnTo>
                    <a:lnTo>
                      <a:pt x="70" y="262"/>
                    </a:lnTo>
                    <a:lnTo>
                      <a:pt x="68" y="262"/>
                    </a:lnTo>
                    <a:lnTo>
                      <a:pt x="62" y="266"/>
                    </a:lnTo>
                    <a:lnTo>
                      <a:pt x="58" y="266"/>
                    </a:lnTo>
                    <a:lnTo>
                      <a:pt x="54" y="268"/>
                    </a:lnTo>
                    <a:lnTo>
                      <a:pt x="52" y="266"/>
                    </a:lnTo>
                    <a:lnTo>
                      <a:pt x="50" y="266"/>
                    </a:lnTo>
                    <a:lnTo>
                      <a:pt x="48" y="264"/>
                    </a:lnTo>
                    <a:lnTo>
                      <a:pt x="48" y="262"/>
                    </a:lnTo>
                    <a:lnTo>
                      <a:pt x="46" y="258"/>
                    </a:lnTo>
                    <a:lnTo>
                      <a:pt x="42" y="256"/>
                    </a:lnTo>
                    <a:lnTo>
                      <a:pt x="38" y="254"/>
                    </a:lnTo>
                    <a:lnTo>
                      <a:pt x="36" y="254"/>
                    </a:lnTo>
                    <a:lnTo>
                      <a:pt x="34" y="254"/>
                    </a:lnTo>
                    <a:lnTo>
                      <a:pt x="32" y="254"/>
                    </a:lnTo>
                    <a:lnTo>
                      <a:pt x="28" y="256"/>
                    </a:lnTo>
                    <a:lnTo>
                      <a:pt x="24" y="256"/>
                    </a:lnTo>
                    <a:lnTo>
                      <a:pt x="22" y="254"/>
                    </a:lnTo>
                    <a:lnTo>
                      <a:pt x="20" y="252"/>
                    </a:lnTo>
                    <a:lnTo>
                      <a:pt x="18" y="250"/>
                    </a:lnTo>
                    <a:lnTo>
                      <a:pt x="16" y="250"/>
                    </a:lnTo>
                    <a:lnTo>
                      <a:pt x="10" y="246"/>
                    </a:lnTo>
                    <a:lnTo>
                      <a:pt x="6" y="244"/>
                    </a:lnTo>
                    <a:lnTo>
                      <a:pt x="2" y="240"/>
                    </a:lnTo>
                    <a:lnTo>
                      <a:pt x="2" y="238"/>
                    </a:lnTo>
                    <a:lnTo>
                      <a:pt x="0" y="238"/>
                    </a:lnTo>
                    <a:lnTo>
                      <a:pt x="0" y="236"/>
                    </a:lnTo>
                    <a:lnTo>
                      <a:pt x="4" y="230"/>
                    </a:lnTo>
                    <a:lnTo>
                      <a:pt x="6" y="226"/>
                    </a:lnTo>
                    <a:lnTo>
                      <a:pt x="10" y="224"/>
                    </a:lnTo>
                    <a:lnTo>
                      <a:pt x="12" y="222"/>
                    </a:lnTo>
                    <a:lnTo>
                      <a:pt x="14" y="222"/>
                    </a:lnTo>
                    <a:lnTo>
                      <a:pt x="16" y="222"/>
                    </a:lnTo>
                    <a:lnTo>
                      <a:pt x="20" y="220"/>
                    </a:lnTo>
                    <a:lnTo>
                      <a:pt x="24" y="218"/>
                    </a:lnTo>
                    <a:lnTo>
                      <a:pt x="24" y="216"/>
                    </a:lnTo>
                    <a:lnTo>
                      <a:pt x="22" y="214"/>
                    </a:lnTo>
                    <a:lnTo>
                      <a:pt x="20" y="214"/>
                    </a:lnTo>
                    <a:lnTo>
                      <a:pt x="18" y="214"/>
                    </a:lnTo>
                    <a:lnTo>
                      <a:pt x="18" y="212"/>
                    </a:lnTo>
                    <a:lnTo>
                      <a:pt x="18" y="210"/>
                    </a:lnTo>
                    <a:lnTo>
                      <a:pt x="20" y="208"/>
                    </a:lnTo>
                    <a:lnTo>
                      <a:pt x="22" y="206"/>
                    </a:lnTo>
                    <a:lnTo>
                      <a:pt x="24" y="206"/>
                    </a:lnTo>
                    <a:lnTo>
                      <a:pt x="26" y="206"/>
                    </a:lnTo>
                    <a:lnTo>
                      <a:pt x="28" y="208"/>
                    </a:lnTo>
                    <a:lnTo>
                      <a:pt x="30" y="212"/>
                    </a:lnTo>
                    <a:lnTo>
                      <a:pt x="34" y="216"/>
                    </a:lnTo>
                    <a:lnTo>
                      <a:pt x="36" y="218"/>
                    </a:lnTo>
                    <a:lnTo>
                      <a:pt x="38" y="218"/>
                    </a:lnTo>
                    <a:lnTo>
                      <a:pt x="40" y="218"/>
                    </a:lnTo>
                    <a:lnTo>
                      <a:pt x="42" y="218"/>
                    </a:lnTo>
                    <a:lnTo>
                      <a:pt x="44" y="218"/>
                    </a:lnTo>
                    <a:lnTo>
                      <a:pt x="44" y="216"/>
                    </a:lnTo>
                    <a:lnTo>
                      <a:pt x="44" y="214"/>
                    </a:lnTo>
                    <a:lnTo>
                      <a:pt x="42" y="212"/>
                    </a:lnTo>
                    <a:lnTo>
                      <a:pt x="42" y="210"/>
                    </a:lnTo>
                    <a:lnTo>
                      <a:pt x="40" y="208"/>
                    </a:lnTo>
                    <a:lnTo>
                      <a:pt x="40" y="206"/>
                    </a:lnTo>
                    <a:lnTo>
                      <a:pt x="36" y="204"/>
                    </a:lnTo>
                    <a:lnTo>
                      <a:pt x="36" y="202"/>
                    </a:lnTo>
                    <a:lnTo>
                      <a:pt x="36" y="200"/>
                    </a:lnTo>
                    <a:lnTo>
                      <a:pt x="38" y="198"/>
                    </a:lnTo>
                    <a:lnTo>
                      <a:pt x="40" y="194"/>
                    </a:lnTo>
                    <a:lnTo>
                      <a:pt x="40" y="192"/>
                    </a:lnTo>
                    <a:lnTo>
                      <a:pt x="38" y="192"/>
                    </a:lnTo>
                    <a:lnTo>
                      <a:pt x="36" y="192"/>
                    </a:lnTo>
                    <a:lnTo>
                      <a:pt x="28" y="198"/>
                    </a:lnTo>
                    <a:lnTo>
                      <a:pt x="26" y="198"/>
                    </a:lnTo>
                    <a:lnTo>
                      <a:pt x="24" y="196"/>
                    </a:lnTo>
                    <a:lnTo>
                      <a:pt x="26" y="194"/>
                    </a:lnTo>
                    <a:lnTo>
                      <a:pt x="26" y="190"/>
                    </a:lnTo>
                    <a:lnTo>
                      <a:pt x="28" y="188"/>
                    </a:lnTo>
                    <a:lnTo>
                      <a:pt x="30" y="186"/>
                    </a:lnTo>
                    <a:lnTo>
                      <a:pt x="34" y="180"/>
                    </a:lnTo>
                    <a:lnTo>
                      <a:pt x="36" y="176"/>
                    </a:lnTo>
                    <a:lnTo>
                      <a:pt x="38" y="174"/>
                    </a:lnTo>
                    <a:lnTo>
                      <a:pt x="40" y="174"/>
                    </a:lnTo>
                    <a:lnTo>
                      <a:pt x="42" y="176"/>
                    </a:lnTo>
                    <a:lnTo>
                      <a:pt x="44" y="178"/>
                    </a:lnTo>
                    <a:lnTo>
                      <a:pt x="46" y="178"/>
                    </a:lnTo>
                    <a:lnTo>
                      <a:pt x="50" y="176"/>
                    </a:lnTo>
                    <a:lnTo>
                      <a:pt x="54" y="174"/>
                    </a:lnTo>
                    <a:lnTo>
                      <a:pt x="58" y="172"/>
                    </a:lnTo>
                    <a:lnTo>
                      <a:pt x="60" y="170"/>
                    </a:lnTo>
                    <a:lnTo>
                      <a:pt x="62" y="168"/>
                    </a:lnTo>
                    <a:lnTo>
                      <a:pt x="64" y="168"/>
                    </a:lnTo>
                    <a:lnTo>
                      <a:pt x="68" y="166"/>
                    </a:lnTo>
                    <a:lnTo>
                      <a:pt x="68" y="164"/>
                    </a:lnTo>
                    <a:lnTo>
                      <a:pt x="66" y="162"/>
                    </a:lnTo>
                    <a:lnTo>
                      <a:pt x="64" y="162"/>
                    </a:lnTo>
                    <a:lnTo>
                      <a:pt x="62" y="162"/>
                    </a:lnTo>
                    <a:lnTo>
                      <a:pt x="60" y="166"/>
                    </a:lnTo>
                    <a:lnTo>
                      <a:pt x="56" y="166"/>
                    </a:lnTo>
                    <a:lnTo>
                      <a:pt x="54" y="164"/>
                    </a:lnTo>
                    <a:lnTo>
                      <a:pt x="52" y="164"/>
                    </a:lnTo>
                    <a:lnTo>
                      <a:pt x="50" y="162"/>
                    </a:lnTo>
                    <a:lnTo>
                      <a:pt x="54" y="144"/>
                    </a:lnTo>
                    <a:lnTo>
                      <a:pt x="58" y="140"/>
                    </a:lnTo>
                    <a:lnTo>
                      <a:pt x="60" y="136"/>
                    </a:lnTo>
                    <a:lnTo>
                      <a:pt x="60" y="134"/>
                    </a:lnTo>
                    <a:lnTo>
                      <a:pt x="58" y="132"/>
                    </a:lnTo>
                    <a:lnTo>
                      <a:pt x="54" y="126"/>
                    </a:lnTo>
                    <a:lnTo>
                      <a:pt x="52" y="122"/>
                    </a:lnTo>
                    <a:lnTo>
                      <a:pt x="52" y="118"/>
                    </a:lnTo>
                    <a:lnTo>
                      <a:pt x="52" y="116"/>
                    </a:lnTo>
                    <a:lnTo>
                      <a:pt x="52" y="112"/>
                    </a:lnTo>
                    <a:lnTo>
                      <a:pt x="56" y="110"/>
                    </a:lnTo>
                    <a:lnTo>
                      <a:pt x="58" y="108"/>
                    </a:lnTo>
                    <a:lnTo>
                      <a:pt x="60" y="108"/>
                    </a:lnTo>
                    <a:lnTo>
                      <a:pt x="64" y="110"/>
                    </a:lnTo>
                    <a:lnTo>
                      <a:pt x="66" y="112"/>
                    </a:lnTo>
                    <a:lnTo>
                      <a:pt x="68" y="114"/>
                    </a:lnTo>
                    <a:lnTo>
                      <a:pt x="70" y="118"/>
                    </a:lnTo>
                    <a:lnTo>
                      <a:pt x="72" y="120"/>
                    </a:lnTo>
                    <a:lnTo>
                      <a:pt x="74" y="140"/>
                    </a:lnTo>
                    <a:lnTo>
                      <a:pt x="74" y="142"/>
                    </a:lnTo>
                    <a:lnTo>
                      <a:pt x="74" y="144"/>
                    </a:lnTo>
                    <a:lnTo>
                      <a:pt x="76" y="144"/>
                    </a:lnTo>
                    <a:lnTo>
                      <a:pt x="78" y="142"/>
                    </a:lnTo>
                    <a:lnTo>
                      <a:pt x="78" y="140"/>
                    </a:lnTo>
                    <a:lnTo>
                      <a:pt x="80" y="138"/>
                    </a:lnTo>
                    <a:lnTo>
                      <a:pt x="82" y="136"/>
                    </a:lnTo>
                    <a:lnTo>
                      <a:pt x="82" y="134"/>
                    </a:lnTo>
                    <a:lnTo>
                      <a:pt x="80" y="128"/>
                    </a:lnTo>
                    <a:lnTo>
                      <a:pt x="80" y="122"/>
                    </a:lnTo>
                    <a:lnTo>
                      <a:pt x="80" y="118"/>
                    </a:lnTo>
                    <a:lnTo>
                      <a:pt x="80" y="116"/>
                    </a:lnTo>
                    <a:lnTo>
                      <a:pt x="82" y="114"/>
                    </a:lnTo>
                    <a:lnTo>
                      <a:pt x="84" y="110"/>
                    </a:lnTo>
                    <a:lnTo>
                      <a:pt x="84" y="108"/>
                    </a:lnTo>
                    <a:lnTo>
                      <a:pt x="84" y="106"/>
                    </a:lnTo>
                    <a:lnTo>
                      <a:pt x="86" y="102"/>
                    </a:lnTo>
                    <a:lnTo>
                      <a:pt x="86" y="98"/>
                    </a:lnTo>
                    <a:lnTo>
                      <a:pt x="86" y="96"/>
                    </a:lnTo>
                    <a:lnTo>
                      <a:pt x="104" y="94"/>
                    </a:lnTo>
                    <a:lnTo>
                      <a:pt x="108" y="96"/>
                    </a:lnTo>
                    <a:lnTo>
                      <a:pt x="112" y="96"/>
                    </a:lnTo>
                    <a:lnTo>
                      <a:pt x="116" y="96"/>
                    </a:lnTo>
                    <a:lnTo>
                      <a:pt x="118" y="94"/>
                    </a:lnTo>
                    <a:lnTo>
                      <a:pt x="120" y="90"/>
                    </a:lnTo>
                    <a:lnTo>
                      <a:pt x="122" y="88"/>
                    </a:lnTo>
                    <a:lnTo>
                      <a:pt x="126" y="86"/>
                    </a:lnTo>
                    <a:lnTo>
                      <a:pt x="128" y="86"/>
                    </a:lnTo>
                    <a:lnTo>
                      <a:pt x="130" y="86"/>
                    </a:lnTo>
                    <a:lnTo>
                      <a:pt x="128" y="84"/>
                    </a:lnTo>
                    <a:lnTo>
                      <a:pt x="130" y="82"/>
                    </a:lnTo>
                    <a:lnTo>
                      <a:pt x="132" y="80"/>
                    </a:lnTo>
                    <a:lnTo>
                      <a:pt x="134" y="80"/>
                    </a:lnTo>
                    <a:lnTo>
                      <a:pt x="134" y="78"/>
                    </a:lnTo>
                    <a:lnTo>
                      <a:pt x="130" y="76"/>
                    </a:lnTo>
                    <a:lnTo>
                      <a:pt x="96" y="80"/>
                    </a:lnTo>
                    <a:lnTo>
                      <a:pt x="92" y="76"/>
                    </a:lnTo>
                    <a:lnTo>
                      <a:pt x="90" y="76"/>
                    </a:lnTo>
                    <a:lnTo>
                      <a:pt x="86" y="74"/>
                    </a:lnTo>
                    <a:lnTo>
                      <a:pt x="82" y="74"/>
                    </a:lnTo>
                    <a:lnTo>
                      <a:pt x="78" y="74"/>
                    </a:lnTo>
                    <a:lnTo>
                      <a:pt x="74" y="74"/>
                    </a:lnTo>
                    <a:lnTo>
                      <a:pt x="70" y="74"/>
                    </a:lnTo>
                    <a:lnTo>
                      <a:pt x="68" y="72"/>
                    </a:lnTo>
                    <a:lnTo>
                      <a:pt x="66" y="70"/>
                    </a:lnTo>
                    <a:lnTo>
                      <a:pt x="64" y="70"/>
                    </a:lnTo>
                    <a:lnTo>
                      <a:pt x="62" y="70"/>
                    </a:lnTo>
                    <a:lnTo>
                      <a:pt x="62" y="72"/>
                    </a:lnTo>
                    <a:lnTo>
                      <a:pt x="58" y="74"/>
                    </a:lnTo>
                    <a:lnTo>
                      <a:pt x="56" y="74"/>
                    </a:lnTo>
                    <a:lnTo>
                      <a:pt x="54" y="74"/>
                    </a:lnTo>
                    <a:lnTo>
                      <a:pt x="54" y="72"/>
                    </a:lnTo>
                    <a:lnTo>
                      <a:pt x="44" y="64"/>
                    </a:lnTo>
                    <a:lnTo>
                      <a:pt x="42" y="60"/>
                    </a:lnTo>
                    <a:lnTo>
                      <a:pt x="42" y="56"/>
                    </a:lnTo>
                    <a:lnTo>
                      <a:pt x="44" y="54"/>
                    </a:lnTo>
                    <a:lnTo>
                      <a:pt x="46" y="50"/>
                    </a:lnTo>
                    <a:lnTo>
                      <a:pt x="44" y="46"/>
                    </a:lnTo>
                    <a:lnTo>
                      <a:pt x="44" y="44"/>
                    </a:lnTo>
                    <a:lnTo>
                      <a:pt x="42" y="44"/>
                    </a:lnTo>
                    <a:lnTo>
                      <a:pt x="44" y="42"/>
                    </a:lnTo>
                    <a:lnTo>
                      <a:pt x="44" y="40"/>
                    </a:lnTo>
                    <a:lnTo>
                      <a:pt x="48" y="38"/>
                    </a:lnTo>
                    <a:lnTo>
                      <a:pt x="50" y="36"/>
                    </a:lnTo>
                    <a:lnTo>
                      <a:pt x="52" y="36"/>
                    </a:lnTo>
                    <a:lnTo>
                      <a:pt x="56" y="36"/>
                    </a:lnTo>
                    <a:lnTo>
                      <a:pt x="60" y="38"/>
                    </a:lnTo>
                    <a:lnTo>
                      <a:pt x="64" y="42"/>
                    </a:lnTo>
                    <a:lnTo>
                      <a:pt x="66" y="42"/>
                    </a:lnTo>
                    <a:lnTo>
                      <a:pt x="68" y="44"/>
                    </a:lnTo>
                    <a:lnTo>
                      <a:pt x="70" y="34"/>
                    </a:lnTo>
                    <a:lnTo>
                      <a:pt x="70" y="32"/>
                    </a:lnTo>
                    <a:lnTo>
                      <a:pt x="72" y="30"/>
                    </a:lnTo>
                    <a:lnTo>
                      <a:pt x="74" y="28"/>
                    </a:lnTo>
                    <a:lnTo>
                      <a:pt x="78" y="26"/>
                    </a:lnTo>
                    <a:lnTo>
                      <a:pt x="82" y="26"/>
                    </a:lnTo>
                    <a:lnTo>
                      <a:pt x="86" y="26"/>
                    </a:lnTo>
                    <a:lnTo>
                      <a:pt x="90" y="24"/>
                    </a:lnTo>
                    <a:lnTo>
                      <a:pt x="92" y="22"/>
                    </a:lnTo>
                    <a:lnTo>
                      <a:pt x="96" y="26"/>
                    </a:lnTo>
                    <a:lnTo>
                      <a:pt x="100" y="18"/>
                    </a:lnTo>
                    <a:lnTo>
                      <a:pt x="100" y="16"/>
                    </a:lnTo>
                    <a:lnTo>
                      <a:pt x="102" y="14"/>
                    </a:lnTo>
                    <a:lnTo>
                      <a:pt x="106" y="12"/>
                    </a:lnTo>
                    <a:lnTo>
                      <a:pt x="110" y="8"/>
                    </a:lnTo>
                    <a:lnTo>
                      <a:pt x="118" y="6"/>
                    </a:lnTo>
                    <a:lnTo>
                      <a:pt x="120" y="14"/>
                    </a:lnTo>
                    <a:lnTo>
                      <a:pt x="122" y="4"/>
                    </a:lnTo>
                    <a:lnTo>
                      <a:pt x="122" y="2"/>
                    </a:lnTo>
                    <a:lnTo>
                      <a:pt x="126" y="2"/>
                    </a:lnTo>
                    <a:lnTo>
                      <a:pt x="130" y="0"/>
                    </a:lnTo>
                    <a:lnTo>
                      <a:pt x="134" y="0"/>
                    </a:lnTo>
                    <a:lnTo>
                      <a:pt x="138" y="0"/>
                    </a:lnTo>
                    <a:lnTo>
                      <a:pt x="148" y="2"/>
                    </a:lnTo>
                    <a:lnTo>
                      <a:pt x="160" y="2"/>
                    </a:lnTo>
                    <a:lnTo>
                      <a:pt x="170" y="4"/>
                    </a:lnTo>
                    <a:lnTo>
                      <a:pt x="174" y="4"/>
                    </a:lnTo>
                    <a:lnTo>
                      <a:pt x="174" y="14"/>
                    </a:lnTo>
                    <a:lnTo>
                      <a:pt x="180" y="8"/>
                    </a:lnTo>
                    <a:lnTo>
                      <a:pt x="184" y="6"/>
                    </a:lnTo>
                    <a:lnTo>
                      <a:pt x="188" y="6"/>
                    </a:lnTo>
                    <a:lnTo>
                      <a:pt x="192" y="8"/>
                    </a:lnTo>
                    <a:lnTo>
                      <a:pt x="196" y="8"/>
                    </a:lnTo>
                    <a:lnTo>
                      <a:pt x="200" y="12"/>
                    </a:lnTo>
                    <a:lnTo>
                      <a:pt x="202" y="16"/>
                    </a:lnTo>
                    <a:lnTo>
                      <a:pt x="206" y="20"/>
                    </a:lnTo>
                    <a:lnTo>
                      <a:pt x="210" y="22"/>
                    </a:lnTo>
                    <a:lnTo>
                      <a:pt x="212" y="26"/>
                    </a:lnTo>
                    <a:lnTo>
                      <a:pt x="208" y="30"/>
                    </a:lnTo>
                    <a:lnTo>
                      <a:pt x="210" y="30"/>
                    </a:lnTo>
                    <a:lnTo>
                      <a:pt x="210" y="28"/>
                    </a:lnTo>
                    <a:lnTo>
                      <a:pt x="214" y="28"/>
                    </a:lnTo>
                    <a:lnTo>
                      <a:pt x="216" y="30"/>
                    </a:lnTo>
                    <a:lnTo>
                      <a:pt x="220" y="36"/>
                    </a:lnTo>
                    <a:lnTo>
                      <a:pt x="222" y="40"/>
                    </a:lnTo>
                    <a:lnTo>
                      <a:pt x="220" y="46"/>
                    </a:lnTo>
                    <a:lnTo>
                      <a:pt x="218" y="52"/>
                    </a:lnTo>
                    <a:lnTo>
                      <a:pt x="216" y="56"/>
                    </a:lnTo>
                    <a:lnTo>
                      <a:pt x="218" y="60"/>
                    </a:lnTo>
                    <a:lnTo>
                      <a:pt x="218" y="64"/>
                    </a:lnTo>
                    <a:lnTo>
                      <a:pt x="220" y="66"/>
                    </a:lnTo>
                    <a:lnTo>
                      <a:pt x="222" y="68"/>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450" name="Freeform 372"/>
              <p:cNvSpPr/>
              <p:nvPr/>
            </p:nvSpPr>
            <p:spPr bwMode="gray">
              <a:xfrm>
                <a:off x="2660" y="1760"/>
                <a:ext cx="2164" cy="1337"/>
              </a:xfrm>
              <a:custGeom>
                <a:avLst/>
                <a:gdLst>
                  <a:gd name="T0" fmla="*/ 944 w 1094"/>
                  <a:gd name="T1" fmla="*/ 658 h 746"/>
                  <a:gd name="T2" fmla="*/ 978 w 1094"/>
                  <a:gd name="T3" fmla="*/ 698 h 746"/>
                  <a:gd name="T4" fmla="*/ 1002 w 1094"/>
                  <a:gd name="T5" fmla="*/ 710 h 746"/>
                  <a:gd name="T6" fmla="*/ 978 w 1094"/>
                  <a:gd name="T7" fmla="*/ 672 h 746"/>
                  <a:gd name="T8" fmla="*/ 970 w 1094"/>
                  <a:gd name="T9" fmla="*/ 640 h 746"/>
                  <a:gd name="T10" fmla="*/ 930 w 1094"/>
                  <a:gd name="T11" fmla="*/ 638 h 746"/>
                  <a:gd name="T12" fmla="*/ 1022 w 1094"/>
                  <a:gd name="T13" fmla="*/ 600 h 746"/>
                  <a:gd name="T14" fmla="*/ 1082 w 1094"/>
                  <a:gd name="T15" fmla="*/ 568 h 746"/>
                  <a:gd name="T16" fmla="*/ 1070 w 1094"/>
                  <a:gd name="T17" fmla="*/ 500 h 746"/>
                  <a:gd name="T18" fmla="*/ 1024 w 1094"/>
                  <a:gd name="T19" fmla="*/ 460 h 746"/>
                  <a:gd name="T20" fmla="*/ 974 w 1094"/>
                  <a:gd name="T21" fmla="*/ 372 h 746"/>
                  <a:gd name="T22" fmla="*/ 916 w 1094"/>
                  <a:gd name="T23" fmla="*/ 354 h 746"/>
                  <a:gd name="T24" fmla="*/ 878 w 1094"/>
                  <a:gd name="T25" fmla="*/ 312 h 746"/>
                  <a:gd name="T26" fmla="*/ 806 w 1094"/>
                  <a:gd name="T27" fmla="*/ 332 h 746"/>
                  <a:gd name="T28" fmla="*/ 816 w 1094"/>
                  <a:gd name="T29" fmla="*/ 458 h 746"/>
                  <a:gd name="T30" fmla="*/ 790 w 1094"/>
                  <a:gd name="T31" fmla="*/ 510 h 746"/>
                  <a:gd name="T32" fmla="*/ 792 w 1094"/>
                  <a:gd name="T33" fmla="*/ 576 h 746"/>
                  <a:gd name="T34" fmla="*/ 758 w 1094"/>
                  <a:gd name="T35" fmla="*/ 556 h 746"/>
                  <a:gd name="T36" fmla="*/ 736 w 1094"/>
                  <a:gd name="T37" fmla="*/ 496 h 746"/>
                  <a:gd name="T38" fmla="*/ 640 w 1094"/>
                  <a:gd name="T39" fmla="*/ 440 h 746"/>
                  <a:gd name="T40" fmla="*/ 592 w 1094"/>
                  <a:gd name="T41" fmla="*/ 392 h 746"/>
                  <a:gd name="T42" fmla="*/ 644 w 1094"/>
                  <a:gd name="T43" fmla="*/ 298 h 746"/>
                  <a:gd name="T44" fmla="*/ 682 w 1094"/>
                  <a:gd name="T45" fmla="*/ 266 h 746"/>
                  <a:gd name="T46" fmla="*/ 672 w 1094"/>
                  <a:gd name="T47" fmla="*/ 194 h 746"/>
                  <a:gd name="T48" fmla="*/ 738 w 1094"/>
                  <a:gd name="T49" fmla="*/ 194 h 746"/>
                  <a:gd name="T50" fmla="*/ 774 w 1094"/>
                  <a:gd name="T51" fmla="*/ 156 h 746"/>
                  <a:gd name="T52" fmla="*/ 768 w 1094"/>
                  <a:gd name="T53" fmla="*/ 114 h 746"/>
                  <a:gd name="T54" fmla="*/ 744 w 1094"/>
                  <a:gd name="T55" fmla="*/ 74 h 746"/>
                  <a:gd name="T56" fmla="*/ 714 w 1094"/>
                  <a:gd name="T57" fmla="*/ 138 h 746"/>
                  <a:gd name="T58" fmla="*/ 686 w 1094"/>
                  <a:gd name="T59" fmla="*/ 106 h 746"/>
                  <a:gd name="T60" fmla="*/ 658 w 1094"/>
                  <a:gd name="T61" fmla="*/ 100 h 746"/>
                  <a:gd name="T62" fmla="*/ 644 w 1094"/>
                  <a:gd name="T63" fmla="*/ 48 h 746"/>
                  <a:gd name="T64" fmla="*/ 610 w 1094"/>
                  <a:gd name="T65" fmla="*/ 4 h 746"/>
                  <a:gd name="T66" fmla="*/ 598 w 1094"/>
                  <a:gd name="T67" fmla="*/ 78 h 746"/>
                  <a:gd name="T68" fmla="*/ 630 w 1094"/>
                  <a:gd name="T69" fmla="*/ 122 h 746"/>
                  <a:gd name="T70" fmla="*/ 584 w 1094"/>
                  <a:gd name="T71" fmla="*/ 124 h 746"/>
                  <a:gd name="T72" fmla="*/ 544 w 1094"/>
                  <a:gd name="T73" fmla="*/ 152 h 746"/>
                  <a:gd name="T74" fmla="*/ 502 w 1094"/>
                  <a:gd name="T75" fmla="*/ 150 h 746"/>
                  <a:gd name="T76" fmla="*/ 464 w 1094"/>
                  <a:gd name="T77" fmla="*/ 122 h 746"/>
                  <a:gd name="T78" fmla="*/ 424 w 1094"/>
                  <a:gd name="T79" fmla="*/ 124 h 746"/>
                  <a:gd name="T80" fmla="*/ 420 w 1094"/>
                  <a:gd name="T81" fmla="*/ 186 h 746"/>
                  <a:gd name="T82" fmla="*/ 380 w 1094"/>
                  <a:gd name="T83" fmla="*/ 148 h 746"/>
                  <a:gd name="T84" fmla="*/ 342 w 1094"/>
                  <a:gd name="T85" fmla="*/ 138 h 746"/>
                  <a:gd name="T86" fmla="*/ 328 w 1094"/>
                  <a:gd name="T87" fmla="*/ 100 h 746"/>
                  <a:gd name="T88" fmla="*/ 282 w 1094"/>
                  <a:gd name="T89" fmla="*/ 84 h 746"/>
                  <a:gd name="T90" fmla="*/ 220 w 1094"/>
                  <a:gd name="T91" fmla="*/ 72 h 746"/>
                  <a:gd name="T92" fmla="*/ 182 w 1094"/>
                  <a:gd name="T93" fmla="*/ 44 h 746"/>
                  <a:gd name="T94" fmla="*/ 166 w 1094"/>
                  <a:gd name="T95" fmla="*/ 62 h 746"/>
                  <a:gd name="T96" fmla="*/ 124 w 1094"/>
                  <a:gd name="T97" fmla="*/ 78 h 746"/>
                  <a:gd name="T98" fmla="*/ 22 w 1094"/>
                  <a:gd name="T99" fmla="*/ 80 h 746"/>
                  <a:gd name="T100" fmla="*/ 80 w 1094"/>
                  <a:gd name="T101" fmla="*/ 388 h 746"/>
                  <a:gd name="T102" fmla="*/ 152 w 1094"/>
                  <a:gd name="T103" fmla="*/ 496 h 746"/>
                  <a:gd name="T104" fmla="*/ 172 w 1094"/>
                  <a:gd name="T105" fmla="*/ 572 h 746"/>
                  <a:gd name="T106" fmla="*/ 638 w 1094"/>
                  <a:gd name="T107" fmla="*/ 646 h 746"/>
                  <a:gd name="T108" fmla="*/ 720 w 1094"/>
                  <a:gd name="T109" fmla="*/ 648 h 746"/>
                  <a:gd name="T110" fmla="*/ 756 w 1094"/>
                  <a:gd name="T111" fmla="*/ 672 h 746"/>
                  <a:gd name="T112" fmla="*/ 784 w 1094"/>
                  <a:gd name="T113" fmla="*/ 704 h 746"/>
                  <a:gd name="T114" fmla="*/ 752 w 1094"/>
                  <a:gd name="T115" fmla="*/ 722 h 746"/>
                  <a:gd name="T116" fmla="*/ 750 w 1094"/>
                  <a:gd name="T117" fmla="*/ 744 h 746"/>
                  <a:gd name="T118" fmla="*/ 798 w 1094"/>
                  <a:gd name="T119" fmla="*/ 722 h 746"/>
                  <a:gd name="T120" fmla="*/ 840 w 1094"/>
                  <a:gd name="T121" fmla="*/ 698 h 74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094"/>
                  <a:gd name="T184" fmla="*/ 0 h 746"/>
                  <a:gd name="T185" fmla="*/ 1094 w 1094"/>
                  <a:gd name="T186" fmla="*/ 746 h 74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094" h="746">
                    <a:moveTo>
                      <a:pt x="850" y="702"/>
                    </a:moveTo>
                    <a:lnTo>
                      <a:pt x="864" y="690"/>
                    </a:lnTo>
                    <a:lnTo>
                      <a:pt x="880" y="682"/>
                    </a:lnTo>
                    <a:lnTo>
                      <a:pt x="894" y="680"/>
                    </a:lnTo>
                    <a:lnTo>
                      <a:pt x="906" y="678"/>
                    </a:lnTo>
                    <a:lnTo>
                      <a:pt x="910" y="678"/>
                    </a:lnTo>
                    <a:lnTo>
                      <a:pt x="916" y="668"/>
                    </a:lnTo>
                    <a:lnTo>
                      <a:pt x="920" y="662"/>
                    </a:lnTo>
                    <a:lnTo>
                      <a:pt x="924" y="658"/>
                    </a:lnTo>
                    <a:lnTo>
                      <a:pt x="928" y="656"/>
                    </a:lnTo>
                    <a:lnTo>
                      <a:pt x="932" y="654"/>
                    </a:lnTo>
                    <a:lnTo>
                      <a:pt x="934" y="654"/>
                    </a:lnTo>
                    <a:lnTo>
                      <a:pt x="936" y="656"/>
                    </a:lnTo>
                    <a:lnTo>
                      <a:pt x="938" y="656"/>
                    </a:lnTo>
                    <a:lnTo>
                      <a:pt x="944" y="658"/>
                    </a:lnTo>
                    <a:lnTo>
                      <a:pt x="946" y="666"/>
                    </a:lnTo>
                    <a:lnTo>
                      <a:pt x="944" y="674"/>
                    </a:lnTo>
                    <a:lnTo>
                      <a:pt x="940" y="682"/>
                    </a:lnTo>
                    <a:lnTo>
                      <a:pt x="938" y="688"/>
                    </a:lnTo>
                    <a:lnTo>
                      <a:pt x="936" y="690"/>
                    </a:lnTo>
                    <a:lnTo>
                      <a:pt x="946" y="698"/>
                    </a:lnTo>
                    <a:lnTo>
                      <a:pt x="956" y="700"/>
                    </a:lnTo>
                    <a:lnTo>
                      <a:pt x="964" y="696"/>
                    </a:lnTo>
                    <a:lnTo>
                      <a:pt x="970" y="692"/>
                    </a:lnTo>
                    <a:lnTo>
                      <a:pt x="972" y="690"/>
                    </a:lnTo>
                    <a:lnTo>
                      <a:pt x="978" y="690"/>
                    </a:lnTo>
                    <a:lnTo>
                      <a:pt x="980" y="690"/>
                    </a:lnTo>
                    <a:lnTo>
                      <a:pt x="982" y="692"/>
                    </a:lnTo>
                    <a:lnTo>
                      <a:pt x="982" y="694"/>
                    </a:lnTo>
                    <a:lnTo>
                      <a:pt x="980" y="696"/>
                    </a:lnTo>
                    <a:lnTo>
                      <a:pt x="978" y="698"/>
                    </a:lnTo>
                    <a:lnTo>
                      <a:pt x="976" y="700"/>
                    </a:lnTo>
                    <a:lnTo>
                      <a:pt x="974" y="702"/>
                    </a:lnTo>
                    <a:lnTo>
                      <a:pt x="972" y="702"/>
                    </a:lnTo>
                    <a:lnTo>
                      <a:pt x="966" y="706"/>
                    </a:lnTo>
                    <a:lnTo>
                      <a:pt x="962" y="708"/>
                    </a:lnTo>
                    <a:lnTo>
                      <a:pt x="960" y="712"/>
                    </a:lnTo>
                    <a:lnTo>
                      <a:pt x="960" y="714"/>
                    </a:lnTo>
                    <a:lnTo>
                      <a:pt x="960" y="718"/>
                    </a:lnTo>
                    <a:lnTo>
                      <a:pt x="960" y="720"/>
                    </a:lnTo>
                    <a:lnTo>
                      <a:pt x="962" y="722"/>
                    </a:lnTo>
                    <a:lnTo>
                      <a:pt x="968" y="722"/>
                    </a:lnTo>
                    <a:lnTo>
                      <a:pt x="980" y="718"/>
                    </a:lnTo>
                    <a:lnTo>
                      <a:pt x="992" y="714"/>
                    </a:lnTo>
                    <a:lnTo>
                      <a:pt x="1002" y="710"/>
                    </a:lnTo>
                    <a:lnTo>
                      <a:pt x="1006" y="708"/>
                    </a:lnTo>
                    <a:lnTo>
                      <a:pt x="1010" y="706"/>
                    </a:lnTo>
                    <a:lnTo>
                      <a:pt x="1012" y="704"/>
                    </a:lnTo>
                    <a:lnTo>
                      <a:pt x="1012" y="702"/>
                    </a:lnTo>
                    <a:lnTo>
                      <a:pt x="1010" y="700"/>
                    </a:lnTo>
                    <a:lnTo>
                      <a:pt x="1008" y="698"/>
                    </a:lnTo>
                    <a:lnTo>
                      <a:pt x="1006" y="696"/>
                    </a:lnTo>
                    <a:lnTo>
                      <a:pt x="1004" y="696"/>
                    </a:lnTo>
                    <a:lnTo>
                      <a:pt x="1000" y="694"/>
                    </a:lnTo>
                    <a:lnTo>
                      <a:pt x="996" y="690"/>
                    </a:lnTo>
                    <a:lnTo>
                      <a:pt x="990" y="686"/>
                    </a:lnTo>
                    <a:lnTo>
                      <a:pt x="986" y="682"/>
                    </a:lnTo>
                    <a:lnTo>
                      <a:pt x="982" y="678"/>
                    </a:lnTo>
                    <a:lnTo>
                      <a:pt x="980" y="674"/>
                    </a:lnTo>
                    <a:lnTo>
                      <a:pt x="978" y="672"/>
                    </a:lnTo>
                    <a:lnTo>
                      <a:pt x="976" y="670"/>
                    </a:lnTo>
                    <a:lnTo>
                      <a:pt x="972" y="666"/>
                    </a:lnTo>
                    <a:lnTo>
                      <a:pt x="970" y="662"/>
                    </a:lnTo>
                    <a:lnTo>
                      <a:pt x="972" y="658"/>
                    </a:lnTo>
                    <a:lnTo>
                      <a:pt x="972" y="656"/>
                    </a:lnTo>
                    <a:lnTo>
                      <a:pt x="974" y="654"/>
                    </a:lnTo>
                    <a:lnTo>
                      <a:pt x="974" y="652"/>
                    </a:lnTo>
                    <a:lnTo>
                      <a:pt x="974" y="648"/>
                    </a:lnTo>
                    <a:lnTo>
                      <a:pt x="972" y="646"/>
                    </a:lnTo>
                    <a:lnTo>
                      <a:pt x="970" y="646"/>
                    </a:lnTo>
                    <a:lnTo>
                      <a:pt x="968" y="644"/>
                    </a:lnTo>
                    <a:lnTo>
                      <a:pt x="966" y="646"/>
                    </a:lnTo>
                    <a:lnTo>
                      <a:pt x="964" y="646"/>
                    </a:lnTo>
                    <a:lnTo>
                      <a:pt x="964" y="640"/>
                    </a:lnTo>
                    <a:lnTo>
                      <a:pt x="970" y="640"/>
                    </a:lnTo>
                    <a:lnTo>
                      <a:pt x="974" y="638"/>
                    </a:lnTo>
                    <a:lnTo>
                      <a:pt x="978" y="636"/>
                    </a:lnTo>
                    <a:lnTo>
                      <a:pt x="980" y="632"/>
                    </a:lnTo>
                    <a:lnTo>
                      <a:pt x="982" y="630"/>
                    </a:lnTo>
                    <a:lnTo>
                      <a:pt x="982" y="628"/>
                    </a:lnTo>
                    <a:lnTo>
                      <a:pt x="980" y="624"/>
                    </a:lnTo>
                    <a:lnTo>
                      <a:pt x="978" y="622"/>
                    </a:lnTo>
                    <a:lnTo>
                      <a:pt x="976" y="620"/>
                    </a:lnTo>
                    <a:lnTo>
                      <a:pt x="972" y="620"/>
                    </a:lnTo>
                    <a:lnTo>
                      <a:pt x="968" y="620"/>
                    </a:lnTo>
                    <a:lnTo>
                      <a:pt x="966" y="622"/>
                    </a:lnTo>
                    <a:lnTo>
                      <a:pt x="964" y="622"/>
                    </a:lnTo>
                    <a:lnTo>
                      <a:pt x="948" y="628"/>
                    </a:lnTo>
                    <a:lnTo>
                      <a:pt x="936" y="634"/>
                    </a:lnTo>
                    <a:lnTo>
                      <a:pt x="930" y="638"/>
                    </a:lnTo>
                    <a:lnTo>
                      <a:pt x="928" y="640"/>
                    </a:lnTo>
                    <a:lnTo>
                      <a:pt x="918" y="650"/>
                    </a:lnTo>
                    <a:lnTo>
                      <a:pt x="908" y="660"/>
                    </a:lnTo>
                    <a:lnTo>
                      <a:pt x="898" y="666"/>
                    </a:lnTo>
                    <a:lnTo>
                      <a:pt x="892" y="668"/>
                    </a:lnTo>
                    <a:lnTo>
                      <a:pt x="902" y="656"/>
                    </a:lnTo>
                    <a:lnTo>
                      <a:pt x="912" y="644"/>
                    </a:lnTo>
                    <a:lnTo>
                      <a:pt x="922" y="632"/>
                    </a:lnTo>
                    <a:lnTo>
                      <a:pt x="928" y="622"/>
                    </a:lnTo>
                    <a:lnTo>
                      <a:pt x="930" y="620"/>
                    </a:lnTo>
                    <a:lnTo>
                      <a:pt x="952" y="606"/>
                    </a:lnTo>
                    <a:lnTo>
                      <a:pt x="968" y="598"/>
                    </a:lnTo>
                    <a:lnTo>
                      <a:pt x="974" y="598"/>
                    </a:lnTo>
                    <a:lnTo>
                      <a:pt x="990" y="600"/>
                    </a:lnTo>
                    <a:lnTo>
                      <a:pt x="1006" y="600"/>
                    </a:lnTo>
                    <a:lnTo>
                      <a:pt x="1022" y="600"/>
                    </a:lnTo>
                    <a:lnTo>
                      <a:pt x="1034" y="598"/>
                    </a:lnTo>
                    <a:lnTo>
                      <a:pt x="1038" y="598"/>
                    </a:lnTo>
                    <a:lnTo>
                      <a:pt x="1046" y="596"/>
                    </a:lnTo>
                    <a:lnTo>
                      <a:pt x="1052" y="594"/>
                    </a:lnTo>
                    <a:lnTo>
                      <a:pt x="1056" y="590"/>
                    </a:lnTo>
                    <a:lnTo>
                      <a:pt x="1058" y="588"/>
                    </a:lnTo>
                    <a:lnTo>
                      <a:pt x="1060" y="584"/>
                    </a:lnTo>
                    <a:lnTo>
                      <a:pt x="1060" y="582"/>
                    </a:lnTo>
                    <a:lnTo>
                      <a:pt x="1060" y="580"/>
                    </a:lnTo>
                    <a:lnTo>
                      <a:pt x="1064" y="574"/>
                    </a:lnTo>
                    <a:lnTo>
                      <a:pt x="1068" y="570"/>
                    </a:lnTo>
                    <a:lnTo>
                      <a:pt x="1072" y="568"/>
                    </a:lnTo>
                    <a:lnTo>
                      <a:pt x="1076" y="566"/>
                    </a:lnTo>
                    <a:lnTo>
                      <a:pt x="1080" y="566"/>
                    </a:lnTo>
                    <a:lnTo>
                      <a:pt x="1082" y="568"/>
                    </a:lnTo>
                    <a:lnTo>
                      <a:pt x="1090" y="562"/>
                    </a:lnTo>
                    <a:lnTo>
                      <a:pt x="1094" y="552"/>
                    </a:lnTo>
                    <a:lnTo>
                      <a:pt x="1094" y="540"/>
                    </a:lnTo>
                    <a:lnTo>
                      <a:pt x="1092" y="530"/>
                    </a:lnTo>
                    <a:lnTo>
                      <a:pt x="1088" y="524"/>
                    </a:lnTo>
                    <a:lnTo>
                      <a:pt x="1084" y="520"/>
                    </a:lnTo>
                    <a:lnTo>
                      <a:pt x="1082" y="518"/>
                    </a:lnTo>
                    <a:lnTo>
                      <a:pt x="1078" y="518"/>
                    </a:lnTo>
                    <a:lnTo>
                      <a:pt x="1076" y="510"/>
                    </a:lnTo>
                    <a:lnTo>
                      <a:pt x="1074" y="504"/>
                    </a:lnTo>
                    <a:lnTo>
                      <a:pt x="1072" y="502"/>
                    </a:lnTo>
                    <a:lnTo>
                      <a:pt x="1072" y="500"/>
                    </a:lnTo>
                    <a:lnTo>
                      <a:pt x="1070" y="500"/>
                    </a:lnTo>
                    <a:lnTo>
                      <a:pt x="1052" y="500"/>
                    </a:lnTo>
                    <a:lnTo>
                      <a:pt x="1048" y="502"/>
                    </a:lnTo>
                    <a:lnTo>
                      <a:pt x="1046" y="504"/>
                    </a:lnTo>
                    <a:lnTo>
                      <a:pt x="1044" y="502"/>
                    </a:lnTo>
                    <a:lnTo>
                      <a:pt x="1042" y="502"/>
                    </a:lnTo>
                    <a:lnTo>
                      <a:pt x="1040" y="500"/>
                    </a:lnTo>
                    <a:lnTo>
                      <a:pt x="1034" y="484"/>
                    </a:lnTo>
                    <a:lnTo>
                      <a:pt x="1030" y="468"/>
                    </a:lnTo>
                    <a:lnTo>
                      <a:pt x="1026" y="456"/>
                    </a:lnTo>
                    <a:lnTo>
                      <a:pt x="1024" y="452"/>
                    </a:lnTo>
                    <a:lnTo>
                      <a:pt x="1024" y="454"/>
                    </a:lnTo>
                    <a:lnTo>
                      <a:pt x="1024" y="458"/>
                    </a:lnTo>
                    <a:lnTo>
                      <a:pt x="1024" y="460"/>
                    </a:lnTo>
                    <a:lnTo>
                      <a:pt x="1024" y="456"/>
                    </a:lnTo>
                    <a:lnTo>
                      <a:pt x="1022" y="448"/>
                    </a:lnTo>
                    <a:lnTo>
                      <a:pt x="1016" y="436"/>
                    </a:lnTo>
                    <a:lnTo>
                      <a:pt x="1010" y="422"/>
                    </a:lnTo>
                    <a:lnTo>
                      <a:pt x="1002" y="408"/>
                    </a:lnTo>
                    <a:lnTo>
                      <a:pt x="996" y="398"/>
                    </a:lnTo>
                    <a:lnTo>
                      <a:pt x="994" y="394"/>
                    </a:lnTo>
                    <a:lnTo>
                      <a:pt x="992" y="384"/>
                    </a:lnTo>
                    <a:lnTo>
                      <a:pt x="988" y="378"/>
                    </a:lnTo>
                    <a:lnTo>
                      <a:pt x="986" y="374"/>
                    </a:lnTo>
                    <a:lnTo>
                      <a:pt x="982" y="372"/>
                    </a:lnTo>
                    <a:lnTo>
                      <a:pt x="980" y="370"/>
                    </a:lnTo>
                    <a:lnTo>
                      <a:pt x="976" y="370"/>
                    </a:lnTo>
                    <a:lnTo>
                      <a:pt x="974" y="370"/>
                    </a:lnTo>
                    <a:lnTo>
                      <a:pt x="974" y="372"/>
                    </a:lnTo>
                    <a:lnTo>
                      <a:pt x="972" y="372"/>
                    </a:lnTo>
                    <a:lnTo>
                      <a:pt x="974" y="386"/>
                    </a:lnTo>
                    <a:lnTo>
                      <a:pt x="970" y="394"/>
                    </a:lnTo>
                    <a:lnTo>
                      <a:pt x="964" y="400"/>
                    </a:lnTo>
                    <a:lnTo>
                      <a:pt x="958" y="404"/>
                    </a:lnTo>
                    <a:lnTo>
                      <a:pt x="954" y="404"/>
                    </a:lnTo>
                    <a:lnTo>
                      <a:pt x="942" y="408"/>
                    </a:lnTo>
                    <a:lnTo>
                      <a:pt x="932" y="408"/>
                    </a:lnTo>
                    <a:lnTo>
                      <a:pt x="926" y="404"/>
                    </a:lnTo>
                    <a:lnTo>
                      <a:pt x="924" y="400"/>
                    </a:lnTo>
                    <a:lnTo>
                      <a:pt x="922" y="398"/>
                    </a:lnTo>
                    <a:lnTo>
                      <a:pt x="918" y="388"/>
                    </a:lnTo>
                    <a:lnTo>
                      <a:pt x="918" y="378"/>
                    </a:lnTo>
                    <a:lnTo>
                      <a:pt x="920" y="370"/>
                    </a:lnTo>
                    <a:lnTo>
                      <a:pt x="922" y="366"/>
                    </a:lnTo>
                    <a:lnTo>
                      <a:pt x="916" y="354"/>
                    </a:lnTo>
                    <a:lnTo>
                      <a:pt x="918" y="350"/>
                    </a:lnTo>
                    <a:lnTo>
                      <a:pt x="918" y="348"/>
                    </a:lnTo>
                    <a:lnTo>
                      <a:pt x="918" y="344"/>
                    </a:lnTo>
                    <a:lnTo>
                      <a:pt x="916" y="342"/>
                    </a:lnTo>
                    <a:lnTo>
                      <a:pt x="912" y="340"/>
                    </a:lnTo>
                    <a:lnTo>
                      <a:pt x="908" y="338"/>
                    </a:lnTo>
                    <a:lnTo>
                      <a:pt x="904" y="334"/>
                    </a:lnTo>
                    <a:lnTo>
                      <a:pt x="900" y="332"/>
                    </a:lnTo>
                    <a:lnTo>
                      <a:pt x="898" y="328"/>
                    </a:lnTo>
                    <a:lnTo>
                      <a:pt x="896" y="326"/>
                    </a:lnTo>
                    <a:lnTo>
                      <a:pt x="894" y="326"/>
                    </a:lnTo>
                    <a:lnTo>
                      <a:pt x="890" y="320"/>
                    </a:lnTo>
                    <a:lnTo>
                      <a:pt x="886" y="316"/>
                    </a:lnTo>
                    <a:lnTo>
                      <a:pt x="882" y="314"/>
                    </a:lnTo>
                    <a:lnTo>
                      <a:pt x="878" y="312"/>
                    </a:lnTo>
                    <a:lnTo>
                      <a:pt x="874" y="312"/>
                    </a:lnTo>
                    <a:lnTo>
                      <a:pt x="870" y="312"/>
                    </a:lnTo>
                    <a:lnTo>
                      <a:pt x="830" y="310"/>
                    </a:lnTo>
                    <a:lnTo>
                      <a:pt x="826" y="308"/>
                    </a:lnTo>
                    <a:lnTo>
                      <a:pt x="820" y="308"/>
                    </a:lnTo>
                    <a:lnTo>
                      <a:pt x="818" y="308"/>
                    </a:lnTo>
                    <a:lnTo>
                      <a:pt x="814" y="312"/>
                    </a:lnTo>
                    <a:lnTo>
                      <a:pt x="812" y="314"/>
                    </a:lnTo>
                    <a:lnTo>
                      <a:pt x="810" y="318"/>
                    </a:lnTo>
                    <a:lnTo>
                      <a:pt x="810" y="320"/>
                    </a:lnTo>
                    <a:lnTo>
                      <a:pt x="810" y="324"/>
                    </a:lnTo>
                    <a:lnTo>
                      <a:pt x="808" y="326"/>
                    </a:lnTo>
                    <a:lnTo>
                      <a:pt x="806" y="328"/>
                    </a:lnTo>
                    <a:lnTo>
                      <a:pt x="806" y="332"/>
                    </a:lnTo>
                    <a:lnTo>
                      <a:pt x="806" y="336"/>
                    </a:lnTo>
                    <a:lnTo>
                      <a:pt x="806" y="340"/>
                    </a:lnTo>
                    <a:lnTo>
                      <a:pt x="806" y="342"/>
                    </a:lnTo>
                    <a:lnTo>
                      <a:pt x="806" y="344"/>
                    </a:lnTo>
                    <a:lnTo>
                      <a:pt x="810" y="348"/>
                    </a:lnTo>
                    <a:lnTo>
                      <a:pt x="812" y="354"/>
                    </a:lnTo>
                    <a:lnTo>
                      <a:pt x="814" y="358"/>
                    </a:lnTo>
                    <a:lnTo>
                      <a:pt x="814" y="362"/>
                    </a:lnTo>
                    <a:lnTo>
                      <a:pt x="814" y="366"/>
                    </a:lnTo>
                    <a:lnTo>
                      <a:pt x="808" y="388"/>
                    </a:lnTo>
                    <a:lnTo>
                      <a:pt x="804" y="402"/>
                    </a:lnTo>
                    <a:lnTo>
                      <a:pt x="802" y="408"/>
                    </a:lnTo>
                    <a:lnTo>
                      <a:pt x="806" y="416"/>
                    </a:lnTo>
                    <a:lnTo>
                      <a:pt x="810" y="430"/>
                    </a:lnTo>
                    <a:lnTo>
                      <a:pt x="814" y="446"/>
                    </a:lnTo>
                    <a:lnTo>
                      <a:pt x="816" y="458"/>
                    </a:lnTo>
                    <a:lnTo>
                      <a:pt x="818" y="462"/>
                    </a:lnTo>
                    <a:lnTo>
                      <a:pt x="818" y="470"/>
                    </a:lnTo>
                    <a:lnTo>
                      <a:pt x="816" y="474"/>
                    </a:lnTo>
                    <a:lnTo>
                      <a:pt x="814" y="478"/>
                    </a:lnTo>
                    <a:lnTo>
                      <a:pt x="812" y="482"/>
                    </a:lnTo>
                    <a:lnTo>
                      <a:pt x="810" y="482"/>
                    </a:lnTo>
                    <a:lnTo>
                      <a:pt x="808" y="484"/>
                    </a:lnTo>
                    <a:lnTo>
                      <a:pt x="806" y="484"/>
                    </a:lnTo>
                    <a:lnTo>
                      <a:pt x="804" y="490"/>
                    </a:lnTo>
                    <a:lnTo>
                      <a:pt x="800" y="496"/>
                    </a:lnTo>
                    <a:lnTo>
                      <a:pt x="796" y="500"/>
                    </a:lnTo>
                    <a:lnTo>
                      <a:pt x="792" y="502"/>
                    </a:lnTo>
                    <a:lnTo>
                      <a:pt x="788" y="504"/>
                    </a:lnTo>
                    <a:lnTo>
                      <a:pt x="790" y="506"/>
                    </a:lnTo>
                    <a:lnTo>
                      <a:pt x="790" y="510"/>
                    </a:lnTo>
                    <a:lnTo>
                      <a:pt x="790" y="514"/>
                    </a:lnTo>
                    <a:lnTo>
                      <a:pt x="790" y="520"/>
                    </a:lnTo>
                    <a:lnTo>
                      <a:pt x="790" y="524"/>
                    </a:lnTo>
                    <a:lnTo>
                      <a:pt x="790" y="530"/>
                    </a:lnTo>
                    <a:lnTo>
                      <a:pt x="790" y="532"/>
                    </a:lnTo>
                    <a:lnTo>
                      <a:pt x="790" y="534"/>
                    </a:lnTo>
                    <a:lnTo>
                      <a:pt x="790" y="540"/>
                    </a:lnTo>
                    <a:lnTo>
                      <a:pt x="792" y="544"/>
                    </a:lnTo>
                    <a:lnTo>
                      <a:pt x="794" y="548"/>
                    </a:lnTo>
                    <a:lnTo>
                      <a:pt x="798" y="552"/>
                    </a:lnTo>
                    <a:lnTo>
                      <a:pt x="800" y="554"/>
                    </a:lnTo>
                    <a:lnTo>
                      <a:pt x="800" y="562"/>
                    </a:lnTo>
                    <a:lnTo>
                      <a:pt x="798" y="568"/>
                    </a:lnTo>
                    <a:lnTo>
                      <a:pt x="794" y="572"/>
                    </a:lnTo>
                    <a:lnTo>
                      <a:pt x="792" y="576"/>
                    </a:lnTo>
                    <a:lnTo>
                      <a:pt x="790" y="578"/>
                    </a:lnTo>
                    <a:lnTo>
                      <a:pt x="786" y="582"/>
                    </a:lnTo>
                    <a:lnTo>
                      <a:pt x="782" y="584"/>
                    </a:lnTo>
                    <a:lnTo>
                      <a:pt x="778" y="584"/>
                    </a:lnTo>
                    <a:lnTo>
                      <a:pt x="776" y="582"/>
                    </a:lnTo>
                    <a:lnTo>
                      <a:pt x="774" y="580"/>
                    </a:lnTo>
                    <a:lnTo>
                      <a:pt x="772" y="578"/>
                    </a:lnTo>
                    <a:lnTo>
                      <a:pt x="770" y="576"/>
                    </a:lnTo>
                    <a:lnTo>
                      <a:pt x="770" y="574"/>
                    </a:lnTo>
                    <a:lnTo>
                      <a:pt x="768" y="570"/>
                    </a:lnTo>
                    <a:lnTo>
                      <a:pt x="766" y="566"/>
                    </a:lnTo>
                    <a:lnTo>
                      <a:pt x="764" y="562"/>
                    </a:lnTo>
                    <a:lnTo>
                      <a:pt x="764" y="560"/>
                    </a:lnTo>
                    <a:lnTo>
                      <a:pt x="762" y="558"/>
                    </a:lnTo>
                    <a:lnTo>
                      <a:pt x="758" y="556"/>
                    </a:lnTo>
                    <a:lnTo>
                      <a:pt x="754" y="554"/>
                    </a:lnTo>
                    <a:lnTo>
                      <a:pt x="752" y="550"/>
                    </a:lnTo>
                    <a:lnTo>
                      <a:pt x="752" y="548"/>
                    </a:lnTo>
                    <a:lnTo>
                      <a:pt x="752" y="546"/>
                    </a:lnTo>
                    <a:lnTo>
                      <a:pt x="752" y="544"/>
                    </a:lnTo>
                    <a:lnTo>
                      <a:pt x="752" y="542"/>
                    </a:lnTo>
                    <a:lnTo>
                      <a:pt x="750" y="540"/>
                    </a:lnTo>
                    <a:lnTo>
                      <a:pt x="748" y="534"/>
                    </a:lnTo>
                    <a:lnTo>
                      <a:pt x="746" y="530"/>
                    </a:lnTo>
                    <a:lnTo>
                      <a:pt x="746" y="524"/>
                    </a:lnTo>
                    <a:lnTo>
                      <a:pt x="744" y="522"/>
                    </a:lnTo>
                    <a:lnTo>
                      <a:pt x="744" y="520"/>
                    </a:lnTo>
                    <a:lnTo>
                      <a:pt x="744" y="510"/>
                    </a:lnTo>
                    <a:lnTo>
                      <a:pt x="742" y="504"/>
                    </a:lnTo>
                    <a:lnTo>
                      <a:pt x="738" y="500"/>
                    </a:lnTo>
                    <a:lnTo>
                      <a:pt x="736" y="496"/>
                    </a:lnTo>
                    <a:lnTo>
                      <a:pt x="732" y="494"/>
                    </a:lnTo>
                    <a:lnTo>
                      <a:pt x="730" y="492"/>
                    </a:lnTo>
                    <a:lnTo>
                      <a:pt x="728" y="492"/>
                    </a:lnTo>
                    <a:lnTo>
                      <a:pt x="726" y="492"/>
                    </a:lnTo>
                    <a:lnTo>
                      <a:pt x="714" y="490"/>
                    </a:lnTo>
                    <a:lnTo>
                      <a:pt x="702" y="490"/>
                    </a:lnTo>
                    <a:lnTo>
                      <a:pt x="690" y="492"/>
                    </a:lnTo>
                    <a:lnTo>
                      <a:pt x="686" y="492"/>
                    </a:lnTo>
                    <a:lnTo>
                      <a:pt x="670" y="488"/>
                    </a:lnTo>
                    <a:lnTo>
                      <a:pt x="660" y="478"/>
                    </a:lnTo>
                    <a:lnTo>
                      <a:pt x="652" y="468"/>
                    </a:lnTo>
                    <a:lnTo>
                      <a:pt x="650" y="458"/>
                    </a:lnTo>
                    <a:lnTo>
                      <a:pt x="650" y="456"/>
                    </a:lnTo>
                    <a:lnTo>
                      <a:pt x="644" y="446"/>
                    </a:lnTo>
                    <a:lnTo>
                      <a:pt x="640" y="440"/>
                    </a:lnTo>
                    <a:lnTo>
                      <a:pt x="636" y="434"/>
                    </a:lnTo>
                    <a:lnTo>
                      <a:pt x="630" y="430"/>
                    </a:lnTo>
                    <a:lnTo>
                      <a:pt x="628" y="428"/>
                    </a:lnTo>
                    <a:lnTo>
                      <a:pt x="624" y="428"/>
                    </a:lnTo>
                    <a:lnTo>
                      <a:pt x="622" y="420"/>
                    </a:lnTo>
                    <a:lnTo>
                      <a:pt x="620" y="416"/>
                    </a:lnTo>
                    <a:lnTo>
                      <a:pt x="618" y="412"/>
                    </a:lnTo>
                    <a:lnTo>
                      <a:pt x="616" y="410"/>
                    </a:lnTo>
                    <a:lnTo>
                      <a:pt x="608" y="412"/>
                    </a:lnTo>
                    <a:lnTo>
                      <a:pt x="602" y="410"/>
                    </a:lnTo>
                    <a:lnTo>
                      <a:pt x="598" y="408"/>
                    </a:lnTo>
                    <a:lnTo>
                      <a:pt x="594" y="402"/>
                    </a:lnTo>
                    <a:lnTo>
                      <a:pt x="592" y="398"/>
                    </a:lnTo>
                    <a:lnTo>
                      <a:pt x="592" y="392"/>
                    </a:lnTo>
                    <a:lnTo>
                      <a:pt x="590" y="388"/>
                    </a:lnTo>
                    <a:lnTo>
                      <a:pt x="590" y="386"/>
                    </a:lnTo>
                    <a:lnTo>
                      <a:pt x="590" y="384"/>
                    </a:lnTo>
                    <a:lnTo>
                      <a:pt x="592" y="372"/>
                    </a:lnTo>
                    <a:lnTo>
                      <a:pt x="598" y="358"/>
                    </a:lnTo>
                    <a:lnTo>
                      <a:pt x="608" y="342"/>
                    </a:lnTo>
                    <a:lnTo>
                      <a:pt x="618" y="330"/>
                    </a:lnTo>
                    <a:lnTo>
                      <a:pt x="624" y="320"/>
                    </a:lnTo>
                    <a:lnTo>
                      <a:pt x="628" y="318"/>
                    </a:lnTo>
                    <a:lnTo>
                      <a:pt x="634" y="316"/>
                    </a:lnTo>
                    <a:lnTo>
                      <a:pt x="638" y="312"/>
                    </a:lnTo>
                    <a:lnTo>
                      <a:pt x="642" y="308"/>
                    </a:lnTo>
                    <a:lnTo>
                      <a:pt x="644" y="306"/>
                    </a:lnTo>
                    <a:lnTo>
                      <a:pt x="644" y="304"/>
                    </a:lnTo>
                    <a:lnTo>
                      <a:pt x="646" y="302"/>
                    </a:lnTo>
                    <a:lnTo>
                      <a:pt x="644" y="298"/>
                    </a:lnTo>
                    <a:lnTo>
                      <a:pt x="644" y="296"/>
                    </a:lnTo>
                    <a:lnTo>
                      <a:pt x="646" y="294"/>
                    </a:lnTo>
                    <a:lnTo>
                      <a:pt x="646" y="292"/>
                    </a:lnTo>
                    <a:lnTo>
                      <a:pt x="648" y="292"/>
                    </a:lnTo>
                    <a:lnTo>
                      <a:pt x="650" y="292"/>
                    </a:lnTo>
                    <a:lnTo>
                      <a:pt x="652" y="290"/>
                    </a:lnTo>
                    <a:lnTo>
                      <a:pt x="656" y="292"/>
                    </a:lnTo>
                    <a:lnTo>
                      <a:pt x="662" y="292"/>
                    </a:lnTo>
                    <a:lnTo>
                      <a:pt x="666" y="294"/>
                    </a:lnTo>
                    <a:lnTo>
                      <a:pt x="670" y="296"/>
                    </a:lnTo>
                    <a:lnTo>
                      <a:pt x="672" y="296"/>
                    </a:lnTo>
                    <a:lnTo>
                      <a:pt x="674" y="298"/>
                    </a:lnTo>
                    <a:lnTo>
                      <a:pt x="678" y="292"/>
                    </a:lnTo>
                    <a:lnTo>
                      <a:pt x="682" y="282"/>
                    </a:lnTo>
                    <a:lnTo>
                      <a:pt x="682" y="270"/>
                    </a:lnTo>
                    <a:lnTo>
                      <a:pt x="682" y="266"/>
                    </a:lnTo>
                    <a:lnTo>
                      <a:pt x="684" y="250"/>
                    </a:lnTo>
                    <a:lnTo>
                      <a:pt x="690" y="238"/>
                    </a:lnTo>
                    <a:lnTo>
                      <a:pt x="698" y="230"/>
                    </a:lnTo>
                    <a:lnTo>
                      <a:pt x="700" y="226"/>
                    </a:lnTo>
                    <a:lnTo>
                      <a:pt x="702" y="220"/>
                    </a:lnTo>
                    <a:lnTo>
                      <a:pt x="704" y="218"/>
                    </a:lnTo>
                    <a:lnTo>
                      <a:pt x="704" y="216"/>
                    </a:lnTo>
                    <a:lnTo>
                      <a:pt x="702" y="214"/>
                    </a:lnTo>
                    <a:lnTo>
                      <a:pt x="700" y="214"/>
                    </a:lnTo>
                    <a:lnTo>
                      <a:pt x="698" y="216"/>
                    </a:lnTo>
                    <a:lnTo>
                      <a:pt x="668" y="200"/>
                    </a:lnTo>
                    <a:lnTo>
                      <a:pt x="668" y="196"/>
                    </a:lnTo>
                    <a:lnTo>
                      <a:pt x="670" y="196"/>
                    </a:lnTo>
                    <a:lnTo>
                      <a:pt x="672" y="194"/>
                    </a:lnTo>
                    <a:lnTo>
                      <a:pt x="676" y="194"/>
                    </a:lnTo>
                    <a:lnTo>
                      <a:pt x="680" y="194"/>
                    </a:lnTo>
                    <a:lnTo>
                      <a:pt x="684" y="196"/>
                    </a:lnTo>
                    <a:lnTo>
                      <a:pt x="688" y="196"/>
                    </a:lnTo>
                    <a:lnTo>
                      <a:pt x="692" y="196"/>
                    </a:lnTo>
                    <a:lnTo>
                      <a:pt x="694" y="198"/>
                    </a:lnTo>
                    <a:lnTo>
                      <a:pt x="696" y="198"/>
                    </a:lnTo>
                    <a:lnTo>
                      <a:pt x="700" y="196"/>
                    </a:lnTo>
                    <a:lnTo>
                      <a:pt x="704" y="196"/>
                    </a:lnTo>
                    <a:lnTo>
                      <a:pt x="710" y="198"/>
                    </a:lnTo>
                    <a:lnTo>
                      <a:pt x="716" y="198"/>
                    </a:lnTo>
                    <a:lnTo>
                      <a:pt x="720" y="200"/>
                    </a:lnTo>
                    <a:lnTo>
                      <a:pt x="724" y="200"/>
                    </a:lnTo>
                    <a:lnTo>
                      <a:pt x="726" y="202"/>
                    </a:lnTo>
                    <a:lnTo>
                      <a:pt x="732" y="190"/>
                    </a:lnTo>
                    <a:lnTo>
                      <a:pt x="738" y="194"/>
                    </a:lnTo>
                    <a:lnTo>
                      <a:pt x="744" y="194"/>
                    </a:lnTo>
                    <a:lnTo>
                      <a:pt x="748" y="194"/>
                    </a:lnTo>
                    <a:lnTo>
                      <a:pt x="752" y="192"/>
                    </a:lnTo>
                    <a:lnTo>
                      <a:pt x="754" y="190"/>
                    </a:lnTo>
                    <a:lnTo>
                      <a:pt x="756" y="190"/>
                    </a:lnTo>
                    <a:lnTo>
                      <a:pt x="758" y="186"/>
                    </a:lnTo>
                    <a:lnTo>
                      <a:pt x="760" y="182"/>
                    </a:lnTo>
                    <a:lnTo>
                      <a:pt x="762" y="178"/>
                    </a:lnTo>
                    <a:lnTo>
                      <a:pt x="764" y="174"/>
                    </a:lnTo>
                    <a:lnTo>
                      <a:pt x="766" y="170"/>
                    </a:lnTo>
                    <a:lnTo>
                      <a:pt x="770" y="168"/>
                    </a:lnTo>
                    <a:lnTo>
                      <a:pt x="772" y="166"/>
                    </a:lnTo>
                    <a:lnTo>
                      <a:pt x="772" y="162"/>
                    </a:lnTo>
                    <a:lnTo>
                      <a:pt x="774" y="156"/>
                    </a:lnTo>
                    <a:lnTo>
                      <a:pt x="774" y="152"/>
                    </a:lnTo>
                    <a:lnTo>
                      <a:pt x="772" y="146"/>
                    </a:lnTo>
                    <a:lnTo>
                      <a:pt x="770" y="140"/>
                    </a:lnTo>
                    <a:lnTo>
                      <a:pt x="768" y="138"/>
                    </a:lnTo>
                    <a:lnTo>
                      <a:pt x="764" y="136"/>
                    </a:lnTo>
                    <a:lnTo>
                      <a:pt x="762" y="134"/>
                    </a:lnTo>
                    <a:lnTo>
                      <a:pt x="758" y="132"/>
                    </a:lnTo>
                    <a:lnTo>
                      <a:pt x="756" y="128"/>
                    </a:lnTo>
                    <a:lnTo>
                      <a:pt x="756" y="124"/>
                    </a:lnTo>
                    <a:lnTo>
                      <a:pt x="756" y="120"/>
                    </a:lnTo>
                    <a:lnTo>
                      <a:pt x="758" y="118"/>
                    </a:lnTo>
                    <a:lnTo>
                      <a:pt x="764" y="114"/>
                    </a:lnTo>
                    <a:lnTo>
                      <a:pt x="766" y="114"/>
                    </a:lnTo>
                    <a:lnTo>
                      <a:pt x="768" y="114"/>
                    </a:lnTo>
                    <a:lnTo>
                      <a:pt x="770" y="114"/>
                    </a:lnTo>
                    <a:lnTo>
                      <a:pt x="772" y="112"/>
                    </a:lnTo>
                    <a:lnTo>
                      <a:pt x="774" y="110"/>
                    </a:lnTo>
                    <a:lnTo>
                      <a:pt x="774" y="106"/>
                    </a:lnTo>
                    <a:lnTo>
                      <a:pt x="774" y="102"/>
                    </a:lnTo>
                    <a:lnTo>
                      <a:pt x="772" y="100"/>
                    </a:lnTo>
                    <a:lnTo>
                      <a:pt x="770" y="98"/>
                    </a:lnTo>
                    <a:lnTo>
                      <a:pt x="766" y="96"/>
                    </a:lnTo>
                    <a:lnTo>
                      <a:pt x="764" y="94"/>
                    </a:lnTo>
                    <a:lnTo>
                      <a:pt x="762" y="94"/>
                    </a:lnTo>
                    <a:lnTo>
                      <a:pt x="760" y="96"/>
                    </a:lnTo>
                    <a:lnTo>
                      <a:pt x="758" y="72"/>
                    </a:lnTo>
                    <a:lnTo>
                      <a:pt x="754" y="74"/>
                    </a:lnTo>
                    <a:lnTo>
                      <a:pt x="750" y="74"/>
                    </a:lnTo>
                    <a:lnTo>
                      <a:pt x="744" y="74"/>
                    </a:lnTo>
                    <a:lnTo>
                      <a:pt x="740" y="72"/>
                    </a:lnTo>
                    <a:lnTo>
                      <a:pt x="736" y="70"/>
                    </a:lnTo>
                    <a:lnTo>
                      <a:pt x="732" y="70"/>
                    </a:lnTo>
                    <a:lnTo>
                      <a:pt x="730" y="70"/>
                    </a:lnTo>
                    <a:lnTo>
                      <a:pt x="734" y="100"/>
                    </a:lnTo>
                    <a:lnTo>
                      <a:pt x="732" y="102"/>
                    </a:lnTo>
                    <a:lnTo>
                      <a:pt x="728" y="106"/>
                    </a:lnTo>
                    <a:lnTo>
                      <a:pt x="726" y="112"/>
                    </a:lnTo>
                    <a:lnTo>
                      <a:pt x="722" y="120"/>
                    </a:lnTo>
                    <a:lnTo>
                      <a:pt x="718" y="132"/>
                    </a:lnTo>
                    <a:lnTo>
                      <a:pt x="718" y="134"/>
                    </a:lnTo>
                    <a:lnTo>
                      <a:pt x="716" y="136"/>
                    </a:lnTo>
                    <a:lnTo>
                      <a:pt x="714" y="138"/>
                    </a:lnTo>
                    <a:lnTo>
                      <a:pt x="710" y="140"/>
                    </a:lnTo>
                    <a:lnTo>
                      <a:pt x="708" y="138"/>
                    </a:lnTo>
                    <a:lnTo>
                      <a:pt x="704" y="136"/>
                    </a:lnTo>
                    <a:lnTo>
                      <a:pt x="700" y="132"/>
                    </a:lnTo>
                    <a:lnTo>
                      <a:pt x="696" y="98"/>
                    </a:lnTo>
                    <a:lnTo>
                      <a:pt x="694" y="96"/>
                    </a:lnTo>
                    <a:lnTo>
                      <a:pt x="694" y="94"/>
                    </a:lnTo>
                    <a:lnTo>
                      <a:pt x="692" y="92"/>
                    </a:lnTo>
                    <a:lnTo>
                      <a:pt x="692" y="94"/>
                    </a:lnTo>
                    <a:lnTo>
                      <a:pt x="690" y="96"/>
                    </a:lnTo>
                    <a:lnTo>
                      <a:pt x="688" y="102"/>
                    </a:lnTo>
                    <a:lnTo>
                      <a:pt x="686" y="104"/>
                    </a:lnTo>
                    <a:lnTo>
                      <a:pt x="686" y="106"/>
                    </a:lnTo>
                    <a:lnTo>
                      <a:pt x="682" y="110"/>
                    </a:lnTo>
                    <a:lnTo>
                      <a:pt x="680" y="112"/>
                    </a:lnTo>
                    <a:lnTo>
                      <a:pt x="678" y="114"/>
                    </a:lnTo>
                    <a:lnTo>
                      <a:pt x="676" y="116"/>
                    </a:lnTo>
                    <a:lnTo>
                      <a:pt x="674" y="116"/>
                    </a:lnTo>
                    <a:lnTo>
                      <a:pt x="672" y="114"/>
                    </a:lnTo>
                    <a:lnTo>
                      <a:pt x="670" y="110"/>
                    </a:lnTo>
                    <a:lnTo>
                      <a:pt x="670" y="106"/>
                    </a:lnTo>
                    <a:lnTo>
                      <a:pt x="670" y="100"/>
                    </a:lnTo>
                    <a:lnTo>
                      <a:pt x="670" y="98"/>
                    </a:lnTo>
                    <a:lnTo>
                      <a:pt x="668" y="96"/>
                    </a:lnTo>
                    <a:lnTo>
                      <a:pt x="666" y="96"/>
                    </a:lnTo>
                    <a:lnTo>
                      <a:pt x="664" y="98"/>
                    </a:lnTo>
                    <a:lnTo>
                      <a:pt x="662" y="98"/>
                    </a:lnTo>
                    <a:lnTo>
                      <a:pt x="660" y="100"/>
                    </a:lnTo>
                    <a:lnTo>
                      <a:pt x="658" y="100"/>
                    </a:lnTo>
                    <a:lnTo>
                      <a:pt x="654" y="100"/>
                    </a:lnTo>
                    <a:lnTo>
                      <a:pt x="652" y="98"/>
                    </a:lnTo>
                    <a:lnTo>
                      <a:pt x="648" y="96"/>
                    </a:lnTo>
                    <a:lnTo>
                      <a:pt x="646" y="94"/>
                    </a:lnTo>
                    <a:lnTo>
                      <a:pt x="644" y="92"/>
                    </a:lnTo>
                    <a:lnTo>
                      <a:pt x="644" y="90"/>
                    </a:lnTo>
                    <a:lnTo>
                      <a:pt x="646" y="88"/>
                    </a:lnTo>
                    <a:lnTo>
                      <a:pt x="648" y="82"/>
                    </a:lnTo>
                    <a:lnTo>
                      <a:pt x="650" y="76"/>
                    </a:lnTo>
                    <a:lnTo>
                      <a:pt x="650" y="70"/>
                    </a:lnTo>
                    <a:lnTo>
                      <a:pt x="650" y="64"/>
                    </a:lnTo>
                    <a:lnTo>
                      <a:pt x="650" y="60"/>
                    </a:lnTo>
                    <a:lnTo>
                      <a:pt x="650" y="58"/>
                    </a:lnTo>
                    <a:lnTo>
                      <a:pt x="648" y="56"/>
                    </a:lnTo>
                    <a:lnTo>
                      <a:pt x="646" y="52"/>
                    </a:lnTo>
                    <a:lnTo>
                      <a:pt x="644" y="48"/>
                    </a:lnTo>
                    <a:lnTo>
                      <a:pt x="644" y="44"/>
                    </a:lnTo>
                    <a:lnTo>
                      <a:pt x="644" y="42"/>
                    </a:lnTo>
                    <a:lnTo>
                      <a:pt x="642" y="34"/>
                    </a:lnTo>
                    <a:lnTo>
                      <a:pt x="638" y="26"/>
                    </a:lnTo>
                    <a:lnTo>
                      <a:pt x="632" y="16"/>
                    </a:lnTo>
                    <a:lnTo>
                      <a:pt x="626" y="10"/>
                    </a:lnTo>
                    <a:lnTo>
                      <a:pt x="624" y="8"/>
                    </a:lnTo>
                    <a:lnTo>
                      <a:pt x="622" y="2"/>
                    </a:lnTo>
                    <a:lnTo>
                      <a:pt x="620" y="0"/>
                    </a:lnTo>
                    <a:lnTo>
                      <a:pt x="618" y="0"/>
                    </a:lnTo>
                    <a:lnTo>
                      <a:pt x="616" y="0"/>
                    </a:lnTo>
                    <a:lnTo>
                      <a:pt x="614" y="0"/>
                    </a:lnTo>
                    <a:lnTo>
                      <a:pt x="612" y="2"/>
                    </a:lnTo>
                    <a:lnTo>
                      <a:pt x="610" y="4"/>
                    </a:lnTo>
                    <a:lnTo>
                      <a:pt x="608" y="4"/>
                    </a:lnTo>
                    <a:lnTo>
                      <a:pt x="604" y="6"/>
                    </a:lnTo>
                    <a:lnTo>
                      <a:pt x="604" y="10"/>
                    </a:lnTo>
                    <a:lnTo>
                      <a:pt x="602" y="14"/>
                    </a:lnTo>
                    <a:lnTo>
                      <a:pt x="602" y="20"/>
                    </a:lnTo>
                    <a:lnTo>
                      <a:pt x="600" y="22"/>
                    </a:lnTo>
                    <a:lnTo>
                      <a:pt x="600" y="24"/>
                    </a:lnTo>
                    <a:lnTo>
                      <a:pt x="594" y="28"/>
                    </a:lnTo>
                    <a:lnTo>
                      <a:pt x="590" y="34"/>
                    </a:lnTo>
                    <a:lnTo>
                      <a:pt x="588" y="40"/>
                    </a:lnTo>
                    <a:lnTo>
                      <a:pt x="588" y="44"/>
                    </a:lnTo>
                    <a:lnTo>
                      <a:pt x="588" y="48"/>
                    </a:lnTo>
                    <a:lnTo>
                      <a:pt x="588" y="50"/>
                    </a:lnTo>
                    <a:lnTo>
                      <a:pt x="588" y="52"/>
                    </a:lnTo>
                    <a:lnTo>
                      <a:pt x="590" y="68"/>
                    </a:lnTo>
                    <a:lnTo>
                      <a:pt x="598" y="78"/>
                    </a:lnTo>
                    <a:lnTo>
                      <a:pt x="606" y="84"/>
                    </a:lnTo>
                    <a:lnTo>
                      <a:pt x="612" y="86"/>
                    </a:lnTo>
                    <a:lnTo>
                      <a:pt x="616" y="88"/>
                    </a:lnTo>
                    <a:lnTo>
                      <a:pt x="610" y="92"/>
                    </a:lnTo>
                    <a:lnTo>
                      <a:pt x="608" y="98"/>
                    </a:lnTo>
                    <a:lnTo>
                      <a:pt x="608" y="102"/>
                    </a:lnTo>
                    <a:lnTo>
                      <a:pt x="610" y="106"/>
                    </a:lnTo>
                    <a:lnTo>
                      <a:pt x="612" y="108"/>
                    </a:lnTo>
                    <a:lnTo>
                      <a:pt x="616" y="112"/>
                    </a:lnTo>
                    <a:lnTo>
                      <a:pt x="618" y="114"/>
                    </a:lnTo>
                    <a:lnTo>
                      <a:pt x="622" y="114"/>
                    </a:lnTo>
                    <a:lnTo>
                      <a:pt x="624" y="116"/>
                    </a:lnTo>
                    <a:lnTo>
                      <a:pt x="628" y="118"/>
                    </a:lnTo>
                    <a:lnTo>
                      <a:pt x="630" y="120"/>
                    </a:lnTo>
                    <a:lnTo>
                      <a:pt x="630" y="122"/>
                    </a:lnTo>
                    <a:lnTo>
                      <a:pt x="630" y="124"/>
                    </a:lnTo>
                    <a:lnTo>
                      <a:pt x="630" y="128"/>
                    </a:lnTo>
                    <a:lnTo>
                      <a:pt x="628" y="130"/>
                    </a:lnTo>
                    <a:lnTo>
                      <a:pt x="624" y="134"/>
                    </a:lnTo>
                    <a:lnTo>
                      <a:pt x="614" y="140"/>
                    </a:lnTo>
                    <a:lnTo>
                      <a:pt x="606" y="146"/>
                    </a:lnTo>
                    <a:lnTo>
                      <a:pt x="598" y="150"/>
                    </a:lnTo>
                    <a:lnTo>
                      <a:pt x="594" y="152"/>
                    </a:lnTo>
                    <a:lnTo>
                      <a:pt x="588" y="150"/>
                    </a:lnTo>
                    <a:lnTo>
                      <a:pt x="584" y="150"/>
                    </a:lnTo>
                    <a:lnTo>
                      <a:pt x="582" y="150"/>
                    </a:lnTo>
                    <a:lnTo>
                      <a:pt x="582" y="148"/>
                    </a:lnTo>
                    <a:lnTo>
                      <a:pt x="584" y="124"/>
                    </a:lnTo>
                    <a:lnTo>
                      <a:pt x="568" y="124"/>
                    </a:lnTo>
                    <a:lnTo>
                      <a:pt x="562" y="124"/>
                    </a:lnTo>
                    <a:lnTo>
                      <a:pt x="558" y="124"/>
                    </a:lnTo>
                    <a:lnTo>
                      <a:pt x="556" y="124"/>
                    </a:lnTo>
                    <a:lnTo>
                      <a:pt x="554" y="126"/>
                    </a:lnTo>
                    <a:lnTo>
                      <a:pt x="552" y="128"/>
                    </a:lnTo>
                    <a:lnTo>
                      <a:pt x="554" y="138"/>
                    </a:lnTo>
                    <a:lnTo>
                      <a:pt x="554" y="144"/>
                    </a:lnTo>
                    <a:lnTo>
                      <a:pt x="552" y="148"/>
                    </a:lnTo>
                    <a:lnTo>
                      <a:pt x="552" y="152"/>
                    </a:lnTo>
                    <a:lnTo>
                      <a:pt x="550" y="152"/>
                    </a:lnTo>
                    <a:lnTo>
                      <a:pt x="548" y="152"/>
                    </a:lnTo>
                    <a:lnTo>
                      <a:pt x="546" y="152"/>
                    </a:lnTo>
                    <a:lnTo>
                      <a:pt x="544" y="152"/>
                    </a:lnTo>
                    <a:lnTo>
                      <a:pt x="544" y="150"/>
                    </a:lnTo>
                    <a:lnTo>
                      <a:pt x="542" y="150"/>
                    </a:lnTo>
                    <a:lnTo>
                      <a:pt x="536" y="146"/>
                    </a:lnTo>
                    <a:lnTo>
                      <a:pt x="532" y="144"/>
                    </a:lnTo>
                    <a:lnTo>
                      <a:pt x="528" y="144"/>
                    </a:lnTo>
                    <a:lnTo>
                      <a:pt x="526" y="144"/>
                    </a:lnTo>
                    <a:lnTo>
                      <a:pt x="524" y="146"/>
                    </a:lnTo>
                    <a:lnTo>
                      <a:pt x="522" y="148"/>
                    </a:lnTo>
                    <a:lnTo>
                      <a:pt x="516" y="152"/>
                    </a:lnTo>
                    <a:lnTo>
                      <a:pt x="512" y="154"/>
                    </a:lnTo>
                    <a:lnTo>
                      <a:pt x="508" y="154"/>
                    </a:lnTo>
                    <a:lnTo>
                      <a:pt x="506" y="154"/>
                    </a:lnTo>
                    <a:lnTo>
                      <a:pt x="504" y="152"/>
                    </a:lnTo>
                    <a:lnTo>
                      <a:pt x="502" y="150"/>
                    </a:lnTo>
                    <a:lnTo>
                      <a:pt x="500" y="148"/>
                    </a:lnTo>
                    <a:lnTo>
                      <a:pt x="500" y="146"/>
                    </a:lnTo>
                    <a:lnTo>
                      <a:pt x="498" y="140"/>
                    </a:lnTo>
                    <a:lnTo>
                      <a:pt x="494" y="136"/>
                    </a:lnTo>
                    <a:lnTo>
                      <a:pt x="492" y="134"/>
                    </a:lnTo>
                    <a:lnTo>
                      <a:pt x="488" y="134"/>
                    </a:lnTo>
                    <a:lnTo>
                      <a:pt x="486" y="134"/>
                    </a:lnTo>
                    <a:lnTo>
                      <a:pt x="484" y="134"/>
                    </a:lnTo>
                    <a:lnTo>
                      <a:pt x="482" y="136"/>
                    </a:lnTo>
                    <a:lnTo>
                      <a:pt x="474" y="132"/>
                    </a:lnTo>
                    <a:lnTo>
                      <a:pt x="468" y="130"/>
                    </a:lnTo>
                    <a:lnTo>
                      <a:pt x="466" y="126"/>
                    </a:lnTo>
                    <a:lnTo>
                      <a:pt x="464" y="124"/>
                    </a:lnTo>
                    <a:lnTo>
                      <a:pt x="464" y="122"/>
                    </a:lnTo>
                    <a:lnTo>
                      <a:pt x="464" y="120"/>
                    </a:lnTo>
                    <a:lnTo>
                      <a:pt x="462" y="114"/>
                    </a:lnTo>
                    <a:lnTo>
                      <a:pt x="460" y="110"/>
                    </a:lnTo>
                    <a:lnTo>
                      <a:pt x="458" y="108"/>
                    </a:lnTo>
                    <a:lnTo>
                      <a:pt x="456" y="108"/>
                    </a:lnTo>
                    <a:lnTo>
                      <a:pt x="452" y="108"/>
                    </a:lnTo>
                    <a:lnTo>
                      <a:pt x="450" y="110"/>
                    </a:lnTo>
                    <a:lnTo>
                      <a:pt x="448" y="110"/>
                    </a:lnTo>
                    <a:lnTo>
                      <a:pt x="440" y="110"/>
                    </a:lnTo>
                    <a:lnTo>
                      <a:pt x="434" y="112"/>
                    </a:lnTo>
                    <a:lnTo>
                      <a:pt x="430" y="114"/>
                    </a:lnTo>
                    <a:lnTo>
                      <a:pt x="426" y="116"/>
                    </a:lnTo>
                    <a:lnTo>
                      <a:pt x="424" y="120"/>
                    </a:lnTo>
                    <a:lnTo>
                      <a:pt x="424" y="124"/>
                    </a:lnTo>
                    <a:lnTo>
                      <a:pt x="424" y="128"/>
                    </a:lnTo>
                    <a:lnTo>
                      <a:pt x="424" y="130"/>
                    </a:lnTo>
                    <a:lnTo>
                      <a:pt x="424" y="134"/>
                    </a:lnTo>
                    <a:lnTo>
                      <a:pt x="424" y="136"/>
                    </a:lnTo>
                    <a:lnTo>
                      <a:pt x="428" y="138"/>
                    </a:lnTo>
                    <a:lnTo>
                      <a:pt x="430" y="142"/>
                    </a:lnTo>
                    <a:lnTo>
                      <a:pt x="430" y="144"/>
                    </a:lnTo>
                    <a:lnTo>
                      <a:pt x="428" y="148"/>
                    </a:lnTo>
                    <a:lnTo>
                      <a:pt x="426" y="150"/>
                    </a:lnTo>
                    <a:lnTo>
                      <a:pt x="426" y="152"/>
                    </a:lnTo>
                    <a:lnTo>
                      <a:pt x="424" y="152"/>
                    </a:lnTo>
                    <a:lnTo>
                      <a:pt x="424" y="178"/>
                    </a:lnTo>
                    <a:lnTo>
                      <a:pt x="422" y="182"/>
                    </a:lnTo>
                    <a:lnTo>
                      <a:pt x="422" y="186"/>
                    </a:lnTo>
                    <a:lnTo>
                      <a:pt x="420" y="186"/>
                    </a:lnTo>
                    <a:lnTo>
                      <a:pt x="414" y="172"/>
                    </a:lnTo>
                    <a:lnTo>
                      <a:pt x="406" y="158"/>
                    </a:lnTo>
                    <a:lnTo>
                      <a:pt x="400" y="144"/>
                    </a:lnTo>
                    <a:lnTo>
                      <a:pt x="394" y="138"/>
                    </a:lnTo>
                    <a:lnTo>
                      <a:pt x="392" y="136"/>
                    </a:lnTo>
                    <a:lnTo>
                      <a:pt x="390" y="138"/>
                    </a:lnTo>
                    <a:lnTo>
                      <a:pt x="388" y="140"/>
                    </a:lnTo>
                    <a:lnTo>
                      <a:pt x="386" y="144"/>
                    </a:lnTo>
                    <a:lnTo>
                      <a:pt x="386" y="148"/>
                    </a:lnTo>
                    <a:lnTo>
                      <a:pt x="384" y="150"/>
                    </a:lnTo>
                    <a:lnTo>
                      <a:pt x="384" y="152"/>
                    </a:lnTo>
                    <a:lnTo>
                      <a:pt x="380" y="148"/>
                    </a:lnTo>
                    <a:lnTo>
                      <a:pt x="376" y="148"/>
                    </a:lnTo>
                    <a:lnTo>
                      <a:pt x="370" y="148"/>
                    </a:lnTo>
                    <a:lnTo>
                      <a:pt x="366" y="148"/>
                    </a:lnTo>
                    <a:lnTo>
                      <a:pt x="362" y="148"/>
                    </a:lnTo>
                    <a:lnTo>
                      <a:pt x="358" y="150"/>
                    </a:lnTo>
                    <a:lnTo>
                      <a:pt x="348" y="150"/>
                    </a:lnTo>
                    <a:lnTo>
                      <a:pt x="342" y="148"/>
                    </a:lnTo>
                    <a:lnTo>
                      <a:pt x="340" y="148"/>
                    </a:lnTo>
                    <a:lnTo>
                      <a:pt x="338" y="146"/>
                    </a:lnTo>
                    <a:lnTo>
                      <a:pt x="336" y="144"/>
                    </a:lnTo>
                    <a:lnTo>
                      <a:pt x="336" y="142"/>
                    </a:lnTo>
                    <a:lnTo>
                      <a:pt x="338" y="140"/>
                    </a:lnTo>
                    <a:lnTo>
                      <a:pt x="340" y="140"/>
                    </a:lnTo>
                    <a:lnTo>
                      <a:pt x="342" y="138"/>
                    </a:lnTo>
                    <a:lnTo>
                      <a:pt x="346" y="130"/>
                    </a:lnTo>
                    <a:lnTo>
                      <a:pt x="350" y="124"/>
                    </a:lnTo>
                    <a:lnTo>
                      <a:pt x="350" y="120"/>
                    </a:lnTo>
                    <a:lnTo>
                      <a:pt x="350" y="116"/>
                    </a:lnTo>
                    <a:lnTo>
                      <a:pt x="348" y="112"/>
                    </a:lnTo>
                    <a:lnTo>
                      <a:pt x="346" y="110"/>
                    </a:lnTo>
                    <a:lnTo>
                      <a:pt x="344" y="108"/>
                    </a:lnTo>
                    <a:lnTo>
                      <a:pt x="342" y="108"/>
                    </a:lnTo>
                    <a:lnTo>
                      <a:pt x="340" y="106"/>
                    </a:lnTo>
                    <a:lnTo>
                      <a:pt x="334" y="102"/>
                    </a:lnTo>
                    <a:lnTo>
                      <a:pt x="332" y="100"/>
                    </a:lnTo>
                    <a:lnTo>
                      <a:pt x="330" y="98"/>
                    </a:lnTo>
                    <a:lnTo>
                      <a:pt x="328" y="98"/>
                    </a:lnTo>
                    <a:lnTo>
                      <a:pt x="328" y="100"/>
                    </a:lnTo>
                    <a:lnTo>
                      <a:pt x="326" y="100"/>
                    </a:lnTo>
                    <a:lnTo>
                      <a:pt x="326" y="102"/>
                    </a:lnTo>
                    <a:lnTo>
                      <a:pt x="326" y="104"/>
                    </a:lnTo>
                    <a:lnTo>
                      <a:pt x="328" y="104"/>
                    </a:lnTo>
                    <a:lnTo>
                      <a:pt x="328" y="106"/>
                    </a:lnTo>
                    <a:lnTo>
                      <a:pt x="328" y="110"/>
                    </a:lnTo>
                    <a:lnTo>
                      <a:pt x="326" y="112"/>
                    </a:lnTo>
                    <a:lnTo>
                      <a:pt x="326" y="114"/>
                    </a:lnTo>
                    <a:lnTo>
                      <a:pt x="324" y="114"/>
                    </a:lnTo>
                    <a:lnTo>
                      <a:pt x="322" y="112"/>
                    </a:lnTo>
                    <a:lnTo>
                      <a:pt x="320" y="112"/>
                    </a:lnTo>
                    <a:lnTo>
                      <a:pt x="318" y="110"/>
                    </a:lnTo>
                    <a:lnTo>
                      <a:pt x="316" y="108"/>
                    </a:lnTo>
                    <a:lnTo>
                      <a:pt x="298" y="94"/>
                    </a:lnTo>
                    <a:lnTo>
                      <a:pt x="282" y="84"/>
                    </a:lnTo>
                    <a:lnTo>
                      <a:pt x="268" y="78"/>
                    </a:lnTo>
                    <a:lnTo>
                      <a:pt x="262" y="76"/>
                    </a:lnTo>
                    <a:lnTo>
                      <a:pt x="252" y="74"/>
                    </a:lnTo>
                    <a:lnTo>
                      <a:pt x="244" y="72"/>
                    </a:lnTo>
                    <a:lnTo>
                      <a:pt x="240" y="70"/>
                    </a:lnTo>
                    <a:lnTo>
                      <a:pt x="236" y="68"/>
                    </a:lnTo>
                    <a:lnTo>
                      <a:pt x="234" y="66"/>
                    </a:lnTo>
                    <a:lnTo>
                      <a:pt x="232" y="66"/>
                    </a:lnTo>
                    <a:lnTo>
                      <a:pt x="228" y="62"/>
                    </a:lnTo>
                    <a:lnTo>
                      <a:pt x="224" y="62"/>
                    </a:lnTo>
                    <a:lnTo>
                      <a:pt x="222" y="62"/>
                    </a:lnTo>
                    <a:lnTo>
                      <a:pt x="222" y="64"/>
                    </a:lnTo>
                    <a:lnTo>
                      <a:pt x="220" y="66"/>
                    </a:lnTo>
                    <a:lnTo>
                      <a:pt x="220" y="68"/>
                    </a:lnTo>
                    <a:lnTo>
                      <a:pt x="220" y="72"/>
                    </a:lnTo>
                    <a:lnTo>
                      <a:pt x="222" y="74"/>
                    </a:lnTo>
                    <a:lnTo>
                      <a:pt x="222" y="76"/>
                    </a:lnTo>
                    <a:lnTo>
                      <a:pt x="220" y="80"/>
                    </a:lnTo>
                    <a:lnTo>
                      <a:pt x="218" y="82"/>
                    </a:lnTo>
                    <a:lnTo>
                      <a:pt x="216" y="84"/>
                    </a:lnTo>
                    <a:lnTo>
                      <a:pt x="214" y="82"/>
                    </a:lnTo>
                    <a:lnTo>
                      <a:pt x="212" y="82"/>
                    </a:lnTo>
                    <a:lnTo>
                      <a:pt x="212" y="80"/>
                    </a:lnTo>
                    <a:lnTo>
                      <a:pt x="208" y="72"/>
                    </a:lnTo>
                    <a:lnTo>
                      <a:pt x="200" y="60"/>
                    </a:lnTo>
                    <a:lnTo>
                      <a:pt x="194" y="52"/>
                    </a:lnTo>
                    <a:lnTo>
                      <a:pt x="190" y="48"/>
                    </a:lnTo>
                    <a:lnTo>
                      <a:pt x="186" y="44"/>
                    </a:lnTo>
                    <a:lnTo>
                      <a:pt x="182" y="44"/>
                    </a:lnTo>
                    <a:lnTo>
                      <a:pt x="180" y="44"/>
                    </a:lnTo>
                    <a:lnTo>
                      <a:pt x="178" y="46"/>
                    </a:lnTo>
                    <a:lnTo>
                      <a:pt x="180" y="48"/>
                    </a:lnTo>
                    <a:lnTo>
                      <a:pt x="180" y="50"/>
                    </a:lnTo>
                    <a:lnTo>
                      <a:pt x="180" y="52"/>
                    </a:lnTo>
                    <a:lnTo>
                      <a:pt x="182" y="54"/>
                    </a:lnTo>
                    <a:lnTo>
                      <a:pt x="182" y="56"/>
                    </a:lnTo>
                    <a:lnTo>
                      <a:pt x="180" y="62"/>
                    </a:lnTo>
                    <a:lnTo>
                      <a:pt x="178" y="66"/>
                    </a:lnTo>
                    <a:lnTo>
                      <a:pt x="176" y="68"/>
                    </a:lnTo>
                    <a:lnTo>
                      <a:pt x="174" y="68"/>
                    </a:lnTo>
                    <a:lnTo>
                      <a:pt x="170" y="66"/>
                    </a:lnTo>
                    <a:lnTo>
                      <a:pt x="168" y="64"/>
                    </a:lnTo>
                    <a:lnTo>
                      <a:pt x="166" y="62"/>
                    </a:lnTo>
                    <a:lnTo>
                      <a:pt x="166" y="60"/>
                    </a:lnTo>
                    <a:lnTo>
                      <a:pt x="162" y="58"/>
                    </a:lnTo>
                    <a:lnTo>
                      <a:pt x="158" y="58"/>
                    </a:lnTo>
                    <a:lnTo>
                      <a:pt x="156" y="58"/>
                    </a:lnTo>
                    <a:lnTo>
                      <a:pt x="152" y="60"/>
                    </a:lnTo>
                    <a:lnTo>
                      <a:pt x="150" y="62"/>
                    </a:lnTo>
                    <a:lnTo>
                      <a:pt x="150" y="64"/>
                    </a:lnTo>
                    <a:lnTo>
                      <a:pt x="148" y="66"/>
                    </a:lnTo>
                    <a:lnTo>
                      <a:pt x="144" y="68"/>
                    </a:lnTo>
                    <a:lnTo>
                      <a:pt x="142" y="72"/>
                    </a:lnTo>
                    <a:lnTo>
                      <a:pt x="138" y="74"/>
                    </a:lnTo>
                    <a:lnTo>
                      <a:pt x="136" y="76"/>
                    </a:lnTo>
                    <a:lnTo>
                      <a:pt x="134" y="76"/>
                    </a:lnTo>
                    <a:lnTo>
                      <a:pt x="124" y="78"/>
                    </a:lnTo>
                    <a:lnTo>
                      <a:pt x="112" y="84"/>
                    </a:lnTo>
                    <a:lnTo>
                      <a:pt x="102" y="92"/>
                    </a:lnTo>
                    <a:lnTo>
                      <a:pt x="96" y="98"/>
                    </a:lnTo>
                    <a:lnTo>
                      <a:pt x="92" y="100"/>
                    </a:lnTo>
                    <a:lnTo>
                      <a:pt x="86" y="104"/>
                    </a:lnTo>
                    <a:lnTo>
                      <a:pt x="80" y="108"/>
                    </a:lnTo>
                    <a:lnTo>
                      <a:pt x="76" y="108"/>
                    </a:lnTo>
                    <a:lnTo>
                      <a:pt x="72" y="108"/>
                    </a:lnTo>
                    <a:lnTo>
                      <a:pt x="68" y="108"/>
                    </a:lnTo>
                    <a:lnTo>
                      <a:pt x="66" y="106"/>
                    </a:lnTo>
                    <a:lnTo>
                      <a:pt x="60" y="100"/>
                    </a:lnTo>
                    <a:lnTo>
                      <a:pt x="52" y="94"/>
                    </a:lnTo>
                    <a:lnTo>
                      <a:pt x="42" y="88"/>
                    </a:lnTo>
                    <a:lnTo>
                      <a:pt x="34" y="84"/>
                    </a:lnTo>
                    <a:lnTo>
                      <a:pt x="32" y="82"/>
                    </a:lnTo>
                    <a:lnTo>
                      <a:pt x="22" y="80"/>
                    </a:lnTo>
                    <a:lnTo>
                      <a:pt x="12" y="76"/>
                    </a:lnTo>
                    <a:lnTo>
                      <a:pt x="2" y="72"/>
                    </a:lnTo>
                    <a:lnTo>
                      <a:pt x="0" y="72"/>
                    </a:lnTo>
                    <a:lnTo>
                      <a:pt x="0" y="364"/>
                    </a:lnTo>
                    <a:lnTo>
                      <a:pt x="12" y="364"/>
                    </a:lnTo>
                    <a:lnTo>
                      <a:pt x="20" y="370"/>
                    </a:lnTo>
                    <a:lnTo>
                      <a:pt x="30" y="376"/>
                    </a:lnTo>
                    <a:lnTo>
                      <a:pt x="40" y="384"/>
                    </a:lnTo>
                    <a:lnTo>
                      <a:pt x="50" y="392"/>
                    </a:lnTo>
                    <a:lnTo>
                      <a:pt x="58" y="398"/>
                    </a:lnTo>
                    <a:lnTo>
                      <a:pt x="60" y="400"/>
                    </a:lnTo>
                    <a:lnTo>
                      <a:pt x="64" y="400"/>
                    </a:lnTo>
                    <a:lnTo>
                      <a:pt x="70" y="396"/>
                    </a:lnTo>
                    <a:lnTo>
                      <a:pt x="74" y="394"/>
                    </a:lnTo>
                    <a:lnTo>
                      <a:pt x="78" y="390"/>
                    </a:lnTo>
                    <a:lnTo>
                      <a:pt x="80" y="388"/>
                    </a:lnTo>
                    <a:lnTo>
                      <a:pt x="82" y="388"/>
                    </a:lnTo>
                    <a:lnTo>
                      <a:pt x="88" y="392"/>
                    </a:lnTo>
                    <a:lnTo>
                      <a:pt x="96" y="402"/>
                    </a:lnTo>
                    <a:lnTo>
                      <a:pt x="106" y="414"/>
                    </a:lnTo>
                    <a:lnTo>
                      <a:pt x="116" y="428"/>
                    </a:lnTo>
                    <a:lnTo>
                      <a:pt x="124" y="440"/>
                    </a:lnTo>
                    <a:lnTo>
                      <a:pt x="130" y="448"/>
                    </a:lnTo>
                    <a:lnTo>
                      <a:pt x="132" y="452"/>
                    </a:lnTo>
                    <a:lnTo>
                      <a:pt x="136" y="460"/>
                    </a:lnTo>
                    <a:lnTo>
                      <a:pt x="140" y="466"/>
                    </a:lnTo>
                    <a:lnTo>
                      <a:pt x="146" y="472"/>
                    </a:lnTo>
                    <a:lnTo>
                      <a:pt x="150" y="476"/>
                    </a:lnTo>
                    <a:lnTo>
                      <a:pt x="152" y="478"/>
                    </a:lnTo>
                    <a:lnTo>
                      <a:pt x="154" y="478"/>
                    </a:lnTo>
                    <a:lnTo>
                      <a:pt x="154" y="486"/>
                    </a:lnTo>
                    <a:lnTo>
                      <a:pt x="152" y="496"/>
                    </a:lnTo>
                    <a:lnTo>
                      <a:pt x="150" y="508"/>
                    </a:lnTo>
                    <a:lnTo>
                      <a:pt x="148" y="516"/>
                    </a:lnTo>
                    <a:lnTo>
                      <a:pt x="146" y="520"/>
                    </a:lnTo>
                    <a:lnTo>
                      <a:pt x="146" y="526"/>
                    </a:lnTo>
                    <a:lnTo>
                      <a:pt x="146" y="532"/>
                    </a:lnTo>
                    <a:lnTo>
                      <a:pt x="148" y="536"/>
                    </a:lnTo>
                    <a:lnTo>
                      <a:pt x="150" y="538"/>
                    </a:lnTo>
                    <a:lnTo>
                      <a:pt x="150" y="540"/>
                    </a:lnTo>
                    <a:lnTo>
                      <a:pt x="156" y="542"/>
                    </a:lnTo>
                    <a:lnTo>
                      <a:pt x="160" y="548"/>
                    </a:lnTo>
                    <a:lnTo>
                      <a:pt x="164" y="552"/>
                    </a:lnTo>
                    <a:lnTo>
                      <a:pt x="166" y="558"/>
                    </a:lnTo>
                    <a:lnTo>
                      <a:pt x="168" y="562"/>
                    </a:lnTo>
                    <a:lnTo>
                      <a:pt x="170" y="568"/>
                    </a:lnTo>
                    <a:lnTo>
                      <a:pt x="172" y="570"/>
                    </a:lnTo>
                    <a:lnTo>
                      <a:pt x="172" y="572"/>
                    </a:lnTo>
                    <a:lnTo>
                      <a:pt x="188" y="584"/>
                    </a:lnTo>
                    <a:lnTo>
                      <a:pt x="200" y="594"/>
                    </a:lnTo>
                    <a:lnTo>
                      <a:pt x="210" y="598"/>
                    </a:lnTo>
                    <a:lnTo>
                      <a:pt x="214" y="600"/>
                    </a:lnTo>
                    <a:lnTo>
                      <a:pt x="220" y="606"/>
                    </a:lnTo>
                    <a:lnTo>
                      <a:pt x="224" y="612"/>
                    </a:lnTo>
                    <a:lnTo>
                      <a:pt x="228" y="618"/>
                    </a:lnTo>
                    <a:lnTo>
                      <a:pt x="230" y="622"/>
                    </a:lnTo>
                    <a:lnTo>
                      <a:pt x="230" y="626"/>
                    </a:lnTo>
                    <a:lnTo>
                      <a:pt x="592" y="626"/>
                    </a:lnTo>
                    <a:lnTo>
                      <a:pt x="604" y="636"/>
                    </a:lnTo>
                    <a:lnTo>
                      <a:pt x="628" y="638"/>
                    </a:lnTo>
                    <a:lnTo>
                      <a:pt x="630" y="642"/>
                    </a:lnTo>
                    <a:lnTo>
                      <a:pt x="634" y="644"/>
                    </a:lnTo>
                    <a:lnTo>
                      <a:pt x="638" y="646"/>
                    </a:lnTo>
                    <a:lnTo>
                      <a:pt x="642" y="646"/>
                    </a:lnTo>
                    <a:lnTo>
                      <a:pt x="644" y="646"/>
                    </a:lnTo>
                    <a:lnTo>
                      <a:pt x="646" y="646"/>
                    </a:lnTo>
                    <a:lnTo>
                      <a:pt x="652" y="644"/>
                    </a:lnTo>
                    <a:lnTo>
                      <a:pt x="658" y="642"/>
                    </a:lnTo>
                    <a:lnTo>
                      <a:pt x="662" y="640"/>
                    </a:lnTo>
                    <a:lnTo>
                      <a:pt x="666" y="638"/>
                    </a:lnTo>
                    <a:lnTo>
                      <a:pt x="668" y="636"/>
                    </a:lnTo>
                    <a:lnTo>
                      <a:pt x="668" y="634"/>
                    </a:lnTo>
                    <a:lnTo>
                      <a:pt x="682" y="632"/>
                    </a:lnTo>
                    <a:lnTo>
                      <a:pt x="694" y="634"/>
                    </a:lnTo>
                    <a:lnTo>
                      <a:pt x="702" y="638"/>
                    </a:lnTo>
                    <a:lnTo>
                      <a:pt x="706" y="644"/>
                    </a:lnTo>
                    <a:lnTo>
                      <a:pt x="708" y="646"/>
                    </a:lnTo>
                    <a:lnTo>
                      <a:pt x="716" y="646"/>
                    </a:lnTo>
                    <a:lnTo>
                      <a:pt x="720" y="648"/>
                    </a:lnTo>
                    <a:lnTo>
                      <a:pt x="724" y="650"/>
                    </a:lnTo>
                    <a:lnTo>
                      <a:pt x="726" y="652"/>
                    </a:lnTo>
                    <a:lnTo>
                      <a:pt x="726" y="654"/>
                    </a:lnTo>
                    <a:lnTo>
                      <a:pt x="726" y="656"/>
                    </a:lnTo>
                    <a:lnTo>
                      <a:pt x="724" y="658"/>
                    </a:lnTo>
                    <a:lnTo>
                      <a:pt x="724" y="660"/>
                    </a:lnTo>
                    <a:lnTo>
                      <a:pt x="726" y="668"/>
                    </a:lnTo>
                    <a:lnTo>
                      <a:pt x="728" y="674"/>
                    </a:lnTo>
                    <a:lnTo>
                      <a:pt x="730" y="674"/>
                    </a:lnTo>
                    <a:lnTo>
                      <a:pt x="734" y="674"/>
                    </a:lnTo>
                    <a:lnTo>
                      <a:pt x="738" y="674"/>
                    </a:lnTo>
                    <a:lnTo>
                      <a:pt x="744" y="674"/>
                    </a:lnTo>
                    <a:lnTo>
                      <a:pt x="748" y="674"/>
                    </a:lnTo>
                    <a:lnTo>
                      <a:pt x="752" y="672"/>
                    </a:lnTo>
                    <a:lnTo>
                      <a:pt x="756" y="672"/>
                    </a:lnTo>
                    <a:lnTo>
                      <a:pt x="762" y="672"/>
                    </a:lnTo>
                    <a:lnTo>
                      <a:pt x="768" y="674"/>
                    </a:lnTo>
                    <a:lnTo>
                      <a:pt x="772" y="676"/>
                    </a:lnTo>
                    <a:lnTo>
                      <a:pt x="776" y="678"/>
                    </a:lnTo>
                    <a:lnTo>
                      <a:pt x="780" y="682"/>
                    </a:lnTo>
                    <a:lnTo>
                      <a:pt x="784" y="684"/>
                    </a:lnTo>
                    <a:lnTo>
                      <a:pt x="788" y="688"/>
                    </a:lnTo>
                    <a:lnTo>
                      <a:pt x="790" y="690"/>
                    </a:lnTo>
                    <a:lnTo>
                      <a:pt x="790" y="692"/>
                    </a:lnTo>
                    <a:lnTo>
                      <a:pt x="788" y="694"/>
                    </a:lnTo>
                    <a:lnTo>
                      <a:pt x="790" y="698"/>
                    </a:lnTo>
                    <a:lnTo>
                      <a:pt x="788" y="700"/>
                    </a:lnTo>
                    <a:lnTo>
                      <a:pt x="786" y="702"/>
                    </a:lnTo>
                    <a:lnTo>
                      <a:pt x="784" y="704"/>
                    </a:lnTo>
                    <a:lnTo>
                      <a:pt x="780" y="704"/>
                    </a:lnTo>
                    <a:lnTo>
                      <a:pt x="778" y="702"/>
                    </a:lnTo>
                    <a:lnTo>
                      <a:pt x="774" y="702"/>
                    </a:lnTo>
                    <a:lnTo>
                      <a:pt x="772" y="702"/>
                    </a:lnTo>
                    <a:lnTo>
                      <a:pt x="770" y="702"/>
                    </a:lnTo>
                    <a:lnTo>
                      <a:pt x="764" y="696"/>
                    </a:lnTo>
                    <a:lnTo>
                      <a:pt x="766" y="700"/>
                    </a:lnTo>
                    <a:lnTo>
                      <a:pt x="766" y="702"/>
                    </a:lnTo>
                    <a:lnTo>
                      <a:pt x="768" y="706"/>
                    </a:lnTo>
                    <a:lnTo>
                      <a:pt x="766" y="712"/>
                    </a:lnTo>
                    <a:lnTo>
                      <a:pt x="766" y="716"/>
                    </a:lnTo>
                    <a:lnTo>
                      <a:pt x="762" y="718"/>
                    </a:lnTo>
                    <a:lnTo>
                      <a:pt x="760" y="718"/>
                    </a:lnTo>
                    <a:lnTo>
                      <a:pt x="756" y="720"/>
                    </a:lnTo>
                    <a:lnTo>
                      <a:pt x="752" y="722"/>
                    </a:lnTo>
                    <a:lnTo>
                      <a:pt x="750" y="724"/>
                    </a:lnTo>
                    <a:lnTo>
                      <a:pt x="750" y="726"/>
                    </a:lnTo>
                    <a:lnTo>
                      <a:pt x="752" y="728"/>
                    </a:lnTo>
                    <a:lnTo>
                      <a:pt x="752" y="730"/>
                    </a:lnTo>
                    <a:lnTo>
                      <a:pt x="752" y="732"/>
                    </a:lnTo>
                    <a:lnTo>
                      <a:pt x="752" y="730"/>
                    </a:lnTo>
                    <a:lnTo>
                      <a:pt x="754" y="730"/>
                    </a:lnTo>
                    <a:lnTo>
                      <a:pt x="756" y="732"/>
                    </a:lnTo>
                    <a:lnTo>
                      <a:pt x="758" y="736"/>
                    </a:lnTo>
                    <a:lnTo>
                      <a:pt x="756" y="738"/>
                    </a:lnTo>
                    <a:lnTo>
                      <a:pt x="756" y="740"/>
                    </a:lnTo>
                    <a:lnTo>
                      <a:pt x="754" y="740"/>
                    </a:lnTo>
                    <a:lnTo>
                      <a:pt x="752" y="742"/>
                    </a:lnTo>
                    <a:lnTo>
                      <a:pt x="750" y="744"/>
                    </a:lnTo>
                    <a:lnTo>
                      <a:pt x="748" y="746"/>
                    </a:lnTo>
                    <a:lnTo>
                      <a:pt x="752" y="746"/>
                    </a:lnTo>
                    <a:lnTo>
                      <a:pt x="754" y="746"/>
                    </a:lnTo>
                    <a:lnTo>
                      <a:pt x="760" y="744"/>
                    </a:lnTo>
                    <a:lnTo>
                      <a:pt x="764" y="740"/>
                    </a:lnTo>
                    <a:lnTo>
                      <a:pt x="768" y="736"/>
                    </a:lnTo>
                    <a:lnTo>
                      <a:pt x="770" y="734"/>
                    </a:lnTo>
                    <a:lnTo>
                      <a:pt x="770" y="730"/>
                    </a:lnTo>
                    <a:lnTo>
                      <a:pt x="772" y="728"/>
                    </a:lnTo>
                    <a:lnTo>
                      <a:pt x="774" y="724"/>
                    </a:lnTo>
                    <a:lnTo>
                      <a:pt x="776" y="722"/>
                    </a:lnTo>
                    <a:lnTo>
                      <a:pt x="782" y="722"/>
                    </a:lnTo>
                    <a:lnTo>
                      <a:pt x="788" y="722"/>
                    </a:lnTo>
                    <a:lnTo>
                      <a:pt x="794" y="722"/>
                    </a:lnTo>
                    <a:lnTo>
                      <a:pt x="798" y="722"/>
                    </a:lnTo>
                    <a:lnTo>
                      <a:pt x="802" y="722"/>
                    </a:lnTo>
                    <a:lnTo>
                      <a:pt x="800" y="722"/>
                    </a:lnTo>
                    <a:lnTo>
                      <a:pt x="798" y="720"/>
                    </a:lnTo>
                    <a:lnTo>
                      <a:pt x="798" y="718"/>
                    </a:lnTo>
                    <a:lnTo>
                      <a:pt x="798" y="714"/>
                    </a:lnTo>
                    <a:lnTo>
                      <a:pt x="800" y="712"/>
                    </a:lnTo>
                    <a:lnTo>
                      <a:pt x="804" y="708"/>
                    </a:lnTo>
                    <a:lnTo>
                      <a:pt x="806" y="704"/>
                    </a:lnTo>
                    <a:lnTo>
                      <a:pt x="810" y="700"/>
                    </a:lnTo>
                    <a:lnTo>
                      <a:pt x="814" y="698"/>
                    </a:lnTo>
                    <a:lnTo>
                      <a:pt x="820" y="696"/>
                    </a:lnTo>
                    <a:lnTo>
                      <a:pt x="826" y="696"/>
                    </a:lnTo>
                    <a:lnTo>
                      <a:pt x="832" y="696"/>
                    </a:lnTo>
                    <a:lnTo>
                      <a:pt x="838" y="696"/>
                    </a:lnTo>
                    <a:lnTo>
                      <a:pt x="840" y="698"/>
                    </a:lnTo>
                    <a:lnTo>
                      <a:pt x="842" y="698"/>
                    </a:lnTo>
                    <a:lnTo>
                      <a:pt x="846" y="700"/>
                    </a:lnTo>
                    <a:lnTo>
                      <a:pt x="848" y="700"/>
                    </a:lnTo>
                    <a:lnTo>
                      <a:pt x="850" y="702"/>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451" name="Freeform 373"/>
              <p:cNvSpPr/>
              <p:nvPr/>
            </p:nvSpPr>
            <p:spPr bwMode="gray">
              <a:xfrm>
                <a:off x="1991" y="1799"/>
                <a:ext cx="973" cy="893"/>
              </a:xfrm>
              <a:custGeom>
                <a:avLst/>
                <a:gdLst>
                  <a:gd name="T0" fmla="*/ 318 w 492"/>
                  <a:gd name="T1" fmla="*/ 44 h 498"/>
                  <a:gd name="T2" fmla="*/ 282 w 492"/>
                  <a:gd name="T3" fmla="*/ 40 h 498"/>
                  <a:gd name="T4" fmla="*/ 262 w 492"/>
                  <a:gd name="T5" fmla="*/ 32 h 498"/>
                  <a:gd name="T6" fmla="*/ 242 w 492"/>
                  <a:gd name="T7" fmla="*/ 24 h 498"/>
                  <a:gd name="T8" fmla="*/ 230 w 492"/>
                  <a:gd name="T9" fmla="*/ 28 h 498"/>
                  <a:gd name="T10" fmla="*/ 220 w 492"/>
                  <a:gd name="T11" fmla="*/ 32 h 498"/>
                  <a:gd name="T12" fmla="*/ 176 w 492"/>
                  <a:gd name="T13" fmla="*/ 4 h 498"/>
                  <a:gd name="T14" fmla="*/ 118 w 492"/>
                  <a:gd name="T15" fmla="*/ 12 h 498"/>
                  <a:gd name="T16" fmla="*/ 100 w 492"/>
                  <a:gd name="T17" fmla="*/ 14 h 498"/>
                  <a:gd name="T18" fmla="*/ 68 w 492"/>
                  <a:gd name="T19" fmla="*/ 60 h 498"/>
                  <a:gd name="T20" fmla="*/ 18 w 492"/>
                  <a:gd name="T21" fmla="*/ 98 h 498"/>
                  <a:gd name="T22" fmla="*/ 60 w 492"/>
                  <a:gd name="T23" fmla="*/ 144 h 498"/>
                  <a:gd name="T24" fmla="*/ 58 w 492"/>
                  <a:gd name="T25" fmla="*/ 178 h 498"/>
                  <a:gd name="T26" fmla="*/ 8 w 492"/>
                  <a:gd name="T27" fmla="*/ 182 h 498"/>
                  <a:gd name="T28" fmla="*/ 62 w 492"/>
                  <a:gd name="T29" fmla="*/ 228 h 498"/>
                  <a:gd name="T30" fmla="*/ 86 w 492"/>
                  <a:gd name="T31" fmla="*/ 220 h 498"/>
                  <a:gd name="T32" fmla="*/ 86 w 492"/>
                  <a:gd name="T33" fmla="*/ 236 h 498"/>
                  <a:gd name="T34" fmla="*/ 76 w 492"/>
                  <a:gd name="T35" fmla="*/ 260 h 498"/>
                  <a:gd name="T36" fmla="*/ 52 w 492"/>
                  <a:gd name="T37" fmla="*/ 284 h 498"/>
                  <a:gd name="T38" fmla="*/ 18 w 492"/>
                  <a:gd name="T39" fmla="*/ 308 h 498"/>
                  <a:gd name="T40" fmla="*/ 28 w 492"/>
                  <a:gd name="T41" fmla="*/ 328 h 498"/>
                  <a:gd name="T42" fmla="*/ 38 w 492"/>
                  <a:gd name="T43" fmla="*/ 352 h 498"/>
                  <a:gd name="T44" fmla="*/ 68 w 492"/>
                  <a:gd name="T45" fmla="*/ 362 h 498"/>
                  <a:gd name="T46" fmla="*/ 74 w 492"/>
                  <a:gd name="T47" fmla="*/ 386 h 498"/>
                  <a:gd name="T48" fmla="*/ 92 w 492"/>
                  <a:gd name="T49" fmla="*/ 382 h 498"/>
                  <a:gd name="T50" fmla="*/ 102 w 492"/>
                  <a:gd name="T51" fmla="*/ 394 h 498"/>
                  <a:gd name="T52" fmla="*/ 124 w 492"/>
                  <a:gd name="T53" fmla="*/ 390 h 498"/>
                  <a:gd name="T54" fmla="*/ 138 w 492"/>
                  <a:gd name="T55" fmla="*/ 384 h 498"/>
                  <a:gd name="T56" fmla="*/ 104 w 492"/>
                  <a:gd name="T57" fmla="*/ 434 h 498"/>
                  <a:gd name="T58" fmla="*/ 68 w 492"/>
                  <a:gd name="T59" fmla="*/ 464 h 498"/>
                  <a:gd name="T60" fmla="*/ 86 w 492"/>
                  <a:gd name="T61" fmla="*/ 466 h 498"/>
                  <a:gd name="T62" fmla="*/ 160 w 492"/>
                  <a:gd name="T63" fmla="*/ 412 h 498"/>
                  <a:gd name="T64" fmla="*/ 186 w 492"/>
                  <a:gd name="T65" fmla="*/ 390 h 498"/>
                  <a:gd name="T66" fmla="*/ 178 w 492"/>
                  <a:gd name="T67" fmla="*/ 374 h 498"/>
                  <a:gd name="T68" fmla="*/ 206 w 492"/>
                  <a:gd name="T69" fmla="*/ 326 h 498"/>
                  <a:gd name="T70" fmla="*/ 250 w 492"/>
                  <a:gd name="T71" fmla="*/ 322 h 498"/>
                  <a:gd name="T72" fmla="*/ 212 w 492"/>
                  <a:gd name="T73" fmla="*/ 346 h 498"/>
                  <a:gd name="T74" fmla="*/ 206 w 492"/>
                  <a:gd name="T75" fmla="*/ 364 h 498"/>
                  <a:gd name="T76" fmla="*/ 220 w 492"/>
                  <a:gd name="T77" fmla="*/ 376 h 498"/>
                  <a:gd name="T78" fmla="*/ 246 w 492"/>
                  <a:gd name="T79" fmla="*/ 356 h 498"/>
                  <a:gd name="T80" fmla="*/ 254 w 492"/>
                  <a:gd name="T81" fmla="*/ 338 h 498"/>
                  <a:gd name="T82" fmla="*/ 274 w 492"/>
                  <a:gd name="T83" fmla="*/ 338 h 498"/>
                  <a:gd name="T84" fmla="*/ 312 w 492"/>
                  <a:gd name="T85" fmla="*/ 354 h 498"/>
                  <a:gd name="T86" fmla="*/ 350 w 492"/>
                  <a:gd name="T87" fmla="*/ 368 h 498"/>
                  <a:gd name="T88" fmla="*/ 372 w 492"/>
                  <a:gd name="T89" fmla="*/ 372 h 498"/>
                  <a:gd name="T90" fmla="*/ 426 w 492"/>
                  <a:gd name="T91" fmla="*/ 388 h 498"/>
                  <a:gd name="T92" fmla="*/ 452 w 492"/>
                  <a:gd name="T93" fmla="*/ 428 h 498"/>
                  <a:gd name="T94" fmla="*/ 462 w 492"/>
                  <a:gd name="T95" fmla="*/ 454 h 498"/>
                  <a:gd name="T96" fmla="*/ 472 w 492"/>
                  <a:gd name="T97" fmla="*/ 462 h 498"/>
                  <a:gd name="T98" fmla="*/ 480 w 492"/>
                  <a:gd name="T99" fmla="*/ 474 h 498"/>
                  <a:gd name="T100" fmla="*/ 480 w 492"/>
                  <a:gd name="T101" fmla="*/ 496 h 498"/>
                  <a:gd name="T102" fmla="*/ 490 w 492"/>
                  <a:gd name="T103" fmla="*/ 456 h 498"/>
                  <a:gd name="T104" fmla="*/ 462 w 492"/>
                  <a:gd name="T105" fmla="*/ 418 h 498"/>
                  <a:gd name="T106" fmla="*/ 416 w 492"/>
                  <a:gd name="T107" fmla="*/ 368 h 498"/>
                  <a:gd name="T108" fmla="*/ 378 w 492"/>
                  <a:gd name="T109" fmla="*/ 362 h 49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92"/>
                  <a:gd name="T166" fmla="*/ 0 h 498"/>
                  <a:gd name="T167" fmla="*/ 492 w 492"/>
                  <a:gd name="T168" fmla="*/ 498 h 49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92" h="498">
                    <a:moveTo>
                      <a:pt x="338" y="50"/>
                    </a:moveTo>
                    <a:lnTo>
                      <a:pt x="336" y="48"/>
                    </a:lnTo>
                    <a:lnTo>
                      <a:pt x="334" y="46"/>
                    </a:lnTo>
                    <a:lnTo>
                      <a:pt x="332" y="46"/>
                    </a:lnTo>
                    <a:lnTo>
                      <a:pt x="328" y="44"/>
                    </a:lnTo>
                    <a:lnTo>
                      <a:pt x="324" y="44"/>
                    </a:lnTo>
                    <a:lnTo>
                      <a:pt x="318" y="44"/>
                    </a:lnTo>
                    <a:lnTo>
                      <a:pt x="310" y="48"/>
                    </a:lnTo>
                    <a:lnTo>
                      <a:pt x="306" y="48"/>
                    </a:lnTo>
                    <a:lnTo>
                      <a:pt x="300" y="48"/>
                    </a:lnTo>
                    <a:lnTo>
                      <a:pt x="294" y="46"/>
                    </a:lnTo>
                    <a:lnTo>
                      <a:pt x="288" y="44"/>
                    </a:lnTo>
                    <a:lnTo>
                      <a:pt x="282" y="40"/>
                    </a:lnTo>
                    <a:lnTo>
                      <a:pt x="280" y="40"/>
                    </a:lnTo>
                    <a:lnTo>
                      <a:pt x="276" y="40"/>
                    </a:lnTo>
                    <a:lnTo>
                      <a:pt x="272" y="40"/>
                    </a:lnTo>
                    <a:lnTo>
                      <a:pt x="268" y="38"/>
                    </a:lnTo>
                    <a:lnTo>
                      <a:pt x="264" y="36"/>
                    </a:lnTo>
                    <a:lnTo>
                      <a:pt x="262" y="32"/>
                    </a:lnTo>
                    <a:lnTo>
                      <a:pt x="260" y="30"/>
                    </a:lnTo>
                    <a:lnTo>
                      <a:pt x="258" y="30"/>
                    </a:lnTo>
                    <a:lnTo>
                      <a:pt x="254" y="28"/>
                    </a:lnTo>
                    <a:lnTo>
                      <a:pt x="250" y="26"/>
                    </a:lnTo>
                    <a:lnTo>
                      <a:pt x="246" y="26"/>
                    </a:lnTo>
                    <a:lnTo>
                      <a:pt x="244" y="26"/>
                    </a:lnTo>
                    <a:lnTo>
                      <a:pt x="242" y="24"/>
                    </a:lnTo>
                    <a:lnTo>
                      <a:pt x="240" y="24"/>
                    </a:lnTo>
                    <a:lnTo>
                      <a:pt x="236" y="22"/>
                    </a:lnTo>
                    <a:lnTo>
                      <a:pt x="234" y="20"/>
                    </a:lnTo>
                    <a:lnTo>
                      <a:pt x="230" y="22"/>
                    </a:lnTo>
                    <a:lnTo>
                      <a:pt x="228" y="26"/>
                    </a:lnTo>
                    <a:lnTo>
                      <a:pt x="230" y="28"/>
                    </a:lnTo>
                    <a:lnTo>
                      <a:pt x="230" y="30"/>
                    </a:lnTo>
                    <a:lnTo>
                      <a:pt x="230" y="34"/>
                    </a:lnTo>
                    <a:lnTo>
                      <a:pt x="230" y="36"/>
                    </a:lnTo>
                    <a:lnTo>
                      <a:pt x="228" y="36"/>
                    </a:lnTo>
                    <a:lnTo>
                      <a:pt x="224" y="36"/>
                    </a:lnTo>
                    <a:lnTo>
                      <a:pt x="220" y="32"/>
                    </a:lnTo>
                    <a:lnTo>
                      <a:pt x="216" y="28"/>
                    </a:lnTo>
                    <a:lnTo>
                      <a:pt x="212" y="24"/>
                    </a:lnTo>
                    <a:lnTo>
                      <a:pt x="208" y="20"/>
                    </a:lnTo>
                    <a:lnTo>
                      <a:pt x="198" y="16"/>
                    </a:lnTo>
                    <a:lnTo>
                      <a:pt x="188" y="10"/>
                    </a:lnTo>
                    <a:lnTo>
                      <a:pt x="180" y="6"/>
                    </a:lnTo>
                    <a:lnTo>
                      <a:pt x="176" y="4"/>
                    </a:lnTo>
                    <a:lnTo>
                      <a:pt x="172" y="4"/>
                    </a:lnTo>
                    <a:lnTo>
                      <a:pt x="164" y="0"/>
                    </a:lnTo>
                    <a:lnTo>
                      <a:pt x="150" y="0"/>
                    </a:lnTo>
                    <a:lnTo>
                      <a:pt x="134" y="4"/>
                    </a:lnTo>
                    <a:lnTo>
                      <a:pt x="128" y="8"/>
                    </a:lnTo>
                    <a:lnTo>
                      <a:pt x="122" y="10"/>
                    </a:lnTo>
                    <a:lnTo>
                      <a:pt x="118" y="12"/>
                    </a:lnTo>
                    <a:lnTo>
                      <a:pt x="116" y="12"/>
                    </a:lnTo>
                    <a:lnTo>
                      <a:pt x="114" y="12"/>
                    </a:lnTo>
                    <a:lnTo>
                      <a:pt x="112" y="12"/>
                    </a:lnTo>
                    <a:lnTo>
                      <a:pt x="110" y="12"/>
                    </a:lnTo>
                    <a:lnTo>
                      <a:pt x="108" y="12"/>
                    </a:lnTo>
                    <a:lnTo>
                      <a:pt x="104" y="12"/>
                    </a:lnTo>
                    <a:lnTo>
                      <a:pt x="100" y="14"/>
                    </a:lnTo>
                    <a:lnTo>
                      <a:pt x="94" y="16"/>
                    </a:lnTo>
                    <a:lnTo>
                      <a:pt x="88" y="20"/>
                    </a:lnTo>
                    <a:lnTo>
                      <a:pt x="86" y="22"/>
                    </a:lnTo>
                    <a:lnTo>
                      <a:pt x="84" y="28"/>
                    </a:lnTo>
                    <a:lnTo>
                      <a:pt x="80" y="36"/>
                    </a:lnTo>
                    <a:lnTo>
                      <a:pt x="74" y="48"/>
                    </a:lnTo>
                    <a:lnTo>
                      <a:pt x="68" y="60"/>
                    </a:lnTo>
                    <a:lnTo>
                      <a:pt x="58" y="70"/>
                    </a:lnTo>
                    <a:lnTo>
                      <a:pt x="50" y="74"/>
                    </a:lnTo>
                    <a:lnTo>
                      <a:pt x="38" y="76"/>
                    </a:lnTo>
                    <a:lnTo>
                      <a:pt x="28" y="78"/>
                    </a:lnTo>
                    <a:lnTo>
                      <a:pt x="20" y="84"/>
                    </a:lnTo>
                    <a:lnTo>
                      <a:pt x="18" y="92"/>
                    </a:lnTo>
                    <a:lnTo>
                      <a:pt x="18" y="98"/>
                    </a:lnTo>
                    <a:lnTo>
                      <a:pt x="20" y="102"/>
                    </a:lnTo>
                    <a:lnTo>
                      <a:pt x="22" y="106"/>
                    </a:lnTo>
                    <a:lnTo>
                      <a:pt x="26" y="110"/>
                    </a:lnTo>
                    <a:lnTo>
                      <a:pt x="32" y="114"/>
                    </a:lnTo>
                    <a:lnTo>
                      <a:pt x="38" y="120"/>
                    </a:lnTo>
                    <a:lnTo>
                      <a:pt x="48" y="130"/>
                    </a:lnTo>
                    <a:lnTo>
                      <a:pt x="60" y="144"/>
                    </a:lnTo>
                    <a:lnTo>
                      <a:pt x="70" y="156"/>
                    </a:lnTo>
                    <a:lnTo>
                      <a:pt x="76" y="168"/>
                    </a:lnTo>
                    <a:lnTo>
                      <a:pt x="72" y="178"/>
                    </a:lnTo>
                    <a:lnTo>
                      <a:pt x="68" y="180"/>
                    </a:lnTo>
                    <a:lnTo>
                      <a:pt x="64" y="180"/>
                    </a:lnTo>
                    <a:lnTo>
                      <a:pt x="62" y="180"/>
                    </a:lnTo>
                    <a:lnTo>
                      <a:pt x="58" y="178"/>
                    </a:lnTo>
                    <a:lnTo>
                      <a:pt x="54" y="176"/>
                    </a:lnTo>
                    <a:lnTo>
                      <a:pt x="52" y="172"/>
                    </a:lnTo>
                    <a:lnTo>
                      <a:pt x="50" y="170"/>
                    </a:lnTo>
                    <a:lnTo>
                      <a:pt x="46" y="168"/>
                    </a:lnTo>
                    <a:lnTo>
                      <a:pt x="34" y="168"/>
                    </a:lnTo>
                    <a:lnTo>
                      <a:pt x="20" y="172"/>
                    </a:lnTo>
                    <a:lnTo>
                      <a:pt x="8" y="182"/>
                    </a:lnTo>
                    <a:lnTo>
                      <a:pt x="2" y="192"/>
                    </a:lnTo>
                    <a:lnTo>
                      <a:pt x="0" y="200"/>
                    </a:lnTo>
                    <a:lnTo>
                      <a:pt x="0" y="208"/>
                    </a:lnTo>
                    <a:lnTo>
                      <a:pt x="8" y="216"/>
                    </a:lnTo>
                    <a:lnTo>
                      <a:pt x="26" y="226"/>
                    </a:lnTo>
                    <a:lnTo>
                      <a:pt x="44" y="232"/>
                    </a:lnTo>
                    <a:lnTo>
                      <a:pt x="62" y="228"/>
                    </a:lnTo>
                    <a:lnTo>
                      <a:pt x="64" y="228"/>
                    </a:lnTo>
                    <a:lnTo>
                      <a:pt x="66" y="226"/>
                    </a:lnTo>
                    <a:lnTo>
                      <a:pt x="70" y="224"/>
                    </a:lnTo>
                    <a:lnTo>
                      <a:pt x="74" y="222"/>
                    </a:lnTo>
                    <a:lnTo>
                      <a:pt x="78" y="222"/>
                    </a:lnTo>
                    <a:lnTo>
                      <a:pt x="82" y="220"/>
                    </a:lnTo>
                    <a:lnTo>
                      <a:pt x="86" y="220"/>
                    </a:lnTo>
                    <a:lnTo>
                      <a:pt x="88" y="222"/>
                    </a:lnTo>
                    <a:lnTo>
                      <a:pt x="90" y="224"/>
                    </a:lnTo>
                    <a:lnTo>
                      <a:pt x="88" y="226"/>
                    </a:lnTo>
                    <a:lnTo>
                      <a:pt x="86" y="228"/>
                    </a:lnTo>
                    <a:lnTo>
                      <a:pt x="86" y="230"/>
                    </a:lnTo>
                    <a:lnTo>
                      <a:pt x="84" y="234"/>
                    </a:lnTo>
                    <a:lnTo>
                      <a:pt x="86" y="236"/>
                    </a:lnTo>
                    <a:lnTo>
                      <a:pt x="88" y="240"/>
                    </a:lnTo>
                    <a:lnTo>
                      <a:pt x="90" y="242"/>
                    </a:lnTo>
                    <a:lnTo>
                      <a:pt x="92" y="246"/>
                    </a:lnTo>
                    <a:lnTo>
                      <a:pt x="92" y="248"/>
                    </a:lnTo>
                    <a:lnTo>
                      <a:pt x="90" y="252"/>
                    </a:lnTo>
                    <a:lnTo>
                      <a:pt x="86" y="256"/>
                    </a:lnTo>
                    <a:lnTo>
                      <a:pt x="76" y="260"/>
                    </a:lnTo>
                    <a:lnTo>
                      <a:pt x="64" y="266"/>
                    </a:lnTo>
                    <a:lnTo>
                      <a:pt x="56" y="274"/>
                    </a:lnTo>
                    <a:lnTo>
                      <a:pt x="52" y="284"/>
                    </a:lnTo>
                    <a:lnTo>
                      <a:pt x="54" y="284"/>
                    </a:lnTo>
                    <a:lnTo>
                      <a:pt x="52" y="284"/>
                    </a:lnTo>
                    <a:lnTo>
                      <a:pt x="52" y="286"/>
                    </a:lnTo>
                    <a:lnTo>
                      <a:pt x="48" y="288"/>
                    </a:lnTo>
                    <a:lnTo>
                      <a:pt x="44" y="290"/>
                    </a:lnTo>
                    <a:lnTo>
                      <a:pt x="36" y="296"/>
                    </a:lnTo>
                    <a:lnTo>
                      <a:pt x="28" y="300"/>
                    </a:lnTo>
                    <a:lnTo>
                      <a:pt x="22" y="304"/>
                    </a:lnTo>
                    <a:lnTo>
                      <a:pt x="18" y="308"/>
                    </a:lnTo>
                    <a:lnTo>
                      <a:pt x="16" y="312"/>
                    </a:lnTo>
                    <a:lnTo>
                      <a:pt x="14" y="316"/>
                    </a:lnTo>
                    <a:lnTo>
                      <a:pt x="16" y="320"/>
                    </a:lnTo>
                    <a:lnTo>
                      <a:pt x="22" y="324"/>
                    </a:lnTo>
                    <a:lnTo>
                      <a:pt x="22" y="326"/>
                    </a:lnTo>
                    <a:lnTo>
                      <a:pt x="24" y="326"/>
                    </a:lnTo>
                    <a:lnTo>
                      <a:pt x="28" y="328"/>
                    </a:lnTo>
                    <a:lnTo>
                      <a:pt x="34" y="330"/>
                    </a:lnTo>
                    <a:lnTo>
                      <a:pt x="38" y="332"/>
                    </a:lnTo>
                    <a:lnTo>
                      <a:pt x="38" y="336"/>
                    </a:lnTo>
                    <a:lnTo>
                      <a:pt x="38" y="340"/>
                    </a:lnTo>
                    <a:lnTo>
                      <a:pt x="38" y="346"/>
                    </a:lnTo>
                    <a:lnTo>
                      <a:pt x="38" y="352"/>
                    </a:lnTo>
                    <a:lnTo>
                      <a:pt x="42" y="358"/>
                    </a:lnTo>
                    <a:lnTo>
                      <a:pt x="48" y="362"/>
                    </a:lnTo>
                    <a:lnTo>
                      <a:pt x="50" y="362"/>
                    </a:lnTo>
                    <a:lnTo>
                      <a:pt x="54" y="362"/>
                    </a:lnTo>
                    <a:lnTo>
                      <a:pt x="58" y="362"/>
                    </a:lnTo>
                    <a:lnTo>
                      <a:pt x="64" y="362"/>
                    </a:lnTo>
                    <a:lnTo>
                      <a:pt x="68" y="362"/>
                    </a:lnTo>
                    <a:lnTo>
                      <a:pt x="68" y="364"/>
                    </a:lnTo>
                    <a:lnTo>
                      <a:pt x="70" y="366"/>
                    </a:lnTo>
                    <a:lnTo>
                      <a:pt x="70" y="370"/>
                    </a:lnTo>
                    <a:lnTo>
                      <a:pt x="72" y="374"/>
                    </a:lnTo>
                    <a:lnTo>
                      <a:pt x="74" y="380"/>
                    </a:lnTo>
                    <a:lnTo>
                      <a:pt x="74" y="386"/>
                    </a:lnTo>
                    <a:lnTo>
                      <a:pt x="76" y="388"/>
                    </a:lnTo>
                    <a:lnTo>
                      <a:pt x="80" y="388"/>
                    </a:lnTo>
                    <a:lnTo>
                      <a:pt x="82" y="388"/>
                    </a:lnTo>
                    <a:lnTo>
                      <a:pt x="86" y="386"/>
                    </a:lnTo>
                    <a:lnTo>
                      <a:pt x="90" y="382"/>
                    </a:lnTo>
                    <a:lnTo>
                      <a:pt x="92" y="382"/>
                    </a:lnTo>
                    <a:lnTo>
                      <a:pt x="94" y="382"/>
                    </a:lnTo>
                    <a:lnTo>
                      <a:pt x="96" y="382"/>
                    </a:lnTo>
                    <a:lnTo>
                      <a:pt x="98" y="384"/>
                    </a:lnTo>
                    <a:lnTo>
                      <a:pt x="98" y="388"/>
                    </a:lnTo>
                    <a:lnTo>
                      <a:pt x="100" y="390"/>
                    </a:lnTo>
                    <a:lnTo>
                      <a:pt x="100" y="392"/>
                    </a:lnTo>
                    <a:lnTo>
                      <a:pt x="102" y="394"/>
                    </a:lnTo>
                    <a:lnTo>
                      <a:pt x="104" y="396"/>
                    </a:lnTo>
                    <a:lnTo>
                      <a:pt x="106" y="398"/>
                    </a:lnTo>
                    <a:lnTo>
                      <a:pt x="110" y="398"/>
                    </a:lnTo>
                    <a:lnTo>
                      <a:pt x="116" y="396"/>
                    </a:lnTo>
                    <a:lnTo>
                      <a:pt x="120" y="392"/>
                    </a:lnTo>
                    <a:lnTo>
                      <a:pt x="122" y="392"/>
                    </a:lnTo>
                    <a:lnTo>
                      <a:pt x="124" y="390"/>
                    </a:lnTo>
                    <a:lnTo>
                      <a:pt x="126" y="388"/>
                    </a:lnTo>
                    <a:lnTo>
                      <a:pt x="128" y="384"/>
                    </a:lnTo>
                    <a:lnTo>
                      <a:pt x="130" y="382"/>
                    </a:lnTo>
                    <a:lnTo>
                      <a:pt x="134" y="380"/>
                    </a:lnTo>
                    <a:lnTo>
                      <a:pt x="136" y="380"/>
                    </a:lnTo>
                    <a:lnTo>
                      <a:pt x="138" y="380"/>
                    </a:lnTo>
                    <a:lnTo>
                      <a:pt x="138" y="384"/>
                    </a:lnTo>
                    <a:lnTo>
                      <a:pt x="138" y="388"/>
                    </a:lnTo>
                    <a:lnTo>
                      <a:pt x="136" y="396"/>
                    </a:lnTo>
                    <a:lnTo>
                      <a:pt x="132" y="408"/>
                    </a:lnTo>
                    <a:lnTo>
                      <a:pt x="126" y="418"/>
                    </a:lnTo>
                    <a:lnTo>
                      <a:pt x="122" y="420"/>
                    </a:lnTo>
                    <a:lnTo>
                      <a:pt x="114" y="426"/>
                    </a:lnTo>
                    <a:lnTo>
                      <a:pt x="104" y="434"/>
                    </a:lnTo>
                    <a:lnTo>
                      <a:pt x="94" y="444"/>
                    </a:lnTo>
                    <a:lnTo>
                      <a:pt x="86" y="454"/>
                    </a:lnTo>
                    <a:lnTo>
                      <a:pt x="84" y="456"/>
                    </a:lnTo>
                    <a:lnTo>
                      <a:pt x="82" y="456"/>
                    </a:lnTo>
                    <a:lnTo>
                      <a:pt x="78" y="458"/>
                    </a:lnTo>
                    <a:lnTo>
                      <a:pt x="74" y="462"/>
                    </a:lnTo>
                    <a:lnTo>
                      <a:pt x="68" y="464"/>
                    </a:lnTo>
                    <a:lnTo>
                      <a:pt x="64" y="470"/>
                    </a:lnTo>
                    <a:lnTo>
                      <a:pt x="62" y="474"/>
                    </a:lnTo>
                    <a:lnTo>
                      <a:pt x="64" y="474"/>
                    </a:lnTo>
                    <a:lnTo>
                      <a:pt x="66" y="472"/>
                    </a:lnTo>
                    <a:lnTo>
                      <a:pt x="72" y="470"/>
                    </a:lnTo>
                    <a:lnTo>
                      <a:pt x="78" y="468"/>
                    </a:lnTo>
                    <a:lnTo>
                      <a:pt x="86" y="466"/>
                    </a:lnTo>
                    <a:lnTo>
                      <a:pt x="94" y="464"/>
                    </a:lnTo>
                    <a:lnTo>
                      <a:pt x="106" y="458"/>
                    </a:lnTo>
                    <a:lnTo>
                      <a:pt x="120" y="450"/>
                    </a:lnTo>
                    <a:lnTo>
                      <a:pt x="134" y="436"/>
                    </a:lnTo>
                    <a:lnTo>
                      <a:pt x="148" y="424"/>
                    </a:lnTo>
                    <a:lnTo>
                      <a:pt x="160" y="412"/>
                    </a:lnTo>
                    <a:lnTo>
                      <a:pt x="164" y="410"/>
                    </a:lnTo>
                    <a:lnTo>
                      <a:pt x="168" y="408"/>
                    </a:lnTo>
                    <a:lnTo>
                      <a:pt x="172" y="404"/>
                    </a:lnTo>
                    <a:lnTo>
                      <a:pt x="176" y="402"/>
                    </a:lnTo>
                    <a:lnTo>
                      <a:pt x="180" y="398"/>
                    </a:lnTo>
                    <a:lnTo>
                      <a:pt x="184" y="394"/>
                    </a:lnTo>
                    <a:lnTo>
                      <a:pt x="186" y="390"/>
                    </a:lnTo>
                    <a:lnTo>
                      <a:pt x="184" y="386"/>
                    </a:lnTo>
                    <a:lnTo>
                      <a:pt x="182" y="382"/>
                    </a:lnTo>
                    <a:lnTo>
                      <a:pt x="180" y="382"/>
                    </a:lnTo>
                    <a:lnTo>
                      <a:pt x="178" y="380"/>
                    </a:lnTo>
                    <a:lnTo>
                      <a:pt x="178" y="378"/>
                    </a:lnTo>
                    <a:lnTo>
                      <a:pt x="176" y="376"/>
                    </a:lnTo>
                    <a:lnTo>
                      <a:pt x="178" y="374"/>
                    </a:lnTo>
                    <a:lnTo>
                      <a:pt x="182" y="372"/>
                    </a:lnTo>
                    <a:lnTo>
                      <a:pt x="184" y="368"/>
                    </a:lnTo>
                    <a:lnTo>
                      <a:pt x="188" y="360"/>
                    </a:lnTo>
                    <a:lnTo>
                      <a:pt x="194" y="350"/>
                    </a:lnTo>
                    <a:lnTo>
                      <a:pt x="200" y="340"/>
                    </a:lnTo>
                    <a:lnTo>
                      <a:pt x="204" y="328"/>
                    </a:lnTo>
                    <a:lnTo>
                      <a:pt x="206" y="326"/>
                    </a:lnTo>
                    <a:lnTo>
                      <a:pt x="214" y="322"/>
                    </a:lnTo>
                    <a:lnTo>
                      <a:pt x="226" y="318"/>
                    </a:lnTo>
                    <a:lnTo>
                      <a:pt x="244" y="318"/>
                    </a:lnTo>
                    <a:lnTo>
                      <a:pt x="246" y="320"/>
                    </a:lnTo>
                    <a:lnTo>
                      <a:pt x="248" y="322"/>
                    </a:lnTo>
                    <a:lnTo>
                      <a:pt x="250" y="322"/>
                    </a:lnTo>
                    <a:lnTo>
                      <a:pt x="252" y="324"/>
                    </a:lnTo>
                    <a:lnTo>
                      <a:pt x="252" y="326"/>
                    </a:lnTo>
                    <a:lnTo>
                      <a:pt x="248" y="328"/>
                    </a:lnTo>
                    <a:lnTo>
                      <a:pt x="244" y="328"/>
                    </a:lnTo>
                    <a:lnTo>
                      <a:pt x="232" y="332"/>
                    </a:lnTo>
                    <a:lnTo>
                      <a:pt x="220" y="336"/>
                    </a:lnTo>
                    <a:lnTo>
                      <a:pt x="212" y="346"/>
                    </a:lnTo>
                    <a:lnTo>
                      <a:pt x="212" y="348"/>
                    </a:lnTo>
                    <a:lnTo>
                      <a:pt x="212" y="350"/>
                    </a:lnTo>
                    <a:lnTo>
                      <a:pt x="210" y="354"/>
                    </a:lnTo>
                    <a:lnTo>
                      <a:pt x="208" y="358"/>
                    </a:lnTo>
                    <a:lnTo>
                      <a:pt x="206" y="360"/>
                    </a:lnTo>
                    <a:lnTo>
                      <a:pt x="206" y="362"/>
                    </a:lnTo>
                    <a:lnTo>
                      <a:pt x="206" y="364"/>
                    </a:lnTo>
                    <a:lnTo>
                      <a:pt x="206" y="366"/>
                    </a:lnTo>
                    <a:lnTo>
                      <a:pt x="206" y="370"/>
                    </a:lnTo>
                    <a:lnTo>
                      <a:pt x="208" y="372"/>
                    </a:lnTo>
                    <a:lnTo>
                      <a:pt x="208" y="376"/>
                    </a:lnTo>
                    <a:lnTo>
                      <a:pt x="212" y="376"/>
                    </a:lnTo>
                    <a:lnTo>
                      <a:pt x="214" y="376"/>
                    </a:lnTo>
                    <a:lnTo>
                      <a:pt x="220" y="376"/>
                    </a:lnTo>
                    <a:lnTo>
                      <a:pt x="220" y="374"/>
                    </a:lnTo>
                    <a:lnTo>
                      <a:pt x="224" y="372"/>
                    </a:lnTo>
                    <a:lnTo>
                      <a:pt x="228" y="370"/>
                    </a:lnTo>
                    <a:lnTo>
                      <a:pt x="232" y="368"/>
                    </a:lnTo>
                    <a:lnTo>
                      <a:pt x="236" y="364"/>
                    </a:lnTo>
                    <a:lnTo>
                      <a:pt x="242" y="360"/>
                    </a:lnTo>
                    <a:lnTo>
                      <a:pt x="246" y="356"/>
                    </a:lnTo>
                    <a:lnTo>
                      <a:pt x="248" y="354"/>
                    </a:lnTo>
                    <a:lnTo>
                      <a:pt x="250" y="350"/>
                    </a:lnTo>
                    <a:lnTo>
                      <a:pt x="250" y="348"/>
                    </a:lnTo>
                    <a:lnTo>
                      <a:pt x="250" y="346"/>
                    </a:lnTo>
                    <a:lnTo>
                      <a:pt x="252" y="344"/>
                    </a:lnTo>
                    <a:lnTo>
                      <a:pt x="252" y="340"/>
                    </a:lnTo>
                    <a:lnTo>
                      <a:pt x="254" y="338"/>
                    </a:lnTo>
                    <a:lnTo>
                      <a:pt x="256" y="334"/>
                    </a:lnTo>
                    <a:lnTo>
                      <a:pt x="258" y="334"/>
                    </a:lnTo>
                    <a:lnTo>
                      <a:pt x="262" y="332"/>
                    </a:lnTo>
                    <a:lnTo>
                      <a:pt x="266" y="334"/>
                    </a:lnTo>
                    <a:lnTo>
                      <a:pt x="270" y="338"/>
                    </a:lnTo>
                    <a:lnTo>
                      <a:pt x="272" y="338"/>
                    </a:lnTo>
                    <a:lnTo>
                      <a:pt x="274" y="338"/>
                    </a:lnTo>
                    <a:lnTo>
                      <a:pt x="280" y="338"/>
                    </a:lnTo>
                    <a:lnTo>
                      <a:pt x="284" y="340"/>
                    </a:lnTo>
                    <a:lnTo>
                      <a:pt x="290" y="342"/>
                    </a:lnTo>
                    <a:lnTo>
                      <a:pt x="294" y="346"/>
                    </a:lnTo>
                    <a:lnTo>
                      <a:pt x="296" y="350"/>
                    </a:lnTo>
                    <a:lnTo>
                      <a:pt x="300" y="352"/>
                    </a:lnTo>
                    <a:lnTo>
                      <a:pt x="312" y="354"/>
                    </a:lnTo>
                    <a:lnTo>
                      <a:pt x="330" y="358"/>
                    </a:lnTo>
                    <a:lnTo>
                      <a:pt x="332" y="358"/>
                    </a:lnTo>
                    <a:lnTo>
                      <a:pt x="336" y="358"/>
                    </a:lnTo>
                    <a:lnTo>
                      <a:pt x="340" y="362"/>
                    </a:lnTo>
                    <a:lnTo>
                      <a:pt x="344" y="364"/>
                    </a:lnTo>
                    <a:lnTo>
                      <a:pt x="348" y="370"/>
                    </a:lnTo>
                    <a:lnTo>
                      <a:pt x="350" y="368"/>
                    </a:lnTo>
                    <a:lnTo>
                      <a:pt x="350" y="366"/>
                    </a:lnTo>
                    <a:lnTo>
                      <a:pt x="354" y="364"/>
                    </a:lnTo>
                    <a:lnTo>
                      <a:pt x="356" y="362"/>
                    </a:lnTo>
                    <a:lnTo>
                      <a:pt x="360" y="362"/>
                    </a:lnTo>
                    <a:lnTo>
                      <a:pt x="364" y="362"/>
                    </a:lnTo>
                    <a:lnTo>
                      <a:pt x="366" y="366"/>
                    </a:lnTo>
                    <a:lnTo>
                      <a:pt x="372" y="372"/>
                    </a:lnTo>
                    <a:lnTo>
                      <a:pt x="380" y="382"/>
                    </a:lnTo>
                    <a:lnTo>
                      <a:pt x="390" y="392"/>
                    </a:lnTo>
                    <a:lnTo>
                      <a:pt x="398" y="402"/>
                    </a:lnTo>
                    <a:lnTo>
                      <a:pt x="406" y="408"/>
                    </a:lnTo>
                    <a:lnTo>
                      <a:pt x="408" y="410"/>
                    </a:lnTo>
                    <a:lnTo>
                      <a:pt x="424" y="386"/>
                    </a:lnTo>
                    <a:lnTo>
                      <a:pt x="426" y="388"/>
                    </a:lnTo>
                    <a:lnTo>
                      <a:pt x="432" y="398"/>
                    </a:lnTo>
                    <a:lnTo>
                      <a:pt x="438" y="408"/>
                    </a:lnTo>
                    <a:lnTo>
                      <a:pt x="442" y="418"/>
                    </a:lnTo>
                    <a:lnTo>
                      <a:pt x="444" y="418"/>
                    </a:lnTo>
                    <a:lnTo>
                      <a:pt x="446" y="420"/>
                    </a:lnTo>
                    <a:lnTo>
                      <a:pt x="448" y="424"/>
                    </a:lnTo>
                    <a:lnTo>
                      <a:pt x="452" y="428"/>
                    </a:lnTo>
                    <a:lnTo>
                      <a:pt x="456" y="432"/>
                    </a:lnTo>
                    <a:lnTo>
                      <a:pt x="458" y="436"/>
                    </a:lnTo>
                    <a:lnTo>
                      <a:pt x="458" y="440"/>
                    </a:lnTo>
                    <a:lnTo>
                      <a:pt x="458" y="444"/>
                    </a:lnTo>
                    <a:lnTo>
                      <a:pt x="460" y="450"/>
                    </a:lnTo>
                    <a:lnTo>
                      <a:pt x="462" y="454"/>
                    </a:lnTo>
                    <a:lnTo>
                      <a:pt x="466" y="458"/>
                    </a:lnTo>
                    <a:lnTo>
                      <a:pt x="466" y="460"/>
                    </a:lnTo>
                    <a:lnTo>
                      <a:pt x="466" y="462"/>
                    </a:lnTo>
                    <a:lnTo>
                      <a:pt x="468" y="462"/>
                    </a:lnTo>
                    <a:lnTo>
                      <a:pt x="470" y="462"/>
                    </a:lnTo>
                    <a:lnTo>
                      <a:pt x="472" y="462"/>
                    </a:lnTo>
                    <a:lnTo>
                      <a:pt x="476" y="458"/>
                    </a:lnTo>
                    <a:lnTo>
                      <a:pt x="476" y="460"/>
                    </a:lnTo>
                    <a:lnTo>
                      <a:pt x="478" y="460"/>
                    </a:lnTo>
                    <a:lnTo>
                      <a:pt x="478" y="464"/>
                    </a:lnTo>
                    <a:lnTo>
                      <a:pt x="478" y="468"/>
                    </a:lnTo>
                    <a:lnTo>
                      <a:pt x="480" y="474"/>
                    </a:lnTo>
                    <a:lnTo>
                      <a:pt x="478" y="474"/>
                    </a:lnTo>
                    <a:lnTo>
                      <a:pt x="478" y="476"/>
                    </a:lnTo>
                    <a:lnTo>
                      <a:pt x="476" y="480"/>
                    </a:lnTo>
                    <a:lnTo>
                      <a:pt x="476" y="484"/>
                    </a:lnTo>
                    <a:lnTo>
                      <a:pt x="476" y="488"/>
                    </a:lnTo>
                    <a:lnTo>
                      <a:pt x="478" y="494"/>
                    </a:lnTo>
                    <a:lnTo>
                      <a:pt x="480" y="496"/>
                    </a:lnTo>
                    <a:lnTo>
                      <a:pt x="484" y="498"/>
                    </a:lnTo>
                    <a:lnTo>
                      <a:pt x="486" y="494"/>
                    </a:lnTo>
                    <a:lnTo>
                      <a:pt x="488" y="486"/>
                    </a:lnTo>
                    <a:lnTo>
                      <a:pt x="490" y="474"/>
                    </a:lnTo>
                    <a:lnTo>
                      <a:pt x="492" y="464"/>
                    </a:lnTo>
                    <a:lnTo>
                      <a:pt x="492" y="456"/>
                    </a:lnTo>
                    <a:lnTo>
                      <a:pt x="490" y="456"/>
                    </a:lnTo>
                    <a:lnTo>
                      <a:pt x="488" y="454"/>
                    </a:lnTo>
                    <a:lnTo>
                      <a:pt x="484" y="450"/>
                    </a:lnTo>
                    <a:lnTo>
                      <a:pt x="478" y="444"/>
                    </a:lnTo>
                    <a:lnTo>
                      <a:pt x="474" y="438"/>
                    </a:lnTo>
                    <a:lnTo>
                      <a:pt x="470" y="430"/>
                    </a:lnTo>
                    <a:lnTo>
                      <a:pt x="468" y="426"/>
                    </a:lnTo>
                    <a:lnTo>
                      <a:pt x="462" y="418"/>
                    </a:lnTo>
                    <a:lnTo>
                      <a:pt x="454" y="406"/>
                    </a:lnTo>
                    <a:lnTo>
                      <a:pt x="444" y="392"/>
                    </a:lnTo>
                    <a:lnTo>
                      <a:pt x="434" y="380"/>
                    </a:lnTo>
                    <a:lnTo>
                      <a:pt x="426" y="370"/>
                    </a:lnTo>
                    <a:lnTo>
                      <a:pt x="420" y="366"/>
                    </a:lnTo>
                    <a:lnTo>
                      <a:pt x="418" y="366"/>
                    </a:lnTo>
                    <a:lnTo>
                      <a:pt x="416" y="368"/>
                    </a:lnTo>
                    <a:lnTo>
                      <a:pt x="412" y="372"/>
                    </a:lnTo>
                    <a:lnTo>
                      <a:pt x="408" y="374"/>
                    </a:lnTo>
                    <a:lnTo>
                      <a:pt x="402" y="378"/>
                    </a:lnTo>
                    <a:lnTo>
                      <a:pt x="398" y="378"/>
                    </a:lnTo>
                    <a:lnTo>
                      <a:pt x="396" y="376"/>
                    </a:lnTo>
                    <a:lnTo>
                      <a:pt x="388" y="370"/>
                    </a:lnTo>
                    <a:lnTo>
                      <a:pt x="378" y="362"/>
                    </a:lnTo>
                    <a:lnTo>
                      <a:pt x="368" y="354"/>
                    </a:lnTo>
                    <a:lnTo>
                      <a:pt x="358" y="348"/>
                    </a:lnTo>
                    <a:lnTo>
                      <a:pt x="350" y="342"/>
                    </a:lnTo>
                    <a:lnTo>
                      <a:pt x="338" y="342"/>
                    </a:lnTo>
                    <a:lnTo>
                      <a:pt x="338" y="50"/>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452" name="Freeform 374"/>
              <p:cNvSpPr/>
              <p:nvPr/>
            </p:nvSpPr>
            <p:spPr bwMode="gray">
              <a:xfrm>
                <a:off x="3079" y="2882"/>
                <a:ext cx="1460" cy="724"/>
              </a:xfrm>
              <a:custGeom>
                <a:avLst/>
                <a:gdLst>
                  <a:gd name="T0" fmla="*/ 704 w 738"/>
                  <a:gd name="T1" fmla="*/ 42 h 404"/>
                  <a:gd name="T2" fmla="*/ 724 w 738"/>
                  <a:gd name="T3" fmla="*/ 30 h 404"/>
                  <a:gd name="T4" fmla="*/ 724 w 738"/>
                  <a:gd name="T5" fmla="*/ 64 h 404"/>
                  <a:gd name="T6" fmla="*/ 738 w 738"/>
                  <a:gd name="T7" fmla="*/ 74 h 404"/>
                  <a:gd name="T8" fmla="*/ 726 w 738"/>
                  <a:gd name="T9" fmla="*/ 82 h 404"/>
                  <a:gd name="T10" fmla="*/ 702 w 738"/>
                  <a:gd name="T11" fmla="*/ 96 h 404"/>
                  <a:gd name="T12" fmla="*/ 684 w 738"/>
                  <a:gd name="T13" fmla="*/ 114 h 404"/>
                  <a:gd name="T14" fmla="*/ 688 w 738"/>
                  <a:gd name="T15" fmla="*/ 126 h 404"/>
                  <a:gd name="T16" fmla="*/ 696 w 738"/>
                  <a:gd name="T17" fmla="*/ 136 h 404"/>
                  <a:gd name="T18" fmla="*/ 668 w 738"/>
                  <a:gd name="T19" fmla="*/ 140 h 404"/>
                  <a:gd name="T20" fmla="*/ 644 w 738"/>
                  <a:gd name="T21" fmla="*/ 142 h 404"/>
                  <a:gd name="T22" fmla="*/ 646 w 738"/>
                  <a:gd name="T23" fmla="*/ 162 h 404"/>
                  <a:gd name="T24" fmla="*/ 642 w 738"/>
                  <a:gd name="T25" fmla="*/ 192 h 404"/>
                  <a:gd name="T26" fmla="*/ 630 w 738"/>
                  <a:gd name="T27" fmla="*/ 184 h 404"/>
                  <a:gd name="T28" fmla="*/ 622 w 738"/>
                  <a:gd name="T29" fmla="*/ 186 h 404"/>
                  <a:gd name="T30" fmla="*/ 626 w 738"/>
                  <a:gd name="T31" fmla="*/ 204 h 404"/>
                  <a:gd name="T32" fmla="*/ 616 w 738"/>
                  <a:gd name="T33" fmla="*/ 218 h 404"/>
                  <a:gd name="T34" fmla="*/ 624 w 738"/>
                  <a:gd name="T35" fmla="*/ 234 h 404"/>
                  <a:gd name="T36" fmla="*/ 610 w 738"/>
                  <a:gd name="T37" fmla="*/ 240 h 404"/>
                  <a:gd name="T38" fmla="*/ 556 w 738"/>
                  <a:gd name="T39" fmla="*/ 296 h 404"/>
                  <a:gd name="T40" fmla="*/ 550 w 738"/>
                  <a:gd name="T41" fmla="*/ 320 h 404"/>
                  <a:gd name="T42" fmla="*/ 572 w 738"/>
                  <a:gd name="T43" fmla="*/ 368 h 404"/>
                  <a:gd name="T44" fmla="*/ 566 w 738"/>
                  <a:gd name="T45" fmla="*/ 404 h 404"/>
                  <a:gd name="T46" fmla="*/ 528 w 738"/>
                  <a:gd name="T47" fmla="*/ 348 h 404"/>
                  <a:gd name="T48" fmla="*/ 516 w 738"/>
                  <a:gd name="T49" fmla="*/ 326 h 404"/>
                  <a:gd name="T50" fmla="*/ 446 w 738"/>
                  <a:gd name="T51" fmla="*/ 324 h 404"/>
                  <a:gd name="T52" fmla="*/ 382 w 738"/>
                  <a:gd name="T53" fmla="*/ 334 h 404"/>
                  <a:gd name="T54" fmla="*/ 344 w 738"/>
                  <a:gd name="T55" fmla="*/ 376 h 404"/>
                  <a:gd name="T56" fmla="*/ 308 w 738"/>
                  <a:gd name="T57" fmla="*/ 350 h 404"/>
                  <a:gd name="T58" fmla="*/ 288 w 738"/>
                  <a:gd name="T59" fmla="*/ 336 h 404"/>
                  <a:gd name="T60" fmla="*/ 262 w 738"/>
                  <a:gd name="T61" fmla="*/ 334 h 404"/>
                  <a:gd name="T62" fmla="*/ 228 w 738"/>
                  <a:gd name="T63" fmla="*/ 296 h 404"/>
                  <a:gd name="T64" fmla="*/ 176 w 738"/>
                  <a:gd name="T65" fmla="*/ 306 h 404"/>
                  <a:gd name="T66" fmla="*/ 112 w 738"/>
                  <a:gd name="T67" fmla="*/ 288 h 404"/>
                  <a:gd name="T68" fmla="*/ 84 w 738"/>
                  <a:gd name="T69" fmla="*/ 272 h 404"/>
                  <a:gd name="T70" fmla="*/ 52 w 738"/>
                  <a:gd name="T71" fmla="*/ 252 h 404"/>
                  <a:gd name="T72" fmla="*/ 2 w 738"/>
                  <a:gd name="T73" fmla="*/ 156 h 404"/>
                  <a:gd name="T74" fmla="*/ 6 w 738"/>
                  <a:gd name="T75" fmla="*/ 102 h 404"/>
                  <a:gd name="T76" fmla="*/ 6 w 738"/>
                  <a:gd name="T77" fmla="*/ 62 h 404"/>
                  <a:gd name="T78" fmla="*/ 14 w 738"/>
                  <a:gd name="T79" fmla="*/ 22 h 404"/>
                  <a:gd name="T80" fmla="*/ 416 w 738"/>
                  <a:gd name="T81" fmla="*/ 12 h 404"/>
                  <a:gd name="T82" fmla="*/ 432 w 738"/>
                  <a:gd name="T83" fmla="*/ 22 h 404"/>
                  <a:gd name="T84" fmla="*/ 416 w 738"/>
                  <a:gd name="T85" fmla="*/ 40 h 404"/>
                  <a:gd name="T86" fmla="*/ 454 w 738"/>
                  <a:gd name="T87" fmla="*/ 42 h 404"/>
                  <a:gd name="T88" fmla="*/ 484 w 738"/>
                  <a:gd name="T89" fmla="*/ 42 h 404"/>
                  <a:gd name="T90" fmla="*/ 502 w 738"/>
                  <a:gd name="T91" fmla="*/ 44 h 404"/>
                  <a:gd name="T92" fmla="*/ 490 w 738"/>
                  <a:gd name="T93" fmla="*/ 60 h 404"/>
                  <a:gd name="T94" fmla="*/ 472 w 738"/>
                  <a:gd name="T95" fmla="*/ 66 h 404"/>
                  <a:gd name="T96" fmla="*/ 476 w 738"/>
                  <a:gd name="T97" fmla="*/ 84 h 404"/>
                  <a:gd name="T98" fmla="*/ 472 w 738"/>
                  <a:gd name="T99" fmla="*/ 134 h 404"/>
                  <a:gd name="T100" fmla="*/ 490 w 738"/>
                  <a:gd name="T101" fmla="*/ 108 h 404"/>
                  <a:gd name="T102" fmla="*/ 504 w 738"/>
                  <a:gd name="T103" fmla="*/ 64 h 404"/>
                  <a:gd name="T104" fmla="*/ 520 w 738"/>
                  <a:gd name="T105" fmla="*/ 64 h 404"/>
                  <a:gd name="T106" fmla="*/ 518 w 738"/>
                  <a:gd name="T107" fmla="*/ 90 h 404"/>
                  <a:gd name="T108" fmla="*/ 530 w 738"/>
                  <a:gd name="T109" fmla="*/ 92 h 404"/>
                  <a:gd name="T110" fmla="*/ 536 w 738"/>
                  <a:gd name="T111" fmla="*/ 120 h 404"/>
                  <a:gd name="T112" fmla="*/ 546 w 738"/>
                  <a:gd name="T113" fmla="*/ 128 h 404"/>
                  <a:gd name="T114" fmla="*/ 586 w 738"/>
                  <a:gd name="T115" fmla="*/ 114 h 404"/>
                  <a:gd name="T116" fmla="*/ 596 w 738"/>
                  <a:gd name="T117" fmla="*/ 94 h 404"/>
                  <a:gd name="T118" fmla="*/ 634 w 738"/>
                  <a:gd name="T119" fmla="*/ 82 h 4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38"/>
                  <a:gd name="T181" fmla="*/ 0 h 404"/>
                  <a:gd name="T182" fmla="*/ 738 w 738"/>
                  <a:gd name="T183" fmla="*/ 404 h 40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38" h="404">
                    <a:moveTo>
                      <a:pt x="640" y="76"/>
                    </a:moveTo>
                    <a:lnTo>
                      <a:pt x="650" y="64"/>
                    </a:lnTo>
                    <a:lnTo>
                      <a:pt x="664" y="58"/>
                    </a:lnTo>
                    <a:lnTo>
                      <a:pt x="680" y="54"/>
                    </a:lnTo>
                    <a:lnTo>
                      <a:pt x="694" y="52"/>
                    </a:lnTo>
                    <a:lnTo>
                      <a:pt x="698" y="52"/>
                    </a:lnTo>
                    <a:lnTo>
                      <a:pt x="704" y="42"/>
                    </a:lnTo>
                    <a:lnTo>
                      <a:pt x="708" y="36"/>
                    </a:lnTo>
                    <a:lnTo>
                      <a:pt x="712" y="32"/>
                    </a:lnTo>
                    <a:lnTo>
                      <a:pt x="716" y="30"/>
                    </a:lnTo>
                    <a:lnTo>
                      <a:pt x="720" y="28"/>
                    </a:lnTo>
                    <a:lnTo>
                      <a:pt x="722" y="28"/>
                    </a:lnTo>
                    <a:lnTo>
                      <a:pt x="724" y="30"/>
                    </a:lnTo>
                    <a:lnTo>
                      <a:pt x="726" y="30"/>
                    </a:lnTo>
                    <a:lnTo>
                      <a:pt x="732" y="32"/>
                    </a:lnTo>
                    <a:lnTo>
                      <a:pt x="734" y="40"/>
                    </a:lnTo>
                    <a:lnTo>
                      <a:pt x="732" y="48"/>
                    </a:lnTo>
                    <a:lnTo>
                      <a:pt x="728" y="56"/>
                    </a:lnTo>
                    <a:lnTo>
                      <a:pt x="726" y="62"/>
                    </a:lnTo>
                    <a:lnTo>
                      <a:pt x="724" y="64"/>
                    </a:lnTo>
                    <a:lnTo>
                      <a:pt x="726" y="66"/>
                    </a:lnTo>
                    <a:lnTo>
                      <a:pt x="728" y="68"/>
                    </a:lnTo>
                    <a:lnTo>
                      <a:pt x="732" y="70"/>
                    </a:lnTo>
                    <a:lnTo>
                      <a:pt x="734" y="72"/>
                    </a:lnTo>
                    <a:lnTo>
                      <a:pt x="738" y="74"/>
                    </a:lnTo>
                    <a:lnTo>
                      <a:pt x="738" y="76"/>
                    </a:lnTo>
                    <a:lnTo>
                      <a:pt x="736" y="76"/>
                    </a:lnTo>
                    <a:lnTo>
                      <a:pt x="734" y="78"/>
                    </a:lnTo>
                    <a:lnTo>
                      <a:pt x="730" y="80"/>
                    </a:lnTo>
                    <a:lnTo>
                      <a:pt x="730" y="82"/>
                    </a:lnTo>
                    <a:lnTo>
                      <a:pt x="726" y="82"/>
                    </a:lnTo>
                    <a:lnTo>
                      <a:pt x="722" y="84"/>
                    </a:lnTo>
                    <a:lnTo>
                      <a:pt x="718" y="86"/>
                    </a:lnTo>
                    <a:lnTo>
                      <a:pt x="712" y="86"/>
                    </a:lnTo>
                    <a:lnTo>
                      <a:pt x="708" y="88"/>
                    </a:lnTo>
                    <a:lnTo>
                      <a:pt x="706" y="90"/>
                    </a:lnTo>
                    <a:lnTo>
                      <a:pt x="704" y="92"/>
                    </a:lnTo>
                    <a:lnTo>
                      <a:pt x="702" y="96"/>
                    </a:lnTo>
                    <a:lnTo>
                      <a:pt x="698" y="100"/>
                    </a:lnTo>
                    <a:lnTo>
                      <a:pt x="696" y="104"/>
                    </a:lnTo>
                    <a:lnTo>
                      <a:pt x="692" y="106"/>
                    </a:lnTo>
                    <a:lnTo>
                      <a:pt x="692" y="108"/>
                    </a:lnTo>
                    <a:lnTo>
                      <a:pt x="690" y="108"/>
                    </a:lnTo>
                    <a:lnTo>
                      <a:pt x="688" y="110"/>
                    </a:lnTo>
                    <a:lnTo>
                      <a:pt x="684" y="114"/>
                    </a:lnTo>
                    <a:lnTo>
                      <a:pt x="682" y="116"/>
                    </a:lnTo>
                    <a:lnTo>
                      <a:pt x="680" y="118"/>
                    </a:lnTo>
                    <a:lnTo>
                      <a:pt x="680" y="122"/>
                    </a:lnTo>
                    <a:lnTo>
                      <a:pt x="680" y="124"/>
                    </a:lnTo>
                    <a:lnTo>
                      <a:pt x="684" y="124"/>
                    </a:lnTo>
                    <a:lnTo>
                      <a:pt x="686" y="124"/>
                    </a:lnTo>
                    <a:lnTo>
                      <a:pt x="688" y="126"/>
                    </a:lnTo>
                    <a:lnTo>
                      <a:pt x="692" y="126"/>
                    </a:lnTo>
                    <a:lnTo>
                      <a:pt x="694" y="126"/>
                    </a:lnTo>
                    <a:lnTo>
                      <a:pt x="698" y="128"/>
                    </a:lnTo>
                    <a:lnTo>
                      <a:pt x="700" y="130"/>
                    </a:lnTo>
                    <a:lnTo>
                      <a:pt x="702" y="132"/>
                    </a:lnTo>
                    <a:lnTo>
                      <a:pt x="700" y="134"/>
                    </a:lnTo>
                    <a:lnTo>
                      <a:pt x="696" y="136"/>
                    </a:lnTo>
                    <a:lnTo>
                      <a:pt x="692" y="138"/>
                    </a:lnTo>
                    <a:lnTo>
                      <a:pt x="688" y="138"/>
                    </a:lnTo>
                    <a:lnTo>
                      <a:pt x="682" y="138"/>
                    </a:lnTo>
                    <a:lnTo>
                      <a:pt x="676" y="138"/>
                    </a:lnTo>
                    <a:lnTo>
                      <a:pt x="672" y="138"/>
                    </a:lnTo>
                    <a:lnTo>
                      <a:pt x="668" y="140"/>
                    </a:lnTo>
                    <a:lnTo>
                      <a:pt x="662" y="142"/>
                    </a:lnTo>
                    <a:lnTo>
                      <a:pt x="656" y="142"/>
                    </a:lnTo>
                    <a:lnTo>
                      <a:pt x="650" y="142"/>
                    </a:lnTo>
                    <a:lnTo>
                      <a:pt x="646" y="140"/>
                    </a:lnTo>
                    <a:lnTo>
                      <a:pt x="646" y="142"/>
                    </a:lnTo>
                    <a:lnTo>
                      <a:pt x="644" y="142"/>
                    </a:lnTo>
                    <a:lnTo>
                      <a:pt x="642" y="144"/>
                    </a:lnTo>
                    <a:lnTo>
                      <a:pt x="642" y="146"/>
                    </a:lnTo>
                    <a:lnTo>
                      <a:pt x="642" y="150"/>
                    </a:lnTo>
                    <a:lnTo>
                      <a:pt x="646" y="152"/>
                    </a:lnTo>
                    <a:lnTo>
                      <a:pt x="646" y="154"/>
                    </a:lnTo>
                    <a:lnTo>
                      <a:pt x="646" y="158"/>
                    </a:lnTo>
                    <a:lnTo>
                      <a:pt x="646" y="162"/>
                    </a:lnTo>
                    <a:lnTo>
                      <a:pt x="646" y="168"/>
                    </a:lnTo>
                    <a:lnTo>
                      <a:pt x="646" y="174"/>
                    </a:lnTo>
                    <a:lnTo>
                      <a:pt x="646" y="178"/>
                    </a:lnTo>
                    <a:lnTo>
                      <a:pt x="646" y="182"/>
                    </a:lnTo>
                    <a:lnTo>
                      <a:pt x="644" y="186"/>
                    </a:lnTo>
                    <a:lnTo>
                      <a:pt x="644" y="190"/>
                    </a:lnTo>
                    <a:lnTo>
                      <a:pt x="642" y="192"/>
                    </a:lnTo>
                    <a:lnTo>
                      <a:pt x="640" y="194"/>
                    </a:lnTo>
                    <a:lnTo>
                      <a:pt x="638" y="192"/>
                    </a:lnTo>
                    <a:lnTo>
                      <a:pt x="638" y="188"/>
                    </a:lnTo>
                    <a:lnTo>
                      <a:pt x="638" y="184"/>
                    </a:lnTo>
                    <a:lnTo>
                      <a:pt x="634" y="176"/>
                    </a:lnTo>
                    <a:lnTo>
                      <a:pt x="630" y="184"/>
                    </a:lnTo>
                    <a:lnTo>
                      <a:pt x="620" y="176"/>
                    </a:lnTo>
                    <a:lnTo>
                      <a:pt x="620" y="178"/>
                    </a:lnTo>
                    <a:lnTo>
                      <a:pt x="620" y="180"/>
                    </a:lnTo>
                    <a:lnTo>
                      <a:pt x="620" y="182"/>
                    </a:lnTo>
                    <a:lnTo>
                      <a:pt x="622" y="186"/>
                    </a:lnTo>
                    <a:lnTo>
                      <a:pt x="624" y="188"/>
                    </a:lnTo>
                    <a:lnTo>
                      <a:pt x="626" y="192"/>
                    </a:lnTo>
                    <a:lnTo>
                      <a:pt x="628" y="196"/>
                    </a:lnTo>
                    <a:lnTo>
                      <a:pt x="628" y="202"/>
                    </a:lnTo>
                    <a:lnTo>
                      <a:pt x="626" y="202"/>
                    </a:lnTo>
                    <a:lnTo>
                      <a:pt x="626" y="204"/>
                    </a:lnTo>
                    <a:lnTo>
                      <a:pt x="624" y="204"/>
                    </a:lnTo>
                    <a:lnTo>
                      <a:pt x="620" y="206"/>
                    </a:lnTo>
                    <a:lnTo>
                      <a:pt x="612" y="206"/>
                    </a:lnTo>
                    <a:lnTo>
                      <a:pt x="612" y="208"/>
                    </a:lnTo>
                    <a:lnTo>
                      <a:pt x="614" y="210"/>
                    </a:lnTo>
                    <a:lnTo>
                      <a:pt x="614" y="214"/>
                    </a:lnTo>
                    <a:lnTo>
                      <a:pt x="616" y="218"/>
                    </a:lnTo>
                    <a:lnTo>
                      <a:pt x="618" y="226"/>
                    </a:lnTo>
                    <a:lnTo>
                      <a:pt x="620" y="228"/>
                    </a:lnTo>
                    <a:lnTo>
                      <a:pt x="622" y="228"/>
                    </a:lnTo>
                    <a:lnTo>
                      <a:pt x="624" y="230"/>
                    </a:lnTo>
                    <a:lnTo>
                      <a:pt x="624" y="232"/>
                    </a:lnTo>
                    <a:lnTo>
                      <a:pt x="624" y="234"/>
                    </a:lnTo>
                    <a:lnTo>
                      <a:pt x="622" y="234"/>
                    </a:lnTo>
                    <a:lnTo>
                      <a:pt x="618" y="236"/>
                    </a:lnTo>
                    <a:lnTo>
                      <a:pt x="616" y="236"/>
                    </a:lnTo>
                    <a:lnTo>
                      <a:pt x="614" y="236"/>
                    </a:lnTo>
                    <a:lnTo>
                      <a:pt x="612" y="238"/>
                    </a:lnTo>
                    <a:lnTo>
                      <a:pt x="610" y="240"/>
                    </a:lnTo>
                    <a:lnTo>
                      <a:pt x="610" y="246"/>
                    </a:lnTo>
                    <a:lnTo>
                      <a:pt x="606" y="250"/>
                    </a:lnTo>
                    <a:lnTo>
                      <a:pt x="602" y="252"/>
                    </a:lnTo>
                    <a:lnTo>
                      <a:pt x="594" y="260"/>
                    </a:lnTo>
                    <a:lnTo>
                      <a:pt x="582" y="270"/>
                    </a:lnTo>
                    <a:lnTo>
                      <a:pt x="570" y="284"/>
                    </a:lnTo>
                    <a:lnTo>
                      <a:pt x="556" y="296"/>
                    </a:lnTo>
                    <a:lnTo>
                      <a:pt x="554" y="300"/>
                    </a:lnTo>
                    <a:lnTo>
                      <a:pt x="552" y="304"/>
                    </a:lnTo>
                    <a:lnTo>
                      <a:pt x="552" y="308"/>
                    </a:lnTo>
                    <a:lnTo>
                      <a:pt x="550" y="316"/>
                    </a:lnTo>
                    <a:lnTo>
                      <a:pt x="550" y="320"/>
                    </a:lnTo>
                    <a:lnTo>
                      <a:pt x="550" y="324"/>
                    </a:lnTo>
                    <a:lnTo>
                      <a:pt x="552" y="332"/>
                    </a:lnTo>
                    <a:lnTo>
                      <a:pt x="554" y="338"/>
                    </a:lnTo>
                    <a:lnTo>
                      <a:pt x="558" y="346"/>
                    </a:lnTo>
                    <a:lnTo>
                      <a:pt x="560" y="348"/>
                    </a:lnTo>
                    <a:lnTo>
                      <a:pt x="566" y="356"/>
                    </a:lnTo>
                    <a:lnTo>
                      <a:pt x="572" y="368"/>
                    </a:lnTo>
                    <a:lnTo>
                      <a:pt x="574" y="382"/>
                    </a:lnTo>
                    <a:lnTo>
                      <a:pt x="572" y="398"/>
                    </a:lnTo>
                    <a:lnTo>
                      <a:pt x="572" y="400"/>
                    </a:lnTo>
                    <a:lnTo>
                      <a:pt x="570" y="400"/>
                    </a:lnTo>
                    <a:lnTo>
                      <a:pt x="570" y="402"/>
                    </a:lnTo>
                    <a:lnTo>
                      <a:pt x="568" y="404"/>
                    </a:lnTo>
                    <a:lnTo>
                      <a:pt x="566" y="404"/>
                    </a:lnTo>
                    <a:lnTo>
                      <a:pt x="562" y="404"/>
                    </a:lnTo>
                    <a:lnTo>
                      <a:pt x="558" y="400"/>
                    </a:lnTo>
                    <a:lnTo>
                      <a:pt x="554" y="394"/>
                    </a:lnTo>
                    <a:lnTo>
                      <a:pt x="550" y="392"/>
                    </a:lnTo>
                    <a:lnTo>
                      <a:pt x="542" y="384"/>
                    </a:lnTo>
                    <a:lnTo>
                      <a:pt x="532" y="368"/>
                    </a:lnTo>
                    <a:lnTo>
                      <a:pt x="528" y="348"/>
                    </a:lnTo>
                    <a:lnTo>
                      <a:pt x="528" y="346"/>
                    </a:lnTo>
                    <a:lnTo>
                      <a:pt x="528" y="344"/>
                    </a:lnTo>
                    <a:lnTo>
                      <a:pt x="528" y="340"/>
                    </a:lnTo>
                    <a:lnTo>
                      <a:pt x="526" y="336"/>
                    </a:lnTo>
                    <a:lnTo>
                      <a:pt x="524" y="332"/>
                    </a:lnTo>
                    <a:lnTo>
                      <a:pt x="520" y="330"/>
                    </a:lnTo>
                    <a:lnTo>
                      <a:pt x="516" y="326"/>
                    </a:lnTo>
                    <a:lnTo>
                      <a:pt x="510" y="326"/>
                    </a:lnTo>
                    <a:lnTo>
                      <a:pt x="504" y="324"/>
                    </a:lnTo>
                    <a:lnTo>
                      <a:pt x="490" y="324"/>
                    </a:lnTo>
                    <a:lnTo>
                      <a:pt x="472" y="322"/>
                    </a:lnTo>
                    <a:lnTo>
                      <a:pt x="456" y="322"/>
                    </a:lnTo>
                    <a:lnTo>
                      <a:pt x="446" y="324"/>
                    </a:lnTo>
                    <a:lnTo>
                      <a:pt x="444" y="328"/>
                    </a:lnTo>
                    <a:lnTo>
                      <a:pt x="438" y="330"/>
                    </a:lnTo>
                    <a:lnTo>
                      <a:pt x="426" y="332"/>
                    </a:lnTo>
                    <a:lnTo>
                      <a:pt x="406" y="332"/>
                    </a:lnTo>
                    <a:lnTo>
                      <a:pt x="402" y="332"/>
                    </a:lnTo>
                    <a:lnTo>
                      <a:pt x="394" y="332"/>
                    </a:lnTo>
                    <a:lnTo>
                      <a:pt x="382" y="334"/>
                    </a:lnTo>
                    <a:lnTo>
                      <a:pt x="372" y="340"/>
                    </a:lnTo>
                    <a:lnTo>
                      <a:pt x="354" y="348"/>
                    </a:lnTo>
                    <a:lnTo>
                      <a:pt x="342" y="366"/>
                    </a:lnTo>
                    <a:lnTo>
                      <a:pt x="342" y="368"/>
                    </a:lnTo>
                    <a:lnTo>
                      <a:pt x="344" y="370"/>
                    </a:lnTo>
                    <a:lnTo>
                      <a:pt x="344" y="372"/>
                    </a:lnTo>
                    <a:lnTo>
                      <a:pt x="344" y="376"/>
                    </a:lnTo>
                    <a:lnTo>
                      <a:pt x="344" y="378"/>
                    </a:lnTo>
                    <a:lnTo>
                      <a:pt x="344" y="382"/>
                    </a:lnTo>
                    <a:lnTo>
                      <a:pt x="340" y="382"/>
                    </a:lnTo>
                    <a:lnTo>
                      <a:pt x="338" y="382"/>
                    </a:lnTo>
                    <a:lnTo>
                      <a:pt x="330" y="376"/>
                    </a:lnTo>
                    <a:lnTo>
                      <a:pt x="320" y="366"/>
                    </a:lnTo>
                    <a:lnTo>
                      <a:pt x="308" y="350"/>
                    </a:lnTo>
                    <a:lnTo>
                      <a:pt x="306" y="348"/>
                    </a:lnTo>
                    <a:lnTo>
                      <a:pt x="304" y="344"/>
                    </a:lnTo>
                    <a:lnTo>
                      <a:pt x="300" y="342"/>
                    </a:lnTo>
                    <a:lnTo>
                      <a:pt x="296" y="338"/>
                    </a:lnTo>
                    <a:lnTo>
                      <a:pt x="292" y="336"/>
                    </a:lnTo>
                    <a:lnTo>
                      <a:pt x="288" y="336"/>
                    </a:lnTo>
                    <a:lnTo>
                      <a:pt x="286" y="338"/>
                    </a:lnTo>
                    <a:lnTo>
                      <a:pt x="284" y="338"/>
                    </a:lnTo>
                    <a:lnTo>
                      <a:pt x="282" y="340"/>
                    </a:lnTo>
                    <a:lnTo>
                      <a:pt x="278" y="340"/>
                    </a:lnTo>
                    <a:lnTo>
                      <a:pt x="272" y="340"/>
                    </a:lnTo>
                    <a:lnTo>
                      <a:pt x="266" y="336"/>
                    </a:lnTo>
                    <a:lnTo>
                      <a:pt x="262" y="334"/>
                    </a:lnTo>
                    <a:lnTo>
                      <a:pt x="254" y="328"/>
                    </a:lnTo>
                    <a:lnTo>
                      <a:pt x="246" y="316"/>
                    </a:lnTo>
                    <a:lnTo>
                      <a:pt x="242" y="300"/>
                    </a:lnTo>
                    <a:lnTo>
                      <a:pt x="240" y="298"/>
                    </a:lnTo>
                    <a:lnTo>
                      <a:pt x="238" y="298"/>
                    </a:lnTo>
                    <a:lnTo>
                      <a:pt x="234" y="296"/>
                    </a:lnTo>
                    <a:lnTo>
                      <a:pt x="228" y="296"/>
                    </a:lnTo>
                    <a:lnTo>
                      <a:pt x="224" y="296"/>
                    </a:lnTo>
                    <a:lnTo>
                      <a:pt x="218" y="296"/>
                    </a:lnTo>
                    <a:lnTo>
                      <a:pt x="214" y="300"/>
                    </a:lnTo>
                    <a:lnTo>
                      <a:pt x="210" y="302"/>
                    </a:lnTo>
                    <a:lnTo>
                      <a:pt x="198" y="306"/>
                    </a:lnTo>
                    <a:lnTo>
                      <a:pt x="180" y="306"/>
                    </a:lnTo>
                    <a:lnTo>
                      <a:pt x="176" y="306"/>
                    </a:lnTo>
                    <a:lnTo>
                      <a:pt x="166" y="304"/>
                    </a:lnTo>
                    <a:lnTo>
                      <a:pt x="152" y="300"/>
                    </a:lnTo>
                    <a:lnTo>
                      <a:pt x="140" y="296"/>
                    </a:lnTo>
                    <a:lnTo>
                      <a:pt x="130" y="290"/>
                    </a:lnTo>
                    <a:lnTo>
                      <a:pt x="128" y="288"/>
                    </a:lnTo>
                    <a:lnTo>
                      <a:pt x="124" y="286"/>
                    </a:lnTo>
                    <a:lnTo>
                      <a:pt x="112" y="288"/>
                    </a:lnTo>
                    <a:lnTo>
                      <a:pt x="98" y="296"/>
                    </a:lnTo>
                    <a:lnTo>
                      <a:pt x="96" y="294"/>
                    </a:lnTo>
                    <a:lnTo>
                      <a:pt x="96" y="292"/>
                    </a:lnTo>
                    <a:lnTo>
                      <a:pt x="94" y="288"/>
                    </a:lnTo>
                    <a:lnTo>
                      <a:pt x="90" y="282"/>
                    </a:lnTo>
                    <a:lnTo>
                      <a:pt x="88" y="276"/>
                    </a:lnTo>
                    <a:lnTo>
                      <a:pt x="84" y="272"/>
                    </a:lnTo>
                    <a:lnTo>
                      <a:pt x="80" y="268"/>
                    </a:lnTo>
                    <a:lnTo>
                      <a:pt x="74" y="266"/>
                    </a:lnTo>
                    <a:lnTo>
                      <a:pt x="70" y="264"/>
                    </a:lnTo>
                    <a:lnTo>
                      <a:pt x="66" y="262"/>
                    </a:lnTo>
                    <a:lnTo>
                      <a:pt x="60" y="258"/>
                    </a:lnTo>
                    <a:lnTo>
                      <a:pt x="52" y="252"/>
                    </a:lnTo>
                    <a:lnTo>
                      <a:pt x="46" y="242"/>
                    </a:lnTo>
                    <a:lnTo>
                      <a:pt x="42" y="240"/>
                    </a:lnTo>
                    <a:lnTo>
                      <a:pt x="36" y="230"/>
                    </a:lnTo>
                    <a:lnTo>
                      <a:pt x="26" y="216"/>
                    </a:lnTo>
                    <a:lnTo>
                      <a:pt x="16" y="200"/>
                    </a:lnTo>
                    <a:lnTo>
                      <a:pt x="8" y="180"/>
                    </a:lnTo>
                    <a:lnTo>
                      <a:pt x="2" y="156"/>
                    </a:lnTo>
                    <a:lnTo>
                      <a:pt x="2" y="152"/>
                    </a:lnTo>
                    <a:lnTo>
                      <a:pt x="0" y="140"/>
                    </a:lnTo>
                    <a:lnTo>
                      <a:pt x="0" y="124"/>
                    </a:lnTo>
                    <a:lnTo>
                      <a:pt x="0" y="110"/>
                    </a:lnTo>
                    <a:lnTo>
                      <a:pt x="4" y="104"/>
                    </a:lnTo>
                    <a:lnTo>
                      <a:pt x="6" y="102"/>
                    </a:lnTo>
                    <a:lnTo>
                      <a:pt x="8" y="100"/>
                    </a:lnTo>
                    <a:lnTo>
                      <a:pt x="10" y="96"/>
                    </a:lnTo>
                    <a:lnTo>
                      <a:pt x="10" y="92"/>
                    </a:lnTo>
                    <a:lnTo>
                      <a:pt x="10" y="86"/>
                    </a:lnTo>
                    <a:lnTo>
                      <a:pt x="8" y="80"/>
                    </a:lnTo>
                    <a:lnTo>
                      <a:pt x="8" y="76"/>
                    </a:lnTo>
                    <a:lnTo>
                      <a:pt x="6" y="62"/>
                    </a:lnTo>
                    <a:lnTo>
                      <a:pt x="6" y="46"/>
                    </a:lnTo>
                    <a:lnTo>
                      <a:pt x="4" y="30"/>
                    </a:lnTo>
                    <a:lnTo>
                      <a:pt x="4" y="20"/>
                    </a:lnTo>
                    <a:lnTo>
                      <a:pt x="6" y="20"/>
                    </a:lnTo>
                    <a:lnTo>
                      <a:pt x="8" y="20"/>
                    </a:lnTo>
                    <a:lnTo>
                      <a:pt x="10" y="22"/>
                    </a:lnTo>
                    <a:lnTo>
                      <a:pt x="14" y="22"/>
                    </a:lnTo>
                    <a:lnTo>
                      <a:pt x="16" y="20"/>
                    </a:lnTo>
                    <a:lnTo>
                      <a:pt x="18" y="18"/>
                    </a:lnTo>
                    <a:lnTo>
                      <a:pt x="18" y="14"/>
                    </a:lnTo>
                    <a:lnTo>
                      <a:pt x="18" y="0"/>
                    </a:lnTo>
                    <a:lnTo>
                      <a:pt x="380" y="0"/>
                    </a:lnTo>
                    <a:lnTo>
                      <a:pt x="392" y="10"/>
                    </a:lnTo>
                    <a:lnTo>
                      <a:pt x="416" y="12"/>
                    </a:lnTo>
                    <a:lnTo>
                      <a:pt x="418" y="16"/>
                    </a:lnTo>
                    <a:lnTo>
                      <a:pt x="422" y="18"/>
                    </a:lnTo>
                    <a:lnTo>
                      <a:pt x="426" y="20"/>
                    </a:lnTo>
                    <a:lnTo>
                      <a:pt x="430" y="20"/>
                    </a:lnTo>
                    <a:lnTo>
                      <a:pt x="432" y="20"/>
                    </a:lnTo>
                    <a:lnTo>
                      <a:pt x="434" y="20"/>
                    </a:lnTo>
                    <a:lnTo>
                      <a:pt x="432" y="22"/>
                    </a:lnTo>
                    <a:lnTo>
                      <a:pt x="432" y="24"/>
                    </a:lnTo>
                    <a:lnTo>
                      <a:pt x="428" y="28"/>
                    </a:lnTo>
                    <a:lnTo>
                      <a:pt x="424" y="32"/>
                    </a:lnTo>
                    <a:lnTo>
                      <a:pt x="422" y="34"/>
                    </a:lnTo>
                    <a:lnTo>
                      <a:pt x="420" y="36"/>
                    </a:lnTo>
                    <a:lnTo>
                      <a:pt x="416" y="38"/>
                    </a:lnTo>
                    <a:lnTo>
                      <a:pt x="416" y="40"/>
                    </a:lnTo>
                    <a:lnTo>
                      <a:pt x="416" y="42"/>
                    </a:lnTo>
                    <a:lnTo>
                      <a:pt x="418" y="42"/>
                    </a:lnTo>
                    <a:lnTo>
                      <a:pt x="422" y="44"/>
                    </a:lnTo>
                    <a:lnTo>
                      <a:pt x="428" y="44"/>
                    </a:lnTo>
                    <a:lnTo>
                      <a:pt x="432" y="44"/>
                    </a:lnTo>
                    <a:lnTo>
                      <a:pt x="442" y="44"/>
                    </a:lnTo>
                    <a:lnTo>
                      <a:pt x="454" y="42"/>
                    </a:lnTo>
                    <a:lnTo>
                      <a:pt x="464" y="38"/>
                    </a:lnTo>
                    <a:lnTo>
                      <a:pt x="466" y="40"/>
                    </a:lnTo>
                    <a:lnTo>
                      <a:pt x="468" y="40"/>
                    </a:lnTo>
                    <a:lnTo>
                      <a:pt x="470" y="42"/>
                    </a:lnTo>
                    <a:lnTo>
                      <a:pt x="476" y="42"/>
                    </a:lnTo>
                    <a:lnTo>
                      <a:pt x="484" y="42"/>
                    </a:lnTo>
                    <a:lnTo>
                      <a:pt x="486" y="42"/>
                    </a:lnTo>
                    <a:lnTo>
                      <a:pt x="490" y="40"/>
                    </a:lnTo>
                    <a:lnTo>
                      <a:pt x="492" y="40"/>
                    </a:lnTo>
                    <a:lnTo>
                      <a:pt x="496" y="40"/>
                    </a:lnTo>
                    <a:lnTo>
                      <a:pt x="500" y="42"/>
                    </a:lnTo>
                    <a:lnTo>
                      <a:pt x="502" y="44"/>
                    </a:lnTo>
                    <a:lnTo>
                      <a:pt x="502" y="46"/>
                    </a:lnTo>
                    <a:lnTo>
                      <a:pt x="502" y="48"/>
                    </a:lnTo>
                    <a:lnTo>
                      <a:pt x="502" y="50"/>
                    </a:lnTo>
                    <a:lnTo>
                      <a:pt x="502" y="52"/>
                    </a:lnTo>
                    <a:lnTo>
                      <a:pt x="498" y="56"/>
                    </a:lnTo>
                    <a:lnTo>
                      <a:pt x="496" y="58"/>
                    </a:lnTo>
                    <a:lnTo>
                      <a:pt x="490" y="60"/>
                    </a:lnTo>
                    <a:lnTo>
                      <a:pt x="490" y="58"/>
                    </a:lnTo>
                    <a:lnTo>
                      <a:pt x="488" y="58"/>
                    </a:lnTo>
                    <a:lnTo>
                      <a:pt x="484" y="58"/>
                    </a:lnTo>
                    <a:lnTo>
                      <a:pt x="482" y="58"/>
                    </a:lnTo>
                    <a:lnTo>
                      <a:pt x="478" y="58"/>
                    </a:lnTo>
                    <a:lnTo>
                      <a:pt x="476" y="62"/>
                    </a:lnTo>
                    <a:lnTo>
                      <a:pt x="472" y="66"/>
                    </a:lnTo>
                    <a:lnTo>
                      <a:pt x="470" y="72"/>
                    </a:lnTo>
                    <a:lnTo>
                      <a:pt x="472" y="72"/>
                    </a:lnTo>
                    <a:lnTo>
                      <a:pt x="474" y="74"/>
                    </a:lnTo>
                    <a:lnTo>
                      <a:pt x="476" y="76"/>
                    </a:lnTo>
                    <a:lnTo>
                      <a:pt x="476" y="80"/>
                    </a:lnTo>
                    <a:lnTo>
                      <a:pt x="476" y="84"/>
                    </a:lnTo>
                    <a:lnTo>
                      <a:pt x="474" y="90"/>
                    </a:lnTo>
                    <a:lnTo>
                      <a:pt x="472" y="92"/>
                    </a:lnTo>
                    <a:lnTo>
                      <a:pt x="470" y="102"/>
                    </a:lnTo>
                    <a:lnTo>
                      <a:pt x="468" y="114"/>
                    </a:lnTo>
                    <a:lnTo>
                      <a:pt x="468" y="126"/>
                    </a:lnTo>
                    <a:lnTo>
                      <a:pt x="472" y="134"/>
                    </a:lnTo>
                    <a:lnTo>
                      <a:pt x="474" y="134"/>
                    </a:lnTo>
                    <a:lnTo>
                      <a:pt x="478" y="132"/>
                    </a:lnTo>
                    <a:lnTo>
                      <a:pt x="480" y="130"/>
                    </a:lnTo>
                    <a:lnTo>
                      <a:pt x="484" y="126"/>
                    </a:lnTo>
                    <a:lnTo>
                      <a:pt x="486" y="122"/>
                    </a:lnTo>
                    <a:lnTo>
                      <a:pt x="488" y="116"/>
                    </a:lnTo>
                    <a:lnTo>
                      <a:pt x="490" y="108"/>
                    </a:lnTo>
                    <a:lnTo>
                      <a:pt x="494" y="82"/>
                    </a:lnTo>
                    <a:lnTo>
                      <a:pt x="500" y="78"/>
                    </a:lnTo>
                    <a:lnTo>
                      <a:pt x="500" y="74"/>
                    </a:lnTo>
                    <a:lnTo>
                      <a:pt x="500" y="72"/>
                    </a:lnTo>
                    <a:lnTo>
                      <a:pt x="502" y="68"/>
                    </a:lnTo>
                    <a:lnTo>
                      <a:pt x="504" y="64"/>
                    </a:lnTo>
                    <a:lnTo>
                      <a:pt x="506" y="62"/>
                    </a:lnTo>
                    <a:lnTo>
                      <a:pt x="508" y="62"/>
                    </a:lnTo>
                    <a:lnTo>
                      <a:pt x="510" y="62"/>
                    </a:lnTo>
                    <a:lnTo>
                      <a:pt x="514" y="62"/>
                    </a:lnTo>
                    <a:lnTo>
                      <a:pt x="516" y="64"/>
                    </a:lnTo>
                    <a:lnTo>
                      <a:pt x="520" y="64"/>
                    </a:lnTo>
                    <a:lnTo>
                      <a:pt x="522" y="68"/>
                    </a:lnTo>
                    <a:lnTo>
                      <a:pt x="524" y="72"/>
                    </a:lnTo>
                    <a:lnTo>
                      <a:pt x="524" y="76"/>
                    </a:lnTo>
                    <a:lnTo>
                      <a:pt x="520" y="86"/>
                    </a:lnTo>
                    <a:lnTo>
                      <a:pt x="520" y="88"/>
                    </a:lnTo>
                    <a:lnTo>
                      <a:pt x="518" y="90"/>
                    </a:lnTo>
                    <a:lnTo>
                      <a:pt x="518" y="92"/>
                    </a:lnTo>
                    <a:lnTo>
                      <a:pt x="520" y="92"/>
                    </a:lnTo>
                    <a:lnTo>
                      <a:pt x="524" y="92"/>
                    </a:lnTo>
                    <a:lnTo>
                      <a:pt x="526" y="90"/>
                    </a:lnTo>
                    <a:lnTo>
                      <a:pt x="528" y="88"/>
                    </a:lnTo>
                    <a:lnTo>
                      <a:pt x="528" y="90"/>
                    </a:lnTo>
                    <a:lnTo>
                      <a:pt x="530" y="92"/>
                    </a:lnTo>
                    <a:lnTo>
                      <a:pt x="534" y="96"/>
                    </a:lnTo>
                    <a:lnTo>
                      <a:pt x="536" y="100"/>
                    </a:lnTo>
                    <a:lnTo>
                      <a:pt x="536" y="104"/>
                    </a:lnTo>
                    <a:lnTo>
                      <a:pt x="536" y="108"/>
                    </a:lnTo>
                    <a:lnTo>
                      <a:pt x="536" y="114"/>
                    </a:lnTo>
                    <a:lnTo>
                      <a:pt x="536" y="118"/>
                    </a:lnTo>
                    <a:lnTo>
                      <a:pt x="536" y="120"/>
                    </a:lnTo>
                    <a:lnTo>
                      <a:pt x="534" y="122"/>
                    </a:lnTo>
                    <a:lnTo>
                      <a:pt x="534" y="124"/>
                    </a:lnTo>
                    <a:lnTo>
                      <a:pt x="534" y="126"/>
                    </a:lnTo>
                    <a:lnTo>
                      <a:pt x="536" y="126"/>
                    </a:lnTo>
                    <a:lnTo>
                      <a:pt x="536" y="128"/>
                    </a:lnTo>
                    <a:lnTo>
                      <a:pt x="540" y="128"/>
                    </a:lnTo>
                    <a:lnTo>
                      <a:pt x="546" y="128"/>
                    </a:lnTo>
                    <a:lnTo>
                      <a:pt x="554" y="128"/>
                    </a:lnTo>
                    <a:lnTo>
                      <a:pt x="560" y="128"/>
                    </a:lnTo>
                    <a:lnTo>
                      <a:pt x="568" y="126"/>
                    </a:lnTo>
                    <a:lnTo>
                      <a:pt x="572" y="124"/>
                    </a:lnTo>
                    <a:lnTo>
                      <a:pt x="576" y="122"/>
                    </a:lnTo>
                    <a:lnTo>
                      <a:pt x="582" y="118"/>
                    </a:lnTo>
                    <a:lnTo>
                      <a:pt x="586" y="114"/>
                    </a:lnTo>
                    <a:lnTo>
                      <a:pt x="590" y="110"/>
                    </a:lnTo>
                    <a:lnTo>
                      <a:pt x="592" y="106"/>
                    </a:lnTo>
                    <a:lnTo>
                      <a:pt x="594" y="104"/>
                    </a:lnTo>
                    <a:lnTo>
                      <a:pt x="592" y="102"/>
                    </a:lnTo>
                    <a:lnTo>
                      <a:pt x="592" y="98"/>
                    </a:lnTo>
                    <a:lnTo>
                      <a:pt x="594" y="96"/>
                    </a:lnTo>
                    <a:lnTo>
                      <a:pt x="596" y="94"/>
                    </a:lnTo>
                    <a:lnTo>
                      <a:pt x="600" y="92"/>
                    </a:lnTo>
                    <a:lnTo>
                      <a:pt x="606" y="90"/>
                    </a:lnTo>
                    <a:lnTo>
                      <a:pt x="614" y="90"/>
                    </a:lnTo>
                    <a:lnTo>
                      <a:pt x="620" y="90"/>
                    </a:lnTo>
                    <a:lnTo>
                      <a:pt x="626" y="88"/>
                    </a:lnTo>
                    <a:lnTo>
                      <a:pt x="630" y="86"/>
                    </a:lnTo>
                    <a:lnTo>
                      <a:pt x="634" y="82"/>
                    </a:lnTo>
                    <a:lnTo>
                      <a:pt x="638" y="78"/>
                    </a:lnTo>
                    <a:lnTo>
                      <a:pt x="640" y="76"/>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453" name="Freeform 375"/>
              <p:cNvSpPr/>
              <p:nvPr/>
            </p:nvSpPr>
            <p:spPr bwMode="gray">
              <a:xfrm>
                <a:off x="5256" y="2064"/>
                <a:ext cx="269" cy="176"/>
              </a:xfrm>
              <a:custGeom>
                <a:avLst/>
                <a:gdLst>
                  <a:gd name="T0" fmla="*/ 0 w 136"/>
                  <a:gd name="T1" fmla="*/ 32 h 98"/>
                  <a:gd name="T2" fmla="*/ 22 w 136"/>
                  <a:gd name="T3" fmla="*/ 48 h 98"/>
                  <a:gd name="T4" fmla="*/ 6 w 136"/>
                  <a:gd name="T5" fmla="*/ 54 h 98"/>
                  <a:gd name="T6" fmla="*/ 2 w 136"/>
                  <a:gd name="T7" fmla="*/ 54 h 98"/>
                  <a:gd name="T8" fmla="*/ 0 w 136"/>
                  <a:gd name="T9" fmla="*/ 58 h 98"/>
                  <a:gd name="T10" fmla="*/ 2 w 136"/>
                  <a:gd name="T11" fmla="*/ 64 h 98"/>
                  <a:gd name="T12" fmla="*/ 20 w 136"/>
                  <a:gd name="T13" fmla="*/ 68 h 98"/>
                  <a:gd name="T14" fmla="*/ 56 w 136"/>
                  <a:gd name="T15" fmla="*/ 98 h 98"/>
                  <a:gd name="T16" fmla="*/ 60 w 136"/>
                  <a:gd name="T17" fmla="*/ 96 h 98"/>
                  <a:gd name="T18" fmla="*/ 70 w 136"/>
                  <a:gd name="T19" fmla="*/ 92 h 98"/>
                  <a:gd name="T20" fmla="*/ 76 w 136"/>
                  <a:gd name="T21" fmla="*/ 88 h 98"/>
                  <a:gd name="T22" fmla="*/ 86 w 136"/>
                  <a:gd name="T23" fmla="*/ 86 h 98"/>
                  <a:gd name="T24" fmla="*/ 94 w 136"/>
                  <a:gd name="T25" fmla="*/ 88 h 98"/>
                  <a:gd name="T26" fmla="*/ 100 w 136"/>
                  <a:gd name="T27" fmla="*/ 86 h 98"/>
                  <a:gd name="T28" fmla="*/ 122 w 136"/>
                  <a:gd name="T29" fmla="*/ 72 h 98"/>
                  <a:gd name="T30" fmla="*/ 136 w 136"/>
                  <a:gd name="T31" fmla="*/ 44 h 98"/>
                  <a:gd name="T32" fmla="*/ 134 w 136"/>
                  <a:gd name="T33" fmla="*/ 40 h 98"/>
                  <a:gd name="T34" fmla="*/ 130 w 136"/>
                  <a:gd name="T35" fmla="*/ 32 h 98"/>
                  <a:gd name="T36" fmla="*/ 124 w 136"/>
                  <a:gd name="T37" fmla="*/ 24 h 98"/>
                  <a:gd name="T38" fmla="*/ 118 w 136"/>
                  <a:gd name="T39" fmla="*/ 22 h 98"/>
                  <a:gd name="T40" fmla="*/ 118 w 136"/>
                  <a:gd name="T41" fmla="*/ 20 h 98"/>
                  <a:gd name="T42" fmla="*/ 118 w 136"/>
                  <a:gd name="T43" fmla="*/ 16 h 98"/>
                  <a:gd name="T44" fmla="*/ 114 w 136"/>
                  <a:gd name="T45" fmla="*/ 10 h 98"/>
                  <a:gd name="T46" fmla="*/ 106 w 136"/>
                  <a:gd name="T47" fmla="*/ 8 h 98"/>
                  <a:gd name="T48" fmla="*/ 102 w 136"/>
                  <a:gd name="T49" fmla="*/ 10 h 98"/>
                  <a:gd name="T50" fmla="*/ 94 w 136"/>
                  <a:gd name="T51" fmla="*/ 14 h 98"/>
                  <a:gd name="T52" fmla="*/ 86 w 136"/>
                  <a:gd name="T53" fmla="*/ 18 h 98"/>
                  <a:gd name="T54" fmla="*/ 82 w 136"/>
                  <a:gd name="T55" fmla="*/ 22 h 98"/>
                  <a:gd name="T56" fmla="*/ 76 w 136"/>
                  <a:gd name="T57" fmla="*/ 20 h 98"/>
                  <a:gd name="T58" fmla="*/ 70 w 136"/>
                  <a:gd name="T59" fmla="*/ 16 h 98"/>
                  <a:gd name="T60" fmla="*/ 68 w 136"/>
                  <a:gd name="T61" fmla="*/ 12 h 98"/>
                  <a:gd name="T62" fmla="*/ 60 w 136"/>
                  <a:gd name="T63" fmla="*/ 6 h 98"/>
                  <a:gd name="T64" fmla="*/ 50 w 136"/>
                  <a:gd name="T65" fmla="*/ 8 h 98"/>
                  <a:gd name="T66" fmla="*/ 44 w 136"/>
                  <a:gd name="T67" fmla="*/ 16 h 98"/>
                  <a:gd name="T68" fmla="*/ 44 w 136"/>
                  <a:gd name="T69" fmla="*/ 24 h 98"/>
                  <a:gd name="T70" fmla="*/ 44 w 136"/>
                  <a:gd name="T71" fmla="*/ 28 h 98"/>
                  <a:gd name="T72" fmla="*/ 40 w 136"/>
                  <a:gd name="T73" fmla="*/ 28 h 98"/>
                  <a:gd name="T74" fmla="*/ 34 w 136"/>
                  <a:gd name="T75" fmla="*/ 22 h 98"/>
                  <a:gd name="T76" fmla="*/ 32 w 136"/>
                  <a:gd name="T77" fmla="*/ 16 h 98"/>
                  <a:gd name="T78" fmla="*/ 26 w 136"/>
                  <a:gd name="T79" fmla="*/ 8 h 98"/>
                  <a:gd name="T80" fmla="*/ 18 w 136"/>
                  <a:gd name="T81" fmla="*/ 0 h 98"/>
                  <a:gd name="T82" fmla="*/ 14 w 136"/>
                  <a:gd name="T83" fmla="*/ 0 h 98"/>
                  <a:gd name="T84" fmla="*/ 12 w 136"/>
                  <a:gd name="T85" fmla="*/ 4 h 9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36"/>
                  <a:gd name="T130" fmla="*/ 0 h 98"/>
                  <a:gd name="T131" fmla="*/ 136 w 136"/>
                  <a:gd name="T132" fmla="*/ 98 h 9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36" h="98">
                    <a:moveTo>
                      <a:pt x="12" y="4"/>
                    </a:moveTo>
                    <a:lnTo>
                      <a:pt x="0" y="32"/>
                    </a:lnTo>
                    <a:lnTo>
                      <a:pt x="16" y="36"/>
                    </a:lnTo>
                    <a:lnTo>
                      <a:pt x="22" y="48"/>
                    </a:lnTo>
                    <a:lnTo>
                      <a:pt x="6" y="54"/>
                    </a:lnTo>
                    <a:lnTo>
                      <a:pt x="4" y="54"/>
                    </a:lnTo>
                    <a:lnTo>
                      <a:pt x="2" y="54"/>
                    </a:lnTo>
                    <a:lnTo>
                      <a:pt x="2" y="56"/>
                    </a:lnTo>
                    <a:lnTo>
                      <a:pt x="0" y="58"/>
                    </a:lnTo>
                    <a:lnTo>
                      <a:pt x="0" y="60"/>
                    </a:lnTo>
                    <a:lnTo>
                      <a:pt x="2" y="64"/>
                    </a:lnTo>
                    <a:lnTo>
                      <a:pt x="6" y="68"/>
                    </a:lnTo>
                    <a:lnTo>
                      <a:pt x="20" y="68"/>
                    </a:lnTo>
                    <a:lnTo>
                      <a:pt x="38" y="86"/>
                    </a:lnTo>
                    <a:lnTo>
                      <a:pt x="56" y="98"/>
                    </a:lnTo>
                    <a:lnTo>
                      <a:pt x="58" y="98"/>
                    </a:lnTo>
                    <a:lnTo>
                      <a:pt x="60" y="96"/>
                    </a:lnTo>
                    <a:lnTo>
                      <a:pt x="66" y="94"/>
                    </a:lnTo>
                    <a:lnTo>
                      <a:pt x="70" y="92"/>
                    </a:lnTo>
                    <a:lnTo>
                      <a:pt x="74" y="90"/>
                    </a:lnTo>
                    <a:lnTo>
                      <a:pt x="76" y="88"/>
                    </a:lnTo>
                    <a:lnTo>
                      <a:pt x="82" y="86"/>
                    </a:lnTo>
                    <a:lnTo>
                      <a:pt x="86" y="86"/>
                    </a:lnTo>
                    <a:lnTo>
                      <a:pt x="90" y="86"/>
                    </a:lnTo>
                    <a:lnTo>
                      <a:pt x="94" y="88"/>
                    </a:lnTo>
                    <a:lnTo>
                      <a:pt x="96" y="88"/>
                    </a:lnTo>
                    <a:lnTo>
                      <a:pt x="100" y="86"/>
                    </a:lnTo>
                    <a:lnTo>
                      <a:pt x="110" y="80"/>
                    </a:lnTo>
                    <a:lnTo>
                      <a:pt x="122" y="72"/>
                    </a:lnTo>
                    <a:lnTo>
                      <a:pt x="132" y="58"/>
                    </a:lnTo>
                    <a:lnTo>
                      <a:pt x="136" y="44"/>
                    </a:lnTo>
                    <a:lnTo>
                      <a:pt x="136" y="42"/>
                    </a:lnTo>
                    <a:lnTo>
                      <a:pt x="134" y="40"/>
                    </a:lnTo>
                    <a:lnTo>
                      <a:pt x="132" y="36"/>
                    </a:lnTo>
                    <a:lnTo>
                      <a:pt x="130" y="32"/>
                    </a:lnTo>
                    <a:lnTo>
                      <a:pt x="126" y="28"/>
                    </a:lnTo>
                    <a:lnTo>
                      <a:pt x="124" y="24"/>
                    </a:lnTo>
                    <a:lnTo>
                      <a:pt x="120" y="22"/>
                    </a:lnTo>
                    <a:lnTo>
                      <a:pt x="118" y="22"/>
                    </a:lnTo>
                    <a:lnTo>
                      <a:pt x="118" y="20"/>
                    </a:lnTo>
                    <a:lnTo>
                      <a:pt x="118" y="18"/>
                    </a:lnTo>
                    <a:lnTo>
                      <a:pt x="118" y="16"/>
                    </a:lnTo>
                    <a:lnTo>
                      <a:pt x="118" y="12"/>
                    </a:lnTo>
                    <a:lnTo>
                      <a:pt x="114" y="10"/>
                    </a:lnTo>
                    <a:lnTo>
                      <a:pt x="112" y="10"/>
                    </a:lnTo>
                    <a:lnTo>
                      <a:pt x="106" y="8"/>
                    </a:lnTo>
                    <a:lnTo>
                      <a:pt x="104" y="10"/>
                    </a:lnTo>
                    <a:lnTo>
                      <a:pt x="102" y="10"/>
                    </a:lnTo>
                    <a:lnTo>
                      <a:pt x="98" y="12"/>
                    </a:lnTo>
                    <a:lnTo>
                      <a:pt x="94" y="14"/>
                    </a:lnTo>
                    <a:lnTo>
                      <a:pt x="90" y="16"/>
                    </a:lnTo>
                    <a:lnTo>
                      <a:pt x="86" y="18"/>
                    </a:lnTo>
                    <a:lnTo>
                      <a:pt x="84" y="20"/>
                    </a:lnTo>
                    <a:lnTo>
                      <a:pt x="82" y="22"/>
                    </a:lnTo>
                    <a:lnTo>
                      <a:pt x="78" y="22"/>
                    </a:lnTo>
                    <a:lnTo>
                      <a:pt x="76" y="20"/>
                    </a:lnTo>
                    <a:lnTo>
                      <a:pt x="72" y="18"/>
                    </a:lnTo>
                    <a:lnTo>
                      <a:pt x="70" y="16"/>
                    </a:lnTo>
                    <a:lnTo>
                      <a:pt x="70" y="14"/>
                    </a:lnTo>
                    <a:lnTo>
                      <a:pt x="68" y="12"/>
                    </a:lnTo>
                    <a:lnTo>
                      <a:pt x="64" y="8"/>
                    </a:lnTo>
                    <a:lnTo>
                      <a:pt x="60" y="6"/>
                    </a:lnTo>
                    <a:lnTo>
                      <a:pt x="56" y="6"/>
                    </a:lnTo>
                    <a:lnTo>
                      <a:pt x="50" y="8"/>
                    </a:lnTo>
                    <a:lnTo>
                      <a:pt x="46" y="12"/>
                    </a:lnTo>
                    <a:lnTo>
                      <a:pt x="44" y="16"/>
                    </a:lnTo>
                    <a:lnTo>
                      <a:pt x="44" y="20"/>
                    </a:lnTo>
                    <a:lnTo>
                      <a:pt x="44" y="24"/>
                    </a:lnTo>
                    <a:lnTo>
                      <a:pt x="44" y="26"/>
                    </a:lnTo>
                    <a:lnTo>
                      <a:pt x="44" y="28"/>
                    </a:lnTo>
                    <a:lnTo>
                      <a:pt x="42" y="28"/>
                    </a:lnTo>
                    <a:lnTo>
                      <a:pt x="40" y="28"/>
                    </a:lnTo>
                    <a:lnTo>
                      <a:pt x="38" y="24"/>
                    </a:lnTo>
                    <a:lnTo>
                      <a:pt x="34" y="22"/>
                    </a:lnTo>
                    <a:lnTo>
                      <a:pt x="34" y="18"/>
                    </a:lnTo>
                    <a:lnTo>
                      <a:pt x="32" y="16"/>
                    </a:lnTo>
                    <a:lnTo>
                      <a:pt x="28" y="12"/>
                    </a:lnTo>
                    <a:lnTo>
                      <a:pt x="26" y="8"/>
                    </a:lnTo>
                    <a:lnTo>
                      <a:pt x="22" y="4"/>
                    </a:lnTo>
                    <a:lnTo>
                      <a:pt x="18" y="0"/>
                    </a:lnTo>
                    <a:lnTo>
                      <a:pt x="16" y="0"/>
                    </a:lnTo>
                    <a:lnTo>
                      <a:pt x="14" y="0"/>
                    </a:lnTo>
                    <a:lnTo>
                      <a:pt x="12" y="4"/>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454" name="Freeform 337"/>
              <p:cNvSpPr/>
              <p:nvPr/>
            </p:nvSpPr>
            <p:spPr bwMode="gray">
              <a:xfrm>
                <a:off x="3930" y="3728"/>
                <a:ext cx="28" cy="72"/>
              </a:xfrm>
              <a:custGeom>
                <a:avLst/>
                <a:gdLst>
                  <a:gd name="T0" fmla="*/ 14 w 14"/>
                  <a:gd name="T1" fmla="*/ 0 h 40"/>
                  <a:gd name="T2" fmla="*/ 14 w 14"/>
                  <a:gd name="T3" fmla="*/ 0 h 40"/>
                  <a:gd name="T4" fmla="*/ 12 w 14"/>
                  <a:gd name="T5" fmla="*/ 0 h 40"/>
                  <a:gd name="T6" fmla="*/ 10 w 14"/>
                  <a:gd name="T7" fmla="*/ 0 h 40"/>
                  <a:gd name="T8" fmla="*/ 10 w 14"/>
                  <a:gd name="T9" fmla="*/ 2 h 40"/>
                  <a:gd name="T10" fmla="*/ 8 w 14"/>
                  <a:gd name="T11" fmla="*/ 2 h 40"/>
                  <a:gd name="T12" fmla="*/ 6 w 14"/>
                  <a:gd name="T13" fmla="*/ 4 h 40"/>
                  <a:gd name="T14" fmla="*/ 6 w 14"/>
                  <a:gd name="T15" fmla="*/ 4 h 40"/>
                  <a:gd name="T16" fmla="*/ 4 w 14"/>
                  <a:gd name="T17" fmla="*/ 6 h 40"/>
                  <a:gd name="T18" fmla="*/ 2 w 14"/>
                  <a:gd name="T19" fmla="*/ 4 h 40"/>
                  <a:gd name="T20" fmla="*/ 0 w 14"/>
                  <a:gd name="T21" fmla="*/ 4 h 40"/>
                  <a:gd name="T22" fmla="*/ 0 w 14"/>
                  <a:gd name="T23" fmla="*/ 6 h 40"/>
                  <a:gd name="T24" fmla="*/ 0 w 14"/>
                  <a:gd name="T25" fmla="*/ 8 h 40"/>
                  <a:gd name="T26" fmla="*/ 0 w 14"/>
                  <a:gd name="T27" fmla="*/ 8 h 40"/>
                  <a:gd name="T28" fmla="*/ 0 w 14"/>
                  <a:gd name="T29" fmla="*/ 40 h 40"/>
                  <a:gd name="T30" fmla="*/ 8 w 14"/>
                  <a:gd name="T31" fmla="*/ 40 h 40"/>
                  <a:gd name="T32" fmla="*/ 8 w 14"/>
                  <a:gd name="T33" fmla="*/ 40 h 40"/>
                  <a:gd name="T34" fmla="*/ 8 w 14"/>
                  <a:gd name="T35" fmla="*/ 38 h 40"/>
                  <a:gd name="T36" fmla="*/ 10 w 14"/>
                  <a:gd name="T37" fmla="*/ 36 h 40"/>
                  <a:gd name="T38" fmla="*/ 12 w 14"/>
                  <a:gd name="T39" fmla="*/ 34 h 40"/>
                  <a:gd name="T40" fmla="*/ 12 w 14"/>
                  <a:gd name="T41" fmla="*/ 32 h 40"/>
                  <a:gd name="T42" fmla="*/ 12 w 14"/>
                  <a:gd name="T43" fmla="*/ 30 h 40"/>
                  <a:gd name="T44" fmla="*/ 12 w 14"/>
                  <a:gd name="T45" fmla="*/ 28 h 40"/>
                  <a:gd name="T46" fmla="*/ 10 w 14"/>
                  <a:gd name="T47" fmla="*/ 24 h 40"/>
                  <a:gd name="T48" fmla="*/ 10 w 14"/>
                  <a:gd name="T49" fmla="*/ 18 h 40"/>
                  <a:gd name="T50" fmla="*/ 10 w 14"/>
                  <a:gd name="T51" fmla="*/ 14 h 40"/>
                  <a:gd name="T52" fmla="*/ 10 w 14"/>
                  <a:gd name="T53" fmla="*/ 12 h 40"/>
                  <a:gd name="T54" fmla="*/ 12 w 14"/>
                  <a:gd name="T55" fmla="*/ 10 h 40"/>
                  <a:gd name="T56" fmla="*/ 12 w 14"/>
                  <a:gd name="T57" fmla="*/ 8 h 40"/>
                  <a:gd name="T58" fmla="*/ 14 w 14"/>
                  <a:gd name="T59" fmla="*/ 4 h 40"/>
                  <a:gd name="T60" fmla="*/ 14 w 14"/>
                  <a:gd name="T61" fmla="*/ 0 h 40"/>
                  <a:gd name="T62" fmla="*/ 14 w 14"/>
                  <a:gd name="T63" fmla="*/ 0 h 4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
                  <a:gd name="T97" fmla="*/ 0 h 40"/>
                  <a:gd name="T98" fmla="*/ 14 w 14"/>
                  <a:gd name="T99" fmla="*/ 40 h 4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 h="40">
                    <a:moveTo>
                      <a:pt x="14" y="0"/>
                    </a:moveTo>
                    <a:lnTo>
                      <a:pt x="14" y="0"/>
                    </a:lnTo>
                    <a:lnTo>
                      <a:pt x="12" y="0"/>
                    </a:lnTo>
                    <a:lnTo>
                      <a:pt x="10" y="0"/>
                    </a:lnTo>
                    <a:lnTo>
                      <a:pt x="10" y="2"/>
                    </a:lnTo>
                    <a:lnTo>
                      <a:pt x="8" y="2"/>
                    </a:lnTo>
                    <a:lnTo>
                      <a:pt x="6" y="4"/>
                    </a:lnTo>
                    <a:lnTo>
                      <a:pt x="4" y="6"/>
                    </a:lnTo>
                    <a:lnTo>
                      <a:pt x="2" y="4"/>
                    </a:lnTo>
                    <a:lnTo>
                      <a:pt x="0" y="4"/>
                    </a:lnTo>
                    <a:lnTo>
                      <a:pt x="0" y="6"/>
                    </a:lnTo>
                    <a:lnTo>
                      <a:pt x="0" y="8"/>
                    </a:lnTo>
                    <a:lnTo>
                      <a:pt x="0" y="40"/>
                    </a:lnTo>
                    <a:lnTo>
                      <a:pt x="8" y="40"/>
                    </a:lnTo>
                    <a:lnTo>
                      <a:pt x="8" y="38"/>
                    </a:lnTo>
                    <a:lnTo>
                      <a:pt x="10" y="36"/>
                    </a:lnTo>
                    <a:lnTo>
                      <a:pt x="12" y="34"/>
                    </a:lnTo>
                    <a:lnTo>
                      <a:pt x="12" y="32"/>
                    </a:lnTo>
                    <a:lnTo>
                      <a:pt x="12" y="30"/>
                    </a:lnTo>
                    <a:lnTo>
                      <a:pt x="12" y="28"/>
                    </a:lnTo>
                    <a:lnTo>
                      <a:pt x="10" y="24"/>
                    </a:lnTo>
                    <a:lnTo>
                      <a:pt x="10" y="18"/>
                    </a:lnTo>
                    <a:lnTo>
                      <a:pt x="10" y="14"/>
                    </a:lnTo>
                    <a:lnTo>
                      <a:pt x="10" y="12"/>
                    </a:lnTo>
                    <a:lnTo>
                      <a:pt x="12" y="10"/>
                    </a:lnTo>
                    <a:lnTo>
                      <a:pt x="12" y="8"/>
                    </a:lnTo>
                    <a:lnTo>
                      <a:pt x="14" y="4"/>
                    </a:lnTo>
                    <a:lnTo>
                      <a:pt x="14" y="0"/>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455" name="Freeform 343"/>
              <p:cNvSpPr/>
              <p:nvPr/>
            </p:nvSpPr>
            <p:spPr bwMode="gray">
              <a:xfrm>
                <a:off x="4369" y="3728"/>
                <a:ext cx="75" cy="50"/>
              </a:xfrm>
              <a:custGeom>
                <a:avLst/>
                <a:gdLst>
                  <a:gd name="T0" fmla="*/ 4 w 38"/>
                  <a:gd name="T1" fmla="*/ 0 h 28"/>
                  <a:gd name="T2" fmla="*/ 6 w 38"/>
                  <a:gd name="T3" fmla="*/ 2 h 28"/>
                  <a:gd name="T4" fmla="*/ 6 w 38"/>
                  <a:gd name="T5" fmla="*/ 6 h 28"/>
                  <a:gd name="T6" fmla="*/ 6 w 38"/>
                  <a:gd name="T7" fmla="*/ 10 h 28"/>
                  <a:gd name="T8" fmla="*/ 4 w 38"/>
                  <a:gd name="T9" fmla="*/ 12 h 28"/>
                  <a:gd name="T10" fmla="*/ 2 w 38"/>
                  <a:gd name="T11" fmla="*/ 14 h 28"/>
                  <a:gd name="T12" fmla="*/ 0 w 38"/>
                  <a:gd name="T13" fmla="*/ 14 h 28"/>
                  <a:gd name="T14" fmla="*/ 0 w 38"/>
                  <a:gd name="T15" fmla="*/ 16 h 28"/>
                  <a:gd name="T16" fmla="*/ 0 w 38"/>
                  <a:gd name="T17" fmla="*/ 20 h 28"/>
                  <a:gd name="T18" fmla="*/ 2 w 38"/>
                  <a:gd name="T19" fmla="*/ 22 h 28"/>
                  <a:gd name="T20" fmla="*/ 2 w 38"/>
                  <a:gd name="T21" fmla="*/ 24 h 28"/>
                  <a:gd name="T22" fmla="*/ 4 w 38"/>
                  <a:gd name="T23" fmla="*/ 26 h 28"/>
                  <a:gd name="T24" fmla="*/ 4 w 38"/>
                  <a:gd name="T25" fmla="*/ 28 h 28"/>
                  <a:gd name="T26" fmla="*/ 4 w 38"/>
                  <a:gd name="T27" fmla="*/ 28 h 28"/>
                  <a:gd name="T28" fmla="*/ 6 w 38"/>
                  <a:gd name="T29" fmla="*/ 28 h 28"/>
                  <a:gd name="T30" fmla="*/ 8 w 38"/>
                  <a:gd name="T31" fmla="*/ 28 h 28"/>
                  <a:gd name="T32" fmla="*/ 12 w 38"/>
                  <a:gd name="T33" fmla="*/ 26 h 28"/>
                  <a:gd name="T34" fmla="*/ 14 w 38"/>
                  <a:gd name="T35" fmla="*/ 24 h 28"/>
                  <a:gd name="T36" fmla="*/ 16 w 38"/>
                  <a:gd name="T37" fmla="*/ 24 h 28"/>
                  <a:gd name="T38" fmla="*/ 18 w 38"/>
                  <a:gd name="T39" fmla="*/ 22 h 28"/>
                  <a:gd name="T40" fmla="*/ 20 w 38"/>
                  <a:gd name="T41" fmla="*/ 22 h 28"/>
                  <a:gd name="T42" fmla="*/ 22 w 38"/>
                  <a:gd name="T43" fmla="*/ 24 h 28"/>
                  <a:gd name="T44" fmla="*/ 22 w 38"/>
                  <a:gd name="T45" fmla="*/ 24 h 28"/>
                  <a:gd name="T46" fmla="*/ 32 w 38"/>
                  <a:gd name="T47" fmla="*/ 22 h 28"/>
                  <a:gd name="T48" fmla="*/ 38 w 38"/>
                  <a:gd name="T49" fmla="*/ 20 h 28"/>
                  <a:gd name="T50" fmla="*/ 38 w 38"/>
                  <a:gd name="T51" fmla="*/ 12 h 28"/>
                  <a:gd name="T52" fmla="*/ 32 w 38"/>
                  <a:gd name="T53" fmla="*/ 10 h 28"/>
                  <a:gd name="T54" fmla="*/ 24 w 38"/>
                  <a:gd name="T55" fmla="*/ 8 h 28"/>
                  <a:gd name="T56" fmla="*/ 30 w 38"/>
                  <a:gd name="T57" fmla="*/ 6 h 28"/>
                  <a:gd name="T58" fmla="*/ 20 w 38"/>
                  <a:gd name="T59" fmla="*/ 6 h 28"/>
                  <a:gd name="T60" fmla="*/ 14 w 38"/>
                  <a:gd name="T61" fmla="*/ 2 h 28"/>
                  <a:gd name="T62" fmla="*/ 4 w 38"/>
                  <a:gd name="T63" fmla="*/ 0 h 28"/>
                  <a:gd name="T64" fmla="*/ 4 w 38"/>
                  <a:gd name="T65" fmla="*/ 0 h 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8"/>
                  <a:gd name="T100" fmla="*/ 0 h 28"/>
                  <a:gd name="T101" fmla="*/ 38 w 38"/>
                  <a:gd name="T102" fmla="*/ 28 h 2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8" h="28">
                    <a:moveTo>
                      <a:pt x="4" y="0"/>
                    </a:moveTo>
                    <a:lnTo>
                      <a:pt x="6" y="2"/>
                    </a:lnTo>
                    <a:lnTo>
                      <a:pt x="6" y="6"/>
                    </a:lnTo>
                    <a:lnTo>
                      <a:pt x="6" y="10"/>
                    </a:lnTo>
                    <a:lnTo>
                      <a:pt x="4" y="12"/>
                    </a:lnTo>
                    <a:lnTo>
                      <a:pt x="2" y="14"/>
                    </a:lnTo>
                    <a:lnTo>
                      <a:pt x="0" y="14"/>
                    </a:lnTo>
                    <a:lnTo>
                      <a:pt x="0" y="16"/>
                    </a:lnTo>
                    <a:lnTo>
                      <a:pt x="0" y="20"/>
                    </a:lnTo>
                    <a:lnTo>
                      <a:pt x="2" y="22"/>
                    </a:lnTo>
                    <a:lnTo>
                      <a:pt x="2" y="24"/>
                    </a:lnTo>
                    <a:lnTo>
                      <a:pt x="4" y="26"/>
                    </a:lnTo>
                    <a:lnTo>
                      <a:pt x="4" y="28"/>
                    </a:lnTo>
                    <a:lnTo>
                      <a:pt x="6" y="28"/>
                    </a:lnTo>
                    <a:lnTo>
                      <a:pt x="8" y="28"/>
                    </a:lnTo>
                    <a:lnTo>
                      <a:pt x="12" y="26"/>
                    </a:lnTo>
                    <a:lnTo>
                      <a:pt x="14" y="24"/>
                    </a:lnTo>
                    <a:lnTo>
                      <a:pt x="16" y="24"/>
                    </a:lnTo>
                    <a:lnTo>
                      <a:pt x="18" y="22"/>
                    </a:lnTo>
                    <a:lnTo>
                      <a:pt x="20" y="22"/>
                    </a:lnTo>
                    <a:lnTo>
                      <a:pt x="22" y="24"/>
                    </a:lnTo>
                    <a:lnTo>
                      <a:pt x="32" y="22"/>
                    </a:lnTo>
                    <a:lnTo>
                      <a:pt x="38" y="20"/>
                    </a:lnTo>
                    <a:lnTo>
                      <a:pt x="38" y="12"/>
                    </a:lnTo>
                    <a:lnTo>
                      <a:pt x="32" y="10"/>
                    </a:lnTo>
                    <a:lnTo>
                      <a:pt x="24" y="8"/>
                    </a:lnTo>
                    <a:lnTo>
                      <a:pt x="30" y="6"/>
                    </a:lnTo>
                    <a:lnTo>
                      <a:pt x="20" y="6"/>
                    </a:lnTo>
                    <a:lnTo>
                      <a:pt x="14" y="2"/>
                    </a:lnTo>
                    <a:lnTo>
                      <a:pt x="4" y="0"/>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456" name="Freeform 344"/>
              <p:cNvSpPr/>
              <p:nvPr/>
            </p:nvSpPr>
            <p:spPr bwMode="gray">
              <a:xfrm>
                <a:off x="4294" y="3717"/>
                <a:ext cx="87" cy="65"/>
              </a:xfrm>
              <a:custGeom>
                <a:avLst/>
                <a:gdLst>
                  <a:gd name="T0" fmla="*/ 12 w 44"/>
                  <a:gd name="T1" fmla="*/ 2 h 36"/>
                  <a:gd name="T2" fmla="*/ 8 w 44"/>
                  <a:gd name="T3" fmla="*/ 6 h 36"/>
                  <a:gd name="T4" fmla="*/ 12 w 44"/>
                  <a:gd name="T5" fmla="*/ 8 h 36"/>
                  <a:gd name="T6" fmla="*/ 14 w 44"/>
                  <a:gd name="T7" fmla="*/ 8 h 36"/>
                  <a:gd name="T8" fmla="*/ 16 w 44"/>
                  <a:gd name="T9" fmla="*/ 8 h 36"/>
                  <a:gd name="T10" fmla="*/ 18 w 44"/>
                  <a:gd name="T11" fmla="*/ 8 h 36"/>
                  <a:gd name="T12" fmla="*/ 22 w 44"/>
                  <a:gd name="T13" fmla="*/ 10 h 36"/>
                  <a:gd name="T14" fmla="*/ 24 w 44"/>
                  <a:gd name="T15" fmla="*/ 10 h 36"/>
                  <a:gd name="T16" fmla="*/ 26 w 44"/>
                  <a:gd name="T17" fmla="*/ 14 h 36"/>
                  <a:gd name="T18" fmla="*/ 26 w 44"/>
                  <a:gd name="T19" fmla="*/ 14 h 36"/>
                  <a:gd name="T20" fmla="*/ 26 w 44"/>
                  <a:gd name="T21" fmla="*/ 16 h 36"/>
                  <a:gd name="T22" fmla="*/ 26 w 44"/>
                  <a:gd name="T23" fmla="*/ 18 h 36"/>
                  <a:gd name="T24" fmla="*/ 26 w 44"/>
                  <a:gd name="T25" fmla="*/ 20 h 36"/>
                  <a:gd name="T26" fmla="*/ 24 w 44"/>
                  <a:gd name="T27" fmla="*/ 22 h 36"/>
                  <a:gd name="T28" fmla="*/ 20 w 44"/>
                  <a:gd name="T29" fmla="*/ 22 h 36"/>
                  <a:gd name="T30" fmla="*/ 10 w 44"/>
                  <a:gd name="T31" fmla="*/ 18 h 36"/>
                  <a:gd name="T32" fmla="*/ 4 w 44"/>
                  <a:gd name="T33" fmla="*/ 18 h 36"/>
                  <a:gd name="T34" fmla="*/ 0 w 44"/>
                  <a:gd name="T35" fmla="*/ 22 h 36"/>
                  <a:gd name="T36" fmla="*/ 6 w 44"/>
                  <a:gd name="T37" fmla="*/ 26 h 36"/>
                  <a:gd name="T38" fmla="*/ 6 w 44"/>
                  <a:gd name="T39" fmla="*/ 26 h 36"/>
                  <a:gd name="T40" fmla="*/ 10 w 44"/>
                  <a:gd name="T41" fmla="*/ 26 h 36"/>
                  <a:gd name="T42" fmla="*/ 14 w 44"/>
                  <a:gd name="T43" fmla="*/ 26 h 36"/>
                  <a:gd name="T44" fmla="*/ 16 w 44"/>
                  <a:gd name="T45" fmla="*/ 26 h 36"/>
                  <a:gd name="T46" fmla="*/ 20 w 44"/>
                  <a:gd name="T47" fmla="*/ 28 h 36"/>
                  <a:gd name="T48" fmla="*/ 20 w 44"/>
                  <a:gd name="T49" fmla="*/ 30 h 36"/>
                  <a:gd name="T50" fmla="*/ 22 w 44"/>
                  <a:gd name="T51" fmla="*/ 32 h 36"/>
                  <a:gd name="T52" fmla="*/ 26 w 44"/>
                  <a:gd name="T53" fmla="*/ 34 h 36"/>
                  <a:gd name="T54" fmla="*/ 30 w 44"/>
                  <a:gd name="T55" fmla="*/ 36 h 36"/>
                  <a:gd name="T56" fmla="*/ 34 w 44"/>
                  <a:gd name="T57" fmla="*/ 36 h 36"/>
                  <a:gd name="T58" fmla="*/ 36 w 44"/>
                  <a:gd name="T59" fmla="*/ 36 h 36"/>
                  <a:gd name="T60" fmla="*/ 40 w 44"/>
                  <a:gd name="T61" fmla="*/ 36 h 36"/>
                  <a:gd name="T62" fmla="*/ 42 w 44"/>
                  <a:gd name="T63" fmla="*/ 36 h 36"/>
                  <a:gd name="T64" fmla="*/ 42 w 44"/>
                  <a:gd name="T65" fmla="*/ 34 h 36"/>
                  <a:gd name="T66" fmla="*/ 42 w 44"/>
                  <a:gd name="T67" fmla="*/ 30 h 36"/>
                  <a:gd name="T68" fmla="*/ 40 w 44"/>
                  <a:gd name="T69" fmla="*/ 30 h 36"/>
                  <a:gd name="T70" fmla="*/ 40 w 44"/>
                  <a:gd name="T71" fmla="*/ 28 h 36"/>
                  <a:gd name="T72" fmla="*/ 38 w 44"/>
                  <a:gd name="T73" fmla="*/ 24 h 36"/>
                  <a:gd name="T74" fmla="*/ 38 w 44"/>
                  <a:gd name="T75" fmla="*/ 22 h 36"/>
                  <a:gd name="T76" fmla="*/ 38 w 44"/>
                  <a:gd name="T77" fmla="*/ 18 h 36"/>
                  <a:gd name="T78" fmla="*/ 40 w 44"/>
                  <a:gd name="T79" fmla="*/ 18 h 36"/>
                  <a:gd name="T80" fmla="*/ 42 w 44"/>
                  <a:gd name="T81" fmla="*/ 16 h 36"/>
                  <a:gd name="T82" fmla="*/ 44 w 44"/>
                  <a:gd name="T83" fmla="*/ 14 h 36"/>
                  <a:gd name="T84" fmla="*/ 44 w 44"/>
                  <a:gd name="T85" fmla="*/ 12 h 36"/>
                  <a:gd name="T86" fmla="*/ 44 w 44"/>
                  <a:gd name="T87" fmla="*/ 8 h 36"/>
                  <a:gd name="T88" fmla="*/ 42 w 44"/>
                  <a:gd name="T89" fmla="*/ 4 h 36"/>
                  <a:gd name="T90" fmla="*/ 28 w 44"/>
                  <a:gd name="T91" fmla="*/ 2 h 36"/>
                  <a:gd name="T92" fmla="*/ 20 w 44"/>
                  <a:gd name="T93" fmla="*/ 0 h 36"/>
                  <a:gd name="T94" fmla="*/ 12 w 44"/>
                  <a:gd name="T95" fmla="*/ 2 h 36"/>
                  <a:gd name="T96" fmla="*/ 12 w 44"/>
                  <a:gd name="T97" fmla="*/ 2 h 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4"/>
                  <a:gd name="T148" fmla="*/ 0 h 36"/>
                  <a:gd name="T149" fmla="*/ 44 w 44"/>
                  <a:gd name="T150" fmla="*/ 36 h 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4" h="36">
                    <a:moveTo>
                      <a:pt x="12" y="2"/>
                    </a:moveTo>
                    <a:lnTo>
                      <a:pt x="8" y="6"/>
                    </a:lnTo>
                    <a:lnTo>
                      <a:pt x="12" y="8"/>
                    </a:lnTo>
                    <a:lnTo>
                      <a:pt x="14" y="8"/>
                    </a:lnTo>
                    <a:lnTo>
                      <a:pt x="16" y="8"/>
                    </a:lnTo>
                    <a:lnTo>
                      <a:pt x="18" y="8"/>
                    </a:lnTo>
                    <a:lnTo>
                      <a:pt x="22" y="10"/>
                    </a:lnTo>
                    <a:lnTo>
                      <a:pt x="24" y="10"/>
                    </a:lnTo>
                    <a:lnTo>
                      <a:pt x="26" y="14"/>
                    </a:lnTo>
                    <a:lnTo>
                      <a:pt x="26" y="16"/>
                    </a:lnTo>
                    <a:lnTo>
                      <a:pt x="26" y="18"/>
                    </a:lnTo>
                    <a:lnTo>
                      <a:pt x="26" y="20"/>
                    </a:lnTo>
                    <a:lnTo>
                      <a:pt x="24" y="22"/>
                    </a:lnTo>
                    <a:lnTo>
                      <a:pt x="20" y="22"/>
                    </a:lnTo>
                    <a:lnTo>
                      <a:pt x="10" y="18"/>
                    </a:lnTo>
                    <a:lnTo>
                      <a:pt x="4" y="18"/>
                    </a:lnTo>
                    <a:lnTo>
                      <a:pt x="0" y="22"/>
                    </a:lnTo>
                    <a:lnTo>
                      <a:pt x="6" y="26"/>
                    </a:lnTo>
                    <a:lnTo>
                      <a:pt x="10" y="26"/>
                    </a:lnTo>
                    <a:lnTo>
                      <a:pt x="14" y="26"/>
                    </a:lnTo>
                    <a:lnTo>
                      <a:pt x="16" y="26"/>
                    </a:lnTo>
                    <a:lnTo>
                      <a:pt x="20" y="28"/>
                    </a:lnTo>
                    <a:lnTo>
                      <a:pt x="20" y="30"/>
                    </a:lnTo>
                    <a:lnTo>
                      <a:pt x="22" y="32"/>
                    </a:lnTo>
                    <a:lnTo>
                      <a:pt x="26" y="34"/>
                    </a:lnTo>
                    <a:lnTo>
                      <a:pt x="30" y="36"/>
                    </a:lnTo>
                    <a:lnTo>
                      <a:pt x="34" y="36"/>
                    </a:lnTo>
                    <a:lnTo>
                      <a:pt x="36" y="36"/>
                    </a:lnTo>
                    <a:lnTo>
                      <a:pt x="40" y="36"/>
                    </a:lnTo>
                    <a:lnTo>
                      <a:pt x="42" y="36"/>
                    </a:lnTo>
                    <a:lnTo>
                      <a:pt x="42" y="34"/>
                    </a:lnTo>
                    <a:lnTo>
                      <a:pt x="42" y="30"/>
                    </a:lnTo>
                    <a:lnTo>
                      <a:pt x="40" y="30"/>
                    </a:lnTo>
                    <a:lnTo>
                      <a:pt x="40" y="28"/>
                    </a:lnTo>
                    <a:lnTo>
                      <a:pt x="38" y="24"/>
                    </a:lnTo>
                    <a:lnTo>
                      <a:pt x="38" y="22"/>
                    </a:lnTo>
                    <a:lnTo>
                      <a:pt x="38" y="18"/>
                    </a:lnTo>
                    <a:lnTo>
                      <a:pt x="40" y="18"/>
                    </a:lnTo>
                    <a:lnTo>
                      <a:pt x="42" y="16"/>
                    </a:lnTo>
                    <a:lnTo>
                      <a:pt x="44" y="14"/>
                    </a:lnTo>
                    <a:lnTo>
                      <a:pt x="44" y="12"/>
                    </a:lnTo>
                    <a:lnTo>
                      <a:pt x="44" y="8"/>
                    </a:lnTo>
                    <a:lnTo>
                      <a:pt x="42" y="4"/>
                    </a:lnTo>
                    <a:lnTo>
                      <a:pt x="28" y="2"/>
                    </a:lnTo>
                    <a:lnTo>
                      <a:pt x="20" y="0"/>
                    </a:lnTo>
                    <a:lnTo>
                      <a:pt x="12" y="2"/>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457" name="Freeform 345"/>
              <p:cNvSpPr/>
              <p:nvPr/>
            </p:nvSpPr>
            <p:spPr bwMode="gray">
              <a:xfrm>
                <a:off x="4025" y="3635"/>
                <a:ext cx="277" cy="96"/>
              </a:xfrm>
              <a:custGeom>
                <a:avLst/>
                <a:gdLst>
                  <a:gd name="T0" fmla="*/ 18 w 140"/>
                  <a:gd name="T1" fmla="*/ 2 h 54"/>
                  <a:gd name="T2" fmla="*/ 16 w 140"/>
                  <a:gd name="T3" fmla="*/ 2 h 54"/>
                  <a:gd name="T4" fmla="*/ 14 w 140"/>
                  <a:gd name="T5" fmla="*/ 4 h 54"/>
                  <a:gd name="T6" fmla="*/ 10 w 140"/>
                  <a:gd name="T7" fmla="*/ 6 h 54"/>
                  <a:gd name="T8" fmla="*/ 6 w 140"/>
                  <a:gd name="T9" fmla="*/ 8 h 54"/>
                  <a:gd name="T10" fmla="*/ 2 w 140"/>
                  <a:gd name="T11" fmla="*/ 10 h 54"/>
                  <a:gd name="T12" fmla="*/ 0 w 140"/>
                  <a:gd name="T13" fmla="*/ 14 h 54"/>
                  <a:gd name="T14" fmla="*/ 0 w 140"/>
                  <a:gd name="T15" fmla="*/ 18 h 54"/>
                  <a:gd name="T16" fmla="*/ 0 w 140"/>
                  <a:gd name="T17" fmla="*/ 18 h 54"/>
                  <a:gd name="T18" fmla="*/ 2 w 140"/>
                  <a:gd name="T19" fmla="*/ 20 h 54"/>
                  <a:gd name="T20" fmla="*/ 4 w 140"/>
                  <a:gd name="T21" fmla="*/ 22 h 54"/>
                  <a:gd name="T22" fmla="*/ 8 w 140"/>
                  <a:gd name="T23" fmla="*/ 22 h 54"/>
                  <a:gd name="T24" fmla="*/ 12 w 140"/>
                  <a:gd name="T25" fmla="*/ 22 h 54"/>
                  <a:gd name="T26" fmla="*/ 16 w 140"/>
                  <a:gd name="T27" fmla="*/ 20 h 54"/>
                  <a:gd name="T28" fmla="*/ 20 w 140"/>
                  <a:gd name="T29" fmla="*/ 18 h 54"/>
                  <a:gd name="T30" fmla="*/ 24 w 140"/>
                  <a:gd name="T31" fmla="*/ 16 h 54"/>
                  <a:gd name="T32" fmla="*/ 28 w 140"/>
                  <a:gd name="T33" fmla="*/ 16 h 54"/>
                  <a:gd name="T34" fmla="*/ 32 w 140"/>
                  <a:gd name="T35" fmla="*/ 16 h 54"/>
                  <a:gd name="T36" fmla="*/ 34 w 140"/>
                  <a:gd name="T37" fmla="*/ 18 h 54"/>
                  <a:gd name="T38" fmla="*/ 36 w 140"/>
                  <a:gd name="T39" fmla="*/ 18 h 54"/>
                  <a:gd name="T40" fmla="*/ 40 w 140"/>
                  <a:gd name="T41" fmla="*/ 20 h 54"/>
                  <a:gd name="T42" fmla="*/ 44 w 140"/>
                  <a:gd name="T43" fmla="*/ 22 h 54"/>
                  <a:gd name="T44" fmla="*/ 48 w 140"/>
                  <a:gd name="T45" fmla="*/ 22 h 54"/>
                  <a:gd name="T46" fmla="*/ 50 w 140"/>
                  <a:gd name="T47" fmla="*/ 24 h 54"/>
                  <a:gd name="T48" fmla="*/ 52 w 140"/>
                  <a:gd name="T49" fmla="*/ 24 h 54"/>
                  <a:gd name="T50" fmla="*/ 68 w 140"/>
                  <a:gd name="T51" fmla="*/ 32 h 54"/>
                  <a:gd name="T52" fmla="*/ 68 w 140"/>
                  <a:gd name="T53" fmla="*/ 32 h 54"/>
                  <a:gd name="T54" fmla="*/ 70 w 140"/>
                  <a:gd name="T55" fmla="*/ 34 h 54"/>
                  <a:gd name="T56" fmla="*/ 74 w 140"/>
                  <a:gd name="T57" fmla="*/ 36 h 54"/>
                  <a:gd name="T58" fmla="*/ 80 w 140"/>
                  <a:gd name="T59" fmla="*/ 40 h 54"/>
                  <a:gd name="T60" fmla="*/ 88 w 140"/>
                  <a:gd name="T61" fmla="*/ 40 h 54"/>
                  <a:gd name="T62" fmla="*/ 98 w 140"/>
                  <a:gd name="T63" fmla="*/ 42 h 54"/>
                  <a:gd name="T64" fmla="*/ 98 w 140"/>
                  <a:gd name="T65" fmla="*/ 46 h 54"/>
                  <a:gd name="T66" fmla="*/ 90 w 140"/>
                  <a:gd name="T67" fmla="*/ 50 h 54"/>
                  <a:gd name="T68" fmla="*/ 92 w 140"/>
                  <a:gd name="T69" fmla="*/ 54 h 54"/>
                  <a:gd name="T70" fmla="*/ 94 w 140"/>
                  <a:gd name="T71" fmla="*/ 54 h 54"/>
                  <a:gd name="T72" fmla="*/ 96 w 140"/>
                  <a:gd name="T73" fmla="*/ 54 h 54"/>
                  <a:gd name="T74" fmla="*/ 102 w 140"/>
                  <a:gd name="T75" fmla="*/ 54 h 54"/>
                  <a:gd name="T76" fmla="*/ 108 w 140"/>
                  <a:gd name="T77" fmla="*/ 54 h 54"/>
                  <a:gd name="T78" fmla="*/ 114 w 140"/>
                  <a:gd name="T79" fmla="*/ 54 h 54"/>
                  <a:gd name="T80" fmla="*/ 120 w 140"/>
                  <a:gd name="T81" fmla="*/ 54 h 54"/>
                  <a:gd name="T82" fmla="*/ 122 w 140"/>
                  <a:gd name="T83" fmla="*/ 54 h 54"/>
                  <a:gd name="T84" fmla="*/ 138 w 140"/>
                  <a:gd name="T85" fmla="*/ 52 h 54"/>
                  <a:gd name="T86" fmla="*/ 138 w 140"/>
                  <a:gd name="T87" fmla="*/ 52 h 54"/>
                  <a:gd name="T88" fmla="*/ 138 w 140"/>
                  <a:gd name="T89" fmla="*/ 50 h 54"/>
                  <a:gd name="T90" fmla="*/ 140 w 140"/>
                  <a:gd name="T91" fmla="*/ 48 h 54"/>
                  <a:gd name="T92" fmla="*/ 140 w 140"/>
                  <a:gd name="T93" fmla="*/ 46 h 54"/>
                  <a:gd name="T94" fmla="*/ 138 w 140"/>
                  <a:gd name="T95" fmla="*/ 42 h 54"/>
                  <a:gd name="T96" fmla="*/ 120 w 140"/>
                  <a:gd name="T97" fmla="*/ 34 h 54"/>
                  <a:gd name="T98" fmla="*/ 116 w 140"/>
                  <a:gd name="T99" fmla="*/ 30 h 54"/>
                  <a:gd name="T100" fmla="*/ 86 w 140"/>
                  <a:gd name="T101" fmla="*/ 22 h 54"/>
                  <a:gd name="T102" fmla="*/ 76 w 140"/>
                  <a:gd name="T103" fmla="*/ 20 h 54"/>
                  <a:gd name="T104" fmla="*/ 74 w 140"/>
                  <a:gd name="T105" fmla="*/ 20 h 54"/>
                  <a:gd name="T106" fmla="*/ 70 w 140"/>
                  <a:gd name="T107" fmla="*/ 16 h 54"/>
                  <a:gd name="T108" fmla="*/ 66 w 140"/>
                  <a:gd name="T109" fmla="*/ 14 h 54"/>
                  <a:gd name="T110" fmla="*/ 58 w 140"/>
                  <a:gd name="T111" fmla="*/ 8 h 54"/>
                  <a:gd name="T112" fmla="*/ 32 w 140"/>
                  <a:gd name="T113" fmla="*/ 0 h 54"/>
                  <a:gd name="T114" fmla="*/ 18 w 140"/>
                  <a:gd name="T115" fmla="*/ 2 h 54"/>
                  <a:gd name="T116" fmla="*/ 18 w 140"/>
                  <a:gd name="T117" fmla="*/ 2 h 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0"/>
                  <a:gd name="T178" fmla="*/ 0 h 54"/>
                  <a:gd name="T179" fmla="*/ 140 w 140"/>
                  <a:gd name="T180" fmla="*/ 54 h 5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0" h="54">
                    <a:moveTo>
                      <a:pt x="18" y="2"/>
                    </a:moveTo>
                    <a:lnTo>
                      <a:pt x="16" y="2"/>
                    </a:lnTo>
                    <a:lnTo>
                      <a:pt x="14" y="4"/>
                    </a:lnTo>
                    <a:lnTo>
                      <a:pt x="10" y="6"/>
                    </a:lnTo>
                    <a:lnTo>
                      <a:pt x="6" y="8"/>
                    </a:lnTo>
                    <a:lnTo>
                      <a:pt x="2" y="10"/>
                    </a:lnTo>
                    <a:lnTo>
                      <a:pt x="0" y="14"/>
                    </a:lnTo>
                    <a:lnTo>
                      <a:pt x="0" y="18"/>
                    </a:lnTo>
                    <a:lnTo>
                      <a:pt x="2" y="20"/>
                    </a:lnTo>
                    <a:lnTo>
                      <a:pt x="4" y="22"/>
                    </a:lnTo>
                    <a:lnTo>
                      <a:pt x="8" y="22"/>
                    </a:lnTo>
                    <a:lnTo>
                      <a:pt x="12" y="22"/>
                    </a:lnTo>
                    <a:lnTo>
                      <a:pt x="16" y="20"/>
                    </a:lnTo>
                    <a:lnTo>
                      <a:pt x="20" y="18"/>
                    </a:lnTo>
                    <a:lnTo>
                      <a:pt x="24" y="16"/>
                    </a:lnTo>
                    <a:lnTo>
                      <a:pt x="28" y="16"/>
                    </a:lnTo>
                    <a:lnTo>
                      <a:pt x="32" y="16"/>
                    </a:lnTo>
                    <a:lnTo>
                      <a:pt x="34" y="18"/>
                    </a:lnTo>
                    <a:lnTo>
                      <a:pt x="36" y="18"/>
                    </a:lnTo>
                    <a:lnTo>
                      <a:pt x="40" y="20"/>
                    </a:lnTo>
                    <a:lnTo>
                      <a:pt x="44" y="22"/>
                    </a:lnTo>
                    <a:lnTo>
                      <a:pt x="48" y="22"/>
                    </a:lnTo>
                    <a:lnTo>
                      <a:pt x="50" y="24"/>
                    </a:lnTo>
                    <a:lnTo>
                      <a:pt x="52" y="24"/>
                    </a:lnTo>
                    <a:lnTo>
                      <a:pt x="68" y="32"/>
                    </a:lnTo>
                    <a:lnTo>
                      <a:pt x="70" y="34"/>
                    </a:lnTo>
                    <a:lnTo>
                      <a:pt x="74" y="36"/>
                    </a:lnTo>
                    <a:lnTo>
                      <a:pt x="80" y="40"/>
                    </a:lnTo>
                    <a:lnTo>
                      <a:pt x="88" y="40"/>
                    </a:lnTo>
                    <a:lnTo>
                      <a:pt x="98" y="42"/>
                    </a:lnTo>
                    <a:lnTo>
                      <a:pt x="98" y="46"/>
                    </a:lnTo>
                    <a:lnTo>
                      <a:pt x="90" y="50"/>
                    </a:lnTo>
                    <a:lnTo>
                      <a:pt x="92" y="54"/>
                    </a:lnTo>
                    <a:lnTo>
                      <a:pt x="94" y="54"/>
                    </a:lnTo>
                    <a:lnTo>
                      <a:pt x="96" y="54"/>
                    </a:lnTo>
                    <a:lnTo>
                      <a:pt x="102" y="54"/>
                    </a:lnTo>
                    <a:lnTo>
                      <a:pt x="108" y="54"/>
                    </a:lnTo>
                    <a:lnTo>
                      <a:pt x="114" y="54"/>
                    </a:lnTo>
                    <a:lnTo>
                      <a:pt x="120" y="54"/>
                    </a:lnTo>
                    <a:lnTo>
                      <a:pt x="122" y="54"/>
                    </a:lnTo>
                    <a:lnTo>
                      <a:pt x="138" y="52"/>
                    </a:lnTo>
                    <a:lnTo>
                      <a:pt x="138" y="50"/>
                    </a:lnTo>
                    <a:lnTo>
                      <a:pt x="140" y="48"/>
                    </a:lnTo>
                    <a:lnTo>
                      <a:pt x="140" y="46"/>
                    </a:lnTo>
                    <a:lnTo>
                      <a:pt x="138" y="42"/>
                    </a:lnTo>
                    <a:lnTo>
                      <a:pt x="120" y="34"/>
                    </a:lnTo>
                    <a:lnTo>
                      <a:pt x="116" y="30"/>
                    </a:lnTo>
                    <a:lnTo>
                      <a:pt x="86" y="22"/>
                    </a:lnTo>
                    <a:lnTo>
                      <a:pt x="76" y="20"/>
                    </a:lnTo>
                    <a:lnTo>
                      <a:pt x="74" y="20"/>
                    </a:lnTo>
                    <a:lnTo>
                      <a:pt x="70" y="16"/>
                    </a:lnTo>
                    <a:lnTo>
                      <a:pt x="66" y="14"/>
                    </a:lnTo>
                    <a:lnTo>
                      <a:pt x="58" y="8"/>
                    </a:lnTo>
                    <a:lnTo>
                      <a:pt x="32" y="0"/>
                    </a:lnTo>
                    <a:lnTo>
                      <a:pt x="18" y="2"/>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grpSp>
        <p:grpSp>
          <p:nvGrpSpPr>
            <p:cNvPr id="248" name="Group 38"/>
            <p:cNvGrpSpPr/>
            <p:nvPr/>
          </p:nvGrpSpPr>
          <p:grpSpPr bwMode="auto">
            <a:xfrm>
              <a:off x="3249004" y="1264473"/>
              <a:ext cx="2998353" cy="1195779"/>
              <a:chOff x="2504" y="1196"/>
              <a:chExt cx="2800" cy="1134"/>
            </a:xfrm>
            <a:grpFill/>
          </p:grpSpPr>
          <p:sp>
            <p:nvSpPr>
              <p:cNvPr id="369" name="Freeform 191"/>
              <p:cNvSpPr/>
              <p:nvPr/>
            </p:nvSpPr>
            <p:spPr bwMode="gray">
              <a:xfrm>
                <a:off x="3475" y="1346"/>
                <a:ext cx="93" cy="186"/>
              </a:xfrm>
              <a:custGeom>
                <a:avLst/>
                <a:gdLst>
                  <a:gd name="T0" fmla="*/ 76 w 84"/>
                  <a:gd name="T1" fmla="*/ 8 h 186"/>
                  <a:gd name="T2" fmla="*/ 74 w 84"/>
                  <a:gd name="T3" fmla="*/ 4 h 186"/>
                  <a:gd name="T4" fmla="*/ 74 w 84"/>
                  <a:gd name="T5" fmla="*/ 0 h 186"/>
                  <a:gd name="T6" fmla="*/ 70 w 84"/>
                  <a:gd name="T7" fmla="*/ 0 h 186"/>
                  <a:gd name="T8" fmla="*/ 64 w 84"/>
                  <a:gd name="T9" fmla="*/ 8 h 186"/>
                  <a:gd name="T10" fmla="*/ 50 w 84"/>
                  <a:gd name="T11" fmla="*/ 22 h 186"/>
                  <a:gd name="T12" fmla="*/ 38 w 84"/>
                  <a:gd name="T13" fmla="*/ 30 h 186"/>
                  <a:gd name="T14" fmla="*/ 34 w 84"/>
                  <a:gd name="T15" fmla="*/ 32 h 186"/>
                  <a:gd name="T16" fmla="*/ 2 w 84"/>
                  <a:gd name="T17" fmla="*/ 116 h 186"/>
                  <a:gd name="T18" fmla="*/ 0 w 84"/>
                  <a:gd name="T19" fmla="*/ 148 h 186"/>
                  <a:gd name="T20" fmla="*/ 2 w 84"/>
                  <a:gd name="T21" fmla="*/ 148 h 186"/>
                  <a:gd name="T22" fmla="*/ 6 w 84"/>
                  <a:gd name="T23" fmla="*/ 150 h 186"/>
                  <a:gd name="T24" fmla="*/ 4 w 84"/>
                  <a:gd name="T25" fmla="*/ 158 h 186"/>
                  <a:gd name="T26" fmla="*/ 4 w 84"/>
                  <a:gd name="T27" fmla="*/ 168 h 186"/>
                  <a:gd name="T28" fmla="*/ 6 w 84"/>
                  <a:gd name="T29" fmla="*/ 176 h 186"/>
                  <a:gd name="T30" fmla="*/ 14 w 84"/>
                  <a:gd name="T31" fmla="*/ 178 h 186"/>
                  <a:gd name="T32" fmla="*/ 24 w 84"/>
                  <a:gd name="T33" fmla="*/ 180 h 186"/>
                  <a:gd name="T34" fmla="*/ 28 w 84"/>
                  <a:gd name="T35" fmla="*/ 184 h 186"/>
                  <a:gd name="T36" fmla="*/ 40 w 84"/>
                  <a:gd name="T37" fmla="*/ 186 h 186"/>
                  <a:gd name="T38" fmla="*/ 44 w 84"/>
                  <a:gd name="T39" fmla="*/ 184 h 186"/>
                  <a:gd name="T40" fmla="*/ 48 w 84"/>
                  <a:gd name="T41" fmla="*/ 180 h 186"/>
                  <a:gd name="T42" fmla="*/ 48 w 84"/>
                  <a:gd name="T43" fmla="*/ 174 h 186"/>
                  <a:gd name="T44" fmla="*/ 44 w 84"/>
                  <a:gd name="T45" fmla="*/ 170 h 186"/>
                  <a:gd name="T46" fmla="*/ 40 w 84"/>
                  <a:gd name="T47" fmla="*/ 170 h 186"/>
                  <a:gd name="T48" fmla="*/ 30 w 84"/>
                  <a:gd name="T49" fmla="*/ 154 h 186"/>
                  <a:gd name="T50" fmla="*/ 26 w 84"/>
                  <a:gd name="T51" fmla="*/ 128 h 186"/>
                  <a:gd name="T52" fmla="*/ 34 w 84"/>
                  <a:gd name="T53" fmla="*/ 100 h 186"/>
                  <a:gd name="T54" fmla="*/ 32 w 84"/>
                  <a:gd name="T55" fmla="*/ 96 h 186"/>
                  <a:gd name="T56" fmla="*/ 34 w 84"/>
                  <a:gd name="T57" fmla="*/ 86 h 186"/>
                  <a:gd name="T58" fmla="*/ 40 w 84"/>
                  <a:gd name="T59" fmla="*/ 76 h 186"/>
                  <a:gd name="T60" fmla="*/ 56 w 84"/>
                  <a:gd name="T61" fmla="*/ 50 h 186"/>
                  <a:gd name="T62" fmla="*/ 84 w 84"/>
                  <a:gd name="T63" fmla="*/ 22 h 186"/>
                  <a:gd name="T64" fmla="*/ 76 w 84"/>
                  <a:gd name="T65" fmla="*/ 8 h 18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186"/>
                  <a:gd name="T101" fmla="*/ 84 w 84"/>
                  <a:gd name="T102" fmla="*/ 186 h 18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186">
                    <a:moveTo>
                      <a:pt x="76" y="8"/>
                    </a:moveTo>
                    <a:lnTo>
                      <a:pt x="76" y="8"/>
                    </a:lnTo>
                    <a:lnTo>
                      <a:pt x="76" y="6"/>
                    </a:lnTo>
                    <a:lnTo>
                      <a:pt x="74" y="4"/>
                    </a:lnTo>
                    <a:lnTo>
                      <a:pt x="74" y="2"/>
                    </a:lnTo>
                    <a:lnTo>
                      <a:pt x="74" y="0"/>
                    </a:lnTo>
                    <a:lnTo>
                      <a:pt x="72" y="0"/>
                    </a:lnTo>
                    <a:lnTo>
                      <a:pt x="70" y="0"/>
                    </a:lnTo>
                    <a:lnTo>
                      <a:pt x="66" y="2"/>
                    </a:lnTo>
                    <a:lnTo>
                      <a:pt x="64" y="8"/>
                    </a:lnTo>
                    <a:lnTo>
                      <a:pt x="56" y="16"/>
                    </a:lnTo>
                    <a:lnTo>
                      <a:pt x="50" y="22"/>
                    </a:lnTo>
                    <a:lnTo>
                      <a:pt x="44" y="28"/>
                    </a:lnTo>
                    <a:lnTo>
                      <a:pt x="38" y="30"/>
                    </a:lnTo>
                    <a:lnTo>
                      <a:pt x="36" y="32"/>
                    </a:lnTo>
                    <a:lnTo>
                      <a:pt x="34" y="32"/>
                    </a:lnTo>
                    <a:lnTo>
                      <a:pt x="8" y="88"/>
                    </a:lnTo>
                    <a:lnTo>
                      <a:pt x="2" y="116"/>
                    </a:lnTo>
                    <a:lnTo>
                      <a:pt x="2" y="124"/>
                    </a:lnTo>
                    <a:lnTo>
                      <a:pt x="0" y="148"/>
                    </a:lnTo>
                    <a:lnTo>
                      <a:pt x="2" y="148"/>
                    </a:lnTo>
                    <a:lnTo>
                      <a:pt x="4" y="148"/>
                    </a:lnTo>
                    <a:lnTo>
                      <a:pt x="6" y="150"/>
                    </a:lnTo>
                    <a:lnTo>
                      <a:pt x="6" y="154"/>
                    </a:lnTo>
                    <a:lnTo>
                      <a:pt x="4" y="158"/>
                    </a:lnTo>
                    <a:lnTo>
                      <a:pt x="4" y="162"/>
                    </a:lnTo>
                    <a:lnTo>
                      <a:pt x="4" y="168"/>
                    </a:lnTo>
                    <a:lnTo>
                      <a:pt x="4" y="172"/>
                    </a:lnTo>
                    <a:lnTo>
                      <a:pt x="6" y="176"/>
                    </a:lnTo>
                    <a:lnTo>
                      <a:pt x="8" y="178"/>
                    </a:lnTo>
                    <a:lnTo>
                      <a:pt x="14" y="178"/>
                    </a:lnTo>
                    <a:lnTo>
                      <a:pt x="20" y="178"/>
                    </a:lnTo>
                    <a:lnTo>
                      <a:pt x="24" y="180"/>
                    </a:lnTo>
                    <a:lnTo>
                      <a:pt x="26" y="182"/>
                    </a:lnTo>
                    <a:lnTo>
                      <a:pt x="28" y="184"/>
                    </a:lnTo>
                    <a:lnTo>
                      <a:pt x="40" y="186"/>
                    </a:lnTo>
                    <a:lnTo>
                      <a:pt x="42" y="186"/>
                    </a:lnTo>
                    <a:lnTo>
                      <a:pt x="44" y="184"/>
                    </a:lnTo>
                    <a:lnTo>
                      <a:pt x="46" y="184"/>
                    </a:lnTo>
                    <a:lnTo>
                      <a:pt x="48" y="180"/>
                    </a:lnTo>
                    <a:lnTo>
                      <a:pt x="50" y="178"/>
                    </a:lnTo>
                    <a:lnTo>
                      <a:pt x="48" y="174"/>
                    </a:lnTo>
                    <a:lnTo>
                      <a:pt x="46" y="172"/>
                    </a:lnTo>
                    <a:lnTo>
                      <a:pt x="44" y="170"/>
                    </a:lnTo>
                    <a:lnTo>
                      <a:pt x="40" y="170"/>
                    </a:lnTo>
                    <a:lnTo>
                      <a:pt x="30" y="158"/>
                    </a:lnTo>
                    <a:lnTo>
                      <a:pt x="30" y="154"/>
                    </a:lnTo>
                    <a:lnTo>
                      <a:pt x="26" y="142"/>
                    </a:lnTo>
                    <a:lnTo>
                      <a:pt x="26" y="128"/>
                    </a:lnTo>
                    <a:lnTo>
                      <a:pt x="26" y="112"/>
                    </a:lnTo>
                    <a:lnTo>
                      <a:pt x="34" y="100"/>
                    </a:lnTo>
                    <a:lnTo>
                      <a:pt x="34" y="98"/>
                    </a:lnTo>
                    <a:lnTo>
                      <a:pt x="32" y="96"/>
                    </a:lnTo>
                    <a:lnTo>
                      <a:pt x="32" y="92"/>
                    </a:lnTo>
                    <a:lnTo>
                      <a:pt x="34" y="86"/>
                    </a:lnTo>
                    <a:lnTo>
                      <a:pt x="36" y="82"/>
                    </a:lnTo>
                    <a:lnTo>
                      <a:pt x="40" y="76"/>
                    </a:lnTo>
                    <a:lnTo>
                      <a:pt x="48" y="66"/>
                    </a:lnTo>
                    <a:lnTo>
                      <a:pt x="56" y="50"/>
                    </a:lnTo>
                    <a:lnTo>
                      <a:pt x="66" y="36"/>
                    </a:lnTo>
                    <a:lnTo>
                      <a:pt x="84" y="22"/>
                    </a:lnTo>
                    <a:lnTo>
                      <a:pt x="76" y="8"/>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370" name="Freeform 192"/>
              <p:cNvSpPr/>
              <p:nvPr/>
            </p:nvSpPr>
            <p:spPr bwMode="gray">
              <a:xfrm>
                <a:off x="3269" y="1221"/>
                <a:ext cx="121" cy="70"/>
              </a:xfrm>
              <a:custGeom>
                <a:avLst/>
                <a:gdLst>
                  <a:gd name="T0" fmla="*/ 26 w 110"/>
                  <a:gd name="T1" fmla="*/ 10 h 70"/>
                  <a:gd name="T2" fmla="*/ 26 w 110"/>
                  <a:gd name="T3" fmla="*/ 10 h 70"/>
                  <a:gd name="T4" fmla="*/ 26 w 110"/>
                  <a:gd name="T5" fmla="*/ 12 h 70"/>
                  <a:gd name="T6" fmla="*/ 24 w 110"/>
                  <a:gd name="T7" fmla="*/ 16 h 70"/>
                  <a:gd name="T8" fmla="*/ 22 w 110"/>
                  <a:gd name="T9" fmla="*/ 18 h 70"/>
                  <a:gd name="T10" fmla="*/ 20 w 110"/>
                  <a:gd name="T11" fmla="*/ 20 h 70"/>
                  <a:gd name="T12" fmla="*/ 14 w 110"/>
                  <a:gd name="T13" fmla="*/ 22 h 70"/>
                  <a:gd name="T14" fmla="*/ 10 w 110"/>
                  <a:gd name="T15" fmla="*/ 24 h 70"/>
                  <a:gd name="T16" fmla="*/ 4 w 110"/>
                  <a:gd name="T17" fmla="*/ 24 h 70"/>
                  <a:gd name="T18" fmla="*/ 2 w 110"/>
                  <a:gd name="T19" fmla="*/ 28 h 70"/>
                  <a:gd name="T20" fmla="*/ 0 w 110"/>
                  <a:gd name="T21" fmla="*/ 30 h 70"/>
                  <a:gd name="T22" fmla="*/ 0 w 110"/>
                  <a:gd name="T23" fmla="*/ 32 h 70"/>
                  <a:gd name="T24" fmla="*/ 2 w 110"/>
                  <a:gd name="T25" fmla="*/ 34 h 70"/>
                  <a:gd name="T26" fmla="*/ 8 w 110"/>
                  <a:gd name="T27" fmla="*/ 38 h 70"/>
                  <a:gd name="T28" fmla="*/ 22 w 110"/>
                  <a:gd name="T29" fmla="*/ 42 h 70"/>
                  <a:gd name="T30" fmla="*/ 34 w 110"/>
                  <a:gd name="T31" fmla="*/ 44 h 70"/>
                  <a:gd name="T32" fmla="*/ 46 w 110"/>
                  <a:gd name="T33" fmla="*/ 44 h 70"/>
                  <a:gd name="T34" fmla="*/ 50 w 110"/>
                  <a:gd name="T35" fmla="*/ 44 h 70"/>
                  <a:gd name="T36" fmla="*/ 68 w 110"/>
                  <a:gd name="T37" fmla="*/ 70 h 70"/>
                  <a:gd name="T38" fmla="*/ 86 w 110"/>
                  <a:gd name="T39" fmla="*/ 56 h 70"/>
                  <a:gd name="T40" fmla="*/ 88 w 110"/>
                  <a:gd name="T41" fmla="*/ 44 h 70"/>
                  <a:gd name="T42" fmla="*/ 88 w 110"/>
                  <a:gd name="T43" fmla="*/ 44 h 70"/>
                  <a:gd name="T44" fmla="*/ 92 w 110"/>
                  <a:gd name="T45" fmla="*/ 42 h 70"/>
                  <a:gd name="T46" fmla="*/ 96 w 110"/>
                  <a:gd name="T47" fmla="*/ 40 h 70"/>
                  <a:gd name="T48" fmla="*/ 100 w 110"/>
                  <a:gd name="T49" fmla="*/ 36 h 70"/>
                  <a:gd name="T50" fmla="*/ 104 w 110"/>
                  <a:gd name="T51" fmla="*/ 32 h 70"/>
                  <a:gd name="T52" fmla="*/ 108 w 110"/>
                  <a:gd name="T53" fmla="*/ 28 h 70"/>
                  <a:gd name="T54" fmla="*/ 110 w 110"/>
                  <a:gd name="T55" fmla="*/ 22 h 70"/>
                  <a:gd name="T56" fmla="*/ 110 w 110"/>
                  <a:gd name="T57" fmla="*/ 18 h 70"/>
                  <a:gd name="T58" fmla="*/ 110 w 110"/>
                  <a:gd name="T59" fmla="*/ 16 h 70"/>
                  <a:gd name="T60" fmla="*/ 108 w 110"/>
                  <a:gd name="T61" fmla="*/ 16 h 70"/>
                  <a:gd name="T62" fmla="*/ 106 w 110"/>
                  <a:gd name="T63" fmla="*/ 16 h 70"/>
                  <a:gd name="T64" fmla="*/ 104 w 110"/>
                  <a:gd name="T65" fmla="*/ 18 h 70"/>
                  <a:gd name="T66" fmla="*/ 102 w 110"/>
                  <a:gd name="T67" fmla="*/ 18 h 70"/>
                  <a:gd name="T68" fmla="*/ 100 w 110"/>
                  <a:gd name="T69" fmla="*/ 20 h 70"/>
                  <a:gd name="T70" fmla="*/ 98 w 110"/>
                  <a:gd name="T71" fmla="*/ 22 h 70"/>
                  <a:gd name="T72" fmla="*/ 98 w 110"/>
                  <a:gd name="T73" fmla="*/ 22 h 70"/>
                  <a:gd name="T74" fmla="*/ 80 w 110"/>
                  <a:gd name="T75" fmla="*/ 32 h 70"/>
                  <a:gd name="T76" fmla="*/ 62 w 110"/>
                  <a:gd name="T77" fmla="*/ 30 h 70"/>
                  <a:gd name="T78" fmla="*/ 60 w 110"/>
                  <a:gd name="T79" fmla="*/ 28 h 70"/>
                  <a:gd name="T80" fmla="*/ 58 w 110"/>
                  <a:gd name="T81" fmla="*/ 28 h 70"/>
                  <a:gd name="T82" fmla="*/ 56 w 110"/>
                  <a:gd name="T83" fmla="*/ 24 h 70"/>
                  <a:gd name="T84" fmla="*/ 56 w 110"/>
                  <a:gd name="T85" fmla="*/ 22 h 70"/>
                  <a:gd name="T86" fmla="*/ 56 w 110"/>
                  <a:gd name="T87" fmla="*/ 18 h 70"/>
                  <a:gd name="T88" fmla="*/ 58 w 110"/>
                  <a:gd name="T89" fmla="*/ 14 h 70"/>
                  <a:gd name="T90" fmla="*/ 62 w 110"/>
                  <a:gd name="T91" fmla="*/ 10 h 70"/>
                  <a:gd name="T92" fmla="*/ 64 w 110"/>
                  <a:gd name="T93" fmla="*/ 6 h 70"/>
                  <a:gd name="T94" fmla="*/ 66 w 110"/>
                  <a:gd name="T95" fmla="*/ 4 h 70"/>
                  <a:gd name="T96" fmla="*/ 66 w 110"/>
                  <a:gd name="T97" fmla="*/ 4 h 70"/>
                  <a:gd name="T98" fmla="*/ 62 w 110"/>
                  <a:gd name="T99" fmla="*/ 2 h 70"/>
                  <a:gd name="T100" fmla="*/ 54 w 110"/>
                  <a:gd name="T101" fmla="*/ 2 h 70"/>
                  <a:gd name="T102" fmla="*/ 44 w 110"/>
                  <a:gd name="T103" fmla="*/ 0 h 70"/>
                  <a:gd name="T104" fmla="*/ 34 w 110"/>
                  <a:gd name="T105" fmla="*/ 4 h 70"/>
                  <a:gd name="T106" fmla="*/ 26 w 110"/>
                  <a:gd name="T107" fmla="*/ 10 h 70"/>
                  <a:gd name="T108" fmla="*/ 26 w 110"/>
                  <a:gd name="T109" fmla="*/ 10 h 7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0"/>
                  <a:gd name="T166" fmla="*/ 0 h 70"/>
                  <a:gd name="T167" fmla="*/ 110 w 110"/>
                  <a:gd name="T168" fmla="*/ 70 h 7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0" h="70">
                    <a:moveTo>
                      <a:pt x="26" y="10"/>
                    </a:moveTo>
                    <a:lnTo>
                      <a:pt x="26" y="10"/>
                    </a:lnTo>
                    <a:lnTo>
                      <a:pt x="26" y="12"/>
                    </a:lnTo>
                    <a:lnTo>
                      <a:pt x="24" y="16"/>
                    </a:lnTo>
                    <a:lnTo>
                      <a:pt x="22" y="18"/>
                    </a:lnTo>
                    <a:lnTo>
                      <a:pt x="20" y="20"/>
                    </a:lnTo>
                    <a:lnTo>
                      <a:pt x="14" y="22"/>
                    </a:lnTo>
                    <a:lnTo>
                      <a:pt x="10" y="24"/>
                    </a:lnTo>
                    <a:lnTo>
                      <a:pt x="4" y="24"/>
                    </a:lnTo>
                    <a:lnTo>
                      <a:pt x="2" y="28"/>
                    </a:lnTo>
                    <a:lnTo>
                      <a:pt x="0" y="30"/>
                    </a:lnTo>
                    <a:lnTo>
                      <a:pt x="0" y="32"/>
                    </a:lnTo>
                    <a:lnTo>
                      <a:pt x="2" y="34"/>
                    </a:lnTo>
                    <a:lnTo>
                      <a:pt x="8" y="38"/>
                    </a:lnTo>
                    <a:lnTo>
                      <a:pt x="22" y="42"/>
                    </a:lnTo>
                    <a:lnTo>
                      <a:pt x="34" y="44"/>
                    </a:lnTo>
                    <a:lnTo>
                      <a:pt x="46" y="44"/>
                    </a:lnTo>
                    <a:lnTo>
                      <a:pt x="50" y="44"/>
                    </a:lnTo>
                    <a:lnTo>
                      <a:pt x="68" y="70"/>
                    </a:lnTo>
                    <a:lnTo>
                      <a:pt x="86" y="56"/>
                    </a:lnTo>
                    <a:lnTo>
                      <a:pt x="88" y="44"/>
                    </a:lnTo>
                    <a:lnTo>
                      <a:pt x="92" y="42"/>
                    </a:lnTo>
                    <a:lnTo>
                      <a:pt x="96" y="40"/>
                    </a:lnTo>
                    <a:lnTo>
                      <a:pt x="100" y="36"/>
                    </a:lnTo>
                    <a:lnTo>
                      <a:pt x="104" y="32"/>
                    </a:lnTo>
                    <a:lnTo>
                      <a:pt x="108" y="28"/>
                    </a:lnTo>
                    <a:lnTo>
                      <a:pt x="110" y="22"/>
                    </a:lnTo>
                    <a:lnTo>
                      <a:pt x="110" y="18"/>
                    </a:lnTo>
                    <a:lnTo>
                      <a:pt x="110" y="16"/>
                    </a:lnTo>
                    <a:lnTo>
                      <a:pt x="108" y="16"/>
                    </a:lnTo>
                    <a:lnTo>
                      <a:pt x="106" y="16"/>
                    </a:lnTo>
                    <a:lnTo>
                      <a:pt x="104" y="18"/>
                    </a:lnTo>
                    <a:lnTo>
                      <a:pt x="102" y="18"/>
                    </a:lnTo>
                    <a:lnTo>
                      <a:pt x="100" y="20"/>
                    </a:lnTo>
                    <a:lnTo>
                      <a:pt x="98" y="22"/>
                    </a:lnTo>
                    <a:lnTo>
                      <a:pt x="80" y="32"/>
                    </a:lnTo>
                    <a:lnTo>
                      <a:pt x="62" y="30"/>
                    </a:lnTo>
                    <a:lnTo>
                      <a:pt x="60" y="28"/>
                    </a:lnTo>
                    <a:lnTo>
                      <a:pt x="58" y="28"/>
                    </a:lnTo>
                    <a:lnTo>
                      <a:pt x="56" y="24"/>
                    </a:lnTo>
                    <a:lnTo>
                      <a:pt x="56" y="22"/>
                    </a:lnTo>
                    <a:lnTo>
                      <a:pt x="56" y="18"/>
                    </a:lnTo>
                    <a:lnTo>
                      <a:pt x="58" y="14"/>
                    </a:lnTo>
                    <a:lnTo>
                      <a:pt x="62" y="10"/>
                    </a:lnTo>
                    <a:lnTo>
                      <a:pt x="64" y="6"/>
                    </a:lnTo>
                    <a:lnTo>
                      <a:pt x="66" y="4"/>
                    </a:lnTo>
                    <a:lnTo>
                      <a:pt x="62" y="2"/>
                    </a:lnTo>
                    <a:lnTo>
                      <a:pt x="54" y="2"/>
                    </a:lnTo>
                    <a:lnTo>
                      <a:pt x="44" y="0"/>
                    </a:lnTo>
                    <a:lnTo>
                      <a:pt x="34" y="4"/>
                    </a:lnTo>
                    <a:lnTo>
                      <a:pt x="26" y="10"/>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371" name="Freeform 193"/>
              <p:cNvSpPr/>
              <p:nvPr/>
            </p:nvSpPr>
            <p:spPr bwMode="gray">
              <a:xfrm>
                <a:off x="2870" y="1236"/>
                <a:ext cx="122" cy="220"/>
              </a:xfrm>
              <a:custGeom>
                <a:avLst/>
                <a:gdLst>
                  <a:gd name="T0" fmla="*/ 44 w 110"/>
                  <a:gd name="T1" fmla="*/ 20 h 220"/>
                  <a:gd name="T2" fmla="*/ 40 w 110"/>
                  <a:gd name="T3" fmla="*/ 20 h 220"/>
                  <a:gd name="T4" fmla="*/ 36 w 110"/>
                  <a:gd name="T5" fmla="*/ 20 h 220"/>
                  <a:gd name="T6" fmla="*/ 34 w 110"/>
                  <a:gd name="T7" fmla="*/ 26 h 220"/>
                  <a:gd name="T8" fmla="*/ 32 w 110"/>
                  <a:gd name="T9" fmla="*/ 32 h 220"/>
                  <a:gd name="T10" fmla="*/ 28 w 110"/>
                  <a:gd name="T11" fmla="*/ 34 h 220"/>
                  <a:gd name="T12" fmla="*/ 24 w 110"/>
                  <a:gd name="T13" fmla="*/ 34 h 220"/>
                  <a:gd name="T14" fmla="*/ 24 w 110"/>
                  <a:gd name="T15" fmla="*/ 34 h 220"/>
                  <a:gd name="T16" fmla="*/ 20 w 110"/>
                  <a:gd name="T17" fmla="*/ 26 h 220"/>
                  <a:gd name="T18" fmla="*/ 12 w 110"/>
                  <a:gd name="T19" fmla="*/ 18 h 220"/>
                  <a:gd name="T20" fmla="*/ 2 w 110"/>
                  <a:gd name="T21" fmla="*/ 16 h 220"/>
                  <a:gd name="T22" fmla="*/ 0 w 110"/>
                  <a:gd name="T23" fmla="*/ 60 h 220"/>
                  <a:gd name="T24" fmla="*/ 4 w 110"/>
                  <a:gd name="T25" fmla="*/ 72 h 220"/>
                  <a:gd name="T26" fmla="*/ 14 w 110"/>
                  <a:gd name="T27" fmla="*/ 94 h 220"/>
                  <a:gd name="T28" fmla="*/ 42 w 110"/>
                  <a:gd name="T29" fmla="*/ 106 h 220"/>
                  <a:gd name="T30" fmla="*/ 58 w 110"/>
                  <a:gd name="T31" fmla="*/ 94 h 220"/>
                  <a:gd name="T32" fmla="*/ 60 w 110"/>
                  <a:gd name="T33" fmla="*/ 96 h 220"/>
                  <a:gd name="T34" fmla="*/ 66 w 110"/>
                  <a:gd name="T35" fmla="*/ 100 h 220"/>
                  <a:gd name="T36" fmla="*/ 68 w 110"/>
                  <a:gd name="T37" fmla="*/ 106 h 220"/>
                  <a:gd name="T38" fmla="*/ 62 w 110"/>
                  <a:gd name="T39" fmla="*/ 114 h 220"/>
                  <a:gd name="T40" fmla="*/ 46 w 110"/>
                  <a:gd name="T41" fmla="*/ 126 h 220"/>
                  <a:gd name="T42" fmla="*/ 38 w 110"/>
                  <a:gd name="T43" fmla="*/ 130 h 220"/>
                  <a:gd name="T44" fmla="*/ 36 w 110"/>
                  <a:gd name="T45" fmla="*/ 144 h 220"/>
                  <a:gd name="T46" fmla="*/ 36 w 110"/>
                  <a:gd name="T47" fmla="*/ 166 h 220"/>
                  <a:gd name="T48" fmla="*/ 38 w 110"/>
                  <a:gd name="T49" fmla="*/ 170 h 220"/>
                  <a:gd name="T50" fmla="*/ 42 w 110"/>
                  <a:gd name="T51" fmla="*/ 182 h 220"/>
                  <a:gd name="T52" fmla="*/ 48 w 110"/>
                  <a:gd name="T53" fmla="*/ 192 h 220"/>
                  <a:gd name="T54" fmla="*/ 56 w 110"/>
                  <a:gd name="T55" fmla="*/ 202 h 220"/>
                  <a:gd name="T56" fmla="*/ 62 w 110"/>
                  <a:gd name="T57" fmla="*/ 212 h 220"/>
                  <a:gd name="T58" fmla="*/ 66 w 110"/>
                  <a:gd name="T59" fmla="*/ 220 h 220"/>
                  <a:gd name="T60" fmla="*/ 74 w 110"/>
                  <a:gd name="T61" fmla="*/ 212 h 220"/>
                  <a:gd name="T62" fmla="*/ 90 w 110"/>
                  <a:gd name="T63" fmla="*/ 154 h 220"/>
                  <a:gd name="T64" fmla="*/ 104 w 110"/>
                  <a:gd name="T65" fmla="*/ 98 h 220"/>
                  <a:gd name="T66" fmla="*/ 108 w 110"/>
                  <a:gd name="T67" fmla="*/ 88 h 220"/>
                  <a:gd name="T68" fmla="*/ 108 w 110"/>
                  <a:gd name="T69" fmla="*/ 66 h 220"/>
                  <a:gd name="T70" fmla="*/ 102 w 110"/>
                  <a:gd name="T71" fmla="*/ 22 h 220"/>
                  <a:gd name="T72" fmla="*/ 70 w 110"/>
                  <a:gd name="T73" fmla="*/ 2 h 220"/>
                  <a:gd name="T74" fmla="*/ 64 w 110"/>
                  <a:gd name="T75" fmla="*/ 4 h 220"/>
                  <a:gd name="T76" fmla="*/ 58 w 110"/>
                  <a:gd name="T77" fmla="*/ 8 h 220"/>
                  <a:gd name="T78" fmla="*/ 58 w 110"/>
                  <a:gd name="T79" fmla="*/ 14 h 220"/>
                  <a:gd name="T80" fmla="*/ 56 w 110"/>
                  <a:gd name="T81" fmla="*/ 24 h 220"/>
                  <a:gd name="T82" fmla="*/ 54 w 110"/>
                  <a:gd name="T83" fmla="*/ 30 h 220"/>
                  <a:gd name="T84" fmla="*/ 44 w 110"/>
                  <a:gd name="T85" fmla="*/ 22 h 2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0"/>
                  <a:gd name="T130" fmla="*/ 0 h 220"/>
                  <a:gd name="T131" fmla="*/ 110 w 110"/>
                  <a:gd name="T132" fmla="*/ 220 h 22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0" h="220">
                    <a:moveTo>
                      <a:pt x="44" y="22"/>
                    </a:moveTo>
                    <a:lnTo>
                      <a:pt x="44" y="20"/>
                    </a:lnTo>
                    <a:lnTo>
                      <a:pt x="42" y="20"/>
                    </a:lnTo>
                    <a:lnTo>
                      <a:pt x="40" y="20"/>
                    </a:lnTo>
                    <a:lnTo>
                      <a:pt x="38" y="20"/>
                    </a:lnTo>
                    <a:lnTo>
                      <a:pt x="36" y="20"/>
                    </a:lnTo>
                    <a:lnTo>
                      <a:pt x="34" y="22"/>
                    </a:lnTo>
                    <a:lnTo>
                      <a:pt x="34" y="26"/>
                    </a:lnTo>
                    <a:lnTo>
                      <a:pt x="34" y="28"/>
                    </a:lnTo>
                    <a:lnTo>
                      <a:pt x="32" y="32"/>
                    </a:lnTo>
                    <a:lnTo>
                      <a:pt x="32" y="34"/>
                    </a:lnTo>
                    <a:lnTo>
                      <a:pt x="28" y="34"/>
                    </a:lnTo>
                    <a:lnTo>
                      <a:pt x="26" y="34"/>
                    </a:lnTo>
                    <a:lnTo>
                      <a:pt x="24" y="34"/>
                    </a:lnTo>
                    <a:lnTo>
                      <a:pt x="22" y="30"/>
                    </a:lnTo>
                    <a:lnTo>
                      <a:pt x="20" y="26"/>
                    </a:lnTo>
                    <a:lnTo>
                      <a:pt x="16" y="22"/>
                    </a:lnTo>
                    <a:lnTo>
                      <a:pt x="12" y="18"/>
                    </a:lnTo>
                    <a:lnTo>
                      <a:pt x="8" y="16"/>
                    </a:lnTo>
                    <a:lnTo>
                      <a:pt x="2" y="16"/>
                    </a:lnTo>
                    <a:lnTo>
                      <a:pt x="0" y="36"/>
                    </a:lnTo>
                    <a:lnTo>
                      <a:pt x="0" y="60"/>
                    </a:lnTo>
                    <a:lnTo>
                      <a:pt x="0" y="64"/>
                    </a:lnTo>
                    <a:lnTo>
                      <a:pt x="4" y="72"/>
                    </a:lnTo>
                    <a:lnTo>
                      <a:pt x="8" y="84"/>
                    </a:lnTo>
                    <a:lnTo>
                      <a:pt x="14" y="94"/>
                    </a:lnTo>
                    <a:lnTo>
                      <a:pt x="28" y="114"/>
                    </a:lnTo>
                    <a:lnTo>
                      <a:pt x="42" y="106"/>
                    </a:lnTo>
                    <a:lnTo>
                      <a:pt x="44" y="94"/>
                    </a:lnTo>
                    <a:lnTo>
                      <a:pt x="58" y="94"/>
                    </a:lnTo>
                    <a:lnTo>
                      <a:pt x="58" y="96"/>
                    </a:lnTo>
                    <a:lnTo>
                      <a:pt x="60" y="96"/>
                    </a:lnTo>
                    <a:lnTo>
                      <a:pt x="64" y="98"/>
                    </a:lnTo>
                    <a:lnTo>
                      <a:pt x="66" y="100"/>
                    </a:lnTo>
                    <a:lnTo>
                      <a:pt x="68" y="104"/>
                    </a:lnTo>
                    <a:lnTo>
                      <a:pt x="68" y="106"/>
                    </a:lnTo>
                    <a:lnTo>
                      <a:pt x="66" y="110"/>
                    </a:lnTo>
                    <a:lnTo>
                      <a:pt x="62" y="114"/>
                    </a:lnTo>
                    <a:lnTo>
                      <a:pt x="54" y="122"/>
                    </a:lnTo>
                    <a:lnTo>
                      <a:pt x="46" y="126"/>
                    </a:lnTo>
                    <a:lnTo>
                      <a:pt x="40" y="128"/>
                    </a:lnTo>
                    <a:lnTo>
                      <a:pt x="38" y="130"/>
                    </a:lnTo>
                    <a:lnTo>
                      <a:pt x="36" y="132"/>
                    </a:lnTo>
                    <a:lnTo>
                      <a:pt x="36" y="144"/>
                    </a:lnTo>
                    <a:lnTo>
                      <a:pt x="46" y="152"/>
                    </a:lnTo>
                    <a:lnTo>
                      <a:pt x="36" y="166"/>
                    </a:lnTo>
                    <a:lnTo>
                      <a:pt x="38" y="170"/>
                    </a:lnTo>
                    <a:lnTo>
                      <a:pt x="40" y="176"/>
                    </a:lnTo>
                    <a:lnTo>
                      <a:pt x="42" y="182"/>
                    </a:lnTo>
                    <a:lnTo>
                      <a:pt x="44" y="188"/>
                    </a:lnTo>
                    <a:lnTo>
                      <a:pt x="48" y="192"/>
                    </a:lnTo>
                    <a:lnTo>
                      <a:pt x="52" y="196"/>
                    </a:lnTo>
                    <a:lnTo>
                      <a:pt x="56" y="202"/>
                    </a:lnTo>
                    <a:lnTo>
                      <a:pt x="58" y="208"/>
                    </a:lnTo>
                    <a:lnTo>
                      <a:pt x="62" y="212"/>
                    </a:lnTo>
                    <a:lnTo>
                      <a:pt x="64" y="216"/>
                    </a:lnTo>
                    <a:lnTo>
                      <a:pt x="66" y="220"/>
                    </a:lnTo>
                    <a:lnTo>
                      <a:pt x="74" y="212"/>
                    </a:lnTo>
                    <a:lnTo>
                      <a:pt x="84" y="172"/>
                    </a:lnTo>
                    <a:lnTo>
                      <a:pt x="90" y="154"/>
                    </a:lnTo>
                    <a:lnTo>
                      <a:pt x="94" y="132"/>
                    </a:lnTo>
                    <a:lnTo>
                      <a:pt x="104" y="98"/>
                    </a:lnTo>
                    <a:lnTo>
                      <a:pt x="106" y="96"/>
                    </a:lnTo>
                    <a:lnTo>
                      <a:pt x="108" y="88"/>
                    </a:lnTo>
                    <a:lnTo>
                      <a:pt x="110" y="76"/>
                    </a:lnTo>
                    <a:lnTo>
                      <a:pt x="108" y="66"/>
                    </a:lnTo>
                    <a:lnTo>
                      <a:pt x="98" y="46"/>
                    </a:lnTo>
                    <a:lnTo>
                      <a:pt x="102" y="22"/>
                    </a:lnTo>
                    <a:lnTo>
                      <a:pt x="70" y="0"/>
                    </a:lnTo>
                    <a:lnTo>
                      <a:pt x="70" y="2"/>
                    </a:lnTo>
                    <a:lnTo>
                      <a:pt x="66" y="2"/>
                    </a:lnTo>
                    <a:lnTo>
                      <a:pt x="64" y="4"/>
                    </a:lnTo>
                    <a:lnTo>
                      <a:pt x="60" y="6"/>
                    </a:lnTo>
                    <a:lnTo>
                      <a:pt x="58" y="8"/>
                    </a:lnTo>
                    <a:lnTo>
                      <a:pt x="58" y="10"/>
                    </a:lnTo>
                    <a:lnTo>
                      <a:pt x="58" y="14"/>
                    </a:lnTo>
                    <a:lnTo>
                      <a:pt x="58" y="18"/>
                    </a:lnTo>
                    <a:lnTo>
                      <a:pt x="56" y="24"/>
                    </a:lnTo>
                    <a:lnTo>
                      <a:pt x="56" y="26"/>
                    </a:lnTo>
                    <a:lnTo>
                      <a:pt x="54" y="30"/>
                    </a:lnTo>
                    <a:lnTo>
                      <a:pt x="44" y="22"/>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372" name="Freeform 194"/>
              <p:cNvSpPr/>
              <p:nvPr/>
            </p:nvSpPr>
            <p:spPr bwMode="gray">
              <a:xfrm>
                <a:off x="2968" y="1196"/>
                <a:ext cx="134" cy="94"/>
              </a:xfrm>
              <a:custGeom>
                <a:avLst/>
                <a:gdLst>
                  <a:gd name="T0" fmla="*/ 22 w 122"/>
                  <a:gd name="T1" fmla="*/ 0 h 94"/>
                  <a:gd name="T2" fmla="*/ 14 w 122"/>
                  <a:gd name="T3" fmla="*/ 20 h 94"/>
                  <a:gd name="T4" fmla="*/ 0 w 122"/>
                  <a:gd name="T5" fmla="*/ 32 h 94"/>
                  <a:gd name="T6" fmla="*/ 0 w 122"/>
                  <a:gd name="T7" fmla="*/ 32 h 94"/>
                  <a:gd name="T8" fmla="*/ 2 w 122"/>
                  <a:gd name="T9" fmla="*/ 36 h 94"/>
                  <a:gd name="T10" fmla="*/ 4 w 122"/>
                  <a:gd name="T11" fmla="*/ 40 h 94"/>
                  <a:gd name="T12" fmla="*/ 6 w 122"/>
                  <a:gd name="T13" fmla="*/ 46 h 94"/>
                  <a:gd name="T14" fmla="*/ 10 w 122"/>
                  <a:gd name="T15" fmla="*/ 50 h 94"/>
                  <a:gd name="T16" fmla="*/ 12 w 122"/>
                  <a:gd name="T17" fmla="*/ 52 h 94"/>
                  <a:gd name="T18" fmla="*/ 14 w 122"/>
                  <a:gd name="T19" fmla="*/ 54 h 94"/>
                  <a:gd name="T20" fmla="*/ 18 w 122"/>
                  <a:gd name="T21" fmla="*/ 54 h 94"/>
                  <a:gd name="T22" fmla="*/ 22 w 122"/>
                  <a:gd name="T23" fmla="*/ 56 h 94"/>
                  <a:gd name="T24" fmla="*/ 26 w 122"/>
                  <a:gd name="T25" fmla="*/ 56 h 94"/>
                  <a:gd name="T26" fmla="*/ 28 w 122"/>
                  <a:gd name="T27" fmla="*/ 56 h 94"/>
                  <a:gd name="T28" fmla="*/ 30 w 122"/>
                  <a:gd name="T29" fmla="*/ 58 h 94"/>
                  <a:gd name="T30" fmla="*/ 32 w 122"/>
                  <a:gd name="T31" fmla="*/ 60 h 94"/>
                  <a:gd name="T32" fmla="*/ 30 w 122"/>
                  <a:gd name="T33" fmla="*/ 62 h 94"/>
                  <a:gd name="T34" fmla="*/ 28 w 122"/>
                  <a:gd name="T35" fmla="*/ 66 h 94"/>
                  <a:gd name="T36" fmla="*/ 24 w 122"/>
                  <a:gd name="T37" fmla="*/ 70 h 94"/>
                  <a:gd name="T38" fmla="*/ 24 w 122"/>
                  <a:gd name="T39" fmla="*/ 74 h 94"/>
                  <a:gd name="T40" fmla="*/ 26 w 122"/>
                  <a:gd name="T41" fmla="*/ 80 h 94"/>
                  <a:gd name="T42" fmla="*/ 28 w 122"/>
                  <a:gd name="T43" fmla="*/ 82 h 94"/>
                  <a:gd name="T44" fmla="*/ 32 w 122"/>
                  <a:gd name="T45" fmla="*/ 86 h 94"/>
                  <a:gd name="T46" fmla="*/ 36 w 122"/>
                  <a:gd name="T47" fmla="*/ 88 h 94"/>
                  <a:gd name="T48" fmla="*/ 40 w 122"/>
                  <a:gd name="T49" fmla="*/ 88 h 94"/>
                  <a:gd name="T50" fmla="*/ 50 w 122"/>
                  <a:gd name="T51" fmla="*/ 88 h 94"/>
                  <a:gd name="T52" fmla="*/ 64 w 122"/>
                  <a:gd name="T53" fmla="*/ 88 h 94"/>
                  <a:gd name="T54" fmla="*/ 80 w 122"/>
                  <a:gd name="T55" fmla="*/ 94 h 94"/>
                  <a:gd name="T56" fmla="*/ 122 w 122"/>
                  <a:gd name="T57" fmla="*/ 42 h 94"/>
                  <a:gd name="T58" fmla="*/ 114 w 122"/>
                  <a:gd name="T59" fmla="*/ 24 h 94"/>
                  <a:gd name="T60" fmla="*/ 92 w 122"/>
                  <a:gd name="T61" fmla="*/ 20 h 94"/>
                  <a:gd name="T62" fmla="*/ 56 w 122"/>
                  <a:gd name="T63" fmla="*/ 0 h 94"/>
                  <a:gd name="T64" fmla="*/ 54 w 122"/>
                  <a:gd name="T65" fmla="*/ 12 h 94"/>
                  <a:gd name="T66" fmla="*/ 40 w 122"/>
                  <a:gd name="T67" fmla="*/ 10 h 94"/>
                  <a:gd name="T68" fmla="*/ 22 w 122"/>
                  <a:gd name="T69" fmla="*/ 0 h 94"/>
                  <a:gd name="T70" fmla="*/ 22 w 122"/>
                  <a:gd name="T71" fmla="*/ 0 h 9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22"/>
                  <a:gd name="T109" fmla="*/ 0 h 94"/>
                  <a:gd name="T110" fmla="*/ 122 w 122"/>
                  <a:gd name="T111" fmla="*/ 94 h 9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22" h="94">
                    <a:moveTo>
                      <a:pt x="22" y="0"/>
                    </a:moveTo>
                    <a:lnTo>
                      <a:pt x="14" y="20"/>
                    </a:lnTo>
                    <a:lnTo>
                      <a:pt x="0" y="32"/>
                    </a:lnTo>
                    <a:lnTo>
                      <a:pt x="2" y="36"/>
                    </a:lnTo>
                    <a:lnTo>
                      <a:pt x="4" y="40"/>
                    </a:lnTo>
                    <a:lnTo>
                      <a:pt x="6" y="46"/>
                    </a:lnTo>
                    <a:lnTo>
                      <a:pt x="10" y="50"/>
                    </a:lnTo>
                    <a:lnTo>
                      <a:pt x="12" y="52"/>
                    </a:lnTo>
                    <a:lnTo>
                      <a:pt x="14" y="54"/>
                    </a:lnTo>
                    <a:lnTo>
                      <a:pt x="18" y="54"/>
                    </a:lnTo>
                    <a:lnTo>
                      <a:pt x="22" y="56"/>
                    </a:lnTo>
                    <a:lnTo>
                      <a:pt x="26" y="56"/>
                    </a:lnTo>
                    <a:lnTo>
                      <a:pt x="28" y="56"/>
                    </a:lnTo>
                    <a:lnTo>
                      <a:pt x="30" y="58"/>
                    </a:lnTo>
                    <a:lnTo>
                      <a:pt x="32" y="60"/>
                    </a:lnTo>
                    <a:lnTo>
                      <a:pt x="30" y="62"/>
                    </a:lnTo>
                    <a:lnTo>
                      <a:pt x="28" y="66"/>
                    </a:lnTo>
                    <a:lnTo>
                      <a:pt x="24" y="70"/>
                    </a:lnTo>
                    <a:lnTo>
                      <a:pt x="24" y="74"/>
                    </a:lnTo>
                    <a:lnTo>
                      <a:pt x="26" y="80"/>
                    </a:lnTo>
                    <a:lnTo>
                      <a:pt x="28" y="82"/>
                    </a:lnTo>
                    <a:lnTo>
                      <a:pt x="32" y="86"/>
                    </a:lnTo>
                    <a:lnTo>
                      <a:pt x="36" y="88"/>
                    </a:lnTo>
                    <a:lnTo>
                      <a:pt x="40" y="88"/>
                    </a:lnTo>
                    <a:lnTo>
                      <a:pt x="50" y="88"/>
                    </a:lnTo>
                    <a:lnTo>
                      <a:pt x="64" y="88"/>
                    </a:lnTo>
                    <a:lnTo>
                      <a:pt x="80" y="94"/>
                    </a:lnTo>
                    <a:lnTo>
                      <a:pt x="122" y="42"/>
                    </a:lnTo>
                    <a:lnTo>
                      <a:pt x="114" y="24"/>
                    </a:lnTo>
                    <a:lnTo>
                      <a:pt x="92" y="20"/>
                    </a:lnTo>
                    <a:lnTo>
                      <a:pt x="56" y="0"/>
                    </a:lnTo>
                    <a:lnTo>
                      <a:pt x="54" y="12"/>
                    </a:lnTo>
                    <a:lnTo>
                      <a:pt x="40" y="10"/>
                    </a:lnTo>
                    <a:lnTo>
                      <a:pt x="22" y="0"/>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373" name="Freeform 195"/>
              <p:cNvSpPr/>
              <p:nvPr/>
            </p:nvSpPr>
            <p:spPr bwMode="gray">
              <a:xfrm>
                <a:off x="2998" y="1330"/>
                <a:ext cx="51" cy="46"/>
              </a:xfrm>
              <a:custGeom>
                <a:avLst/>
                <a:gdLst>
                  <a:gd name="T0" fmla="*/ 28 w 46"/>
                  <a:gd name="T1" fmla="*/ 8 h 46"/>
                  <a:gd name="T2" fmla="*/ 28 w 46"/>
                  <a:gd name="T3" fmla="*/ 6 h 46"/>
                  <a:gd name="T4" fmla="*/ 26 w 46"/>
                  <a:gd name="T5" fmla="*/ 4 h 46"/>
                  <a:gd name="T6" fmla="*/ 22 w 46"/>
                  <a:gd name="T7" fmla="*/ 2 h 46"/>
                  <a:gd name="T8" fmla="*/ 20 w 46"/>
                  <a:gd name="T9" fmla="*/ 0 h 46"/>
                  <a:gd name="T10" fmla="*/ 16 w 46"/>
                  <a:gd name="T11" fmla="*/ 0 h 46"/>
                  <a:gd name="T12" fmla="*/ 12 w 46"/>
                  <a:gd name="T13" fmla="*/ 0 h 46"/>
                  <a:gd name="T14" fmla="*/ 10 w 46"/>
                  <a:gd name="T15" fmla="*/ 0 h 46"/>
                  <a:gd name="T16" fmla="*/ 8 w 46"/>
                  <a:gd name="T17" fmla="*/ 4 h 46"/>
                  <a:gd name="T18" fmla="*/ 4 w 46"/>
                  <a:gd name="T19" fmla="*/ 8 h 46"/>
                  <a:gd name="T20" fmla="*/ 2 w 46"/>
                  <a:gd name="T21" fmla="*/ 12 h 46"/>
                  <a:gd name="T22" fmla="*/ 2 w 46"/>
                  <a:gd name="T23" fmla="*/ 16 h 46"/>
                  <a:gd name="T24" fmla="*/ 0 w 46"/>
                  <a:gd name="T25" fmla="*/ 20 h 46"/>
                  <a:gd name="T26" fmla="*/ 2 w 46"/>
                  <a:gd name="T27" fmla="*/ 24 h 46"/>
                  <a:gd name="T28" fmla="*/ 4 w 46"/>
                  <a:gd name="T29" fmla="*/ 26 h 46"/>
                  <a:gd name="T30" fmla="*/ 8 w 46"/>
                  <a:gd name="T31" fmla="*/ 30 h 46"/>
                  <a:gd name="T32" fmla="*/ 12 w 46"/>
                  <a:gd name="T33" fmla="*/ 34 h 46"/>
                  <a:gd name="T34" fmla="*/ 16 w 46"/>
                  <a:gd name="T35" fmla="*/ 36 h 46"/>
                  <a:gd name="T36" fmla="*/ 20 w 46"/>
                  <a:gd name="T37" fmla="*/ 40 h 46"/>
                  <a:gd name="T38" fmla="*/ 24 w 46"/>
                  <a:gd name="T39" fmla="*/ 42 h 46"/>
                  <a:gd name="T40" fmla="*/ 28 w 46"/>
                  <a:gd name="T41" fmla="*/ 44 h 46"/>
                  <a:gd name="T42" fmla="*/ 28 w 46"/>
                  <a:gd name="T43" fmla="*/ 46 h 46"/>
                  <a:gd name="T44" fmla="*/ 28 w 46"/>
                  <a:gd name="T45" fmla="*/ 44 h 46"/>
                  <a:gd name="T46" fmla="*/ 32 w 46"/>
                  <a:gd name="T47" fmla="*/ 44 h 46"/>
                  <a:gd name="T48" fmla="*/ 36 w 46"/>
                  <a:gd name="T49" fmla="*/ 40 h 46"/>
                  <a:gd name="T50" fmla="*/ 40 w 46"/>
                  <a:gd name="T51" fmla="*/ 38 h 46"/>
                  <a:gd name="T52" fmla="*/ 42 w 46"/>
                  <a:gd name="T53" fmla="*/ 34 h 46"/>
                  <a:gd name="T54" fmla="*/ 46 w 46"/>
                  <a:gd name="T55" fmla="*/ 32 h 46"/>
                  <a:gd name="T56" fmla="*/ 46 w 46"/>
                  <a:gd name="T57" fmla="*/ 28 h 46"/>
                  <a:gd name="T58" fmla="*/ 46 w 46"/>
                  <a:gd name="T59" fmla="*/ 24 h 46"/>
                  <a:gd name="T60" fmla="*/ 42 w 46"/>
                  <a:gd name="T61" fmla="*/ 20 h 46"/>
                  <a:gd name="T62" fmla="*/ 38 w 46"/>
                  <a:gd name="T63" fmla="*/ 16 h 46"/>
                  <a:gd name="T64" fmla="*/ 34 w 46"/>
                  <a:gd name="T65" fmla="*/ 12 h 46"/>
                  <a:gd name="T66" fmla="*/ 32 w 46"/>
                  <a:gd name="T67" fmla="*/ 10 h 46"/>
                  <a:gd name="T68" fmla="*/ 28 w 46"/>
                  <a:gd name="T69" fmla="*/ 8 h 46"/>
                  <a:gd name="T70" fmla="*/ 28 w 46"/>
                  <a:gd name="T71" fmla="*/ 8 h 46"/>
                  <a:gd name="T72" fmla="*/ 28 w 46"/>
                  <a:gd name="T73" fmla="*/ 8 h 4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6"/>
                  <a:gd name="T112" fmla="*/ 0 h 46"/>
                  <a:gd name="T113" fmla="*/ 46 w 46"/>
                  <a:gd name="T114" fmla="*/ 46 h 4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6" h="46">
                    <a:moveTo>
                      <a:pt x="28" y="8"/>
                    </a:moveTo>
                    <a:lnTo>
                      <a:pt x="28" y="6"/>
                    </a:lnTo>
                    <a:lnTo>
                      <a:pt x="26" y="4"/>
                    </a:lnTo>
                    <a:lnTo>
                      <a:pt x="22" y="2"/>
                    </a:lnTo>
                    <a:lnTo>
                      <a:pt x="20" y="0"/>
                    </a:lnTo>
                    <a:lnTo>
                      <a:pt x="16" y="0"/>
                    </a:lnTo>
                    <a:lnTo>
                      <a:pt x="12" y="0"/>
                    </a:lnTo>
                    <a:lnTo>
                      <a:pt x="10" y="0"/>
                    </a:lnTo>
                    <a:lnTo>
                      <a:pt x="8" y="4"/>
                    </a:lnTo>
                    <a:lnTo>
                      <a:pt x="4" y="8"/>
                    </a:lnTo>
                    <a:lnTo>
                      <a:pt x="2" y="12"/>
                    </a:lnTo>
                    <a:lnTo>
                      <a:pt x="2" y="16"/>
                    </a:lnTo>
                    <a:lnTo>
                      <a:pt x="0" y="20"/>
                    </a:lnTo>
                    <a:lnTo>
                      <a:pt x="2" y="24"/>
                    </a:lnTo>
                    <a:lnTo>
                      <a:pt x="4" y="26"/>
                    </a:lnTo>
                    <a:lnTo>
                      <a:pt x="8" y="30"/>
                    </a:lnTo>
                    <a:lnTo>
                      <a:pt x="12" y="34"/>
                    </a:lnTo>
                    <a:lnTo>
                      <a:pt x="16" y="36"/>
                    </a:lnTo>
                    <a:lnTo>
                      <a:pt x="20" y="40"/>
                    </a:lnTo>
                    <a:lnTo>
                      <a:pt x="24" y="42"/>
                    </a:lnTo>
                    <a:lnTo>
                      <a:pt x="28" y="44"/>
                    </a:lnTo>
                    <a:lnTo>
                      <a:pt x="28" y="46"/>
                    </a:lnTo>
                    <a:lnTo>
                      <a:pt x="28" y="44"/>
                    </a:lnTo>
                    <a:lnTo>
                      <a:pt x="32" y="44"/>
                    </a:lnTo>
                    <a:lnTo>
                      <a:pt x="36" y="40"/>
                    </a:lnTo>
                    <a:lnTo>
                      <a:pt x="40" y="38"/>
                    </a:lnTo>
                    <a:lnTo>
                      <a:pt x="42" y="34"/>
                    </a:lnTo>
                    <a:lnTo>
                      <a:pt x="46" y="32"/>
                    </a:lnTo>
                    <a:lnTo>
                      <a:pt x="46" y="28"/>
                    </a:lnTo>
                    <a:lnTo>
                      <a:pt x="46" y="24"/>
                    </a:lnTo>
                    <a:lnTo>
                      <a:pt x="42" y="20"/>
                    </a:lnTo>
                    <a:lnTo>
                      <a:pt x="38" y="16"/>
                    </a:lnTo>
                    <a:lnTo>
                      <a:pt x="34" y="12"/>
                    </a:lnTo>
                    <a:lnTo>
                      <a:pt x="32" y="10"/>
                    </a:lnTo>
                    <a:lnTo>
                      <a:pt x="28" y="8"/>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374" name="Freeform 219"/>
              <p:cNvSpPr/>
              <p:nvPr/>
            </p:nvSpPr>
            <p:spPr bwMode="gray">
              <a:xfrm>
                <a:off x="2737" y="1498"/>
                <a:ext cx="371" cy="412"/>
              </a:xfrm>
              <a:custGeom>
                <a:avLst/>
                <a:gdLst>
                  <a:gd name="T0" fmla="*/ 302 w 336"/>
                  <a:gd name="T1" fmla="*/ 44 h 412"/>
                  <a:gd name="T2" fmla="*/ 314 w 336"/>
                  <a:gd name="T3" fmla="*/ 42 h 412"/>
                  <a:gd name="T4" fmla="*/ 312 w 336"/>
                  <a:gd name="T5" fmla="*/ 42 h 412"/>
                  <a:gd name="T6" fmla="*/ 326 w 336"/>
                  <a:gd name="T7" fmla="*/ 38 h 412"/>
                  <a:gd name="T8" fmla="*/ 330 w 336"/>
                  <a:gd name="T9" fmla="*/ 22 h 412"/>
                  <a:gd name="T10" fmla="*/ 302 w 336"/>
                  <a:gd name="T11" fmla="*/ 4 h 412"/>
                  <a:gd name="T12" fmla="*/ 250 w 336"/>
                  <a:gd name="T13" fmla="*/ 8 h 412"/>
                  <a:gd name="T14" fmla="*/ 230 w 336"/>
                  <a:gd name="T15" fmla="*/ 14 h 412"/>
                  <a:gd name="T16" fmla="*/ 218 w 336"/>
                  <a:gd name="T17" fmla="*/ 20 h 412"/>
                  <a:gd name="T18" fmla="*/ 214 w 336"/>
                  <a:gd name="T19" fmla="*/ 26 h 412"/>
                  <a:gd name="T20" fmla="*/ 204 w 336"/>
                  <a:gd name="T21" fmla="*/ 36 h 412"/>
                  <a:gd name="T22" fmla="*/ 194 w 336"/>
                  <a:gd name="T23" fmla="*/ 34 h 412"/>
                  <a:gd name="T24" fmla="*/ 186 w 336"/>
                  <a:gd name="T25" fmla="*/ 34 h 412"/>
                  <a:gd name="T26" fmla="*/ 176 w 336"/>
                  <a:gd name="T27" fmla="*/ 48 h 412"/>
                  <a:gd name="T28" fmla="*/ 158 w 336"/>
                  <a:gd name="T29" fmla="*/ 58 h 412"/>
                  <a:gd name="T30" fmla="*/ 148 w 336"/>
                  <a:gd name="T31" fmla="*/ 76 h 412"/>
                  <a:gd name="T32" fmla="*/ 136 w 336"/>
                  <a:gd name="T33" fmla="*/ 114 h 412"/>
                  <a:gd name="T34" fmla="*/ 106 w 336"/>
                  <a:gd name="T35" fmla="*/ 170 h 412"/>
                  <a:gd name="T36" fmla="*/ 94 w 336"/>
                  <a:gd name="T37" fmla="*/ 200 h 412"/>
                  <a:gd name="T38" fmla="*/ 72 w 336"/>
                  <a:gd name="T39" fmla="*/ 230 h 412"/>
                  <a:gd name="T40" fmla="*/ 26 w 336"/>
                  <a:gd name="T41" fmla="*/ 278 h 412"/>
                  <a:gd name="T42" fmla="*/ 16 w 336"/>
                  <a:gd name="T43" fmla="*/ 284 h 412"/>
                  <a:gd name="T44" fmla="*/ 8 w 336"/>
                  <a:gd name="T45" fmla="*/ 300 h 412"/>
                  <a:gd name="T46" fmla="*/ 4 w 336"/>
                  <a:gd name="T47" fmla="*/ 334 h 412"/>
                  <a:gd name="T48" fmla="*/ 10 w 336"/>
                  <a:gd name="T49" fmla="*/ 344 h 412"/>
                  <a:gd name="T50" fmla="*/ 6 w 336"/>
                  <a:gd name="T51" fmla="*/ 352 h 412"/>
                  <a:gd name="T52" fmla="*/ 2 w 336"/>
                  <a:gd name="T53" fmla="*/ 364 h 412"/>
                  <a:gd name="T54" fmla="*/ 4 w 336"/>
                  <a:gd name="T55" fmla="*/ 384 h 412"/>
                  <a:gd name="T56" fmla="*/ 10 w 336"/>
                  <a:gd name="T57" fmla="*/ 400 h 412"/>
                  <a:gd name="T58" fmla="*/ 28 w 336"/>
                  <a:gd name="T59" fmla="*/ 412 h 412"/>
                  <a:gd name="T60" fmla="*/ 46 w 336"/>
                  <a:gd name="T61" fmla="*/ 402 h 412"/>
                  <a:gd name="T62" fmla="*/ 54 w 336"/>
                  <a:gd name="T63" fmla="*/ 390 h 412"/>
                  <a:gd name="T64" fmla="*/ 58 w 336"/>
                  <a:gd name="T65" fmla="*/ 376 h 412"/>
                  <a:gd name="T66" fmla="*/ 68 w 336"/>
                  <a:gd name="T67" fmla="*/ 370 h 412"/>
                  <a:gd name="T68" fmla="*/ 76 w 336"/>
                  <a:gd name="T69" fmla="*/ 358 h 412"/>
                  <a:gd name="T70" fmla="*/ 80 w 336"/>
                  <a:gd name="T71" fmla="*/ 342 h 412"/>
                  <a:gd name="T72" fmla="*/ 92 w 336"/>
                  <a:gd name="T73" fmla="*/ 354 h 412"/>
                  <a:gd name="T74" fmla="*/ 100 w 336"/>
                  <a:gd name="T75" fmla="*/ 318 h 412"/>
                  <a:gd name="T76" fmla="*/ 102 w 336"/>
                  <a:gd name="T77" fmla="*/ 260 h 412"/>
                  <a:gd name="T78" fmla="*/ 132 w 336"/>
                  <a:gd name="T79" fmla="*/ 198 h 412"/>
                  <a:gd name="T80" fmla="*/ 140 w 336"/>
                  <a:gd name="T81" fmla="*/ 178 h 412"/>
                  <a:gd name="T82" fmla="*/ 154 w 336"/>
                  <a:gd name="T83" fmla="*/ 162 h 412"/>
                  <a:gd name="T84" fmla="*/ 162 w 336"/>
                  <a:gd name="T85" fmla="*/ 134 h 412"/>
                  <a:gd name="T86" fmla="*/ 170 w 336"/>
                  <a:gd name="T87" fmla="*/ 112 h 412"/>
                  <a:gd name="T88" fmla="*/ 224 w 336"/>
                  <a:gd name="T89" fmla="*/ 64 h 412"/>
                  <a:gd name="T90" fmla="*/ 238 w 336"/>
                  <a:gd name="T91" fmla="*/ 66 h 412"/>
                  <a:gd name="T92" fmla="*/ 264 w 336"/>
                  <a:gd name="T93" fmla="*/ 70 h 412"/>
                  <a:gd name="T94" fmla="*/ 276 w 336"/>
                  <a:gd name="T95" fmla="*/ 64 h 412"/>
                  <a:gd name="T96" fmla="*/ 278 w 336"/>
                  <a:gd name="T97" fmla="*/ 56 h 412"/>
                  <a:gd name="T98" fmla="*/ 294 w 336"/>
                  <a:gd name="T99" fmla="*/ 50 h 412"/>
                  <a:gd name="T100" fmla="*/ 328 w 336"/>
                  <a:gd name="T101" fmla="*/ 64 h 412"/>
                  <a:gd name="T102" fmla="*/ 326 w 336"/>
                  <a:gd name="T103" fmla="*/ 52 h 41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36"/>
                  <a:gd name="T157" fmla="*/ 0 h 412"/>
                  <a:gd name="T158" fmla="*/ 336 w 336"/>
                  <a:gd name="T159" fmla="*/ 412 h 41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36" h="412">
                    <a:moveTo>
                      <a:pt x="326" y="52"/>
                    </a:moveTo>
                    <a:lnTo>
                      <a:pt x="314" y="48"/>
                    </a:lnTo>
                    <a:lnTo>
                      <a:pt x="308" y="46"/>
                    </a:lnTo>
                    <a:lnTo>
                      <a:pt x="302" y="44"/>
                    </a:lnTo>
                    <a:lnTo>
                      <a:pt x="300" y="44"/>
                    </a:lnTo>
                    <a:lnTo>
                      <a:pt x="298" y="44"/>
                    </a:lnTo>
                    <a:lnTo>
                      <a:pt x="314" y="42"/>
                    </a:lnTo>
                    <a:lnTo>
                      <a:pt x="312" y="42"/>
                    </a:lnTo>
                    <a:lnTo>
                      <a:pt x="314" y="42"/>
                    </a:lnTo>
                    <a:lnTo>
                      <a:pt x="318" y="42"/>
                    </a:lnTo>
                    <a:lnTo>
                      <a:pt x="322" y="40"/>
                    </a:lnTo>
                    <a:lnTo>
                      <a:pt x="326" y="38"/>
                    </a:lnTo>
                    <a:lnTo>
                      <a:pt x="328" y="34"/>
                    </a:lnTo>
                    <a:lnTo>
                      <a:pt x="328" y="30"/>
                    </a:lnTo>
                    <a:lnTo>
                      <a:pt x="330" y="26"/>
                    </a:lnTo>
                    <a:lnTo>
                      <a:pt x="330" y="22"/>
                    </a:lnTo>
                    <a:lnTo>
                      <a:pt x="314" y="20"/>
                    </a:lnTo>
                    <a:lnTo>
                      <a:pt x="310" y="10"/>
                    </a:lnTo>
                    <a:lnTo>
                      <a:pt x="302" y="4"/>
                    </a:lnTo>
                    <a:lnTo>
                      <a:pt x="282" y="6"/>
                    </a:lnTo>
                    <a:lnTo>
                      <a:pt x="258" y="0"/>
                    </a:lnTo>
                    <a:lnTo>
                      <a:pt x="256" y="4"/>
                    </a:lnTo>
                    <a:lnTo>
                      <a:pt x="250" y="8"/>
                    </a:lnTo>
                    <a:lnTo>
                      <a:pt x="246" y="12"/>
                    </a:lnTo>
                    <a:lnTo>
                      <a:pt x="240" y="12"/>
                    </a:lnTo>
                    <a:lnTo>
                      <a:pt x="234" y="14"/>
                    </a:lnTo>
                    <a:lnTo>
                      <a:pt x="230" y="14"/>
                    </a:lnTo>
                    <a:lnTo>
                      <a:pt x="224" y="16"/>
                    </a:lnTo>
                    <a:lnTo>
                      <a:pt x="220" y="18"/>
                    </a:lnTo>
                    <a:lnTo>
                      <a:pt x="218" y="20"/>
                    </a:lnTo>
                    <a:lnTo>
                      <a:pt x="216" y="22"/>
                    </a:lnTo>
                    <a:lnTo>
                      <a:pt x="214" y="26"/>
                    </a:lnTo>
                    <a:lnTo>
                      <a:pt x="214" y="28"/>
                    </a:lnTo>
                    <a:lnTo>
                      <a:pt x="212" y="32"/>
                    </a:lnTo>
                    <a:lnTo>
                      <a:pt x="208" y="36"/>
                    </a:lnTo>
                    <a:lnTo>
                      <a:pt x="204" y="36"/>
                    </a:lnTo>
                    <a:lnTo>
                      <a:pt x="200" y="36"/>
                    </a:lnTo>
                    <a:lnTo>
                      <a:pt x="196" y="36"/>
                    </a:lnTo>
                    <a:lnTo>
                      <a:pt x="196" y="34"/>
                    </a:lnTo>
                    <a:lnTo>
                      <a:pt x="194" y="34"/>
                    </a:lnTo>
                    <a:lnTo>
                      <a:pt x="194" y="32"/>
                    </a:lnTo>
                    <a:lnTo>
                      <a:pt x="190" y="32"/>
                    </a:lnTo>
                    <a:lnTo>
                      <a:pt x="186" y="34"/>
                    </a:lnTo>
                    <a:lnTo>
                      <a:pt x="182" y="38"/>
                    </a:lnTo>
                    <a:lnTo>
                      <a:pt x="178" y="42"/>
                    </a:lnTo>
                    <a:lnTo>
                      <a:pt x="176" y="46"/>
                    </a:lnTo>
                    <a:lnTo>
                      <a:pt x="176" y="48"/>
                    </a:lnTo>
                    <a:lnTo>
                      <a:pt x="174" y="48"/>
                    </a:lnTo>
                    <a:lnTo>
                      <a:pt x="168" y="54"/>
                    </a:lnTo>
                    <a:lnTo>
                      <a:pt x="162" y="56"/>
                    </a:lnTo>
                    <a:lnTo>
                      <a:pt x="158" y="58"/>
                    </a:lnTo>
                    <a:lnTo>
                      <a:pt x="154" y="62"/>
                    </a:lnTo>
                    <a:lnTo>
                      <a:pt x="152" y="66"/>
                    </a:lnTo>
                    <a:lnTo>
                      <a:pt x="150" y="70"/>
                    </a:lnTo>
                    <a:lnTo>
                      <a:pt x="148" y="76"/>
                    </a:lnTo>
                    <a:lnTo>
                      <a:pt x="148" y="80"/>
                    </a:lnTo>
                    <a:lnTo>
                      <a:pt x="148" y="82"/>
                    </a:lnTo>
                    <a:lnTo>
                      <a:pt x="136" y="114"/>
                    </a:lnTo>
                    <a:lnTo>
                      <a:pt x="116" y="150"/>
                    </a:lnTo>
                    <a:lnTo>
                      <a:pt x="114" y="152"/>
                    </a:lnTo>
                    <a:lnTo>
                      <a:pt x="110" y="160"/>
                    </a:lnTo>
                    <a:lnTo>
                      <a:pt x="106" y="170"/>
                    </a:lnTo>
                    <a:lnTo>
                      <a:pt x="102" y="180"/>
                    </a:lnTo>
                    <a:lnTo>
                      <a:pt x="100" y="184"/>
                    </a:lnTo>
                    <a:lnTo>
                      <a:pt x="98" y="190"/>
                    </a:lnTo>
                    <a:lnTo>
                      <a:pt x="94" y="200"/>
                    </a:lnTo>
                    <a:lnTo>
                      <a:pt x="88" y="212"/>
                    </a:lnTo>
                    <a:lnTo>
                      <a:pt x="84" y="220"/>
                    </a:lnTo>
                    <a:lnTo>
                      <a:pt x="82" y="224"/>
                    </a:lnTo>
                    <a:lnTo>
                      <a:pt x="72" y="230"/>
                    </a:lnTo>
                    <a:lnTo>
                      <a:pt x="54" y="254"/>
                    </a:lnTo>
                    <a:lnTo>
                      <a:pt x="32" y="268"/>
                    </a:lnTo>
                    <a:lnTo>
                      <a:pt x="30" y="274"/>
                    </a:lnTo>
                    <a:lnTo>
                      <a:pt x="26" y="278"/>
                    </a:lnTo>
                    <a:lnTo>
                      <a:pt x="22" y="280"/>
                    </a:lnTo>
                    <a:lnTo>
                      <a:pt x="20" y="282"/>
                    </a:lnTo>
                    <a:lnTo>
                      <a:pt x="16" y="284"/>
                    </a:lnTo>
                    <a:lnTo>
                      <a:pt x="14" y="290"/>
                    </a:lnTo>
                    <a:lnTo>
                      <a:pt x="12" y="294"/>
                    </a:lnTo>
                    <a:lnTo>
                      <a:pt x="10" y="298"/>
                    </a:lnTo>
                    <a:lnTo>
                      <a:pt x="8" y="300"/>
                    </a:lnTo>
                    <a:lnTo>
                      <a:pt x="2" y="312"/>
                    </a:lnTo>
                    <a:lnTo>
                      <a:pt x="0" y="324"/>
                    </a:lnTo>
                    <a:lnTo>
                      <a:pt x="4" y="334"/>
                    </a:lnTo>
                    <a:lnTo>
                      <a:pt x="8" y="338"/>
                    </a:lnTo>
                    <a:lnTo>
                      <a:pt x="10" y="340"/>
                    </a:lnTo>
                    <a:lnTo>
                      <a:pt x="10" y="342"/>
                    </a:lnTo>
                    <a:lnTo>
                      <a:pt x="10" y="344"/>
                    </a:lnTo>
                    <a:lnTo>
                      <a:pt x="8" y="344"/>
                    </a:lnTo>
                    <a:lnTo>
                      <a:pt x="8" y="346"/>
                    </a:lnTo>
                    <a:lnTo>
                      <a:pt x="6" y="348"/>
                    </a:lnTo>
                    <a:lnTo>
                      <a:pt x="6" y="352"/>
                    </a:lnTo>
                    <a:lnTo>
                      <a:pt x="6" y="356"/>
                    </a:lnTo>
                    <a:lnTo>
                      <a:pt x="6" y="358"/>
                    </a:lnTo>
                    <a:lnTo>
                      <a:pt x="2" y="364"/>
                    </a:lnTo>
                    <a:lnTo>
                      <a:pt x="2" y="370"/>
                    </a:lnTo>
                    <a:lnTo>
                      <a:pt x="2" y="376"/>
                    </a:lnTo>
                    <a:lnTo>
                      <a:pt x="2" y="380"/>
                    </a:lnTo>
                    <a:lnTo>
                      <a:pt x="4" y="384"/>
                    </a:lnTo>
                    <a:lnTo>
                      <a:pt x="4" y="386"/>
                    </a:lnTo>
                    <a:lnTo>
                      <a:pt x="4" y="388"/>
                    </a:lnTo>
                    <a:lnTo>
                      <a:pt x="8" y="394"/>
                    </a:lnTo>
                    <a:lnTo>
                      <a:pt x="10" y="400"/>
                    </a:lnTo>
                    <a:lnTo>
                      <a:pt x="16" y="404"/>
                    </a:lnTo>
                    <a:lnTo>
                      <a:pt x="20" y="408"/>
                    </a:lnTo>
                    <a:lnTo>
                      <a:pt x="24" y="410"/>
                    </a:lnTo>
                    <a:lnTo>
                      <a:pt x="28" y="412"/>
                    </a:lnTo>
                    <a:lnTo>
                      <a:pt x="30" y="412"/>
                    </a:lnTo>
                    <a:lnTo>
                      <a:pt x="36" y="410"/>
                    </a:lnTo>
                    <a:lnTo>
                      <a:pt x="42" y="406"/>
                    </a:lnTo>
                    <a:lnTo>
                      <a:pt x="46" y="402"/>
                    </a:lnTo>
                    <a:lnTo>
                      <a:pt x="50" y="398"/>
                    </a:lnTo>
                    <a:lnTo>
                      <a:pt x="52" y="394"/>
                    </a:lnTo>
                    <a:lnTo>
                      <a:pt x="54" y="392"/>
                    </a:lnTo>
                    <a:lnTo>
                      <a:pt x="54" y="390"/>
                    </a:lnTo>
                    <a:lnTo>
                      <a:pt x="54" y="384"/>
                    </a:lnTo>
                    <a:lnTo>
                      <a:pt x="56" y="380"/>
                    </a:lnTo>
                    <a:lnTo>
                      <a:pt x="56" y="376"/>
                    </a:lnTo>
                    <a:lnTo>
                      <a:pt x="58" y="376"/>
                    </a:lnTo>
                    <a:lnTo>
                      <a:pt x="58" y="374"/>
                    </a:lnTo>
                    <a:lnTo>
                      <a:pt x="62" y="374"/>
                    </a:lnTo>
                    <a:lnTo>
                      <a:pt x="64" y="372"/>
                    </a:lnTo>
                    <a:lnTo>
                      <a:pt x="68" y="370"/>
                    </a:lnTo>
                    <a:lnTo>
                      <a:pt x="70" y="368"/>
                    </a:lnTo>
                    <a:lnTo>
                      <a:pt x="70" y="366"/>
                    </a:lnTo>
                    <a:lnTo>
                      <a:pt x="72" y="364"/>
                    </a:lnTo>
                    <a:lnTo>
                      <a:pt x="76" y="358"/>
                    </a:lnTo>
                    <a:lnTo>
                      <a:pt x="78" y="352"/>
                    </a:lnTo>
                    <a:lnTo>
                      <a:pt x="80" y="346"/>
                    </a:lnTo>
                    <a:lnTo>
                      <a:pt x="80" y="344"/>
                    </a:lnTo>
                    <a:lnTo>
                      <a:pt x="80" y="342"/>
                    </a:lnTo>
                    <a:lnTo>
                      <a:pt x="80" y="340"/>
                    </a:lnTo>
                    <a:lnTo>
                      <a:pt x="86" y="356"/>
                    </a:lnTo>
                    <a:lnTo>
                      <a:pt x="88" y="356"/>
                    </a:lnTo>
                    <a:lnTo>
                      <a:pt x="92" y="354"/>
                    </a:lnTo>
                    <a:lnTo>
                      <a:pt x="96" y="350"/>
                    </a:lnTo>
                    <a:lnTo>
                      <a:pt x="100" y="340"/>
                    </a:lnTo>
                    <a:lnTo>
                      <a:pt x="100" y="324"/>
                    </a:lnTo>
                    <a:lnTo>
                      <a:pt x="100" y="318"/>
                    </a:lnTo>
                    <a:lnTo>
                      <a:pt x="100" y="306"/>
                    </a:lnTo>
                    <a:lnTo>
                      <a:pt x="102" y="290"/>
                    </a:lnTo>
                    <a:lnTo>
                      <a:pt x="102" y="274"/>
                    </a:lnTo>
                    <a:lnTo>
                      <a:pt x="102" y="260"/>
                    </a:lnTo>
                    <a:lnTo>
                      <a:pt x="98" y="254"/>
                    </a:lnTo>
                    <a:lnTo>
                      <a:pt x="120" y="240"/>
                    </a:lnTo>
                    <a:lnTo>
                      <a:pt x="122" y="216"/>
                    </a:lnTo>
                    <a:lnTo>
                      <a:pt x="132" y="198"/>
                    </a:lnTo>
                    <a:lnTo>
                      <a:pt x="134" y="182"/>
                    </a:lnTo>
                    <a:lnTo>
                      <a:pt x="136" y="182"/>
                    </a:lnTo>
                    <a:lnTo>
                      <a:pt x="138" y="182"/>
                    </a:lnTo>
                    <a:lnTo>
                      <a:pt x="140" y="178"/>
                    </a:lnTo>
                    <a:lnTo>
                      <a:pt x="144" y="174"/>
                    </a:lnTo>
                    <a:lnTo>
                      <a:pt x="148" y="170"/>
                    </a:lnTo>
                    <a:lnTo>
                      <a:pt x="152" y="166"/>
                    </a:lnTo>
                    <a:lnTo>
                      <a:pt x="154" y="162"/>
                    </a:lnTo>
                    <a:lnTo>
                      <a:pt x="158" y="158"/>
                    </a:lnTo>
                    <a:lnTo>
                      <a:pt x="158" y="136"/>
                    </a:lnTo>
                    <a:lnTo>
                      <a:pt x="160" y="134"/>
                    </a:lnTo>
                    <a:lnTo>
                      <a:pt x="162" y="134"/>
                    </a:lnTo>
                    <a:lnTo>
                      <a:pt x="164" y="130"/>
                    </a:lnTo>
                    <a:lnTo>
                      <a:pt x="166" y="124"/>
                    </a:lnTo>
                    <a:lnTo>
                      <a:pt x="166" y="122"/>
                    </a:lnTo>
                    <a:lnTo>
                      <a:pt x="170" y="112"/>
                    </a:lnTo>
                    <a:lnTo>
                      <a:pt x="178" y="98"/>
                    </a:lnTo>
                    <a:lnTo>
                      <a:pt x="196" y="82"/>
                    </a:lnTo>
                    <a:lnTo>
                      <a:pt x="224" y="64"/>
                    </a:lnTo>
                    <a:lnTo>
                      <a:pt x="226" y="64"/>
                    </a:lnTo>
                    <a:lnTo>
                      <a:pt x="230" y="64"/>
                    </a:lnTo>
                    <a:lnTo>
                      <a:pt x="234" y="64"/>
                    </a:lnTo>
                    <a:lnTo>
                      <a:pt x="238" y="66"/>
                    </a:lnTo>
                    <a:lnTo>
                      <a:pt x="242" y="70"/>
                    </a:lnTo>
                    <a:lnTo>
                      <a:pt x="260" y="72"/>
                    </a:lnTo>
                    <a:lnTo>
                      <a:pt x="264" y="70"/>
                    </a:lnTo>
                    <a:lnTo>
                      <a:pt x="266" y="70"/>
                    </a:lnTo>
                    <a:lnTo>
                      <a:pt x="270" y="68"/>
                    </a:lnTo>
                    <a:lnTo>
                      <a:pt x="272" y="66"/>
                    </a:lnTo>
                    <a:lnTo>
                      <a:pt x="276" y="64"/>
                    </a:lnTo>
                    <a:lnTo>
                      <a:pt x="276" y="60"/>
                    </a:lnTo>
                    <a:lnTo>
                      <a:pt x="276" y="58"/>
                    </a:lnTo>
                    <a:lnTo>
                      <a:pt x="278" y="56"/>
                    </a:lnTo>
                    <a:lnTo>
                      <a:pt x="280" y="52"/>
                    </a:lnTo>
                    <a:lnTo>
                      <a:pt x="284" y="50"/>
                    </a:lnTo>
                    <a:lnTo>
                      <a:pt x="288" y="50"/>
                    </a:lnTo>
                    <a:lnTo>
                      <a:pt x="294" y="50"/>
                    </a:lnTo>
                    <a:lnTo>
                      <a:pt x="326" y="66"/>
                    </a:lnTo>
                    <a:lnTo>
                      <a:pt x="328" y="64"/>
                    </a:lnTo>
                    <a:lnTo>
                      <a:pt x="328" y="62"/>
                    </a:lnTo>
                    <a:lnTo>
                      <a:pt x="328" y="56"/>
                    </a:lnTo>
                    <a:lnTo>
                      <a:pt x="336" y="56"/>
                    </a:lnTo>
                    <a:lnTo>
                      <a:pt x="326" y="52"/>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375" name="Freeform 220"/>
              <p:cNvSpPr/>
              <p:nvPr/>
            </p:nvSpPr>
            <p:spPr bwMode="gray">
              <a:xfrm>
                <a:off x="2526" y="2190"/>
                <a:ext cx="174" cy="132"/>
              </a:xfrm>
              <a:custGeom>
                <a:avLst/>
                <a:gdLst>
                  <a:gd name="T0" fmla="*/ 154 w 158"/>
                  <a:gd name="T1" fmla="*/ 46 h 132"/>
                  <a:gd name="T2" fmla="*/ 146 w 158"/>
                  <a:gd name="T3" fmla="*/ 46 h 132"/>
                  <a:gd name="T4" fmla="*/ 136 w 158"/>
                  <a:gd name="T5" fmla="*/ 48 h 132"/>
                  <a:gd name="T6" fmla="*/ 132 w 158"/>
                  <a:gd name="T7" fmla="*/ 54 h 132"/>
                  <a:gd name="T8" fmla="*/ 126 w 158"/>
                  <a:gd name="T9" fmla="*/ 58 h 132"/>
                  <a:gd name="T10" fmla="*/ 120 w 158"/>
                  <a:gd name="T11" fmla="*/ 66 h 132"/>
                  <a:gd name="T12" fmla="*/ 120 w 158"/>
                  <a:gd name="T13" fmla="*/ 74 h 132"/>
                  <a:gd name="T14" fmla="*/ 120 w 158"/>
                  <a:gd name="T15" fmla="*/ 78 h 132"/>
                  <a:gd name="T16" fmla="*/ 116 w 158"/>
                  <a:gd name="T17" fmla="*/ 84 h 132"/>
                  <a:gd name="T18" fmla="*/ 110 w 158"/>
                  <a:gd name="T19" fmla="*/ 92 h 132"/>
                  <a:gd name="T20" fmla="*/ 96 w 158"/>
                  <a:gd name="T21" fmla="*/ 118 h 132"/>
                  <a:gd name="T22" fmla="*/ 92 w 158"/>
                  <a:gd name="T23" fmla="*/ 118 h 132"/>
                  <a:gd name="T24" fmla="*/ 78 w 158"/>
                  <a:gd name="T25" fmla="*/ 118 h 132"/>
                  <a:gd name="T26" fmla="*/ 68 w 158"/>
                  <a:gd name="T27" fmla="*/ 116 h 132"/>
                  <a:gd name="T28" fmla="*/ 60 w 158"/>
                  <a:gd name="T29" fmla="*/ 118 h 132"/>
                  <a:gd name="T30" fmla="*/ 52 w 158"/>
                  <a:gd name="T31" fmla="*/ 120 h 132"/>
                  <a:gd name="T32" fmla="*/ 50 w 158"/>
                  <a:gd name="T33" fmla="*/ 122 h 132"/>
                  <a:gd name="T34" fmla="*/ 44 w 158"/>
                  <a:gd name="T35" fmla="*/ 120 h 132"/>
                  <a:gd name="T36" fmla="*/ 38 w 158"/>
                  <a:gd name="T37" fmla="*/ 120 h 132"/>
                  <a:gd name="T38" fmla="*/ 32 w 158"/>
                  <a:gd name="T39" fmla="*/ 124 h 132"/>
                  <a:gd name="T40" fmla="*/ 30 w 158"/>
                  <a:gd name="T41" fmla="*/ 132 h 132"/>
                  <a:gd name="T42" fmla="*/ 26 w 158"/>
                  <a:gd name="T43" fmla="*/ 132 h 132"/>
                  <a:gd name="T44" fmla="*/ 20 w 158"/>
                  <a:gd name="T45" fmla="*/ 128 h 132"/>
                  <a:gd name="T46" fmla="*/ 18 w 158"/>
                  <a:gd name="T47" fmla="*/ 122 h 132"/>
                  <a:gd name="T48" fmla="*/ 16 w 158"/>
                  <a:gd name="T49" fmla="*/ 120 h 132"/>
                  <a:gd name="T50" fmla="*/ 16 w 158"/>
                  <a:gd name="T51" fmla="*/ 118 h 132"/>
                  <a:gd name="T52" fmla="*/ 16 w 158"/>
                  <a:gd name="T53" fmla="*/ 118 h 132"/>
                  <a:gd name="T54" fmla="*/ 16 w 158"/>
                  <a:gd name="T55" fmla="*/ 114 h 132"/>
                  <a:gd name="T56" fmla="*/ 20 w 158"/>
                  <a:gd name="T57" fmla="*/ 104 h 132"/>
                  <a:gd name="T58" fmla="*/ 24 w 158"/>
                  <a:gd name="T59" fmla="*/ 102 h 132"/>
                  <a:gd name="T60" fmla="*/ 30 w 158"/>
                  <a:gd name="T61" fmla="*/ 98 h 132"/>
                  <a:gd name="T62" fmla="*/ 28 w 158"/>
                  <a:gd name="T63" fmla="*/ 88 h 132"/>
                  <a:gd name="T64" fmla="*/ 30 w 158"/>
                  <a:gd name="T65" fmla="*/ 70 h 132"/>
                  <a:gd name="T66" fmla="*/ 30 w 158"/>
                  <a:gd name="T67" fmla="*/ 50 h 132"/>
                  <a:gd name="T68" fmla="*/ 32 w 158"/>
                  <a:gd name="T69" fmla="*/ 42 h 132"/>
                  <a:gd name="T70" fmla="*/ 38 w 158"/>
                  <a:gd name="T71" fmla="*/ 38 h 132"/>
                  <a:gd name="T72" fmla="*/ 38 w 158"/>
                  <a:gd name="T73" fmla="*/ 34 h 132"/>
                  <a:gd name="T74" fmla="*/ 36 w 158"/>
                  <a:gd name="T75" fmla="*/ 32 h 132"/>
                  <a:gd name="T76" fmla="*/ 28 w 158"/>
                  <a:gd name="T77" fmla="*/ 28 h 132"/>
                  <a:gd name="T78" fmla="*/ 26 w 158"/>
                  <a:gd name="T79" fmla="*/ 28 h 132"/>
                  <a:gd name="T80" fmla="*/ 24 w 158"/>
                  <a:gd name="T81" fmla="*/ 28 h 132"/>
                  <a:gd name="T82" fmla="*/ 10 w 158"/>
                  <a:gd name="T83" fmla="*/ 30 h 132"/>
                  <a:gd name="T84" fmla="*/ 4 w 158"/>
                  <a:gd name="T85" fmla="*/ 24 h 132"/>
                  <a:gd name="T86" fmla="*/ 4 w 158"/>
                  <a:gd name="T87" fmla="*/ 20 h 132"/>
                  <a:gd name="T88" fmla="*/ 0 w 158"/>
                  <a:gd name="T89" fmla="*/ 14 h 132"/>
                  <a:gd name="T90" fmla="*/ 2 w 158"/>
                  <a:gd name="T91" fmla="*/ 12 h 132"/>
                  <a:gd name="T92" fmla="*/ 4 w 158"/>
                  <a:gd name="T93" fmla="*/ 10 h 132"/>
                  <a:gd name="T94" fmla="*/ 18 w 158"/>
                  <a:gd name="T95" fmla="*/ 0 h 132"/>
                  <a:gd name="T96" fmla="*/ 22 w 158"/>
                  <a:gd name="T97" fmla="*/ 0 h 132"/>
                  <a:gd name="T98" fmla="*/ 26 w 158"/>
                  <a:gd name="T99" fmla="*/ 2 h 132"/>
                  <a:gd name="T100" fmla="*/ 58 w 158"/>
                  <a:gd name="T101" fmla="*/ 6 h 132"/>
                  <a:gd name="T102" fmla="*/ 84 w 158"/>
                  <a:gd name="T103" fmla="*/ 8 h 132"/>
                  <a:gd name="T104" fmla="*/ 98 w 158"/>
                  <a:gd name="T105" fmla="*/ 6 h 132"/>
                  <a:gd name="T106" fmla="*/ 102 w 158"/>
                  <a:gd name="T107" fmla="*/ 8 h 132"/>
                  <a:gd name="T108" fmla="*/ 102 w 158"/>
                  <a:gd name="T109" fmla="*/ 12 h 132"/>
                  <a:gd name="T110" fmla="*/ 106 w 158"/>
                  <a:gd name="T111" fmla="*/ 14 h 132"/>
                  <a:gd name="T112" fmla="*/ 112 w 158"/>
                  <a:gd name="T113" fmla="*/ 18 h 132"/>
                  <a:gd name="T114" fmla="*/ 114 w 158"/>
                  <a:gd name="T115" fmla="*/ 18 h 132"/>
                  <a:gd name="T116" fmla="*/ 120 w 158"/>
                  <a:gd name="T117" fmla="*/ 22 h 132"/>
                  <a:gd name="T118" fmla="*/ 126 w 158"/>
                  <a:gd name="T119" fmla="*/ 28 h 132"/>
                  <a:gd name="T120" fmla="*/ 134 w 158"/>
                  <a:gd name="T121" fmla="*/ 36 h 132"/>
                  <a:gd name="T122" fmla="*/ 152 w 158"/>
                  <a:gd name="T123" fmla="*/ 42 h 132"/>
                  <a:gd name="T124" fmla="*/ 154 w 158"/>
                  <a:gd name="T125" fmla="*/ 46 h 1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58"/>
                  <a:gd name="T190" fmla="*/ 0 h 132"/>
                  <a:gd name="T191" fmla="*/ 158 w 158"/>
                  <a:gd name="T192" fmla="*/ 132 h 13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58" h="132">
                    <a:moveTo>
                      <a:pt x="154" y="46"/>
                    </a:moveTo>
                    <a:lnTo>
                      <a:pt x="154" y="46"/>
                    </a:lnTo>
                    <a:lnTo>
                      <a:pt x="150" y="46"/>
                    </a:lnTo>
                    <a:lnTo>
                      <a:pt x="146" y="46"/>
                    </a:lnTo>
                    <a:lnTo>
                      <a:pt x="142" y="46"/>
                    </a:lnTo>
                    <a:lnTo>
                      <a:pt x="136" y="48"/>
                    </a:lnTo>
                    <a:lnTo>
                      <a:pt x="132" y="52"/>
                    </a:lnTo>
                    <a:lnTo>
                      <a:pt x="132" y="54"/>
                    </a:lnTo>
                    <a:lnTo>
                      <a:pt x="130" y="54"/>
                    </a:lnTo>
                    <a:lnTo>
                      <a:pt x="126" y="58"/>
                    </a:lnTo>
                    <a:lnTo>
                      <a:pt x="122" y="62"/>
                    </a:lnTo>
                    <a:lnTo>
                      <a:pt x="120" y="66"/>
                    </a:lnTo>
                    <a:lnTo>
                      <a:pt x="118" y="70"/>
                    </a:lnTo>
                    <a:lnTo>
                      <a:pt x="120" y="74"/>
                    </a:lnTo>
                    <a:lnTo>
                      <a:pt x="122" y="78"/>
                    </a:lnTo>
                    <a:lnTo>
                      <a:pt x="120" y="78"/>
                    </a:lnTo>
                    <a:lnTo>
                      <a:pt x="118" y="80"/>
                    </a:lnTo>
                    <a:lnTo>
                      <a:pt x="116" y="84"/>
                    </a:lnTo>
                    <a:lnTo>
                      <a:pt x="112" y="88"/>
                    </a:lnTo>
                    <a:lnTo>
                      <a:pt x="110" y="92"/>
                    </a:lnTo>
                    <a:lnTo>
                      <a:pt x="106" y="96"/>
                    </a:lnTo>
                    <a:lnTo>
                      <a:pt x="96" y="118"/>
                    </a:lnTo>
                    <a:lnTo>
                      <a:pt x="94" y="118"/>
                    </a:lnTo>
                    <a:lnTo>
                      <a:pt x="92" y="118"/>
                    </a:lnTo>
                    <a:lnTo>
                      <a:pt x="86" y="118"/>
                    </a:lnTo>
                    <a:lnTo>
                      <a:pt x="78" y="118"/>
                    </a:lnTo>
                    <a:lnTo>
                      <a:pt x="68" y="116"/>
                    </a:lnTo>
                    <a:lnTo>
                      <a:pt x="64" y="116"/>
                    </a:lnTo>
                    <a:lnTo>
                      <a:pt x="60" y="118"/>
                    </a:lnTo>
                    <a:lnTo>
                      <a:pt x="56" y="118"/>
                    </a:lnTo>
                    <a:lnTo>
                      <a:pt x="52" y="120"/>
                    </a:lnTo>
                    <a:lnTo>
                      <a:pt x="50" y="122"/>
                    </a:lnTo>
                    <a:lnTo>
                      <a:pt x="48" y="120"/>
                    </a:lnTo>
                    <a:lnTo>
                      <a:pt x="44" y="120"/>
                    </a:lnTo>
                    <a:lnTo>
                      <a:pt x="40" y="120"/>
                    </a:lnTo>
                    <a:lnTo>
                      <a:pt x="38" y="120"/>
                    </a:lnTo>
                    <a:lnTo>
                      <a:pt x="34" y="122"/>
                    </a:lnTo>
                    <a:lnTo>
                      <a:pt x="32" y="124"/>
                    </a:lnTo>
                    <a:lnTo>
                      <a:pt x="30" y="128"/>
                    </a:lnTo>
                    <a:lnTo>
                      <a:pt x="30" y="132"/>
                    </a:lnTo>
                    <a:lnTo>
                      <a:pt x="28" y="132"/>
                    </a:lnTo>
                    <a:lnTo>
                      <a:pt x="26" y="132"/>
                    </a:lnTo>
                    <a:lnTo>
                      <a:pt x="24" y="130"/>
                    </a:lnTo>
                    <a:lnTo>
                      <a:pt x="20" y="128"/>
                    </a:lnTo>
                    <a:lnTo>
                      <a:pt x="18" y="126"/>
                    </a:lnTo>
                    <a:lnTo>
                      <a:pt x="18" y="122"/>
                    </a:lnTo>
                    <a:lnTo>
                      <a:pt x="16" y="122"/>
                    </a:lnTo>
                    <a:lnTo>
                      <a:pt x="16" y="120"/>
                    </a:lnTo>
                    <a:lnTo>
                      <a:pt x="16" y="118"/>
                    </a:lnTo>
                    <a:lnTo>
                      <a:pt x="16" y="116"/>
                    </a:lnTo>
                    <a:lnTo>
                      <a:pt x="16" y="114"/>
                    </a:lnTo>
                    <a:lnTo>
                      <a:pt x="18" y="108"/>
                    </a:lnTo>
                    <a:lnTo>
                      <a:pt x="20" y="104"/>
                    </a:lnTo>
                    <a:lnTo>
                      <a:pt x="22" y="102"/>
                    </a:lnTo>
                    <a:lnTo>
                      <a:pt x="24" y="102"/>
                    </a:lnTo>
                    <a:lnTo>
                      <a:pt x="26" y="102"/>
                    </a:lnTo>
                    <a:lnTo>
                      <a:pt x="30" y="98"/>
                    </a:lnTo>
                    <a:lnTo>
                      <a:pt x="24" y="92"/>
                    </a:lnTo>
                    <a:lnTo>
                      <a:pt x="28" y="88"/>
                    </a:lnTo>
                    <a:lnTo>
                      <a:pt x="30" y="80"/>
                    </a:lnTo>
                    <a:lnTo>
                      <a:pt x="30" y="70"/>
                    </a:lnTo>
                    <a:lnTo>
                      <a:pt x="26" y="60"/>
                    </a:lnTo>
                    <a:lnTo>
                      <a:pt x="30" y="50"/>
                    </a:lnTo>
                    <a:lnTo>
                      <a:pt x="32" y="42"/>
                    </a:lnTo>
                    <a:lnTo>
                      <a:pt x="36" y="40"/>
                    </a:lnTo>
                    <a:lnTo>
                      <a:pt x="38" y="38"/>
                    </a:lnTo>
                    <a:lnTo>
                      <a:pt x="38" y="36"/>
                    </a:lnTo>
                    <a:lnTo>
                      <a:pt x="38" y="34"/>
                    </a:lnTo>
                    <a:lnTo>
                      <a:pt x="36" y="32"/>
                    </a:lnTo>
                    <a:lnTo>
                      <a:pt x="28" y="28"/>
                    </a:lnTo>
                    <a:lnTo>
                      <a:pt x="26" y="28"/>
                    </a:lnTo>
                    <a:lnTo>
                      <a:pt x="24" y="28"/>
                    </a:lnTo>
                    <a:lnTo>
                      <a:pt x="26" y="28"/>
                    </a:lnTo>
                    <a:lnTo>
                      <a:pt x="10" y="30"/>
                    </a:lnTo>
                    <a:lnTo>
                      <a:pt x="4" y="28"/>
                    </a:lnTo>
                    <a:lnTo>
                      <a:pt x="4" y="24"/>
                    </a:lnTo>
                    <a:lnTo>
                      <a:pt x="4" y="22"/>
                    </a:lnTo>
                    <a:lnTo>
                      <a:pt x="4" y="20"/>
                    </a:lnTo>
                    <a:lnTo>
                      <a:pt x="2" y="16"/>
                    </a:lnTo>
                    <a:lnTo>
                      <a:pt x="0" y="14"/>
                    </a:lnTo>
                    <a:lnTo>
                      <a:pt x="2" y="14"/>
                    </a:lnTo>
                    <a:lnTo>
                      <a:pt x="2" y="12"/>
                    </a:lnTo>
                    <a:lnTo>
                      <a:pt x="2" y="10"/>
                    </a:lnTo>
                    <a:lnTo>
                      <a:pt x="4" y="10"/>
                    </a:lnTo>
                    <a:lnTo>
                      <a:pt x="8" y="10"/>
                    </a:lnTo>
                    <a:lnTo>
                      <a:pt x="18" y="0"/>
                    </a:lnTo>
                    <a:lnTo>
                      <a:pt x="20" y="0"/>
                    </a:lnTo>
                    <a:lnTo>
                      <a:pt x="22" y="0"/>
                    </a:lnTo>
                    <a:lnTo>
                      <a:pt x="24" y="0"/>
                    </a:lnTo>
                    <a:lnTo>
                      <a:pt x="26" y="2"/>
                    </a:lnTo>
                    <a:lnTo>
                      <a:pt x="54" y="6"/>
                    </a:lnTo>
                    <a:lnTo>
                      <a:pt x="58" y="6"/>
                    </a:lnTo>
                    <a:lnTo>
                      <a:pt x="72" y="6"/>
                    </a:lnTo>
                    <a:lnTo>
                      <a:pt x="84" y="8"/>
                    </a:lnTo>
                    <a:lnTo>
                      <a:pt x="98" y="4"/>
                    </a:lnTo>
                    <a:lnTo>
                      <a:pt x="98" y="6"/>
                    </a:lnTo>
                    <a:lnTo>
                      <a:pt x="100" y="6"/>
                    </a:lnTo>
                    <a:lnTo>
                      <a:pt x="102" y="8"/>
                    </a:lnTo>
                    <a:lnTo>
                      <a:pt x="102" y="10"/>
                    </a:lnTo>
                    <a:lnTo>
                      <a:pt x="102" y="12"/>
                    </a:lnTo>
                    <a:lnTo>
                      <a:pt x="104" y="12"/>
                    </a:lnTo>
                    <a:lnTo>
                      <a:pt x="106" y="14"/>
                    </a:lnTo>
                    <a:lnTo>
                      <a:pt x="108" y="16"/>
                    </a:lnTo>
                    <a:lnTo>
                      <a:pt x="112" y="18"/>
                    </a:lnTo>
                    <a:lnTo>
                      <a:pt x="114" y="18"/>
                    </a:lnTo>
                    <a:lnTo>
                      <a:pt x="116" y="20"/>
                    </a:lnTo>
                    <a:lnTo>
                      <a:pt x="120" y="22"/>
                    </a:lnTo>
                    <a:lnTo>
                      <a:pt x="122" y="24"/>
                    </a:lnTo>
                    <a:lnTo>
                      <a:pt x="126" y="28"/>
                    </a:lnTo>
                    <a:lnTo>
                      <a:pt x="126" y="26"/>
                    </a:lnTo>
                    <a:lnTo>
                      <a:pt x="134" y="36"/>
                    </a:lnTo>
                    <a:lnTo>
                      <a:pt x="152" y="42"/>
                    </a:lnTo>
                    <a:lnTo>
                      <a:pt x="158" y="44"/>
                    </a:lnTo>
                    <a:lnTo>
                      <a:pt x="154" y="46"/>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376" name="Freeform 221"/>
              <p:cNvSpPr/>
              <p:nvPr/>
            </p:nvSpPr>
            <p:spPr bwMode="gray">
              <a:xfrm>
                <a:off x="2747" y="2152"/>
                <a:ext cx="172" cy="146"/>
              </a:xfrm>
              <a:custGeom>
                <a:avLst/>
                <a:gdLst>
                  <a:gd name="T0" fmla="*/ 94 w 156"/>
                  <a:gd name="T1" fmla="*/ 14 h 146"/>
                  <a:gd name="T2" fmla="*/ 92 w 156"/>
                  <a:gd name="T3" fmla="*/ 16 h 146"/>
                  <a:gd name="T4" fmla="*/ 92 w 156"/>
                  <a:gd name="T5" fmla="*/ 16 h 146"/>
                  <a:gd name="T6" fmla="*/ 94 w 156"/>
                  <a:gd name="T7" fmla="*/ 18 h 146"/>
                  <a:gd name="T8" fmla="*/ 94 w 156"/>
                  <a:gd name="T9" fmla="*/ 20 h 146"/>
                  <a:gd name="T10" fmla="*/ 76 w 156"/>
                  <a:gd name="T11" fmla="*/ 28 h 146"/>
                  <a:gd name="T12" fmla="*/ 78 w 156"/>
                  <a:gd name="T13" fmla="*/ 32 h 146"/>
                  <a:gd name="T14" fmla="*/ 84 w 156"/>
                  <a:gd name="T15" fmla="*/ 38 h 146"/>
                  <a:gd name="T16" fmla="*/ 94 w 156"/>
                  <a:gd name="T17" fmla="*/ 46 h 146"/>
                  <a:gd name="T18" fmla="*/ 104 w 156"/>
                  <a:gd name="T19" fmla="*/ 52 h 146"/>
                  <a:gd name="T20" fmla="*/ 102 w 156"/>
                  <a:gd name="T21" fmla="*/ 56 h 146"/>
                  <a:gd name="T22" fmla="*/ 104 w 156"/>
                  <a:gd name="T23" fmla="*/ 62 h 146"/>
                  <a:gd name="T24" fmla="*/ 138 w 156"/>
                  <a:gd name="T25" fmla="*/ 90 h 146"/>
                  <a:gd name="T26" fmla="*/ 156 w 156"/>
                  <a:gd name="T27" fmla="*/ 120 h 146"/>
                  <a:gd name="T28" fmla="*/ 144 w 156"/>
                  <a:gd name="T29" fmla="*/ 118 h 146"/>
                  <a:gd name="T30" fmla="*/ 134 w 156"/>
                  <a:gd name="T31" fmla="*/ 122 h 146"/>
                  <a:gd name="T32" fmla="*/ 130 w 156"/>
                  <a:gd name="T33" fmla="*/ 134 h 146"/>
                  <a:gd name="T34" fmla="*/ 124 w 156"/>
                  <a:gd name="T35" fmla="*/ 146 h 146"/>
                  <a:gd name="T36" fmla="*/ 120 w 156"/>
                  <a:gd name="T37" fmla="*/ 134 h 146"/>
                  <a:gd name="T38" fmla="*/ 118 w 156"/>
                  <a:gd name="T39" fmla="*/ 132 h 146"/>
                  <a:gd name="T40" fmla="*/ 116 w 156"/>
                  <a:gd name="T41" fmla="*/ 130 h 146"/>
                  <a:gd name="T42" fmla="*/ 118 w 156"/>
                  <a:gd name="T43" fmla="*/ 128 h 146"/>
                  <a:gd name="T44" fmla="*/ 122 w 156"/>
                  <a:gd name="T45" fmla="*/ 112 h 146"/>
                  <a:gd name="T46" fmla="*/ 110 w 156"/>
                  <a:gd name="T47" fmla="*/ 106 h 146"/>
                  <a:gd name="T48" fmla="*/ 80 w 156"/>
                  <a:gd name="T49" fmla="*/ 84 h 146"/>
                  <a:gd name="T50" fmla="*/ 50 w 156"/>
                  <a:gd name="T51" fmla="*/ 54 h 146"/>
                  <a:gd name="T52" fmla="*/ 50 w 156"/>
                  <a:gd name="T53" fmla="*/ 50 h 146"/>
                  <a:gd name="T54" fmla="*/ 48 w 156"/>
                  <a:gd name="T55" fmla="*/ 44 h 146"/>
                  <a:gd name="T56" fmla="*/ 44 w 156"/>
                  <a:gd name="T57" fmla="*/ 40 h 146"/>
                  <a:gd name="T58" fmla="*/ 18 w 156"/>
                  <a:gd name="T59" fmla="*/ 48 h 146"/>
                  <a:gd name="T60" fmla="*/ 12 w 156"/>
                  <a:gd name="T61" fmla="*/ 48 h 146"/>
                  <a:gd name="T62" fmla="*/ 4 w 156"/>
                  <a:gd name="T63" fmla="*/ 34 h 146"/>
                  <a:gd name="T64" fmla="*/ 2 w 156"/>
                  <a:gd name="T65" fmla="*/ 32 h 146"/>
                  <a:gd name="T66" fmla="*/ 0 w 156"/>
                  <a:gd name="T67" fmla="*/ 22 h 146"/>
                  <a:gd name="T68" fmla="*/ 12 w 156"/>
                  <a:gd name="T69" fmla="*/ 22 h 146"/>
                  <a:gd name="T70" fmla="*/ 16 w 156"/>
                  <a:gd name="T71" fmla="*/ 24 h 146"/>
                  <a:gd name="T72" fmla="*/ 24 w 156"/>
                  <a:gd name="T73" fmla="*/ 12 h 146"/>
                  <a:gd name="T74" fmla="*/ 30 w 156"/>
                  <a:gd name="T75" fmla="*/ 10 h 146"/>
                  <a:gd name="T76" fmla="*/ 30 w 156"/>
                  <a:gd name="T77" fmla="*/ 14 h 146"/>
                  <a:gd name="T78" fmla="*/ 32 w 156"/>
                  <a:gd name="T79" fmla="*/ 16 h 146"/>
                  <a:gd name="T80" fmla="*/ 36 w 156"/>
                  <a:gd name="T81" fmla="*/ 14 h 146"/>
                  <a:gd name="T82" fmla="*/ 40 w 156"/>
                  <a:gd name="T83" fmla="*/ 12 h 146"/>
                  <a:gd name="T84" fmla="*/ 42 w 156"/>
                  <a:gd name="T85" fmla="*/ 10 h 146"/>
                  <a:gd name="T86" fmla="*/ 44 w 156"/>
                  <a:gd name="T87" fmla="*/ 8 h 146"/>
                  <a:gd name="T88" fmla="*/ 44 w 156"/>
                  <a:gd name="T89" fmla="*/ 10 h 146"/>
                  <a:gd name="T90" fmla="*/ 46 w 156"/>
                  <a:gd name="T91" fmla="*/ 12 h 146"/>
                  <a:gd name="T92" fmla="*/ 48 w 156"/>
                  <a:gd name="T93" fmla="*/ 10 h 146"/>
                  <a:gd name="T94" fmla="*/ 48 w 156"/>
                  <a:gd name="T95" fmla="*/ 8 h 146"/>
                  <a:gd name="T96" fmla="*/ 46 w 156"/>
                  <a:gd name="T97" fmla="*/ 4 h 146"/>
                  <a:gd name="T98" fmla="*/ 48 w 156"/>
                  <a:gd name="T99" fmla="*/ 4 h 146"/>
                  <a:gd name="T100" fmla="*/ 50 w 156"/>
                  <a:gd name="T101" fmla="*/ 2 h 146"/>
                  <a:gd name="T102" fmla="*/ 54 w 156"/>
                  <a:gd name="T103" fmla="*/ 0 h 146"/>
                  <a:gd name="T104" fmla="*/ 58 w 156"/>
                  <a:gd name="T105" fmla="*/ 0 h 146"/>
                  <a:gd name="T106" fmla="*/ 62 w 156"/>
                  <a:gd name="T107" fmla="*/ 0 h 146"/>
                  <a:gd name="T108" fmla="*/ 66 w 156"/>
                  <a:gd name="T109" fmla="*/ 0 h 146"/>
                  <a:gd name="T110" fmla="*/ 72 w 156"/>
                  <a:gd name="T111" fmla="*/ 0 h 146"/>
                  <a:gd name="T112" fmla="*/ 74 w 156"/>
                  <a:gd name="T113" fmla="*/ 4 h 146"/>
                  <a:gd name="T114" fmla="*/ 80 w 156"/>
                  <a:gd name="T115" fmla="*/ 8 h 146"/>
                  <a:gd name="T116" fmla="*/ 88 w 156"/>
                  <a:gd name="T117" fmla="*/ 12 h 146"/>
                  <a:gd name="T118" fmla="*/ 94 w 156"/>
                  <a:gd name="T119" fmla="*/ 14 h 14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56"/>
                  <a:gd name="T181" fmla="*/ 0 h 146"/>
                  <a:gd name="T182" fmla="*/ 156 w 156"/>
                  <a:gd name="T183" fmla="*/ 146 h 14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56" h="146">
                    <a:moveTo>
                      <a:pt x="94" y="14"/>
                    </a:moveTo>
                    <a:lnTo>
                      <a:pt x="94" y="14"/>
                    </a:lnTo>
                    <a:lnTo>
                      <a:pt x="92" y="16"/>
                    </a:lnTo>
                    <a:lnTo>
                      <a:pt x="94" y="18"/>
                    </a:lnTo>
                    <a:lnTo>
                      <a:pt x="94" y="20"/>
                    </a:lnTo>
                    <a:lnTo>
                      <a:pt x="84" y="24"/>
                    </a:lnTo>
                    <a:lnTo>
                      <a:pt x="76" y="28"/>
                    </a:lnTo>
                    <a:lnTo>
                      <a:pt x="78" y="32"/>
                    </a:lnTo>
                    <a:lnTo>
                      <a:pt x="82" y="34"/>
                    </a:lnTo>
                    <a:lnTo>
                      <a:pt x="84" y="38"/>
                    </a:lnTo>
                    <a:lnTo>
                      <a:pt x="88" y="42"/>
                    </a:lnTo>
                    <a:lnTo>
                      <a:pt x="94" y="46"/>
                    </a:lnTo>
                    <a:lnTo>
                      <a:pt x="98" y="50"/>
                    </a:lnTo>
                    <a:lnTo>
                      <a:pt x="104" y="52"/>
                    </a:lnTo>
                    <a:lnTo>
                      <a:pt x="102" y="56"/>
                    </a:lnTo>
                    <a:lnTo>
                      <a:pt x="104" y="58"/>
                    </a:lnTo>
                    <a:lnTo>
                      <a:pt x="104" y="62"/>
                    </a:lnTo>
                    <a:lnTo>
                      <a:pt x="108" y="64"/>
                    </a:lnTo>
                    <a:lnTo>
                      <a:pt x="138" y="90"/>
                    </a:lnTo>
                    <a:lnTo>
                      <a:pt x="148" y="102"/>
                    </a:lnTo>
                    <a:lnTo>
                      <a:pt x="156" y="120"/>
                    </a:lnTo>
                    <a:lnTo>
                      <a:pt x="152" y="126"/>
                    </a:lnTo>
                    <a:lnTo>
                      <a:pt x="144" y="118"/>
                    </a:lnTo>
                    <a:lnTo>
                      <a:pt x="138" y="118"/>
                    </a:lnTo>
                    <a:lnTo>
                      <a:pt x="134" y="122"/>
                    </a:lnTo>
                    <a:lnTo>
                      <a:pt x="138" y="132"/>
                    </a:lnTo>
                    <a:lnTo>
                      <a:pt x="130" y="134"/>
                    </a:lnTo>
                    <a:lnTo>
                      <a:pt x="130" y="142"/>
                    </a:lnTo>
                    <a:lnTo>
                      <a:pt x="124" y="146"/>
                    </a:lnTo>
                    <a:lnTo>
                      <a:pt x="118" y="142"/>
                    </a:lnTo>
                    <a:lnTo>
                      <a:pt x="120" y="134"/>
                    </a:lnTo>
                    <a:lnTo>
                      <a:pt x="118" y="132"/>
                    </a:lnTo>
                    <a:lnTo>
                      <a:pt x="116" y="130"/>
                    </a:lnTo>
                    <a:lnTo>
                      <a:pt x="116" y="128"/>
                    </a:lnTo>
                    <a:lnTo>
                      <a:pt x="118" y="128"/>
                    </a:lnTo>
                    <a:lnTo>
                      <a:pt x="122" y="128"/>
                    </a:lnTo>
                    <a:lnTo>
                      <a:pt x="122" y="112"/>
                    </a:lnTo>
                    <a:lnTo>
                      <a:pt x="114" y="110"/>
                    </a:lnTo>
                    <a:lnTo>
                      <a:pt x="110" y="106"/>
                    </a:lnTo>
                    <a:lnTo>
                      <a:pt x="88" y="92"/>
                    </a:lnTo>
                    <a:lnTo>
                      <a:pt x="80" y="84"/>
                    </a:lnTo>
                    <a:lnTo>
                      <a:pt x="74" y="74"/>
                    </a:lnTo>
                    <a:lnTo>
                      <a:pt x="50" y="54"/>
                    </a:lnTo>
                    <a:lnTo>
                      <a:pt x="50" y="52"/>
                    </a:lnTo>
                    <a:lnTo>
                      <a:pt x="50" y="50"/>
                    </a:lnTo>
                    <a:lnTo>
                      <a:pt x="50" y="48"/>
                    </a:lnTo>
                    <a:lnTo>
                      <a:pt x="48" y="44"/>
                    </a:lnTo>
                    <a:lnTo>
                      <a:pt x="46" y="42"/>
                    </a:lnTo>
                    <a:lnTo>
                      <a:pt x="44" y="40"/>
                    </a:lnTo>
                    <a:lnTo>
                      <a:pt x="38" y="38"/>
                    </a:lnTo>
                    <a:lnTo>
                      <a:pt x="18" y="48"/>
                    </a:lnTo>
                    <a:lnTo>
                      <a:pt x="12" y="48"/>
                    </a:lnTo>
                    <a:lnTo>
                      <a:pt x="12" y="42"/>
                    </a:lnTo>
                    <a:lnTo>
                      <a:pt x="4" y="34"/>
                    </a:lnTo>
                    <a:lnTo>
                      <a:pt x="2" y="32"/>
                    </a:lnTo>
                    <a:lnTo>
                      <a:pt x="0" y="28"/>
                    </a:lnTo>
                    <a:lnTo>
                      <a:pt x="0" y="22"/>
                    </a:lnTo>
                    <a:lnTo>
                      <a:pt x="10" y="22"/>
                    </a:lnTo>
                    <a:lnTo>
                      <a:pt x="12" y="22"/>
                    </a:lnTo>
                    <a:lnTo>
                      <a:pt x="14" y="24"/>
                    </a:lnTo>
                    <a:lnTo>
                      <a:pt x="16" y="24"/>
                    </a:lnTo>
                    <a:lnTo>
                      <a:pt x="28" y="16"/>
                    </a:lnTo>
                    <a:lnTo>
                      <a:pt x="24" y="12"/>
                    </a:lnTo>
                    <a:lnTo>
                      <a:pt x="30" y="10"/>
                    </a:lnTo>
                    <a:lnTo>
                      <a:pt x="30" y="12"/>
                    </a:lnTo>
                    <a:lnTo>
                      <a:pt x="30" y="14"/>
                    </a:lnTo>
                    <a:lnTo>
                      <a:pt x="32" y="16"/>
                    </a:lnTo>
                    <a:lnTo>
                      <a:pt x="34" y="14"/>
                    </a:lnTo>
                    <a:lnTo>
                      <a:pt x="36" y="14"/>
                    </a:lnTo>
                    <a:lnTo>
                      <a:pt x="40" y="12"/>
                    </a:lnTo>
                    <a:lnTo>
                      <a:pt x="40" y="10"/>
                    </a:lnTo>
                    <a:lnTo>
                      <a:pt x="42" y="10"/>
                    </a:lnTo>
                    <a:lnTo>
                      <a:pt x="46" y="6"/>
                    </a:lnTo>
                    <a:lnTo>
                      <a:pt x="44" y="8"/>
                    </a:lnTo>
                    <a:lnTo>
                      <a:pt x="44" y="10"/>
                    </a:lnTo>
                    <a:lnTo>
                      <a:pt x="46" y="12"/>
                    </a:lnTo>
                    <a:lnTo>
                      <a:pt x="48" y="12"/>
                    </a:lnTo>
                    <a:lnTo>
                      <a:pt x="48" y="10"/>
                    </a:lnTo>
                    <a:lnTo>
                      <a:pt x="48" y="8"/>
                    </a:lnTo>
                    <a:lnTo>
                      <a:pt x="48" y="6"/>
                    </a:lnTo>
                    <a:lnTo>
                      <a:pt x="46" y="4"/>
                    </a:lnTo>
                    <a:lnTo>
                      <a:pt x="48" y="4"/>
                    </a:lnTo>
                    <a:lnTo>
                      <a:pt x="50" y="4"/>
                    </a:lnTo>
                    <a:lnTo>
                      <a:pt x="50" y="2"/>
                    </a:lnTo>
                    <a:lnTo>
                      <a:pt x="52" y="2"/>
                    </a:lnTo>
                    <a:lnTo>
                      <a:pt x="54" y="0"/>
                    </a:lnTo>
                    <a:lnTo>
                      <a:pt x="58" y="0"/>
                    </a:lnTo>
                    <a:lnTo>
                      <a:pt x="62" y="0"/>
                    </a:lnTo>
                    <a:lnTo>
                      <a:pt x="64" y="0"/>
                    </a:lnTo>
                    <a:lnTo>
                      <a:pt x="66" y="0"/>
                    </a:lnTo>
                    <a:lnTo>
                      <a:pt x="70" y="0"/>
                    </a:lnTo>
                    <a:lnTo>
                      <a:pt x="72" y="0"/>
                    </a:lnTo>
                    <a:lnTo>
                      <a:pt x="74" y="4"/>
                    </a:lnTo>
                    <a:lnTo>
                      <a:pt x="76" y="6"/>
                    </a:lnTo>
                    <a:lnTo>
                      <a:pt x="80" y="8"/>
                    </a:lnTo>
                    <a:lnTo>
                      <a:pt x="84" y="10"/>
                    </a:lnTo>
                    <a:lnTo>
                      <a:pt x="88" y="12"/>
                    </a:lnTo>
                    <a:lnTo>
                      <a:pt x="92" y="12"/>
                    </a:lnTo>
                    <a:lnTo>
                      <a:pt x="94" y="14"/>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377" name="Freeform 222"/>
              <p:cNvSpPr/>
              <p:nvPr/>
            </p:nvSpPr>
            <p:spPr bwMode="gray">
              <a:xfrm>
                <a:off x="2828" y="2288"/>
                <a:ext cx="47" cy="24"/>
              </a:xfrm>
              <a:custGeom>
                <a:avLst/>
                <a:gdLst>
                  <a:gd name="T0" fmla="*/ 6 w 42"/>
                  <a:gd name="T1" fmla="*/ 4 h 24"/>
                  <a:gd name="T2" fmla="*/ 0 w 42"/>
                  <a:gd name="T3" fmla="*/ 6 h 24"/>
                  <a:gd name="T4" fmla="*/ 0 w 42"/>
                  <a:gd name="T5" fmla="*/ 6 h 24"/>
                  <a:gd name="T6" fmla="*/ 0 w 42"/>
                  <a:gd name="T7" fmla="*/ 6 h 24"/>
                  <a:gd name="T8" fmla="*/ 0 w 42"/>
                  <a:gd name="T9" fmla="*/ 8 h 24"/>
                  <a:gd name="T10" fmla="*/ 2 w 42"/>
                  <a:gd name="T11" fmla="*/ 10 h 24"/>
                  <a:gd name="T12" fmla="*/ 22 w 42"/>
                  <a:gd name="T13" fmla="*/ 16 h 24"/>
                  <a:gd name="T14" fmla="*/ 22 w 42"/>
                  <a:gd name="T15" fmla="*/ 16 h 24"/>
                  <a:gd name="T16" fmla="*/ 24 w 42"/>
                  <a:gd name="T17" fmla="*/ 20 h 24"/>
                  <a:gd name="T18" fmla="*/ 26 w 42"/>
                  <a:gd name="T19" fmla="*/ 22 h 24"/>
                  <a:gd name="T20" fmla="*/ 28 w 42"/>
                  <a:gd name="T21" fmla="*/ 24 h 24"/>
                  <a:gd name="T22" fmla="*/ 30 w 42"/>
                  <a:gd name="T23" fmla="*/ 22 h 24"/>
                  <a:gd name="T24" fmla="*/ 34 w 42"/>
                  <a:gd name="T25" fmla="*/ 20 h 24"/>
                  <a:gd name="T26" fmla="*/ 38 w 42"/>
                  <a:gd name="T27" fmla="*/ 18 h 24"/>
                  <a:gd name="T28" fmla="*/ 38 w 42"/>
                  <a:gd name="T29" fmla="*/ 18 h 24"/>
                  <a:gd name="T30" fmla="*/ 38 w 42"/>
                  <a:gd name="T31" fmla="*/ 16 h 24"/>
                  <a:gd name="T32" fmla="*/ 38 w 42"/>
                  <a:gd name="T33" fmla="*/ 14 h 24"/>
                  <a:gd name="T34" fmla="*/ 38 w 42"/>
                  <a:gd name="T35" fmla="*/ 12 h 24"/>
                  <a:gd name="T36" fmla="*/ 36 w 42"/>
                  <a:gd name="T37" fmla="*/ 12 h 24"/>
                  <a:gd name="T38" fmla="*/ 40 w 42"/>
                  <a:gd name="T39" fmla="*/ 4 h 24"/>
                  <a:gd name="T40" fmla="*/ 40 w 42"/>
                  <a:gd name="T41" fmla="*/ 4 h 24"/>
                  <a:gd name="T42" fmla="*/ 42 w 42"/>
                  <a:gd name="T43" fmla="*/ 2 h 24"/>
                  <a:gd name="T44" fmla="*/ 42 w 42"/>
                  <a:gd name="T45" fmla="*/ 2 h 24"/>
                  <a:gd name="T46" fmla="*/ 40 w 42"/>
                  <a:gd name="T47" fmla="*/ 0 h 24"/>
                  <a:gd name="T48" fmla="*/ 38 w 42"/>
                  <a:gd name="T49" fmla="*/ 0 h 24"/>
                  <a:gd name="T50" fmla="*/ 36 w 42"/>
                  <a:gd name="T51" fmla="*/ 0 h 24"/>
                  <a:gd name="T52" fmla="*/ 34 w 42"/>
                  <a:gd name="T53" fmla="*/ 2 h 24"/>
                  <a:gd name="T54" fmla="*/ 32 w 42"/>
                  <a:gd name="T55" fmla="*/ 2 h 24"/>
                  <a:gd name="T56" fmla="*/ 28 w 42"/>
                  <a:gd name="T57" fmla="*/ 4 h 24"/>
                  <a:gd name="T58" fmla="*/ 26 w 42"/>
                  <a:gd name="T59" fmla="*/ 4 h 24"/>
                  <a:gd name="T60" fmla="*/ 22 w 42"/>
                  <a:gd name="T61" fmla="*/ 4 h 24"/>
                  <a:gd name="T62" fmla="*/ 18 w 42"/>
                  <a:gd name="T63" fmla="*/ 4 h 24"/>
                  <a:gd name="T64" fmla="*/ 12 w 42"/>
                  <a:gd name="T65" fmla="*/ 4 h 24"/>
                  <a:gd name="T66" fmla="*/ 8 w 42"/>
                  <a:gd name="T67" fmla="*/ 4 h 24"/>
                  <a:gd name="T68" fmla="*/ 6 w 42"/>
                  <a:gd name="T69" fmla="*/ 4 h 24"/>
                  <a:gd name="T70" fmla="*/ 6 w 42"/>
                  <a:gd name="T71" fmla="*/ 4 h 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2"/>
                  <a:gd name="T109" fmla="*/ 0 h 24"/>
                  <a:gd name="T110" fmla="*/ 42 w 42"/>
                  <a:gd name="T111" fmla="*/ 24 h 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2" h="24">
                    <a:moveTo>
                      <a:pt x="6" y="4"/>
                    </a:moveTo>
                    <a:lnTo>
                      <a:pt x="0" y="6"/>
                    </a:lnTo>
                    <a:lnTo>
                      <a:pt x="0" y="8"/>
                    </a:lnTo>
                    <a:lnTo>
                      <a:pt x="2" y="10"/>
                    </a:lnTo>
                    <a:lnTo>
                      <a:pt x="22" y="16"/>
                    </a:lnTo>
                    <a:lnTo>
                      <a:pt x="24" y="20"/>
                    </a:lnTo>
                    <a:lnTo>
                      <a:pt x="26" y="22"/>
                    </a:lnTo>
                    <a:lnTo>
                      <a:pt x="28" y="24"/>
                    </a:lnTo>
                    <a:lnTo>
                      <a:pt x="30" y="22"/>
                    </a:lnTo>
                    <a:lnTo>
                      <a:pt x="34" y="20"/>
                    </a:lnTo>
                    <a:lnTo>
                      <a:pt x="38" y="18"/>
                    </a:lnTo>
                    <a:lnTo>
                      <a:pt x="38" y="16"/>
                    </a:lnTo>
                    <a:lnTo>
                      <a:pt x="38" y="14"/>
                    </a:lnTo>
                    <a:lnTo>
                      <a:pt x="38" y="12"/>
                    </a:lnTo>
                    <a:lnTo>
                      <a:pt x="36" y="12"/>
                    </a:lnTo>
                    <a:lnTo>
                      <a:pt x="40" y="4"/>
                    </a:lnTo>
                    <a:lnTo>
                      <a:pt x="42" y="2"/>
                    </a:lnTo>
                    <a:lnTo>
                      <a:pt x="40" y="0"/>
                    </a:lnTo>
                    <a:lnTo>
                      <a:pt x="38" y="0"/>
                    </a:lnTo>
                    <a:lnTo>
                      <a:pt x="36" y="0"/>
                    </a:lnTo>
                    <a:lnTo>
                      <a:pt x="34" y="2"/>
                    </a:lnTo>
                    <a:lnTo>
                      <a:pt x="32" y="2"/>
                    </a:lnTo>
                    <a:lnTo>
                      <a:pt x="28" y="4"/>
                    </a:lnTo>
                    <a:lnTo>
                      <a:pt x="26" y="4"/>
                    </a:lnTo>
                    <a:lnTo>
                      <a:pt x="22" y="4"/>
                    </a:lnTo>
                    <a:lnTo>
                      <a:pt x="18" y="4"/>
                    </a:lnTo>
                    <a:lnTo>
                      <a:pt x="12" y="4"/>
                    </a:lnTo>
                    <a:lnTo>
                      <a:pt x="8" y="4"/>
                    </a:lnTo>
                    <a:lnTo>
                      <a:pt x="6" y="4"/>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378" name="Freeform 223"/>
              <p:cNvSpPr/>
              <p:nvPr/>
            </p:nvSpPr>
            <p:spPr bwMode="gray">
              <a:xfrm>
                <a:off x="2773" y="2236"/>
                <a:ext cx="22" cy="42"/>
              </a:xfrm>
              <a:custGeom>
                <a:avLst/>
                <a:gdLst>
                  <a:gd name="T0" fmla="*/ 14 w 20"/>
                  <a:gd name="T1" fmla="*/ 0 h 42"/>
                  <a:gd name="T2" fmla="*/ 14 w 20"/>
                  <a:gd name="T3" fmla="*/ 2 h 42"/>
                  <a:gd name="T4" fmla="*/ 12 w 20"/>
                  <a:gd name="T5" fmla="*/ 2 h 42"/>
                  <a:gd name="T6" fmla="*/ 10 w 20"/>
                  <a:gd name="T7" fmla="*/ 4 h 42"/>
                  <a:gd name="T8" fmla="*/ 8 w 20"/>
                  <a:gd name="T9" fmla="*/ 6 h 42"/>
                  <a:gd name="T10" fmla="*/ 4 w 20"/>
                  <a:gd name="T11" fmla="*/ 6 h 42"/>
                  <a:gd name="T12" fmla="*/ 2 w 20"/>
                  <a:gd name="T13" fmla="*/ 6 h 42"/>
                  <a:gd name="T14" fmla="*/ 2 w 20"/>
                  <a:gd name="T15" fmla="*/ 4 h 42"/>
                  <a:gd name="T16" fmla="*/ 0 w 20"/>
                  <a:gd name="T17" fmla="*/ 4 h 42"/>
                  <a:gd name="T18" fmla="*/ 0 w 20"/>
                  <a:gd name="T19" fmla="*/ 4 h 42"/>
                  <a:gd name="T20" fmla="*/ 2 w 20"/>
                  <a:gd name="T21" fmla="*/ 8 h 42"/>
                  <a:gd name="T22" fmla="*/ 2 w 20"/>
                  <a:gd name="T23" fmla="*/ 12 h 42"/>
                  <a:gd name="T24" fmla="*/ 2 w 20"/>
                  <a:gd name="T25" fmla="*/ 16 h 42"/>
                  <a:gd name="T26" fmla="*/ 0 w 20"/>
                  <a:gd name="T27" fmla="*/ 20 h 42"/>
                  <a:gd name="T28" fmla="*/ 0 w 20"/>
                  <a:gd name="T29" fmla="*/ 38 h 42"/>
                  <a:gd name="T30" fmla="*/ 0 w 20"/>
                  <a:gd name="T31" fmla="*/ 38 h 42"/>
                  <a:gd name="T32" fmla="*/ 4 w 20"/>
                  <a:gd name="T33" fmla="*/ 40 h 42"/>
                  <a:gd name="T34" fmla="*/ 8 w 20"/>
                  <a:gd name="T35" fmla="*/ 40 h 42"/>
                  <a:gd name="T36" fmla="*/ 12 w 20"/>
                  <a:gd name="T37" fmla="*/ 42 h 42"/>
                  <a:gd name="T38" fmla="*/ 12 w 20"/>
                  <a:gd name="T39" fmla="*/ 38 h 42"/>
                  <a:gd name="T40" fmla="*/ 12 w 20"/>
                  <a:gd name="T41" fmla="*/ 36 h 42"/>
                  <a:gd name="T42" fmla="*/ 14 w 20"/>
                  <a:gd name="T43" fmla="*/ 36 h 42"/>
                  <a:gd name="T44" fmla="*/ 16 w 20"/>
                  <a:gd name="T45" fmla="*/ 34 h 42"/>
                  <a:gd name="T46" fmla="*/ 18 w 20"/>
                  <a:gd name="T47" fmla="*/ 34 h 42"/>
                  <a:gd name="T48" fmla="*/ 18 w 20"/>
                  <a:gd name="T49" fmla="*/ 20 h 42"/>
                  <a:gd name="T50" fmla="*/ 18 w 20"/>
                  <a:gd name="T51" fmla="*/ 18 h 42"/>
                  <a:gd name="T52" fmla="*/ 20 w 20"/>
                  <a:gd name="T53" fmla="*/ 16 h 42"/>
                  <a:gd name="T54" fmla="*/ 20 w 20"/>
                  <a:gd name="T55" fmla="*/ 16 h 42"/>
                  <a:gd name="T56" fmla="*/ 20 w 20"/>
                  <a:gd name="T57" fmla="*/ 14 h 42"/>
                  <a:gd name="T58" fmla="*/ 20 w 20"/>
                  <a:gd name="T59" fmla="*/ 10 h 42"/>
                  <a:gd name="T60" fmla="*/ 20 w 20"/>
                  <a:gd name="T61" fmla="*/ 6 h 42"/>
                  <a:gd name="T62" fmla="*/ 18 w 20"/>
                  <a:gd name="T63" fmla="*/ 4 h 42"/>
                  <a:gd name="T64" fmla="*/ 14 w 20"/>
                  <a:gd name="T65" fmla="*/ 0 h 42"/>
                  <a:gd name="T66" fmla="*/ 14 w 20"/>
                  <a:gd name="T67" fmla="*/ 0 h 4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0"/>
                  <a:gd name="T103" fmla="*/ 0 h 42"/>
                  <a:gd name="T104" fmla="*/ 20 w 20"/>
                  <a:gd name="T105" fmla="*/ 42 h 4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0" h="42">
                    <a:moveTo>
                      <a:pt x="14" y="0"/>
                    </a:moveTo>
                    <a:lnTo>
                      <a:pt x="14" y="2"/>
                    </a:lnTo>
                    <a:lnTo>
                      <a:pt x="12" y="2"/>
                    </a:lnTo>
                    <a:lnTo>
                      <a:pt x="10" y="4"/>
                    </a:lnTo>
                    <a:lnTo>
                      <a:pt x="8" y="6"/>
                    </a:lnTo>
                    <a:lnTo>
                      <a:pt x="4" y="6"/>
                    </a:lnTo>
                    <a:lnTo>
                      <a:pt x="2" y="6"/>
                    </a:lnTo>
                    <a:lnTo>
                      <a:pt x="2" y="4"/>
                    </a:lnTo>
                    <a:lnTo>
                      <a:pt x="0" y="4"/>
                    </a:lnTo>
                    <a:lnTo>
                      <a:pt x="2" y="8"/>
                    </a:lnTo>
                    <a:lnTo>
                      <a:pt x="2" y="12"/>
                    </a:lnTo>
                    <a:lnTo>
                      <a:pt x="2" y="16"/>
                    </a:lnTo>
                    <a:lnTo>
                      <a:pt x="0" y="20"/>
                    </a:lnTo>
                    <a:lnTo>
                      <a:pt x="0" y="38"/>
                    </a:lnTo>
                    <a:lnTo>
                      <a:pt x="4" y="40"/>
                    </a:lnTo>
                    <a:lnTo>
                      <a:pt x="8" y="40"/>
                    </a:lnTo>
                    <a:lnTo>
                      <a:pt x="12" y="42"/>
                    </a:lnTo>
                    <a:lnTo>
                      <a:pt x="12" y="38"/>
                    </a:lnTo>
                    <a:lnTo>
                      <a:pt x="12" y="36"/>
                    </a:lnTo>
                    <a:lnTo>
                      <a:pt x="14" y="36"/>
                    </a:lnTo>
                    <a:lnTo>
                      <a:pt x="16" y="34"/>
                    </a:lnTo>
                    <a:lnTo>
                      <a:pt x="18" y="34"/>
                    </a:lnTo>
                    <a:lnTo>
                      <a:pt x="18" y="20"/>
                    </a:lnTo>
                    <a:lnTo>
                      <a:pt x="18" y="18"/>
                    </a:lnTo>
                    <a:lnTo>
                      <a:pt x="20" y="16"/>
                    </a:lnTo>
                    <a:lnTo>
                      <a:pt x="20" y="14"/>
                    </a:lnTo>
                    <a:lnTo>
                      <a:pt x="20" y="10"/>
                    </a:lnTo>
                    <a:lnTo>
                      <a:pt x="20" y="6"/>
                    </a:lnTo>
                    <a:lnTo>
                      <a:pt x="18" y="4"/>
                    </a:lnTo>
                    <a:lnTo>
                      <a:pt x="14" y="0"/>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379" name="Freeform 224"/>
              <p:cNvSpPr/>
              <p:nvPr/>
            </p:nvSpPr>
            <p:spPr bwMode="gray">
              <a:xfrm>
                <a:off x="2778" y="2204"/>
                <a:ext cx="20" cy="28"/>
              </a:xfrm>
              <a:custGeom>
                <a:avLst/>
                <a:gdLst>
                  <a:gd name="T0" fmla="*/ 8 w 18"/>
                  <a:gd name="T1" fmla="*/ 4 h 28"/>
                  <a:gd name="T2" fmla="*/ 6 w 18"/>
                  <a:gd name="T3" fmla="*/ 4 h 28"/>
                  <a:gd name="T4" fmla="*/ 6 w 18"/>
                  <a:gd name="T5" fmla="*/ 4 h 28"/>
                  <a:gd name="T6" fmla="*/ 4 w 18"/>
                  <a:gd name="T7" fmla="*/ 4 h 28"/>
                  <a:gd name="T8" fmla="*/ 2 w 18"/>
                  <a:gd name="T9" fmla="*/ 6 h 28"/>
                  <a:gd name="T10" fmla="*/ 0 w 18"/>
                  <a:gd name="T11" fmla="*/ 8 h 28"/>
                  <a:gd name="T12" fmla="*/ 2 w 18"/>
                  <a:gd name="T13" fmla="*/ 10 h 28"/>
                  <a:gd name="T14" fmla="*/ 2 w 18"/>
                  <a:gd name="T15" fmla="*/ 12 h 28"/>
                  <a:gd name="T16" fmla="*/ 2 w 18"/>
                  <a:gd name="T17" fmla="*/ 16 h 28"/>
                  <a:gd name="T18" fmla="*/ 4 w 18"/>
                  <a:gd name="T19" fmla="*/ 20 h 28"/>
                  <a:gd name="T20" fmla="*/ 6 w 18"/>
                  <a:gd name="T21" fmla="*/ 22 h 28"/>
                  <a:gd name="T22" fmla="*/ 12 w 18"/>
                  <a:gd name="T23" fmla="*/ 28 h 28"/>
                  <a:gd name="T24" fmla="*/ 12 w 18"/>
                  <a:gd name="T25" fmla="*/ 28 h 28"/>
                  <a:gd name="T26" fmla="*/ 14 w 18"/>
                  <a:gd name="T27" fmla="*/ 24 h 28"/>
                  <a:gd name="T28" fmla="*/ 14 w 18"/>
                  <a:gd name="T29" fmla="*/ 22 h 28"/>
                  <a:gd name="T30" fmla="*/ 16 w 18"/>
                  <a:gd name="T31" fmla="*/ 18 h 28"/>
                  <a:gd name="T32" fmla="*/ 18 w 18"/>
                  <a:gd name="T33" fmla="*/ 18 h 28"/>
                  <a:gd name="T34" fmla="*/ 18 w 18"/>
                  <a:gd name="T35" fmla="*/ 16 h 28"/>
                  <a:gd name="T36" fmla="*/ 18 w 18"/>
                  <a:gd name="T37" fmla="*/ 14 h 28"/>
                  <a:gd name="T38" fmla="*/ 16 w 18"/>
                  <a:gd name="T39" fmla="*/ 10 h 28"/>
                  <a:gd name="T40" fmla="*/ 16 w 18"/>
                  <a:gd name="T41" fmla="*/ 6 h 28"/>
                  <a:gd name="T42" fmla="*/ 14 w 18"/>
                  <a:gd name="T43" fmla="*/ 4 h 28"/>
                  <a:gd name="T44" fmla="*/ 10 w 18"/>
                  <a:gd name="T45" fmla="*/ 0 h 28"/>
                  <a:gd name="T46" fmla="*/ 8 w 18"/>
                  <a:gd name="T47" fmla="*/ 4 h 28"/>
                  <a:gd name="T48" fmla="*/ 8 w 18"/>
                  <a:gd name="T49" fmla="*/ 4 h 2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
                  <a:gd name="T76" fmla="*/ 0 h 28"/>
                  <a:gd name="T77" fmla="*/ 18 w 18"/>
                  <a:gd name="T78" fmla="*/ 28 h 2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 h="28">
                    <a:moveTo>
                      <a:pt x="8" y="4"/>
                    </a:moveTo>
                    <a:lnTo>
                      <a:pt x="6" y="4"/>
                    </a:lnTo>
                    <a:lnTo>
                      <a:pt x="4" y="4"/>
                    </a:lnTo>
                    <a:lnTo>
                      <a:pt x="2" y="6"/>
                    </a:lnTo>
                    <a:lnTo>
                      <a:pt x="0" y="8"/>
                    </a:lnTo>
                    <a:lnTo>
                      <a:pt x="2" y="10"/>
                    </a:lnTo>
                    <a:lnTo>
                      <a:pt x="2" y="12"/>
                    </a:lnTo>
                    <a:lnTo>
                      <a:pt x="2" y="16"/>
                    </a:lnTo>
                    <a:lnTo>
                      <a:pt x="4" y="20"/>
                    </a:lnTo>
                    <a:lnTo>
                      <a:pt x="6" y="22"/>
                    </a:lnTo>
                    <a:lnTo>
                      <a:pt x="12" y="28"/>
                    </a:lnTo>
                    <a:lnTo>
                      <a:pt x="14" y="24"/>
                    </a:lnTo>
                    <a:lnTo>
                      <a:pt x="14" y="22"/>
                    </a:lnTo>
                    <a:lnTo>
                      <a:pt x="16" y="18"/>
                    </a:lnTo>
                    <a:lnTo>
                      <a:pt x="18" y="18"/>
                    </a:lnTo>
                    <a:lnTo>
                      <a:pt x="18" y="16"/>
                    </a:lnTo>
                    <a:lnTo>
                      <a:pt x="18" y="14"/>
                    </a:lnTo>
                    <a:lnTo>
                      <a:pt x="16" y="10"/>
                    </a:lnTo>
                    <a:lnTo>
                      <a:pt x="16" y="6"/>
                    </a:lnTo>
                    <a:lnTo>
                      <a:pt x="14" y="4"/>
                    </a:lnTo>
                    <a:lnTo>
                      <a:pt x="10" y="0"/>
                    </a:lnTo>
                    <a:lnTo>
                      <a:pt x="8" y="4"/>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380" name="Freeform 225"/>
              <p:cNvSpPr/>
              <p:nvPr/>
            </p:nvSpPr>
            <p:spPr bwMode="gray">
              <a:xfrm>
                <a:off x="2789" y="2096"/>
                <a:ext cx="112" cy="60"/>
              </a:xfrm>
              <a:custGeom>
                <a:avLst/>
                <a:gdLst>
                  <a:gd name="T0" fmla="*/ 34 w 102"/>
                  <a:gd name="T1" fmla="*/ 58 h 60"/>
                  <a:gd name="T2" fmla="*/ 32 w 102"/>
                  <a:gd name="T3" fmla="*/ 56 h 60"/>
                  <a:gd name="T4" fmla="*/ 28 w 102"/>
                  <a:gd name="T5" fmla="*/ 56 h 60"/>
                  <a:gd name="T6" fmla="*/ 20 w 102"/>
                  <a:gd name="T7" fmla="*/ 56 h 60"/>
                  <a:gd name="T8" fmla="*/ 16 w 102"/>
                  <a:gd name="T9" fmla="*/ 56 h 60"/>
                  <a:gd name="T10" fmla="*/ 12 w 102"/>
                  <a:gd name="T11" fmla="*/ 58 h 60"/>
                  <a:gd name="T12" fmla="*/ 10 w 102"/>
                  <a:gd name="T13" fmla="*/ 60 h 60"/>
                  <a:gd name="T14" fmla="*/ 10 w 102"/>
                  <a:gd name="T15" fmla="*/ 56 h 60"/>
                  <a:gd name="T16" fmla="*/ 8 w 102"/>
                  <a:gd name="T17" fmla="*/ 56 h 60"/>
                  <a:gd name="T18" fmla="*/ 8 w 102"/>
                  <a:gd name="T19" fmla="*/ 52 h 60"/>
                  <a:gd name="T20" fmla="*/ 8 w 102"/>
                  <a:gd name="T21" fmla="*/ 38 h 60"/>
                  <a:gd name="T22" fmla="*/ 28 w 102"/>
                  <a:gd name="T23" fmla="*/ 34 h 60"/>
                  <a:gd name="T24" fmla="*/ 28 w 102"/>
                  <a:gd name="T25" fmla="*/ 26 h 60"/>
                  <a:gd name="T26" fmla="*/ 38 w 102"/>
                  <a:gd name="T27" fmla="*/ 12 h 60"/>
                  <a:gd name="T28" fmla="*/ 50 w 102"/>
                  <a:gd name="T29" fmla="*/ 4 h 60"/>
                  <a:gd name="T30" fmla="*/ 52 w 102"/>
                  <a:gd name="T31" fmla="*/ 0 h 60"/>
                  <a:gd name="T32" fmla="*/ 54 w 102"/>
                  <a:gd name="T33" fmla="*/ 0 h 60"/>
                  <a:gd name="T34" fmla="*/ 58 w 102"/>
                  <a:gd name="T35" fmla="*/ 4 h 60"/>
                  <a:gd name="T36" fmla="*/ 60 w 102"/>
                  <a:gd name="T37" fmla="*/ 4 h 60"/>
                  <a:gd name="T38" fmla="*/ 68 w 102"/>
                  <a:gd name="T39" fmla="*/ 4 h 60"/>
                  <a:gd name="T40" fmla="*/ 72 w 102"/>
                  <a:gd name="T41" fmla="*/ 0 h 60"/>
                  <a:gd name="T42" fmla="*/ 80 w 102"/>
                  <a:gd name="T43" fmla="*/ 2 h 60"/>
                  <a:gd name="T44" fmla="*/ 80 w 102"/>
                  <a:gd name="T45" fmla="*/ 4 h 60"/>
                  <a:gd name="T46" fmla="*/ 86 w 102"/>
                  <a:gd name="T47" fmla="*/ 8 h 60"/>
                  <a:gd name="T48" fmla="*/ 92 w 102"/>
                  <a:gd name="T49" fmla="*/ 8 h 60"/>
                  <a:gd name="T50" fmla="*/ 96 w 102"/>
                  <a:gd name="T51" fmla="*/ 8 h 60"/>
                  <a:gd name="T52" fmla="*/ 102 w 102"/>
                  <a:gd name="T53" fmla="*/ 18 h 60"/>
                  <a:gd name="T54" fmla="*/ 98 w 102"/>
                  <a:gd name="T55" fmla="*/ 20 h 60"/>
                  <a:gd name="T56" fmla="*/ 96 w 102"/>
                  <a:gd name="T57" fmla="*/ 28 h 60"/>
                  <a:gd name="T58" fmla="*/ 96 w 102"/>
                  <a:gd name="T59" fmla="*/ 34 h 60"/>
                  <a:gd name="T60" fmla="*/ 92 w 102"/>
                  <a:gd name="T61" fmla="*/ 38 h 60"/>
                  <a:gd name="T62" fmla="*/ 92 w 102"/>
                  <a:gd name="T63" fmla="*/ 44 h 60"/>
                  <a:gd name="T64" fmla="*/ 44 w 102"/>
                  <a:gd name="T65" fmla="*/ 56 h 60"/>
                  <a:gd name="T66" fmla="*/ 36 w 102"/>
                  <a:gd name="T67" fmla="*/ 60 h 6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2"/>
                  <a:gd name="T103" fmla="*/ 0 h 60"/>
                  <a:gd name="T104" fmla="*/ 102 w 102"/>
                  <a:gd name="T105" fmla="*/ 60 h 6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2" h="60">
                    <a:moveTo>
                      <a:pt x="36" y="60"/>
                    </a:moveTo>
                    <a:lnTo>
                      <a:pt x="34" y="58"/>
                    </a:lnTo>
                    <a:lnTo>
                      <a:pt x="34" y="56"/>
                    </a:lnTo>
                    <a:lnTo>
                      <a:pt x="32" y="56"/>
                    </a:lnTo>
                    <a:lnTo>
                      <a:pt x="28" y="56"/>
                    </a:lnTo>
                    <a:lnTo>
                      <a:pt x="24" y="56"/>
                    </a:lnTo>
                    <a:lnTo>
                      <a:pt x="20" y="56"/>
                    </a:lnTo>
                    <a:lnTo>
                      <a:pt x="16" y="56"/>
                    </a:lnTo>
                    <a:lnTo>
                      <a:pt x="14" y="58"/>
                    </a:lnTo>
                    <a:lnTo>
                      <a:pt x="12" y="58"/>
                    </a:lnTo>
                    <a:lnTo>
                      <a:pt x="12" y="60"/>
                    </a:lnTo>
                    <a:lnTo>
                      <a:pt x="10" y="60"/>
                    </a:lnTo>
                    <a:lnTo>
                      <a:pt x="10" y="58"/>
                    </a:lnTo>
                    <a:lnTo>
                      <a:pt x="10" y="56"/>
                    </a:lnTo>
                    <a:lnTo>
                      <a:pt x="8" y="56"/>
                    </a:lnTo>
                    <a:lnTo>
                      <a:pt x="6" y="56"/>
                    </a:lnTo>
                    <a:lnTo>
                      <a:pt x="8" y="52"/>
                    </a:lnTo>
                    <a:lnTo>
                      <a:pt x="0" y="38"/>
                    </a:lnTo>
                    <a:lnTo>
                      <a:pt x="8" y="38"/>
                    </a:lnTo>
                    <a:lnTo>
                      <a:pt x="20" y="30"/>
                    </a:lnTo>
                    <a:lnTo>
                      <a:pt x="28" y="34"/>
                    </a:lnTo>
                    <a:lnTo>
                      <a:pt x="30" y="30"/>
                    </a:lnTo>
                    <a:lnTo>
                      <a:pt x="28" y="26"/>
                    </a:lnTo>
                    <a:lnTo>
                      <a:pt x="28" y="16"/>
                    </a:lnTo>
                    <a:lnTo>
                      <a:pt x="38" y="12"/>
                    </a:lnTo>
                    <a:lnTo>
                      <a:pt x="44" y="8"/>
                    </a:lnTo>
                    <a:lnTo>
                      <a:pt x="50" y="4"/>
                    </a:lnTo>
                    <a:lnTo>
                      <a:pt x="52" y="2"/>
                    </a:lnTo>
                    <a:lnTo>
                      <a:pt x="52" y="0"/>
                    </a:lnTo>
                    <a:lnTo>
                      <a:pt x="54" y="0"/>
                    </a:lnTo>
                    <a:lnTo>
                      <a:pt x="56" y="0"/>
                    </a:lnTo>
                    <a:lnTo>
                      <a:pt x="58" y="4"/>
                    </a:lnTo>
                    <a:lnTo>
                      <a:pt x="60" y="4"/>
                    </a:lnTo>
                    <a:lnTo>
                      <a:pt x="64" y="4"/>
                    </a:lnTo>
                    <a:lnTo>
                      <a:pt x="68" y="4"/>
                    </a:lnTo>
                    <a:lnTo>
                      <a:pt x="70" y="4"/>
                    </a:lnTo>
                    <a:lnTo>
                      <a:pt x="72" y="0"/>
                    </a:lnTo>
                    <a:lnTo>
                      <a:pt x="80" y="0"/>
                    </a:lnTo>
                    <a:lnTo>
                      <a:pt x="80" y="2"/>
                    </a:lnTo>
                    <a:lnTo>
                      <a:pt x="80" y="4"/>
                    </a:lnTo>
                    <a:lnTo>
                      <a:pt x="82" y="6"/>
                    </a:lnTo>
                    <a:lnTo>
                      <a:pt x="86" y="8"/>
                    </a:lnTo>
                    <a:lnTo>
                      <a:pt x="88" y="8"/>
                    </a:lnTo>
                    <a:lnTo>
                      <a:pt x="92" y="8"/>
                    </a:lnTo>
                    <a:lnTo>
                      <a:pt x="96" y="8"/>
                    </a:lnTo>
                    <a:lnTo>
                      <a:pt x="102" y="16"/>
                    </a:lnTo>
                    <a:lnTo>
                      <a:pt x="102" y="18"/>
                    </a:lnTo>
                    <a:lnTo>
                      <a:pt x="100" y="18"/>
                    </a:lnTo>
                    <a:lnTo>
                      <a:pt x="98" y="20"/>
                    </a:lnTo>
                    <a:lnTo>
                      <a:pt x="96" y="24"/>
                    </a:lnTo>
                    <a:lnTo>
                      <a:pt x="96" y="28"/>
                    </a:lnTo>
                    <a:lnTo>
                      <a:pt x="96" y="32"/>
                    </a:lnTo>
                    <a:lnTo>
                      <a:pt x="96" y="34"/>
                    </a:lnTo>
                    <a:lnTo>
                      <a:pt x="94" y="36"/>
                    </a:lnTo>
                    <a:lnTo>
                      <a:pt x="92" y="38"/>
                    </a:lnTo>
                    <a:lnTo>
                      <a:pt x="90" y="40"/>
                    </a:lnTo>
                    <a:lnTo>
                      <a:pt x="92" y="44"/>
                    </a:lnTo>
                    <a:lnTo>
                      <a:pt x="68" y="46"/>
                    </a:lnTo>
                    <a:lnTo>
                      <a:pt x="44" y="56"/>
                    </a:lnTo>
                    <a:lnTo>
                      <a:pt x="40" y="58"/>
                    </a:lnTo>
                    <a:lnTo>
                      <a:pt x="36" y="60"/>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381" name="Freeform 226"/>
              <p:cNvSpPr/>
              <p:nvPr/>
            </p:nvSpPr>
            <p:spPr bwMode="gray">
              <a:xfrm>
                <a:off x="2740" y="2134"/>
                <a:ext cx="60" cy="42"/>
              </a:xfrm>
              <a:custGeom>
                <a:avLst/>
                <a:gdLst>
                  <a:gd name="T0" fmla="*/ 30 w 54"/>
                  <a:gd name="T1" fmla="*/ 6 h 42"/>
                  <a:gd name="T2" fmla="*/ 20 w 54"/>
                  <a:gd name="T3" fmla="*/ 8 h 42"/>
                  <a:gd name="T4" fmla="*/ 8 w 54"/>
                  <a:gd name="T5" fmla="*/ 16 h 42"/>
                  <a:gd name="T6" fmla="*/ 0 w 54"/>
                  <a:gd name="T7" fmla="*/ 30 h 42"/>
                  <a:gd name="T8" fmla="*/ 2 w 54"/>
                  <a:gd name="T9" fmla="*/ 30 h 42"/>
                  <a:gd name="T10" fmla="*/ 2 w 54"/>
                  <a:gd name="T11" fmla="*/ 28 h 42"/>
                  <a:gd name="T12" fmla="*/ 4 w 54"/>
                  <a:gd name="T13" fmla="*/ 28 h 42"/>
                  <a:gd name="T14" fmla="*/ 6 w 54"/>
                  <a:gd name="T15" fmla="*/ 28 h 42"/>
                  <a:gd name="T16" fmla="*/ 6 w 54"/>
                  <a:gd name="T17" fmla="*/ 28 h 42"/>
                  <a:gd name="T18" fmla="*/ 8 w 54"/>
                  <a:gd name="T19" fmla="*/ 30 h 42"/>
                  <a:gd name="T20" fmla="*/ 8 w 54"/>
                  <a:gd name="T21" fmla="*/ 34 h 42"/>
                  <a:gd name="T22" fmla="*/ 6 w 54"/>
                  <a:gd name="T23" fmla="*/ 40 h 42"/>
                  <a:gd name="T24" fmla="*/ 8 w 54"/>
                  <a:gd name="T25" fmla="*/ 40 h 42"/>
                  <a:gd name="T26" fmla="*/ 12 w 54"/>
                  <a:gd name="T27" fmla="*/ 40 h 42"/>
                  <a:gd name="T28" fmla="*/ 16 w 54"/>
                  <a:gd name="T29" fmla="*/ 40 h 42"/>
                  <a:gd name="T30" fmla="*/ 20 w 54"/>
                  <a:gd name="T31" fmla="*/ 42 h 42"/>
                  <a:gd name="T32" fmla="*/ 22 w 54"/>
                  <a:gd name="T33" fmla="*/ 42 h 42"/>
                  <a:gd name="T34" fmla="*/ 34 w 54"/>
                  <a:gd name="T35" fmla="*/ 34 h 42"/>
                  <a:gd name="T36" fmla="*/ 30 w 54"/>
                  <a:gd name="T37" fmla="*/ 30 h 42"/>
                  <a:gd name="T38" fmla="*/ 36 w 54"/>
                  <a:gd name="T39" fmla="*/ 28 h 42"/>
                  <a:gd name="T40" fmla="*/ 36 w 54"/>
                  <a:gd name="T41" fmla="*/ 28 h 42"/>
                  <a:gd name="T42" fmla="*/ 36 w 54"/>
                  <a:gd name="T43" fmla="*/ 30 h 42"/>
                  <a:gd name="T44" fmla="*/ 36 w 54"/>
                  <a:gd name="T45" fmla="*/ 32 h 42"/>
                  <a:gd name="T46" fmla="*/ 36 w 54"/>
                  <a:gd name="T47" fmla="*/ 32 h 42"/>
                  <a:gd name="T48" fmla="*/ 38 w 54"/>
                  <a:gd name="T49" fmla="*/ 34 h 42"/>
                  <a:gd name="T50" fmla="*/ 40 w 54"/>
                  <a:gd name="T51" fmla="*/ 32 h 42"/>
                  <a:gd name="T52" fmla="*/ 42 w 54"/>
                  <a:gd name="T53" fmla="*/ 32 h 42"/>
                  <a:gd name="T54" fmla="*/ 44 w 54"/>
                  <a:gd name="T55" fmla="*/ 32 h 42"/>
                  <a:gd name="T56" fmla="*/ 46 w 54"/>
                  <a:gd name="T57" fmla="*/ 30 h 42"/>
                  <a:gd name="T58" fmla="*/ 48 w 54"/>
                  <a:gd name="T59" fmla="*/ 28 h 42"/>
                  <a:gd name="T60" fmla="*/ 52 w 54"/>
                  <a:gd name="T61" fmla="*/ 24 h 42"/>
                  <a:gd name="T62" fmla="*/ 50 w 54"/>
                  <a:gd name="T63" fmla="*/ 26 h 42"/>
                  <a:gd name="T64" fmla="*/ 50 w 54"/>
                  <a:gd name="T65" fmla="*/ 26 h 42"/>
                  <a:gd name="T66" fmla="*/ 50 w 54"/>
                  <a:gd name="T67" fmla="*/ 28 h 42"/>
                  <a:gd name="T68" fmla="*/ 52 w 54"/>
                  <a:gd name="T69" fmla="*/ 30 h 42"/>
                  <a:gd name="T70" fmla="*/ 52 w 54"/>
                  <a:gd name="T71" fmla="*/ 30 h 42"/>
                  <a:gd name="T72" fmla="*/ 54 w 54"/>
                  <a:gd name="T73" fmla="*/ 30 h 42"/>
                  <a:gd name="T74" fmla="*/ 54 w 54"/>
                  <a:gd name="T75" fmla="*/ 26 h 42"/>
                  <a:gd name="T76" fmla="*/ 54 w 54"/>
                  <a:gd name="T77" fmla="*/ 26 h 42"/>
                  <a:gd name="T78" fmla="*/ 54 w 54"/>
                  <a:gd name="T79" fmla="*/ 24 h 42"/>
                  <a:gd name="T80" fmla="*/ 52 w 54"/>
                  <a:gd name="T81" fmla="*/ 24 h 42"/>
                  <a:gd name="T82" fmla="*/ 54 w 54"/>
                  <a:gd name="T83" fmla="*/ 22 h 42"/>
                  <a:gd name="T84" fmla="*/ 54 w 54"/>
                  <a:gd name="T85" fmla="*/ 22 h 42"/>
                  <a:gd name="T86" fmla="*/ 54 w 54"/>
                  <a:gd name="T87" fmla="*/ 20 h 42"/>
                  <a:gd name="T88" fmla="*/ 54 w 54"/>
                  <a:gd name="T89" fmla="*/ 20 h 42"/>
                  <a:gd name="T90" fmla="*/ 54 w 54"/>
                  <a:gd name="T91" fmla="*/ 18 h 42"/>
                  <a:gd name="T92" fmla="*/ 52 w 54"/>
                  <a:gd name="T93" fmla="*/ 18 h 42"/>
                  <a:gd name="T94" fmla="*/ 50 w 54"/>
                  <a:gd name="T95" fmla="*/ 18 h 42"/>
                  <a:gd name="T96" fmla="*/ 50 w 54"/>
                  <a:gd name="T97" fmla="*/ 18 h 42"/>
                  <a:gd name="T98" fmla="*/ 50 w 54"/>
                  <a:gd name="T99" fmla="*/ 18 h 42"/>
                  <a:gd name="T100" fmla="*/ 50 w 54"/>
                  <a:gd name="T101" fmla="*/ 18 h 42"/>
                  <a:gd name="T102" fmla="*/ 52 w 54"/>
                  <a:gd name="T103" fmla="*/ 14 h 42"/>
                  <a:gd name="T104" fmla="*/ 44 w 54"/>
                  <a:gd name="T105" fmla="*/ 0 h 42"/>
                  <a:gd name="T106" fmla="*/ 38 w 54"/>
                  <a:gd name="T107" fmla="*/ 4 h 42"/>
                  <a:gd name="T108" fmla="*/ 30 w 54"/>
                  <a:gd name="T109" fmla="*/ 6 h 42"/>
                  <a:gd name="T110" fmla="*/ 30 w 54"/>
                  <a:gd name="T111" fmla="*/ 6 h 4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4"/>
                  <a:gd name="T169" fmla="*/ 0 h 42"/>
                  <a:gd name="T170" fmla="*/ 54 w 54"/>
                  <a:gd name="T171" fmla="*/ 42 h 4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4" h="42">
                    <a:moveTo>
                      <a:pt x="30" y="6"/>
                    </a:moveTo>
                    <a:lnTo>
                      <a:pt x="20" y="8"/>
                    </a:lnTo>
                    <a:lnTo>
                      <a:pt x="8" y="16"/>
                    </a:lnTo>
                    <a:lnTo>
                      <a:pt x="0" y="30"/>
                    </a:lnTo>
                    <a:lnTo>
                      <a:pt x="2" y="30"/>
                    </a:lnTo>
                    <a:lnTo>
                      <a:pt x="2" y="28"/>
                    </a:lnTo>
                    <a:lnTo>
                      <a:pt x="4" y="28"/>
                    </a:lnTo>
                    <a:lnTo>
                      <a:pt x="6" y="28"/>
                    </a:lnTo>
                    <a:lnTo>
                      <a:pt x="8" y="30"/>
                    </a:lnTo>
                    <a:lnTo>
                      <a:pt x="8" y="34"/>
                    </a:lnTo>
                    <a:lnTo>
                      <a:pt x="6" y="40"/>
                    </a:lnTo>
                    <a:lnTo>
                      <a:pt x="8" y="40"/>
                    </a:lnTo>
                    <a:lnTo>
                      <a:pt x="12" y="40"/>
                    </a:lnTo>
                    <a:lnTo>
                      <a:pt x="16" y="40"/>
                    </a:lnTo>
                    <a:lnTo>
                      <a:pt x="20" y="42"/>
                    </a:lnTo>
                    <a:lnTo>
                      <a:pt x="22" y="42"/>
                    </a:lnTo>
                    <a:lnTo>
                      <a:pt x="34" y="34"/>
                    </a:lnTo>
                    <a:lnTo>
                      <a:pt x="30" y="30"/>
                    </a:lnTo>
                    <a:lnTo>
                      <a:pt x="36" y="28"/>
                    </a:lnTo>
                    <a:lnTo>
                      <a:pt x="36" y="30"/>
                    </a:lnTo>
                    <a:lnTo>
                      <a:pt x="36" y="32"/>
                    </a:lnTo>
                    <a:lnTo>
                      <a:pt x="38" y="34"/>
                    </a:lnTo>
                    <a:lnTo>
                      <a:pt x="40" y="32"/>
                    </a:lnTo>
                    <a:lnTo>
                      <a:pt x="42" y="32"/>
                    </a:lnTo>
                    <a:lnTo>
                      <a:pt x="44" y="32"/>
                    </a:lnTo>
                    <a:lnTo>
                      <a:pt x="46" y="30"/>
                    </a:lnTo>
                    <a:lnTo>
                      <a:pt x="48" y="28"/>
                    </a:lnTo>
                    <a:lnTo>
                      <a:pt x="52" y="24"/>
                    </a:lnTo>
                    <a:lnTo>
                      <a:pt x="50" y="26"/>
                    </a:lnTo>
                    <a:lnTo>
                      <a:pt x="50" y="28"/>
                    </a:lnTo>
                    <a:lnTo>
                      <a:pt x="52" y="30"/>
                    </a:lnTo>
                    <a:lnTo>
                      <a:pt x="54" y="30"/>
                    </a:lnTo>
                    <a:lnTo>
                      <a:pt x="54" y="26"/>
                    </a:lnTo>
                    <a:lnTo>
                      <a:pt x="54" y="24"/>
                    </a:lnTo>
                    <a:lnTo>
                      <a:pt x="52" y="24"/>
                    </a:lnTo>
                    <a:lnTo>
                      <a:pt x="54" y="22"/>
                    </a:lnTo>
                    <a:lnTo>
                      <a:pt x="54" y="20"/>
                    </a:lnTo>
                    <a:lnTo>
                      <a:pt x="54" y="18"/>
                    </a:lnTo>
                    <a:lnTo>
                      <a:pt x="52" y="18"/>
                    </a:lnTo>
                    <a:lnTo>
                      <a:pt x="50" y="18"/>
                    </a:lnTo>
                    <a:lnTo>
                      <a:pt x="52" y="14"/>
                    </a:lnTo>
                    <a:lnTo>
                      <a:pt x="44" y="0"/>
                    </a:lnTo>
                    <a:lnTo>
                      <a:pt x="38" y="4"/>
                    </a:lnTo>
                    <a:lnTo>
                      <a:pt x="30" y="6"/>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382" name="Freeform 227"/>
              <p:cNvSpPr/>
              <p:nvPr/>
            </p:nvSpPr>
            <p:spPr bwMode="gray">
              <a:xfrm>
                <a:off x="2594" y="2052"/>
                <a:ext cx="175" cy="182"/>
              </a:xfrm>
              <a:custGeom>
                <a:avLst/>
                <a:gdLst>
                  <a:gd name="T0" fmla="*/ 138 w 158"/>
                  <a:gd name="T1" fmla="*/ 120 h 182"/>
                  <a:gd name="T2" fmla="*/ 140 w 158"/>
                  <a:gd name="T3" fmla="*/ 130 h 182"/>
                  <a:gd name="T4" fmla="*/ 150 w 158"/>
                  <a:gd name="T5" fmla="*/ 144 h 182"/>
                  <a:gd name="T6" fmla="*/ 138 w 158"/>
                  <a:gd name="T7" fmla="*/ 156 h 182"/>
                  <a:gd name="T8" fmla="*/ 122 w 158"/>
                  <a:gd name="T9" fmla="*/ 156 h 182"/>
                  <a:gd name="T10" fmla="*/ 102 w 158"/>
                  <a:gd name="T11" fmla="*/ 158 h 182"/>
                  <a:gd name="T12" fmla="*/ 100 w 158"/>
                  <a:gd name="T13" fmla="*/ 170 h 182"/>
                  <a:gd name="T14" fmla="*/ 90 w 158"/>
                  <a:gd name="T15" fmla="*/ 180 h 182"/>
                  <a:gd name="T16" fmla="*/ 64 w 158"/>
                  <a:gd name="T17" fmla="*/ 164 h 182"/>
                  <a:gd name="T18" fmla="*/ 58 w 158"/>
                  <a:gd name="T19" fmla="*/ 160 h 182"/>
                  <a:gd name="T20" fmla="*/ 52 w 158"/>
                  <a:gd name="T21" fmla="*/ 158 h 182"/>
                  <a:gd name="T22" fmla="*/ 44 w 158"/>
                  <a:gd name="T23" fmla="*/ 152 h 182"/>
                  <a:gd name="T24" fmla="*/ 40 w 158"/>
                  <a:gd name="T25" fmla="*/ 148 h 182"/>
                  <a:gd name="T26" fmla="*/ 36 w 158"/>
                  <a:gd name="T27" fmla="*/ 144 h 182"/>
                  <a:gd name="T28" fmla="*/ 40 w 158"/>
                  <a:gd name="T29" fmla="*/ 94 h 182"/>
                  <a:gd name="T30" fmla="*/ 38 w 158"/>
                  <a:gd name="T31" fmla="*/ 86 h 182"/>
                  <a:gd name="T32" fmla="*/ 32 w 158"/>
                  <a:gd name="T33" fmla="*/ 78 h 182"/>
                  <a:gd name="T34" fmla="*/ 2 w 158"/>
                  <a:gd name="T35" fmla="*/ 60 h 182"/>
                  <a:gd name="T36" fmla="*/ 0 w 158"/>
                  <a:gd name="T37" fmla="*/ 56 h 182"/>
                  <a:gd name="T38" fmla="*/ 4 w 158"/>
                  <a:gd name="T39" fmla="*/ 48 h 182"/>
                  <a:gd name="T40" fmla="*/ 22 w 158"/>
                  <a:gd name="T41" fmla="*/ 36 h 182"/>
                  <a:gd name="T42" fmla="*/ 30 w 158"/>
                  <a:gd name="T43" fmla="*/ 36 h 182"/>
                  <a:gd name="T44" fmla="*/ 44 w 158"/>
                  <a:gd name="T45" fmla="*/ 32 h 182"/>
                  <a:gd name="T46" fmla="*/ 54 w 158"/>
                  <a:gd name="T47" fmla="*/ 28 h 182"/>
                  <a:gd name="T48" fmla="*/ 70 w 158"/>
                  <a:gd name="T49" fmla="*/ 16 h 182"/>
                  <a:gd name="T50" fmla="*/ 80 w 158"/>
                  <a:gd name="T51" fmla="*/ 12 h 182"/>
                  <a:gd name="T52" fmla="*/ 92 w 158"/>
                  <a:gd name="T53" fmla="*/ 4 h 182"/>
                  <a:gd name="T54" fmla="*/ 98 w 158"/>
                  <a:gd name="T55" fmla="*/ 4 h 182"/>
                  <a:gd name="T56" fmla="*/ 106 w 158"/>
                  <a:gd name="T57" fmla="*/ 14 h 182"/>
                  <a:gd name="T58" fmla="*/ 110 w 158"/>
                  <a:gd name="T59" fmla="*/ 18 h 182"/>
                  <a:gd name="T60" fmla="*/ 110 w 158"/>
                  <a:gd name="T61" fmla="*/ 26 h 182"/>
                  <a:gd name="T62" fmla="*/ 118 w 158"/>
                  <a:gd name="T63" fmla="*/ 32 h 182"/>
                  <a:gd name="T64" fmla="*/ 122 w 158"/>
                  <a:gd name="T65" fmla="*/ 40 h 182"/>
                  <a:gd name="T66" fmla="*/ 126 w 158"/>
                  <a:gd name="T67" fmla="*/ 46 h 182"/>
                  <a:gd name="T68" fmla="*/ 134 w 158"/>
                  <a:gd name="T69" fmla="*/ 52 h 182"/>
                  <a:gd name="T70" fmla="*/ 142 w 158"/>
                  <a:gd name="T71" fmla="*/ 56 h 182"/>
                  <a:gd name="T72" fmla="*/ 156 w 158"/>
                  <a:gd name="T73" fmla="*/ 62 h 182"/>
                  <a:gd name="T74" fmla="*/ 158 w 158"/>
                  <a:gd name="T75" fmla="*/ 64 h 182"/>
                  <a:gd name="T76" fmla="*/ 154 w 158"/>
                  <a:gd name="T77" fmla="*/ 78 h 182"/>
                  <a:gd name="T78" fmla="*/ 140 w 158"/>
                  <a:gd name="T79" fmla="*/ 100 h 182"/>
                  <a:gd name="T80" fmla="*/ 134 w 158"/>
                  <a:gd name="T81" fmla="*/ 112 h 182"/>
                  <a:gd name="T82" fmla="*/ 138 w 158"/>
                  <a:gd name="T83" fmla="*/ 110 h 182"/>
                  <a:gd name="T84" fmla="*/ 140 w 158"/>
                  <a:gd name="T85" fmla="*/ 116 h 18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58"/>
                  <a:gd name="T130" fmla="*/ 0 h 182"/>
                  <a:gd name="T131" fmla="*/ 158 w 158"/>
                  <a:gd name="T132" fmla="*/ 182 h 18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58" h="182">
                    <a:moveTo>
                      <a:pt x="140" y="116"/>
                    </a:moveTo>
                    <a:lnTo>
                      <a:pt x="138" y="118"/>
                    </a:lnTo>
                    <a:lnTo>
                      <a:pt x="138" y="120"/>
                    </a:lnTo>
                    <a:lnTo>
                      <a:pt x="138" y="124"/>
                    </a:lnTo>
                    <a:lnTo>
                      <a:pt x="138" y="130"/>
                    </a:lnTo>
                    <a:lnTo>
                      <a:pt x="140" y="130"/>
                    </a:lnTo>
                    <a:lnTo>
                      <a:pt x="140" y="134"/>
                    </a:lnTo>
                    <a:lnTo>
                      <a:pt x="142" y="136"/>
                    </a:lnTo>
                    <a:lnTo>
                      <a:pt x="150" y="144"/>
                    </a:lnTo>
                    <a:lnTo>
                      <a:pt x="150" y="150"/>
                    </a:lnTo>
                    <a:lnTo>
                      <a:pt x="140" y="156"/>
                    </a:lnTo>
                    <a:lnTo>
                      <a:pt x="138" y="156"/>
                    </a:lnTo>
                    <a:lnTo>
                      <a:pt x="134" y="156"/>
                    </a:lnTo>
                    <a:lnTo>
                      <a:pt x="128" y="156"/>
                    </a:lnTo>
                    <a:lnTo>
                      <a:pt x="122" y="156"/>
                    </a:lnTo>
                    <a:lnTo>
                      <a:pt x="114" y="154"/>
                    </a:lnTo>
                    <a:lnTo>
                      <a:pt x="110" y="154"/>
                    </a:lnTo>
                    <a:lnTo>
                      <a:pt x="102" y="158"/>
                    </a:lnTo>
                    <a:lnTo>
                      <a:pt x="100" y="166"/>
                    </a:lnTo>
                    <a:lnTo>
                      <a:pt x="100" y="168"/>
                    </a:lnTo>
                    <a:lnTo>
                      <a:pt x="100" y="170"/>
                    </a:lnTo>
                    <a:lnTo>
                      <a:pt x="102" y="174"/>
                    </a:lnTo>
                    <a:lnTo>
                      <a:pt x="96" y="182"/>
                    </a:lnTo>
                    <a:lnTo>
                      <a:pt x="90" y="180"/>
                    </a:lnTo>
                    <a:lnTo>
                      <a:pt x="72" y="174"/>
                    </a:lnTo>
                    <a:lnTo>
                      <a:pt x="64" y="164"/>
                    </a:lnTo>
                    <a:lnTo>
                      <a:pt x="64" y="166"/>
                    </a:lnTo>
                    <a:lnTo>
                      <a:pt x="60" y="162"/>
                    </a:lnTo>
                    <a:lnTo>
                      <a:pt x="58" y="160"/>
                    </a:lnTo>
                    <a:lnTo>
                      <a:pt x="54" y="158"/>
                    </a:lnTo>
                    <a:lnTo>
                      <a:pt x="52" y="158"/>
                    </a:lnTo>
                    <a:lnTo>
                      <a:pt x="50" y="156"/>
                    </a:lnTo>
                    <a:lnTo>
                      <a:pt x="46" y="154"/>
                    </a:lnTo>
                    <a:lnTo>
                      <a:pt x="44" y="152"/>
                    </a:lnTo>
                    <a:lnTo>
                      <a:pt x="42" y="150"/>
                    </a:lnTo>
                    <a:lnTo>
                      <a:pt x="40" y="150"/>
                    </a:lnTo>
                    <a:lnTo>
                      <a:pt x="40" y="148"/>
                    </a:lnTo>
                    <a:lnTo>
                      <a:pt x="40" y="146"/>
                    </a:lnTo>
                    <a:lnTo>
                      <a:pt x="38" y="144"/>
                    </a:lnTo>
                    <a:lnTo>
                      <a:pt x="36" y="144"/>
                    </a:lnTo>
                    <a:lnTo>
                      <a:pt x="40" y="140"/>
                    </a:lnTo>
                    <a:lnTo>
                      <a:pt x="40" y="94"/>
                    </a:lnTo>
                    <a:lnTo>
                      <a:pt x="40" y="92"/>
                    </a:lnTo>
                    <a:lnTo>
                      <a:pt x="38" y="90"/>
                    </a:lnTo>
                    <a:lnTo>
                      <a:pt x="38" y="86"/>
                    </a:lnTo>
                    <a:lnTo>
                      <a:pt x="36" y="82"/>
                    </a:lnTo>
                    <a:lnTo>
                      <a:pt x="34" y="80"/>
                    </a:lnTo>
                    <a:lnTo>
                      <a:pt x="32" y="78"/>
                    </a:lnTo>
                    <a:lnTo>
                      <a:pt x="22" y="72"/>
                    </a:lnTo>
                    <a:lnTo>
                      <a:pt x="22" y="68"/>
                    </a:lnTo>
                    <a:lnTo>
                      <a:pt x="2" y="60"/>
                    </a:lnTo>
                    <a:lnTo>
                      <a:pt x="2" y="58"/>
                    </a:lnTo>
                    <a:lnTo>
                      <a:pt x="0" y="56"/>
                    </a:lnTo>
                    <a:lnTo>
                      <a:pt x="0" y="54"/>
                    </a:lnTo>
                    <a:lnTo>
                      <a:pt x="2" y="50"/>
                    </a:lnTo>
                    <a:lnTo>
                      <a:pt x="4" y="48"/>
                    </a:lnTo>
                    <a:lnTo>
                      <a:pt x="14" y="50"/>
                    </a:lnTo>
                    <a:lnTo>
                      <a:pt x="14" y="38"/>
                    </a:lnTo>
                    <a:lnTo>
                      <a:pt x="22" y="36"/>
                    </a:lnTo>
                    <a:lnTo>
                      <a:pt x="26" y="36"/>
                    </a:lnTo>
                    <a:lnTo>
                      <a:pt x="30" y="36"/>
                    </a:lnTo>
                    <a:lnTo>
                      <a:pt x="36" y="34"/>
                    </a:lnTo>
                    <a:lnTo>
                      <a:pt x="44" y="32"/>
                    </a:lnTo>
                    <a:lnTo>
                      <a:pt x="46" y="30"/>
                    </a:lnTo>
                    <a:lnTo>
                      <a:pt x="50" y="28"/>
                    </a:lnTo>
                    <a:lnTo>
                      <a:pt x="54" y="28"/>
                    </a:lnTo>
                    <a:lnTo>
                      <a:pt x="58" y="26"/>
                    </a:lnTo>
                    <a:lnTo>
                      <a:pt x="64" y="28"/>
                    </a:lnTo>
                    <a:lnTo>
                      <a:pt x="70" y="16"/>
                    </a:lnTo>
                    <a:lnTo>
                      <a:pt x="78" y="14"/>
                    </a:lnTo>
                    <a:lnTo>
                      <a:pt x="78" y="12"/>
                    </a:lnTo>
                    <a:lnTo>
                      <a:pt x="80" y="12"/>
                    </a:lnTo>
                    <a:lnTo>
                      <a:pt x="84" y="8"/>
                    </a:lnTo>
                    <a:lnTo>
                      <a:pt x="88" y="6"/>
                    </a:lnTo>
                    <a:lnTo>
                      <a:pt x="92" y="4"/>
                    </a:lnTo>
                    <a:lnTo>
                      <a:pt x="94" y="0"/>
                    </a:lnTo>
                    <a:lnTo>
                      <a:pt x="96" y="2"/>
                    </a:lnTo>
                    <a:lnTo>
                      <a:pt x="98" y="4"/>
                    </a:lnTo>
                    <a:lnTo>
                      <a:pt x="100" y="8"/>
                    </a:lnTo>
                    <a:lnTo>
                      <a:pt x="104" y="10"/>
                    </a:lnTo>
                    <a:lnTo>
                      <a:pt x="106" y="14"/>
                    </a:lnTo>
                    <a:lnTo>
                      <a:pt x="108" y="16"/>
                    </a:lnTo>
                    <a:lnTo>
                      <a:pt x="110" y="16"/>
                    </a:lnTo>
                    <a:lnTo>
                      <a:pt x="110" y="18"/>
                    </a:lnTo>
                    <a:lnTo>
                      <a:pt x="108" y="20"/>
                    </a:lnTo>
                    <a:lnTo>
                      <a:pt x="108" y="24"/>
                    </a:lnTo>
                    <a:lnTo>
                      <a:pt x="110" y="26"/>
                    </a:lnTo>
                    <a:lnTo>
                      <a:pt x="110" y="30"/>
                    </a:lnTo>
                    <a:lnTo>
                      <a:pt x="114" y="32"/>
                    </a:lnTo>
                    <a:lnTo>
                      <a:pt x="118" y="32"/>
                    </a:lnTo>
                    <a:lnTo>
                      <a:pt x="120" y="34"/>
                    </a:lnTo>
                    <a:lnTo>
                      <a:pt x="122" y="38"/>
                    </a:lnTo>
                    <a:lnTo>
                      <a:pt x="122" y="40"/>
                    </a:lnTo>
                    <a:lnTo>
                      <a:pt x="124" y="44"/>
                    </a:lnTo>
                    <a:lnTo>
                      <a:pt x="126" y="46"/>
                    </a:lnTo>
                    <a:lnTo>
                      <a:pt x="128" y="50"/>
                    </a:lnTo>
                    <a:lnTo>
                      <a:pt x="132" y="52"/>
                    </a:lnTo>
                    <a:lnTo>
                      <a:pt x="134" y="52"/>
                    </a:lnTo>
                    <a:lnTo>
                      <a:pt x="136" y="54"/>
                    </a:lnTo>
                    <a:lnTo>
                      <a:pt x="138" y="54"/>
                    </a:lnTo>
                    <a:lnTo>
                      <a:pt x="142" y="56"/>
                    </a:lnTo>
                    <a:lnTo>
                      <a:pt x="146" y="58"/>
                    </a:lnTo>
                    <a:lnTo>
                      <a:pt x="152" y="60"/>
                    </a:lnTo>
                    <a:lnTo>
                      <a:pt x="156" y="62"/>
                    </a:lnTo>
                    <a:lnTo>
                      <a:pt x="158" y="62"/>
                    </a:lnTo>
                    <a:lnTo>
                      <a:pt x="158" y="64"/>
                    </a:lnTo>
                    <a:lnTo>
                      <a:pt x="156" y="68"/>
                    </a:lnTo>
                    <a:lnTo>
                      <a:pt x="156" y="72"/>
                    </a:lnTo>
                    <a:lnTo>
                      <a:pt x="154" y="78"/>
                    </a:lnTo>
                    <a:lnTo>
                      <a:pt x="152" y="90"/>
                    </a:lnTo>
                    <a:lnTo>
                      <a:pt x="140" y="100"/>
                    </a:lnTo>
                    <a:lnTo>
                      <a:pt x="132" y="112"/>
                    </a:lnTo>
                    <a:lnTo>
                      <a:pt x="134" y="112"/>
                    </a:lnTo>
                    <a:lnTo>
                      <a:pt x="136" y="110"/>
                    </a:lnTo>
                    <a:lnTo>
                      <a:pt x="138" y="110"/>
                    </a:lnTo>
                    <a:lnTo>
                      <a:pt x="140" y="112"/>
                    </a:lnTo>
                    <a:lnTo>
                      <a:pt x="140" y="116"/>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383" name="Freeform 228"/>
              <p:cNvSpPr/>
              <p:nvPr/>
            </p:nvSpPr>
            <p:spPr bwMode="gray">
              <a:xfrm>
                <a:off x="2524" y="2218"/>
                <a:ext cx="44" cy="90"/>
              </a:xfrm>
              <a:custGeom>
                <a:avLst/>
                <a:gdLst>
                  <a:gd name="T0" fmla="*/ 6 w 40"/>
                  <a:gd name="T1" fmla="*/ 0 h 90"/>
                  <a:gd name="T2" fmla="*/ 6 w 40"/>
                  <a:gd name="T3" fmla="*/ 32 h 90"/>
                  <a:gd name="T4" fmla="*/ 4 w 40"/>
                  <a:gd name="T5" fmla="*/ 40 h 90"/>
                  <a:gd name="T6" fmla="*/ 4 w 40"/>
                  <a:gd name="T7" fmla="*/ 46 h 90"/>
                  <a:gd name="T8" fmla="*/ 2 w 40"/>
                  <a:gd name="T9" fmla="*/ 52 h 90"/>
                  <a:gd name="T10" fmla="*/ 0 w 40"/>
                  <a:gd name="T11" fmla="*/ 54 h 90"/>
                  <a:gd name="T12" fmla="*/ 0 w 40"/>
                  <a:gd name="T13" fmla="*/ 56 h 90"/>
                  <a:gd name="T14" fmla="*/ 0 w 40"/>
                  <a:gd name="T15" fmla="*/ 60 h 90"/>
                  <a:gd name="T16" fmla="*/ 0 w 40"/>
                  <a:gd name="T17" fmla="*/ 64 h 90"/>
                  <a:gd name="T18" fmla="*/ 2 w 40"/>
                  <a:gd name="T19" fmla="*/ 66 h 90"/>
                  <a:gd name="T20" fmla="*/ 4 w 40"/>
                  <a:gd name="T21" fmla="*/ 68 h 90"/>
                  <a:gd name="T22" fmla="*/ 4 w 40"/>
                  <a:gd name="T23" fmla="*/ 68 h 90"/>
                  <a:gd name="T24" fmla="*/ 4 w 40"/>
                  <a:gd name="T25" fmla="*/ 84 h 90"/>
                  <a:gd name="T26" fmla="*/ 10 w 40"/>
                  <a:gd name="T27" fmla="*/ 88 h 90"/>
                  <a:gd name="T28" fmla="*/ 12 w 40"/>
                  <a:gd name="T29" fmla="*/ 88 h 90"/>
                  <a:gd name="T30" fmla="*/ 14 w 40"/>
                  <a:gd name="T31" fmla="*/ 86 h 90"/>
                  <a:gd name="T32" fmla="*/ 14 w 40"/>
                  <a:gd name="T33" fmla="*/ 86 h 90"/>
                  <a:gd name="T34" fmla="*/ 16 w 40"/>
                  <a:gd name="T35" fmla="*/ 86 h 90"/>
                  <a:gd name="T36" fmla="*/ 16 w 40"/>
                  <a:gd name="T37" fmla="*/ 88 h 90"/>
                  <a:gd name="T38" fmla="*/ 18 w 40"/>
                  <a:gd name="T39" fmla="*/ 90 h 90"/>
                  <a:gd name="T40" fmla="*/ 18 w 40"/>
                  <a:gd name="T41" fmla="*/ 88 h 90"/>
                  <a:gd name="T42" fmla="*/ 18 w 40"/>
                  <a:gd name="T43" fmla="*/ 86 h 90"/>
                  <a:gd name="T44" fmla="*/ 20 w 40"/>
                  <a:gd name="T45" fmla="*/ 82 h 90"/>
                  <a:gd name="T46" fmla="*/ 22 w 40"/>
                  <a:gd name="T47" fmla="*/ 78 h 90"/>
                  <a:gd name="T48" fmla="*/ 24 w 40"/>
                  <a:gd name="T49" fmla="*/ 74 h 90"/>
                  <a:gd name="T50" fmla="*/ 28 w 40"/>
                  <a:gd name="T51" fmla="*/ 74 h 90"/>
                  <a:gd name="T52" fmla="*/ 32 w 40"/>
                  <a:gd name="T53" fmla="*/ 70 h 90"/>
                  <a:gd name="T54" fmla="*/ 26 w 40"/>
                  <a:gd name="T55" fmla="*/ 64 h 90"/>
                  <a:gd name="T56" fmla="*/ 30 w 40"/>
                  <a:gd name="T57" fmla="*/ 60 h 90"/>
                  <a:gd name="T58" fmla="*/ 32 w 40"/>
                  <a:gd name="T59" fmla="*/ 52 h 90"/>
                  <a:gd name="T60" fmla="*/ 32 w 40"/>
                  <a:gd name="T61" fmla="*/ 42 h 90"/>
                  <a:gd name="T62" fmla="*/ 28 w 40"/>
                  <a:gd name="T63" fmla="*/ 32 h 90"/>
                  <a:gd name="T64" fmla="*/ 32 w 40"/>
                  <a:gd name="T65" fmla="*/ 22 h 90"/>
                  <a:gd name="T66" fmla="*/ 34 w 40"/>
                  <a:gd name="T67" fmla="*/ 14 h 90"/>
                  <a:gd name="T68" fmla="*/ 34 w 40"/>
                  <a:gd name="T69" fmla="*/ 14 h 90"/>
                  <a:gd name="T70" fmla="*/ 36 w 40"/>
                  <a:gd name="T71" fmla="*/ 12 h 90"/>
                  <a:gd name="T72" fmla="*/ 38 w 40"/>
                  <a:gd name="T73" fmla="*/ 10 h 90"/>
                  <a:gd name="T74" fmla="*/ 40 w 40"/>
                  <a:gd name="T75" fmla="*/ 8 h 90"/>
                  <a:gd name="T76" fmla="*/ 40 w 40"/>
                  <a:gd name="T77" fmla="*/ 6 h 90"/>
                  <a:gd name="T78" fmla="*/ 40 w 40"/>
                  <a:gd name="T79" fmla="*/ 4 h 90"/>
                  <a:gd name="T80" fmla="*/ 34 w 40"/>
                  <a:gd name="T81" fmla="*/ 2 h 90"/>
                  <a:gd name="T82" fmla="*/ 30 w 40"/>
                  <a:gd name="T83" fmla="*/ 0 h 90"/>
                  <a:gd name="T84" fmla="*/ 28 w 40"/>
                  <a:gd name="T85" fmla="*/ 0 h 90"/>
                  <a:gd name="T86" fmla="*/ 12 w 40"/>
                  <a:gd name="T87" fmla="*/ 2 h 90"/>
                  <a:gd name="T88" fmla="*/ 6 w 40"/>
                  <a:gd name="T89" fmla="*/ 0 h 90"/>
                  <a:gd name="T90" fmla="*/ 6 w 40"/>
                  <a:gd name="T91" fmla="*/ 0 h 9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0"/>
                  <a:gd name="T139" fmla="*/ 0 h 90"/>
                  <a:gd name="T140" fmla="*/ 40 w 40"/>
                  <a:gd name="T141" fmla="*/ 90 h 9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0" h="90">
                    <a:moveTo>
                      <a:pt x="6" y="0"/>
                    </a:moveTo>
                    <a:lnTo>
                      <a:pt x="6" y="32"/>
                    </a:lnTo>
                    <a:lnTo>
                      <a:pt x="4" y="40"/>
                    </a:lnTo>
                    <a:lnTo>
                      <a:pt x="4" y="46"/>
                    </a:lnTo>
                    <a:lnTo>
                      <a:pt x="2" y="52"/>
                    </a:lnTo>
                    <a:lnTo>
                      <a:pt x="0" y="54"/>
                    </a:lnTo>
                    <a:lnTo>
                      <a:pt x="0" y="56"/>
                    </a:lnTo>
                    <a:lnTo>
                      <a:pt x="0" y="60"/>
                    </a:lnTo>
                    <a:lnTo>
                      <a:pt x="0" y="64"/>
                    </a:lnTo>
                    <a:lnTo>
                      <a:pt x="2" y="66"/>
                    </a:lnTo>
                    <a:lnTo>
                      <a:pt x="4" y="68"/>
                    </a:lnTo>
                    <a:lnTo>
                      <a:pt x="4" y="84"/>
                    </a:lnTo>
                    <a:lnTo>
                      <a:pt x="10" y="88"/>
                    </a:lnTo>
                    <a:lnTo>
                      <a:pt x="12" y="88"/>
                    </a:lnTo>
                    <a:lnTo>
                      <a:pt x="14" y="86"/>
                    </a:lnTo>
                    <a:lnTo>
                      <a:pt x="16" y="86"/>
                    </a:lnTo>
                    <a:lnTo>
                      <a:pt x="16" y="88"/>
                    </a:lnTo>
                    <a:lnTo>
                      <a:pt x="18" y="90"/>
                    </a:lnTo>
                    <a:lnTo>
                      <a:pt x="18" y="88"/>
                    </a:lnTo>
                    <a:lnTo>
                      <a:pt x="18" y="86"/>
                    </a:lnTo>
                    <a:lnTo>
                      <a:pt x="20" y="82"/>
                    </a:lnTo>
                    <a:lnTo>
                      <a:pt x="22" y="78"/>
                    </a:lnTo>
                    <a:lnTo>
                      <a:pt x="24" y="74"/>
                    </a:lnTo>
                    <a:lnTo>
                      <a:pt x="28" y="74"/>
                    </a:lnTo>
                    <a:lnTo>
                      <a:pt x="32" y="70"/>
                    </a:lnTo>
                    <a:lnTo>
                      <a:pt x="26" y="64"/>
                    </a:lnTo>
                    <a:lnTo>
                      <a:pt x="30" y="60"/>
                    </a:lnTo>
                    <a:lnTo>
                      <a:pt x="32" y="52"/>
                    </a:lnTo>
                    <a:lnTo>
                      <a:pt x="32" y="42"/>
                    </a:lnTo>
                    <a:lnTo>
                      <a:pt x="28" y="32"/>
                    </a:lnTo>
                    <a:lnTo>
                      <a:pt x="32" y="22"/>
                    </a:lnTo>
                    <a:lnTo>
                      <a:pt x="34" y="14"/>
                    </a:lnTo>
                    <a:lnTo>
                      <a:pt x="36" y="12"/>
                    </a:lnTo>
                    <a:lnTo>
                      <a:pt x="38" y="10"/>
                    </a:lnTo>
                    <a:lnTo>
                      <a:pt x="40" y="8"/>
                    </a:lnTo>
                    <a:lnTo>
                      <a:pt x="40" y="6"/>
                    </a:lnTo>
                    <a:lnTo>
                      <a:pt x="40" y="4"/>
                    </a:lnTo>
                    <a:lnTo>
                      <a:pt x="34" y="2"/>
                    </a:lnTo>
                    <a:lnTo>
                      <a:pt x="30" y="0"/>
                    </a:lnTo>
                    <a:lnTo>
                      <a:pt x="28" y="0"/>
                    </a:lnTo>
                    <a:lnTo>
                      <a:pt x="12" y="2"/>
                    </a:lnTo>
                    <a:lnTo>
                      <a:pt x="6" y="0"/>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384" name="Freeform 229"/>
              <p:cNvSpPr/>
              <p:nvPr/>
            </p:nvSpPr>
            <p:spPr bwMode="gray">
              <a:xfrm>
                <a:off x="2734" y="1964"/>
                <a:ext cx="114" cy="178"/>
              </a:xfrm>
              <a:custGeom>
                <a:avLst/>
                <a:gdLst>
                  <a:gd name="T0" fmla="*/ 28 w 104"/>
                  <a:gd name="T1" fmla="*/ 148 h 178"/>
                  <a:gd name="T2" fmla="*/ 16 w 104"/>
                  <a:gd name="T3" fmla="*/ 144 h 178"/>
                  <a:gd name="T4" fmla="*/ 6 w 104"/>
                  <a:gd name="T5" fmla="*/ 116 h 178"/>
                  <a:gd name="T6" fmla="*/ 6 w 104"/>
                  <a:gd name="T7" fmla="*/ 112 h 178"/>
                  <a:gd name="T8" fmla="*/ 2 w 104"/>
                  <a:gd name="T9" fmla="*/ 106 h 178"/>
                  <a:gd name="T10" fmla="*/ 10 w 104"/>
                  <a:gd name="T11" fmla="*/ 88 h 178"/>
                  <a:gd name="T12" fmla="*/ 6 w 104"/>
                  <a:gd name="T13" fmla="*/ 86 h 178"/>
                  <a:gd name="T14" fmla="*/ 12 w 104"/>
                  <a:gd name="T15" fmla="*/ 76 h 178"/>
                  <a:gd name="T16" fmla="*/ 18 w 104"/>
                  <a:gd name="T17" fmla="*/ 74 h 178"/>
                  <a:gd name="T18" fmla="*/ 18 w 104"/>
                  <a:gd name="T19" fmla="*/ 66 h 178"/>
                  <a:gd name="T20" fmla="*/ 16 w 104"/>
                  <a:gd name="T21" fmla="*/ 60 h 178"/>
                  <a:gd name="T22" fmla="*/ 18 w 104"/>
                  <a:gd name="T23" fmla="*/ 58 h 178"/>
                  <a:gd name="T24" fmla="*/ 20 w 104"/>
                  <a:gd name="T25" fmla="*/ 54 h 178"/>
                  <a:gd name="T26" fmla="*/ 20 w 104"/>
                  <a:gd name="T27" fmla="*/ 44 h 178"/>
                  <a:gd name="T28" fmla="*/ 30 w 104"/>
                  <a:gd name="T29" fmla="*/ 32 h 178"/>
                  <a:gd name="T30" fmla="*/ 44 w 104"/>
                  <a:gd name="T31" fmla="*/ 26 h 178"/>
                  <a:gd name="T32" fmla="*/ 62 w 104"/>
                  <a:gd name="T33" fmla="*/ 6 h 178"/>
                  <a:gd name="T34" fmla="*/ 76 w 104"/>
                  <a:gd name="T35" fmla="*/ 20 h 178"/>
                  <a:gd name="T36" fmla="*/ 72 w 104"/>
                  <a:gd name="T37" fmla="*/ 24 h 178"/>
                  <a:gd name="T38" fmla="*/ 72 w 104"/>
                  <a:gd name="T39" fmla="*/ 30 h 178"/>
                  <a:gd name="T40" fmla="*/ 72 w 104"/>
                  <a:gd name="T41" fmla="*/ 40 h 178"/>
                  <a:gd name="T42" fmla="*/ 78 w 104"/>
                  <a:gd name="T43" fmla="*/ 40 h 178"/>
                  <a:gd name="T44" fmla="*/ 82 w 104"/>
                  <a:gd name="T45" fmla="*/ 42 h 178"/>
                  <a:gd name="T46" fmla="*/ 74 w 104"/>
                  <a:gd name="T47" fmla="*/ 42 h 178"/>
                  <a:gd name="T48" fmla="*/ 78 w 104"/>
                  <a:gd name="T49" fmla="*/ 50 h 178"/>
                  <a:gd name="T50" fmla="*/ 76 w 104"/>
                  <a:gd name="T51" fmla="*/ 56 h 178"/>
                  <a:gd name="T52" fmla="*/ 72 w 104"/>
                  <a:gd name="T53" fmla="*/ 60 h 178"/>
                  <a:gd name="T54" fmla="*/ 72 w 104"/>
                  <a:gd name="T55" fmla="*/ 66 h 178"/>
                  <a:gd name="T56" fmla="*/ 72 w 104"/>
                  <a:gd name="T57" fmla="*/ 70 h 178"/>
                  <a:gd name="T58" fmla="*/ 66 w 104"/>
                  <a:gd name="T59" fmla="*/ 78 h 178"/>
                  <a:gd name="T60" fmla="*/ 64 w 104"/>
                  <a:gd name="T61" fmla="*/ 88 h 178"/>
                  <a:gd name="T62" fmla="*/ 64 w 104"/>
                  <a:gd name="T63" fmla="*/ 94 h 178"/>
                  <a:gd name="T64" fmla="*/ 80 w 104"/>
                  <a:gd name="T65" fmla="*/ 94 h 178"/>
                  <a:gd name="T66" fmla="*/ 96 w 104"/>
                  <a:gd name="T67" fmla="*/ 110 h 178"/>
                  <a:gd name="T68" fmla="*/ 102 w 104"/>
                  <a:gd name="T69" fmla="*/ 132 h 178"/>
                  <a:gd name="T70" fmla="*/ 96 w 104"/>
                  <a:gd name="T71" fmla="*/ 138 h 178"/>
                  <a:gd name="T72" fmla="*/ 78 w 104"/>
                  <a:gd name="T73" fmla="*/ 158 h 178"/>
                  <a:gd name="T74" fmla="*/ 80 w 104"/>
                  <a:gd name="T75" fmla="*/ 160 h 178"/>
                  <a:gd name="T76" fmla="*/ 78 w 104"/>
                  <a:gd name="T77" fmla="*/ 164 h 178"/>
                  <a:gd name="T78" fmla="*/ 58 w 104"/>
                  <a:gd name="T79" fmla="*/ 170 h 178"/>
                  <a:gd name="T80" fmla="*/ 26 w 104"/>
                  <a:gd name="T81" fmla="*/ 178 h 178"/>
                  <a:gd name="T82" fmla="*/ 28 w 104"/>
                  <a:gd name="T83" fmla="*/ 168 h 178"/>
                  <a:gd name="T84" fmla="*/ 32 w 104"/>
                  <a:gd name="T85" fmla="*/ 150 h 17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4"/>
                  <a:gd name="T130" fmla="*/ 0 h 178"/>
                  <a:gd name="T131" fmla="*/ 104 w 104"/>
                  <a:gd name="T132" fmla="*/ 178 h 17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4" h="178">
                    <a:moveTo>
                      <a:pt x="32" y="150"/>
                    </a:moveTo>
                    <a:lnTo>
                      <a:pt x="30" y="150"/>
                    </a:lnTo>
                    <a:lnTo>
                      <a:pt x="28" y="148"/>
                    </a:lnTo>
                    <a:lnTo>
                      <a:pt x="24" y="148"/>
                    </a:lnTo>
                    <a:lnTo>
                      <a:pt x="20" y="146"/>
                    </a:lnTo>
                    <a:lnTo>
                      <a:pt x="16" y="144"/>
                    </a:lnTo>
                    <a:lnTo>
                      <a:pt x="12" y="144"/>
                    </a:lnTo>
                    <a:lnTo>
                      <a:pt x="12" y="142"/>
                    </a:lnTo>
                    <a:lnTo>
                      <a:pt x="6" y="116"/>
                    </a:lnTo>
                    <a:lnTo>
                      <a:pt x="8" y="114"/>
                    </a:lnTo>
                    <a:lnTo>
                      <a:pt x="6" y="112"/>
                    </a:lnTo>
                    <a:lnTo>
                      <a:pt x="4" y="108"/>
                    </a:lnTo>
                    <a:lnTo>
                      <a:pt x="2" y="106"/>
                    </a:lnTo>
                    <a:lnTo>
                      <a:pt x="0" y="102"/>
                    </a:lnTo>
                    <a:lnTo>
                      <a:pt x="0" y="98"/>
                    </a:lnTo>
                    <a:lnTo>
                      <a:pt x="10" y="88"/>
                    </a:lnTo>
                    <a:lnTo>
                      <a:pt x="8" y="88"/>
                    </a:lnTo>
                    <a:lnTo>
                      <a:pt x="8" y="86"/>
                    </a:lnTo>
                    <a:lnTo>
                      <a:pt x="6" y="86"/>
                    </a:lnTo>
                    <a:lnTo>
                      <a:pt x="6" y="84"/>
                    </a:lnTo>
                    <a:lnTo>
                      <a:pt x="12" y="76"/>
                    </a:lnTo>
                    <a:lnTo>
                      <a:pt x="16" y="76"/>
                    </a:lnTo>
                    <a:lnTo>
                      <a:pt x="18" y="76"/>
                    </a:lnTo>
                    <a:lnTo>
                      <a:pt x="18" y="74"/>
                    </a:lnTo>
                    <a:lnTo>
                      <a:pt x="18" y="70"/>
                    </a:lnTo>
                    <a:lnTo>
                      <a:pt x="18" y="66"/>
                    </a:lnTo>
                    <a:lnTo>
                      <a:pt x="18" y="62"/>
                    </a:lnTo>
                    <a:lnTo>
                      <a:pt x="16" y="62"/>
                    </a:lnTo>
                    <a:lnTo>
                      <a:pt x="16" y="60"/>
                    </a:lnTo>
                    <a:lnTo>
                      <a:pt x="16" y="58"/>
                    </a:lnTo>
                    <a:lnTo>
                      <a:pt x="18" y="58"/>
                    </a:lnTo>
                    <a:lnTo>
                      <a:pt x="18" y="56"/>
                    </a:lnTo>
                    <a:lnTo>
                      <a:pt x="20" y="56"/>
                    </a:lnTo>
                    <a:lnTo>
                      <a:pt x="20" y="54"/>
                    </a:lnTo>
                    <a:lnTo>
                      <a:pt x="22" y="52"/>
                    </a:lnTo>
                    <a:lnTo>
                      <a:pt x="22" y="48"/>
                    </a:lnTo>
                    <a:lnTo>
                      <a:pt x="20" y="44"/>
                    </a:lnTo>
                    <a:lnTo>
                      <a:pt x="18" y="38"/>
                    </a:lnTo>
                    <a:lnTo>
                      <a:pt x="24" y="34"/>
                    </a:lnTo>
                    <a:lnTo>
                      <a:pt x="30" y="32"/>
                    </a:lnTo>
                    <a:lnTo>
                      <a:pt x="36" y="28"/>
                    </a:lnTo>
                    <a:lnTo>
                      <a:pt x="40" y="32"/>
                    </a:lnTo>
                    <a:lnTo>
                      <a:pt x="44" y="26"/>
                    </a:lnTo>
                    <a:lnTo>
                      <a:pt x="44" y="4"/>
                    </a:lnTo>
                    <a:lnTo>
                      <a:pt x="64" y="0"/>
                    </a:lnTo>
                    <a:lnTo>
                      <a:pt x="62" y="6"/>
                    </a:lnTo>
                    <a:lnTo>
                      <a:pt x="66" y="12"/>
                    </a:lnTo>
                    <a:lnTo>
                      <a:pt x="74" y="14"/>
                    </a:lnTo>
                    <a:lnTo>
                      <a:pt x="76" y="20"/>
                    </a:lnTo>
                    <a:lnTo>
                      <a:pt x="74" y="22"/>
                    </a:lnTo>
                    <a:lnTo>
                      <a:pt x="72" y="24"/>
                    </a:lnTo>
                    <a:lnTo>
                      <a:pt x="72" y="26"/>
                    </a:lnTo>
                    <a:lnTo>
                      <a:pt x="72" y="28"/>
                    </a:lnTo>
                    <a:lnTo>
                      <a:pt x="72" y="30"/>
                    </a:lnTo>
                    <a:lnTo>
                      <a:pt x="72" y="32"/>
                    </a:lnTo>
                    <a:lnTo>
                      <a:pt x="72" y="36"/>
                    </a:lnTo>
                    <a:lnTo>
                      <a:pt x="72" y="40"/>
                    </a:lnTo>
                    <a:lnTo>
                      <a:pt x="74" y="40"/>
                    </a:lnTo>
                    <a:lnTo>
                      <a:pt x="76" y="40"/>
                    </a:lnTo>
                    <a:lnTo>
                      <a:pt x="78" y="40"/>
                    </a:lnTo>
                    <a:lnTo>
                      <a:pt x="82" y="42"/>
                    </a:lnTo>
                    <a:lnTo>
                      <a:pt x="84" y="42"/>
                    </a:lnTo>
                    <a:lnTo>
                      <a:pt x="82" y="42"/>
                    </a:lnTo>
                    <a:lnTo>
                      <a:pt x="80" y="42"/>
                    </a:lnTo>
                    <a:lnTo>
                      <a:pt x="78" y="42"/>
                    </a:lnTo>
                    <a:lnTo>
                      <a:pt x="74" y="42"/>
                    </a:lnTo>
                    <a:lnTo>
                      <a:pt x="74" y="44"/>
                    </a:lnTo>
                    <a:lnTo>
                      <a:pt x="78" y="50"/>
                    </a:lnTo>
                    <a:lnTo>
                      <a:pt x="78" y="52"/>
                    </a:lnTo>
                    <a:lnTo>
                      <a:pt x="78" y="54"/>
                    </a:lnTo>
                    <a:lnTo>
                      <a:pt x="76" y="56"/>
                    </a:lnTo>
                    <a:lnTo>
                      <a:pt x="74" y="58"/>
                    </a:lnTo>
                    <a:lnTo>
                      <a:pt x="72" y="58"/>
                    </a:lnTo>
                    <a:lnTo>
                      <a:pt x="72" y="60"/>
                    </a:lnTo>
                    <a:lnTo>
                      <a:pt x="72" y="62"/>
                    </a:lnTo>
                    <a:lnTo>
                      <a:pt x="72" y="66"/>
                    </a:lnTo>
                    <a:lnTo>
                      <a:pt x="76" y="68"/>
                    </a:lnTo>
                    <a:lnTo>
                      <a:pt x="74" y="68"/>
                    </a:lnTo>
                    <a:lnTo>
                      <a:pt x="72" y="70"/>
                    </a:lnTo>
                    <a:lnTo>
                      <a:pt x="70" y="72"/>
                    </a:lnTo>
                    <a:lnTo>
                      <a:pt x="66" y="76"/>
                    </a:lnTo>
                    <a:lnTo>
                      <a:pt x="66" y="78"/>
                    </a:lnTo>
                    <a:lnTo>
                      <a:pt x="66" y="86"/>
                    </a:lnTo>
                    <a:lnTo>
                      <a:pt x="64" y="88"/>
                    </a:lnTo>
                    <a:lnTo>
                      <a:pt x="64" y="90"/>
                    </a:lnTo>
                    <a:lnTo>
                      <a:pt x="62" y="92"/>
                    </a:lnTo>
                    <a:lnTo>
                      <a:pt x="64" y="94"/>
                    </a:lnTo>
                    <a:lnTo>
                      <a:pt x="66" y="96"/>
                    </a:lnTo>
                    <a:lnTo>
                      <a:pt x="74" y="94"/>
                    </a:lnTo>
                    <a:lnTo>
                      <a:pt x="80" y="94"/>
                    </a:lnTo>
                    <a:lnTo>
                      <a:pt x="88" y="98"/>
                    </a:lnTo>
                    <a:lnTo>
                      <a:pt x="88" y="108"/>
                    </a:lnTo>
                    <a:lnTo>
                      <a:pt x="96" y="110"/>
                    </a:lnTo>
                    <a:lnTo>
                      <a:pt x="100" y="116"/>
                    </a:lnTo>
                    <a:lnTo>
                      <a:pt x="104" y="132"/>
                    </a:lnTo>
                    <a:lnTo>
                      <a:pt x="102" y="132"/>
                    </a:lnTo>
                    <a:lnTo>
                      <a:pt x="102" y="134"/>
                    </a:lnTo>
                    <a:lnTo>
                      <a:pt x="100" y="138"/>
                    </a:lnTo>
                    <a:lnTo>
                      <a:pt x="96" y="138"/>
                    </a:lnTo>
                    <a:lnTo>
                      <a:pt x="88" y="144"/>
                    </a:lnTo>
                    <a:lnTo>
                      <a:pt x="78" y="148"/>
                    </a:lnTo>
                    <a:lnTo>
                      <a:pt x="78" y="158"/>
                    </a:lnTo>
                    <a:lnTo>
                      <a:pt x="80" y="158"/>
                    </a:lnTo>
                    <a:lnTo>
                      <a:pt x="80" y="160"/>
                    </a:lnTo>
                    <a:lnTo>
                      <a:pt x="80" y="162"/>
                    </a:lnTo>
                    <a:lnTo>
                      <a:pt x="80" y="164"/>
                    </a:lnTo>
                    <a:lnTo>
                      <a:pt x="78" y="164"/>
                    </a:lnTo>
                    <a:lnTo>
                      <a:pt x="76" y="164"/>
                    </a:lnTo>
                    <a:lnTo>
                      <a:pt x="70" y="162"/>
                    </a:lnTo>
                    <a:lnTo>
                      <a:pt x="58" y="170"/>
                    </a:lnTo>
                    <a:lnTo>
                      <a:pt x="48" y="172"/>
                    </a:lnTo>
                    <a:lnTo>
                      <a:pt x="36" y="176"/>
                    </a:lnTo>
                    <a:lnTo>
                      <a:pt x="26" y="178"/>
                    </a:lnTo>
                    <a:lnTo>
                      <a:pt x="26" y="176"/>
                    </a:lnTo>
                    <a:lnTo>
                      <a:pt x="26" y="174"/>
                    </a:lnTo>
                    <a:lnTo>
                      <a:pt x="28" y="168"/>
                    </a:lnTo>
                    <a:lnTo>
                      <a:pt x="30" y="162"/>
                    </a:lnTo>
                    <a:lnTo>
                      <a:pt x="30" y="156"/>
                    </a:lnTo>
                    <a:lnTo>
                      <a:pt x="32" y="150"/>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385" name="Freeform 230"/>
              <p:cNvSpPr/>
              <p:nvPr/>
            </p:nvSpPr>
            <p:spPr bwMode="gray">
              <a:xfrm>
                <a:off x="2707" y="2000"/>
                <a:ext cx="51" cy="62"/>
              </a:xfrm>
              <a:custGeom>
                <a:avLst/>
                <a:gdLst>
                  <a:gd name="T0" fmla="*/ 24 w 46"/>
                  <a:gd name="T1" fmla="*/ 62 h 62"/>
                  <a:gd name="T2" fmla="*/ 22 w 46"/>
                  <a:gd name="T3" fmla="*/ 60 h 62"/>
                  <a:gd name="T4" fmla="*/ 20 w 46"/>
                  <a:gd name="T5" fmla="*/ 60 h 62"/>
                  <a:gd name="T6" fmla="*/ 16 w 46"/>
                  <a:gd name="T7" fmla="*/ 58 h 62"/>
                  <a:gd name="T8" fmla="*/ 14 w 46"/>
                  <a:gd name="T9" fmla="*/ 56 h 62"/>
                  <a:gd name="T10" fmla="*/ 14 w 46"/>
                  <a:gd name="T11" fmla="*/ 54 h 62"/>
                  <a:gd name="T12" fmla="*/ 0 w 46"/>
                  <a:gd name="T13" fmla="*/ 46 h 62"/>
                  <a:gd name="T14" fmla="*/ 6 w 46"/>
                  <a:gd name="T15" fmla="*/ 40 h 62"/>
                  <a:gd name="T16" fmla="*/ 6 w 46"/>
                  <a:gd name="T17" fmla="*/ 38 h 62"/>
                  <a:gd name="T18" fmla="*/ 8 w 46"/>
                  <a:gd name="T19" fmla="*/ 36 h 62"/>
                  <a:gd name="T20" fmla="*/ 8 w 46"/>
                  <a:gd name="T21" fmla="*/ 34 h 62"/>
                  <a:gd name="T22" fmla="*/ 10 w 46"/>
                  <a:gd name="T23" fmla="*/ 30 h 62"/>
                  <a:gd name="T24" fmla="*/ 12 w 46"/>
                  <a:gd name="T25" fmla="*/ 28 h 62"/>
                  <a:gd name="T26" fmla="*/ 12 w 46"/>
                  <a:gd name="T27" fmla="*/ 24 h 62"/>
                  <a:gd name="T28" fmla="*/ 12 w 46"/>
                  <a:gd name="T29" fmla="*/ 22 h 62"/>
                  <a:gd name="T30" fmla="*/ 14 w 46"/>
                  <a:gd name="T31" fmla="*/ 20 h 62"/>
                  <a:gd name="T32" fmla="*/ 16 w 46"/>
                  <a:gd name="T33" fmla="*/ 16 h 62"/>
                  <a:gd name="T34" fmla="*/ 20 w 46"/>
                  <a:gd name="T35" fmla="*/ 10 h 62"/>
                  <a:gd name="T36" fmla="*/ 22 w 46"/>
                  <a:gd name="T37" fmla="*/ 6 h 62"/>
                  <a:gd name="T38" fmla="*/ 28 w 46"/>
                  <a:gd name="T39" fmla="*/ 2 h 62"/>
                  <a:gd name="T40" fmla="*/ 32 w 46"/>
                  <a:gd name="T41" fmla="*/ 0 h 62"/>
                  <a:gd name="T42" fmla="*/ 34 w 46"/>
                  <a:gd name="T43" fmla="*/ 0 h 62"/>
                  <a:gd name="T44" fmla="*/ 36 w 46"/>
                  <a:gd name="T45" fmla="*/ 0 h 62"/>
                  <a:gd name="T46" fmla="*/ 40 w 46"/>
                  <a:gd name="T47" fmla="*/ 0 h 62"/>
                  <a:gd name="T48" fmla="*/ 42 w 46"/>
                  <a:gd name="T49" fmla="*/ 2 h 62"/>
                  <a:gd name="T50" fmla="*/ 42 w 46"/>
                  <a:gd name="T51" fmla="*/ 2 h 62"/>
                  <a:gd name="T52" fmla="*/ 44 w 46"/>
                  <a:gd name="T53" fmla="*/ 6 h 62"/>
                  <a:gd name="T54" fmla="*/ 44 w 46"/>
                  <a:gd name="T55" fmla="*/ 8 h 62"/>
                  <a:gd name="T56" fmla="*/ 46 w 46"/>
                  <a:gd name="T57" fmla="*/ 12 h 62"/>
                  <a:gd name="T58" fmla="*/ 44 w 46"/>
                  <a:gd name="T59" fmla="*/ 18 h 62"/>
                  <a:gd name="T60" fmla="*/ 42 w 46"/>
                  <a:gd name="T61" fmla="*/ 22 h 62"/>
                  <a:gd name="T62" fmla="*/ 42 w 46"/>
                  <a:gd name="T63" fmla="*/ 22 h 62"/>
                  <a:gd name="T64" fmla="*/ 40 w 46"/>
                  <a:gd name="T65" fmla="*/ 22 h 62"/>
                  <a:gd name="T66" fmla="*/ 40 w 46"/>
                  <a:gd name="T67" fmla="*/ 24 h 62"/>
                  <a:gd name="T68" fmla="*/ 40 w 46"/>
                  <a:gd name="T69" fmla="*/ 24 h 62"/>
                  <a:gd name="T70" fmla="*/ 42 w 46"/>
                  <a:gd name="T71" fmla="*/ 26 h 62"/>
                  <a:gd name="T72" fmla="*/ 42 w 46"/>
                  <a:gd name="T73" fmla="*/ 28 h 62"/>
                  <a:gd name="T74" fmla="*/ 42 w 46"/>
                  <a:gd name="T75" fmla="*/ 30 h 62"/>
                  <a:gd name="T76" fmla="*/ 42 w 46"/>
                  <a:gd name="T77" fmla="*/ 34 h 62"/>
                  <a:gd name="T78" fmla="*/ 42 w 46"/>
                  <a:gd name="T79" fmla="*/ 38 h 62"/>
                  <a:gd name="T80" fmla="*/ 42 w 46"/>
                  <a:gd name="T81" fmla="*/ 40 h 62"/>
                  <a:gd name="T82" fmla="*/ 36 w 46"/>
                  <a:gd name="T83" fmla="*/ 40 h 62"/>
                  <a:gd name="T84" fmla="*/ 32 w 46"/>
                  <a:gd name="T85" fmla="*/ 46 h 62"/>
                  <a:gd name="T86" fmla="*/ 32 w 46"/>
                  <a:gd name="T87" fmla="*/ 46 h 62"/>
                  <a:gd name="T88" fmla="*/ 30 w 46"/>
                  <a:gd name="T89" fmla="*/ 48 h 62"/>
                  <a:gd name="T90" fmla="*/ 30 w 46"/>
                  <a:gd name="T91" fmla="*/ 50 h 62"/>
                  <a:gd name="T92" fmla="*/ 34 w 46"/>
                  <a:gd name="T93" fmla="*/ 52 h 62"/>
                  <a:gd name="T94" fmla="*/ 24 w 46"/>
                  <a:gd name="T95" fmla="*/ 62 h 62"/>
                  <a:gd name="T96" fmla="*/ 24 w 46"/>
                  <a:gd name="T97" fmla="*/ 62 h 6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6"/>
                  <a:gd name="T148" fmla="*/ 0 h 62"/>
                  <a:gd name="T149" fmla="*/ 46 w 46"/>
                  <a:gd name="T150" fmla="*/ 62 h 6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6" h="62">
                    <a:moveTo>
                      <a:pt x="24" y="62"/>
                    </a:moveTo>
                    <a:lnTo>
                      <a:pt x="22" y="60"/>
                    </a:lnTo>
                    <a:lnTo>
                      <a:pt x="20" y="60"/>
                    </a:lnTo>
                    <a:lnTo>
                      <a:pt x="16" y="58"/>
                    </a:lnTo>
                    <a:lnTo>
                      <a:pt x="14" y="56"/>
                    </a:lnTo>
                    <a:lnTo>
                      <a:pt x="14" y="54"/>
                    </a:lnTo>
                    <a:lnTo>
                      <a:pt x="0" y="46"/>
                    </a:lnTo>
                    <a:lnTo>
                      <a:pt x="6" y="40"/>
                    </a:lnTo>
                    <a:lnTo>
                      <a:pt x="6" y="38"/>
                    </a:lnTo>
                    <a:lnTo>
                      <a:pt x="8" y="36"/>
                    </a:lnTo>
                    <a:lnTo>
                      <a:pt x="8" y="34"/>
                    </a:lnTo>
                    <a:lnTo>
                      <a:pt x="10" y="30"/>
                    </a:lnTo>
                    <a:lnTo>
                      <a:pt x="12" y="28"/>
                    </a:lnTo>
                    <a:lnTo>
                      <a:pt x="12" y="24"/>
                    </a:lnTo>
                    <a:lnTo>
                      <a:pt x="12" y="22"/>
                    </a:lnTo>
                    <a:lnTo>
                      <a:pt x="14" y="20"/>
                    </a:lnTo>
                    <a:lnTo>
                      <a:pt x="16" y="16"/>
                    </a:lnTo>
                    <a:lnTo>
                      <a:pt x="20" y="10"/>
                    </a:lnTo>
                    <a:lnTo>
                      <a:pt x="22" y="6"/>
                    </a:lnTo>
                    <a:lnTo>
                      <a:pt x="28" y="2"/>
                    </a:lnTo>
                    <a:lnTo>
                      <a:pt x="32" y="0"/>
                    </a:lnTo>
                    <a:lnTo>
                      <a:pt x="34" y="0"/>
                    </a:lnTo>
                    <a:lnTo>
                      <a:pt x="36" y="0"/>
                    </a:lnTo>
                    <a:lnTo>
                      <a:pt x="40" y="0"/>
                    </a:lnTo>
                    <a:lnTo>
                      <a:pt x="42" y="2"/>
                    </a:lnTo>
                    <a:lnTo>
                      <a:pt x="44" y="6"/>
                    </a:lnTo>
                    <a:lnTo>
                      <a:pt x="44" y="8"/>
                    </a:lnTo>
                    <a:lnTo>
                      <a:pt x="46" y="12"/>
                    </a:lnTo>
                    <a:lnTo>
                      <a:pt x="44" y="18"/>
                    </a:lnTo>
                    <a:lnTo>
                      <a:pt x="42" y="22"/>
                    </a:lnTo>
                    <a:lnTo>
                      <a:pt x="40" y="22"/>
                    </a:lnTo>
                    <a:lnTo>
                      <a:pt x="40" y="24"/>
                    </a:lnTo>
                    <a:lnTo>
                      <a:pt x="42" y="26"/>
                    </a:lnTo>
                    <a:lnTo>
                      <a:pt x="42" y="28"/>
                    </a:lnTo>
                    <a:lnTo>
                      <a:pt x="42" y="30"/>
                    </a:lnTo>
                    <a:lnTo>
                      <a:pt x="42" y="34"/>
                    </a:lnTo>
                    <a:lnTo>
                      <a:pt x="42" y="38"/>
                    </a:lnTo>
                    <a:lnTo>
                      <a:pt x="42" y="40"/>
                    </a:lnTo>
                    <a:lnTo>
                      <a:pt x="36" y="40"/>
                    </a:lnTo>
                    <a:lnTo>
                      <a:pt x="32" y="46"/>
                    </a:lnTo>
                    <a:lnTo>
                      <a:pt x="30" y="48"/>
                    </a:lnTo>
                    <a:lnTo>
                      <a:pt x="30" y="50"/>
                    </a:lnTo>
                    <a:lnTo>
                      <a:pt x="34" y="52"/>
                    </a:lnTo>
                    <a:lnTo>
                      <a:pt x="24" y="62"/>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386" name="Freeform 231"/>
              <p:cNvSpPr/>
              <p:nvPr/>
            </p:nvSpPr>
            <p:spPr bwMode="gray">
              <a:xfrm>
                <a:off x="2698" y="2046"/>
                <a:ext cx="44" cy="46"/>
              </a:xfrm>
              <a:custGeom>
                <a:avLst/>
                <a:gdLst>
                  <a:gd name="T0" fmla="*/ 8 w 40"/>
                  <a:gd name="T1" fmla="*/ 0 h 46"/>
                  <a:gd name="T2" fmla="*/ 22 w 40"/>
                  <a:gd name="T3" fmla="*/ 8 h 46"/>
                  <a:gd name="T4" fmla="*/ 22 w 40"/>
                  <a:gd name="T5" fmla="*/ 10 h 46"/>
                  <a:gd name="T6" fmla="*/ 24 w 40"/>
                  <a:gd name="T7" fmla="*/ 12 h 46"/>
                  <a:gd name="T8" fmla="*/ 28 w 40"/>
                  <a:gd name="T9" fmla="*/ 14 h 46"/>
                  <a:gd name="T10" fmla="*/ 30 w 40"/>
                  <a:gd name="T11" fmla="*/ 14 h 46"/>
                  <a:gd name="T12" fmla="*/ 32 w 40"/>
                  <a:gd name="T13" fmla="*/ 16 h 46"/>
                  <a:gd name="T14" fmla="*/ 32 w 40"/>
                  <a:gd name="T15" fmla="*/ 18 h 46"/>
                  <a:gd name="T16" fmla="*/ 32 w 40"/>
                  <a:gd name="T17" fmla="*/ 22 h 46"/>
                  <a:gd name="T18" fmla="*/ 34 w 40"/>
                  <a:gd name="T19" fmla="*/ 24 h 46"/>
                  <a:gd name="T20" fmla="*/ 36 w 40"/>
                  <a:gd name="T21" fmla="*/ 28 h 46"/>
                  <a:gd name="T22" fmla="*/ 38 w 40"/>
                  <a:gd name="T23" fmla="*/ 30 h 46"/>
                  <a:gd name="T24" fmla="*/ 38 w 40"/>
                  <a:gd name="T25" fmla="*/ 30 h 46"/>
                  <a:gd name="T26" fmla="*/ 40 w 40"/>
                  <a:gd name="T27" fmla="*/ 32 h 46"/>
                  <a:gd name="T28" fmla="*/ 38 w 40"/>
                  <a:gd name="T29" fmla="*/ 34 h 46"/>
                  <a:gd name="T30" fmla="*/ 38 w 40"/>
                  <a:gd name="T31" fmla="*/ 34 h 46"/>
                  <a:gd name="T32" fmla="*/ 36 w 40"/>
                  <a:gd name="T33" fmla="*/ 36 h 46"/>
                  <a:gd name="T34" fmla="*/ 36 w 40"/>
                  <a:gd name="T35" fmla="*/ 36 h 46"/>
                  <a:gd name="T36" fmla="*/ 32 w 40"/>
                  <a:gd name="T37" fmla="*/ 38 h 46"/>
                  <a:gd name="T38" fmla="*/ 30 w 40"/>
                  <a:gd name="T39" fmla="*/ 40 h 46"/>
                  <a:gd name="T40" fmla="*/ 30 w 40"/>
                  <a:gd name="T41" fmla="*/ 42 h 46"/>
                  <a:gd name="T42" fmla="*/ 28 w 40"/>
                  <a:gd name="T43" fmla="*/ 44 h 46"/>
                  <a:gd name="T44" fmla="*/ 28 w 40"/>
                  <a:gd name="T45" fmla="*/ 46 h 46"/>
                  <a:gd name="T46" fmla="*/ 26 w 40"/>
                  <a:gd name="T47" fmla="*/ 42 h 46"/>
                  <a:gd name="T48" fmla="*/ 24 w 40"/>
                  <a:gd name="T49" fmla="*/ 38 h 46"/>
                  <a:gd name="T50" fmla="*/ 22 w 40"/>
                  <a:gd name="T51" fmla="*/ 38 h 46"/>
                  <a:gd name="T52" fmla="*/ 20 w 40"/>
                  <a:gd name="T53" fmla="*/ 38 h 46"/>
                  <a:gd name="T54" fmla="*/ 20 w 40"/>
                  <a:gd name="T55" fmla="*/ 36 h 46"/>
                  <a:gd name="T56" fmla="*/ 18 w 40"/>
                  <a:gd name="T57" fmla="*/ 36 h 46"/>
                  <a:gd name="T58" fmla="*/ 16 w 40"/>
                  <a:gd name="T59" fmla="*/ 32 h 46"/>
                  <a:gd name="T60" fmla="*/ 14 w 40"/>
                  <a:gd name="T61" fmla="*/ 28 h 46"/>
                  <a:gd name="T62" fmla="*/ 14 w 40"/>
                  <a:gd name="T63" fmla="*/ 26 h 46"/>
                  <a:gd name="T64" fmla="*/ 16 w 40"/>
                  <a:gd name="T65" fmla="*/ 24 h 46"/>
                  <a:gd name="T66" fmla="*/ 16 w 40"/>
                  <a:gd name="T67" fmla="*/ 22 h 46"/>
                  <a:gd name="T68" fmla="*/ 0 w 40"/>
                  <a:gd name="T69" fmla="*/ 6 h 46"/>
                  <a:gd name="T70" fmla="*/ 2 w 40"/>
                  <a:gd name="T71" fmla="*/ 6 h 46"/>
                  <a:gd name="T72" fmla="*/ 4 w 40"/>
                  <a:gd name="T73" fmla="*/ 4 h 46"/>
                  <a:gd name="T74" fmla="*/ 6 w 40"/>
                  <a:gd name="T75" fmla="*/ 2 h 46"/>
                  <a:gd name="T76" fmla="*/ 8 w 40"/>
                  <a:gd name="T77" fmla="*/ 0 h 46"/>
                  <a:gd name="T78" fmla="*/ 8 w 40"/>
                  <a:gd name="T79" fmla="*/ 0 h 4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0"/>
                  <a:gd name="T121" fmla="*/ 0 h 46"/>
                  <a:gd name="T122" fmla="*/ 40 w 40"/>
                  <a:gd name="T123" fmla="*/ 46 h 4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0" h="46">
                    <a:moveTo>
                      <a:pt x="8" y="0"/>
                    </a:moveTo>
                    <a:lnTo>
                      <a:pt x="22" y="8"/>
                    </a:lnTo>
                    <a:lnTo>
                      <a:pt x="22" y="10"/>
                    </a:lnTo>
                    <a:lnTo>
                      <a:pt x="24" y="12"/>
                    </a:lnTo>
                    <a:lnTo>
                      <a:pt x="28" y="14"/>
                    </a:lnTo>
                    <a:lnTo>
                      <a:pt x="30" y="14"/>
                    </a:lnTo>
                    <a:lnTo>
                      <a:pt x="32" y="16"/>
                    </a:lnTo>
                    <a:lnTo>
                      <a:pt x="32" y="18"/>
                    </a:lnTo>
                    <a:lnTo>
                      <a:pt x="32" y="22"/>
                    </a:lnTo>
                    <a:lnTo>
                      <a:pt x="34" y="24"/>
                    </a:lnTo>
                    <a:lnTo>
                      <a:pt x="36" y="28"/>
                    </a:lnTo>
                    <a:lnTo>
                      <a:pt x="38" y="30"/>
                    </a:lnTo>
                    <a:lnTo>
                      <a:pt x="40" y="32"/>
                    </a:lnTo>
                    <a:lnTo>
                      <a:pt x="38" y="34"/>
                    </a:lnTo>
                    <a:lnTo>
                      <a:pt x="36" y="36"/>
                    </a:lnTo>
                    <a:lnTo>
                      <a:pt x="32" y="38"/>
                    </a:lnTo>
                    <a:lnTo>
                      <a:pt x="30" y="40"/>
                    </a:lnTo>
                    <a:lnTo>
                      <a:pt x="30" y="42"/>
                    </a:lnTo>
                    <a:lnTo>
                      <a:pt x="28" y="44"/>
                    </a:lnTo>
                    <a:lnTo>
                      <a:pt x="28" y="46"/>
                    </a:lnTo>
                    <a:lnTo>
                      <a:pt x="26" y="42"/>
                    </a:lnTo>
                    <a:lnTo>
                      <a:pt x="24" y="38"/>
                    </a:lnTo>
                    <a:lnTo>
                      <a:pt x="22" y="38"/>
                    </a:lnTo>
                    <a:lnTo>
                      <a:pt x="20" y="38"/>
                    </a:lnTo>
                    <a:lnTo>
                      <a:pt x="20" y="36"/>
                    </a:lnTo>
                    <a:lnTo>
                      <a:pt x="18" y="36"/>
                    </a:lnTo>
                    <a:lnTo>
                      <a:pt x="16" y="32"/>
                    </a:lnTo>
                    <a:lnTo>
                      <a:pt x="14" y="28"/>
                    </a:lnTo>
                    <a:lnTo>
                      <a:pt x="14" y="26"/>
                    </a:lnTo>
                    <a:lnTo>
                      <a:pt x="16" y="24"/>
                    </a:lnTo>
                    <a:lnTo>
                      <a:pt x="16" y="22"/>
                    </a:lnTo>
                    <a:lnTo>
                      <a:pt x="0" y="6"/>
                    </a:lnTo>
                    <a:lnTo>
                      <a:pt x="2" y="6"/>
                    </a:lnTo>
                    <a:lnTo>
                      <a:pt x="4" y="4"/>
                    </a:lnTo>
                    <a:lnTo>
                      <a:pt x="6" y="2"/>
                    </a:lnTo>
                    <a:lnTo>
                      <a:pt x="8" y="0"/>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387" name="Freeform 232"/>
              <p:cNvSpPr/>
              <p:nvPr/>
            </p:nvSpPr>
            <p:spPr bwMode="gray">
              <a:xfrm>
                <a:off x="2729" y="2080"/>
                <a:ext cx="18" cy="26"/>
              </a:xfrm>
              <a:custGeom>
                <a:avLst/>
                <a:gdLst>
                  <a:gd name="T0" fmla="*/ 10 w 16"/>
                  <a:gd name="T1" fmla="*/ 0 h 26"/>
                  <a:gd name="T2" fmla="*/ 10 w 16"/>
                  <a:gd name="T3" fmla="*/ 0 h 26"/>
                  <a:gd name="T4" fmla="*/ 8 w 16"/>
                  <a:gd name="T5" fmla="*/ 0 h 26"/>
                  <a:gd name="T6" fmla="*/ 6 w 16"/>
                  <a:gd name="T7" fmla="*/ 2 h 26"/>
                  <a:gd name="T8" fmla="*/ 4 w 16"/>
                  <a:gd name="T9" fmla="*/ 4 h 26"/>
                  <a:gd name="T10" fmla="*/ 2 w 16"/>
                  <a:gd name="T11" fmla="*/ 6 h 26"/>
                  <a:gd name="T12" fmla="*/ 0 w 16"/>
                  <a:gd name="T13" fmla="*/ 12 h 26"/>
                  <a:gd name="T14" fmla="*/ 0 w 16"/>
                  <a:gd name="T15" fmla="*/ 12 h 26"/>
                  <a:gd name="T16" fmla="*/ 2 w 16"/>
                  <a:gd name="T17" fmla="*/ 14 h 26"/>
                  <a:gd name="T18" fmla="*/ 2 w 16"/>
                  <a:gd name="T19" fmla="*/ 16 h 26"/>
                  <a:gd name="T20" fmla="*/ 6 w 16"/>
                  <a:gd name="T21" fmla="*/ 20 h 26"/>
                  <a:gd name="T22" fmla="*/ 10 w 16"/>
                  <a:gd name="T23" fmla="*/ 24 h 26"/>
                  <a:gd name="T24" fmla="*/ 16 w 16"/>
                  <a:gd name="T25" fmla="*/ 26 h 26"/>
                  <a:gd name="T26" fmla="*/ 10 w 16"/>
                  <a:gd name="T27" fmla="*/ 0 h 26"/>
                  <a:gd name="T28" fmla="*/ 10 w 16"/>
                  <a:gd name="T29" fmla="*/ 0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
                  <a:gd name="T46" fmla="*/ 0 h 26"/>
                  <a:gd name="T47" fmla="*/ 16 w 16"/>
                  <a:gd name="T48" fmla="*/ 26 h 2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 h="26">
                    <a:moveTo>
                      <a:pt x="10" y="0"/>
                    </a:moveTo>
                    <a:lnTo>
                      <a:pt x="10" y="0"/>
                    </a:lnTo>
                    <a:lnTo>
                      <a:pt x="8" y="0"/>
                    </a:lnTo>
                    <a:lnTo>
                      <a:pt x="6" y="2"/>
                    </a:lnTo>
                    <a:lnTo>
                      <a:pt x="4" y="4"/>
                    </a:lnTo>
                    <a:lnTo>
                      <a:pt x="2" y="6"/>
                    </a:lnTo>
                    <a:lnTo>
                      <a:pt x="0" y="12"/>
                    </a:lnTo>
                    <a:lnTo>
                      <a:pt x="2" y="14"/>
                    </a:lnTo>
                    <a:lnTo>
                      <a:pt x="2" y="16"/>
                    </a:lnTo>
                    <a:lnTo>
                      <a:pt x="6" y="20"/>
                    </a:lnTo>
                    <a:lnTo>
                      <a:pt x="10" y="24"/>
                    </a:lnTo>
                    <a:lnTo>
                      <a:pt x="16" y="26"/>
                    </a:lnTo>
                    <a:lnTo>
                      <a:pt x="10" y="0"/>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388" name="Freeform 233"/>
              <p:cNvSpPr/>
              <p:nvPr/>
            </p:nvSpPr>
            <p:spPr bwMode="gray">
              <a:xfrm>
                <a:off x="2504" y="1958"/>
                <a:ext cx="77" cy="84"/>
              </a:xfrm>
              <a:custGeom>
                <a:avLst/>
                <a:gdLst>
                  <a:gd name="T0" fmla="*/ 58 w 70"/>
                  <a:gd name="T1" fmla="*/ 30 h 84"/>
                  <a:gd name="T2" fmla="*/ 54 w 70"/>
                  <a:gd name="T3" fmla="*/ 26 h 84"/>
                  <a:gd name="T4" fmla="*/ 54 w 70"/>
                  <a:gd name="T5" fmla="*/ 20 h 84"/>
                  <a:gd name="T6" fmla="*/ 52 w 70"/>
                  <a:gd name="T7" fmla="*/ 18 h 84"/>
                  <a:gd name="T8" fmla="*/ 50 w 70"/>
                  <a:gd name="T9" fmla="*/ 20 h 84"/>
                  <a:gd name="T10" fmla="*/ 46 w 70"/>
                  <a:gd name="T11" fmla="*/ 22 h 84"/>
                  <a:gd name="T12" fmla="*/ 42 w 70"/>
                  <a:gd name="T13" fmla="*/ 18 h 84"/>
                  <a:gd name="T14" fmla="*/ 38 w 70"/>
                  <a:gd name="T15" fmla="*/ 14 h 84"/>
                  <a:gd name="T16" fmla="*/ 40 w 70"/>
                  <a:gd name="T17" fmla="*/ 8 h 84"/>
                  <a:gd name="T18" fmla="*/ 38 w 70"/>
                  <a:gd name="T19" fmla="*/ 0 h 84"/>
                  <a:gd name="T20" fmla="*/ 30 w 70"/>
                  <a:gd name="T21" fmla="*/ 14 h 84"/>
                  <a:gd name="T22" fmla="*/ 32 w 70"/>
                  <a:gd name="T23" fmla="*/ 16 h 84"/>
                  <a:gd name="T24" fmla="*/ 28 w 70"/>
                  <a:gd name="T25" fmla="*/ 22 h 84"/>
                  <a:gd name="T26" fmla="*/ 20 w 70"/>
                  <a:gd name="T27" fmla="*/ 26 h 84"/>
                  <a:gd name="T28" fmla="*/ 2 w 70"/>
                  <a:gd name="T29" fmla="*/ 24 h 84"/>
                  <a:gd name="T30" fmla="*/ 0 w 70"/>
                  <a:gd name="T31" fmla="*/ 26 h 84"/>
                  <a:gd name="T32" fmla="*/ 0 w 70"/>
                  <a:gd name="T33" fmla="*/ 32 h 84"/>
                  <a:gd name="T34" fmla="*/ 4 w 70"/>
                  <a:gd name="T35" fmla="*/ 36 h 84"/>
                  <a:gd name="T36" fmla="*/ 6 w 70"/>
                  <a:gd name="T37" fmla="*/ 36 h 84"/>
                  <a:gd name="T38" fmla="*/ 12 w 70"/>
                  <a:gd name="T39" fmla="*/ 42 h 84"/>
                  <a:gd name="T40" fmla="*/ 16 w 70"/>
                  <a:gd name="T41" fmla="*/ 54 h 84"/>
                  <a:gd name="T42" fmla="*/ 16 w 70"/>
                  <a:gd name="T43" fmla="*/ 58 h 84"/>
                  <a:gd name="T44" fmla="*/ 16 w 70"/>
                  <a:gd name="T45" fmla="*/ 66 h 84"/>
                  <a:gd name="T46" fmla="*/ 16 w 70"/>
                  <a:gd name="T47" fmla="*/ 72 h 84"/>
                  <a:gd name="T48" fmla="*/ 14 w 70"/>
                  <a:gd name="T49" fmla="*/ 74 h 84"/>
                  <a:gd name="T50" fmla="*/ 14 w 70"/>
                  <a:gd name="T51" fmla="*/ 78 h 84"/>
                  <a:gd name="T52" fmla="*/ 16 w 70"/>
                  <a:gd name="T53" fmla="*/ 82 h 84"/>
                  <a:gd name="T54" fmla="*/ 26 w 70"/>
                  <a:gd name="T55" fmla="*/ 84 h 84"/>
                  <a:gd name="T56" fmla="*/ 42 w 70"/>
                  <a:gd name="T57" fmla="*/ 78 h 84"/>
                  <a:gd name="T58" fmla="*/ 62 w 70"/>
                  <a:gd name="T59" fmla="*/ 66 h 84"/>
                  <a:gd name="T60" fmla="*/ 68 w 70"/>
                  <a:gd name="T61" fmla="*/ 56 h 84"/>
                  <a:gd name="T62" fmla="*/ 70 w 70"/>
                  <a:gd name="T63" fmla="*/ 50 h 84"/>
                  <a:gd name="T64" fmla="*/ 68 w 70"/>
                  <a:gd name="T65" fmla="*/ 46 h 84"/>
                  <a:gd name="T66" fmla="*/ 64 w 70"/>
                  <a:gd name="T67" fmla="*/ 38 h 84"/>
                  <a:gd name="T68" fmla="*/ 62 w 70"/>
                  <a:gd name="T69" fmla="*/ 32 h 84"/>
                  <a:gd name="T70" fmla="*/ 62 w 70"/>
                  <a:gd name="T71" fmla="*/ 30 h 8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0"/>
                  <a:gd name="T109" fmla="*/ 0 h 84"/>
                  <a:gd name="T110" fmla="*/ 70 w 70"/>
                  <a:gd name="T111" fmla="*/ 84 h 8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0" h="84">
                    <a:moveTo>
                      <a:pt x="62" y="30"/>
                    </a:moveTo>
                    <a:lnTo>
                      <a:pt x="58" y="30"/>
                    </a:lnTo>
                    <a:lnTo>
                      <a:pt x="56" y="28"/>
                    </a:lnTo>
                    <a:lnTo>
                      <a:pt x="54" y="26"/>
                    </a:lnTo>
                    <a:lnTo>
                      <a:pt x="54" y="24"/>
                    </a:lnTo>
                    <a:lnTo>
                      <a:pt x="54" y="20"/>
                    </a:lnTo>
                    <a:lnTo>
                      <a:pt x="52" y="18"/>
                    </a:lnTo>
                    <a:lnTo>
                      <a:pt x="50" y="20"/>
                    </a:lnTo>
                    <a:lnTo>
                      <a:pt x="48" y="22"/>
                    </a:lnTo>
                    <a:lnTo>
                      <a:pt x="46" y="22"/>
                    </a:lnTo>
                    <a:lnTo>
                      <a:pt x="44" y="20"/>
                    </a:lnTo>
                    <a:lnTo>
                      <a:pt x="42" y="18"/>
                    </a:lnTo>
                    <a:lnTo>
                      <a:pt x="40" y="18"/>
                    </a:lnTo>
                    <a:lnTo>
                      <a:pt x="38" y="14"/>
                    </a:lnTo>
                    <a:lnTo>
                      <a:pt x="38" y="12"/>
                    </a:lnTo>
                    <a:lnTo>
                      <a:pt x="40" y="8"/>
                    </a:lnTo>
                    <a:lnTo>
                      <a:pt x="50" y="2"/>
                    </a:lnTo>
                    <a:lnTo>
                      <a:pt x="38" y="0"/>
                    </a:lnTo>
                    <a:lnTo>
                      <a:pt x="30" y="6"/>
                    </a:lnTo>
                    <a:lnTo>
                      <a:pt x="30" y="14"/>
                    </a:lnTo>
                    <a:lnTo>
                      <a:pt x="32" y="14"/>
                    </a:lnTo>
                    <a:lnTo>
                      <a:pt x="32" y="16"/>
                    </a:lnTo>
                    <a:lnTo>
                      <a:pt x="30" y="18"/>
                    </a:lnTo>
                    <a:lnTo>
                      <a:pt x="28" y="22"/>
                    </a:lnTo>
                    <a:lnTo>
                      <a:pt x="24" y="24"/>
                    </a:lnTo>
                    <a:lnTo>
                      <a:pt x="20" y="26"/>
                    </a:lnTo>
                    <a:lnTo>
                      <a:pt x="8" y="22"/>
                    </a:lnTo>
                    <a:lnTo>
                      <a:pt x="2" y="24"/>
                    </a:lnTo>
                    <a:lnTo>
                      <a:pt x="0" y="26"/>
                    </a:lnTo>
                    <a:lnTo>
                      <a:pt x="0" y="30"/>
                    </a:lnTo>
                    <a:lnTo>
                      <a:pt x="0" y="32"/>
                    </a:lnTo>
                    <a:lnTo>
                      <a:pt x="2" y="36"/>
                    </a:lnTo>
                    <a:lnTo>
                      <a:pt x="4" y="36"/>
                    </a:lnTo>
                    <a:lnTo>
                      <a:pt x="6" y="36"/>
                    </a:lnTo>
                    <a:lnTo>
                      <a:pt x="10" y="38"/>
                    </a:lnTo>
                    <a:lnTo>
                      <a:pt x="12" y="42"/>
                    </a:lnTo>
                    <a:lnTo>
                      <a:pt x="14" y="46"/>
                    </a:lnTo>
                    <a:lnTo>
                      <a:pt x="16" y="54"/>
                    </a:lnTo>
                    <a:lnTo>
                      <a:pt x="16" y="58"/>
                    </a:lnTo>
                    <a:lnTo>
                      <a:pt x="16" y="62"/>
                    </a:lnTo>
                    <a:lnTo>
                      <a:pt x="16" y="66"/>
                    </a:lnTo>
                    <a:lnTo>
                      <a:pt x="16" y="70"/>
                    </a:lnTo>
                    <a:lnTo>
                      <a:pt x="16" y="72"/>
                    </a:lnTo>
                    <a:lnTo>
                      <a:pt x="14" y="74"/>
                    </a:lnTo>
                    <a:lnTo>
                      <a:pt x="14" y="76"/>
                    </a:lnTo>
                    <a:lnTo>
                      <a:pt x="14" y="78"/>
                    </a:lnTo>
                    <a:lnTo>
                      <a:pt x="14" y="80"/>
                    </a:lnTo>
                    <a:lnTo>
                      <a:pt x="16" y="82"/>
                    </a:lnTo>
                    <a:lnTo>
                      <a:pt x="20" y="84"/>
                    </a:lnTo>
                    <a:lnTo>
                      <a:pt x="26" y="84"/>
                    </a:lnTo>
                    <a:lnTo>
                      <a:pt x="30" y="82"/>
                    </a:lnTo>
                    <a:lnTo>
                      <a:pt x="42" y="78"/>
                    </a:lnTo>
                    <a:lnTo>
                      <a:pt x="54" y="72"/>
                    </a:lnTo>
                    <a:lnTo>
                      <a:pt x="62" y="66"/>
                    </a:lnTo>
                    <a:lnTo>
                      <a:pt x="66" y="62"/>
                    </a:lnTo>
                    <a:lnTo>
                      <a:pt x="68" y="56"/>
                    </a:lnTo>
                    <a:lnTo>
                      <a:pt x="70" y="52"/>
                    </a:lnTo>
                    <a:lnTo>
                      <a:pt x="70" y="50"/>
                    </a:lnTo>
                    <a:lnTo>
                      <a:pt x="68" y="48"/>
                    </a:lnTo>
                    <a:lnTo>
                      <a:pt x="68" y="46"/>
                    </a:lnTo>
                    <a:lnTo>
                      <a:pt x="66" y="42"/>
                    </a:lnTo>
                    <a:lnTo>
                      <a:pt x="64" y="38"/>
                    </a:lnTo>
                    <a:lnTo>
                      <a:pt x="64" y="34"/>
                    </a:lnTo>
                    <a:lnTo>
                      <a:pt x="62" y="32"/>
                    </a:lnTo>
                    <a:lnTo>
                      <a:pt x="62" y="30"/>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389" name="Freeform 234"/>
              <p:cNvSpPr/>
              <p:nvPr/>
            </p:nvSpPr>
            <p:spPr bwMode="gray">
              <a:xfrm>
                <a:off x="2570" y="1876"/>
                <a:ext cx="119" cy="200"/>
              </a:xfrm>
              <a:custGeom>
                <a:avLst/>
                <a:gdLst>
                  <a:gd name="T0" fmla="*/ 38 w 108"/>
                  <a:gd name="T1" fmla="*/ 2 h 200"/>
                  <a:gd name="T2" fmla="*/ 32 w 108"/>
                  <a:gd name="T3" fmla="*/ 0 h 200"/>
                  <a:gd name="T4" fmla="*/ 24 w 108"/>
                  <a:gd name="T5" fmla="*/ 2 h 200"/>
                  <a:gd name="T6" fmla="*/ 14 w 108"/>
                  <a:gd name="T7" fmla="*/ 16 h 200"/>
                  <a:gd name="T8" fmla="*/ 16 w 108"/>
                  <a:gd name="T9" fmla="*/ 22 h 200"/>
                  <a:gd name="T10" fmla="*/ 14 w 108"/>
                  <a:gd name="T11" fmla="*/ 32 h 200"/>
                  <a:gd name="T12" fmla="*/ 10 w 108"/>
                  <a:gd name="T13" fmla="*/ 36 h 200"/>
                  <a:gd name="T14" fmla="*/ 6 w 108"/>
                  <a:gd name="T15" fmla="*/ 44 h 200"/>
                  <a:gd name="T16" fmla="*/ 4 w 108"/>
                  <a:gd name="T17" fmla="*/ 52 h 200"/>
                  <a:gd name="T18" fmla="*/ 14 w 108"/>
                  <a:gd name="T19" fmla="*/ 54 h 200"/>
                  <a:gd name="T20" fmla="*/ 12 w 108"/>
                  <a:gd name="T21" fmla="*/ 58 h 200"/>
                  <a:gd name="T22" fmla="*/ 12 w 108"/>
                  <a:gd name="T23" fmla="*/ 64 h 200"/>
                  <a:gd name="T24" fmla="*/ 14 w 108"/>
                  <a:gd name="T25" fmla="*/ 70 h 200"/>
                  <a:gd name="T26" fmla="*/ 24 w 108"/>
                  <a:gd name="T27" fmla="*/ 76 h 200"/>
                  <a:gd name="T28" fmla="*/ 24 w 108"/>
                  <a:gd name="T29" fmla="*/ 82 h 200"/>
                  <a:gd name="T30" fmla="*/ 22 w 108"/>
                  <a:gd name="T31" fmla="*/ 86 h 200"/>
                  <a:gd name="T32" fmla="*/ 18 w 108"/>
                  <a:gd name="T33" fmla="*/ 94 h 200"/>
                  <a:gd name="T34" fmla="*/ 20 w 108"/>
                  <a:gd name="T35" fmla="*/ 98 h 200"/>
                  <a:gd name="T36" fmla="*/ 32 w 108"/>
                  <a:gd name="T37" fmla="*/ 92 h 200"/>
                  <a:gd name="T38" fmla="*/ 36 w 108"/>
                  <a:gd name="T39" fmla="*/ 102 h 200"/>
                  <a:gd name="T40" fmla="*/ 40 w 108"/>
                  <a:gd name="T41" fmla="*/ 114 h 200"/>
                  <a:gd name="T42" fmla="*/ 22 w 108"/>
                  <a:gd name="T43" fmla="*/ 128 h 200"/>
                  <a:gd name="T44" fmla="*/ 28 w 108"/>
                  <a:gd name="T45" fmla="*/ 140 h 200"/>
                  <a:gd name="T46" fmla="*/ 20 w 108"/>
                  <a:gd name="T47" fmla="*/ 154 h 200"/>
                  <a:gd name="T48" fmla="*/ 18 w 108"/>
                  <a:gd name="T49" fmla="*/ 156 h 200"/>
                  <a:gd name="T50" fmla="*/ 18 w 108"/>
                  <a:gd name="T51" fmla="*/ 160 h 200"/>
                  <a:gd name="T52" fmla="*/ 38 w 108"/>
                  <a:gd name="T53" fmla="*/ 164 h 200"/>
                  <a:gd name="T54" fmla="*/ 52 w 108"/>
                  <a:gd name="T55" fmla="*/ 158 h 200"/>
                  <a:gd name="T56" fmla="*/ 52 w 108"/>
                  <a:gd name="T57" fmla="*/ 162 h 200"/>
                  <a:gd name="T58" fmla="*/ 44 w 108"/>
                  <a:gd name="T59" fmla="*/ 166 h 200"/>
                  <a:gd name="T60" fmla="*/ 0 w 108"/>
                  <a:gd name="T61" fmla="*/ 196 h 200"/>
                  <a:gd name="T62" fmla="*/ 28 w 108"/>
                  <a:gd name="T63" fmla="*/ 190 h 200"/>
                  <a:gd name="T64" fmla="*/ 58 w 108"/>
                  <a:gd name="T65" fmla="*/ 188 h 200"/>
                  <a:gd name="T66" fmla="*/ 108 w 108"/>
                  <a:gd name="T67" fmla="*/ 174 h 200"/>
                  <a:gd name="T68" fmla="*/ 98 w 108"/>
                  <a:gd name="T69" fmla="*/ 164 h 200"/>
                  <a:gd name="T70" fmla="*/ 102 w 108"/>
                  <a:gd name="T71" fmla="*/ 158 h 200"/>
                  <a:gd name="T72" fmla="*/ 102 w 108"/>
                  <a:gd name="T73" fmla="*/ 150 h 200"/>
                  <a:gd name="T74" fmla="*/ 100 w 108"/>
                  <a:gd name="T75" fmla="*/ 146 h 200"/>
                  <a:gd name="T76" fmla="*/ 94 w 108"/>
                  <a:gd name="T77" fmla="*/ 140 h 200"/>
                  <a:gd name="T78" fmla="*/ 88 w 108"/>
                  <a:gd name="T79" fmla="*/ 136 h 200"/>
                  <a:gd name="T80" fmla="*/ 84 w 108"/>
                  <a:gd name="T81" fmla="*/ 120 h 200"/>
                  <a:gd name="T82" fmla="*/ 66 w 108"/>
                  <a:gd name="T83" fmla="*/ 100 h 200"/>
                  <a:gd name="T84" fmla="*/ 64 w 108"/>
                  <a:gd name="T85" fmla="*/ 84 h 200"/>
                  <a:gd name="T86" fmla="*/ 56 w 108"/>
                  <a:gd name="T87" fmla="*/ 68 h 200"/>
                  <a:gd name="T88" fmla="*/ 56 w 108"/>
                  <a:gd name="T89" fmla="*/ 44 h 200"/>
                  <a:gd name="T90" fmla="*/ 56 w 108"/>
                  <a:gd name="T91" fmla="*/ 42 h 200"/>
                  <a:gd name="T92" fmla="*/ 52 w 108"/>
                  <a:gd name="T93" fmla="*/ 36 h 200"/>
                  <a:gd name="T94" fmla="*/ 48 w 108"/>
                  <a:gd name="T95" fmla="*/ 34 h 200"/>
                  <a:gd name="T96" fmla="*/ 44 w 108"/>
                  <a:gd name="T97" fmla="*/ 32 h 200"/>
                  <a:gd name="T98" fmla="*/ 36 w 108"/>
                  <a:gd name="T99" fmla="*/ 28 h 200"/>
                  <a:gd name="T100" fmla="*/ 34 w 108"/>
                  <a:gd name="T101" fmla="*/ 26 h 200"/>
                  <a:gd name="T102" fmla="*/ 34 w 108"/>
                  <a:gd name="T103" fmla="*/ 20 h 200"/>
                  <a:gd name="T104" fmla="*/ 38 w 108"/>
                  <a:gd name="T105" fmla="*/ 14 h 200"/>
                  <a:gd name="T106" fmla="*/ 40 w 108"/>
                  <a:gd name="T107" fmla="*/ 8 h 200"/>
                  <a:gd name="T108" fmla="*/ 40 w 108"/>
                  <a:gd name="T109" fmla="*/ 4 h 200"/>
                  <a:gd name="T110" fmla="*/ 40 w 108"/>
                  <a:gd name="T111" fmla="*/ 2 h 20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8"/>
                  <a:gd name="T169" fmla="*/ 0 h 200"/>
                  <a:gd name="T170" fmla="*/ 108 w 108"/>
                  <a:gd name="T171" fmla="*/ 200 h 20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8" h="200">
                    <a:moveTo>
                      <a:pt x="40" y="2"/>
                    </a:moveTo>
                    <a:lnTo>
                      <a:pt x="38" y="2"/>
                    </a:lnTo>
                    <a:lnTo>
                      <a:pt x="36" y="2"/>
                    </a:lnTo>
                    <a:lnTo>
                      <a:pt x="32" y="0"/>
                    </a:lnTo>
                    <a:lnTo>
                      <a:pt x="28" y="0"/>
                    </a:lnTo>
                    <a:lnTo>
                      <a:pt x="24" y="2"/>
                    </a:lnTo>
                    <a:lnTo>
                      <a:pt x="14" y="16"/>
                    </a:lnTo>
                    <a:lnTo>
                      <a:pt x="16" y="18"/>
                    </a:lnTo>
                    <a:lnTo>
                      <a:pt x="16" y="22"/>
                    </a:lnTo>
                    <a:lnTo>
                      <a:pt x="16" y="26"/>
                    </a:lnTo>
                    <a:lnTo>
                      <a:pt x="14" y="32"/>
                    </a:lnTo>
                    <a:lnTo>
                      <a:pt x="10" y="36"/>
                    </a:lnTo>
                    <a:lnTo>
                      <a:pt x="8" y="38"/>
                    </a:lnTo>
                    <a:lnTo>
                      <a:pt x="6" y="44"/>
                    </a:lnTo>
                    <a:lnTo>
                      <a:pt x="4" y="48"/>
                    </a:lnTo>
                    <a:lnTo>
                      <a:pt x="4" y="52"/>
                    </a:lnTo>
                    <a:lnTo>
                      <a:pt x="6" y="56"/>
                    </a:lnTo>
                    <a:lnTo>
                      <a:pt x="14" y="54"/>
                    </a:lnTo>
                    <a:lnTo>
                      <a:pt x="14" y="56"/>
                    </a:lnTo>
                    <a:lnTo>
                      <a:pt x="12" y="58"/>
                    </a:lnTo>
                    <a:lnTo>
                      <a:pt x="12" y="60"/>
                    </a:lnTo>
                    <a:lnTo>
                      <a:pt x="12" y="64"/>
                    </a:lnTo>
                    <a:lnTo>
                      <a:pt x="12" y="66"/>
                    </a:lnTo>
                    <a:lnTo>
                      <a:pt x="14" y="70"/>
                    </a:lnTo>
                    <a:lnTo>
                      <a:pt x="16" y="72"/>
                    </a:lnTo>
                    <a:lnTo>
                      <a:pt x="24" y="76"/>
                    </a:lnTo>
                    <a:lnTo>
                      <a:pt x="24" y="80"/>
                    </a:lnTo>
                    <a:lnTo>
                      <a:pt x="24" y="82"/>
                    </a:lnTo>
                    <a:lnTo>
                      <a:pt x="22" y="84"/>
                    </a:lnTo>
                    <a:lnTo>
                      <a:pt x="22" y="86"/>
                    </a:lnTo>
                    <a:lnTo>
                      <a:pt x="20" y="90"/>
                    </a:lnTo>
                    <a:lnTo>
                      <a:pt x="18" y="94"/>
                    </a:lnTo>
                    <a:lnTo>
                      <a:pt x="18" y="96"/>
                    </a:lnTo>
                    <a:lnTo>
                      <a:pt x="20" y="98"/>
                    </a:lnTo>
                    <a:lnTo>
                      <a:pt x="22" y="100"/>
                    </a:lnTo>
                    <a:lnTo>
                      <a:pt x="32" y="92"/>
                    </a:lnTo>
                    <a:lnTo>
                      <a:pt x="44" y="94"/>
                    </a:lnTo>
                    <a:lnTo>
                      <a:pt x="36" y="102"/>
                    </a:lnTo>
                    <a:lnTo>
                      <a:pt x="34" y="114"/>
                    </a:lnTo>
                    <a:lnTo>
                      <a:pt x="40" y="114"/>
                    </a:lnTo>
                    <a:lnTo>
                      <a:pt x="40" y="128"/>
                    </a:lnTo>
                    <a:lnTo>
                      <a:pt x="22" y="128"/>
                    </a:lnTo>
                    <a:lnTo>
                      <a:pt x="22" y="138"/>
                    </a:lnTo>
                    <a:lnTo>
                      <a:pt x="28" y="140"/>
                    </a:lnTo>
                    <a:lnTo>
                      <a:pt x="20" y="152"/>
                    </a:lnTo>
                    <a:lnTo>
                      <a:pt x="20" y="154"/>
                    </a:lnTo>
                    <a:lnTo>
                      <a:pt x="18" y="154"/>
                    </a:lnTo>
                    <a:lnTo>
                      <a:pt x="18" y="156"/>
                    </a:lnTo>
                    <a:lnTo>
                      <a:pt x="18" y="158"/>
                    </a:lnTo>
                    <a:lnTo>
                      <a:pt x="18" y="160"/>
                    </a:lnTo>
                    <a:lnTo>
                      <a:pt x="20" y="160"/>
                    </a:lnTo>
                    <a:lnTo>
                      <a:pt x="38" y="164"/>
                    </a:lnTo>
                    <a:lnTo>
                      <a:pt x="48" y="160"/>
                    </a:lnTo>
                    <a:lnTo>
                      <a:pt x="52" y="158"/>
                    </a:lnTo>
                    <a:lnTo>
                      <a:pt x="52" y="160"/>
                    </a:lnTo>
                    <a:lnTo>
                      <a:pt x="52" y="162"/>
                    </a:lnTo>
                    <a:lnTo>
                      <a:pt x="48" y="164"/>
                    </a:lnTo>
                    <a:lnTo>
                      <a:pt x="44" y="166"/>
                    </a:lnTo>
                    <a:lnTo>
                      <a:pt x="20" y="176"/>
                    </a:lnTo>
                    <a:lnTo>
                      <a:pt x="0" y="196"/>
                    </a:lnTo>
                    <a:lnTo>
                      <a:pt x="10" y="200"/>
                    </a:lnTo>
                    <a:lnTo>
                      <a:pt x="28" y="190"/>
                    </a:lnTo>
                    <a:lnTo>
                      <a:pt x="36" y="188"/>
                    </a:lnTo>
                    <a:lnTo>
                      <a:pt x="58" y="188"/>
                    </a:lnTo>
                    <a:lnTo>
                      <a:pt x="84" y="182"/>
                    </a:lnTo>
                    <a:lnTo>
                      <a:pt x="108" y="174"/>
                    </a:lnTo>
                    <a:lnTo>
                      <a:pt x="96" y="164"/>
                    </a:lnTo>
                    <a:lnTo>
                      <a:pt x="98" y="164"/>
                    </a:lnTo>
                    <a:lnTo>
                      <a:pt x="100" y="162"/>
                    </a:lnTo>
                    <a:lnTo>
                      <a:pt x="102" y="158"/>
                    </a:lnTo>
                    <a:lnTo>
                      <a:pt x="102" y="154"/>
                    </a:lnTo>
                    <a:lnTo>
                      <a:pt x="102" y="150"/>
                    </a:lnTo>
                    <a:lnTo>
                      <a:pt x="102" y="148"/>
                    </a:lnTo>
                    <a:lnTo>
                      <a:pt x="100" y="146"/>
                    </a:lnTo>
                    <a:lnTo>
                      <a:pt x="98" y="142"/>
                    </a:lnTo>
                    <a:lnTo>
                      <a:pt x="94" y="140"/>
                    </a:lnTo>
                    <a:lnTo>
                      <a:pt x="90" y="138"/>
                    </a:lnTo>
                    <a:lnTo>
                      <a:pt x="88" y="136"/>
                    </a:lnTo>
                    <a:lnTo>
                      <a:pt x="86" y="132"/>
                    </a:lnTo>
                    <a:lnTo>
                      <a:pt x="84" y="120"/>
                    </a:lnTo>
                    <a:lnTo>
                      <a:pt x="78" y="108"/>
                    </a:lnTo>
                    <a:lnTo>
                      <a:pt x="66" y="100"/>
                    </a:lnTo>
                    <a:lnTo>
                      <a:pt x="66" y="94"/>
                    </a:lnTo>
                    <a:lnTo>
                      <a:pt x="64" y="84"/>
                    </a:lnTo>
                    <a:lnTo>
                      <a:pt x="60" y="72"/>
                    </a:lnTo>
                    <a:lnTo>
                      <a:pt x="56" y="68"/>
                    </a:lnTo>
                    <a:lnTo>
                      <a:pt x="48" y="62"/>
                    </a:lnTo>
                    <a:lnTo>
                      <a:pt x="56" y="44"/>
                    </a:lnTo>
                    <a:lnTo>
                      <a:pt x="56" y="42"/>
                    </a:lnTo>
                    <a:lnTo>
                      <a:pt x="54" y="38"/>
                    </a:lnTo>
                    <a:lnTo>
                      <a:pt x="52" y="36"/>
                    </a:lnTo>
                    <a:lnTo>
                      <a:pt x="52" y="34"/>
                    </a:lnTo>
                    <a:lnTo>
                      <a:pt x="48" y="34"/>
                    </a:lnTo>
                    <a:lnTo>
                      <a:pt x="46" y="32"/>
                    </a:lnTo>
                    <a:lnTo>
                      <a:pt x="44" y="32"/>
                    </a:lnTo>
                    <a:lnTo>
                      <a:pt x="44" y="30"/>
                    </a:lnTo>
                    <a:lnTo>
                      <a:pt x="36" y="28"/>
                    </a:lnTo>
                    <a:lnTo>
                      <a:pt x="34" y="28"/>
                    </a:lnTo>
                    <a:lnTo>
                      <a:pt x="34" y="26"/>
                    </a:lnTo>
                    <a:lnTo>
                      <a:pt x="34" y="22"/>
                    </a:lnTo>
                    <a:lnTo>
                      <a:pt x="34" y="20"/>
                    </a:lnTo>
                    <a:lnTo>
                      <a:pt x="36" y="16"/>
                    </a:lnTo>
                    <a:lnTo>
                      <a:pt x="38" y="14"/>
                    </a:lnTo>
                    <a:lnTo>
                      <a:pt x="40" y="12"/>
                    </a:lnTo>
                    <a:lnTo>
                      <a:pt x="40" y="8"/>
                    </a:lnTo>
                    <a:lnTo>
                      <a:pt x="42" y="6"/>
                    </a:lnTo>
                    <a:lnTo>
                      <a:pt x="40" y="4"/>
                    </a:lnTo>
                    <a:lnTo>
                      <a:pt x="40" y="2"/>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390" name="Freeform 235"/>
              <p:cNvSpPr/>
              <p:nvPr/>
            </p:nvSpPr>
            <p:spPr bwMode="gray">
              <a:xfrm>
                <a:off x="2546" y="1958"/>
                <a:ext cx="40" cy="32"/>
              </a:xfrm>
              <a:custGeom>
                <a:avLst/>
                <a:gdLst>
                  <a:gd name="T0" fmla="*/ 16 w 36"/>
                  <a:gd name="T1" fmla="*/ 0 h 32"/>
                  <a:gd name="T2" fmla="*/ 16 w 36"/>
                  <a:gd name="T3" fmla="*/ 0 h 32"/>
                  <a:gd name="T4" fmla="*/ 18 w 36"/>
                  <a:gd name="T5" fmla="*/ 0 h 32"/>
                  <a:gd name="T6" fmla="*/ 20 w 36"/>
                  <a:gd name="T7" fmla="*/ 0 h 32"/>
                  <a:gd name="T8" fmla="*/ 24 w 36"/>
                  <a:gd name="T9" fmla="*/ 0 h 32"/>
                  <a:gd name="T10" fmla="*/ 28 w 36"/>
                  <a:gd name="T11" fmla="*/ 0 h 32"/>
                  <a:gd name="T12" fmla="*/ 30 w 36"/>
                  <a:gd name="T13" fmla="*/ 2 h 32"/>
                  <a:gd name="T14" fmla="*/ 32 w 36"/>
                  <a:gd name="T15" fmla="*/ 6 h 32"/>
                  <a:gd name="T16" fmla="*/ 32 w 36"/>
                  <a:gd name="T17" fmla="*/ 6 h 32"/>
                  <a:gd name="T18" fmla="*/ 34 w 36"/>
                  <a:gd name="T19" fmla="*/ 8 h 32"/>
                  <a:gd name="T20" fmla="*/ 36 w 36"/>
                  <a:gd name="T21" fmla="*/ 12 h 32"/>
                  <a:gd name="T22" fmla="*/ 36 w 36"/>
                  <a:gd name="T23" fmla="*/ 16 h 32"/>
                  <a:gd name="T24" fmla="*/ 36 w 36"/>
                  <a:gd name="T25" fmla="*/ 22 h 32"/>
                  <a:gd name="T26" fmla="*/ 32 w 36"/>
                  <a:gd name="T27" fmla="*/ 28 h 32"/>
                  <a:gd name="T28" fmla="*/ 32 w 36"/>
                  <a:gd name="T29" fmla="*/ 28 h 32"/>
                  <a:gd name="T30" fmla="*/ 30 w 36"/>
                  <a:gd name="T31" fmla="*/ 30 h 32"/>
                  <a:gd name="T32" fmla="*/ 28 w 36"/>
                  <a:gd name="T33" fmla="*/ 32 h 32"/>
                  <a:gd name="T34" fmla="*/ 26 w 36"/>
                  <a:gd name="T35" fmla="*/ 30 h 32"/>
                  <a:gd name="T36" fmla="*/ 24 w 36"/>
                  <a:gd name="T37" fmla="*/ 30 h 32"/>
                  <a:gd name="T38" fmla="*/ 20 w 36"/>
                  <a:gd name="T39" fmla="*/ 30 h 32"/>
                  <a:gd name="T40" fmla="*/ 18 w 36"/>
                  <a:gd name="T41" fmla="*/ 28 h 32"/>
                  <a:gd name="T42" fmla="*/ 16 w 36"/>
                  <a:gd name="T43" fmla="*/ 26 h 32"/>
                  <a:gd name="T44" fmla="*/ 16 w 36"/>
                  <a:gd name="T45" fmla="*/ 24 h 32"/>
                  <a:gd name="T46" fmla="*/ 16 w 36"/>
                  <a:gd name="T47" fmla="*/ 20 h 32"/>
                  <a:gd name="T48" fmla="*/ 14 w 36"/>
                  <a:gd name="T49" fmla="*/ 18 h 32"/>
                  <a:gd name="T50" fmla="*/ 14 w 36"/>
                  <a:gd name="T51" fmla="*/ 18 h 32"/>
                  <a:gd name="T52" fmla="*/ 14 w 36"/>
                  <a:gd name="T53" fmla="*/ 18 h 32"/>
                  <a:gd name="T54" fmla="*/ 12 w 36"/>
                  <a:gd name="T55" fmla="*/ 20 h 32"/>
                  <a:gd name="T56" fmla="*/ 10 w 36"/>
                  <a:gd name="T57" fmla="*/ 22 h 32"/>
                  <a:gd name="T58" fmla="*/ 8 w 36"/>
                  <a:gd name="T59" fmla="*/ 22 h 32"/>
                  <a:gd name="T60" fmla="*/ 6 w 36"/>
                  <a:gd name="T61" fmla="*/ 20 h 32"/>
                  <a:gd name="T62" fmla="*/ 4 w 36"/>
                  <a:gd name="T63" fmla="*/ 18 h 32"/>
                  <a:gd name="T64" fmla="*/ 2 w 36"/>
                  <a:gd name="T65" fmla="*/ 18 h 32"/>
                  <a:gd name="T66" fmla="*/ 0 w 36"/>
                  <a:gd name="T67" fmla="*/ 14 h 32"/>
                  <a:gd name="T68" fmla="*/ 0 w 36"/>
                  <a:gd name="T69" fmla="*/ 12 h 32"/>
                  <a:gd name="T70" fmla="*/ 2 w 36"/>
                  <a:gd name="T71" fmla="*/ 8 h 32"/>
                  <a:gd name="T72" fmla="*/ 16 w 36"/>
                  <a:gd name="T73" fmla="*/ 0 h 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
                  <a:gd name="T112" fmla="*/ 0 h 32"/>
                  <a:gd name="T113" fmla="*/ 36 w 36"/>
                  <a:gd name="T114" fmla="*/ 32 h 3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 h="32">
                    <a:moveTo>
                      <a:pt x="16" y="0"/>
                    </a:moveTo>
                    <a:lnTo>
                      <a:pt x="16" y="0"/>
                    </a:lnTo>
                    <a:lnTo>
                      <a:pt x="18" y="0"/>
                    </a:lnTo>
                    <a:lnTo>
                      <a:pt x="20" y="0"/>
                    </a:lnTo>
                    <a:lnTo>
                      <a:pt x="24" y="0"/>
                    </a:lnTo>
                    <a:lnTo>
                      <a:pt x="28" y="0"/>
                    </a:lnTo>
                    <a:lnTo>
                      <a:pt x="30" y="2"/>
                    </a:lnTo>
                    <a:lnTo>
                      <a:pt x="32" y="6"/>
                    </a:lnTo>
                    <a:lnTo>
                      <a:pt x="34" y="8"/>
                    </a:lnTo>
                    <a:lnTo>
                      <a:pt x="36" y="12"/>
                    </a:lnTo>
                    <a:lnTo>
                      <a:pt x="36" y="16"/>
                    </a:lnTo>
                    <a:lnTo>
                      <a:pt x="36" y="22"/>
                    </a:lnTo>
                    <a:lnTo>
                      <a:pt x="32" y="28"/>
                    </a:lnTo>
                    <a:lnTo>
                      <a:pt x="30" y="30"/>
                    </a:lnTo>
                    <a:lnTo>
                      <a:pt x="28" y="32"/>
                    </a:lnTo>
                    <a:lnTo>
                      <a:pt x="26" y="30"/>
                    </a:lnTo>
                    <a:lnTo>
                      <a:pt x="24" y="30"/>
                    </a:lnTo>
                    <a:lnTo>
                      <a:pt x="20" y="30"/>
                    </a:lnTo>
                    <a:lnTo>
                      <a:pt x="18" y="28"/>
                    </a:lnTo>
                    <a:lnTo>
                      <a:pt x="16" y="26"/>
                    </a:lnTo>
                    <a:lnTo>
                      <a:pt x="16" y="24"/>
                    </a:lnTo>
                    <a:lnTo>
                      <a:pt x="16" y="20"/>
                    </a:lnTo>
                    <a:lnTo>
                      <a:pt x="14" y="18"/>
                    </a:lnTo>
                    <a:lnTo>
                      <a:pt x="12" y="20"/>
                    </a:lnTo>
                    <a:lnTo>
                      <a:pt x="10" y="22"/>
                    </a:lnTo>
                    <a:lnTo>
                      <a:pt x="8" y="22"/>
                    </a:lnTo>
                    <a:lnTo>
                      <a:pt x="6" y="20"/>
                    </a:lnTo>
                    <a:lnTo>
                      <a:pt x="4" y="18"/>
                    </a:lnTo>
                    <a:lnTo>
                      <a:pt x="2" y="18"/>
                    </a:lnTo>
                    <a:lnTo>
                      <a:pt x="0" y="14"/>
                    </a:lnTo>
                    <a:lnTo>
                      <a:pt x="0" y="12"/>
                    </a:lnTo>
                    <a:lnTo>
                      <a:pt x="2" y="8"/>
                    </a:lnTo>
                    <a:lnTo>
                      <a:pt x="16" y="0"/>
                    </a:lnTo>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391" name="Freeform 236"/>
              <p:cNvSpPr/>
              <p:nvPr/>
            </p:nvSpPr>
            <p:spPr bwMode="gray">
              <a:xfrm>
                <a:off x="2771" y="1906"/>
                <a:ext cx="40" cy="62"/>
              </a:xfrm>
              <a:custGeom>
                <a:avLst/>
                <a:gdLst>
                  <a:gd name="T0" fmla="*/ 30 w 36"/>
                  <a:gd name="T1" fmla="*/ 58 h 62"/>
                  <a:gd name="T2" fmla="*/ 30 w 36"/>
                  <a:gd name="T3" fmla="*/ 46 h 62"/>
                  <a:gd name="T4" fmla="*/ 30 w 36"/>
                  <a:gd name="T5" fmla="*/ 44 h 62"/>
                  <a:gd name="T6" fmla="*/ 30 w 36"/>
                  <a:gd name="T7" fmla="*/ 42 h 62"/>
                  <a:gd name="T8" fmla="*/ 28 w 36"/>
                  <a:gd name="T9" fmla="*/ 38 h 62"/>
                  <a:gd name="T10" fmla="*/ 30 w 36"/>
                  <a:gd name="T11" fmla="*/ 36 h 62"/>
                  <a:gd name="T12" fmla="*/ 30 w 36"/>
                  <a:gd name="T13" fmla="*/ 32 h 62"/>
                  <a:gd name="T14" fmla="*/ 32 w 36"/>
                  <a:gd name="T15" fmla="*/ 30 h 62"/>
                  <a:gd name="T16" fmla="*/ 36 w 36"/>
                  <a:gd name="T17" fmla="*/ 28 h 62"/>
                  <a:gd name="T18" fmla="*/ 36 w 36"/>
                  <a:gd name="T19" fmla="*/ 28 h 62"/>
                  <a:gd name="T20" fmla="*/ 36 w 36"/>
                  <a:gd name="T21" fmla="*/ 24 h 62"/>
                  <a:gd name="T22" fmla="*/ 34 w 36"/>
                  <a:gd name="T23" fmla="*/ 22 h 62"/>
                  <a:gd name="T24" fmla="*/ 34 w 36"/>
                  <a:gd name="T25" fmla="*/ 18 h 62"/>
                  <a:gd name="T26" fmla="*/ 32 w 36"/>
                  <a:gd name="T27" fmla="*/ 16 h 62"/>
                  <a:gd name="T28" fmla="*/ 32 w 36"/>
                  <a:gd name="T29" fmla="*/ 16 h 62"/>
                  <a:gd name="T30" fmla="*/ 30 w 36"/>
                  <a:gd name="T31" fmla="*/ 12 h 62"/>
                  <a:gd name="T32" fmla="*/ 30 w 36"/>
                  <a:gd name="T33" fmla="*/ 8 h 62"/>
                  <a:gd name="T34" fmla="*/ 30 w 36"/>
                  <a:gd name="T35" fmla="*/ 4 h 62"/>
                  <a:gd name="T36" fmla="*/ 28 w 36"/>
                  <a:gd name="T37" fmla="*/ 0 h 62"/>
                  <a:gd name="T38" fmla="*/ 28 w 36"/>
                  <a:gd name="T39" fmla="*/ 0 h 62"/>
                  <a:gd name="T40" fmla="*/ 24 w 36"/>
                  <a:gd name="T41" fmla="*/ 0 h 62"/>
                  <a:gd name="T42" fmla="*/ 2 w 36"/>
                  <a:gd name="T43" fmla="*/ 20 h 62"/>
                  <a:gd name="T44" fmla="*/ 2 w 36"/>
                  <a:gd name="T45" fmla="*/ 22 h 62"/>
                  <a:gd name="T46" fmla="*/ 0 w 36"/>
                  <a:gd name="T47" fmla="*/ 26 h 62"/>
                  <a:gd name="T48" fmla="*/ 0 w 36"/>
                  <a:gd name="T49" fmla="*/ 32 h 62"/>
                  <a:gd name="T50" fmla="*/ 0 w 36"/>
                  <a:gd name="T51" fmla="*/ 36 h 62"/>
                  <a:gd name="T52" fmla="*/ 2 w 36"/>
                  <a:gd name="T53" fmla="*/ 40 h 62"/>
                  <a:gd name="T54" fmla="*/ 2 w 36"/>
                  <a:gd name="T55" fmla="*/ 44 h 62"/>
                  <a:gd name="T56" fmla="*/ 2 w 36"/>
                  <a:gd name="T57" fmla="*/ 46 h 62"/>
                  <a:gd name="T58" fmla="*/ 10 w 36"/>
                  <a:gd name="T59" fmla="*/ 54 h 62"/>
                  <a:gd name="T60" fmla="*/ 10 w 36"/>
                  <a:gd name="T61" fmla="*/ 62 h 62"/>
                  <a:gd name="T62" fmla="*/ 30 w 36"/>
                  <a:gd name="T63" fmla="*/ 58 h 62"/>
                  <a:gd name="T64" fmla="*/ 30 w 36"/>
                  <a:gd name="T65" fmla="*/ 58 h 6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
                  <a:gd name="T100" fmla="*/ 0 h 62"/>
                  <a:gd name="T101" fmla="*/ 36 w 36"/>
                  <a:gd name="T102" fmla="*/ 62 h 6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 h="62">
                    <a:moveTo>
                      <a:pt x="30" y="58"/>
                    </a:moveTo>
                    <a:lnTo>
                      <a:pt x="30" y="46"/>
                    </a:lnTo>
                    <a:lnTo>
                      <a:pt x="30" y="44"/>
                    </a:lnTo>
                    <a:lnTo>
                      <a:pt x="30" y="42"/>
                    </a:lnTo>
                    <a:lnTo>
                      <a:pt x="28" y="38"/>
                    </a:lnTo>
                    <a:lnTo>
                      <a:pt x="30" y="36"/>
                    </a:lnTo>
                    <a:lnTo>
                      <a:pt x="30" y="32"/>
                    </a:lnTo>
                    <a:lnTo>
                      <a:pt x="32" y="30"/>
                    </a:lnTo>
                    <a:lnTo>
                      <a:pt x="36" y="28"/>
                    </a:lnTo>
                    <a:lnTo>
                      <a:pt x="36" y="24"/>
                    </a:lnTo>
                    <a:lnTo>
                      <a:pt x="34" y="22"/>
                    </a:lnTo>
                    <a:lnTo>
                      <a:pt x="34" y="18"/>
                    </a:lnTo>
                    <a:lnTo>
                      <a:pt x="32" y="16"/>
                    </a:lnTo>
                    <a:lnTo>
                      <a:pt x="30" y="12"/>
                    </a:lnTo>
                    <a:lnTo>
                      <a:pt x="30" y="8"/>
                    </a:lnTo>
                    <a:lnTo>
                      <a:pt x="30" y="4"/>
                    </a:lnTo>
                    <a:lnTo>
                      <a:pt x="28" y="0"/>
                    </a:lnTo>
                    <a:lnTo>
                      <a:pt x="24" y="0"/>
                    </a:lnTo>
                    <a:lnTo>
                      <a:pt x="2" y="20"/>
                    </a:lnTo>
                    <a:lnTo>
                      <a:pt x="2" y="22"/>
                    </a:lnTo>
                    <a:lnTo>
                      <a:pt x="0" y="26"/>
                    </a:lnTo>
                    <a:lnTo>
                      <a:pt x="0" y="32"/>
                    </a:lnTo>
                    <a:lnTo>
                      <a:pt x="0" y="36"/>
                    </a:lnTo>
                    <a:lnTo>
                      <a:pt x="2" y="40"/>
                    </a:lnTo>
                    <a:lnTo>
                      <a:pt x="2" y="44"/>
                    </a:lnTo>
                    <a:lnTo>
                      <a:pt x="2" y="46"/>
                    </a:lnTo>
                    <a:lnTo>
                      <a:pt x="10" y="54"/>
                    </a:lnTo>
                    <a:lnTo>
                      <a:pt x="10" y="62"/>
                    </a:lnTo>
                    <a:lnTo>
                      <a:pt x="30" y="58"/>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392" name="Freeform 237"/>
              <p:cNvSpPr/>
              <p:nvPr/>
            </p:nvSpPr>
            <p:spPr bwMode="gray">
              <a:xfrm>
                <a:off x="2838" y="1568"/>
                <a:ext cx="186" cy="390"/>
              </a:xfrm>
              <a:custGeom>
                <a:avLst/>
                <a:gdLst>
                  <a:gd name="T0" fmla="*/ 0 w 168"/>
                  <a:gd name="T1" fmla="*/ 286 h 390"/>
                  <a:gd name="T2" fmla="*/ 0 w 168"/>
                  <a:gd name="T3" fmla="*/ 300 h 390"/>
                  <a:gd name="T4" fmla="*/ 0 w 168"/>
                  <a:gd name="T5" fmla="*/ 312 h 390"/>
                  <a:gd name="T6" fmla="*/ 0 w 168"/>
                  <a:gd name="T7" fmla="*/ 322 h 390"/>
                  <a:gd name="T8" fmla="*/ 16 w 168"/>
                  <a:gd name="T9" fmla="*/ 388 h 390"/>
                  <a:gd name="T10" fmla="*/ 38 w 168"/>
                  <a:gd name="T11" fmla="*/ 382 h 390"/>
                  <a:gd name="T12" fmla="*/ 50 w 168"/>
                  <a:gd name="T13" fmla="*/ 372 h 390"/>
                  <a:gd name="T14" fmla="*/ 60 w 168"/>
                  <a:gd name="T15" fmla="*/ 360 h 390"/>
                  <a:gd name="T16" fmla="*/ 66 w 168"/>
                  <a:gd name="T17" fmla="*/ 328 h 390"/>
                  <a:gd name="T18" fmla="*/ 88 w 168"/>
                  <a:gd name="T19" fmla="*/ 296 h 390"/>
                  <a:gd name="T20" fmla="*/ 94 w 168"/>
                  <a:gd name="T21" fmla="*/ 282 h 390"/>
                  <a:gd name="T22" fmla="*/ 92 w 168"/>
                  <a:gd name="T23" fmla="*/ 272 h 390"/>
                  <a:gd name="T24" fmla="*/ 82 w 168"/>
                  <a:gd name="T25" fmla="*/ 264 h 390"/>
                  <a:gd name="T26" fmla="*/ 76 w 168"/>
                  <a:gd name="T27" fmla="*/ 262 h 390"/>
                  <a:gd name="T28" fmla="*/ 78 w 168"/>
                  <a:gd name="T29" fmla="*/ 230 h 390"/>
                  <a:gd name="T30" fmla="*/ 78 w 168"/>
                  <a:gd name="T31" fmla="*/ 232 h 390"/>
                  <a:gd name="T32" fmla="*/ 80 w 168"/>
                  <a:gd name="T33" fmla="*/ 218 h 390"/>
                  <a:gd name="T34" fmla="*/ 86 w 168"/>
                  <a:gd name="T35" fmla="*/ 204 h 390"/>
                  <a:gd name="T36" fmla="*/ 94 w 168"/>
                  <a:gd name="T37" fmla="*/ 194 h 390"/>
                  <a:gd name="T38" fmla="*/ 106 w 168"/>
                  <a:gd name="T39" fmla="*/ 184 h 390"/>
                  <a:gd name="T40" fmla="*/ 116 w 168"/>
                  <a:gd name="T41" fmla="*/ 176 h 390"/>
                  <a:gd name="T42" fmla="*/ 122 w 168"/>
                  <a:gd name="T43" fmla="*/ 158 h 390"/>
                  <a:gd name="T44" fmla="*/ 122 w 168"/>
                  <a:gd name="T45" fmla="*/ 140 h 390"/>
                  <a:gd name="T46" fmla="*/ 156 w 168"/>
                  <a:gd name="T47" fmla="*/ 118 h 390"/>
                  <a:gd name="T48" fmla="*/ 168 w 168"/>
                  <a:gd name="T49" fmla="*/ 118 h 390"/>
                  <a:gd name="T50" fmla="*/ 162 w 168"/>
                  <a:gd name="T51" fmla="*/ 106 h 390"/>
                  <a:gd name="T52" fmla="*/ 152 w 168"/>
                  <a:gd name="T53" fmla="*/ 80 h 390"/>
                  <a:gd name="T54" fmla="*/ 152 w 168"/>
                  <a:gd name="T55" fmla="*/ 72 h 390"/>
                  <a:gd name="T56" fmla="*/ 156 w 168"/>
                  <a:gd name="T57" fmla="*/ 68 h 390"/>
                  <a:gd name="T58" fmla="*/ 156 w 168"/>
                  <a:gd name="T59" fmla="*/ 56 h 390"/>
                  <a:gd name="T60" fmla="*/ 140 w 168"/>
                  <a:gd name="T61" fmla="*/ 38 h 390"/>
                  <a:gd name="T62" fmla="*/ 130 w 168"/>
                  <a:gd name="T63" fmla="*/ 24 h 390"/>
                  <a:gd name="T64" fmla="*/ 122 w 168"/>
                  <a:gd name="T65" fmla="*/ 20 h 390"/>
                  <a:gd name="T66" fmla="*/ 114 w 168"/>
                  <a:gd name="T67" fmla="*/ 4 h 390"/>
                  <a:gd name="T68" fmla="*/ 102 w 168"/>
                  <a:gd name="T69" fmla="*/ 14 h 390"/>
                  <a:gd name="T70" fmla="*/ 92 w 168"/>
                  <a:gd name="T71" fmla="*/ 24 h 390"/>
                  <a:gd name="T72" fmla="*/ 86 w 168"/>
                  <a:gd name="T73" fmla="*/ 32 h 390"/>
                  <a:gd name="T74" fmla="*/ 80 w 168"/>
                  <a:gd name="T75" fmla="*/ 44 h 390"/>
                  <a:gd name="T76" fmla="*/ 76 w 168"/>
                  <a:gd name="T77" fmla="*/ 56 h 390"/>
                  <a:gd name="T78" fmla="*/ 70 w 168"/>
                  <a:gd name="T79" fmla="*/ 82 h 390"/>
                  <a:gd name="T80" fmla="*/ 64 w 168"/>
                  <a:gd name="T81" fmla="*/ 92 h 390"/>
                  <a:gd name="T82" fmla="*/ 54 w 168"/>
                  <a:gd name="T83" fmla="*/ 104 h 390"/>
                  <a:gd name="T84" fmla="*/ 46 w 168"/>
                  <a:gd name="T85" fmla="*/ 122 h 390"/>
                  <a:gd name="T86" fmla="*/ 12 w 168"/>
                  <a:gd name="T87" fmla="*/ 178 h 390"/>
                  <a:gd name="T88" fmla="*/ 14 w 168"/>
                  <a:gd name="T89" fmla="*/ 260 h 390"/>
                  <a:gd name="T90" fmla="*/ 14 w 168"/>
                  <a:gd name="T91" fmla="*/ 266 h 390"/>
                  <a:gd name="T92" fmla="*/ 8 w 168"/>
                  <a:gd name="T93" fmla="*/ 278 h 390"/>
                  <a:gd name="T94" fmla="*/ 0 w 168"/>
                  <a:gd name="T95" fmla="*/ 280 h 39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8"/>
                  <a:gd name="T145" fmla="*/ 0 h 390"/>
                  <a:gd name="T146" fmla="*/ 168 w 168"/>
                  <a:gd name="T147" fmla="*/ 390 h 39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8" h="390">
                    <a:moveTo>
                      <a:pt x="0" y="280"/>
                    </a:moveTo>
                    <a:lnTo>
                      <a:pt x="0" y="282"/>
                    </a:lnTo>
                    <a:lnTo>
                      <a:pt x="0" y="286"/>
                    </a:lnTo>
                    <a:lnTo>
                      <a:pt x="0" y="292"/>
                    </a:lnTo>
                    <a:lnTo>
                      <a:pt x="0" y="296"/>
                    </a:lnTo>
                    <a:lnTo>
                      <a:pt x="0" y="300"/>
                    </a:lnTo>
                    <a:lnTo>
                      <a:pt x="0" y="302"/>
                    </a:lnTo>
                    <a:lnTo>
                      <a:pt x="0" y="308"/>
                    </a:lnTo>
                    <a:lnTo>
                      <a:pt x="0" y="312"/>
                    </a:lnTo>
                    <a:lnTo>
                      <a:pt x="0" y="318"/>
                    </a:lnTo>
                    <a:lnTo>
                      <a:pt x="0" y="322"/>
                    </a:lnTo>
                    <a:lnTo>
                      <a:pt x="0" y="350"/>
                    </a:lnTo>
                    <a:lnTo>
                      <a:pt x="12" y="368"/>
                    </a:lnTo>
                    <a:lnTo>
                      <a:pt x="16" y="388"/>
                    </a:lnTo>
                    <a:lnTo>
                      <a:pt x="24" y="390"/>
                    </a:lnTo>
                    <a:lnTo>
                      <a:pt x="36" y="386"/>
                    </a:lnTo>
                    <a:lnTo>
                      <a:pt x="38" y="382"/>
                    </a:lnTo>
                    <a:lnTo>
                      <a:pt x="42" y="378"/>
                    </a:lnTo>
                    <a:lnTo>
                      <a:pt x="46" y="374"/>
                    </a:lnTo>
                    <a:lnTo>
                      <a:pt x="50" y="372"/>
                    </a:lnTo>
                    <a:lnTo>
                      <a:pt x="54" y="372"/>
                    </a:lnTo>
                    <a:lnTo>
                      <a:pt x="54" y="370"/>
                    </a:lnTo>
                    <a:lnTo>
                      <a:pt x="60" y="360"/>
                    </a:lnTo>
                    <a:lnTo>
                      <a:pt x="64" y="346"/>
                    </a:lnTo>
                    <a:lnTo>
                      <a:pt x="66" y="334"/>
                    </a:lnTo>
                    <a:lnTo>
                      <a:pt x="66" y="328"/>
                    </a:lnTo>
                    <a:lnTo>
                      <a:pt x="66" y="320"/>
                    </a:lnTo>
                    <a:lnTo>
                      <a:pt x="84" y="300"/>
                    </a:lnTo>
                    <a:lnTo>
                      <a:pt x="88" y="296"/>
                    </a:lnTo>
                    <a:lnTo>
                      <a:pt x="92" y="290"/>
                    </a:lnTo>
                    <a:lnTo>
                      <a:pt x="92" y="286"/>
                    </a:lnTo>
                    <a:lnTo>
                      <a:pt x="94" y="282"/>
                    </a:lnTo>
                    <a:lnTo>
                      <a:pt x="94" y="278"/>
                    </a:lnTo>
                    <a:lnTo>
                      <a:pt x="92" y="278"/>
                    </a:lnTo>
                    <a:lnTo>
                      <a:pt x="92" y="272"/>
                    </a:lnTo>
                    <a:lnTo>
                      <a:pt x="90" y="268"/>
                    </a:lnTo>
                    <a:lnTo>
                      <a:pt x="86" y="266"/>
                    </a:lnTo>
                    <a:lnTo>
                      <a:pt x="82" y="264"/>
                    </a:lnTo>
                    <a:lnTo>
                      <a:pt x="80" y="264"/>
                    </a:lnTo>
                    <a:lnTo>
                      <a:pt x="78" y="262"/>
                    </a:lnTo>
                    <a:lnTo>
                      <a:pt x="76" y="262"/>
                    </a:lnTo>
                    <a:lnTo>
                      <a:pt x="78" y="228"/>
                    </a:lnTo>
                    <a:lnTo>
                      <a:pt x="78" y="230"/>
                    </a:lnTo>
                    <a:lnTo>
                      <a:pt x="78" y="232"/>
                    </a:lnTo>
                    <a:lnTo>
                      <a:pt x="78" y="230"/>
                    </a:lnTo>
                    <a:lnTo>
                      <a:pt x="80" y="226"/>
                    </a:lnTo>
                    <a:lnTo>
                      <a:pt x="80" y="218"/>
                    </a:lnTo>
                    <a:lnTo>
                      <a:pt x="82" y="212"/>
                    </a:lnTo>
                    <a:lnTo>
                      <a:pt x="84" y="208"/>
                    </a:lnTo>
                    <a:lnTo>
                      <a:pt x="86" y="204"/>
                    </a:lnTo>
                    <a:lnTo>
                      <a:pt x="88" y="200"/>
                    </a:lnTo>
                    <a:lnTo>
                      <a:pt x="90" y="196"/>
                    </a:lnTo>
                    <a:lnTo>
                      <a:pt x="94" y="194"/>
                    </a:lnTo>
                    <a:lnTo>
                      <a:pt x="98" y="190"/>
                    </a:lnTo>
                    <a:lnTo>
                      <a:pt x="104" y="188"/>
                    </a:lnTo>
                    <a:lnTo>
                      <a:pt x="106" y="184"/>
                    </a:lnTo>
                    <a:lnTo>
                      <a:pt x="110" y="184"/>
                    </a:lnTo>
                    <a:lnTo>
                      <a:pt x="110" y="182"/>
                    </a:lnTo>
                    <a:lnTo>
                      <a:pt x="116" y="176"/>
                    </a:lnTo>
                    <a:lnTo>
                      <a:pt x="120" y="170"/>
                    </a:lnTo>
                    <a:lnTo>
                      <a:pt x="122" y="164"/>
                    </a:lnTo>
                    <a:lnTo>
                      <a:pt x="122" y="158"/>
                    </a:lnTo>
                    <a:lnTo>
                      <a:pt x="122" y="156"/>
                    </a:lnTo>
                    <a:lnTo>
                      <a:pt x="122" y="154"/>
                    </a:lnTo>
                    <a:lnTo>
                      <a:pt x="122" y="140"/>
                    </a:lnTo>
                    <a:lnTo>
                      <a:pt x="134" y="130"/>
                    </a:lnTo>
                    <a:lnTo>
                      <a:pt x="144" y="120"/>
                    </a:lnTo>
                    <a:lnTo>
                      <a:pt x="156" y="118"/>
                    </a:lnTo>
                    <a:lnTo>
                      <a:pt x="166" y="120"/>
                    </a:lnTo>
                    <a:lnTo>
                      <a:pt x="168" y="118"/>
                    </a:lnTo>
                    <a:lnTo>
                      <a:pt x="168" y="116"/>
                    </a:lnTo>
                    <a:lnTo>
                      <a:pt x="166" y="114"/>
                    </a:lnTo>
                    <a:lnTo>
                      <a:pt x="162" y="106"/>
                    </a:lnTo>
                    <a:lnTo>
                      <a:pt x="158" y="96"/>
                    </a:lnTo>
                    <a:lnTo>
                      <a:pt x="154" y="86"/>
                    </a:lnTo>
                    <a:lnTo>
                      <a:pt x="152" y="80"/>
                    </a:lnTo>
                    <a:lnTo>
                      <a:pt x="152" y="78"/>
                    </a:lnTo>
                    <a:lnTo>
                      <a:pt x="152" y="76"/>
                    </a:lnTo>
                    <a:lnTo>
                      <a:pt x="152" y="72"/>
                    </a:lnTo>
                    <a:lnTo>
                      <a:pt x="154" y="70"/>
                    </a:lnTo>
                    <a:lnTo>
                      <a:pt x="156" y="68"/>
                    </a:lnTo>
                    <a:lnTo>
                      <a:pt x="158" y="64"/>
                    </a:lnTo>
                    <a:lnTo>
                      <a:pt x="158" y="60"/>
                    </a:lnTo>
                    <a:lnTo>
                      <a:pt x="156" y="56"/>
                    </a:lnTo>
                    <a:lnTo>
                      <a:pt x="152" y="50"/>
                    </a:lnTo>
                    <a:lnTo>
                      <a:pt x="142" y="42"/>
                    </a:lnTo>
                    <a:lnTo>
                      <a:pt x="140" y="38"/>
                    </a:lnTo>
                    <a:lnTo>
                      <a:pt x="136" y="32"/>
                    </a:lnTo>
                    <a:lnTo>
                      <a:pt x="132" y="28"/>
                    </a:lnTo>
                    <a:lnTo>
                      <a:pt x="130" y="24"/>
                    </a:lnTo>
                    <a:lnTo>
                      <a:pt x="126" y="22"/>
                    </a:lnTo>
                    <a:lnTo>
                      <a:pt x="124" y="20"/>
                    </a:lnTo>
                    <a:lnTo>
                      <a:pt x="122" y="20"/>
                    </a:lnTo>
                    <a:lnTo>
                      <a:pt x="118" y="0"/>
                    </a:lnTo>
                    <a:lnTo>
                      <a:pt x="116" y="2"/>
                    </a:lnTo>
                    <a:lnTo>
                      <a:pt x="114" y="4"/>
                    </a:lnTo>
                    <a:lnTo>
                      <a:pt x="110" y="6"/>
                    </a:lnTo>
                    <a:lnTo>
                      <a:pt x="106" y="10"/>
                    </a:lnTo>
                    <a:lnTo>
                      <a:pt x="102" y="14"/>
                    </a:lnTo>
                    <a:lnTo>
                      <a:pt x="98" y="18"/>
                    </a:lnTo>
                    <a:lnTo>
                      <a:pt x="94" y="22"/>
                    </a:lnTo>
                    <a:lnTo>
                      <a:pt x="92" y="24"/>
                    </a:lnTo>
                    <a:lnTo>
                      <a:pt x="90" y="26"/>
                    </a:lnTo>
                    <a:lnTo>
                      <a:pt x="88" y="28"/>
                    </a:lnTo>
                    <a:lnTo>
                      <a:pt x="86" y="32"/>
                    </a:lnTo>
                    <a:lnTo>
                      <a:pt x="84" y="36"/>
                    </a:lnTo>
                    <a:lnTo>
                      <a:pt x="82" y="40"/>
                    </a:lnTo>
                    <a:lnTo>
                      <a:pt x="80" y="44"/>
                    </a:lnTo>
                    <a:lnTo>
                      <a:pt x="78" y="48"/>
                    </a:lnTo>
                    <a:lnTo>
                      <a:pt x="78" y="52"/>
                    </a:lnTo>
                    <a:lnTo>
                      <a:pt x="76" y="56"/>
                    </a:lnTo>
                    <a:lnTo>
                      <a:pt x="72" y="60"/>
                    </a:lnTo>
                    <a:lnTo>
                      <a:pt x="72" y="82"/>
                    </a:lnTo>
                    <a:lnTo>
                      <a:pt x="70" y="82"/>
                    </a:lnTo>
                    <a:lnTo>
                      <a:pt x="70" y="84"/>
                    </a:lnTo>
                    <a:lnTo>
                      <a:pt x="66" y="88"/>
                    </a:lnTo>
                    <a:lnTo>
                      <a:pt x="64" y="92"/>
                    </a:lnTo>
                    <a:lnTo>
                      <a:pt x="60" y="96"/>
                    </a:lnTo>
                    <a:lnTo>
                      <a:pt x="56" y="100"/>
                    </a:lnTo>
                    <a:lnTo>
                      <a:pt x="54" y="104"/>
                    </a:lnTo>
                    <a:lnTo>
                      <a:pt x="50" y="106"/>
                    </a:lnTo>
                    <a:lnTo>
                      <a:pt x="48" y="106"/>
                    </a:lnTo>
                    <a:lnTo>
                      <a:pt x="46" y="122"/>
                    </a:lnTo>
                    <a:lnTo>
                      <a:pt x="36" y="140"/>
                    </a:lnTo>
                    <a:lnTo>
                      <a:pt x="34" y="164"/>
                    </a:lnTo>
                    <a:lnTo>
                      <a:pt x="12" y="178"/>
                    </a:lnTo>
                    <a:lnTo>
                      <a:pt x="16" y="184"/>
                    </a:lnTo>
                    <a:lnTo>
                      <a:pt x="16" y="234"/>
                    </a:lnTo>
                    <a:lnTo>
                      <a:pt x="14" y="260"/>
                    </a:lnTo>
                    <a:lnTo>
                      <a:pt x="14" y="262"/>
                    </a:lnTo>
                    <a:lnTo>
                      <a:pt x="14" y="264"/>
                    </a:lnTo>
                    <a:lnTo>
                      <a:pt x="14" y="266"/>
                    </a:lnTo>
                    <a:lnTo>
                      <a:pt x="12" y="270"/>
                    </a:lnTo>
                    <a:lnTo>
                      <a:pt x="12" y="274"/>
                    </a:lnTo>
                    <a:lnTo>
                      <a:pt x="8" y="278"/>
                    </a:lnTo>
                    <a:lnTo>
                      <a:pt x="4" y="280"/>
                    </a:lnTo>
                    <a:lnTo>
                      <a:pt x="0" y="280"/>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393" name="Freeform 238"/>
              <p:cNvSpPr/>
              <p:nvPr/>
            </p:nvSpPr>
            <p:spPr bwMode="gray">
              <a:xfrm>
                <a:off x="2968" y="1534"/>
                <a:ext cx="137" cy="310"/>
              </a:xfrm>
              <a:custGeom>
                <a:avLst/>
                <a:gdLst>
                  <a:gd name="T0" fmla="*/ 102 w 124"/>
                  <a:gd name="T1" fmla="*/ 62 h 310"/>
                  <a:gd name="T2" fmla="*/ 122 w 124"/>
                  <a:gd name="T3" fmla="*/ 112 h 310"/>
                  <a:gd name="T4" fmla="*/ 112 w 124"/>
                  <a:gd name="T5" fmla="*/ 128 h 310"/>
                  <a:gd name="T6" fmla="*/ 114 w 124"/>
                  <a:gd name="T7" fmla="*/ 134 h 310"/>
                  <a:gd name="T8" fmla="*/ 118 w 124"/>
                  <a:gd name="T9" fmla="*/ 144 h 310"/>
                  <a:gd name="T10" fmla="*/ 118 w 124"/>
                  <a:gd name="T11" fmla="*/ 152 h 310"/>
                  <a:gd name="T12" fmla="*/ 114 w 124"/>
                  <a:gd name="T13" fmla="*/ 182 h 310"/>
                  <a:gd name="T14" fmla="*/ 114 w 124"/>
                  <a:gd name="T15" fmla="*/ 212 h 310"/>
                  <a:gd name="T16" fmla="*/ 122 w 124"/>
                  <a:gd name="T17" fmla="*/ 222 h 310"/>
                  <a:gd name="T18" fmla="*/ 124 w 124"/>
                  <a:gd name="T19" fmla="*/ 254 h 310"/>
                  <a:gd name="T20" fmla="*/ 124 w 124"/>
                  <a:gd name="T21" fmla="*/ 260 h 310"/>
                  <a:gd name="T22" fmla="*/ 90 w 124"/>
                  <a:gd name="T23" fmla="*/ 292 h 310"/>
                  <a:gd name="T24" fmla="*/ 92 w 124"/>
                  <a:gd name="T25" fmla="*/ 294 h 310"/>
                  <a:gd name="T26" fmla="*/ 88 w 124"/>
                  <a:gd name="T27" fmla="*/ 294 h 310"/>
                  <a:gd name="T28" fmla="*/ 80 w 124"/>
                  <a:gd name="T29" fmla="*/ 292 h 310"/>
                  <a:gd name="T30" fmla="*/ 72 w 124"/>
                  <a:gd name="T31" fmla="*/ 296 h 310"/>
                  <a:gd name="T32" fmla="*/ 54 w 124"/>
                  <a:gd name="T33" fmla="*/ 302 h 310"/>
                  <a:gd name="T34" fmla="*/ 48 w 124"/>
                  <a:gd name="T35" fmla="*/ 304 h 310"/>
                  <a:gd name="T36" fmla="*/ 38 w 124"/>
                  <a:gd name="T37" fmla="*/ 306 h 310"/>
                  <a:gd name="T38" fmla="*/ 24 w 124"/>
                  <a:gd name="T39" fmla="*/ 306 h 310"/>
                  <a:gd name="T40" fmla="*/ 20 w 124"/>
                  <a:gd name="T41" fmla="*/ 304 h 310"/>
                  <a:gd name="T42" fmla="*/ 12 w 124"/>
                  <a:gd name="T43" fmla="*/ 298 h 310"/>
                  <a:gd name="T44" fmla="*/ 6 w 124"/>
                  <a:gd name="T45" fmla="*/ 292 h 310"/>
                  <a:gd name="T46" fmla="*/ 4 w 124"/>
                  <a:gd name="T47" fmla="*/ 286 h 310"/>
                  <a:gd name="T48" fmla="*/ 4 w 124"/>
                  <a:gd name="T49" fmla="*/ 278 h 310"/>
                  <a:gd name="T50" fmla="*/ 4 w 124"/>
                  <a:gd name="T51" fmla="*/ 268 h 310"/>
                  <a:gd name="T52" fmla="*/ 4 w 124"/>
                  <a:gd name="T53" fmla="*/ 230 h 310"/>
                  <a:gd name="T54" fmla="*/ 6 w 124"/>
                  <a:gd name="T55" fmla="*/ 224 h 310"/>
                  <a:gd name="T56" fmla="*/ 12 w 124"/>
                  <a:gd name="T57" fmla="*/ 212 h 310"/>
                  <a:gd name="T58" fmla="*/ 42 w 124"/>
                  <a:gd name="T59" fmla="*/ 186 h 310"/>
                  <a:gd name="T60" fmla="*/ 50 w 124"/>
                  <a:gd name="T61" fmla="*/ 178 h 310"/>
                  <a:gd name="T62" fmla="*/ 56 w 124"/>
                  <a:gd name="T63" fmla="*/ 158 h 310"/>
                  <a:gd name="T64" fmla="*/ 48 w 124"/>
                  <a:gd name="T65" fmla="*/ 148 h 310"/>
                  <a:gd name="T66" fmla="*/ 50 w 124"/>
                  <a:gd name="T67" fmla="*/ 146 h 310"/>
                  <a:gd name="T68" fmla="*/ 48 w 124"/>
                  <a:gd name="T69" fmla="*/ 142 h 310"/>
                  <a:gd name="T70" fmla="*/ 38 w 124"/>
                  <a:gd name="T71" fmla="*/ 122 h 310"/>
                  <a:gd name="T72" fmla="*/ 34 w 124"/>
                  <a:gd name="T73" fmla="*/ 100 h 310"/>
                  <a:gd name="T74" fmla="*/ 36 w 124"/>
                  <a:gd name="T75" fmla="*/ 98 h 310"/>
                  <a:gd name="T76" fmla="*/ 40 w 124"/>
                  <a:gd name="T77" fmla="*/ 94 h 310"/>
                  <a:gd name="T78" fmla="*/ 38 w 124"/>
                  <a:gd name="T79" fmla="*/ 86 h 310"/>
                  <a:gd name="T80" fmla="*/ 32 w 124"/>
                  <a:gd name="T81" fmla="*/ 76 h 310"/>
                  <a:gd name="T82" fmla="*/ 22 w 124"/>
                  <a:gd name="T83" fmla="*/ 68 h 310"/>
                  <a:gd name="T84" fmla="*/ 18 w 124"/>
                  <a:gd name="T85" fmla="*/ 62 h 310"/>
                  <a:gd name="T86" fmla="*/ 10 w 124"/>
                  <a:gd name="T87" fmla="*/ 52 h 310"/>
                  <a:gd name="T88" fmla="*/ 0 w 124"/>
                  <a:gd name="T89" fmla="*/ 28 h 310"/>
                  <a:gd name="T90" fmla="*/ 10 w 124"/>
                  <a:gd name="T91" fmla="*/ 20 h 310"/>
                  <a:gd name="T92" fmla="*/ 28 w 124"/>
                  <a:gd name="T93" fmla="*/ 16 h 310"/>
                  <a:gd name="T94" fmla="*/ 40 w 124"/>
                  <a:gd name="T95" fmla="*/ 24 h 310"/>
                  <a:gd name="T96" fmla="*/ 58 w 124"/>
                  <a:gd name="T97" fmla="*/ 22 h 310"/>
                  <a:gd name="T98" fmla="*/ 72 w 124"/>
                  <a:gd name="T99" fmla="*/ 14 h 310"/>
                  <a:gd name="T100" fmla="*/ 72 w 124"/>
                  <a:gd name="T101" fmla="*/ 12 h 310"/>
                  <a:gd name="T102" fmla="*/ 76 w 124"/>
                  <a:gd name="T103" fmla="*/ 6 h 310"/>
                  <a:gd name="T104" fmla="*/ 82 w 124"/>
                  <a:gd name="T105" fmla="*/ 2 h 310"/>
                  <a:gd name="T106" fmla="*/ 92 w 124"/>
                  <a:gd name="T107" fmla="*/ 2 h 310"/>
                  <a:gd name="T108" fmla="*/ 120 w 124"/>
                  <a:gd name="T109" fmla="*/ 20 h 310"/>
                  <a:gd name="T110" fmla="*/ 116 w 124"/>
                  <a:gd name="T111" fmla="*/ 26 h 310"/>
                  <a:gd name="T112" fmla="*/ 102 w 124"/>
                  <a:gd name="T113" fmla="*/ 46 h 3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24"/>
                  <a:gd name="T172" fmla="*/ 0 h 310"/>
                  <a:gd name="T173" fmla="*/ 124 w 124"/>
                  <a:gd name="T174" fmla="*/ 310 h 3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24" h="310">
                    <a:moveTo>
                      <a:pt x="102" y="46"/>
                    </a:moveTo>
                    <a:lnTo>
                      <a:pt x="102" y="62"/>
                    </a:lnTo>
                    <a:lnTo>
                      <a:pt x="122" y="82"/>
                    </a:lnTo>
                    <a:lnTo>
                      <a:pt x="122" y="112"/>
                    </a:lnTo>
                    <a:lnTo>
                      <a:pt x="110" y="126"/>
                    </a:lnTo>
                    <a:lnTo>
                      <a:pt x="112" y="128"/>
                    </a:lnTo>
                    <a:lnTo>
                      <a:pt x="112" y="130"/>
                    </a:lnTo>
                    <a:lnTo>
                      <a:pt x="114" y="134"/>
                    </a:lnTo>
                    <a:lnTo>
                      <a:pt x="116" y="140"/>
                    </a:lnTo>
                    <a:lnTo>
                      <a:pt x="118" y="144"/>
                    </a:lnTo>
                    <a:lnTo>
                      <a:pt x="118" y="146"/>
                    </a:lnTo>
                    <a:lnTo>
                      <a:pt x="118" y="152"/>
                    </a:lnTo>
                    <a:lnTo>
                      <a:pt x="116" y="164"/>
                    </a:lnTo>
                    <a:lnTo>
                      <a:pt x="114" y="182"/>
                    </a:lnTo>
                    <a:lnTo>
                      <a:pt x="114" y="200"/>
                    </a:lnTo>
                    <a:lnTo>
                      <a:pt x="114" y="212"/>
                    </a:lnTo>
                    <a:lnTo>
                      <a:pt x="118" y="218"/>
                    </a:lnTo>
                    <a:lnTo>
                      <a:pt x="122" y="222"/>
                    </a:lnTo>
                    <a:lnTo>
                      <a:pt x="124" y="234"/>
                    </a:lnTo>
                    <a:lnTo>
                      <a:pt x="124" y="254"/>
                    </a:lnTo>
                    <a:lnTo>
                      <a:pt x="124" y="258"/>
                    </a:lnTo>
                    <a:lnTo>
                      <a:pt x="124" y="260"/>
                    </a:lnTo>
                    <a:lnTo>
                      <a:pt x="122" y="260"/>
                    </a:lnTo>
                    <a:lnTo>
                      <a:pt x="90" y="292"/>
                    </a:lnTo>
                    <a:lnTo>
                      <a:pt x="90" y="294"/>
                    </a:lnTo>
                    <a:lnTo>
                      <a:pt x="92" y="294"/>
                    </a:lnTo>
                    <a:lnTo>
                      <a:pt x="90" y="294"/>
                    </a:lnTo>
                    <a:lnTo>
                      <a:pt x="88" y="294"/>
                    </a:lnTo>
                    <a:lnTo>
                      <a:pt x="84" y="292"/>
                    </a:lnTo>
                    <a:lnTo>
                      <a:pt x="80" y="292"/>
                    </a:lnTo>
                    <a:lnTo>
                      <a:pt x="76" y="294"/>
                    </a:lnTo>
                    <a:lnTo>
                      <a:pt x="72" y="296"/>
                    </a:lnTo>
                    <a:lnTo>
                      <a:pt x="68" y="298"/>
                    </a:lnTo>
                    <a:lnTo>
                      <a:pt x="54" y="302"/>
                    </a:lnTo>
                    <a:lnTo>
                      <a:pt x="52" y="302"/>
                    </a:lnTo>
                    <a:lnTo>
                      <a:pt x="48" y="304"/>
                    </a:lnTo>
                    <a:lnTo>
                      <a:pt x="44" y="304"/>
                    </a:lnTo>
                    <a:lnTo>
                      <a:pt x="38" y="306"/>
                    </a:lnTo>
                    <a:lnTo>
                      <a:pt x="34" y="310"/>
                    </a:lnTo>
                    <a:lnTo>
                      <a:pt x="24" y="306"/>
                    </a:lnTo>
                    <a:lnTo>
                      <a:pt x="22" y="304"/>
                    </a:lnTo>
                    <a:lnTo>
                      <a:pt x="20" y="304"/>
                    </a:lnTo>
                    <a:lnTo>
                      <a:pt x="16" y="300"/>
                    </a:lnTo>
                    <a:lnTo>
                      <a:pt x="12" y="298"/>
                    </a:lnTo>
                    <a:lnTo>
                      <a:pt x="8" y="294"/>
                    </a:lnTo>
                    <a:lnTo>
                      <a:pt x="6" y="292"/>
                    </a:lnTo>
                    <a:lnTo>
                      <a:pt x="4" y="288"/>
                    </a:lnTo>
                    <a:lnTo>
                      <a:pt x="4" y="286"/>
                    </a:lnTo>
                    <a:lnTo>
                      <a:pt x="4" y="284"/>
                    </a:lnTo>
                    <a:lnTo>
                      <a:pt x="4" y="278"/>
                    </a:lnTo>
                    <a:lnTo>
                      <a:pt x="4" y="272"/>
                    </a:lnTo>
                    <a:lnTo>
                      <a:pt x="4" y="268"/>
                    </a:lnTo>
                    <a:lnTo>
                      <a:pt x="4" y="262"/>
                    </a:lnTo>
                    <a:lnTo>
                      <a:pt x="4" y="230"/>
                    </a:lnTo>
                    <a:lnTo>
                      <a:pt x="4" y="228"/>
                    </a:lnTo>
                    <a:lnTo>
                      <a:pt x="6" y="224"/>
                    </a:lnTo>
                    <a:lnTo>
                      <a:pt x="8" y="218"/>
                    </a:lnTo>
                    <a:lnTo>
                      <a:pt x="12" y="212"/>
                    </a:lnTo>
                    <a:lnTo>
                      <a:pt x="20" y="206"/>
                    </a:lnTo>
                    <a:lnTo>
                      <a:pt x="42" y="186"/>
                    </a:lnTo>
                    <a:lnTo>
                      <a:pt x="46" y="184"/>
                    </a:lnTo>
                    <a:lnTo>
                      <a:pt x="50" y="178"/>
                    </a:lnTo>
                    <a:lnTo>
                      <a:pt x="56" y="170"/>
                    </a:lnTo>
                    <a:lnTo>
                      <a:pt x="56" y="158"/>
                    </a:lnTo>
                    <a:lnTo>
                      <a:pt x="48" y="148"/>
                    </a:lnTo>
                    <a:lnTo>
                      <a:pt x="50" y="146"/>
                    </a:lnTo>
                    <a:lnTo>
                      <a:pt x="50" y="144"/>
                    </a:lnTo>
                    <a:lnTo>
                      <a:pt x="48" y="142"/>
                    </a:lnTo>
                    <a:lnTo>
                      <a:pt x="42" y="132"/>
                    </a:lnTo>
                    <a:lnTo>
                      <a:pt x="38" y="122"/>
                    </a:lnTo>
                    <a:lnTo>
                      <a:pt x="34" y="110"/>
                    </a:lnTo>
                    <a:lnTo>
                      <a:pt x="34" y="100"/>
                    </a:lnTo>
                    <a:lnTo>
                      <a:pt x="36" y="98"/>
                    </a:lnTo>
                    <a:lnTo>
                      <a:pt x="38" y="96"/>
                    </a:lnTo>
                    <a:lnTo>
                      <a:pt x="40" y="94"/>
                    </a:lnTo>
                    <a:lnTo>
                      <a:pt x="40" y="90"/>
                    </a:lnTo>
                    <a:lnTo>
                      <a:pt x="38" y="86"/>
                    </a:lnTo>
                    <a:lnTo>
                      <a:pt x="36" y="82"/>
                    </a:lnTo>
                    <a:lnTo>
                      <a:pt x="32" y="76"/>
                    </a:lnTo>
                    <a:lnTo>
                      <a:pt x="24" y="70"/>
                    </a:lnTo>
                    <a:lnTo>
                      <a:pt x="22" y="68"/>
                    </a:lnTo>
                    <a:lnTo>
                      <a:pt x="22" y="66"/>
                    </a:lnTo>
                    <a:lnTo>
                      <a:pt x="18" y="62"/>
                    </a:lnTo>
                    <a:lnTo>
                      <a:pt x="16" y="56"/>
                    </a:lnTo>
                    <a:lnTo>
                      <a:pt x="10" y="52"/>
                    </a:lnTo>
                    <a:lnTo>
                      <a:pt x="4" y="48"/>
                    </a:lnTo>
                    <a:lnTo>
                      <a:pt x="0" y="28"/>
                    </a:lnTo>
                    <a:lnTo>
                      <a:pt x="2" y="26"/>
                    </a:lnTo>
                    <a:lnTo>
                      <a:pt x="10" y="20"/>
                    </a:lnTo>
                    <a:lnTo>
                      <a:pt x="18" y="16"/>
                    </a:lnTo>
                    <a:lnTo>
                      <a:pt x="28" y="16"/>
                    </a:lnTo>
                    <a:lnTo>
                      <a:pt x="38" y="22"/>
                    </a:lnTo>
                    <a:lnTo>
                      <a:pt x="40" y="24"/>
                    </a:lnTo>
                    <a:lnTo>
                      <a:pt x="48" y="24"/>
                    </a:lnTo>
                    <a:lnTo>
                      <a:pt x="58" y="22"/>
                    </a:lnTo>
                    <a:lnTo>
                      <a:pt x="66" y="20"/>
                    </a:lnTo>
                    <a:lnTo>
                      <a:pt x="72" y="14"/>
                    </a:lnTo>
                    <a:lnTo>
                      <a:pt x="72" y="12"/>
                    </a:lnTo>
                    <a:lnTo>
                      <a:pt x="74" y="8"/>
                    </a:lnTo>
                    <a:lnTo>
                      <a:pt x="76" y="6"/>
                    </a:lnTo>
                    <a:lnTo>
                      <a:pt x="78" y="2"/>
                    </a:lnTo>
                    <a:lnTo>
                      <a:pt x="82" y="2"/>
                    </a:lnTo>
                    <a:lnTo>
                      <a:pt x="86" y="0"/>
                    </a:lnTo>
                    <a:lnTo>
                      <a:pt x="92" y="2"/>
                    </a:lnTo>
                    <a:lnTo>
                      <a:pt x="122" y="18"/>
                    </a:lnTo>
                    <a:lnTo>
                      <a:pt x="120" y="20"/>
                    </a:lnTo>
                    <a:lnTo>
                      <a:pt x="120" y="22"/>
                    </a:lnTo>
                    <a:lnTo>
                      <a:pt x="116" y="26"/>
                    </a:lnTo>
                    <a:lnTo>
                      <a:pt x="110" y="28"/>
                    </a:lnTo>
                    <a:lnTo>
                      <a:pt x="102" y="46"/>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394" name="Freeform 239"/>
              <p:cNvSpPr/>
              <p:nvPr/>
            </p:nvSpPr>
            <p:spPr bwMode="gray">
              <a:xfrm>
                <a:off x="2802" y="1978"/>
                <a:ext cx="60" cy="84"/>
              </a:xfrm>
              <a:custGeom>
                <a:avLst/>
                <a:gdLst>
                  <a:gd name="T0" fmla="*/ 18 w 54"/>
                  <a:gd name="T1" fmla="*/ 80 h 84"/>
                  <a:gd name="T2" fmla="*/ 4 w 54"/>
                  <a:gd name="T3" fmla="*/ 82 h 84"/>
                  <a:gd name="T4" fmla="*/ 0 w 54"/>
                  <a:gd name="T5" fmla="*/ 78 h 84"/>
                  <a:gd name="T6" fmla="*/ 2 w 54"/>
                  <a:gd name="T7" fmla="*/ 74 h 84"/>
                  <a:gd name="T8" fmla="*/ 4 w 54"/>
                  <a:gd name="T9" fmla="*/ 72 h 84"/>
                  <a:gd name="T10" fmla="*/ 4 w 54"/>
                  <a:gd name="T11" fmla="*/ 62 h 84"/>
                  <a:gd name="T12" fmla="*/ 10 w 54"/>
                  <a:gd name="T13" fmla="*/ 56 h 84"/>
                  <a:gd name="T14" fmla="*/ 14 w 54"/>
                  <a:gd name="T15" fmla="*/ 54 h 84"/>
                  <a:gd name="T16" fmla="*/ 10 w 54"/>
                  <a:gd name="T17" fmla="*/ 48 h 84"/>
                  <a:gd name="T18" fmla="*/ 10 w 54"/>
                  <a:gd name="T19" fmla="*/ 46 h 84"/>
                  <a:gd name="T20" fmla="*/ 12 w 54"/>
                  <a:gd name="T21" fmla="*/ 44 h 84"/>
                  <a:gd name="T22" fmla="*/ 16 w 54"/>
                  <a:gd name="T23" fmla="*/ 40 h 84"/>
                  <a:gd name="T24" fmla="*/ 16 w 54"/>
                  <a:gd name="T25" fmla="*/ 36 h 84"/>
                  <a:gd name="T26" fmla="*/ 12 w 54"/>
                  <a:gd name="T27" fmla="*/ 30 h 84"/>
                  <a:gd name="T28" fmla="*/ 16 w 54"/>
                  <a:gd name="T29" fmla="*/ 28 h 84"/>
                  <a:gd name="T30" fmla="*/ 20 w 54"/>
                  <a:gd name="T31" fmla="*/ 28 h 84"/>
                  <a:gd name="T32" fmla="*/ 20 w 54"/>
                  <a:gd name="T33" fmla="*/ 28 h 84"/>
                  <a:gd name="T34" fmla="*/ 14 w 54"/>
                  <a:gd name="T35" fmla="*/ 26 h 84"/>
                  <a:gd name="T36" fmla="*/ 10 w 54"/>
                  <a:gd name="T37" fmla="*/ 26 h 84"/>
                  <a:gd name="T38" fmla="*/ 10 w 54"/>
                  <a:gd name="T39" fmla="*/ 20 h 84"/>
                  <a:gd name="T40" fmla="*/ 10 w 54"/>
                  <a:gd name="T41" fmla="*/ 14 h 84"/>
                  <a:gd name="T42" fmla="*/ 14 w 54"/>
                  <a:gd name="T43" fmla="*/ 14 h 84"/>
                  <a:gd name="T44" fmla="*/ 20 w 54"/>
                  <a:gd name="T45" fmla="*/ 10 h 84"/>
                  <a:gd name="T46" fmla="*/ 38 w 54"/>
                  <a:gd name="T47" fmla="*/ 2 h 84"/>
                  <a:gd name="T48" fmla="*/ 46 w 54"/>
                  <a:gd name="T49" fmla="*/ 12 h 84"/>
                  <a:gd name="T50" fmla="*/ 46 w 54"/>
                  <a:gd name="T51" fmla="*/ 20 h 84"/>
                  <a:gd name="T52" fmla="*/ 46 w 54"/>
                  <a:gd name="T53" fmla="*/ 28 h 84"/>
                  <a:gd name="T54" fmla="*/ 46 w 54"/>
                  <a:gd name="T55" fmla="*/ 30 h 84"/>
                  <a:gd name="T56" fmla="*/ 46 w 54"/>
                  <a:gd name="T57" fmla="*/ 34 h 84"/>
                  <a:gd name="T58" fmla="*/ 42 w 54"/>
                  <a:gd name="T59" fmla="*/ 36 h 84"/>
                  <a:gd name="T60" fmla="*/ 46 w 54"/>
                  <a:gd name="T61" fmla="*/ 40 h 84"/>
                  <a:gd name="T62" fmla="*/ 50 w 54"/>
                  <a:gd name="T63" fmla="*/ 42 h 84"/>
                  <a:gd name="T64" fmla="*/ 52 w 54"/>
                  <a:gd name="T65" fmla="*/ 46 h 84"/>
                  <a:gd name="T66" fmla="*/ 54 w 54"/>
                  <a:gd name="T67" fmla="*/ 50 h 84"/>
                  <a:gd name="T68" fmla="*/ 52 w 54"/>
                  <a:gd name="T69" fmla="*/ 52 h 84"/>
                  <a:gd name="T70" fmla="*/ 48 w 54"/>
                  <a:gd name="T71" fmla="*/ 56 h 84"/>
                  <a:gd name="T72" fmla="*/ 48 w 54"/>
                  <a:gd name="T73" fmla="*/ 58 h 84"/>
                  <a:gd name="T74" fmla="*/ 50 w 54"/>
                  <a:gd name="T75" fmla="*/ 60 h 84"/>
                  <a:gd name="T76" fmla="*/ 50 w 54"/>
                  <a:gd name="T77" fmla="*/ 64 h 84"/>
                  <a:gd name="T78" fmla="*/ 48 w 54"/>
                  <a:gd name="T79" fmla="*/ 68 h 84"/>
                  <a:gd name="T80" fmla="*/ 48 w 54"/>
                  <a:gd name="T81" fmla="*/ 70 h 84"/>
                  <a:gd name="T82" fmla="*/ 50 w 54"/>
                  <a:gd name="T83" fmla="*/ 74 h 84"/>
                  <a:gd name="T84" fmla="*/ 50 w 54"/>
                  <a:gd name="T85" fmla="*/ 78 h 84"/>
                  <a:gd name="T86" fmla="*/ 48 w 54"/>
                  <a:gd name="T87" fmla="*/ 80 h 84"/>
                  <a:gd name="T88" fmla="*/ 44 w 54"/>
                  <a:gd name="T89" fmla="*/ 76 h 84"/>
                  <a:gd name="T90" fmla="*/ 46 w 54"/>
                  <a:gd name="T91" fmla="*/ 80 h 84"/>
                  <a:gd name="T92" fmla="*/ 42 w 54"/>
                  <a:gd name="T93" fmla="*/ 80 h 84"/>
                  <a:gd name="T94" fmla="*/ 38 w 54"/>
                  <a:gd name="T95" fmla="*/ 82 h 84"/>
                  <a:gd name="T96" fmla="*/ 34 w 54"/>
                  <a:gd name="T97" fmla="*/ 82 h 84"/>
                  <a:gd name="T98" fmla="*/ 32 w 54"/>
                  <a:gd name="T99" fmla="*/ 84 h 84"/>
                  <a:gd name="T100" fmla="*/ 28 w 54"/>
                  <a:gd name="T101" fmla="*/ 84 h 84"/>
                  <a:gd name="T102" fmla="*/ 26 w 54"/>
                  <a:gd name="T103" fmla="*/ 84 h 8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
                  <a:gd name="T157" fmla="*/ 0 h 84"/>
                  <a:gd name="T158" fmla="*/ 54 w 54"/>
                  <a:gd name="T159" fmla="*/ 84 h 8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 h="84">
                    <a:moveTo>
                      <a:pt x="26" y="84"/>
                    </a:moveTo>
                    <a:lnTo>
                      <a:pt x="18" y="80"/>
                    </a:lnTo>
                    <a:lnTo>
                      <a:pt x="12" y="80"/>
                    </a:lnTo>
                    <a:lnTo>
                      <a:pt x="4" y="82"/>
                    </a:lnTo>
                    <a:lnTo>
                      <a:pt x="2" y="80"/>
                    </a:lnTo>
                    <a:lnTo>
                      <a:pt x="0" y="78"/>
                    </a:lnTo>
                    <a:lnTo>
                      <a:pt x="2" y="76"/>
                    </a:lnTo>
                    <a:lnTo>
                      <a:pt x="2" y="74"/>
                    </a:lnTo>
                    <a:lnTo>
                      <a:pt x="4" y="72"/>
                    </a:lnTo>
                    <a:lnTo>
                      <a:pt x="4" y="64"/>
                    </a:lnTo>
                    <a:lnTo>
                      <a:pt x="4" y="62"/>
                    </a:lnTo>
                    <a:lnTo>
                      <a:pt x="8" y="58"/>
                    </a:lnTo>
                    <a:lnTo>
                      <a:pt x="10" y="56"/>
                    </a:lnTo>
                    <a:lnTo>
                      <a:pt x="12" y="54"/>
                    </a:lnTo>
                    <a:lnTo>
                      <a:pt x="14" y="54"/>
                    </a:lnTo>
                    <a:lnTo>
                      <a:pt x="10" y="52"/>
                    </a:lnTo>
                    <a:lnTo>
                      <a:pt x="10" y="48"/>
                    </a:lnTo>
                    <a:lnTo>
                      <a:pt x="10" y="46"/>
                    </a:lnTo>
                    <a:lnTo>
                      <a:pt x="10" y="44"/>
                    </a:lnTo>
                    <a:lnTo>
                      <a:pt x="12" y="44"/>
                    </a:lnTo>
                    <a:lnTo>
                      <a:pt x="14" y="42"/>
                    </a:lnTo>
                    <a:lnTo>
                      <a:pt x="16" y="40"/>
                    </a:lnTo>
                    <a:lnTo>
                      <a:pt x="16" y="38"/>
                    </a:lnTo>
                    <a:lnTo>
                      <a:pt x="16" y="36"/>
                    </a:lnTo>
                    <a:lnTo>
                      <a:pt x="12" y="30"/>
                    </a:lnTo>
                    <a:lnTo>
                      <a:pt x="12" y="28"/>
                    </a:lnTo>
                    <a:lnTo>
                      <a:pt x="16" y="28"/>
                    </a:lnTo>
                    <a:lnTo>
                      <a:pt x="18" y="28"/>
                    </a:lnTo>
                    <a:lnTo>
                      <a:pt x="20" y="28"/>
                    </a:lnTo>
                    <a:lnTo>
                      <a:pt x="22" y="28"/>
                    </a:lnTo>
                    <a:lnTo>
                      <a:pt x="20" y="28"/>
                    </a:lnTo>
                    <a:lnTo>
                      <a:pt x="16" y="26"/>
                    </a:lnTo>
                    <a:lnTo>
                      <a:pt x="14" y="26"/>
                    </a:lnTo>
                    <a:lnTo>
                      <a:pt x="12" y="26"/>
                    </a:lnTo>
                    <a:lnTo>
                      <a:pt x="10" y="26"/>
                    </a:lnTo>
                    <a:lnTo>
                      <a:pt x="10" y="24"/>
                    </a:lnTo>
                    <a:lnTo>
                      <a:pt x="10" y="20"/>
                    </a:lnTo>
                    <a:lnTo>
                      <a:pt x="10" y="14"/>
                    </a:lnTo>
                    <a:lnTo>
                      <a:pt x="12" y="16"/>
                    </a:lnTo>
                    <a:lnTo>
                      <a:pt x="14" y="14"/>
                    </a:lnTo>
                    <a:lnTo>
                      <a:pt x="16" y="14"/>
                    </a:lnTo>
                    <a:lnTo>
                      <a:pt x="20" y="10"/>
                    </a:lnTo>
                    <a:lnTo>
                      <a:pt x="32" y="0"/>
                    </a:lnTo>
                    <a:lnTo>
                      <a:pt x="38" y="2"/>
                    </a:lnTo>
                    <a:lnTo>
                      <a:pt x="46" y="12"/>
                    </a:lnTo>
                    <a:lnTo>
                      <a:pt x="46" y="16"/>
                    </a:lnTo>
                    <a:lnTo>
                      <a:pt x="46" y="20"/>
                    </a:lnTo>
                    <a:lnTo>
                      <a:pt x="46" y="24"/>
                    </a:lnTo>
                    <a:lnTo>
                      <a:pt x="46" y="28"/>
                    </a:lnTo>
                    <a:lnTo>
                      <a:pt x="46" y="30"/>
                    </a:lnTo>
                    <a:lnTo>
                      <a:pt x="46" y="32"/>
                    </a:lnTo>
                    <a:lnTo>
                      <a:pt x="46" y="34"/>
                    </a:lnTo>
                    <a:lnTo>
                      <a:pt x="42" y="34"/>
                    </a:lnTo>
                    <a:lnTo>
                      <a:pt x="42" y="36"/>
                    </a:lnTo>
                    <a:lnTo>
                      <a:pt x="44" y="36"/>
                    </a:lnTo>
                    <a:lnTo>
                      <a:pt x="46" y="40"/>
                    </a:lnTo>
                    <a:lnTo>
                      <a:pt x="48" y="42"/>
                    </a:lnTo>
                    <a:lnTo>
                      <a:pt x="50" y="42"/>
                    </a:lnTo>
                    <a:lnTo>
                      <a:pt x="50" y="44"/>
                    </a:lnTo>
                    <a:lnTo>
                      <a:pt x="52" y="46"/>
                    </a:lnTo>
                    <a:lnTo>
                      <a:pt x="54" y="48"/>
                    </a:lnTo>
                    <a:lnTo>
                      <a:pt x="54" y="50"/>
                    </a:lnTo>
                    <a:lnTo>
                      <a:pt x="52" y="52"/>
                    </a:lnTo>
                    <a:lnTo>
                      <a:pt x="50" y="54"/>
                    </a:lnTo>
                    <a:lnTo>
                      <a:pt x="48" y="56"/>
                    </a:lnTo>
                    <a:lnTo>
                      <a:pt x="48" y="58"/>
                    </a:lnTo>
                    <a:lnTo>
                      <a:pt x="50" y="60"/>
                    </a:lnTo>
                    <a:lnTo>
                      <a:pt x="50" y="62"/>
                    </a:lnTo>
                    <a:lnTo>
                      <a:pt x="50" y="64"/>
                    </a:lnTo>
                    <a:lnTo>
                      <a:pt x="48" y="66"/>
                    </a:lnTo>
                    <a:lnTo>
                      <a:pt x="48" y="68"/>
                    </a:lnTo>
                    <a:lnTo>
                      <a:pt x="50" y="70"/>
                    </a:lnTo>
                    <a:lnTo>
                      <a:pt x="48" y="70"/>
                    </a:lnTo>
                    <a:lnTo>
                      <a:pt x="48" y="72"/>
                    </a:lnTo>
                    <a:lnTo>
                      <a:pt x="50" y="74"/>
                    </a:lnTo>
                    <a:lnTo>
                      <a:pt x="50" y="76"/>
                    </a:lnTo>
                    <a:lnTo>
                      <a:pt x="50" y="78"/>
                    </a:lnTo>
                    <a:lnTo>
                      <a:pt x="48" y="80"/>
                    </a:lnTo>
                    <a:lnTo>
                      <a:pt x="46" y="76"/>
                    </a:lnTo>
                    <a:lnTo>
                      <a:pt x="44" y="76"/>
                    </a:lnTo>
                    <a:lnTo>
                      <a:pt x="46" y="80"/>
                    </a:lnTo>
                    <a:lnTo>
                      <a:pt x="44" y="80"/>
                    </a:lnTo>
                    <a:lnTo>
                      <a:pt x="42" y="80"/>
                    </a:lnTo>
                    <a:lnTo>
                      <a:pt x="40" y="82"/>
                    </a:lnTo>
                    <a:lnTo>
                      <a:pt x="38" y="82"/>
                    </a:lnTo>
                    <a:lnTo>
                      <a:pt x="34" y="82"/>
                    </a:lnTo>
                    <a:lnTo>
                      <a:pt x="32" y="82"/>
                    </a:lnTo>
                    <a:lnTo>
                      <a:pt x="32" y="84"/>
                    </a:lnTo>
                    <a:lnTo>
                      <a:pt x="30" y="84"/>
                    </a:lnTo>
                    <a:lnTo>
                      <a:pt x="28" y="84"/>
                    </a:lnTo>
                    <a:lnTo>
                      <a:pt x="26" y="84"/>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395" name="Freeform 240"/>
              <p:cNvSpPr/>
              <p:nvPr/>
            </p:nvSpPr>
            <p:spPr bwMode="gray">
              <a:xfrm>
                <a:off x="3025" y="2220"/>
                <a:ext cx="247" cy="110"/>
              </a:xfrm>
              <a:custGeom>
                <a:avLst/>
                <a:gdLst>
                  <a:gd name="T0" fmla="*/ 194 w 224"/>
                  <a:gd name="T1" fmla="*/ 34 h 110"/>
                  <a:gd name="T2" fmla="*/ 204 w 224"/>
                  <a:gd name="T3" fmla="*/ 40 h 110"/>
                  <a:gd name="T4" fmla="*/ 216 w 224"/>
                  <a:gd name="T5" fmla="*/ 58 h 110"/>
                  <a:gd name="T6" fmla="*/ 224 w 224"/>
                  <a:gd name="T7" fmla="*/ 80 h 110"/>
                  <a:gd name="T8" fmla="*/ 220 w 224"/>
                  <a:gd name="T9" fmla="*/ 82 h 110"/>
                  <a:gd name="T10" fmla="*/ 208 w 224"/>
                  <a:gd name="T11" fmla="*/ 80 h 110"/>
                  <a:gd name="T12" fmla="*/ 194 w 224"/>
                  <a:gd name="T13" fmla="*/ 82 h 110"/>
                  <a:gd name="T14" fmla="*/ 182 w 224"/>
                  <a:gd name="T15" fmla="*/ 88 h 110"/>
                  <a:gd name="T16" fmla="*/ 174 w 224"/>
                  <a:gd name="T17" fmla="*/ 92 h 110"/>
                  <a:gd name="T18" fmla="*/ 168 w 224"/>
                  <a:gd name="T19" fmla="*/ 92 h 110"/>
                  <a:gd name="T20" fmla="*/ 162 w 224"/>
                  <a:gd name="T21" fmla="*/ 98 h 110"/>
                  <a:gd name="T22" fmla="*/ 152 w 224"/>
                  <a:gd name="T23" fmla="*/ 102 h 110"/>
                  <a:gd name="T24" fmla="*/ 136 w 224"/>
                  <a:gd name="T25" fmla="*/ 102 h 110"/>
                  <a:gd name="T26" fmla="*/ 128 w 224"/>
                  <a:gd name="T27" fmla="*/ 98 h 110"/>
                  <a:gd name="T28" fmla="*/ 124 w 224"/>
                  <a:gd name="T29" fmla="*/ 102 h 110"/>
                  <a:gd name="T30" fmla="*/ 118 w 224"/>
                  <a:gd name="T31" fmla="*/ 110 h 110"/>
                  <a:gd name="T32" fmla="*/ 114 w 224"/>
                  <a:gd name="T33" fmla="*/ 110 h 110"/>
                  <a:gd name="T34" fmla="*/ 114 w 224"/>
                  <a:gd name="T35" fmla="*/ 106 h 110"/>
                  <a:gd name="T36" fmla="*/ 116 w 224"/>
                  <a:gd name="T37" fmla="*/ 104 h 110"/>
                  <a:gd name="T38" fmla="*/ 116 w 224"/>
                  <a:gd name="T39" fmla="*/ 100 h 110"/>
                  <a:gd name="T40" fmla="*/ 98 w 224"/>
                  <a:gd name="T41" fmla="*/ 104 h 110"/>
                  <a:gd name="T42" fmla="*/ 92 w 224"/>
                  <a:gd name="T43" fmla="*/ 106 h 110"/>
                  <a:gd name="T44" fmla="*/ 82 w 224"/>
                  <a:gd name="T45" fmla="*/ 108 h 110"/>
                  <a:gd name="T46" fmla="*/ 70 w 224"/>
                  <a:gd name="T47" fmla="*/ 104 h 110"/>
                  <a:gd name="T48" fmla="*/ 58 w 224"/>
                  <a:gd name="T49" fmla="*/ 104 h 110"/>
                  <a:gd name="T50" fmla="*/ 52 w 224"/>
                  <a:gd name="T51" fmla="*/ 110 h 110"/>
                  <a:gd name="T52" fmla="*/ 46 w 224"/>
                  <a:gd name="T53" fmla="*/ 110 h 110"/>
                  <a:gd name="T54" fmla="*/ 34 w 224"/>
                  <a:gd name="T55" fmla="*/ 106 h 110"/>
                  <a:gd name="T56" fmla="*/ 26 w 224"/>
                  <a:gd name="T57" fmla="*/ 102 h 110"/>
                  <a:gd name="T58" fmla="*/ 14 w 224"/>
                  <a:gd name="T59" fmla="*/ 94 h 110"/>
                  <a:gd name="T60" fmla="*/ 12 w 224"/>
                  <a:gd name="T61" fmla="*/ 86 h 110"/>
                  <a:gd name="T62" fmla="*/ 8 w 224"/>
                  <a:gd name="T63" fmla="*/ 76 h 110"/>
                  <a:gd name="T64" fmla="*/ 2 w 224"/>
                  <a:gd name="T65" fmla="*/ 66 h 110"/>
                  <a:gd name="T66" fmla="*/ 0 w 224"/>
                  <a:gd name="T67" fmla="*/ 54 h 110"/>
                  <a:gd name="T68" fmla="*/ 4 w 224"/>
                  <a:gd name="T69" fmla="*/ 50 h 110"/>
                  <a:gd name="T70" fmla="*/ 14 w 224"/>
                  <a:gd name="T71" fmla="*/ 44 h 110"/>
                  <a:gd name="T72" fmla="*/ 20 w 224"/>
                  <a:gd name="T73" fmla="*/ 46 h 110"/>
                  <a:gd name="T74" fmla="*/ 30 w 224"/>
                  <a:gd name="T75" fmla="*/ 44 h 110"/>
                  <a:gd name="T76" fmla="*/ 38 w 224"/>
                  <a:gd name="T77" fmla="*/ 40 h 110"/>
                  <a:gd name="T78" fmla="*/ 50 w 224"/>
                  <a:gd name="T79" fmla="*/ 40 h 110"/>
                  <a:gd name="T80" fmla="*/ 40 w 224"/>
                  <a:gd name="T81" fmla="*/ 36 h 110"/>
                  <a:gd name="T82" fmla="*/ 38 w 224"/>
                  <a:gd name="T83" fmla="*/ 32 h 110"/>
                  <a:gd name="T84" fmla="*/ 42 w 224"/>
                  <a:gd name="T85" fmla="*/ 20 h 110"/>
                  <a:gd name="T86" fmla="*/ 52 w 224"/>
                  <a:gd name="T87" fmla="*/ 16 h 110"/>
                  <a:gd name="T88" fmla="*/ 62 w 224"/>
                  <a:gd name="T89" fmla="*/ 16 h 110"/>
                  <a:gd name="T90" fmla="*/ 72 w 224"/>
                  <a:gd name="T91" fmla="*/ 14 h 110"/>
                  <a:gd name="T92" fmla="*/ 86 w 224"/>
                  <a:gd name="T93" fmla="*/ 4 h 110"/>
                  <a:gd name="T94" fmla="*/ 88 w 224"/>
                  <a:gd name="T95" fmla="*/ 2 h 110"/>
                  <a:gd name="T96" fmla="*/ 98 w 224"/>
                  <a:gd name="T97" fmla="*/ 0 h 110"/>
                  <a:gd name="T98" fmla="*/ 112 w 224"/>
                  <a:gd name="T99" fmla="*/ 4 h 110"/>
                  <a:gd name="T100" fmla="*/ 122 w 224"/>
                  <a:gd name="T101" fmla="*/ 12 h 110"/>
                  <a:gd name="T102" fmla="*/ 132 w 224"/>
                  <a:gd name="T103" fmla="*/ 14 h 110"/>
                  <a:gd name="T104" fmla="*/ 140 w 224"/>
                  <a:gd name="T105" fmla="*/ 12 h 110"/>
                  <a:gd name="T106" fmla="*/ 152 w 224"/>
                  <a:gd name="T107" fmla="*/ 12 h 110"/>
                  <a:gd name="T108" fmla="*/ 158 w 224"/>
                  <a:gd name="T109" fmla="*/ 16 h 110"/>
                  <a:gd name="T110" fmla="*/ 170 w 224"/>
                  <a:gd name="T111" fmla="*/ 24 h 110"/>
                  <a:gd name="T112" fmla="*/ 182 w 224"/>
                  <a:gd name="T113" fmla="*/ 28 h 110"/>
                  <a:gd name="T114" fmla="*/ 188 w 224"/>
                  <a:gd name="T115" fmla="*/ 30 h 11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24"/>
                  <a:gd name="T175" fmla="*/ 0 h 110"/>
                  <a:gd name="T176" fmla="*/ 224 w 224"/>
                  <a:gd name="T177" fmla="*/ 110 h 11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24" h="110">
                    <a:moveTo>
                      <a:pt x="188" y="30"/>
                    </a:moveTo>
                    <a:lnTo>
                      <a:pt x="192" y="32"/>
                    </a:lnTo>
                    <a:lnTo>
                      <a:pt x="194" y="34"/>
                    </a:lnTo>
                    <a:lnTo>
                      <a:pt x="198" y="36"/>
                    </a:lnTo>
                    <a:lnTo>
                      <a:pt x="202" y="38"/>
                    </a:lnTo>
                    <a:lnTo>
                      <a:pt x="204" y="40"/>
                    </a:lnTo>
                    <a:lnTo>
                      <a:pt x="210" y="46"/>
                    </a:lnTo>
                    <a:lnTo>
                      <a:pt x="216" y="58"/>
                    </a:lnTo>
                    <a:lnTo>
                      <a:pt x="220" y="70"/>
                    </a:lnTo>
                    <a:lnTo>
                      <a:pt x="224" y="78"/>
                    </a:lnTo>
                    <a:lnTo>
                      <a:pt x="224" y="80"/>
                    </a:lnTo>
                    <a:lnTo>
                      <a:pt x="222" y="82"/>
                    </a:lnTo>
                    <a:lnTo>
                      <a:pt x="220" y="82"/>
                    </a:lnTo>
                    <a:lnTo>
                      <a:pt x="218" y="78"/>
                    </a:lnTo>
                    <a:lnTo>
                      <a:pt x="208" y="80"/>
                    </a:lnTo>
                    <a:lnTo>
                      <a:pt x="204" y="80"/>
                    </a:lnTo>
                    <a:lnTo>
                      <a:pt x="200" y="80"/>
                    </a:lnTo>
                    <a:lnTo>
                      <a:pt x="194" y="82"/>
                    </a:lnTo>
                    <a:lnTo>
                      <a:pt x="190" y="84"/>
                    </a:lnTo>
                    <a:lnTo>
                      <a:pt x="184" y="86"/>
                    </a:lnTo>
                    <a:lnTo>
                      <a:pt x="182" y="88"/>
                    </a:lnTo>
                    <a:lnTo>
                      <a:pt x="180" y="88"/>
                    </a:lnTo>
                    <a:lnTo>
                      <a:pt x="178" y="90"/>
                    </a:lnTo>
                    <a:lnTo>
                      <a:pt x="174" y="92"/>
                    </a:lnTo>
                    <a:lnTo>
                      <a:pt x="172" y="92"/>
                    </a:lnTo>
                    <a:lnTo>
                      <a:pt x="170" y="92"/>
                    </a:lnTo>
                    <a:lnTo>
                      <a:pt x="168" y="92"/>
                    </a:lnTo>
                    <a:lnTo>
                      <a:pt x="166" y="94"/>
                    </a:lnTo>
                    <a:lnTo>
                      <a:pt x="164" y="96"/>
                    </a:lnTo>
                    <a:lnTo>
                      <a:pt x="162" y="98"/>
                    </a:lnTo>
                    <a:lnTo>
                      <a:pt x="158" y="100"/>
                    </a:lnTo>
                    <a:lnTo>
                      <a:pt x="152" y="102"/>
                    </a:lnTo>
                    <a:lnTo>
                      <a:pt x="146" y="102"/>
                    </a:lnTo>
                    <a:lnTo>
                      <a:pt x="140" y="102"/>
                    </a:lnTo>
                    <a:lnTo>
                      <a:pt x="136" y="102"/>
                    </a:lnTo>
                    <a:lnTo>
                      <a:pt x="132" y="100"/>
                    </a:lnTo>
                    <a:lnTo>
                      <a:pt x="128" y="98"/>
                    </a:lnTo>
                    <a:lnTo>
                      <a:pt x="126" y="98"/>
                    </a:lnTo>
                    <a:lnTo>
                      <a:pt x="124" y="100"/>
                    </a:lnTo>
                    <a:lnTo>
                      <a:pt x="124" y="102"/>
                    </a:lnTo>
                    <a:lnTo>
                      <a:pt x="120" y="108"/>
                    </a:lnTo>
                    <a:lnTo>
                      <a:pt x="118" y="110"/>
                    </a:lnTo>
                    <a:lnTo>
                      <a:pt x="116" y="110"/>
                    </a:lnTo>
                    <a:lnTo>
                      <a:pt x="114" y="110"/>
                    </a:lnTo>
                    <a:lnTo>
                      <a:pt x="112" y="108"/>
                    </a:lnTo>
                    <a:lnTo>
                      <a:pt x="114" y="106"/>
                    </a:lnTo>
                    <a:lnTo>
                      <a:pt x="116" y="104"/>
                    </a:lnTo>
                    <a:lnTo>
                      <a:pt x="116" y="102"/>
                    </a:lnTo>
                    <a:lnTo>
                      <a:pt x="116" y="100"/>
                    </a:lnTo>
                    <a:lnTo>
                      <a:pt x="108" y="102"/>
                    </a:lnTo>
                    <a:lnTo>
                      <a:pt x="102" y="106"/>
                    </a:lnTo>
                    <a:lnTo>
                      <a:pt x="98" y="104"/>
                    </a:lnTo>
                    <a:lnTo>
                      <a:pt x="96" y="104"/>
                    </a:lnTo>
                    <a:lnTo>
                      <a:pt x="94" y="104"/>
                    </a:lnTo>
                    <a:lnTo>
                      <a:pt x="92" y="106"/>
                    </a:lnTo>
                    <a:lnTo>
                      <a:pt x="88" y="108"/>
                    </a:lnTo>
                    <a:lnTo>
                      <a:pt x="84" y="108"/>
                    </a:lnTo>
                    <a:lnTo>
                      <a:pt x="82" y="108"/>
                    </a:lnTo>
                    <a:lnTo>
                      <a:pt x="80" y="106"/>
                    </a:lnTo>
                    <a:lnTo>
                      <a:pt x="76" y="104"/>
                    </a:lnTo>
                    <a:lnTo>
                      <a:pt x="70" y="104"/>
                    </a:lnTo>
                    <a:lnTo>
                      <a:pt x="64" y="102"/>
                    </a:lnTo>
                    <a:lnTo>
                      <a:pt x="60" y="102"/>
                    </a:lnTo>
                    <a:lnTo>
                      <a:pt x="58" y="104"/>
                    </a:lnTo>
                    <a:lnTo>
                      <a:pt x="58" y="106"/>
                    </a:lnTo>
                    <a:lnTo>
                      <a:pt x="54" y="108"/>
                    </a:lnTo>
                    <a:lnTo>
                      <a:pt x="52" y="110"/>
                    </a:lnTo>
                    <a:lnTo>
                      <a:pt x="48" y="110"/>
                    </a:lnTo>
                    <a:lnTo>
                      <a:pt x="46" y="110"/>
                    </a:lnTo>
                    <a:lnTo>
                      <a:pt x="42" y="108"/>
                    </a:lnTo>
                    <a:lnTo>
                      <a:pt x="38" y="106"/>
                    </a:lnTo>
                    <a:lnTo>
                      <a:pt x="34" y="106"/>
                    </a:lnTo>
                    <a:lnTo>
                      <a:pt x="32" y="106"/>
                    </a:lnTo>
                    <a:lnTo>
                      <a:pt x="30" y="104"/>
                    </a:lnTo>
                    <a:lnTo>
                      <a:pt x="26" y="102"/>
                    </a:lnTo>
                    <a:lnTo>
                      <a:pt x="22" y="100"/>
                    </a:lnTo>
                    <a:lnTo>
                      <a:pt x="18" y="96"/>
                    </a:lnTo>
                    <a:lnTo>
                      <a:pt x="14" y="94"/>
                    </a:lnTo>
                    <a:lnTo>
                      <a:pt x="12" y="90"/>
                    </a:lnTo>
                    <a:lnTo>
                      <a:pt x="12" y="86"/>
                    </a:lnTo>
                    <a:lnTo>
                      <a:pt x="10" y="82"/>
                    </a:lnTo>
                    <a:lnTo>
                      <a:pt x="10" y="78"/>
                    </a:lnTo>
                    <a:lnTo>
                      <a:pt x="8" y="76"/>
                    </a:lnTo>
                    <a:lnTo>
                      <a:pt x="2" y="70"/>
                    </a:lnTo>
                    <a:lnTo>
                      <a:pt x="2" y="68"/>
                    </a:lnTo>
                    <a:lnTo>
                      <a:pt x="2" y="66"/>
                    </a:lnTo>
                    <a:lnTo>
                      <a:pt x="0" y="62"/>
                    </a:lnTo>
                    <a:lnTo>
                      <a:pt x="0" y="58"/>
                    </a:lnTo>
                    <a:lnTo>
                      <a:pt x="0" y="54"/>
                    </a:lnTo>
                    <a:lnTo>
                      <a:pt x="2" y="54"/>
                    </a:lnTo>
                    <a:lnTo>
                      <a:pt x="2" y="52"/>
                    </a:lnTo>
                    <a:lnTo>
                      <a:pt x="4" y="50"/>
                    </a:lnTo>
                    <a:lnTo>
                      <a:pt x="6" y="48"/>
                    </a:lnTo>
                    <a:lnTo>
                      <a:pt x="8" y="44"/>
                    </a:lnTo>
                    <a:lnTo>
                      <a:pt x="14" y="44"/>
                    </a:lnTo>
                    <a:lnTo>
                      <a:pt x="18" y="44"/>
                    </a:lnTo>
                    <a:lnTo>
                      <a:pt x="20" y="46"/>
                    </a:lnTo>
                    <a:lnTo>
                      <a:pt x="26" y="46"/>
                    </a:lnTo>
                    <a:lnTo>
                      <a:pt x="30" y="44"/>
                    </a:lnTo>
                    <a:lnTo>
                      <a:pt x="32" y="42"/>
                    </a:lnTo>
                    <a:lnTo>
                      <a:pt x="36" y="40"/>
                    </a:lnTo>
                    <a:lnTo>
                      <a:pt x="38" y="40"/>
                    </a:lnTo>
                    <a:lnTo>
                      <a:pt x="42" y="40"/>
                    </a:lnTo>
                    <a:lnTo>
                      <a:pt x="50" y="40"/>
                    </a:lnTo>
                    <a:lnTo>
                      <a:pt x="46" y="38"/>
                    </a:lnTo>
                    <a:lnTo>
                      <a:pt x="42" y="38"/>
                    </a:lnTo>
                    <a:lnTo>
                      <a:pt x="40" y="36"/>
                    </a:lnTo>
                    <a:lnTo>
                      <a:pt x="38" y="34"/>
                    </a:lnTo>
                    <a:lnTo>
                      <a:pt x="38" y="32"/>
                    </a:lnTo>
                    <a:lnTo>
                      <a:pt x="38" y="28"/>
                    </a:lnTo>
                    <a:lnTo>
                      <a:pt x="40" y="24"/>
                    </a:lnTo>
                    <a:lnTo>
                      <a:pt x="42" y="20"/>
                    </a:lnTo>
                    <a:lnTo>
                      <a:pt x="48" y="16"/>
                    </a:lnTo>
                    <a:lnTo>
                      <a:pt x="50" y="16"/>
                    </a:lnTo>
                    <a:lnTo>
                      <a:pt x="52" y="16"/>
                    </a:lnTo>
                    <a:lnTo>
                      <a:pt x="56" y="16"/>
                    </a:lnTo>
                    <a:lnTo>
                      <a:pt x="60" y="16"/>
                    </a:lnTo>
                    <a:lnTo>
                      <a:pt x="62" y="16"/>
                    </a:lnTo>
                    <a:lnTo>
                      <a:pt x="64" y="16"/>
                    </a:lnTo>
                    <a:lnTo>
                      <a:pt x="66" y="16"/>
                    </a:lnTo>
                    <a:lnTo>
                      <a:pt x="72" y="14"/>
                    </a:lnTo>
                    <a:lnTo>
                      <a:pt x="76" y="10"/>
                    </a:lnTo>
                    <a:lnTo>
                      <a:pt x="82" y="8"/>
                    </a:lnTo>
                    <a:lnTo>
                      <a:pt x="86" y="4"/>
                    </a:lnTo>
                    <a:lnTo>
                      <a:pt x="88" y="4"/>
                    </a:lnTo>
                    <a:lnTo>
                      <a:pt x="88" y="2"/>
                    </a:lnTo>
                    <a:lnTo>
                      <a:pt x="90" y="0"/>
                    </a:lnTo>
                    <a:lnTo>
                      <a:pt x="94" y="0"/>
                    </a:lnTo>
                    <a:lnTo>
                      <a:pt x="98" y="0"/>
                    </a:lnTo>
                    <a:lnTo>
                      <a:pt x="104" y="2"/>
                    </a:lnTo>
                    <a:lnTo>
                      <a:pt x="112" y="4"/>
                    </a:lnTo>
                    <a:lnTo>
                      <a:pt x="114" y="6"/>
                    </a:lnTo>
                    <a:lnTo>
                      <a:pt x="118" y="8"/>
                    </a:lnTo>
                    <a:lnTo>
                      <a:pt x="122" y="12"/>
                    </a:lnTo>
                    <a:lnTo>
                      <a:pt x="128" y="16"/>
                    </a:lnTo>
                    <a:lnTo>
                      <a:pt x="128" y="14"/>
                    </a:lnTo>
                    <a:lnTo>
                      <a:pt x="132" y="14"/>
                    </a:lnTo>
                    <a:lnTo>
                      <a:pt x="136" y="14"/>
                    </a:lnTo>
                    <a:lnTo>
                      <a:pt x="138" y="12"/>
                    </a:lnTo>
                    <a:lnTo>
                      <a:pt x="140" y="12"/>
                    </a:lnTo>
                    <a:lnTo>
                      <a:pt x="142" y="12"/>
                    </a:lnTo>
                    <a:lnTo>
                      <a:pt x="146" y="12"/>
                    </a:lnTo>
                    <a:lnTo>
                      <a:pt x="152" y="12"/>
                    </a:lnTo>
                    <a:lnTo>
                      <a:pt x="156" y="14"/>
                    </a:lnTo>
                    <a:lnTo>
                      <a:pt x="158" y="16"/>
                    </a:lnTo>
                    <a:lnTo>
                      <a:pt x="162" y="18"/>
                    </a:lnTo>
                    <a:lnTo>
                      <a:pt x="166" y="22"/>
                    </a:lnTo>
                    <a:lnTo>
                      <a:pt x="170" y="24"/>
                    </a:lnTo>
                    <a:lnTo>
                      <a:pt x="180" y="26"/>
                    </a:lnTo>
                    <a:lnTo>
                      <a:pt x="182" y="28"/>
                    </a:lnTo>
                    <a:lnTo>
                      <a:pt x="186" y="28"/>
                    </a:lnTo>
                    <a:lnTo>
                      <a:pt x="188" y="30"/>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396" name="Freeform 241"/>
              <p:cNvSpPr/>
              <p:nvPr/>
            </p:nvSpPr>
            <p:spPr bwMode="gray">
              <a:xfrm>
                <a:off x="2945" y="2150"/>
                <a:ext cx="122" cy="90"/>
              </a:xfrm>
              <a:custGeom>
                <a:avLst/>
                <a:gdLst>
                  <a:gd name="T0" fmla="*/ 28 w 110"/>
                  <a:gd name="T1" fmla="*/ 74 h 90"/>
                  <a:gd name="T2" fmla="*/ 30 w 110"/>
                  <a:gd name="T3" fmla="*/ 60 h 90"/>
                  <a:gd name="T4" fmla="*/ 32 w 110"/>
                  <a:gd name="T5" fmla="*/ 58 h 90"/>
                  <a:gd name="T6" fmla="*/ 32 w 110"/>
                  <a:gd name="T7" fmla="*/ 54 h 90"/>
                  <a:gd name="T8" fmla="*/ 30 w 110"/>
                  <a:gd name="T9" fmla="*/ 50 h 90"/>
                  <a:gd name="T10" fmla="*/ 26 w 110"/>
                  <a:gd name="T11" fmla="*/ 44 h 90"/>
                  <a:gd name="T12" fmla="*/ 22 w 110"/>
                  <a:gd name="T13" fmla="*/ 36 h 90"/>
                  <a:gd name="T14" fmla="*/ 18 w 110"/>
                  <a:gd name="T15" fmla="*/ 24 h 90"/>
                  <a:gd name="T16" fmla="*/ 14 w 110"/>
                  <a:gd name="T17" fmla="*/ 22 h 90"/>
                  <a:gd name="T18" fmla="*/ 4 w 110"/>
                  <a:gd name="T19" fmla="*/ 12 h 90"/>
                  <a:gd name="T20" fmla="*/ 4 w 110"/>
                  <a:gd name="T21" fmla="*/ 6 h 90"/>
                  <a:gd name="T22" fmla="*/ 0 w 110"/>
                  <a:gd name="T23" fmla="*/ 0 h 90"/>
                  <a:gd name="T24" fmla="*/ 2 w 110"/>
                  <a:gd name="T25" fmla="*/ 0 h 90"/>
                  <a:gd name="T26" fmla="*/ 10 w 110"/>
                  <a:gd name="T27" fmla="*/ 0 h 90"/>
                  <a:gd name="T28" fmla="*/ 18 w 110"/>
                  <a:gd name="T29" fmla="*/ 4 h 90"/>
                  <a:gd name="T30" fmla="*/ 24 w 110"/>
                  <a:gd name="T31" fmla="*/ 10 h 90"/>
                  <a:gd name="T32" fmla="*/ 32 w 110"/>
                  <a:gd name="T33" fmla="*/ 16 h 90"/>
                  <a:gd name="T34" fmla="*/ 44 w 110"/>
                  <a:gd name="T35" fmla="*/ 18 h 90"/>
                  <a:gd name="T36" fmla="*/ 58 w 110"/>
                  <a:gd name="T37" fmla="*/ 12 h 90"/>
                  <a:gd name="T38" fmla="*/ 84 w 110"/>
                  <a:gd name="T39" fmla="*/ 18 h 90"/>
                  <a:gd name="T40" fmla="*/ 100 w 110"/>
                  <a:gd name="T41" fmla="*/ 24 h 90"/>
                  <a:gd name="T42" fmla="*/ 104 w 110"/>
                  <a:gd name="T43" fmla="*/ 26 h 90"/>
                  <a:gd name="T44" fmla="*/ 110 w 110"/>
                  <a:gd name="T45" fmla="*/ 30 h 90"/>
                  <a:gd name="T46" fmla="*/ 110 w 110"/>
                  <a:gd name="T47" fmla="*/ 34 h 90"/>
                  <a:gd name="T48" fmla="*/ 108 w 110"/>
                  <a:gd name="T49" fmla="*/ 42 h 90"/>
                  <a:gd name="T50" fmla="*/ 106 w 110"/>
                  <a:gd name="T51" fmla="*/ 46 h 90"/>
                  <a:gd name="T52" fmla="*/ 104 w 110"/>
                  <a:gd name="T53" fmla="*/ 52 h 90"/>
                  <a:gd name="T54" fmla="*/ 100 w 110"/>
                  <a:gd name="T55" fmla="*/ 56 h 90"/>
                  <a:gd name="T56" fmla="*/ 98 w 110"/>
                  <a:gd name="T57" fmla="*/ 58 h 90"/>
                  <a:gd name="T58" fmla="*/ 94 w 110"/>
                  <a:gd name="T59" fmla="*/ 66 h 90"/>
                  <a:gd name="T60" fmla="*/ 94 w 110"/>
                  <a:gd name="T61" fmla="*/ 68 h 90"/>
                  <a:gd name="T62" fmla="*/ 90 w 110"/>
                  <a:gd name="T63" fmla="*/ 70 h 90"/>
                  <a:gd name="T64" fmla="*/ 82 w 110"/>
                  <a:gd name="T65" fmla="*/ 72 h 90"/>
                  <a:gd name="T66" fmla="*/ 74 w 110"/>
                  <a:gd name="T67" fmla="*/ 82 h 90"/>
                  <a:gd name="T68" fmla="*/ 70 w 110"/>
                  <a:gd name="T69" fmla="*/ 88 h 90"/>
                  <a:gd name="T70" fmla="*/ 62 w 110"/>
                  <a:gd name="T71" fmla="*/ 88 h 90"/>
                  <a:gd name="T72" fmla="*/ 56 w 110"/>
                  <a:gd name="T73" fmla="*/ 88 h 90"/>
                  <a:gd name="T74" fmla="*/ 36 w 110"/>
                  <a:gd name="T75" fmla="*/ 90 h 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0"/>
                  <a:gd name="T115" fmla="*/ 0 h 90"/>
                  <a:gd name="T116" fmla="*/ 110 w 110"/>
                  <a:gd name="T117" fmla="*/ 90 h 9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0" h="90">
                    <a:moveTo>
                      <a:pt x="36" y="90"/>
                    </a:moveTo>
                    <a:lnTo>
                      <a:pt x="28" y="74"/>
                    </a:lnTo>
                    <a:lnTo>
                      <a:pt x="24" y="66"/>
                    </a:lnTo>
                    <a:lnTo>
                      <a:pt x="30" y="60"/>
                    </a:lnTo>
                    <a:lnTo>
                      <a:pt x="32" y="58"/>
                    </a:lnTo>
                    <a:lnTo>
                      <a:pt x="32" y="56"/>
                    </a:lnTo>
                    <a:lnTo>
                      <a:pt x="32" y="54"/>
                    </a:lnTo>
                    <a:lnTo>
                      <a:pt x="30" y="50"/>
                    </a:lnTo>
                    <a:lnTo>
                      <a:pt x="28" y="48"/>
                    </a:lnTo>
                    <a:lnTo>
                      <a:pt x="26" y="44"/>
                    </a:lnTo>
                    <a:lnTo>
                      <a:pt x="24" y="40"/>
                    </a:lnTo>
                    <a:lnTo>
                      <a:pt x="22" y="36"/>
                    </a:lnTo>
                    <a:lnTo>
                      <a:pt x="22" y="30"/>
                    </a:lnTo>
                    <a:lnTo>
                      <a:pt x="18" y="24"/>
                    </a:lnTo>
                    <a:lnTo>
                      <a:pt x="18" y="20"/>
                    </a:lnTo>
                    <a:lnTo>
                      <a:pt x="14" y="22"/>
                    </a:lnTo>
                    <a:lnTo>
                      <a:pt x="4" y="14"/>
                    </a:lnTo>
                    <a:lnTo>
                      <a:pt x="4" y="12"/>
                    </a:lnTo>
                    <a:lnTo>
                      <a:pt x="4" y="10"/>
                    </a:lnTo>
                    <a:lnTo>
                      <a:pt x="4" y="6"/>
                    </a:lnTo>
                    <a:lnTo>
                      <a:pt x="2" y="2"/>
                    </a:lnTo>
                    <a:lnTo>
                      <a:pt x="0" y="0"/>
                    </a:lnTo>
                    <a:lnTo>
                      <a:pt x="2" y="0"/>
                    </a:lnTo>
                    <a:lnTo>
                      <a:pt x="4" y="0"/>
                    </a:lnTo>
                    <a:lnTo>
                      <a:pt x="10" y="0"/>
                    </a:lnTo>
                    <a:lnTo>
                      <a:pt x="18" y="2"/>
                    </a:lnTo>
                    <a:lnTo>
                      <a:pt x="18" y="4"/>
                    </a:lnTo>
                    <a:lnTo>
                      <a:pt x="20" y="6"/>
                    </a:lnTo>
                    <a:lnTo>
                      <a:pt x="24" y="10"/>
                    </a:lnTo>
                    <a:lnTo>
                      <a:pt x="28" y="12"/>
                    </a:lnTo>
                    <a:lnTo>
                      <a:pt x="32" y="16"/>
                    </a:lnTo>
                    <a:lnTo>
                      <a:pt x="38" y="18"/>
                    </a:lnTo>
                    <a:lnTo>
                      <a:pt x="44" y="18"/>
                    </a:lnTo>
                    <a:lnTo>
                      <a:pt x="48" y="16"/>
                    </a:lnTo>
                    <a:lnTo>
                      <a:pt x="58" y="12"/>
                    </a:lnTo>
                    <a:lnTo>
                      <a:pt x="70" y="12"/>
                    </a:lnTo>
                    <a:lnTo>
                      <a:pt x="84" y="18"/>
                    </a:lnTo>
                    <a:lnTo>
                      <a:pt x="98" y="22"/>
                    </a:lnTo>
                    <a:lnTo>
                      <a:pt x="100" y="24"/>
                    </a:lnTo>
                    <a:lnTo>
                      <a:pt x="102" y="24"/>
                    </a:lnTo>
                    <a:lnTo>
                      <a:pt x="104" y="26"/>
                    </a:lnTo>
                    <a:lnTo>
                      <a:pt x="108" y="28"/>
                    </a:lnTo>
                    <a:lnTo>
                      <a:pt x="110" y="30"/>
                    </a:lnTo>
                    <a:lnTo>
                      <a:pt x="110" y="32"/>
                    </a:lnTo>
                    <a:lnTo>
                      <a:pt x="110" y="34"/>
                    </a:lnTo>
                    <a:lnTo>
                      <a:pt x="108" y="36"/>
                    </a:lnTo>
                    <a:lnTo>
                      <a:pt x="108" y="42"/>
                    </a:lnTo>
                    <a:lnTo>
                      <a:pt x="106" y="46"/>
                    </a:lnTo>
                    <a:lnTo>
                      <a:pt x="104" y="48"/>
                    </a:lnTo>
                    <a:lnTo>
                      <a:pt x="104" y="52"/>
                    </a:lnTo>
                    <a:lnTo>
                      <a:pt x="102" y="54"/>
                    </a:lnTo>
                    <a:lnTo>
                      <a:pt x="100" y="56"/>
                    </a:lnTo>
                    <a:lnTo>
                      <a:pt x="98" y="56"/>
                    </a:lnTo>
                    <a:lnTo>
                      <a:pt x="98" y="58"/>
                    </a:lnTo>
                    <a:lnTo>
                      <a:pt x="96" y="62"/>
                    </a:lnTo>
                    <a:lnTo>
                      <a:pt x="94" y="66"/>
                    </a:lnTo>
                    <a:lnTo>
                      <a:pt x="96" y="68"/>
                    </a:lnTo>
                    <a:lnTo>
                      <a:pt x="94" y="68"/>
                    </a:lnTo>
                    <a:lnTo>
                      <a:pt x="92" y="68"/>
                    </a:lnTo>
                    <a:lnTo>
                      <a:pt x="90" y="70"/>
                    </a:lnTo>
                    <a:lnTo>
                      <a:pt x="86" y="70"/>
                    </a:lnTo>
                    <a:lnTo>
                      <a:pt x="82" y="72"/>
                    </a:lnTo>
                    <a:lnTo>
                      <a:pt x="78" y="76"/>
                    </a:lnTo>
                    <a:lnTo>
                      <a:pt x="74" y="82"/>
                    </a:lnTo>
                    <a:lnTo>
                      <a:pt x="72" y="88"/>
                    </a:lnTo>
                    <a:lnTo>
                      <a:pt x="70" y="88"/>
                    </a:lnTo>
                    <a:lnTo>
                      <a:pt x="68" y="88"/>
                    </a:lnTo>
                    <a:lnTo>
                      <a:pt x="62" y="88"/>
                    </a:lnTo>
                    <a:lnTo>
                      <a:pt x="58" y="88"/>
                    </a:lnTo>
                    <a:lnTo>
                      <a:pt x="56" y="88"/>
                    </a:lnTo>
                    <a:lnTo>
                      <a:pt x="54" y="86"/>
                    </a:lnTo>
                    <a:lnTo>
                      <a:pt x="36" y="90"/>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397" name="Freeform 242"/>
              <p:cNvSpPr/>
              <p:nvPr/>
            </p:nvSpPr>
            <p:spPr bwMode="gray">
              <a:xfrm>
                <a:off x="2932" y="2236"/>
                <a:ext cx="93" cy="84"/>
              </a:xfrm>
              <a:custGeom>
                <a:avLst/>
                <a:gdLst>
                  <a:gd name="T0" fmla="*/ 84 w 84"/>
                  <a:gd name="T1" fmla="*/ 2 h 84"/>
                  <a:gd name="T2" fmla="*/ 72 w 84"/>
                  <a:gd name="T3" fmla="*/ 4 h 84"/>
                  <a:gd name="T4" fmla="*/ 72 w 84"/>
                  <a:gd name="T5" fmla="*/ 4 h 84"/>
                  <a:gd name="T6" fmla="*/ 70 w 84"/>
                  <a:gd name="T7" fmla="*/ 4 h 84"/>
                  <a:gd name="T8" fmla="*/ 68 w 84"/>
                  <a:gd name="T9" fmla="*/ 2 h 84"/>
                  <a:gd name="T10" fmla="*/ 66 w 84"/>
                  <a:gd name="T11" fmla="*/ 0 h 84"/>
                  <a:gd name="T12" fmla="*/ 48 w 84"/>
                  <a:gd name="T13" fmla="*/ 4 h 84"/>
                  <a:gd name="T14" fmla="*/ 34 w 84"/>
                  <a:gd name="T15" fmla="*/ 6 h 84"/>
                  <a:gd name="T16" fmla="*/ 20 w 84"/>
                  <a:gd name="T17" fmla="*/ 8 h 84"/>
                  <a:gd name="T18" fmla="*/ 20 w 84"/>
                  <a:gd name="T19" fmla="*/ 10 h 84"/>
                  <a:gd name="T20" fmla="*/ 18 w 84"/>
                  <a:gd name="T21" fmla="*/ 12 h 84"/>
                  <a:gd name="T22" fmla="*/ 18 w 84"/>
                  <a:gd name="T23" fmla="*/ 16 h 84"/>
                  <a:gd name="T24" fmla="*/ 18 w 84"/>
                  <a:gd name="T25" fmla="*/ 16 h 84"/>
                  <a:gd name="T26" fmla="*/ 16 w 84"/>
                  <a:gd name="T27" fmla="*/ 18 h 84"/>
                  <a:gd name="T28" fmla="*/ 12 w 84"/>
                  <a:gd name="T29" fmla="*/ 20 h 84"/>
                  <a:gd name="T30" fmla="*/ 8 w 84"/>
                  <a:gd name="T31" fmla="*/ 22 h 84"/>
                  <a:gd name="T32" fmla="*/ 6 w 84"/>
                  <a:gd name="T33" fmla="*/ 26 h 84"/>
                  <a:gd name="T34" fmla="*/ 2 w 84"/>
                  <a:gd name="T35" fmla="*/ 30 h 84"/>
                  <a:gd name="T36" fmla="*/ 0 w 84"/>
                  <a:gd name="T37" fmla="*/ 36 h 84"/>
                  <a:gd name="T38" fmla="*/ 0 w 84"/>
                  <a:gd name="T39" fmla="*/ 36 h 84"/>
                  <a:gd name="T40" fmla="*/ 0 w 84"/>
                  <a:gd name="T41" fmla="*/ 38 h 84"/>
                  <a:gd name="T42" fmla="*/ 0 w 84"/>
                  <a:gd name="T43" fmla="*/ 40 h 84"/>
                  <a:gd name="T44" fmla="*/ 2 w 84"/>
                  <a:gd name="T45" fmla="*/ 44 h 84"/>
                  <a:gd name="T46" fmla="*/ 4 w 84"/>
                  <a:gd name="T47" fmla="*/ 48 h 84"/>
                  <a:gd name="T48" fmla="*/ 10 w 84"/>
                  <a:gd name="T49" fmla="*/ 56 h 84"/>
                  <a:gd name="T50" fmla="*/ 18 w 84"/>
                  <a:gd name="T51" fmla="*/ 66 h 84"/>
                  <a:gd name="T52" fmla="*/ 26 w 84"/>
                  <a:gd name="T53" fmla="*/ 76 h 84"/>
                  <a:gd name="T54" fmla="*/ 30 w 84"/>
                  <a:gd name="T55" fmla="*/ 84 h 84"/>
                  <a:gd name="T56" fmla="*/ 42 w 84"/>
                  <a:gd name="T57" fmla="*/ 84 h 84"/>
                  <a:gd name="T58" fmla="*/ 44 w 84"/>
                  <a:gd name="T59" fmla="*/ 66 h 84"/>
                  <a:gd name="T60" fmla="*/ 46 w 84"/>
                  <a:gd name="T61" fmla="*/ 66 h 84"/>
                  <a:gd name="T62" fmla="*/ 48 w 84"/>
                  <a:gd name="T63" fmla="*/ 64 h 84"/>
                  <a:gd name="T64" fmla="*/ 50 w 84"/>
                  <a:gd name="T65" fmla="*/ 62 h 84"/>
                  <a:gd name="T66" fmla="*/ 54 w 84"/>
                  <a:gd name="T67" fmla="*/ 56 h 84"/>
                  <a:gd name="T68" fmla="*/ 60 w 84"/>
                  <a:gd name="T69" fmla="*/ 48 h 84"/>
                  <a:gd name="T70" fmla="*/ 58 w 84"/>
                  <a:gd name="T71" fmla="*/ 48 h 84"/>
                  <a:gd name="T72" fmla="*/ 58 w 84"/>
                  <a:gd name="T73" fmla="*/ 46 h 84"/>
                  <a:gd name="T74" fmla="*/ 58 w 84"/>
                  <a:gd name="T75" fmla="*/ 42 h 84"/>
                  <a:gd name="T76" fmla="*/ 58 w 84"/>
                  <a:gd name="T77" fmla="*/ 38 h 84"/>
                  <a:gd name="T78" fmla="*/ 60 w 84"/>
                  <a:gd name="T79" fmla="*/ 32 h 84"/>
                  <a:gd name="T80" fmla="*/ 64 w 84"/>
                  <a:gd name="T81" fmla="*/ 26 h 84"/>
                  <a:gd name="T82" fmla="*/ 64 w 84"/>
                  <a:gd name="T83" fmla="*/ 24 h 84"/>
                  <a:gd name="T84" fmla="*/ 64 w 84"/>
                  <a:gd name="T85" fmla="*/ 22 h 84"/>
                  <a:gd name="T86" fmla="*/ 68 w 84"/>
                  <a:gd name="T87" fmla="*/ 20 h 84"/>
                  <a:gd name="T88" fmla="*/ 70 w 84"/>
                  <a:gd name="T89" fmla="*/ 18 h 84"/>
                  <a:gd name="T90" fmla="*/ 74 w 84"/>
                  <a:gd name="T91" fmla="*/ 16 h 84"/>
                  <a:gd name="T92" fmla="*/ 78 w 84"/>
                  <a:gd name="T93" fmla="*/ 16 h 84"/>
                  <a:gd name="T94" fmla="*/ 84 w 84"/>
                  <a:gd name="T95" fmla="*/ 18 h 84"/>
                  <a:gd name="T96" fmla="*/ 84 w 84"/>
                  <a:gd name="T97" fmla="*/ 2 h 84"/>
                  <a:gd name="T98" fmla="*/ 84 w 84"/>
                  <a:gd name="T99" fmla="*/ 2 h 8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4"/>
                  <a:gd name="T151" fmla="*/ 0 h 84"/>
                  <a:gd name="T152" fmla="*/ 84 w 84"/>
                  <a:gd name="T153" fmla="*/ 84 h 8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4" h="84">
                    <a:moveTo>
                      <a:pt x="84" y="2"/>
                    </a:moveTo>
                    <a:lnTo>
                      <a:pt x="72" y="4"/>
                    </a:lnTo>
                    <a:lnTo>
                      <a:pt x="70" y="4"/>
                    </a:lnTo>
                    <a:lnTo>
                      <a:pt x="68" y="2"/>
                    </a:lnTo>
                    <a:lnTo>
                      <a:pt x="66" y="0"/>
                    </a:lnTo>
                    <a:lnTo>
                      <a:pt x="48" y="4"/>
                    </a:lnTo>
                    <a:lnTo>
                      <a:pt x="34" y="6"/>
                    </a:lnTo>
                    <a:lnTo>
                      <a:pt x="20" y="8"/>
                    </a:lnTo>
                    <a:lnTo>
                      <a:pt x="20" y="10"/>
                    </a:lnTo>
                    <a:lnTo>
                      <a:pt x="18" y="12"/>
                    </a:lnTo>
                    <a:lnTo>
                      <a:pt x="18" y="16"/>
                    </a:lnTo>
                    <a:lnTo>
                      <a:pt x="16" y="18"/>
                    </a:lnTo>
                    <a:lnTo>
                      <a:pt x="12" y="20"/>
                    </a:lnTo>
                    <a:lnTo>
                      <a:pt x="8" y="22"/>
                    </a:lnTo>
                    <a:lnTo>
                      <a:pt x="6" y="26"/>
                    </a:lnTo>
                    <a:lnTo>
                      <a:pt x="2" y="30"/>
                    </a:lnTo>
                    <a:lnTo>
                      <a:pt x="0" y="36"/>
                    </a:lnTo>
                    <a:lnTo>
                      <a:pt x="0" y="38"/>
                    </a:lnTo>
                    <a:lnTo>
                      <a:pt x="0" y="40"/>
                    </a:lnTo>
                    <a:lnTo>
                      <a:pt x="2" y="44"/>
                    </a:lnTo>
                    <a:lnTo>
                      <a:pt x="4" y="48"/>
                    </a:lnTo>
                    <a:lnTo>
                      <a:pt x="10" y="56"/>
                    </a:lnTo>
                    <a:lnTo>
                      <a:pt x="18" y="66"/>
                    </a:lnTo>
                    <a:lnTo>
                      <a:pt x="26" y="76"/>
                    </a:lnTo>
                    <a:lnTo>
                      <a:pt x="30" y="84"/>
                    </a:lnTo>
                    <a:lnTo>
                      <a:pt x="42" y="84"/>
                    </a:lnTo>
                    <a:lnTo>
                      <a:pt x="44" y="66"/>
                    </a:lnTo>
                    <a:lnTo>
                      <a:pt x="46" y="66"/>
                    </a:lnTo>
                    <a:lnTo>
                      <a:pt x="48" y="64"/>
                    </a:lnTo>
                    <a:lnTo>
                      <a:pt x="50" y="62"/>
                    </a:lnTo>
                    <a:lnTo>
                      <a:pt x="54" y="56"/>
                    </a:lnTo>
                    <a:lnTo>
                      <a:pt x="60" y="48"/>
                    </a:lnTo>
                    <a:lnTo>
                      <a:pt x="58" y="48"/>
                    </a:lnTo>
                    <a:lnTo>
                      <a:pt x="58" y="46"/>
                    </a:lnTo>
                    <a:lnTo>
                      <a:pt x="58" y="42"/>
                    </a:lnTo>
                    <a:lnTo>
                      <a:pt x="58" y="38"/>
                    </a:lnTo>
                    <a:lnTo>
                      <a:pt x="60" y="32"/>
                    </a:lnTo>
                    <a:lnTo>
                      <a:pt x="64" y="26"/>
                    </a:lnTo>
                    <a:lnTo>
                      <a:pt x="64" y="24"/>
                    </a:lnTo>
                    <a:lnTo>
                      <a:pt x="64" y="22"/>
                    </a:lnTo>
                    <a:lnTo>
                      <a:pt x="68" y="20"/>
                    </a:lnTo>
                    <a:lnTo>
                      <a:pt x="70" y="18"/>
                    </a:lnTo>
                    <a:lnTo>
                      <a:pt x="74" y="16"/>
                    </a:lnTo>
                    <a:lnTo>
                      <a:pt x="78" y="16"/>
                    </a:lnTo>
                    <a:lnTo>
                      <a:pt x="84" y="18"/>
                    </a:lnTo>
                    <a:lnTo>
                      <a:pt x="84" y="2"/>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398" name="Freeform 243"/>
              <p:cNvSpPr/>
              <p:nvPr/>
            </p:nvSpPr>
            <p:spPr bwMode="gray">
              <a:xfrm>
                <a:off x="2923" y="2208"/>
                <a:ext cx="31" cy="64"/>
              </a:xfrm>
              <a:custGeom>
                <a:avLst/>
                <a:gdLst>
                  <a:gd name="T0" fmla="*/ 0 w 28"/>
                  <a:gd name="T1" fmla="*/ 20 h 64"/>
                  <a:gd name="T2" fmla="*/ 8 w 28"/>
                  <a:gd name="T3" fmla="*/ 28 h 64"/>
                  <a:gd name="T4" fmla="*/ 10 w 28"/>
                  <a:gd name="T5" fmla="*/ 28 h 64"/>
                  <a:gd name="T6" fmla="*/ 10 w 28"/>
                  <a:gd name="T7" fmla="*/ 32 h 64"/>
                  <a:gd name="T8" fmla="*/ 12 w 28"/>
                  <a:gd name="T9" fmla="*/ 36 h 64"/>
                  <a:gd name="T10" fmla="*/ 12 w 28"/>
                  <a:gd name="T11" fmla="*/ 40 h 64"/>
                  <a:gd name="T12" fmla="*/ 10 w 28"/>
                  <a:gd name="T13" fmla="*/ 40 h 64"/>
                  <a:gd name="T14" fmla="*/ 10 w 28"/>
                  <a:gd name="T15" fmla="*/ 40 h 64"/>
                  <a:gd name="T16" fmla="*/ 10 w 28"/>
                  <a:gd name="T17" fmla="*/ 44 h 64"/>
                  <a:gd name="T18" fmla="*/ 8 w 28"/>
                  <a:gd name="T19" fmla="*/ 48 h 64"/>
                  <a:gd name="T20" fmla="*/ 8 w 28"/>
                  <a:gd name="T21" fmla="*/ 54 h 64"/>
                  <a:gd name="T22" fmla="*/ 8 w 28"/>
                  <a:gd name="T23" fmla="*/ 54 h 64"/>
                  <a:gd name="T24" fmla="*/ 8 w 28"/>
                  <a:gd name="T25" fmla="*/ 58 h 64"/>
                  <a:gd name="T26" fmla="*/ 8 w 28"/>
                  <a:gd name="T27" fmla="*/ 60 h 64"/>
                  <a:gd name="T28" fmla="*/ 8 w 28"/>
                  <a:gd name="T29" fmla="*/ 64 h 64"/>
                  <a:gd name="T30" fmla="*/ 8 w 28"/>
                  <a:gd name="T31" fmla="*/ 62 h 64"/>
                  <a:gd name="T32" fmla="*/ 8 w 28"/>
                  <a:gd name="T33" fmla="*/ 60 h 64"/>
                  <a:gd name="T34" fmla="*/ 10 w 28"/>
                  <a:gd name="T35" fmla="*/ 58 h 64"/>
                  <a:gd name="T36" fmla="*/ 14 w 28"/>
                  <a:gd name="T37" fmla="*/ 54 h 64"/>
                  <a:gd name="T38" fmla="*/ 18 w 28"/>
                  <a:gd name="T39" fmla="*/ 50 h 64"/>
                  <a:gd name="T40" fmla="*/ 26 w 28"/>
                  <a:gd name="T41" fmla="*/ 44 h 64"/>
                  <a:gd name="T42" fmla="*/ 26 w 28"/>
                  <a:gd name="T43" fmla="*/ 42 h 64"/>
                  <a:gd name="T44" fmla="*/ 26 w 28"/>
                  <a:gd name="T45" fmla="*/ 40 h 64"/>
                  <a:gd name="T46" fmla="*/ 28 w 28"/>
                  <a:gd name="T47" fmla="*/ 38 h 64"/>
                  <a:gd name="T48" fmla="*/ 28 w 28"/>
                  <a:gd name="T49" fmla="*/ 36 h 64"/>
                  <a:gd name="T50" fmla="*/ 28 w 28"/>
                  <a:gd name="T51" fmla="*/ 36 h 64"/>
                  <a:gd name="T52" fmla="*/ 26 w 28"/>
                  <a:gd name="T53" fmla="*/ 34 h 64"/>
                  <a:gd name="T54" fmla="*/ 26 w 28"/>
                  <a:gd name="T55" fmla="*/ 32 h 64"/>
                  <a:gd name="T56" fmla="*/ 26 w 28"/>
                  <a:gd name="T57" fmla="*/ 28 h 64"/>
                  <a:gd name="T58" fmla="*/ 26 w 28"/>
                  <a:gd name="T59" fmla="*/ 24 h 64"/>
                  <a:gd name="T60" fmla="*/ 26 w 28"/>
                  <a:gd name="T61" fmla="*/ 22 h 64"/>
                  <a:gd name="T62" fmla="*/ 26 w 28"/>
                  <a:gd name="T63" fmla="*/ 18 h 64"/>
                  <a:gd name="T64" fmla="*/ 24 w 28"/>
                  <a:gd name="T65" fmla="*/ 14 h 64"/>
                  <a:gd name="T66" fmla="*/ 22 w 28"/>
                  <a:gd name="T67" fmla="*/ 8 h 64"/>
                  <a:gd name="T68" fmla="*/ 20 w 28"/>
                  <a:gd name="T69" fmla="*/ 4 h 64"/>
                  <a:gd name="T70" fmla="*/ 20 w 28"/>
                  <a:gd name="T71" fmla="*/ 4 h 64"/>
                  <a:gd name="T72" fmla="*/ 18 w 28"/>
                  <a:gd name="T73" fmla="*/ 2 h 64"/>
                  <a:gd name="T74" fmla="*/ 16 w 28"/>
                  <a:gd name="T75" fmla="*/ 0 h 64"/>
                  <a:gd name="T76" fmla="*/ 12 w 28"/>
                  <a:gd name="T77" fmla="*/ 0 h 64"/>
                  <a:gd name="T78" fmla="*/ 8 w 28"/>
                  <a:gd name="T79" fmla="*/ 0 h 64"/>
                  <a:gd name="T80" fmla="*/ 8 w 28"/>
                  <a:gd name="T81" fmla="*/ 0 h 64"/>
                  <a:gd name="T82" fmla="*/ 6 w 28"/>
                  <a:gd name="T83" fmla="*/ 2 h 64"/>
                  <a:gd name="T84" fmla="*/ 6 w 28"/>
                  <a:gd name="T85" fmla="*/ 2 h 64"/>
                  <a:gd name="T86" fmla="*/ 0 w 28"/>
                  <a:gd name="T87" fmla="*/ 20 h 64"/>
                  <a:gd name="T88" fmla="*/ 0 w 28"/>
                  <a:gd name="T89" fmla="*/ 20 h 6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8"/>
                  <a:gd name="T136" fmla="*/ 0 h 64"/>
                  <a:gd name="T137" fmla="*/ 28 w 28"/>
                  <a:gd name="T138" fmla="*/ 64 h 6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8" h="64">
                    <a:moveTo>
                      <a:pt x="0" y="20"/>
                    </a:moveTo>
                    <a:lnTo>
                      <a:pt x="8" y="28"/>
                    </a:lnTo>
                    <a:lnTo>
                      <a:pt x="10" y="28"/>
                    </a:lnTo>
                    <a:lnTo>
                      <a:pt x="10" y="32"/>
                    </a:lnTo>
                    <a:lnTo>
                      <a:pt x="12" y="36"/>
                    </a:lnTo>
                    <a:lnTo>
                      <a:pt x="12" y="40"/>
                    </a:lnTo>
                    <a:lnTo>
                      <a:pt x="10" y="40"/>
                    </a:lnTo>
                    <a:lnTo>
                      <a:pt x="10" y="44"/>
                    </a:lnTo>
                    <a:lnTo>
                      <a:pt x="8" y="48"/>
                    </a:lnTo>
                    <a:lnTo>
                      <a:pt x="8" y="54"/>
                    </a:lnTo>
                    <a:lnTo>
                      <a:pt x="8" y="58"/>
                    </a:lnTo>
                    <a:lnTo>
                      <a:pt x="8" y="60"/>
                    </a:lnTo>
                    <a:lnTo>
                      <a:pt x="8" y="64"/>
                    </a:lnTo>
                    <a:lnTo>
                      <a:pt x="8" y="62"/>
                    </a:lnTo>
                    <a:lnTo>
                      <a:pt x="8" y="60"/>
                    </a:lnTo>
                    <a:lnTo>
                      <a:pt x="10" y="58"/>
                    </a:lnTo>
                    <a:lnTo>
                      <a:pt x="14" y="54"/>
                    </a:lnTo>
                    <a:lnTo>
                      <a:pt x="18" y="50"/>
                    </a:lnTo>
                    <a:lnTo>
                      <a:pt x="26" y="44"/>
                    </a:lnTo>
                    <a:lnTo>
                      <a:pt x="26" y="42"/>
                    </a:lnTo>
                    <a:lnTo>
                      <a:pt x="26" y="40"/>
                    </a:lnTo>
                    <a:lnTo>
                      <a:pt x="28" y="38"/>
                    </a:lnTo>
                    <a:lnTo>
                      <a:pt x="28" y="36"/>
                    </a:lnTo>
                    <a:lnTo>
                      <a:pt x="26" y="34"/>
                    </a:lnTo>
                    <a:lnTo>
                      <a:pt x="26" y="32"/>
                    </a:lnTo>
                    <a:lnTo>
                      <a:pt x="26" y="28"/>
                    </a:lnTo>
                    <a:lnTo>
                      <a:pt x="26" y="24"/>
                    </a:lnTo>
                    <a:lnTo>
                      <a:pt x="26" y="22"/>
                    </a:lnTo>
                    <a:lnTo>
                      <a:pt x="26" y="18"/>
                    </a:lnTo>
                    <a:lnTo>
                      <a:pt x="24" y="14"/>
                    </a:lnTo>
                    <a:lnTo>
                      <a:pt x="22" y="8"/>
                    </a:lnTo>
                    <a:lnTo>
                      <a:pt x="20" y="4"/>
                    </a:lnTo>
                    <a:lnTo>
                      <a:pt x="18" y="2"/>
                    </a:lnTo>
                    <a:lnTo>
                      <a:pt x="16" y="0"/>
                    </a:lnTo>
                    <a:lnTo>
                      <a:pt x="12" y="0"/>
                    </a:lnTo>
                    <a:lnTo>
                      <a:pt x="8" y="0"/>
                    </a:lnTo>
                    <a:lnTo>
                      <a:pt x="6" y="2"/>
                    </a:lnTo>
                    <a:lnTo>
                      <a:pt x="0" y="20"/>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399" name="Freeform 244"/>
              <p:cNvSpPr/>
              <p:nvPr/>
            </p:nvSpPr>
            <p:spPr bwMode="gray">
              <a:xfrm>
                <a:off x="2828" y="2130"/>
                <a:ext cx="157" cy="114"/>
              </a:xfrm>
              <a:custGeom>
                <a:avLst/>
                <a:gdLst>
                  <a:gd name="T0" fmla="*/ 20 w 142"/>
                  <a:gd name="T1" fmla="*/ 42 h 114"/>
                  <a:gd name="T2" fmla="*/ 20 w 142"/>
                  <a:gd name="T3" fmla="*/ 40 h 114"/>
                  <a:gd name="T4" fmla="*/ 18 w 142"/>
                  <a:gd name="T5" fmla="*/ 38 h 114"/>
                  <a:gd name="T6" fmla="*/ 20 w 142"/>
                  <a:gd name="T7" fmla="*/ 36 h 114"/>
                  <a:gd name="T8" fmla="*/ 14 w 142"/>
                  <a:gd name="T9" fmla="*/ 34 h 114"/>
                  <a:gd name="T10" fmla="*/ 6 w 142"/>
                  <a:gd name="T11" fmla="*/ 30 h 114"/>
                  <a:gd name="T12" fmla="*/ 0 w 142"/>
                  <a:gd name="T13" fmla="*/ 26 h 114"/>
                  <a:gd name="T14" fmla="*/ 2 w 142"/>
                  <a:gd name="T15" fmla="*/ 24 h 114"/>
                  <a:gd name="T16" fmla="*/ 20 w 142"/>
                  <a:gd name="T17" fmla="*/ 16 h 114"/>
                  <a:gd name="T18" fmla="*/ 32 w 142"/>
                  <a:gd name="T19" fmla="*/ 12 h 114"/>
                  <a:gd name="T20" fmla="*/ 54 w 142"/>
                  <a:gd name="T21" fmla="*/ 6 h 114"/>
                  <a:gd name="T22" fmla="*/ 58 w 142"/>
                  <a:gd name="T23" fmla="*/ 2 h 114"/>
                  <a:gd name="T24" fmla="*/ 60 w 142"/>
                  <a:gd name="T25" fmla="*/ 0 h 114"/>
                  <a:gd name="T26" fmla="*/ 68 w 142"/>
                  <a:gd name="T27" fmla="*/ 24 h 114"/>
                  <a:gd name="T28" fmla="*/ 86 w 142"/>
                  <a:gd name="T29" fmla="*/ 24 h 114"/>
                  <a:gd name="T30" fmla="*/ 92 w 142"/>
                  <a:gd name="T31" fmla="*/ 22 h 114"/>
                  <a:gd name="T32" fmla="*/ 102 w 142"/>
                  <a:gd name="T33" fmla="*/ 18 h 114"/>
                  <a:gd name="T34" fmla="*/ 108 w 142"/>
                  <a:gd name="T35" fmla="*/ 20 h 114"/>
                  <a:gd name="T36" fmla="*/ 110 w 142"/>
                  <a:gd name="T37" fmla="*/ 26 h 114"/>
                  <a:gd name="T38" fmla="*/ 110 w 142"/>
                  <a:gd name="T39" fmla="*/ 32 h 114"/>
                  <a:gd name="T40" fmla="*/ 120 w 142"/>
                  <a:gd name="T41" fmla="*/ 42 h 114"/>
                  <a:gd name="T42" fmla="*/ 124 w 142"/>
                  <a:gd name="T43" fmla="*/ 44 h 114"/>
                  <a:gd name="T44" fmla="*/ 128 w 142"/>
                  <a:gd name="T45" fmla="*/ 56 h 114"/>
                  <a:gd name="T46" fmla="*/ 132 w 142"/>
                  <a:gd name="T47" fmla="*/ 64 h 114"/>
                  <a:gd name="T48" fmla="*/ 136 w 142"/>
                  <a:gd name="T49" fmla="*/ 70 h 114"/>
                  <a:gd name="T50" fmla="*/ 138 w 142"/>
                  <a:gd name="T51" fmla="*/ 74 h 114"/>
                  <a:gd name="T52" fmla="*/ 138 w 142"/>
                  <a:gd name="T53" fmla="*/ 78 h 114"/>
                  <a:gd name="T54" fmla="*/ 136 w 142"/>
                  <a:gd name="T55" fmla="*/ 80 h 114"/>
                  <a:gd name="T56" fmla="*/ 134 w 142"/>
                  <a:gd name="T57" fmla="*/ 94 h 114"/>
                  <a:gd name="T58" fmla="*/ 128 w 142"/>
                  <a:gd name="T59" fmla="*/ 112 h 114"/>
                  <a:gd name="T60" fmla="*/ 112 w 142"/>
                  <a:gd name="T61" fmla="*/ 110 h 114"/>
                  <a:gd name="T62" fmla="*/ 112 w 142"/>
                  <a:gd name="T63" fmla="*/ 104 h 114"/>
                  <a:gd name="T64" fmla="*/ 112 w 142"/>
                  <a:gd name="T65" fmla="*/ 102 h 114"/>
                  <a:gd name="T66" fmla="*/ 110 w 142"/>
                  <a:gd name="T67" fmla="*/ 92 h 114"/>
                  <a:gd name="T68" fmla="*/ 108 w 142"/>
                  <a:gd name="T69" fmla="*/ 86 h 114"/>
                  <a:gd name="T70" fmla="*/ 106 w 142"/>
                  <a:gd name="T71" fmla="*/ 82 h 114"/>
                  <a:gd name="T72" fmla="*/ 98 w 142"/>
                  <a:gd name="T73" fmla="*/ 78 h 114"/>
                  <a:gd name="T74" fmla="*/ 94 w 142"/>
                  <a:gd name="T75" fmla="*/ 80 h 114"/>
                  <a:gd name="T76" fmla="*/ 92 w 142"/>
                  <a:gd name="T77" fmla="*/ 80 h 114"/>
                  <a:gd name="T78" fmla="*/ 64 w 142"/>
                  <a:gd name="T79" fmla="*/ 76 h 114"/>
                  <a:gd name="T80" fmla="*/ 58 w 142"/>
                  <a:gd name="T81" fmla="*/ 74 h 114"/>
                  <a:gd name="T82" fmla="*/ 52 w 142"/>
                  <a:gd name="T83" fmla="*/ 70 h 114"/>
                  <a:gd name="T84" fmla="*/ 46 w 142"/>
                  <a:gd name="T85" fmla="*/ 60 h 114"/>
                  <a:gd name="T86" fmla="*/ 38 w 142"/>
                  <a:gd name="T87" fmla="*/ 60 h 114"/>
                  <a:gd name="T88" fmla="*/ 26 w 142"/>
                  <a:gd name="T89" fmla="*/ 52 h 11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2"/>
                  <a:gd name="T136" fmla="*/ 0 h 114"/>
                  <a:gd name="T137" fmla="*/ 142 w 142"/>
                  <a:gd name="T138" fmla="*/ 114 h 11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2" h="114">
                    <a:moveTo>
                      <a:pt x="26" y="52"/>
                    </a:moveTo>
                    <a:lnTo>
                      <a:pt x="20" y="42"/>
                    </a:lnTo>
                    <a:lnTo>
                      <a:pt x="20" y="40"/>
                    </a:lnTo>
                    <a:lnTo>
                      <a:pt x="18" y="38"/>
                    </a:lnTo>
                    <a:lnTo>
                      <a:pt x="20" y="36"/>
                    </a:lnTo>
                    <a:lnTo>
                      <a:pt x="18" y="34"/>
                    </a:lnTo>
                    <a:lnTo>
                      <a:pt x="14" y="34"/>
                    </a:lnTo>
                    <a:lnTo>
                      <a:pt x="10" y="32"/>
                    </a:lnTo>
                    <a:lnTo>
                      <a:pt x="6" y="30"/>
                    </a:lnTo>
                    <a:lnTo>
                      <a:pt x="2" y="28"/>
                    </a:lnTo>
                    <a:lnTo>
                      <a:pt x="0" y="26"/>
                    </a:lnTo>
                    <a:lnTo>
                      <a:pt x="2" y="24"/>
                    </a:lnTo>
                    <a:lnTo>
                      <a:pt x="10" y="20"/>
                    </a:lnTo>
                    <a:lnTo>
                      <a:pt x="20" y="16"/>
                    </a:lnTo>
                    <a:lnTo>
                      <a:pt x="28" y="14"/>
                    </a:lnTo>
                    <a:lnTo>
                      <a:pt x="32" y="12"/>
                    </a:lnTo>
                    <a:lnTo>
                      <a:pt x="56" y="10"/>
                    </a:lnTo>
                    <a:lnTo>
                      <a:pt x="54" y="6"/>
                    </a:lnTo>
                    <a:lnTo>
                      <a:pt x="56" y="4"/>
                    </a:lnTo>
                    <a:lnTo>
                      <a:pt x="58" y="2"/>
                    </a:lnTo>
                    <a:lnTo>
                      <a:pt x="58" y="0"/>
                    </a:lnTo>
                    <a:lnTo>
                      <a:pt x="60" y="0"/>
                    </a:lnTo>
                    <a:lnTo>
                      <a:pt x="62" y="10"/>
                    </a:lnTo>
                    <a:lnTo>
                      <a:pt x="68" y="24"/>
                    </a:lnTo>
                    <a:lnTo>
                      <a:pt x="84" y="24"/>
                    </a:lnTo>
                    <a:lnTo>
                      <a:pt x="86" y="24"/>
                    </a:lnTo>
                    <a:lnTo>
                      <a:pt x="88" y="22"/>
                    </a:lnTo>
                    <a:lnTo>
                      <a:pt x="92" y="22"/>
                    </a:lnTo>
                    <a:lnTo>
                      <a:pt x="96" y="20"/>
                    </a:lnTo>
                    <a:lnTo>
                      <a:pt x="102" y="18"/>
                    </a:lnTo>
                    <a:lnTo>
                      <a:pt x="106" y="18"/>
                    </a:lnTo>
                    <a:lnTo>
                      <a:pt x="108" y="20"/>
                    </a:lnTo>
                    <a:lnTo>
                      <a:pt x="110" y="24"/>
                    </a:lnTo>
                    <a:lnTo>
                      <a:pt x="110" y="26"/>
                    </a:lnTo>
                    <a:lnTo>
                      <a:pt x="110" y="30"/>
                    </a:lnTo>
                    <a:lnTo>
                      <a:pt x="110" y="32"/>
                    </a:lnTo>
                    <a:lnTo>
                      <a:pt x="110" y="34"/>
                    </a:lnTo>
                    <a:lnTo>
                      <a:pt x="120" y="42"/>
                    </a:lnTo>
                    <a:lnTo>
                      <a:pt x="124" y="40"/>
                    </a:lnTo>
                    <a:lnTo>
                      <a:pt x="124" y="44"/>
                    </a:lnTo>
                    <a:lnTo>
                      <a:pt x="128" y="50"/>
                    </a:lnTo>
                    <a:lnTo>
                      <a:pt x="128" y="56"/>
                    </a:lnTo>
                    <a:lnTo>
                      <a:pt x="130" y="60"/>
                    </a:lnTo>
                    <a:lnTo>
                      <a:pt x="132" y="64"/>
                    </a:lnTo>
                    <a:lnTo>
                      <a:pt x="134" y="68"/>
                    </a:lnTo>
                    <a:lnTo>
                      <a:pt x="136" y="70"/>
                    </a:lnTo>
                    <a:lnTo>
                      <a:pt x="138" y="74"/>
                    </a:lnTo>
                    <a:lnTo>
                      <a:pt x="138" y="76"/>
                    </a:lnTo>
                    <a:lnTo>
                      <a:pt x="138" y="78"/>
                    </a:lnTo>
                    <a:lnTo>
                      <a:pt x="136" y="80"/>
                    </a:lnTo>
                    <a:lnTo>
                      <a:pt x="130" y="86"/>
                    </a:lnTo>
                    <a:lnTo>
                      <a:pt x="134" y="94"/>
                    </a:lnTo>
                    <a:lnTo>
                      <a:pt x="142" y="110"/>
                    </a:lnTo>
                    <a:lnTo>
                      <a:pt x="128" y="112"/>
                    </a:lnTo>
                    <a:lnTo>
                      <a:pt x="114" y="114"/>
                    </a:lnTo>
                    <a:lnTo>
                      <a:pt x="112" y="110"/>
                    </a:lnTo>
                    <a:lnTo>
                      <a:pt x="112" y="108"/>
                    </a:lnTo>
                    <a:lnTo>
                      <a:pt x="112" y="104"/>
                    </a:lnTo>
                    <a:lnTo>
                      <a:pt x="112" y="102"/>
                    </a:lnTo>
                    <a:lnTo>
                      <a:pt x="112" y="98"/>
                    </a:lnTo>
                    <a:lnTo>
                      <a:pt x="110" y="92"/>
                    </a:lnTo>
                    <a:lnTo>
                      <a:pt x="110" y="88"/>
                    </a:lnTo>
                    <a:lnTo>
                      <a:pt x="108" y="86"/>
                    </a:lnTo>
                    <a:lnTo>
                      <a:pt x="106" y="82"/>
                    </a:lnTo>
                    <a:lnTo>
                      <a:pt x="102" y="78"/>
                    </a:lnTo>
                    <a:lnTo>
                      <a:pt x="98" y="78"/>
                    </a:lnTo>
                    <a:lnTo>
                      <a:pt x="96" y="78"/>
                    </a:lnTo>
                    <a:lnTo>
                      <a:pt x="94" y="80"/>
                    </a:lnTo>
                    <a:lnTo>
                      <a:pt x="92" y="80"/>
                    </a:lnTo>
                    <a:lnTo>
                      <a:pt x="86" y="98"/>
                    </a:lnTo>
                    <a:lnTo>
                      <a:pt x="64" y="76"/>
                    </a:lnTo>
                    <a:lnTo>
                      <a:pt x="58" y="76"/>
                    </a:lnTo>
                    <a:lnTo>
                      <a:pt x="58" y="74"/>
                    </a:lnTo>
                    <a:lnTo>
                      <a:pt x="54" y="72"/>
                    </a:lnTo>
                    <a:lnTo>
                      <a:pt x="52" y="70"/>
                    </a:lnTo>
                    <a:lnTo>
                      <a:pt x="48" y="66"/>
                    </a:lnTo>
                    <a:lnTo>
                      <a:pt x="46" y="60"/>
                    </a:lnTo>
                    <a:lnTo>
                      <a:pt x="44" y="56"/>
                    </a:lnTo>
                    <a:lnTo>
                      <a:pt x="38" y="60"/>
                    </a:lnTo>
                    <a:lnTo>
                      <a:pt x="26" y="52"/>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400" name="Freeform 245"/>
              <p:cNvSpPr/>
              <p:nvPr/>
            </p:nvSpPr>
            <p:spPr bwMode="gray">
              <a:xfrm>
                <a:off x="2895" y="2096"/>
                <a:ext cx="84" cy="58"/>
              </a:xfrm>
              <a:custGeom>
                <a:avLst/>
                <a:gdLst>
                  <a:gd name="T0" fmla="*/ 40 w 76"/>
                  <a:gd name="T1" fmla="*/ 18 h 58"/>
                  <a:gd name="T2" fmla="*/ 34 w 76"/>
                  <a:gd name="T3" fmla="*/ 20 h 58"/>
                  <a:gd name="T4" fmla="*/ 28 w 76"/>
                  <a:gd name="T5" fmla="*/ 22 h 58"/>
                  <a:gd name="T6" fmla="*/ 26 w 76"/>
                  <a:gd name="T7" fmla="*/ 22 h 58"/>
                  <a:gd name="T8" fmla="*/ 12 w 76"/>
                  <a:gd name="T9" fmla="*/ 22 h 58"/>
                  <a:gd name="T10" fmla="*/ 10 w 76"/>
                  <a:gd name="T11" fmla="*/ 20 h 58"/>
                  <a:gd name="T12" fmla="*/ 6 w 76"/>
                  <a:gd name="T13" fmla="*/ 16 h 58"/>
                  <a:gd name="T14" fmla="*/ 4 w 76"/>
                  <a:gd name="T15" fmla="*/ 18 h 58"/>
                  <a:gd name="T16" fmla="*/ 0 w 76"/>
                  <a:gd name="T17" fmla="*/ 24 h 58"/>
                  <a:gd name="T18" fmla="*/ 0 w 76"/>
                  <a:gd name="T19" fmla="*/ 32 h 58"/>
                  <a:gd name="T20" fmla="*/ 0 w 76"/>
                  <a:gd name="T21" fmla="*/ 34 h 58"/>
                  <a:gd name="T22" fmla="*/ 2 w 76"/>
                  <a:gd name="T23" fmla="*/ 42 h 58"/>
                  <a:gd name="T24" fmla="*/ 4 w 76"/>
                  <a:gd name="T25" fmla="*/ 52 h 58"/>
                  <a:gd name="T26" fmla="*/ 8 w 76"/>
                  <a:gd name="T27" fmla="*/ 58 h 58"/>
                  <a:gd name="T28" fmla="*/ 26 w 76"/>
                  <a:gd name="T29" fmla="*/ 58 h 58"/>
                  <a:gd name="T30" fmla="*/ 32 w 76"/>
                  <a:gd name="T31" fmla="*/ 56 h 58"/>
                  <a:gd name="T32" fmla="*/ 38 w 76"/>
                  <a:gd name="T33" fmla="*/ 54 h 58"/>
                  <a:gd name="T34" fmla="*/ 46 w 76"/>
                  <a:gd name="T35" fmla="*/ 52 h 58"/>
                  <a:gd name="T36" fmla="*/ 52 w 76"/>
                  <a:gd name="T37" fmla="*/ 54 h 58"/>
                  <a:gd name="T38" fmla="*/ 56 w 76"/>
                  <a:gd name="T39" fmla="*/ 54 h 58"/>
                  <a:gd name="T40" fmla="*/ 58 w 76"/>
                  <a:gd name="T41" fmla="*/ 52 h 58"/>
                  <a:gd name="T42" fmla="*/ 62 w 76"/>
                  <a:gd name="T43" fmla="*/ 48 h 58"/>
                  <a:gd name="T44" fmla="*/ 68 w 76"/>
                  <a:gd name="T45" fmla="*/ 42 h 58"/>
                  <a:gd name="T46" fmla="*/ 72 w 76"/>
                  <a:gd name="T47" fmla="*/ 30 h 58"/>
                  <a:gd name="T48" fmla="*/ 72 w 76"/>
                  <a:gd name="T49" fmla="*/ 24 h 58"/>
                  <a:gd name="T50" fmla="*/ 74 w 76"/>
                  <a:gd name="T51" fmla="*/ 16 h 58"/>
                  <a:gd name="T52" fmla="*/ 76 w 76"/>
                  <a:gd name="T53" fmla="*/ 10 h 58"/>
                  <a:gd name="T54" fmla="*/ 70 w 76"/>
                  <a:gd name="T55" fmla="*/ 0 h 58"/>
                  <a:gd name="T56" fmla="*/ 66 w 76"/>
                  <a:gd name="T57" fmla="*/ 2 h 58"/>
                  <a:gd name="T58" fmla="*/ 56 w 76"/>
                  <a:gd name="T59" fmla="*/ 2 h 58"/>
                  <a:gd name="T60" fmla="*/ 54 w 76"/>
                  <a:gd name="T61" fmla="*/ 4 h 58"/>
                  <a:gd name="T62" fmla="*/ 46 w 76"/>
                  <a:gd name="T63" fmla="*/ 8 h 58"/>
                  <a:gd name="T64" fmla="*/ 46 w 76"/>
                  <a:gd name="T65" fmla="*/ 12 h 58"/>
                  <a:gd name="T66" fmla="*/ 44 w 76"/>
                  <a:gd name="T67" fmla="*/ 16 h 58"/>
                  <a:gd name="T68" fmla="*/ 42 w 76"/>
                  <a:gd name="T69" fmla="*/ 18 h 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6"/>
                  <a:gd name="T106" fmla="*/ 0 h 58"/>
                  <a:gd name="T107" fmla="*/ 76 w 76"/>
                  <a:gd name="T108" fmla="*/ 58 h 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6" h="58">
                    <a:moveTo>
                      <a:pt x="42" y="18"/>
                    </a:moveTo>
                    <a:lnTo>
                      <a:pt x="40" y="18"/>
                    </a:lnTo>
                    <a:lnTo>
                      <a:pt x="36" y="18"/>
                    </a:lnTo>
                    <a:lnTo>
                      <a:pt x="34" y="20"/>
                    </a:lnTo>
                    <a:lnTo>
                      <a:pt x="30" y="22"/>
                    </a:lnTo>
                    <a:lnTo>
                      <a:pt x="28" y="22"/>
                    </a:lnTo>
                    <a:lnTo>
                      <a:pt x="26" y="22"/>
                    </a:lnTo>
                    <a:lnTo>
                      <a:pt x="20" y="24"/>
                    </a:lnTo>
                    <a:lnTo>
                      <a:pt x="12" y="22"/>
                    </a:lnTo>
                    <a:lnTo>
                      <a:pt x="10" y="20"/>
                    </a:lnTo>
                    <a:lnTo>
                      <a:pt x="8" y="18"/>
                    </a:lnTo>
                    <a:lnTo>
                      <a:pt x="6" y="16"/>
                    </a:lnTo>
                    <a:lnTo>
                      <a:pt x="6" y="18"/>
                    </a:lnTo>
                    <a:lnTo>
                      <a:pt x="4" y="18"/>
                    </a:lnTo>
                    <a:lnTo>
                      <a:pt x="2" y="20"/>
                    </a:lnTo>
                    <a:lnTo>
                      <a:pt x="0" y="24"/>
                    </a:lnTo>
                    <a:lnTo>
                      <a:pt x="0" y="28"/>
                    </a:lnTo>
                    <a:lnTo>
                      <a:pt x="0" y="32"/>
                    </a:lnTo>
                    <a:lnTo>
                      <a:pt x="0" y="34"/>
                    </a:lnTo>
                    <a:lnTo>
                      <a:pt x="0" y="38"/>
                    </a:lnTo>
                    <a:lnTo>
                      <a:pt x="2" y="42"/>
                    </a:lnTo>
                    <a:lnTo>
                      <a:pt x="4" y="48"/>
                    </a:lnTo>
                    <a:lnTo>
                      <a:pt x="4" y="52"/>
                    </a:lnTo>
                    <a:lnTo>
                      <a:pt x="6" y="56"/>
                    </a:lnTo>
                    <a:lnTo>
                      <a:pt x="8" y="58"/>
                    </a:lnTo>
                    <a:lnTo>
                      <a:pt x="24" y="58"/>
                    </a:lnTo>
                    <a:lnTo>
                      <a:pt x="26" y="58"/>
                    </a:lnTo>
                    <a:lnTo>
                      <a:pt x="28" y="58"/>
                    </a:lnTo>
                    <a:lnTo>
                      <a:pt x="32" y="56"/>
                    </a:lnTo>
                    <a:lnTo>
                      <a:pt x="36" y="54"/>
                    </a:lnTo>
                    <a:lnTo>
                      <a:pt x="38" y="54"/>
                    </a:lnTo>
                    <a:lnTo>
                      <a:pt x="46" y="52"/>
                    </a:lnTo>
                    <a:lnTo>
                      <a:pt x="48" y="54"/>
                    </a:lnTo>
                    <a:lnTo>
                      <a:pt x="52" y="54"/>
                    </a:lnTo>
                    <a:lnTo>
                      <a:pt x="54" y="54"/>
                    </a:lnTo>
                    <a:lnTo>
                      <a:pt x="56" y="54"/>
                    </a:lnTo>
                    <a:lnTo>
                      <a:pt x="56" y="52"/>
                    </a:lnTo>
                    <a:lnTo>
                      <a:pt x="58" y="52"/>
                    </a:lnTo>
                    <a:lnTo>
                      <a:pt x="60" y="52"/>
                    </a:lnTo>
                    <a:lnTo>
                      <a:pt x="62" y="48"/>
                    </a:lnTo>
                    <a:lnTo>
                      <a:pt x="66" y="46"/>
                    </a:lnTo>
                    <a:lnTo>
                      <a:pt x="68" y="42"/>
                    </a:lnTo>
                    <a:lnTo>
                      <a:pt x="70" y="36"/>
                    </a:lnTo>
                    <a:lnTo>
                      <a:pt x="72" y="30"/>
                    </a:lnTo>
                    <a:lnTo>
                      <a:pt x="72" y="28"/>
                    </a:lnTo>
                    <a:lnTo>
                      <a:pt x="72" y="24"/>
                    </a:lnTo>
                    <a:lnTo>
                      <a:pt x="72" y="20"/>
                    </a:lnTo>
                    <a:lnTo>
                      <a:pt x="74" y="16"/>
                    </a:lnTo>
                    <a:lnTo>
                      <a:pt x="74" y="12"/>
                    </a:lnTo>
                    <a:lnTo>
                      <a:pt x="76" y="10"/>
                    </a:lnTo>
                    <a:lnTo>
                      <a:pt x="70" y="0"/>
                    </a:lnTo>
                    <a:lnTo>
                      <a:pt x="68" y="2"/>
                    </a:lnTo>
                    <a:lnTo>
                      <a:pt x="66" y="2"/>
                    </a:lnTo>
                    <a:lnTo>
                      <a:pt x="62" y="2"/>
                    </a:lnTo>
                    <a:lnTo>
                      <a:pt x="56" y="2"/>
                    </a:lnTo>
                    <a:lnTo>
                      <a:pt x="54" y="4"/>
                    </a:lnTo>
                    <a:lnTo>
                      <a:pt x="52" y="4"/>
                    </a:lnTo>
                    <a:lnTo>
                      <a:pt x="46" y="8"/>
                    </a:lnTo>
                    <a:lnTo>
                      <a:pt x="46" y="10"/>
                    </a:lnTo>
                    <a:lnTo>
                      <a:pt x="46" y="12"/>
                    </a:lnTo>
                    <a:lnTo>
                      <a:pt x="46" y="14"/>
                    </a:lnTo>
                    <a:lnTo>
                      <a:pt x="44" y="16"/>
                    </a:lnTo>
                    <a:lnTo>
                      <a:pt x="44" y="18"/>
                    </a:lnTo>
                    <a:lnTo>
                      <a:pt x="42" y="18"/>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401" name="Freeform 246"/>
              <p:cNvSpPr/>
              <p:nvPr/>
            </p:nvSpPr>
            <p:spPr bwMode="gray">
              <a:xfrm>
                <a:off x="2831" y="2054"/>
                <a:ext cx="152" cy="66"/>
              </a:xfrm>
              <a:custGeom>
                <a:avLst/>
                <a:gdLst>
                  <a:gd name="T0" fmla="*/ 134 w 138"/>
                  <a:gd name="T1" fmla="*/ 22 h 66"/>
                  <a:gd name="T2" fmla="*/ 130 w 138"/>
                  <a:gd name="T3" fmla="*/ 18 h 66"/>
                  <a:gd name="T4" fmla="*/ 126 w 138"/>
                  <a:gd name="T5" fmla="*/ 16 h 66"/>
                  <a:gd name="T6" fmla="*/ 118 w 138"/>
                  <a:gd name="T7" fmla="*/ 12 h 66"/>
                  <a:gd name="T8" fmla="*/ 110 w 138"/>
                  <a:gd name="T9" fmla="*/ 14 h 66"/>
                  <a:gd name="T10" fmla="*/ 106 w 138"/>
                  <a:gd name="T11" fmla="*/ 18 h 66"/>
                  <a:gd name="T12" fmla="*/ 104 w 138"/>
                  <a:gd name="T13" fmla="*/ 20 h 66"/>
                  <a:gd name="T14" fmla="*/ 104 w 138"/>
                  <a:gd name="T15" fmla="*/ 24 h 66"/>
                  <a:gd name="T16" fmla="*/ 100 w 138"/>
                  <a:gd name="T17" fmla="*/ 22 h 66"/>
                  <a:gd name="T18" fmla="*/ 94 w 138"/>
                  <a:gd name="T19" fmla="*/ 24 h 66"/>
                  <a:gd name="T20" fmla="*/ 90 w 138"/>
                  <a:gd name="T21" fmla="*/ 24 h 66"/>
                  <a:gd name="T22" fmla="*/ 84 w 138"/>
                  <a:gd name="T23" fmla="*/ 22 h 66"/>
                  <a:gd name="T24" fmla="*/ 76 w 138"/>
                  <a:gd name="T25" fmla="*/ 20 h 66"/>
                  <a:gd name="T26" fmla="*/ 60 w 138"/>
                  <a:gd name="T27" fmla="*/ 14 h 66"/>
                  <a:gd name="T28" fmla="*/ 46 w 138"/>
                  <a:gd name="T29" fmla="*/ 8 h 66"/>
                  <a:gd name="T30" fmla="*/ 36 w 138"/>
                  <a:gd name="T31" fmla="*/ 4 h 66"/>
                  <a:gd name="T32" fmla="*/ 30 w 138"/>
                  <a:gd name="T33" fmla="*/ 0 h 66"/>
                  <a:gd name="T34" fmla="*/ 28 w 138"/>
                  <a:gd name="T35" fmla="*/ 2 h 66"/>
                  <a:gd name="T36" fmla="*/ 28 w 138"/>
                  <a:gd name="T37" fmla="*/ 4 h 66"/>
                  <a:gd name="T38" fmla="*/ 26 w 138"/>
                  <a:gd name="T39" fmla="*/ 6 h 66"/>
                  <a:gd name="T40" fmla="*/ 24 w 138"/>
                  <a:gd name="T41" fmla="*/ 4 h 66"/>
                  <a:gd name="T42" fmla="*/ 22 w 138"/>
                  <a:gd name="T43" fmla="*/ 4 h 66"/>
                  <a:gd name="T44" fmla="*/ 20 w 138"/>
                  <a:gd name="T45" fmla="*/ 0 h 66"/>
                  <a:gd name="T46" fmla="*/ 18 w 138"/>
                  <a:gd name="T47" fmla="*/ 0 h 66"/>
                  <a:gd name="T48" fmla="*/ 18 w 138"/>
                  <a:gd name="T49" fmla="*/ 4 h 66"/>
                  <a:gd name="T50" fmla="*/ 14 w 138"/>
                  <a:gd name="T51" fmla="*/ 6 h 66"/>
                  <a:gd name="T52" fmla="*/ 12 w 138"/>
                  <a:gd name="T53" fmla="*/ 6 h 66"/>
                  <a:gd name="T54" fmla="*/ 6 w 138"/>
                  <a:gd name="T55" fmla="*/ 6 h 66"/>
                  <a:gd name="T56" fmla="*/ 4 w 138"/>
                  <a:gd name="T57" fmla="*/ 8 h 66"/>
                  <a:gd name="T58" fmla="*/ 0 w 138"/>
                  <a:gd name="T59" fmla="*/ 8 h 66"/>
                  <a:gd name="T60" fmla="*/ 8 w 138"/>
                  <a:gd name="T61" fmla="*/ 20 h 66"/>
                  <a:gd name="T62" fmla="*/ 16 w 138"/>
                  <a:gd name="T63" fmla="*/ 42 h 66"/>
                  <a:gd name="T64" fmla="*/ 18 w 138"/>
                  <a:gd name="T65" fmla="*/ 42 h 66"/>
                  <a:gd name="T66" fmla="*/ 18 w 138"/>
                  <a:gd name="T67" fmla="*/ 44 h 66"/>
                  <a:gd name="T68" fmla="*/ 20 w 138"/>
                  <a:gd name="T69" fmla="*/ 46 h 66"/>
                  <a:gd name="T70" fmla="*/ 24 w 138"/>
                  <a:gd name="T71" fmla="*/ 46 h 66"/>
                  <a:gd name="T72" fmla="*/ 30 w 138"/>
                  <a:gd name="T73" fmla="*/ 46 h 66"/>
                  <a:gd name="T74" fmla="*/ 34 w 138"/>
                  <a:gd name="T75" fmla="*/ 42 h 66"/>
                  <a:gd name="T76" fmla="*/ 42 w 138"/>
                  <a:gd name="T77" fmla="*/ 44 h 66"/>
                  <a:gd name="T78" fmla="*/ 42 w 138"/>
                  <a:gd name="T79" fmla="*/ 46 h 66"/>
                  <a:gd name="T80" fmla="*/ 44 w 138"/>
                  <a:gd name="T81" fmla="*/ 48 h 66"/>
                  <a:gd name="T82" fmla="*/ 52 w 138"/>
                  <a:gd name="T83" fmla="*/ 50 h 66"/>
                  <a:gd name="T84" fmla="*/ 60 w 138"/>
                  <a:gd name="T85" fmla="*/ 52 h 66"/>
                  <a:gd name="T86" fmla="*/ 62 w 138"/>
                  <a:gd name="T87" fmla="*/ 58 h 66"/>
                  <a:gd name="T88" fmla="*/ 68 w 138"/>
                  <a:gd name="T89" fmla="*/ 64 h 66"/>
                  <a:gd name="T90" fmla="*/ 72 w 138"/>
                  <a:gd name="T91" fmla="*/ 64 h 66"/>
                  <a:gd name="T92" fmla="*/ 78 w 138"/>
                  <a:gd name="T93" fmla="*/ 66 h 66"/>
                  <a:gd name="T94" fmla="*/ 86 w 138"/>
                  <a:gd name="T95" fmla="*/ 64 h 66"/>
                  <a:gd name="T96" fmla="*/ 90 w 138"/>
                  <a:gd name="T97" fmla="*/ 62 h 66"/>
                  <a:gd name="T98" fmla="*/ 98 w 138"/>
                  <a:gd name="T99" fmla="*/ 60 h 66"/>
                  <a:gd name="T100" fmla="*/ 102 w 138"/>
                  <a:gd name="T101" fmla="*/ 58 h 66"/>
                  <a:gd name="T102" fmla="*/ 104 w 138"/>
                  <a:gd name="T103" fmla="*/ 54 h 66"/>
                  <a:gd name="T104" fmla="*/ 104 w 138"/>
                  <a:gd name="T105" fmla="*/ 50 h 66"/>
                  <a:gd name="T106" fmla="*/ 108 w 138"/>
                  <a:gd name="T107" fmla="*/ 48 h 66"/>
                  <a:gd name="T108" fmla="*/ 112 w 138"/>
                  <a:gd name="T109" fmla="*/ 44 h 66"/>
                  <a:gd name="T110" fmla="*/ 118 w 138"/>
                  <a:gd name="T111" fmla="*/ 46 h 66"/>
                  <a:gd name="T112" fmla="*/ 126 w 138"/>
                  <a:gd name="T113" fmla="*/ 44 h 66"/>
                  <a:gd name="T114" fmla="*/ 130 w 138"/>
                  <a:gd name="T115" fmla="*/ 40 h 66"/>
                  <a:gd name="T116" fmla="*/ 136 w 138"/>
                  <a:gd name="T117" fmla="*/ 38 h 66"/>
                  <a:gd name="T118" fmla="*/ 138 w 138"/>
                  <a:gd name="T119" fmla="*/ 38 h 66"/>
                  <a:gd name="T120" fmla="*/ 136 w 138"/>
                  <a:gd name="T121" fmla="*/ 36 h 66"/>
                  <a:gd name="T122" fmla="*/ 136 w 138"/>
                  <a:gd name="T123" fmla="*/ 30 h 66"/>
                  <a:gd name="T124" fmla="*/ 138 w 138"/>
                  <a:gd name="T125" fmla="*/ 24 h 6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8"/>
                  <a:gd name="T190" fmla="*/ 0 h 66"/>
                  <a:gd name="T191" fmla="*/ 138 w 138"/>
                  <a:gd name="T192" fmla="*/ 66 h 6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8" h="66">
                    <a:moveTo>
                      <a:pt x="138" y="24"/>
                    </a:moveTo>
                    <a:lnTo>
                      <a:pt x="134" y="22"/>
                    </a:lnTo>
                    <a:lnTo>
                      <a:pt x="132" y="20"/>
                    </a:lnTo>
                    <a:lnTo>
                      <a:pt x="130" y="18"/>
                    </a:lnTo>
                    <a:lnTo>
                      <a:pt x="128" y="16"/>
                    </a:lnTo>
                    <a:lnTo>
                      <a:pt x="126" y="16"/>
                    </a:lnTo>
                    <a:lnTo>
                      <a:pt x="122" y="12"/>
                    </a:lnTo>
                    <a:lnTo>
                      <a:pt x="118" y="12"/>
                    </a:lnTo>
                    <a:lnTo>
                      <a:pt x="114" y="14"/>
                    </a:lnTo>
                    <a:lnTo>
                      <a:pt x="110" y="14"/>
                    </a:lnTo>
                    <a:lnTo>
                      <a:pt x="108" y="16"/>
                    </a:lnTo>
                    <a:lnTo>
                      <a:pt x="106" y="18"/>
                    </a:lnTo>
                    <a:lnTo>
                      <a:pt x="104" y="18"/>
                    </a:lnTo>
                    <a:lnTo>
                      <a:pt x="104" y="20"/>
                    </a:lnTo>
                    <a:lnTo>
                      <a:pt x="104" y="22"/>
                    </a:lnTo>
                    <a:lnTo>
                      <a:pt x="104" y="24"/>
                    </a:lnTo>
                    <a:lnTo>
                      <a:pt x="102" y="24"/>
                    </a:lnTo>
                    <a:lnTo>
                      <a:pt x="100" y="22"/>
                    </a:lnTo>
                    <a:lnTo>
                      <a:pt x="96" y="22"/>
                    </a:lnTo>
                    <a:lnTo>
                      <a:pt x="94" y="24"/>
                    </a:lnTo>
                    <a:lnTo>
                      <a:pt x="92" y="24"/>
                    </a:lnTo>
                    <a:lnTo>
                      <a:pt x="90" y="24"/>
                    </a:lnTo>
                    <a:lnTo>
                      <a:pt x="84" y="26"/>
                    </a:lnTo>
                    <a:lnTo>
                      <a:pt x="84" y="22"/>
                    </a:lnTo>
                    <a:lnTo>
                      <a:pt x="80" y="22"/>
                    </a:lnTo>
                    <a:lnTo>
                      <a:pt x="76" y="20"/>
                    </a:lnTo>
                    <a:lnTo>
                      <a:pt x="68" y="14"/>
                    </a:lnTo>
                    <a:lnTo>
                      <a:pt x="60" y="14"/>
                    </a:lnTo>
                    <a:lnTo>
                      <a:pt x="58" y="8"/>
                    </a:lnTo>
                    <a:lnTo>
                      <a:pt x="46" y="8"/>
                    </a:lnTo>
                    <a:lnTo>
                      <a:pt x="42" y="4"/>
                    </a:lnTo>
                    <a:lnTo>
                      <a:pt x="36" y="4"/>
                    </a:lnTo>
                    <a:lnTo>
                      <a:pt x="34" y="0"/>
                    </a:lnTo>
                    <a:lnTo>
                      <a:pt x="30" y="0"/>
                    </a:lnTo>
                    <a:lnTo>
                      <a:pt x="30" y="2"/>
                    </a:lnTo>
                    <a:lnTo>
                      <a:pt x="28" y="2"/>
                    </a:lnTo>
                    <a:lnTo>
                      <a:pt x="28" y="4"/>
                    </a:lnTo>
                    <a:lnTo>
                      <a:pt x="28" y="6"/>
                    </a:lnTo>
                    <a:lnTo>
                      <a:pt x="26" y="6"/>
                    </a:lnTo>
                    <a:lnTo>
                      <a:pt x="24" y="6"/>
                    </a:lnTo>
                    <a:lnTo>
                      <a:pt x="24" y="4"/>
                    </a:lnTo>
                    <a:lnTo>
                      <a:pt x="22" y="4"/>
                    </a:lnTo>
                    <a:lnTo>
                      <a:pt x="22" y="2"/>
                    </a:lnTo>
                    <a:lnTo>
                      <a:pt x="20" y="0"/>
                    </a:lnTo>
                    <a:lnTo>
                      <a:pt x="18" y="0"/>
                    </a:lnTo>
                    <a:lnTo>
                      <a:pt x="20" y="4"/>
                    </a:lnTo>
                    <a:lnTo>
                      <a:pt x="18" y="4"/>
                    </a:lnTo>
                    <a:lnTo>
                      <a:pt x="16" y="4"/>
                    </a:lnTo>
                    <a:lnTo>
                      <a:pt x="14" y="6"/>
                    </a:lnTo>
                    <a:lnTo>
                      <a:pt x="12" y="6"/>
                    </a:lnTo>
                    <a:lnTo>
                      <a:pt x="8" y="6"/>
                    </a:lnTo>
                    <a:lnTo>
                      <a:pt x="6" y="6"/>
                    </a:lnTo>
                    <a:lnTo>
                      <a:pt x="6" y="8"/>
                    </a:lnTo>
                    <a:lnTo>
                      <a:pt x="4" y="8"/>
                    </a:lnTo>
                    <a:lnTo>
                      <a:pt x="2" y="8"/>
                    </a:lnTo>
                    <a:lnTo>
                      <a:pt x="0" y="8"/>
                    </a:lnTo>
                    <a:lnTo>
                      <a:pt x="0" y="18"/>
                    </a:lnTo>
                    <a:lnTo>
                      <a:pt x="8" y="20"/>
                    </a:lnTo>
                    <a:lnTo>
                      <a:pt x="12" y="26"/>
                    </a:lnTo>
                    <a:lnTo>
                      <a:pt x="16" y="42"/>
                    </a:lnTo>
                    <a:lnTo>
                      <a:pt x="18" y="42"/>
                    </a:lnTo>
                    <a:lnTo>
                      <a:pt x="18" y="44"/>
                    </a:lnTo>
                    <a:lnTo>
                      <a:pt x="18" y="46"/>
                    </a:lnTo>
                    <a:lnTo>
                      <a:pt x="20" y="46"/>
                    </a:lnTo>
                    <a:lnTo>
                      <a:pt x="22" y="46"/>
                    </a:lnTo>
                    <a:lnTo>
                      <a:pt x="24" y="46"/>
                    </a:lnTo>
                    <a:lnTo>
                      <a:pt x="26" y="48"/>
                    </a:lnTo>
                    <a:lnTo>
                      <a:pt x="30" y="46"/>
                    </a:lnTo>
                    <a:lnTo>
                      <a:pt x="32" y="46"/>
                    </a:lnTo>
                    <a:lnTo>
                      <a:pt x="34" y="42"/>
                    </a:lnTo>
                    <a:lnTo>
                      <a:pt x="42" y="42"/>
                    </a:lnTo>
                    <a:lnTo>
                      <a:pt x="42" y="44"/>
                    </a:lnTo>
                    <a:lnTo>
                      <a:pt x="42" y="46"/>
                    </a:lnTo>
                    <a:lnTo>
                      <a:pt x="42" y="48"/>
                    </a:lnTo>
                    <a:lnTo>
                      <a:pt x="44" y="48"/>
                    </a:lnTo>
                    <a:lnTo>
                      <a:pt x="46" y="50"/>
                    </a:lnTo>
                    <a:lnTo>
                      <a:pt x="52" y="50"/>
                    </a:lnTo>
                    <a:lnTo>
                      <a:pt x="58" y="50"/>
                    </a:lnTo>
                    <a:lnTo>
                      <a:pt x="60" y="52"/>
                    </a:lnTo>
                    <a:lnTo>
                      <a:pt x="60" y="54"/>
                    </a:lnTo>
                    <a:lnTo>
                      <a:pt x="62" y="58"/>
                    </a:lnTo>
                    <a:lnTo>
                      <a:pt x="66" y="60"/>
                    </a:lnTo>
                    <a:lnTo>
                      <a:pt x="68" y="64"/>
                    </a:lnTo>
                    <a:lnTo>
                      <a:pt x="70" y="64"/>
                    </a:lnTo>
                    <a:lnTo>
                      <a:pt x="72" y="64"/>
                    </a:lnTo>
                    <a:lnTo>
                      <a:pt x="74" y="66"/>
                    </a:lnTo>
                    <a:lnTo>
                      <a:pt x="78" y="66"/>
                    </a:lnTo>
                    <a:lnTo>
                      <a:pt x="82" y="66"/>
                    </a:lnTo>
                    <a:lnTo>
                      <a:pt x="86" y="64"/>
                    </a:lnTo>
                    <a:lnTo>
                      <a:pt x="90" y="62"/>
                    </a:lnTo>
                    <a:lnTo>
                      <a:pt x="94" y="60"/>
                    </a:lnTo>
                    <a:lnTo>
                      <a:pt x="98" y="60"/>
                    </a:lnTo>
                    <a:lnTo>
                      <a:pt x="102" y="60"/>
                    </a:lnTo>
                    <a:lnTo>
                      <a:pt x="102" y="58"/>
                    </a:lnTo>
                    <a:lnTo>
                      <a:pt x="104" y="56"/>
                    </a:lnTo>
                    <a:lnTo>
                      <a:pt x="104" y="54"/>
                    </a:lnTo>
                    <a:lnTo>
                      <a:pt x="104" y="52"/>
                    </a:lnTo>
                    <a:lnTo>
                      <a:pt x="104" y="50"/>
                    </a:lnTo>
                    <a:lnTo>
                      <a:pt x="106" y="50"/>
                    </a:lnTo>
                    <a:lnTo>
                      <a:pt x="108" y="48"/>
                    </a:lnTo>
                    <a:lnTo>
                      <a:pt x="110" y="46"/>
                    </a:lnTo>
                    <a:lnTo>
                      <a:pt x="112" y="44"/>
                    </a:lnTo>
                    <a:lnTo>
                      <a:pt x="114" y="44"/>
                    </a:lnTo>
                    <a:lnTo>
                      <a:pt x="118" y="46"/>
                    </a:lnTo>
                    <a:lnTo>
                      <a:pt x="122" y="44"/>
                    </a:lnTo>
                    <a:lnTo>
                      <a:pt x="126" y="44"/>
                    </a:lnTo>
                    <a:lnTo>
                      <a:pt x="128" y="42"/>
                    </a:lnTo>
                    <a:lnTo>
                      <a:pt x="130" y="40"/>
                    </a:lnTo>
                    <a:lnTo>
                      <a:pt x="132" y="38"/>
                    </a:lnTo>
                    <a:lnTo>
                      <a:pt x="136" y="38"/>
                    </a:lnTo>
                    <a:lnTo>
                      <a:pt x="138" y="38"/>
                    </a:lnTo>
                    <a:lnTo>
                      <a:pt x="136" y="36"/>
                    </a:lnTo>
                    <a:lnTo>
                      <a:pt x="136" y="34"/>
                    </a:lnTo>
                    <a:lnTo>
                      <a:pt x="136" y="30"/>
                    </a:lnTo>
                    <a:lnTo>
                      <a:pt x="138" y="26"/>
                    </a:lnTo>
                    <a:lnTo>
                      <a:pt x="138" y="24"/>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402" name="Freeform 247"/>
              <p:cNvSpPr/>
              <p:nvPr/>
            </p:nvSpPr>
            <p:spPr bwMode="gray">
              <a:xfrm>
                <a:off x="2848" y="1958"/>
                <a:ext cx="168" cy="122"/>
              </a:xfrm>
              <a:custGeom>
                <a:avLst/>
                <a:gdLst>
                  <a:gd name="T0" fmla="*/ 84 w 152"/>
                  <a:gd name="T1" fmla="*/ 2 h 122"/>
                  <a:gd name="T2" fmla="*/ 80 w 152"/>
                  <a:gd name="T3" fmla="*/ 10 h 122"/>
                  <a:gd name="T4" fmla="*/ 60 w 152"/>
                  <a:gd name="T5" fmla="*/ 18 h 122"/>
                  <a:gd name="T6" fmla="*/ 52 w 152"/>
                  <a:gd name="T7" fmla="*/ 18 h 122"/>
                  <a:gd name="T8" fmla="*/ 46 w 152"/>
                  <a:gd name="T9" fmla="*/ 16 h 122"/>
                  <a:gd name="T10" fmla="*/ 36 w 152"/>
                  <a:gd name="T11" fmla="*/ 22 h 122"/>
                  <a:gd name="T12" fmla="*/ 30 w 152"/>
                  <a:gd name="T13" fmla="*/ 28 h 122"/>
                  <a:gd name="T14" fmla="*/ 4 w 152"/>
                  <a:gd name="T15" fmla="*/ 36 h 122"/>
                  <a:gd name="T16" fmla="*/ 4 w 152"/>
                  <a:gd name="T17" fmla="*/ 48 h 122"/>
                  <a:gd name="T18" fmla="*/ 4 w 152"/>
                  <a:gd name="T19" fmla="*/ 52 h 122"/>
                  <a:gd name="T20" fmla="*/ 0 w 152"/>
                  <a:gd name="T21" fmla="*/ 56 h 122"/>
                  <a:gd name="T22" fmla="*/ 6 w 152"/>
                  <a:gd name="T23" fmla="*/ 62 h 122"/>
                  <a:gd name="T24" fmla="*/ 10 w 152"/>
                  <a:gd name="T25" fmla="*/ 66 h 122"/>
                  <a:gd name="T26" fmla="*/ 10 w 152"/>
                  <a:gd name="T27" fmla="*/ 72 h 122"/>
                  <a:gd name="T28" fmla="*/ 6 w 152"/>
                  <a:gd name="T29" fmla="*/ 76 h 122"/>
                  <a:gd name="T30" fmla="*/ 6 w 152"/>
                  <a:gd name="T31" fmla="*/ 78 h 122"/>
                  <a:gd name="T32" fmla="*/ 8 w 152"/>
                  <a:gd name="T33" fmla="*/ 84 h 122"/>
                  <a:gd name="T34" fmla="*/ 8 w 152"/>
                  <a:gd name="T35" fmla="*/ 90 h 122"/>
                  <a:gd name="T36" fmla="*/ 8 w 152"/>
                  <a:gd name="T37" fmla="*/ 94 h 122"/>
                  <a:gd name="T38" fmla="*/ 6 w 152"/>
                  <a:gd name="T39" fmla="*/ 100 h 122"/>
                  <a:gd name="T40" fmla="*/ 8 w 152"/>
                  <a:gd name="T41" fmla="*/ 100 h 122"/>
                  <a:gd name="T42" fmla="*/ 12 w 152"/>
                  <a:gd name="T43" fmla="*/ 102 h 122"/>
                  <a:gd name="T44" fmla="*/ 12 w 152"/>
                  <a:gd name="T45" fmla="*/ 98 h 122"/>
                  <a:gd name="T46" fmla="*/ 18 w 152"/>
                  <a:gd name="T47" fmla="*/ 96 h 122"/>
                  <a:gd name="T48" fmla="*/ 30 w 152"/>
                  <a:gd name="T49" fmla="*/ 104 h 122"/>
                  <a:gd name="T50" fmla="*/ 52 w 152"/>
                  <a:gd name="T51" fmla="*/ 110 h 122"/>
                  <a:gd name="T52" fmla="*/ 68 w 152"/>
                  <a:gd name="T53" fmla="*/ 118 h 122"/>
                  <a:gd name="T54" fmla="*/ 76 w 152"/>
                  <a:gd name="T55" fmla="*/ 120 h 122"/>
                  <a:gd name="T56" fmla="*/ 84 w 152"/>
                  <a:gd name="T57" fmla="*/ 118 h 122"/>
                  <a:gd name="T58" fmla="*/ 88 w 152"/>
                  <a:gd name="T59" fmla="*/ 118 h 122"/>
                  <a:gd name="T60" fmla="*/ 90 w 152"/>
                  <a:gd name="T61" fmla="*/ 114 h 122"/>
                  <a:gd name="T62" fmla="*/ 98 w 152"/>
                  <a:gd name="T63" fmla="*/ 110 h 122"/>
                  <a:gd name="T64" fmla="*/ 110 w 152"/>
                  <a:gd name="T65" fmla="*/ 112 h 122"/>
                  <a:gd name="T66" fmla="*/ 116 w 152"/>
                  <a:gd name="T67" fmla="*/ 116 h 122"/>
                  <a:gd name="T68" fmla="*/ 124 w 152"/>
                  <a:gd name="T69" fmla="*/ 120 h 122"/>
                  <a:gd name="T70" fmla="*/ 128 w 152"/>
                  <a:gd name="T71" fmla="*/ 118 h 122"/>
                  <a:gd name="T72" fmla="*/ 150 w 152"/>
                  <a:gd name="T73" fmla="*/ 104 h 122"/>
                  <a:gd name="T74" fmla="*/ 152 w 152"/>
                  <a:gd name="T75" fmla="*/ 100 h 122"/>
                  <a:gd name="T76" fmla="*/ 146 w 152"/>
                  <a:gd name="T77" fmla="*/ 86 h 122"/>
                  <a:gd name="T78" fmla="*/ 142 w 152"/>
                  <a:gd name="T79" fmla="*/ 78 h 122"/>
                  <a:gd name="T80" fmla="*/ 132 w 152"/>
                  <a:gd name="T81" fmla="*/ 64 h 122"/>
                  <a:gd name="T82" fmla="*/ 126 w 152"/>
                  <a:gd name="T83" fmla="*/ 58 h 122"/>
                  <a:gd name="T84" fmla="*/ 132 w 152"/>
                  <a:gd name="T85" fmla="*/ 54 h 122"/>
                  <a:gd name="T86" fmla="*/ 134 w 152"/>
                  <a:gd name="T87" fmla="*/ 40 h 122"/>
                  <a:gd name="T88" fmla="*/ 130 w 152"/>
                  <a:gd name="T89" fmla="*/ 32 h 122"/>
                  <a:gd name="T90" fmla="*/ 124 w 152"/>
                  <a:gd name="T91" fmla="*/ 18 h 122"/>
                  <a:gd name="T92" fmla="*/ 116 w 152"/>
                  <a:gd name="T93" fmla="*/ 12 h 122"/>
                  <a:gd name="T94" fmla="*/ 112 w 152"/>
                  <a:gd name="T95" fmla="*/ 6 h 122"/>
                  <a:gd name="T96" fmla="*/ 104 w 152"/>
                  <a:gd name="T97" fmla="*/ 8 h 122"/>
                  <a:gd name="T98" fmla="*/ 94 w 152"/>
                  <a:gd name="T99" fmla="*/ 8 h 122"/>
                  <a:gd name="T100" fmla="*/ 90 w 152"/>
                  <a:gd name="T101" fmla="*/ 4 h 12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52"/>
                  <a:gd name="T154" fmla="*/ 0 h 122"/>
                  <a:gd name="T155" fmla="*/ 152 w 152"/>
                  <a:gd name="T156" fmla="*/ 122 h 12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52" h="122">
                    <a:moveTo>
                      <a:pt x="90" y="4"/>
                    </a:moveTo>
                    <a:lnTo>
                      <a:pt x="84" y="0"/>
                    </a:lnTo>
                    <a:lnTo>
                      <a:pt x="84" y="2"/>
                    </a:lnTo>
                    <a:lnTo>
                      <a:pt x="82" y="4"/>
                    </a:lnTo>
                    <a:lnTo>
                      <a:pt x="82" y="8"/>
                    </a:lnTo>
                    <a:lnTo>
                      <a:pt x="80" y="10"/>
                    </a:lnTo>
                    <a:lnTo>
                      <a:pt x="78" y="12"/>
                    </a:lnTo>
                    <a:lnTo>
                      <a:pt x="60" y="18"/>
                    </a:lnTo>
                    <a:lnTo>
                      <a:pt x="56" y="18"/>
                    </a:lnTo>
                    <a:lnTo>
                      <a:pt x="52" y="18"/>
                    </a:lnTo>
                    <a:lnTo>
                      <a:pt x="52" y="16"/>
                    </a:lnTo>
                    <a:lnTo>
                      <a:pt x="48" y="16"/>
                    </a:lnTo>
                    <a:lnTo>
                      <a:pt x="46" y="16"/>
                    </a:lnTo>
                    <a:lnTo>
                      <a:pt x="42" y="16"/>
                    </a:lnTo>
                    <a:lnTo>
                      <a:pt x="38" y="20"/>
                    </a:lnTo>
                    <a:lnTo>
                      <a:pt x="36" y="22"/>
                    </a:lnTo>
                    <a:lnTo>
                      <a:pt x="32" y="24"/>
                    </a:lnTo>
                    <a:lnTo>
                      <a:pt x="30" y="26"/>
                    </a:lnTo>
                    <a:lnTo>
                      <a:pt x="30" y="28"/>
                    </a:lnTo>
                    <a:lnTo>
                      <a:pt x="4" y="32"/>
                    </a:lnTo>
                    <a:lnTo>
                      <a:pt x="4" y="36"/>
                    </a:lnTo>
                    <a:lnTo>
                      <a:pt x="4" y="40"/>
                    </a:lnTo>
                    <a:lnTo>
                      <a:pt x="4" y="44"/>
                    </a:lnTo>
                    <a:lnTo>
                      <a:pt x="4" y="48"/>
                    </a:lnTo>
                    <a:lnTo>
                      <a:pt x="4" y="50"/>
                    </a:lnTo>
                    <a:lnTo>
                      <a:pt x="4" y="52"/>
                    </a:lnTo>
                    <a:lnTo>
                      <a:pt x="4" y="54"/>
                    </a:lnTo>
                    <a:lnTo>
                      <a:pt x="0" y="54"/>
                    </a:lnTo>
                    <a:lnTo>
                      <a:pt x="0" y="56"/>
                    </a:lnTo>
                    <a:lnTo>
                      <a:pt x="2" y="56"/>
                    </a:lnTo>
                    <a:lnTo>
                      <a:pt x="4" y="60"/>
                    </a:lnTo>
                    <a:lnTo>
                      <a:pt x="6" y="62"/>
                    </a:lnTo>
                    <a:lnTo>
                      <a:pt x="8" y="62"/>
                    </a:lnTo>
                    <a:lnTo>
                      <a:pt x="8" y="64"/>
                    </a:lnTo>
                    <a:lnTo>
                      <a:pt x="10" y="66"/>
                    </a:lnTo>
                    <a:lnTo>
                      <a:pt x="12" y="68"/>
                    </a:lnTo>
                    <a:lnTo>
                      <a:pt x="12" y="70"/>
                    </a:lnTo>
                    <a:lnTo>
                      <a:pt x="10" y="72"/>
                    </a:lnTo>
                    <a:lnTo>
                      <a:pt x="8" y="74"/>
                    </a:lnTo>
                    <a:lnTo>
                      <a:pt x="6" y="76"/>
                    </a:lnTo>
                    <a:lnTo>
                      <a:pt x="6" y="78"/>
                    </a:lnTo>
                    <a:lnTo>
                      <a:pt x="8" y="80"/>
                    </a:lnTo>
                    <a:lnTo>
                      <a:pt x="8" y="82"/>
                    </a:lnTo>
                    <a:lnTo>
                      <a:pt x="8" y="84"/>
                    </a:lnTo>
                    <a:lnTo>
                      <a:pt x="6" y="86"/>
                    </a:lnTo>
                    <a:lnTo>
                      <a:pt x="6" y="88"/>
                    </a:lnTo>
                    <a:lnTo>
                      <a:pt x="8" y="90"/>
                    </a:lnTo>
                    <a:lnTo>
                      <a:pt x="6" y="90"/>
                    </a:lnTo>
                    <a:lnTo>
                      <a:pt x="6" y="92"/>
                    </a:lnTo>
                    <a:lnTo>
                      <a:pt x="8" y="94"/>
                    </a:lnTo>
                    <a:lnTo>
                      <a:pt x="8" y="96"/>
                    </a:lnTo>
                    <a:lnTo>
                      <a:pt x="8" y="98"/>
                    </a:lnTo>
                    <a:lnTo>
                      <a:pt x="6" y="100"/>
                    </a:lnTo>
                    <a:lnTo>
                      <a:pt x="8" y="100"/>
                    </a:lnTo>
                    <a:lnTo>
                      <a:pt x="8" y="102"/>
                    </a:lnTo>
                    <a:lnTo>
                      <a:pt x="10" y="102"/>
                    </a:lnTo>
                    <a:lnTo>
                      <a:pt x="12" y="102"/>
                    </a:lnTo>
                    <a:lnTo>
                      <a:pt x="12" y="100"/>
                    </a:lnTo>
                    <a:lnTo>
                      <a:pt x="12" y="98"/>
                    </a:lnTo>
                    <a:lnTo>
                      <a:pt x="14" y="98"/>
                    </a:lnTo>
                    <a:lnTo>
                      <a:pt x="14" y="96"/>
                    </a:lnTo>
                    <a:lnTo>
                      <a:pt x="18" y="96"/>
                    </a:lnTo>
                    <a:lnTo>
                      <a:pt x="20" y="100"/>
                    </a:lnTo>
                    <a:lnTo>
                      <a:pt x="26" y="100"/>
                    </a:lnTo>
                    <a:lnTo>
                      <a:pt x="30" y="104"/>
                    </a:lnTo>
                    <a:lnTo>
                      <a:pt x="42" y="104"/>
                    </a:lnTo>
                    <a:lnTo>
                      <a:pt x="44" y="110"/>
                    </a:lnTo>
                    <a:lnTo>
                      <a:pt x="52" y="110"/>
                    </a:lnTo>
                    <a:lnTo>
                      <a:pt x="60" y="116"/>
                    </a:lnTo>
                    <a:lnTo>
                      <a:pt x="64" y="118"/>
                    </a:lnTo>
                    <a:lnTo>
                      <a:pt x="68" y="118"/>
                    </a:lnTo>
                    <a:lnTo>
                      <a:pt x="68" y="122"/>
                    </a:lnTo>
                    <a:lnTo>
                      <a:pt x="74" y="120"/>
                    </a:lnTo>
                    <a:lnTo>
                      <a:pt x="76" y="120"/>
                    </a:lnTo>
                    <a:lnTo>
                      <a:pt x="78" y="120"/>
                    </a:lnTo>
                    <a:lnTo>
                      <a:pt x="80" y="118"/>
                    </a:lnTo>
                    <a:lnTo>
                      <a:pt x="84" y="118"/>
                    </a:lnTo>
                    <a:lnTo>
                      <a:pt x="86" y="120"/>
                    </a:lnTo>
                    <a:lnTo>
                      <a:pt x="88" y="120"/>
                    </a:lnTo>
                    <a:lnTo>
                      <a:pt x="88" y="118"/>
                    </a:lnTo>
                    <a:lnTo>
                      <a:pt x="88" y="116"/>
                    </a:lnTo>
                    <a:lnTo>
                      <a:pt x="88" y="114"/>
                    </a:lnTo>
                    <a:lnTo>
                      <a:pt x="90" y="114"/>
                    </a:lnTo>
                    <a:lnTo>
                      <a:pt x="92" y="112"/>
                    </a:lnTo>
                    <a:lnTo>
                      <a:pt x="94" y="110"/>
                    </a:lnTo>
                    <a:lnTo>
                      <a:pt x="98" y="110"/>
                    </a:lnTo>
                    <a:lnTo>
                      <a:pt x="102" y="108"/>
                    </a:lnTo>
                    <a:lnTo>
                      <a:pt x="106" y="108"/>
                    </a:lnTo>
                    <a:lnTo>
                      <a:pt x="110" y="112"/>
                    </a:lnTo>
                    <a:lnTo>
                      <a:pt x="112" y="112"/>
                    </a:lnTo>
                    <a:lnTo>
                      <a:pt x="114" y="114"/>
                    </a:lnTo>
                    <a:lnTo>
                      <a:pt x="116" y="116"/>
                    </a:lnTo>
                    <a:lnTo>
                      <a:pt x="118" y="118"/>
                    </a:lnTo>
                    <a:lnTo>
                      <a:pt x="122" y="120"/>
                    </a:lnTo>
                    <a:lnTo>
                      <a:pt x="124" y="120"/>
                    </a:lnTo>
                    <a:lnTo>
                      <a:pt x="126" y="120"/>
                    </a:lnTo>
                    <a:lnTo>
                      <a:pt x="128" y="120"/>
                    </a:lnTo>
                    <a:lnTo>
                      <a:pt x="128" y="118"/>
                    </a:lnTo>
                    <a:lnTo>
                      <a:pt x="150" y="104"/>
                    </a:lnTo>
                    <a:lnTo>
                      <a:pt x="152" y="102"/>
                    </a:lnTo>
                    <a:lnTo>
                      <a:pt x="152" y="100"/>
                    </a:lnTo>
                    <a:lnTo>
                      <a:pt x="150" y="98"/>
                    </a:lnTo>
                    <a:lnTo>
                      <a:pt x="148" y="92"/>
                    </a:lnTo>
                    <a:lnTo>
                      <a:pt x="146" y="86"/>
                    </a:lnTo>
                    <a:lnTo>
                      <a:pt x="146" y="84"/>
                    </a:lnTo>
                    <a:lnTo>
                      <a:pt x="144" y="82"/>
                    </a:lnTo>
                    <a:lnTo>
                      <a:pt x="142" y="78"/>
                    </a:lnTo>
                    <a:lnTo>
                      <a:pt x="140" y="72"/>
                    </a:lnTo>
                    <a:lnTo>
                      <a:pt x="136" y="68"/>
                    </a:lnTo>
                    <a:lnTo>
                      <a:pt x="132" y="64"/>
                    </a:lnTo>
                    <a:lnTo>
                      <a:pt x="130" y="60"/>
                    </a:lnTo>
                    <a:lnTo>
                      <a:pt x="126" y="58"/>
                    </a:lnTo>
                    <a:lnTo>
                      <a:pt x="128" y="58"/>
                    </a:lnTo>
                    <a:lnTo>
                      <a:pt x="130" y="56"/>
                    </a:lnTo>
                    <a:lnTo>
                      <a:pt x="132" y="54"/>
                    </a:lnTo>
                    <a:lnTo>
                      <a:pt x="134" y="50"/>
                    </a:lnTo>
                    <a:lnTo>
                      <a:pt x="136" y="46"/>
                    </a:lnTo>
                    <a:lnTo>
                      <a:pt x="134" y="40"/>
                    </a:lnTo>
                    <a:lnTo>
                      <a:pt x="132" y="36"/>
                    </a:lnTo>
                    <a:lnTo>
                      <a:pt x="130" y="32"/>
                    </a:lnTo>
                    <a:lnTo>
                      <a:pt x="128" y="28"/>
                    </a:lnTo>
                    <a:lnTo>
                      <a:pt x="126" y="22"/>
                    </a:lnTo>
                    <a:lnTo>
                      <a:pt x="124" y="18"/>
                    </a:lnTo>
                    <a:lnTo>
                      <a:pt x="122" y="16"/>
                    </a:lnTo>
                    <a:lnTo>
                      <a:pt x="120" y="14"/>
                    </a:lnTo>
                    <a:lnTo>
                      <a:pt x="116" y="12"/>
                    </a:lnTo>
                    <a:lnTo>
                      <a:pt x="114" y="10"/>
                    </a:lnTo>
                    <a:lnTo>
                      <a:pt x="112" y="8"/>
                    </a:lnTo>
                    <a:lnTo>
                      <a:pt x="112" y="6"/>
                    </a:lnTo>
                    <a:lnTo>
                      <a:pt x="110" y="6"/>
                    </a:lnTo>
                    <a:lnTo>
                      <a:pt x="108" y="8"/>
                    </a:lnTo>
                    <a:lnTo>
                      <a:pt x="104" y="8"/>
                    </a:lnTo>
                    <a:lnTo>
                      <a:pt x="98" y="8"/>
                    </a:lnTo>
                    <a:lnTo>
                      <a:pt x="94" y="8"/>
                    </a:lnTo>
                    <a:lnTo>
                      <a:pt x="92" y="6"/>
                    </a:lnTo>
                    <a:lnTo>
                      <a:pt x="90" y="4"/>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403" name="Freeform 248"/>
              <p:cNvSpPr/>
              <p:nvPr/>
            </p:nvSpPr>
            <p:spPr bwMode="gray">
              <a:xfrm>
                <a:off x="2956" y="2096"/>
                <a:ext cx="113" cy="84"/>
              </a:xfrm>
              <a:custGeom>
                <a:avLst/>
                <a:gdLst>
                  <a:gd name="T0" fmla="*/ 20 w 102"/>
                  <a:gd name="T1" fmla="*/ 6 h 84"/>
                  <a:gd name="T2" fmla="*/ 26 w 102"/>
                  <a:gd name="T3" fmla="*/ 2 h 84"/>
                  <a:gd name="T4" fmla="*/ 38 w 102"/>
                  <a:gd name="T5" fmla="*/ 2 h 84"/>
                  <a:gd name="T6" fmla="*/ 48 w 102"/>
                  <a:gd name="T7" fmla="*/ 4 h 84"/>
                  <a:gd name="T8" fmla="*/ 52 w 102"/>
                  <a:gd name="T9" fmla="*/ 6 h 84"/>
                  <a:gd name="T10" fmla="*/ 60 w 102"/>
                  <a:gd name="T11" fmla="*/ 6 h 84"/>
                  <a:gd name="T12" fmla="*/ 68 w 102"/>
                  <a:gd name="T13" fmla="*/ 4 h 84"/>
                  <a:gd name="T14" fmla="*/ 72 w 102"/>
                  <a:gd name="T15" fmla="*/ 0 h 84"/>
                  <a:gd name="T16" fmla="*/ 76 w 102"/>
                  <a:gd name="T17" fmla="*/ 2 h 84"/>
                  <a:gd name="T18" fmla="*/ 84 w 102"/>
                  <a:gd name="T19" fmla="*/ 6 h 84"/>
                  <a:gd name="T20" fmla="*/ 92 w 102"/>
                  <a:gd name="T21" fmla="*/ 14 h 84"/>
                  <a:gd name="T22" fmla="*/ 94 w 102"/>
                  <a:gd name="T23" fmla="*/ 20 h 84"/>
                  <a:gd name="T24" fmla="*/ 96 w 102"/>
                  <a:gd name="T25" fmla="*/ 30 h 84"/>
                  <a:gd name="T26" fmla="*/ 98 w 102"/>
                  <a:gd name="T27" fmla="*/ 40 h 84"/>
                  <a:gd name="T28" fmla="*/ 96 w 102"/>
                  <a:gd name="T29" fmla="*/ 54 h 84"/>
                  <a:gd name="T30" fmla="*/ 98 w 102"/>
                  <a:gd name="T31" fmla="*/ 60 h 84"/>
                  <a:gd name="T32" fmla="*/ 102 w 102"/>
                  <a:gd name="T33" fmla="*/ 64 h 84"/>
                  <a:gd name="T34" fmla="*/ 100 w 102"/>
                  <a:gd name="T35" fmla="*/ 66 h 84"/>
                  <a:gd name="T36" fmla="*/ 100 w 102"/>
                  <a:gd name="T37" fmla="*/ 70 h 84"/>
                  <a:gd name="T38" fmla="*/ 100 w 102"/>
                  <a:gd name="T39" fmla="*/ 74 h 84"/>
                  <a:gd name="T40" fmla="*/ 100 w 102"/>
                  <a:gd name="T41" fmla="*/ 82 h 84"/>
                  <a:gd name="T42" fmla="*/ 100 w 102"/>
                  <a:gd name="T43" fmla="*/ 84 h 84"/>
                  <a:gd name="T44" fmla="*/ 94 w 102"/>
                  <a:gd name="T45" fmla="*/ 80 h 84"/>
                  <a:gd name="T46" fmla="*/ 88 w 102"/>
                  <a:gd name="T47" fmla="*/ 76 h 84"/>
                  <a:gd name="T48" fmla="*/ 74 w 102"/>
                  <a:gd name="T49" fmla="*/ 72 h 84"/>
                  <a:gd name="T50" fmla="*/ 72 w 102"/>
                  <a:gd name="T51" fmla="*/ 70 h 84"/>
                  <a:gd name="T52" fmla="*/ 64 w 102"/>
                  <a:gd name="T53" fmla="*/ 66 h 84"/>
                  <a:gd name="T54" fmla="*/ 60 w 102"/>
                  <a:gd name="T55" fmla="*/ 66 h 84"/>
                  <a:gd name="T56" fmla="*/ 48 w 102"/>
                  <a:gd name="T57" fmla="*/ 66 h 84"/>
                  <a:gd name="T58" fmla="*/ 34 w 102"/>
                  <a:gd name="T59" fmla="*/ 72 h 84"/>
                  <a:gd name="T60" fmla="*/ 32 w 102"/>
                  <a:gd name="T61" fmla="*/ 72 h 84"/>
                  <a:gd name="T62" fmla="*/ 26 w 102"/>
                  <a:gd name="T63" fmla="*/ 72 h 84"/>
                  <a:gd name="T64" fmla="*/ 16 w 102"/>
                  <a:gd name="T65" fmla="*/ 64 h 84"/>
                  <a:gd name="T66" fmla="*/ 8 w 102"/>
                  <a:gd name="T67" fmla="*/ 58 h 84"/>
                  <a:gd name="T68" fmla="*/ 0 w 102"/>
                  <a:gd name="T69" fmla="*/ 54 h 84"/>
                  <a:gd name="T70" fmla="*/ 4 w 102"/>
                  <a:gd name="T71" fmla="*/ 52 h 84"/>
                  <a:gd name="T72" fmla="*/ 10 w 102"/>
                  <a:gd name="T73" fmla="*/ 44 h 84"/>
                  <a:gd name="T74" fmla="*/ 16 w 102"/>
                  <a:gd name="T75" fmla="*/ 36 h 84"/>
                  <a:gd name="T76" fmla="*/ 16 w 102"/>
                  <a:gd name="T77" fmla="*/ 32 h 84"/>
                  <a:gd name="T78" fmla="*/ 18 w 102"/>
                  <a:gd name="T79" fmla="*/ 20 h 84"/>
                  <a:gd name="T80" fmla="*/ 18 w 102"/>
                  <a:gd name="T81" fmla="*/ 12 h 84"/>
                  <a:gd name="T82" fmla="*/ 20 w 102"/>
                  <a:gd name="T83" fmla="*/ 6 h 8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2"/>
                  <a:gd name="T127" fmla="*/ 0 h 84"/>
                  <a:gd name="T128" fmla="*/ 102 w 102"/>
                  <a:gd name="T129" fmla="*/ 84 h 8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2" h="84">
                    <a:moveTo>
                      <a:pt x="20" y="6"/>
                    </a:moveTo>
                    <a:lnTo>
                      <a:pt x="20" y="6"/>
                    </a:lnTo>
                    <a:lnTo>
                      <a:pt x="22" y="4"/>
                    </a:lnTo>
                    <a:lnTo>
                      <a:pt x="26" y="2"/>
                    </a:lnTo>
                    <a:lnTo>
                      <a:pt x="32" y="2"/>
                    </a:lnTo>
                    <a:lnTo>
                      <a:pt x="38" y="2"/>
                    </a:lnTo>
                    <a:lnTo>
                      <a:pt x="42" y="2"/>
                    </a:lnTo>
                    <a:lnTo>
                      <a:pt x="48" y="4"/>
                    </a:lnTo>
                    <a:lnTo>
                      <a:pt x="50" y="4"/>
                    </a:lnTo>
                    <a:lnTo>
                      <a:pt x="52" y="6"/>
                    </a:lnTo>
                    <a:lnTo>
                      <a:pt x="56" y="6"/>
                    </a:lnTo>
                    <a:lnTo>
                      <a:pt x="60" y="6"/>
                    </a:lnTo>
                    <a:lnTo>
                      <a:pt x="66" y="6"/>
                    </a:lnTo>
                    <a:lnTo>
                      <a:pt x="68" y="4"/>
                    </a:lnTo>
                    <a:lnTo>
                      <a:pt x="70" y="4"/>
                    </a:lnTo>
                    <a:lnTo>
                      <a:pt x="72" y="0"/>
                    </a:lnTo>
                    <a:lnTo>
                      <a:pt x="76" y="2"/>
                    </a:lnTo>
                    <a:lnTo>
                      <a:pt x="80" y="4"/>
                    </a:lnTo>
                    <a:lnTo>
                      <a:pt x="84" y="6"/>
                    </a:lnTo>
                    <a:lnTo>
                      <a:pt x="88" y="10"/>
                    </a:lnTo>
                    <a:lnTo>
                      <a:pt x="92" y="14"/>
                    </a:lnTo>
                    <a:lnTo>
                      <a:pt x="92" y="16"/>
                    </a:lnTo>
                    <a:lnTo>
                      <a:pt x="94" y="20"/>
                    </a:lnTo>
                    <a:lnTo>
                      <a:pt x="96" y="24"/>
                    </a:lnTo>
                    <a:lnTo>
                      <a:pt x="96" y="30"/>
                    </a:lnTo>
                    <a:lnTo>
                      <a:pt x="98" y="34"/>
                    </a:lnTo>
                    <a:lnTo>
                      <a:pt x="98" y="40"/>
                    </a:lnTo>
                    <a:lnTo>
                      <a:pt x="96" y="48"/>
                    </a:lnTo>
                    <a:lnTo>
                      <a:pt x="96" y="54"/>
                    </a:lnTo>
                    <a:lnTo>
                      <a:pt x="96" y="58"/>
                    </a:lnTo>
                    <a:lnTo>
                      <a:pt x="98" y="60"/>
                    </a:lnTo>
                    <a:lnTo>
                      <a:pt x="100" y="62"/>
                    </a:lnTo>
                    <a:lnTo>
                      <a:pt x="102" y="64"/>
                    </a:lnTo>
                    <a:lnTo>
                      <a:pt x="100" y="66"/>
                    </a:lnTo>
                    <a:lnTo>
                      <a:pt x="100" y="68"/>
                    </a:lnTo>
                    <a:lnTo>
                      <a:pt x="100" y="70"/>
                    </a:lnTo>
                    <a:lnTo>
                      <a:pt x="100" y="72"/>
                    </a:lnTo>
                    <a:lnTo>
                      <a:pt x="100" y="74"/>
                    </a:lnTo>
                    <a:lnTo>
                      <a:pt x="100" y="78"/>
                    </a:lnTo>
                    <a:lnTo>
                      <a:pt x="100" y="82"/>
                    </a:lnTo>
                    <a:lnTo>
                      <a:pt x="100" y="84"/>
                    </a:lnTo>
                    <a:lnTo>
                      <a:pt x="98" y="82"/>
                    </a:lnTo>
                    <a:lnTo>
                      <a:pt x="94" y="80"/>
                    </a:lnTo>
                    <a:lnTo>
                      <a:pt x="92" y="78"/>
                    </a:lnTo>
                    <a:lnTo>
                      <a:pt x="88" y="76"/>
                    </a:lnTo>
                    <a:lnTo>
                      <a:pt x="84" y="76"/>
                    </a:lnTo>
                    <a:lnTo>
                      <a:pt x="74" y="72"/>
                    </a:lnTo>
                    <a:lnTo>
                      <a:pt x="74" y="70"/>
                    </a:lnTo>
                    <a:lnTo>
                      <a:pt x="72" y="70"/>
                    </a:lnTo>
                    <a:lnTo>
                      <a:pt x="68" y="68"/>
                    </a:lnTo>
                    <a:lnTo>
                      <a:pt x="64" y="66"/>
                    </a:lnTo>
                    <a:lnTo>
                      <a:pt x="60" y="66"/>
                    </a:lnTo>
                    <a:lnTo>
                      <a:pt x="54" y="66"/>
                    </a:lnTo>
                    <a:lnTo>
                      <a:pt x="48" y="66"/>
                    </a:lnTo>
                    <a:lnTo>
                      <a:pt x="42" y="68"/>
                    </a:lnTo>
                    <a:lnTo>
                      <a:pt x="34" y="72"/>
                    </a:lnTo>
                    <a:lnTo>
                      <a:pt x="32" y="72"/>
                    </a:lnTo>
                    <a:lnTo>
                      <a:pt x="30" y="72"/>
                    </a:lnTo>
                    <a:lnTo>
                      <a:pt x="26" y="72"/>
                    </a:lnTo>
                    <a:lnTo>
                      <a:pt x="22" y="68"/>
                    </a:lnTo>
                    <a:lnTo>
                      <a:pt x="16" y="64"/>
                    </a:lnTo>
                    <a:lnTo>
                      <a:pt x="8" y="58"/>
                    </a:lnTo>
                    <a:lnTo>
                      <a:pt x="4" y="56"/>
                    </a:lnTo>
                    <a:lnTo>
                      <a:pt x="0" y="54"/>
                    </a:lnTo>
                    <a:lnTo>
                      <a:pt x="2" y="54"/>
                    </a:lnTo>
                    <a:lnTo>
                      <a:pt x="4" y="52"/>
                    </a:lnTo>
                    <a:lnTo>
                      <a:pt x="8" y="48"/>
                    </a:lnTo>
                    <a:lnTo>
                      <a:pt x="10" y="44"/>
                    </a:lnTo>
                    <a:lnTo>
                      <a:pt x="14" y="40"/>
                    </a:lnTo>
                    <a:lnTo>
                      <a:pt x="16" y="36"/>
                    </a:lnTo>
                    <a:lnTo>
                      <a:pt x="16" y="34"/>
                    </a:lnTo>
                    <a:lnTo>
                      <a:pt x="16" y="32"/>
                    </a:lnTo>
                    <a:lnTo>
                      <a:pt x="16" y="26"/>
                    </a:lnTo>
                    <a:lnTo>
                      <a:pt x="18" y="20"/>
                    </a:lnTo>
                    <a:lnTo>
                      <a:pt x="18" y="14"/>
                    </a:lnTo>
                    <a:lnTo>
                      <a:pt x="18" y="12"/>
                    </a:lnTo>
                    <a:lnTo>
                      <a:pt x="20" y="10"/>
                    </a:lnTo>
                    <a:lnTo>
                      <a:pt x="20" y="6"/>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404" name="Freeform 249"/>
              <p:cNvSpPr/>
              <p:nvPr/>
            </p:nvSpPr>
            <p:spPr bwMode="gray">
              <a:xfrm>
                <a:off x="3023" y="2218"/>
                <a:ext cx="46" cy="44"/>
              </a:xfrm>
              <a:custGeom>
                <a:avLst/>
                <a:gdLst>
                  <a:gd name="T0" fmla="*/ 26 w 42"/>
                  <a:gd name="T1" fmla="*/ 0 h 44"/>
                  <a:gd name="T2" fmla="*/ 26 w 42"/>
                  <a:gd name="T3" fmla="*/ 2 h 44"/>
                  <a:gd name="T4" fmla="*/ 26 w 42"/>
                  <a:gd name="T5" fmla="*/ 2 h 44"/>
                  <a:gd name="T6" fmla="*/ 26 w 42"/>
                  <a:gd name="T7" fmla="*/ 4 h 44"/>
                  <a:gd name="T8" fmla="*/ 28 w 42"/>
                  <a:gd name="T9" fmla="*/ 6 h 44"/>
                  <a:gd name="T10" fmla="*/ 32 w 42"/>
                  <a:gd name="T11" fmla="*/ 10 h 44"/>
                  <a:gd name="T12" fmla="*/ 36 w 42"/>
                  <a:gd name="T13" fmla="*/ 14 h 44"/>
                  <a:gd name="T14" fmla="*/ 42 w 42"/>
                  <a:gd name="T15" fmla="*/ 22 h 44"/>
                  <a:gd name="T16" fmla="*/ 40 w 42"/>
                  <a:gd name="T17" fmla="*/ 22 h 44"/>
                  <a:gd name="T18" fmla="*/ 40 w 42"/>
                  <a:gd name="T19" fmla="*/ 24 h 44"/>
                  <a:gd name="T20" fmla="*/ 38 w 42"/>
                  <a:gd name="T21" fmla="*/ 28 h 44"/>
                  <a:gd name="T22" fmla="*/ 36 w 42"/>
                  <a:gd name="T23" fmla="*/ 30 h 44"/>
                  <a:gd name="T24" fmla="*/ 34 w 42"/>
                  <a:gd name="T25" fmla="*/ 30 h 44"/>
                  <a:gd name="T26" fmla="*/ 34 w 42"/>
                  <a:gd name="T27" fmla="*/ 30 h 44"/>
                  <a:gd name="T28" fmla="*/ 30 w 42"/>
                  <a:gd name="T29" fmla="*/ 30 h 44"/>
                  <a:gd name="T30" fmla="*/ 28 w 42"/>
                  <a:gd name="T31" fmla="*/ 32 h 44"/>
                  <a:gd name="T32" fmla="*/ 24 w 42"/>
                  <a:gd name="T33" fmla="*/ 32 h 44"/>
                  <a:gd name="T34" fmla="*/ 22 w 42"/>
                  <a:gd name="T35" fmla="*/ 32 h 44"/>
                  <a:gd name="T36" fmla="*/ 22 w 42"/>
                  <a:gd name="T37" fmla="*/ 32 h 44"/>
                  <a:gd name="T38" fmla="*/ 20 w 42"/>
                  <a:gd name="T39" fmla="*/ 34 h 44"/>
                  <a:gd name="T40" fmla="*/ 18 w 42"/>
                  <a:gd name="T41" fmla="*/ 36 h 44"/>
                  <a:gd name="T42" fmla="*/ 16 w 42"/>
                  <a:gd name="T43" fmla="*/ 38 h 44"/>
                  <a:gd name="T44" fmla="*/ 16 w 42"/>
                  <a:gd name="T45" fmla="*/ 38 h 44"/>
                  <a:gd name="T46" fmla="*/ 14 w 42"/>
                  <a:gd name="T47" fmla="*/ 40 h 44"/>
                  <a:gd name="T48" fmla="*/ 12 w 42"/>
                  <a:gd name="T49" fmla="*/ 42 h 44"/>
                  <a:gd name="T50" fmla="*/ 10 w 42"/>
                  <a:gd name="T51" fmla="*/ 42 h 44"/>
                  <a:gd name="T52" fmla="*/ 10 w 42"/>
                  <a:gd name="T53" fmla="*/ 42 h 44"/>
                  <a:gd name="T54" fmla="*/ 8 w 42"/>
                  <a:gd name="T55" fmla="*/ 44 h 44"/>
                  <a:gd name="T56" fmla="*/ 4 w 42"/>
                  <a:gd name="T57" fmla="*/ 44 h 44"/>
                  <a:gd name="T58" fmla="*/ 2 w 42"/>
                  <a:gd name="T59" fmla="*/ 44 h 44"/>
                  <a:gd name="T60" fmla="*/ 0 w 42"/>
                  <a:gd name="T61" fmla="*/ 44 h 44"/>
                  <a:gd name="T62" fmla="*/ 2 w 42"/>
                  <a:gd name="T63" fmla="*/ 36 h 44"/>
                  <a:gd name="T64" fmla="*/ 2 w 42"/>
                  <a:gd name="T65" fmla="*/ 20 h 44"/>
                  <a:gd name="T66" fmla="*/ 2 w 42"/>
                  <a:gd name="T67" fmla="*/ 20 h 44"/>
                  <a:gd name="T68" fmla="*/ 4 w 42"/>
                  <a:gd name="T69" fmla="*/ 16 h 44"/>
                  <a:gd name="T70" fmla="*/ 4 w 42"/>
                  <a:gd name="T71" fmla="*/ 12 h 44"/>
                  <a:gd name="T72" fmla="*/ 8 w 42"/>
                  <a:gd name="T73" fmla="*/ 8 h 44"/>
                  <a:gd name="T74" fmla="*/ 12 w 42"/>
                  <a:gd name="T75" fmla="*/ 4 h 44"/>
                  <a:gd name="T76" fmla="*/ 14 w 42"/>
                  <a:gd name="T77" fmla="*/ 4 h 44"/>
                  <a:gd name="T78" fmla="*/ 16 w 42"/>
                  <a:gd name="T79" fmla="*/ 2 h 44"/>
                  <a:gd name="T80" fmla="*/ 20 w 42"/>
                  <a:gd name="T81" fmla="*/ 0 h 44"/>
                  <a:gd name="T82" fmla="*/ 26 w 42"/>
                  <a:gd name="T83" fmla="*/ 0 h 44"/>
                  <a:gd name="T84" fmla="*/ 26 w 42"/>
                  <a:gd name="T85" fmla="*/ 0 h 4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2"/>
                  <a:gd name="T130" fmla="*/ 0 h 44"/>
                  <a:gd name="T131" fmla="*/ 42 w 42"/>
                  <a:gd name="T132" fmla="*/ 44 h 4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2" h="44">
                    <a:moveTo>
                      <a:pt x="26" y="0"/>
                    </a:moveTo>
                    <a:lnTo>
                      <a:pt x="26" y="2"/>
                    </a:lnTo>
                    <a:lnTo>
                      <a:pt x="26" y="4"/>
                    </a:lnTo>
                    <a:lnTo>
                      <a:pt x="28" y="6"/>
                    </a:lnTo>
                    <a:lnTo>
                      <a:pt x="32" y="10"/>
                    </a:lnTo>
                    <a:lnTo>
                      <a:pt x="36" y="14"/>
                    </a:lnTo>
                    <a:lnTo>
                      <a:pt x="42" y="22"/>
                    </a:lnTo>
                    <a:lnTo>
                      <a:pt x="40" y="22"/>
                    </a:lnTo>
                    <a:lnTo>
                      <a:pt x="40" y="24"/>
                    </a:lnTo>
                    <a:lnTo>
                      <a:pt x="38" y="28"/>
                    </a:lnTo>
                    <a:lnTo>
                      <a:pt x="36" y="30"/>
                    </a:lnTo>
                    <a:lnTo>
                      <a:pt x="34" y="30"/>
                    </a:lnTo>
                    <a:lnTo>
                      <a:pt x="30" y="30"/>
                    </a:lnTo>
                    <a:lnTo>
                      <a:pt x="28" y="32"/>
                    </a:lnTo>
                    <a:lnTo>
                      <a:pt x="24" y="32"/>
                    </a:lnTo>
                    <a:lnTo>
                      <a:pt x="22" y="32"/>
                    </a:lnTo>
                    <a:lnTo>
                      <a:pt x="20" y="34"/>
                    </a:lnTo>
                    <a:lnTo>
                      <a:pt x="18" y="36"/>
                    </a:lnTo>
                    <a:lnTo>
                      <a:pt x="16" y="38"/>
                    </a:lnTo>
                    <a:lnTo>
                      <a:pt x="14" y="40"/>
                    </a:lnTo>
                    <a:lnTo>
                      <a:pt x="12" y="42"/>
                    </a:lnTo>
                    <a:lnTo>
                      <a:pt x="10" y="42"/>
                    </a:lnTo>
                    <a:lnTo>
                      <a:pt x="8" y="44"/>
                    </a:lnTo>
                    <a:lnTo>
                      <a:pt x="4" y="44"/>
                    </a:lnTo>
                    <a:lnTo>
                      <a:pt x="2" y="44"/>
                    </a:lnTo>
                    <a:lnTo>
                      <a:pt x="0" y="44"/>
                    </a:lnTo>
                    <a:lnTo>
                      <a:pt x="2" y="36"/>
                    </a:lnTo>
                    <a:lnTo>
                      <a:pt x="2" y="20"/>
                    </a:lnTo>
                    <a:lnTo>
                      <a:pt x="4" y="16"/>
                    </a:lnTo>
                    <a:lnTo>
                      <a:pt x="4" y="12"/>
                    </a:lnTo>
                    <a:lnTo>
                      <a:pt x="8" y="8"/>
                    </a:lnTo>
                    <a:lnTo>
                      <a:pt x="12" y="4"/>
                    </a:lnTo>
                    <a:lnTo>
                      <a:pt x="14" y="4"/>
                    </a:lnTo>
                    <a:lnTo>
                      <a:pt x="16" y="2"/>
                    </a:lnTo>
                    <a:lnTo>
                      <a:pt x="20" y="0"/>
                    </a:lnTo>
                    <a:lnTo>
                      <a:pt x="26" y="0"/>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405" name="Freeform 117"/>
              <p:cNvSpPr>
                <a:spLocks noChangeArrowheads="1"/>
              </p:cNvSpPr>
              <p:nvPr/>
            </p:nvSpPr>
            <p:spPr bwMode="gray">
              <a:xfrm>
                <a:off x="2947" y="1196"/>
                <a:ext cx="2357" cy="1098"/>
              </a:xfrm>
              <a:custGeom>
                <a:avLst/>
                <a:gdLst>
                  <a:gd name="T0" fmla="*/ 0 w 3390595"/>
                  <a:gd name="T1" fmla="*/ 0 h 1741923"/>
                  <a:gd name="T2" fmla="*/ 3390595 w 3390595"/>
                  <a:gd name="T3" fmla="*/ 1741923 h 1741923"/>
                </a:gdLst>
                <a:ahLst/>
                <a:cxnLst/>
                <a:rect l="T0" t="T1" r="T2" b="T3"/>
                <a:pathLst>
                  <a:path w="3390595" h="1741923">
                    <a:moveTo>
                      <a:pt x="1371600" y="1423712"/>
                    </a:moveTo>
                    <a:lnTo>
                      <a:pt x="1389888" y="1423712"/>
                    </a:lnTo>
                    <a:lnTo>
                      <a:pt x="1404518" y="1409082"/>
                    </a:lnTo>
                    <a:lnTo>
                      <a:pt x="1441094" y="1420054"/>
                    </a:lnTo>
                    <a:lnTo>
                      <a:pt x="1463040" y="1412739"/>
                    </a:lnTo>
                    <a:lnTo>
                      <a:pt x="1503273" y="1449315"/>
                    </a:lnTo>
                    <a:lnTo>
                      <a:pt x="1521561" y="1471261"/>
                    </a:lnTo>
                    <a:lnTo>
                      <a:pt x="1543507" y="1438342"/>
                    </a:lnTo>
                    <a:lnTo>
                      <a:pt x="1543507" y="1420054"/>
                    </a:lnTo>
                    <a:lnTo>
                      <a:pt x="1561795" y="1427370"/>
                    </a:lnTo>
                    <a:lnTo>
                      <a:pt x="1598371" y="1390794"/>
                    </a:lnTo>
                    <a:lnTo>
                      <a:pt x="1627632" y="1405424"/>
                    </a:lnTo>
                    <a:lnTo>
                      <a:pt x="1660550" y="1398109"/>
                    </a:lnTo>
                    <a:lnTo>
                      <a:pt x="1689811" y="1398109"/>
                    </a:lnTo>
                    <a:lnTo>
                      <a:pt x="1744675" y="1434685"/>
                    </a:lnTo>
                    <a:lnTo>
                      <a:pt x="1792224" y="1438342"/>
                    </a:lnTo>
                    <a:lnTo>
                      <a:pt x="1839773" y="1423712"/>
                    </a:lnTo>
                    <a:lnTo>
                      <a:pt x="1861718" y="1394451"/>
                    </a:lnTo>
                    <a:lnTo>
                      <a:pt x="1880006" y="1394451"/>
                    </a:lnTo>
                    <a:lnTo>
                      <a:pt x="1953158" y="1431027"/>
                    </a:lnTo>
                    <a:lnTo>
                      <a:pt x="1982419" y="1409082"/>
                    </a:lnTo>
                    <a:lnTo>
                      <a:pt x="1986077" y="1376163"/>
                    </a:lnTo>
                    <a:lnTo>
                      <a:pt x="2004365" y="1317642"/>
                    </a:lnTo>
                    <a:lnTo>
                      <a:pt x="2044598" y="1310326"/>
                    </a:lnTo>
                    <a:lnTo>
                      <a:pt x="2077517" y="1313984"/>
                    </a:lnTo>
                    <a:cubicBezTo>
                      <a:pt x="2100194" y="1344220"/>
                      <a:pt x="2087270" y="1343245"/>
                      <a:pt x="2103120" y="1343245"/>
                    </a:cubicBezTo>
                    <a:lnTo>
                      <a:pt x="2110435" y="1376163"/>
                    </a:lnTo>
                    <a:lnTo>
                      <a:pt x="2147011" y="1431027"/>
                    </a:lnTo>
                    <a:lnTo>
                      <a:pt x="2157984" y="1460288"/>
                    </a:lnTo>
                    <a:lnTo>
                      <a:pt x="2190902" y="1456630"/>
                    </a:lnTo>
                    <a:lnTo>
                      <a:pt x="2205533" y="1474918"/>
                    </a:lnTo>
                    <a:lnTo>
                      <a:pt x="2227478" y="1493206"/>
                    </a:lnTo>
                    <a:lnTo>
                      <a:pt x="2249424" y="1485891"/>
                    </a:lnTo>
                    <a:lnTo>
                      <a:pt x="2267712" y="1452973"/>
                    </a:lnTo>
                    <a:lnTo>
                      <a:pt x="2300630" y="1434685"/>
                    </a:lnTo>
                    <a:lnTo>
                      <a:pt x="2296973" y="1467603"/>
                    </a:lnTo>
                    <a:lnTo>
                      <a:pt x="2256739" y="1537098"/>
                    </a:lnTo>
                    <a:lnTo>
                      <a:pt x="2220163" y="1580989"/>
                    </a:lnTo>
                    <a:lnTo>
                      <a:pt x="2216505" y="1610250"/>
                    </a:lnTo>
                    <a:lnTo>
                      <a:pt x="2223821" y="1628538"/>
                    </a:lnTo>
                    <a:lnTo>
                      <a:pt x="2256739" y="1646826"/>
                    </a:lnTo>
                    <a:lnTo>
                      <a:pt x="2318918" y="1570016"/>
                    </a:lnTo>
                    <a:lnTo>
                      <a:pt x="2366467" y="1478576"/>
                    </a:lnTo>
                    <a:lnTo>
                      <a:pt x="2384755" y="1431027"/>
                    </a:lnTo>
                    <a:cubicBezTo>
                      <a:pt x="2388613" y="1407880"/>
                      <a:pt x="2380997" y="1409082"/>
                      <a:pt x="2392070" y="1409082"/>
                    </a:cubicBezTo>
                    <a:lnTo>
                      <a:pt x="2410358" y="1376163"/>
                    </a:lnTo>
                    <a:lnTo>
                      <a:pt x="2410358" y="1317642"/>
                    </a:lnTo>
                    <a:cubicBezTo>
                      <a:pt x="2406591" y="1276194"/>
                      <a:pt x="2420168" y="1277408"/>
                      <a:pt x="2403043" y="1277408"/>
                    </a:cubicBezTo>
                    <a:lnTo>
                      <a:pt x="2384755" y="1277408"/>
                    </a:lnTo>
                    <a:lnTo>
                      <a:pt x="2348179" y="1284723"/>
                    </a:lnTo>
                    <a:lnTo>
                      <a:pt x="2307945" y="1270093"/>
                    </a:lnTo>
                    <a:lnTo>
                      <a:pt x="2304288" y="1251805"/>
                    </a:lnTo>
                    <a:lnTo>
                      <a:pt x="2344521" y="1226202"/>
                    </a:lnTo>
                    <a:lnTo>
                      <a:pt x="2348179" y="1204256"/>
                    </a:lnTo>
                    <a:lnTo>
                      <a:pt x="2450592" y="1087213"/>
                    </a:lnTo>
                    <a:lnTo>
                      <a:pt x="2571293" y="1109158"/>
                    </a:lnTo>
                    <a:lnTo>
                      <a:pt x="2567635" y="1090870"/>
                    </a:lnTo>
                    <a:cubicBezTo>
                      <a:pt x="2590671" y="1079353"/>
                      <a:pt x="2581402" y="1079898"/>
                      <a:pt x="2593238" y="1079898"/>
                    </a:cubicBezTo>
                    <a:lnTo>
                      <a:pt x="2618841" y="1079898"/>
                    </a:lnTo>
                    <a:lnTo>
                      <a:pt x="2629814" y="1112816"/>
                    </a:lnTo>
                    <a:lnTo>
                      <a:pt x="2699309" y="1094528"/>
                    </a:lnTo>
                    <a:lnTo>
                      <a:pt x="2695651" y="1068925"/>
                    </a:lnTo>
                    <a:lnTo>
                      <a:pt x="2765145" y="1014061"/>
                    </a:lnTo>
                    <a:lnTo>
                      <a:pt x="2809037" y="992115"/>
                    </a:lnTo>
                    <a:lnTo>
                      <a:pt x="2809037" y="1006746"/>
                    </a:lnTo>
                    <a:lnTo>
                      <a:pt x="2790749" y="1036006"/>
                    </a:lnTo>
                    <a:lnTo>
                      <a:pt x="2809037" y="1039664"/>
                    </a:lnTo>
                    <a:lnTo>
                      <a:pt x="2852928" y="992115"/>
                    </a:lnTo>
                    <a:lnTo>
                      <a:pt x="2860243" y="1039664"/>
                    </a:lnTo>
                    <a:lnTo>
                      <a:pt x="2809037" y="1068925"/>
                    </a:lnTo>
                    <a:lnTo>
                      <a:pt x="2790749" y="1094528"/>
                    </a:lnTo>
                    <a:lnTo>
                      <a:pt x="2768803" y="1127446"/>
                    </a:lnTo>
                    <a:lnTo>
                      <a:pt x="2728569" y="1164022"/>
                    </a:lnTo>
                    <a:lnTo>
                      <a:pt x="2691993" y="1244490"/>
                    </a:lnTo>
                    <a:lnTo>
                      <a:pt x="2721254" y="1357875"/>
                    </a:lnTo>
                    <a:lnTo>
                      <a:pt x="2739542" y="1383478"/>
                    </a:lnTo>
                    <a:lnTo>
                      <a:pt x="2790749" y="1310326"/>
                    </a:lnTo>
                    <a:lnTo>
                      <a:pt x="2820009" y="1266435"/>
                    </a:lnTo>
                    <a:lnTo>
                      <a:pt x="2841955" y="1266435"/>
                    </a:lnTo>
                    <a:lnTo>
                      <a:pt x="2838297" y="1215229"/>
                    </a:lnTo>
                    <a:lnTo>
                      <a:pt x="2860243" y="1164022"/>
                    </a:lnTo>
                    <a:lnTo>
                      <a:pt x="2841955" y="1131104"/>
                    </a:lnTo>
                    <a:lnTo>
                      <a:pt x="2849270" y="1109158"/>
                    </a:lnTo>
                    <a:lnTo>
                      <a:pt x="2889504" y="1109158"/>
                    </a:lnTo>
                    <a:lnTo>
                      <a:pt x="2896819" y="1090870"/>
                    </a:lnTo>
                    <a:lnTo>
                      <a:pt x="2896819" y="1076240"/>
                    </a:lnTo>
                    <a:lnTo>
                      <a:pt x="2918765" y="1068925"/>
                    </a:lnTo>
                    <a:lnTo>
                      <a:pt x="2969971" y="1039664"/>
                    </a:lnTo>
                    <a:lnTo>
                      <a:pt x="2991917" y="1036006"/>
                    </a:lnTo>
                    <a:lnTo>
                      <a:pt x="3035808" y="1050637"/>
                    </a:lnTo>
                    <a:lnTo>
                      <a:pt x="3057753" y="1006746"/>
                    </a:lnTo>
                    <a:cubicBezTo>
                      <a:pt x="3091738" y="987866"/>
                      <a:pt x="3078119" y="988458"/>
                      <a:pt x="3094329" y="988458"/>
                    </a:cubicBezTo>
                    <a:lnTo>
                      <a:pt x="3105302" y="966512"/>
                    </a:lnTo>
                    <a:lnTo>
                      <a:pt x="3152851" y="973827"/>
                    </a:lnTo>
                    <a:lnTo>
                      <a:pt x="3193085" y="948224"/>
                    </a:lnTo>
                    <a:cubicBezTo>
                      <a:pt x="3163148" y="903318"/>
                      <a:pt x="3181408" y="904333"/>
                      <a:pt x="3160166" y="904333"/>
                    </a:cubicBezTo>
                    <a:lnTo>
                      <a:pt x="3134563" y="878730"/>
                    </a:lnTo>
                    <a:lnTo>
                      <a:pt x="3134563" y="860442"/>
                    </a:lnTo>
                    <a:lnTo>
                      <a:pt x="3160166" y="860442"/>
                    </a:lnTo>
                    <a:lnTo>
                      <a:pt x="3207715" y="820208"/>
                    </a:lnTo>
                    <a:lnTo>
                      <a:pt x="3204057" y="790947"/>
                    </a:lnTo>
                    <a:lnTo>
                      <a:pt x="3222345" y="783632"/>
                    </a:lnTo>
                    <a:lnTo>
                      <a:pt x="3229661" y="809235"/>
                    </a:lnTo>
                    <a:lnTo>
                      <a:pt x="3277209" y="834838"/>
                    </a:lnTo>
                    <a:lnTo>
                      <a:pt x="3317443" y="878730"/>
                    </a:lnTo>
                    <a:lnTo>
                      <a:pt x="3335731" y="878730"/>
                    </a:lnTo>
                    <a:lnTo>
                      <a:pt x="3346704" y="820208"/>
                    </a:lnTo>
                    <a:lnTo>
                      <a:pt x="3368649" y="820208"/>
                    </a:lnTo>
                    <a:lnTo>
                      <a:pt x="3390595" y="794605"/>
                    </a:lnTo>
                    <a:lnTo>
                      <a:pt x="3324758" y="750714"/>
                    </a:lnTo>
                    <a:lnTo>
                      <a:pt x="3291840" y="765344"/>
                    </a:lnTo>
                    <a:lnTo>
                      <a:pt x="3273552" y="717795"/>
                    </a:lnTo>
                    <a:lnTo>
                      <a:pt x="3226003" y="673904"/>
                    </a:lnTo>
                    <a:lnTo>
                      <a:pt x="3174797" y="648301"/>
                    </a:lnTo>
                    <a:lnTo>
                      <a:pt x="3138221" y="611725"/>
                    </a:lnTo>
                    <a:lnTo>
                      <a:pt x="3094329" y="593437"/>
                    </a:lnTo>
                    <a:lnTo>
                      <a:pt x="3039465" y="586122"/>
                    </a:lnTo>
                    <a:lnTo>
                      <a:pt x="3017520" y="578806"/>
                    </a:lnTo>
                    <a:lnTo>
                      <a:pt x="3024835" y="622698"/>
                    </a:lnTo>
                    <a:lnTo>
                      <a:pt x="3021177" y="655616"/>
                    </a:lnTo>
                    <a:lnTo>
                      <a:pt x="2995574" y="662931"/>
                    </a:lnTo>
                    <a:lnTo>
                      <a:pt x="2984601" y="633670"/>
                    </a:lnTo>
                    <a:lnTo>
                      <a:pt x="2966313" y="611725"/>
                    </a:lnTo>
                    <a:lnTo>
                      <a:pt x="2988259" y="593437"/>
                    </a:lnTo>
                    <a:lnTo>
                      <a:pt x="2980944" y="582464"/>
                    </a:lnTo>
                    <a:lnTo>
                      <a:pt x="2937053" y="597094"/>
                    </a:lnTo>
                    <a:lnTo>
                      <a:pt x="2918765" y="604410"/>
                    </a:lnTo>
                    <a:lnTo>
                      <a:pt x="2867558" y="604410"/>
                    </a:lnTo>
                    <a:lnTo>
                      <a:pt x="2845613" y="604410"/>
                    </a:lnTo>
                    <a:lnTo>
                      <a:pt x="2816352" y="626355"/>
                    </a:lnTo>
                    <a:lnTo>
                      <a:pt x="2805379" y="608067"/>
                    </a:lnTo>
                    <a:lnTo>
                      <a:pt x="2805379" y="560518"/>
                    </a:lnTo>
                    <a:lnTo>
                      <a:pt x="2776118" y="527600"/>
                    </a:lnTo>
                    <a:lnTo>
                      <a:pt x="2728569" y="516627"/>
                    </a:lnTo>
                    <a:lnTo>
                      <a:pt x="2655417" y="527600"/>
                    </a:lnTo>
                    <a:lnTo>
                      <a:pt x="2626157" y="505654"/>
                    </a:lnTo>
                    <a:lnTo>
                      <a:pt x="2618841" y="516627"/>
                    </a:lnTo>
                    <a:lnTo>
                      <a:pt x="2615184" y="491024"/>
                    </a:lnTo>
                    <a:lnTo>
                      <a:pt x="2589581" y="432502"/>
                    </a:lnTo>
                    <a:lnTo>
                      <a:pt x="2563977" y="436160"/>
                    </a:lnTo>
                    <a:lnTo>
                      <a:pt x="2538374" y="461763"/>
                    </a:lnTo>
                    <a:lnTo>
                      <a:pt x="2531059" y="432502"/>
                    </a:lnTo>
                    <a:lnTo>
                      <a:pt x="2509113" y="425187"/>
                    </a:lnTo>
                    <a:lnTo>
                      <a:pt x="2439619" y="410557"/>
                    </a:lnTo>
                    <a:lnTo>
                      <a:pt x="2421331" y="417872"/>
                    </a:lnTo>
                    <a:lnTo>
                      <a:pt x="2403043" y="432502"/>
                    </a:lnTo>
                    <a:lnTo>
                      <a:pt x="2392070" y="450790"/>
                    </a:lnTo>
                    <a:lnTo>
                      <a:pt x="2392070" y="491024"/>
                    </a:lnTo>
                    <a:lnTo>
                      <a:pt x="2359152" y="505654"/>
                    </a:lnTo>
                    <a:lnTo>
                      <a:pt x="2329891" y="483709"/>
                    </a:lnTo>
                    <a:lnTo>
                      <a:pt x="2304288" y="491024"/>
                    </a:lnTo>
                    <a:lnTo>
                      <a:pt x="2267712" y="491024"/>
                    </a:lnTo>
                    <a:lnTo>
                      <a:pt x="2264054" y="465421"/>
                    </a:lnTo>
                    <a:lnTo>
                      <a:pt x="2238451" y="494682"/>
                    </a:lnTo>
                    <a:lnTo>
                      <a:pt x="2223821" y="527600"/>
                    </a:lnTo>
                    <a:lnTo>
                      <a:pt x="2205533" y="483709"/>
                    </a:lnTo>
                    <a:lnTo>
                      <a:pt x="2205533" y="410557"/>
                    </a:lnTo>
                    <a:lnTo>
                      <a:pt x="2198217" y="373981"/>
                    </a:lnTo>
                    <a:lnTo>
                      <a:pt x="2168957" y="373981"/>
                    </a:lnTo>
                    <a:lnTo>
                      <a:pt x="2139696" y="366666"/>
                    </a:lnTo>
                    <a:lnTo>
                      <a:pt x="2084832" y="366666"/>
                    </a:lnTo>
                    <a:lnTo>
                      <a:pt x="2051913" y="392269"/>
                    </a:lnTo>
                    <a:lnTo>
                      <a:pt x="1971446" y="363008"/>
                    </a:lnTo>
                    <a:lnTo>
                      <a:pt x="1953158" y="341062"/>
                    </a:lnTo>
                    <a:lnTo>
                      <a:pt x="1876349" y="326432"/>
                    </a:lnTo>
                    <a:lnTo>
                      <a:pt x="1858061" y="304486"/>
                    </a:lnTo>
                    <a:lnTo>
                      <a:pt x="1858061" y="278883"/>
                    </a:lnTo>
                    <a:lnTo>
                      <a:pt x="1839773" y="260595"/>
                    </a:lnTo>
                    <a:lnTo>
                      <a:pt x="1814169" y="286198"/>
                    </a:lnTo>
                    <a:lnTo>
                      <a:pt x="1795881" y="319117"/>
                    </a:lnTo>
                    <a:lnTo>
                      <a:pt x="1755648" y="352035"/>
                    </a:lnTo>
                    <a:lnTo>
                      <a:pt x="1755648" y="363008"/>
                    </a:lnTo>
                    <a:lnTo>
                      <a:pt x="1737360" y="322774"/>
                    </a:lnTo>
                    <a:lnTo>
                      <a:pt x="1726387" y="308144"/>
                    </a:lnTo>
                    <a:lnTo>
                      <a:pt x="1766621" y="300829"/>
                    </a:lnTo>
                    <a:lnTo>
                      <a:pt x="1817827" y="242307"/>
                    </a:lnTo>
                    <a:lnTo>
                      <a:pt x="1861718" y="198416"/>
                    </a:lnTo>
                    <a:lnTo>
                      <a:pt x="1861718" y="147210"/>
                    </a:lnTo>
                    <a:lnTo>
                      <a:pt x="1850745" y="99661"/>
                    </a:lnTo>
                    <a:lnTo>
                      <a:pt x="1803197" y="85030"/>
                    </a:lnTo>
                    <a:lnTo>
                      <a:pt x="1741017" y="117949"/>
                    </a:lnTo>
                    <a:lnTo>
                      <a:pt x="1719072" y="110634"/>
                    </a:lnTo>
                    <a:lnTo>
                      <a:pt x="1711757" y="77715"/>
                    </a:lnTo>
                    <a:lnTo>
                      <a:pt x="1711757" y="74058"/>
                    </a:lnTo>
                    <a:lnTo>
                      <a:pt x="1711757" y="41139"/>
                    </a:lnTo>
                    <a:lnTo>
                      <a:pt x="1744675" y="15536"/>
                    </a:lnTo>
                    <a:cubicBezTo>
                      <a:pt x="1705835" y="0"/>
                      <a:pt x="1721230" y="906"/>
                      <a:pt x="1700784" y="906"/>
                    </a:cubicBezTo>
                    <a:lnTo>
                      <a:pt x="1645920" y="22851"/>
                    </a:lnTo>
                    <a:lnTo>
                      <a:pt x="1616659" y="77715"/>
                    </a:lnTo>
                    <a:lnTo>
                      <a:pt x="1613001" y="99661"/>
                    </a:lnTo>
                    <a:lnTo>
                      <a:pt x="1576425" y="106976"/>
                    </a:lnTo>
                    <a:lnTo>
                      <a:pt x="1580083" y="121606"/>
                    </a:lnTo>
                    <a:lnTo>
                      <a:pt x="1623974" y="154525"/>
                    </a:lnTo>
                    <a:lnTo>
                      <a:pt x="1627632" y="183786"/>
                    </a:lnTo>
                    <a:lnTo>
                      <a:pt x="1616659" y="209389"/>
                    </a:lnTo>
                    <a:lnTo>
                      <a:pt x="1583741" y="176470"/>
                    </a:lnTo>
                    <a:lnTo>
                      <a:pt x="1558137" y="147210"/>
                    </a:lnTo>
                    <a:lnTo>
                      <a:pt x="1510589" y="143552"/>
                    </a:lnTo>
                    <a:lnTo>
                      <a:pt x="1474013" y="132579"/>
                    </a:lnTo>
                    <a:lnTo>
                      <a:pt x="1415491" y="165498"/>
                    </a:lnTo>
                    <a:lnTo>
                      <a:pt x="1367942" y="180128"/>
                    </a:lnTo>
                    <a:lnTo>
                      <a:pt x="1349654" y="234992"/>
                    </a:lnTo>
                    <a:lnTo>
                      <a:pt x="1324051" y="271568"/>
                    </a:lnTo>
                    <a:cubicBezTo>
                      <a:pt x="1293756" y="290502"/>
                      <a:pt x="1294790" y="278354"/>
                      <a:pt x="1294790" y="293514"/>
                    </a:cubicBezTo>
                    <a:lnTo>
                      <a:pt x="1298448" y="304486"/>
                    </a:lnTo>
                    <a:lnTo>
                      <a:pt x="1258214" y="333747"/>
                    </a:lnTo>
                    <a:lnTo>
                      <a:pt x="1236269" y="359350"/>
                    </a:lnTo>
                    <a:lnTo>
                      <a:pt x="1217981" y="399584"/>
                    </a:lnTo>
                    <a:lnTo>
                      <a:pt x="1228953" y="439818"/>
                    </a:lnTo>
                    <a:lnTo>
                      <a:pt x="1269187" y="461763"/>
                    </a:lnTo>
                    <a:lnTo>
                      <a:pt x="1280160" y="483709"/>
                    </a:lnTo>
                    <a:lnTo>
                      <a:pt x="1276502" y="553203"/>
                    </a:lnTo>
                    <a:lnTo>
                      <a:pt x="1294790" y="611725"/>
                    </a:lnTo>
                    <a:lnTo>
                      <a:pt x="1243584" y="567834"/>
                    </a:lnTo>
                    <a:lnTo>
                      <a:pt x="1243584" y="538573"/>
                    </a:lnTo>
                    <a:lnTo>
                      <a:pt x="1232611" y="534915"/>
                    </a:lnTo>
                    <a:cubicBezTo>
                      <a:pt x="1258792" y="486293"/>
                      <a:pt x="1276215" y="487366"/>
                      <a:pt x="1254557" y="487366"/>
                    </a:cubicBezTo>
                    <a:lnTo>
                      <a:pt x="1247241" y="472736"/>
                    </a:lnTo>
                    <a:lnTo>
                      <a:pt x="1203350" y="465421"/>
                    </a:lnTo>
                    <a:lnTo>
                      <a:pt x="1148486" y="432502"/>
                    </a:lnTo>
                    <a:lnTo>
                      <a:pt x="1133856" y="443475"/>
                    </a:lnTo>
                    <a:lnTo>
                      <a:pt x="1130198" y="403242"/>
                    </a:lnTo>
                    <a:lnTo>
                      <a:pt x="1119225" y="384954"/>
                    </a:lnTo>
                    <a:lnTo>
                      <a:pt x="1089965" y="388611"/>
                    </a:lnTo>
                    <a:lnTo>
                      <a:pt x="1089965" y="403242"/>
                    </a:lnTo>
                    <a:lnTo>
                      <a:pt x="1100937" y="439818"/>
                    </a:lnTo>
                    <a:lnTo>
                      <a:pt x="1089965" y="454448"/>
                    </a:lnTo>
                    <a:lnTo>
                      <a:pt x="1060704" y="480051"/>
                    </a:lnTo>
                    <a:lnTo>
                      <a:pt x="1068019" y="509312"/>
                    </a:lnTo>
                    <a:lnTo>
                      <a:pt x="1086307" y="523942"/>
                    </a:lnTo>
                    <a:lnTo>
                      <a:pt x="1078992" y="553203"/>
                    </a:lnTo>
                    <a:lnTo>
                      <a:pt x="1071677" y="578806"/>
                    </a:lnTo>
                    <a:lnTo>
                      <a:pt x="1064361" y="622698"/>
                    </a:lnTo>
                    <a:lnTo>
                      <a:pt x="1086307" y="633670"/>
                    </a:lnTo>
                    <a:lnTo>
                      <a:pt x="1111910" y="619040"/>
                    </a:lnTo>
                    <a:lnTo>
                      <a:pt x="1126541" y="615382"/>
                    </a:lnTo>
                    <a:lnTo>
                      <a:pt x="1152144" y="630013"/>
                    </a:lnTo>
                    <a:lnTo>
                      <a:pt x="1170432" y="684877"/>
                    </a:lnTo>
                    <a:lnTo>
                      <a:pt x="1170432" y="714138"/>
                    </a:lnTo>
                    <a:lnTo>
                      <a:pt x="1199693" y="714138"/>
                    </a:lnTo>
                    <a:lnTo>
                      <a:pt x="1236269" y="725110"/>
                    </a:lnTo>
                    <a:lnTo>
                      <a:pt x="1203350" y="750714"/>
                    </a:lnTo>
                    <a:lnTo>
                      <a:pt x="1188720" y="754371"/>
                    </a:lnTo>
                    <a:lnTo>
                      <a:pt x="1199693" y="790947"/>
                    </a:lnTo>
                    <a:lnTo>
                      <a:pt x="1199693" y="834838"/>
                    </a:lnTo>
                    <a:lnTo>
                      <a:pt x="1181405" y="834838"/>
                    </a:lnTo>
                    <a:lnTo>
                      <a:pt x="1166774" y="794605"/>
                    </a:lnTo>
                    <a:lnTo>
                      <a:pt x="1163117" y="750714"/>
                    </a:lnTo>
                    <a:lnTo>
                      <a:pt x="1141171" y="750714"/>
                    </a:lnTo>
                    <a:lnTo>
                      <a:pt x="1133856" y="783632"/>
                    </a:lnTo>
                    <a:lnTo>
                      <a:pt x="1108253" y="783632"/>
                    </a:lnTo>
                    <a:lnTo>
                      <a:pt x="1126541" y="743398"/>
                    </a:lnTo>
                    <a:lnTo>
                      <a:pt x="1126541" y="688534"/>
                    </a:lnTo>
                    <a:lnTo>
                      <a:pt x="1119225" y="637328"/>
                    </a:lnTo>
                    <a:lnTo>
                      <a:pt x="1100937" y="648301"/>
                    </a:lnTo>
                    <a:lnTo>
                      <a:pt x="1078992" y="659274"/>
                    </a:lnTo>
                    <a:lnTo>
                      <a:pt x="1078992" y="732426"/>
                    </a:lnTo>
                    <a:lnTo>
                      <a:pt x="1071677" y="772659"/>
                    </a:lnTo>
                    <a:lnTo>
                      <a:pt x="1027785" y="783632"/>
                    </a:lnTo>
                    <a:lnTo>
                      <a:pt x="991209" y="787290"/>
                    </a:lnTo>
                    <a:lnTo>
                      <a:pt x="947318" y="765344"/>
                    </a:lnTo>
                    <a:lnTo>
                      <a:pt x="961949" y="758029"/>
                    </a:lnTo>
                    <a:lnTo>
                      <a:pt x="998525" y="743398"/>
                    </a:lnTo>
                    <a:lnTo>
                      <a:pt x="1031443" y="743398"/>
                    </a:lnTo>
                    <a:lnTo>
                      <a:pt x="1027785" y="717795"/>
                    </a:lnTo>
                    <a:lnTo>
                      <a:pt x="1049731" y="681219"/>
                    </a:lnTo>
                    <a:lnTo>
                      <a:pt x="1038758" y="659274"/>
                    </a:lnTo>
                    <a:lnTo>
                      <a:pt x="1038758" y="586122"/>
                    </a:lnTo>
                    <a:lnTo>
                      <a:pt x="1042416" y="538573"/>
                    </a:lnTo>
                    <a:lnTo>
                      <a:pt x="1027785" y="505654"/>
                    </a:lnTo>
                    <a:lnTo>
                      <a:pt x="1027785" y="458106"/>
                    </a:lnTo>
                    <a:lnTo>
                      <a:pt x="1053389" y="417872"/>
                    </a:lnTo>
                    <a:lnTo>
                      <a:pt x="1057046" y="403242"/>
                    </a:lnTo>
                    <a:lnTo>
                      <a:pt x="1042416" y="395926"/>
                    </a:lnTo>
                    <a:lnTo>
                      <a:pt x="1005840" y="406899"/>
                    </a:lnTo>
                    <a:cubicBezTo>
                      <a:pt x="994135" y="391294"/>
                      <a:pt x="1000963" y="392269"/>
                      <a:pt x="991209" y="392269"/>
                    </a:cubicBezTo>
                    <a:lnTo>
                      <a:pt x="965606" y="421530"/>
                    </a:lnTo>
                    <a:lnTo>
                      <a:pt x="965606" y="454448"/>
                    </a:lnTo>
                    <a:lnTo>
                      <a:pt x="929030" y="491024"/>
                    </a:lnTo>
                    <a:lnTo>
                      <a:pt x="925373" y="538573"/>
                    </a:lnTo>
                    <a:lnTo>
                      <a:pt x="932688" y="593437"/>
                    </a:lnTo>
                    <a:lnTo>
                      <a:pt x="947318" y="633670"/>
                    </a:lnTo>
                    <a:lnTo>
                      <a:pt x="936345" y="644643"/>
                    </a:lnTo>
                    <a:lnTo>
                      <a:pt x="892454" y="619040"/>
                    </a:lnTo>
                    <a:lnTo>
                      <a:pt x="859536" y="597094"/>
                    </a:lnTo>
                    <a:lnTo>
                      <a:pt x="811987" y="593437"/>
                    </a:lnTo>
                    <a:lnTo>
                      <a:pt x="822960" y="626355"/>
                    </a:lnTo>
                    <a:lnTo>
                      <a:pt x="822960" y="648301"/>
                    </a:lnTo>
                    <a:lnTo>
                      <a:pt x="790041" y="673904"/>
                    </a:lnTo>
                    <a:lnTo>
                      <a:pt x="793699" y="630013"/>
                    </a:lnTo>
                    <a:lnTo>
                      <a:pt x="771753" y="626355"/>
                    </a:lnTo>
                    <a:lnTo>
                      <a:pt x="760781" y="659274"/>
                    </a:lnTo>
                    <a:lnTo>
                      <a:pt x="720547" y="659274"/>
                    </a:lnTo>
                    <a:lnTo>
                      <a:pt x="687629" y="673904"/>
                    </a:lnTo>
                    <a:lnTo>
                      <a:pt x="694944" y="633670"/>
                    </a:lnTo>
                    <a:cubicBezTo>
                      <a:pt x="675460" y="629774"/>
                      <a:pt x="682873" y="630013"/>
                      <a:pt x="672998" y="630013"/>
                    </a:cubicBezTo>
                    <a:lnTo>
                      <a:pt x="640080" y="662931"/>
                    </a:lnTo>
                    <a:lnTo>
                      <a:pt x="607161" y="673904"/>
                    </a:lnTo>
                    <a:lnTo>
                      <a:pt x="570585" y="699507"/>
                    </a:lnTo>
                    <a:lnTo>
                      <a:pt x="555955" y="732426"/>
                    </a:lnTo>
                    <a:lnTo>
                      <a:pt x="552297" y="750714"/>
                    </a:lnTo>
                    <a:lnTo>
                      <a:pt x="526694" y="739741"/>
                    </a:lnTo>
                    <a:lnTo>
                      <a:pt x="512064" y="728768"/>
                    </a:lnTo>
                    <a:lnTo>
                      <a:pt x="519379" y="706822"/>
                    </a:lnTo>
                    <a:lnTo>
                      <a:pt x="537667" y="684877"/>
                    </a:lnTo>
                    <a:lnTo>
                      <a:pt x="519379" y="640986"/>
                    </a:lnTo>
                    <a:lnTo>
                      <a:pt x="479145" y="644643"/>
                    </a:lnTo>
                    <a:lnTo>
                      <a:pt x="460857" y="648301"/>
                    </a:lnTo>
                    <a:lnTo>
                      <a:pt x="475488" y="662931"/>
                    </a:lnTo>
                    <a:lnTo>
                      <a:pt x="475488" y="684877"/>
                    </a:lnTo>
                    <a:lnTo>
                      <a:pt x="479145" y="717795"/>
                    </a:lnTo>
                    <a:lnTo>
                      <a:pt x="490118" y="743398"/>
                    </a:lnTo>
                    <a:lnTo>
                      <a:pt x="490118" y="769002"/>
                    </a:lnTo>
                    <a:lnTo>
                      <a:pt x="475488" y="783632"/>
                    </a:lnTo>
                    <a:lnTo>
                      <a:pt x="453542" y="761686"/>
                    </a:lnTo>
                    <a:lnTo>
                      <a:pt x="413309" y="801920"/>
                    </a:lnTo>
                    <a:lnTo>
                      <a:pt x="391363" y="816550"/>
                    </a:lnTo>
                    <a:lnTo>
                      <a:pt x="391363" y="831181"/>
                    </a:lnTo>
                    <a:lnTo>
                      <a:pt x="416966" y="853126"/>
                    </a:lnTo>
                    <a:lnTo>
                      <a:pt x="384048" y="860442"/>
                    </a:lnTo>
                    <a:lnTo>
                      <a:pt x="351129" y="842154"/>
                    </a:lnTo>
                    <a:lnTo>
                      <a:pt x="340157" y="809235"/>
                    </a:lnTo>
                    <a:lnTo>
                      <a:pt x="321869" y="816550"/>
                    </a:lnTo>
                    <a:lnTo>
                      <a:pt x="336499" y="853126"/>
                    </a:lnTo>
                    <a:lnTo>
                      <a:pt x="354787" y="900675"/>
                    </a:lnTo>
                    <a:lnTo>
                      <a:pt x="332841" y="897018"/>
                    </a:lnTo>
                    <a:lnTo>
                      <a:pt x="310896" y="864099"/>
                    </a:lnTo>
                    <a:lnTo>
                      <a:pt x="288950" y="860442"/>
                    </a:lnTo>
                    <a:lnTo>
                      <a:pt x="288950" y="823866"/>
                    </a:lnTo>
                    <a:lnTo>
                      <a:pt x="288950" y="794605"/>
                    </a:lnTo>
                    <a:lnTo>
                      <a:pt x="248717" y="769002"/>
                    </a:lnTo>
                    <a:lnTo>
                      <a:pt x="245059" y="736083"/>
                    </a:lnTo>
                    <a:lnTo>
                      <a:pt x="277977" y="750714"/>
                    </a:lnTo>
                    <a:lnTo>
                      <a:pt x="314553" y="772659"/>
                    </a:lnTo>
                    <a:lnTo>
                      <a:pt x="358445" y="798262"/>
                    </a:lnTo>
                    <a:lnTo>
                      <a:pt x="380390" y="787290"/>
                    </a:lnTo>
                    <a:lnTo>
                      <a:pt x="413309" y="761686"/>
                    </a:lnTo>
                    <a:lnTo>
                      <a:pt x="424281" y="717795"/>
                    </a:lnTo>
                    <a:cubicBezTo>
                      <a:pt x="412829" y="691071"/>
                      <a:pt x="422594" y="692192"/>
                      <a:pt x="409651" y="692192"/>
                    </a:cubicBezTo>
                    <a:lnTo>
                      <a:pt x="373075" y="673904"/>
                    </a:lnTo>
                    <a:lnTo>
                      <a:pt x="351129" y="633670"/>
                    </a:lnTo>
                    <a:lnTo>
                      <a:pt x="310896" y="615382"/>
                    </a:lnTo>
                    <a:lnTo>
                      <a:pt x="267005" y="608067"/>
                    </a:lnTo>
                    <a:lnTo>
                      <a:pt x="245059" y="586122"/>
                    </a:lnTo>
                    <a:lnTo>
                      <a:pt x="223113" y="575149"/>
                    </a:lnTo>
                    <a:lnTo>
                      <a:pt x="193853" y="611725"/>
                    </a:lnTo>
                    <a:lnTo>
                      <a:pt x="179222" y="651958"/>
                    </a:lnTo>
                    <a:lnTo>
                      <a:pt x="182880" y="673904"/>
                    </a:lnTo>
                    <a:lnTo>
                      <a:pt x="204825" y="692192"/>
                    </a:lnTo>
                    <a:lnTo>
                      <a:pt x="212141" y="739741"/>
                    </a:lnTo>
                    <a:lnTo>
                      <a:pt x="193853" y="765344"/>
                    </a:lnTo>
                    <a:lnTo>
                      <a:pt x="186537" y="776317"/>
                    </a:lnTo>
                    <a:lnTo>
                      <a:pt x="197510" y="801920"/>
                    </a:lnTo>
                    <a:lnTo>
                      <a:pt x="193853" y="886045"/>
                    </a:lnTo>
                    <a:cubicBezTo>
                      <a:pt x="205305" y="912768"/>
                      <a:pt x="214110" y="911648"/>
                      <a:pt x="201168" y="911648"/>
                    </a:cubicBezTo>
                    <a:lnTo>
                      <a:pt x="223113" y="970170"/>
                    </a:lnTo>
                    <a:lnTo>
                      <a:pt x="204825" y="984800"/>
                    </a:lnTo>
                    <a:lnTo>
                      <a:pt x="164592" y="1021376"/>
                    </a:lnTo>
                    <a:lnTo>
                      <a:pt x="157277" y="1028691"/>
                    </a:lnTo>
                    <a:lnTo>
                      <a:pt x="175565" y="1046979"/>
                    </a:lnTo>
                    <a:lnTo>
                      <a:pt x="186537" y="1057952"/>
                    </a:lnTo>
                    <a:lnTo>
                      <a:pt x="157277" y="1068925"/>
                    </a:lnTo>
                    <a:lnTo>
                      <a:pt x="131673" y="1076240"/>
                    </a:lnTo>
                    <a:lnTo>
                      <a:pt x="102413" y="1072582"/>
                    </a:lnTo>
                    <a:lnTo>
                      <a:pt x="69494" y="1083555"/>
                    </a:lnTo>
                    <a:lnTo>
                      <a:pt x="69494" y="1120131"/>
                    </a:lnTo>
                    <a:lnTo>
                      <a:pt x="80467" y="1131104"/>
                    </a:lnTo>
                    <a:lnTo>
                      <a:pt x="87782" y="1167680"/>
                    </a:lnTo>
                    <a:lnTo>
                      <a:pt x="58521" y="1174995"/>
                    </a:lnTo>
                    <a:lnTo>
                      <a:pt x="43891" y="1149392"/>
                    </a:lnTo>
                    <a:lnTo>
                      <a:pt x="14630" y="1145734"/>
                    </a:lnTo>
                    <a:lnTo>
                      <a:pt x="0" y="1193283"/>
                    </a:lnTo>
                    <a:lnTo>
                      <a:pt x="3657" y="1237174"/>
                    </a:lnTo>
                    <a:lnTo>
                      <a:pt x="36576" y="1240832"/>
                    </a:lnTo>
                    <a:lnTo>
                      <a:pt x="54864" y="1251805"/>
                    </a:lnTo>
                    <a:lnTo>
                      <a:pt x="73152" y="1299354"/>
                    </a:lnTo>
                    <a:lnTo>
                      <a:pt x="65837" y="1321299"/>
                    </a:lnTo>
                    <a:lnTo>
                      <a:pt x="87782" y="1350560"/>
                    </a:lnTo>
                    <a:lnTo>
                      <a:pt x="102413" y="1383478"/>
                    </a:lnTo>
                    <a:lnTo>
                      <a:pt x="54864" y="1423712"/>
                    </a:lnTo>
                    <a:lnTo>
                      <a:pt x="47549" y="1438342"/>
                    </a:lnTo>
                    <a:lnTo>
                      <a:pt x="29261" y="1452973"/>
                    </a:lnTo>
                    <a:lnTo>
                      <a:pt x="47549" y="1460288"/>
                    </a:lnTo>
                    <a:lnTo>
                      <a:pt x="65837" y="1452973"/>
                    </a:lnTo>
                    <a:lnTo>
                      <a:pt x="117043" y="1449315"/>
                    </a:lnTo>
                    <a:lnTo>
                      <a:pt x="135331" y="1442000"/>
                    </a:lnTo>
                    <a:lnTo>
                      <a:pt x="171907" y="1478576"/>
                    </a:lnTo>
                    <a:lnTo>
                      <a:pt x="171907" y="1522467"/>
                    </a:lnTo>
                    <a:lnTo>
                      <a:pt x="171907" y="1544413"/>
                    </a:lnTo>
                    <a:lnTo>
                      <a:pt x="215798" y="1533440"/>
                    </a:lnTo>
                    <a:lnTo>
                      <a:pt x="237744" y="1533440"/>
                    </a:lnTo>
                    <a:lnTo>
                      <a:pt x="288950" y="1551728"/>
                    </a:lnTo>
                    <a:lnTo>
                      <a:pt x="299923" y="1540755"/>
                    </a:lnTo>
                    <a:lnTo>
                      <a:pt x="325526" y="1515152"/>
                    </a:lnTo>
                    <a:lnTo>
                      <a:pt x="343814" y="1522467"/>
                    </a:lnTo>
                    <a:lnTo>
                      <a:pt x="318211" y="1551728"/>
                    </a:lnTo>
                    <a:lnTo>
                      <a:pt x="321869" y="1566358"/>
                    </a:lnTo>
                    <a:lnTo>
                      <a:pt x="354787" y="1595619"/>
                    </a:lnTo>
                    <a:lnTo>
                      <a:pt x="405993" y="1639510"/>
                    </a:lnTo>
                    <a:lnTo>
                      <a:pt x="405993" y="1665114"/>
                    </a:lnTo>
                    <a:cubicBezTo>
                      <a:pt x="386843" y="1684264"/>
                      <a:pt x="379084" y="1683402"/>
                      <a:pt x="391363" y="1683402"/>
                    </a:cubicBezTo>
                    <a:lnTo>
                      <a:pt x="435254" y="1705347"/>
                    </a:lnTo>
                    <a:lnTo>
                      <a:pt x="449885" y="1730950"/>
                    </a:lnTo>
                    <a:lnTo>
                      <a:pt x="471830" y="1730950"/>
                    </a:lnTo>
                    <a:lnTo>
                      <a:pt x="501091" y="1741923"/>
                    </a:lnTo>
                    <a:lnTo>
                      <a:pt x="530352" y="1719978"/>
                    </a:lnTo>
                    <a:lnTo>
                      <a:pt x="555955" y="1734608"/>
                    </a:lnTo>
                    <a:lnTo>
                      <a:pt x="552297" y="1698032"/>
                    </a:lnTo>
                    <a:lnTo>
                      <a:pt x="566928" y="1679744"/>
                    </a:lnTo>
                    <a:lnTo>
                      <a:pt x="548640" y="1654141"/>
                    </a:lnTo>
                    <a:lnTo>
                      <a:pt x="555955" y="1632195"/>
                    </a:lnTo>
                    <a:lnTo>
                      <a:pt x="523037" y="1613907"/>
                    </a:lnTo>
                    <a:lnTo>
                      <a:pt x="523037" y="1562701"/>
                    </a:lnTo>
                    <a:lnTo>
                      <a:pt x="534009" y="1537098"/>
                    </a:lnTo>
                    <a:lnTo>
                      <a:pt x="566928" y="1518810"/>
                    </a:lnTo>
                    <a:lnTo>
                      <a:pt x="607161" y="1511494"/>
                    </a:lnTo>
                    <a:cubicBezTo>
                      <a:pt x="620572" y="1515152"/>
                      <a:pt x="569383" y="1482822"/>
                      <a:pt x="569383" y="1482822"/>
                    </a:cubicBezTo>
                    <a:lnTo>
                      <a:pt x="577328" y="1457645"/>
                    </a:lnTo>
                    <a:lnTo>
                      <a:pt x="541523" y="1432857"/>
                    </a:lnTo>
                    <a:lnTo>
                      <a:pt x="577672" y="1432857"/>
                    </a:lnTo>
                    <a:lnTo>
                      <a:pt x="604870" y="1380527"/>
                    </a:lnTo>
                    <a:lnTo>
                      <a:pt x="621395" y="1413577"/>
                    </a:lnTo>
                    <a:lnTo>
                      <a:pt x="709530" y="1399806"/>
                    </a:lnTo>
                    <a:lnTo>
                      <a:pt x="792157" y="1391544"/>
                    </a:lnTo>
                    <a:lnTo>
                      <a:pt x="880292" y="1347476"/>
                    </a:lnTo>
                    <a:lnTo>
                      <a:pt x="921605" y="1308917"/>
                    </a:lnTo>
                    <a:lnTo>
                      <a:pt x="976689" y="1322688"/>
                    </a:lnTo>
                    <a:lnTo>
                      <a:pt x="1020757" y="1333705"/>
                    </a:lnTo>
                    <a:lnTo>
                      <a:pt x="1089612" y="1344722"/>
                    </a:lnTo>
                    <a:cubicBezTo>
                      <a:pt x="1113135" y="1264921"/>
                      <a:pt x="1125642" y="1344863"/>
                      <a:pt x="1143657" y="1344934"/>
                    </a:cubicBezTo>
                    <a:lnTo>
                      <a:pt x="1216113" y="1396089"/>
                    </a:lnTo>
                    <a:lnTo>
                      <a:pt x="1371600" y="1423712"/>
                    </a:lnTo>
                    <a:close/>
                  </a:path>
                </a:pathLst>
              </a:custGeom>
              <a:grpFill/>
              <a:ln w="3175" algn="ctr">
                <a:solidFill>
                  <a:schemeClr val="bg2"/>
                </a:solidFill>
                <a:miter lim="800000"/>
              </a:ln>
              <a:effectLst/>
            </p:spPr>
            <p:txBody>
              <a:bodyPr anchor="ctr"/>
              <a:lstStyle/>
              <a:p>
                <a:pPr algn="ctr">
                  <a:defRPr/>
                </a:pPr>
                <a:endParaRPr lang="en-US" sz="3200">
                  <a:solidFill>
                    <a:schemeClr val="bg1"/>
                  </a:solidFill>
                  <a:latin typeface="Agency FB" panose="020B0503020202020204" pitchFamily="34" charset="0"/>
                </a:endParaRPr>
              </a:p>
            </p:txBody>
          </p:sp>
          <p:sp>
            <p:nvSpPr>
              <p:cNvPr id="406" name="Freeform 118"/>
              <p:cNvSpPr>
                <a:spLocks noChangeArrowheads="1"/>
              </p:cNvSpPr>
              <p:nvPr/>
            </p:nvSpPr>
            <p:spPr bwMode="gray">
              <a:xfrm>
                <a:off x="2879" y="1974"/>
                <a:ext cx="35" cy="19"/>
              </a:xfrm>
              <a:custGeom>
                <a:avLst/>
                <a:gdLst>
                  <a:gd name="T0" fmla="*/ 0 w 213252"/>
                  <a:gd name="T1" fmla="*/ 20891 h 116681"/>
                  <a:gd name="T2" fmla="*/ 0 w 213252"/>
                  <a:gd name="T3" fmla="*/ 15361 h 116681"/>
                  <a:gd name="T4" fmla="*/ 7373 w 213252"/>
                  <a:gd name="T5" fmla="*/ 9831 h 116681"/>
                  <a:gd name="T6" fmla="*/ 11674 w 213252"/>
                  <a:gd name="T7" fmla="*/ 9831 h 116681"/>
                  <a:gd name="T8" fmla="*/ 20276 w 213252"/>
                  <a:gd name="T9" fmla="*/ 0 h 116681"/>
                  <a:gd name="T10" fmla="*/ 37481 w 213252"/>
                  <a:gd name="T11" fmla="*/ 0 h 116681"/>
                  <a:gd name="T12" fmla="*/ 38095 w 213252"/>
                  <a:gd name="T13" fmla="*/ 3687 h 116681"/>
                  <a:gd name="T14" fmla="*/ 52227 w 213252"/>
                  <a:gd name="T15" fmla="*/ 3687 h 116681"/>
                  <a:gd name="T16" fmla="*/ 54685 w 213252"/>
                  <a:gd name="T17" fmla="*/ 9217 h 116681"/>
                  <a:gd name="T18" fmla="*/ 49155 w 213252"/>
                  <a:gd name="T19" fmla="*/ 14747 h 116681"/>
                  <a:gd name="T20" fmla="*/ 49155 w 213252"/>
                  <a:gd name="T21" fmla="*/ 20277 h 116681"/>
                  <a:gd name="T22" fmla="*/ 44854 w 213252"/>
                  <a:gd name="T23" fmla="*/ 20891 h 116681"/>
                  <a:gd name="T24" fmla="*/ 42396 w 213252"/>
                  <a:gd name="T25" fmla="*/ 22120 h 116681"/>
                  <a:gd name="T26" fmla="*/ 39939 w 213252"/>
                  <a:gd name="T27" fmla="*/ 26421 h 116681"/>
                  <a:gd name="T28" fmla="*/ 39939 w 213252"/>
                  <a:gd name="T29" fmla="*/ 27650 h 116681"/>
                  <a:gd name="T30" fmla="*/ 36866 w 213252"/>
                  <a:gd name="T31" fmla="*/ 29494 h 116681"/>
                  <a:gd name="T32" fmla="*/ 35023 w 213252"/>
                  <a:gd name="T33" fmla="*/ 30108 h 116681"/>
                  <a:gd name="T34" fmla="*/ 23349 w 213252"/>
                  <a:gd name="T35" fmla="*/ 28265 h 116681"/>
                  <a:gd name="T36" fmla="*/ 0 w 213252"/>
                  <a:gd name="T37" fmla="*/ 20891 h 11668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13252"/>
                  <a:gd name="T58" fmla="*/ 0 h 116681"/>
                  <a:gd name="T59" fmla="*/ 213252 w 213252"/>
                  <a:gd name="T60" fmla="*/ 116681 h 11668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13252" h="116681">
                    <a:moveTo>
                      <a:pt x="0" y="80962"/>
                    </a:moveTo>
                    <a:lnTo>
                      <a:pt x="0" y="59531"/>
                    </a:lnTo>
                    <a:cubicBezTo>
                      <a:pt x="29235" y="40041"/>
                      <a:pt x="28575" y="51929"/>
                      <a:pt x="28575" y="38100"/>
                    </a:cubicBezTo>
                    <a:lnTo>
                      <a:pt x="45244" y="38100"/>
                    </a:lnTo>
                    <a:lnTo>
                      <a:pt x="78581" y="0"/>
                    </a:lnTo>
                    <a:lnTo>
                      <a:pt x="145256" y="0"/>
                    </a:lnTo>
                    <a:lnTo>
                      <a:pt x="147638" y="14287"/>
                    </a:lnTo>
                    <a:lnTo>
                      <a:pt x="202406" y="14287"/>
                    </a:lnTo>
                    <a:cubicBezTo>
                      <a:pt x="213252" y="30556"/>
                      <a:pt x="211931" y="22851"/>
                      <a:pt x="211931" y="35719"/>
                    </a:cubicBezTo>
                    <a:lnTo>
                      <a:pt x="190500" y="57150"/>
                    </a:lnTo>
                    <a:lnTo>
                      <a:pt x="190500" y="78581"/>
                    </a:lnTo>
                    <a:cubicBezTo>
                      <a:pt x="184944" y="79375"/>
                      <a:pt x="179207" y="79349"/>
                      <a:pt x="173831" y="80962"/>
                    </a:cubicBezTo>
                    <a:cubicBezTo>
                      <a:pt x="156487" y="86165"/>
                      <a:pt x="172197" y="85725"/>
                      <a:pt x="164306" y="85725"/>
                    </a:cubicBezTo>
                    <a:cubicBezTo>
                      <a:pt x="158794" y="93075"/>
                      <a:pt x="156434" y="94131"/>
                      <a:pt x="154781" y="102394"/>
                    </a:cubicBezTo>
                    <a:cubicBezTo>
                      <a:pt x="154470" y="103950"/>
                      <a:pt x="154781" y="105569"/>
                      <a:pt x="154781" y="107156"/>
                    </a:cubicBezTo>
                    <a:cubicBezTo>
                      <a:pt x="150812" y="109537"/>
                      <a:pt x="147015" y="112230"/>
                      <a:pt x="142875" y="114300"/>
                    </a:cubicBezTo>
                    <a:cubicBezTo>
                      <a:pt x="140630" y="115423"/>
                      <a:pt x="135731" y="116681"/>
                      <a:pt x="135731" y="116681"/>
                    </a:cubicBezTo>
                    <a:cubicBezTo>
                      <a:pt x="96900" y="108914"/>
                      <a:pt x="112155" y="109537"/>
                      <a:pt x="90488" y="109537"/>
                    </a:cubicBezTo>
                    <a:lnTo>
                      <a:pt x="0" y="80962"/>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407" name="Freeform 167"/>
              <p:cNvSpPr>
                <a:spLocks noChangeArrowheads="1"/>
              </p:cNvSpPr>
              <p:nvPr/>
            </p:nvSpPr>
            <p:spPr bwMode="gray">
              <a:xfrm>
                <a:off x="2901" y="1960"/>
                <a:ext cx="46" cy="49"/>
              </a:xfrm>
              <a:custGeom>
                <a:avLst/>
                <a:gdLst>
                  <a:gd name="T0" fmla="*/ 0 w 207168"/>
                  <a:gd name="T1" fmla="*/ 54281 h 221456"/>
                  <a:gd name="T2" fmla="*/ 11691 w 207168"/>
                  <a:gd name="T3" fmla="*/ 64302 h 221456"/>
                  <a:gd name="T4" fmla="*/ 11691 w 207168"/>
                  <a:gd name="T5" fmla="*/ 72653 h 221456"/>
                  <a:gd name="T6" fmla="*/ 18372 w 207168"/>
                  <a:gd name="T7" fmla="*/ 75993 h 221456"/>
                  <a:gd name="T8" fmla="*/ 28393 w 207168"/>
                  <a:gd name="T9" fmla="*/ 77663 h 221456"/>
                  <a:gd name="T10" fmla="*/ 26723 w 207168"/>
                  <a:gd name="T11" fmla="*/ 62632 h 221456"/>
                  <a:gd name="T12" fmla="*/ 45930 w 207168"/>
                  <a:gd name="T13" fmla="*/ 66807 h 221456"/>
                  <a:gd name="T14" fmla="*/ 45930 w 207168"/>
                  <a:gd name="T15" fmla="*/ 50105 h 221456"/>
                  <a:gd name="T16" fmla="*/ 72653 w 207168"/>
                  <a:gd name="T17" fmla="*/ 35074 h 221456"/>
                  <a:gd name="T18" fmla="*/ 70983 w 207168"/>
                  <a:gd name="T19" fmla="*/ 6681 h 221456"/>
                  <a:gd name="T20" fmla="*/ 60127 w 207168"/>
                  <a:gd name="T21" fmla="*/ 0 h 221456"/>
                  <a:gd name="T22" fmla="*/ 54281 w 207168"/>
                  <a:gd name="T23" fmla="*/ 8351 h 221456"/>
                  <a:gd name="T24" fmla="*/ 55951 w 207168"/>
                  <a:gd name="T25" fmla="*/ 14196 h 221456"/>
                  <a:gd name="T26" fmla="*/ 16702 w 207168"/>
                  <a:gd name="T27" fmla="*/ 26723 h 221456"/>
                  <a:gd name="T28" fmla="*/ 20042 w 207168"/>
                  <a:gd name="T29" fmla="*/ 31733 h 221456"/>
                  <a:gd name="T30" fmla="*/ 13362 w 207168"/>
                  <a:gd name="T31" fmla="*/ 40084 h 221456"/>
                  <a:gd name="T32" fmla="*/ 5845 w 207168"/>
                  <a:gd name="T33" fmla="*/ 45095 h 221456"/>
                  <a:gd name="T34" fmla="*/ 0 w 207168"/>
                  <a:gd name="T35" fmla="*/ 54281 h 22145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7168"/>
                  <a:gd name="T55" fmla="*/ 0 h 221456"/>
                  <a:gd name="T56" fmla="*/ 207168 w 207168"/>
                  <a:gd name="T57" fmla="*/ 221456 h 22145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7168" h="221456">
                    <a:moveTo>
                      <a:pt x="0" y="154781"/>
                    </a:moveTo>
                    <a:cubicBezTo>
                      <a:pt x="33961" y="181465"/>
                      <a:pt x="33337" y="166843"/>
                      <a:pt x="33337" y="183356"/>
                    </a:cubicBezTo>
                    <a:lnTo>
                      <a:pt x="33337" y="207169"/>
                    </a:lnTo>
                    <a:lnTo>
                      <a:pt x="52387" y="216694"/>
                    </a:lnTo>
                    <a:lnTo>
                      <a:pt x="80962" y="221456"/>
                    </a:lnTo>
                    <a:lnTo>
                      <a:pt x="76200" y="178594"/>
                    </a:lnTo>
                    <a:cubicBezTo>
                      <a:pt x="133217" y="198426"/>
                      <a:pt x="130968" y="216973"/>
                      <a:pt x="130968" y="190500"/>
                    </a:cubicBezTo>
                    <a:lnTo>
                      <a:pt x="130968" y="142875"/>
                    </a:lnTo>
                    <a:lnTo>
                      <a:pt x="207168" y="100013"/>
                    </a:lnTo>
                    <a:lnTo>
                      <a:pt x="202406" y="19050"/>
                    </a:lnTo>
                    <a:lnTo>
                      <a:pt x="171450" y="0"/>
                    </a:lnTo>
                    <a:cubicBezTo>
                      <a:pt x="153736" y="20245"/>
                      <a:pt x="154781" y="10612"/>
                      <a:pt x="154781" y="23813"/>
                    </a:cubicBezTo>
                    <a:lnTo>
                      <a:pt x="159543" y="40481"/>
                    </a:lnTo>
                    <a:lnTo>
                      <a:pt x="47625" y="76200"/>
                    </a:lnTo>
                    <a:lnTo>
                      <a:pt x="57150" y="90488"/>
                    </a:lnTo>
                    <a:lnTo>
                      <a:pt x="38100" y="114300"/>
                    </a:lnTo>
                    <a:cubicBezTo>
                      <a:pt x="34925" y="121841"/>
                      <a:pt x="23018" y="121841"/>
                      <a:pt x="16668" y="128588"/>
                    </a:cubicBezTo>
                    <a:cubicBezTo>
                      <a:pt x="10318" y="135335"/>
                      <a:pt x="794" y="146844"/>
                      <a:pt x="0" y="154781"/>
                    </a:cubicBez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408" name="Freeform 120"/>
              <p:cNvSpPr>
                <a:spLocks noChangeArrowheads="1"/>
              </p:cNvSpPr>
              <p:nvPr/>
            </p:nvSpPr>
            <p:spPr bwMode="gray">
              <a:xfrm>
                <a:off x="2892" y="1936"/>
                <a:ext cx="57" cy="41"/>
              </a:xfrm>
              <a:custGeom>
                <a:avLst/>
                <a:gdLst>
                  <a:gd name="T0" fmla="*/ 0 w 259556"/>
                  <a:gd name="T1" fmla="*/ 61796 h 188119"/>
                  <a:gd name="T2" fmla="*/ 15867 w 259556"/>
                  <a:gd name="T3" fmla="*/ 60961 h 188119"/>
                  <a:gd name="T4" fmla="*/ 18372 w 259556"/>
                  <a:gd name="T5" fmla="*/ 65972 h 188119"/>
                  <a:gd name="T6" fmla="*/ 30063 w 259556"/>
                  <a:gd name="T7" fmla="*/ 65972 h 188119"/>
                  <a:gd name="T8" fmla="*/ 70983 w 259556"/>
                  <a:gd name="T9" fmla="*/ 50940 h 188119"/>
                  <a:gd name="T10" fmla="*/ 68478 w 259556"/>
                  <a:gd name="T11" fmla="*/ 44260 h 188119"/>
                  <a:gd name="T12" fmla="*/ 75159 w 259556"/>
                  <a:gd name="T13" fmla="*/ 36744 h 188119"/>
                  <a:gd name="T14" fmla="*/ 86015 w 259556"/>
                  <a:gd name="T15" fmla="*/ 42590 h 188119"/>
                  <a:gd name="T16" fmla="*/ 86015 w 259556"/>
                  <a:gd name="T17" fmla="*/ 26723 h 188119"/>
                  <a:gd name="T18" fmla="*/ 91025 w 259556"/>
                  <a:gd name="T19" fmla="*/ 5010 h 188119"/>
                  <a:gd name="T20" fmla="*/ 70983 w 259556"/>
                  <a:gd name="T21" fmla="*/ 0 h 188119"/>
                  <a:gd name="T22" fmla="*/ 41755 w 259556"/>
                  <a:gd name="T23" fmla="*/ 16702 h 188119"/>
                  <a:gd name="T24" fmla="*/ 49271 w 259556"/>
                  <a:gd name="T25" fmla="*/ 35073 h 188119"/>
                  <a:gd name="T26" fmla="*/ 45095 w 259556"/>
                  <a:gd name="T27" fmla="*/ 36744 h 188119"/>
                  <a:gd name="T28" fmla="*/ 34239 w 259556"/>
                  <a:gd name="T29" fmla="*/ 35909 h 188119"/>
                  <a:gd name="T30" fmla="*/ 27558 w 259556"/>
                  <a:gd name="T31" fmla="*/ 21712 h 188119"/>
                  <a:gd name="T32" fmla="*/ 16702 w 259556"/>
                  <a:gd name="T33" fmla="*/ 34238 h 188119"/>
                  <a:gd name="T34" fmla="*/ 15867 w 259556"/>
                  <a:gd name="T35" fmla="*/ 44260 h 188119"/>
                  <a:gd name="T36" fmla="*/ 0 w 259556"/>
                  <a:gd name="T37" fmla="*/ 61796 h 1881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59556"/>
                  <a:gd name="T58" fmla="*/ 0 h 188119"/>
                  <a:gd name="T59" fmla="*/ 259556 w 259556"/>
                  <a:gd name="T60" fmla="*/ 188119 h 18811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59556" h="188119">
                    <a:moveTo>
                      <a:pt x="0" y="176212"/>
                    </a:moveTo>
                    <a:cubicBezTo>
                      <a:pt x="48418" y="173791"/>
                      <a:pt x="63520" y="173831"/>
                      <a:pt x="45244" y="173831"/>
                    </a:cubicBezTo>
                    <a:lnTo>
                      <a:pt x="52388" y="188119"/>
                    </a:lnTo>
                    <a:lnTo>
                      <a:pt x="85725" y="188119"/>
                    </a:lnTo>
                    <a:lnTo>
                      <a:pt x="202406" y="145256"/>
                    </a:lnTo>
                    <a:lnTo>
                      <a:pt x="195263" y="126206"/>
                    </a:lnTo>
                    <a:lnTo>
                      <a:pt x="214313" y="104775"/>
                    </a:lnTo>
                    <a:lnTo>
                      <a:pt x="245269" y="121444"/>
                    </a:lnTo>
                    <a:lnTo>
                      <a:pt x="245269" y="76200"/>
                    </a:lnTo>
                    <a:lnTo>
                      <a:pt x="259556" y="14287"/>
                    </a:lnTo>
                    <a:lnTo>
                      <a:pt x="202406" y="0"/>
                    </a:lnTo>
                    <a:lnTo>
                      <a:pt x="119063" y="47625"/>
                    </a:lnTo>
                    <a:lnTo>
                      <a:pt x="140494" y="100012"/>
                    </a:lnTo>
                    <a:lnTo>
                      <a:pt x="128588" y="104775"/>
                    </a:lnTo>
                    <a:lnTo>
                      <a:pt x="97631" y="102394"/>
                    </a:lnTo>
                    <a:lnTo>
                      <a:pt x="78581" y="61912"/>
                    </a:lnTo>
                    <a:lnTo>
                      <a:pt x="47625" y="97631"/>
                    </a:lnTo>
                    <a:lnTo>
                      <a:pt x="45244" y="126206"/>
                    </a:lnTo>
                    <a:lnTo>
                      <a:pt x="0" y="176212"/>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409" name="Freeform 121"/>
              <p:cNvSpPr>
                <a:spLocks noChangeArrowheads="1"/>
              </p:cNvSpPr>
              <p:nvPr/>
            </p:nvSpPr>
            <p:spPr bwMode="gray">
              <a:xfrm>
                <a:off x="2927" y="1917"/>
                <a:ext cx="28" cy="24"/>
              </a:xfrm>
              <a:custGeom>
                <a:avLst/>
                <a:gdLst>
                  <a:gd name="T0" fmla="*/ 24296 w 126430"/>
                  <a:gd name="T1" fmla="*/ 31734 h 104775"/>
                  <a:gd name="T2" fmla="*/ 15945 w 126430"/>
                  <a:gd name="T3" fmla="*/ 29228 h 104775"/>
                  <a:gd name="T4" fmla="*/ 2584 w 126430"/>
                  <a:gd name="T5" fmla="*/ 36744 h 104775"/>
                  <a:gd name="T6" fmla="*/ 914 w 126430"/>
                  <a:gd name="T7" fmla="*/ 25888 h 104775"/>
                  <a:gd name="T8" fmla="*/ 79 w 126430"/>
                  <a:gd name="T9" fmla="*/ 18372 h 104775"/>
                  <a:gd name="T10" fmla="*/ 3419 w 126430"/>
                  <a:gd name="T11" fmla="*/ 13361 h 104775"/>
                  <a:gd name="T12" fmla="*/ 5924 w 126430"/>
                  <a:gd name="T13" fmla="*/ 11691 h 104775"/>
                  <a:gd name="T14" fmla="*/ 7594 w 126430"/>
                  <a:gd name="T15" fmla="*/ 5846 h 104775"/>
                  <a:gd name="T16" fmla="*/ 16780 w 126430"/>
                  <a:gd name="T17" fmla="*/ 0 h 104775"/>
                  <a:gd name="T18" fmla="*/ 44338 w 126430"/>
                  <a:gd name="T19" fmla="*/ 10021 h 104775"/>
                  <a:gd name="T20" fmla="*/ 39327 w 126430"/>
                  <a:gd name="T21" fmla="*/ 18372 h 104775"/>
                  <a:gd name="T22" fmla="*/ 25966 w 126430"/>
                  <a:gd name="T23" fmla="*/ 13361 h 104775"/>
                  <a:gd name="T24" fmla="*/ 24296 w 126430"/>
                  <a:gd name="T25" fmla="*/ 31734 h 10477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6430"/>
                  <a:gd name="T40" fmla="*/ 0 h 104775"/>
                  <a:gd name="T41" fmla="*/ 126430 w 126430"/>
                  <a:gd name="T42" fmla="*/ 104775 h 10477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6430" h="104775">
                    <a:moveTo>
                      <a:pt x="69280" y="90488"/>
                    </a:moveTo>
                    <a:cubicBezTo>
                      <a:pt x="42320" y="83135"/>
                      <a:pt x="34036" y="83344"/>
                      <a:pt x="45467" y="83344"/>
                    </a:cubicBezTo>
                    <a:lnTo>
                      <a:pt x="7367" y="104775"/>
                    </a:lnTo>
                    <a:cubicBezTo>
                      <a:pt x="4825" y="76814"/>
                      <a:pt x="8907" y="86423"/>
                      <a:pt x="2605" y="73819"/>
                    </a:cubicBezTo>
                    <a:cubicBezTo>
                      <a:pt x="0" y="55579"/>
                      <a:pt x="224" y="62763"/>
                      <a:pt x="224" y="52388"/>
                    </a:cubicBezTo>
                    <a:cubicBezTo>
                      <a:pt x="3399" y="47625"/>
                      <a:pt x="5980" y="42408"/>
                      <a:pt x="9749" y="38100"/>
                    </a:cubicBezTo>
                    <a:cubicBezTo>
                      <a:pt x="11633" y="35946"/>
                      <a:pt x="16892" y="33338"/>
                      <a:pt x="16892" y="33338"/>
                    </a:cubicBezTo>
                    <a:lnTo>
                      <a:pt x="21655" y="16669"/>
                    </a:lnTo>
                    <a:lnTo>
                      <a:pt x="47849" y="0"/>
                    </a:lnTo>
                    <a:lnTo>
                      <a:pt x="126430" y="28575"/>
                    </a:lnTo>
                    <a:cubicBezTo>
                      <a:pt x="114059" y="55791"/>
                      <a:pt x="121307" y="61549"/>
                      <a:pt x="112142" y="52388"/>
                    </a:cubicBezTo>
                    <a:lnTo>
                      <a:pt x="74042" y="38100"/>
                    </a:lnTo>
                    <a:lnTo>
                      <a:pt x="69280" y="90488"/>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410" name="Freeform 122"/>
              <p:cNvSpPr>
                <a:spLocks noChangeArrowheads="1"/>
              </p:cNvSpPr>
              <p:nvPr/>
            </p:nvSpPr>
            <p:spPr bwMode="gray">
              <a:xfrm>
                <a:off x="2735" y="2214"/>
                <a:ext cx="22" cy="30"/>
              </a:xfrm>
              <a:custGeom>
                <a:avLst/>
                <a:gdLst>
                  <a:gd name="T0" fmla="*/ 0 w 100013"/>
                  <a:gd name="T1" fmla="*/ 25888 h 138113"/>
                  <a:gd name="T2" fmla="*/ 15032 w 100013"/>
                  <a:gd name="T3" fmla="*/ 14196 h 138113"/>
                  <a:gd name="T4" fmla="*/ 17537 w 100013"/>
                  <a:gd name="T5" fmla="*/ 835 h 138113"/>
                  <a:gd name="T6" fmla="*/ 24218 w 100013"/>
                  <a:gd name="T7" fmla="*/ 0 h 138113"/>
                  <a:gd name="T8" fmla="*/ 35074 w 100013"/>
                  <a:gd name="T9" fmla="*/ 15867 h 138113"/>
                  <a:gd name="T10" fmla="*/ 30898 w 100013"/>
                  <a:gd name="T11" fmla="*/ 21712 h 138113"/>
                  <a:gd name="T12" fmla="*/ 22548 w 100013"/>
                  <a:gd name="T13" fmla="*/ 48435 h 138113"/>
                  <a:gd name="T14" fmla="*/ 0 w 100013"/>
                  <a:gd name="T15" fmla="*/ 25888 h 138113"/>
                  <a:gd name="T16" fmla="*/ 0 60000 65536"/>
                  <a:gd name="T17" fmla="*/ 0 60000 65536"/>
                  <a:gd name="T18" fmla="*/ 0 60000 65536"/>
                  <a:gd name="T19" fmla="*/ 0 60000 65536"/>
                  <a:gd name="T20" fmla="*/ 0 60000 65536"/>
                  <a:gd name="T21" fmla="*/ 0 60000 65536"/>
                  <a:gd name="T22" fmla="*/ 0 60000 65536"/>
                  <a:gd name="T23" fmla="*/ 0 60000 65536"/>
                  <a:gd name="T24" fmla="*/ 0 w 100013"/>
                  <a:gd name="T25" fmla="*/ 0 h 138113"/>
                  <a:gd name="T26" fmla="*/ 100013 w 100013"/>
                  <a:gd name="T27" fmla="*/ 138113 h 1381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0013" h="138113">
                    <a:moveTo>
                      <a:pt x="0" y="73819"/>
                    </a:moveTo>
                    <a:lnTo>
                      <a:pt x="42863" y="40481"/>
                    </a:lnTo>
                    <a:lnTo>
                      <a:pt x="50006" y="2381"/>
                    </a:lnTo>
                    <a:lnTo>
                      <a:pt x="69056" y="0"/>
                    </a:lnTo>
                    <a:lnTo>
                      <a:pt x="100013" y="45244"/>
                    </a:lnTo>
                    <a:lnTo>
                      <a:pt x="88106" y="61913"/>
                    </a:lnTo>
                    <a:lnTo>
                      <a:pt x="64294" y="138113"/>
                    </a:lnTo>
                    <a:lnTo>
                      <a:pt x="0" y="73819"/>
                    </a:lnTo>
                    <a:close/>
                  </a:path>
                </a:pathLst>
              </a:custGeom>
              <a:grpFill/>
              <a:ln w="3175" algn="ctr">
                <a:solidFill>
                  <a:schemeClr val="bg2"/>
                </a:solidFill>
                <a:round/>
              </a:ln>
              <a:effectLst/>
            </p:spPr>
            <p:txBody>
              <a:bodyPr anchor="ctr"/>
              <a:lstStyle/>
              <a:p>
                <a:pPr algn="ctr"/>
                <a:endParaRPr lang="en-US" sz="3200">
                  <a:solidFill>
                    <a:schemeClr val="bg1"/>
                  </a:solidFill>
                  <a:latin typeface="Agency FB" panose="020B0503020202020204" pitchFamily="34" charset="0"/>
                  <a:cs typeface="Arial" panose="020B0604020202020204" pitchFamily="34" charset="0"/>
                </a:endParaRPr>
              </a:p>
            </p:txBody>
          </p:sp>
          <p:sp>
            <p:nvSpPr>
              <p:cNvPr id="411" name="Freeform 241"/>
              <p:cNvSpPr/>
              <p:nvPr/>
            </p:nvSpPr>
            <p:spPr bwMode="gray">
              <a:xfrm>
                <a:off x="2944" y="2164"/>
                <a:ext cx="121" cy="90"/>
              </a:xfrm>
              <a:custGeom>
                <a:avLst/>
                <a:gdLst>
                  <a:gd name="T0" fmla="*/ 28 w 110"/>
                  <a:gd name="T1" fmla="*/ 74 h 90"/>
                  <a:gd name="T2" fmla="*/ 30 w 110"/>
                  <a:gd name="T3" fmla="*/ 60 h 90"/>
                  <a:gd name="T4" fmla="*/ 32 w 110"/>
                  <a:gd name="T5" fmla="*/ 58 h 90"/>
                  <a:gd name="T6" fmla="*/ 32 w 110"/>
                  <a:gd name="T7" fmla="*/ 54 h 90"/>
                  <a:gd name="T8" fmla="*/ 30 w 110"/>
                  <a:gd name="T9" fmla="*/ 50 h 90"/>
                  <a:gd name="T10" fmla="*/ 26 w 110"/>
                  <a:gd name="T11" fmla="*/ 44 h 90"/>
                  <a:gd name="T12" fmla="*/ 22 w 110"/>
                  <a:gd name="T13" fmla="*/ 36 h 90"/>
                  <a:gd name="T14" fmla="*/ 18 w 110"/>
                  <a:gd name="T15" fmla="*/ 24 h 90"/>
                  <a:gd name="T16" fmla="*/ 14 w 110"/>
                  <a:gd name="T17" fmla="*/ 22 h 90"/>
                  <a:gd name="T18" fmla="*/ 4 w 110"/>
                  <a:gd name="T19" fmla="*/ 12 h 90"/>
                  <a:gd name="T20" fmla="*/ 4 w 110"/>
                  <a:gd name="T21" fmla="*/ 6 h 90"/>
                  <a:gd name="T22" fmla="*/ 0 w 110"/>
                  <a:gd name="T23" fmla="*/ 0 h 90"/>
                  <a:gd name="T24" fmla="*/ 2 w 110"/>
                  <a:gd name="T25" fmla="*/ 0 h 90"/>
                  <a:gd name="T26" fmla="*/ 10 w 110"/>
                  <a:gd name="T27" fmla="*/ 0 h 90"/>
                  <a:gd name="T28" fmla="*/ 18 w 110"/>
                  <a:gd name="T29" fmla="*/ 4 h 90"/>
                  <a:gd name="T30" fmla="*/ 24 w 110"/>
                  <a:gd name="T31" fmla="*/ 10 h 90"/>
                  <a:gd name="T32" fmla="*/ 32 w 110"/>
                  <a:gd name="T33" fmla="*/ 16 h 90"/>
                  <a:gd name="T34" fmla="*/ 44 w 110"/>
                  <a:gd name="T35" fmla="*/ 18 h 90"/>
                  <a:gd name="T36" fmla="*/ 58 w 110"/>
                  <a:gd name="T37" fmla="*/ 12 h 90"/>
                  <a:gd name="T38" fmla="*/ 84 w 110"/>
                  <a:gd name="T39" fmla="*/ 18 h 90"/>
                  <a:gd name="T40" fmla="*/ 100 w 110"/>
                  <a:gd name="T41" fmla="*/ 24 h 90"/>
                  <a:gd name="T42" fmla="*/ 104 w 110"/>
                  <a:gd name="T43" fmla="*/ 26 h 90"/>
                  <a:gd name="T44" fmla="*/ 110 w 110"/>
                  <a:gd name="T45" fmla="*/ 30 h 90"/>
                  <a:gd name="T46" fmla="*/ 110 w 110"/>
                  <a:gd name="T47" fmla="*/ 34 h 90"/>
                  <a:gd name="T48" fmla="*/ 108 w 110"/>
                  <a:gd name="T49" fmla="*/ 42 h 90"/>
                  <a:gd name="T50" fmla="*/ 106 w 110"/>
                  <a:gd name="T51" fmla="*/ 46 h 90"/>
                  <a:gd name="T52" fmla="*/ 104 w 110"/>
                  <a:gd name="T53" fmla="*/ 52 h 90"/>
                  <a:gd name="T54" fmla="*/ 100 w 110"/>
                  <a:gd name="T55" fmla="*/ 56 h 90"/>
                  <a:gd name="T56" fmla="*/ 98 w 110"/>
                  <a:gd name="T57" fmla="*/ 58 h 90"/>
                  <a:gd name="T58" fmla="*/ 94 w 110"/>
                  <a:gd name="T59" fmla="*/ 66 h 90"/>
                  <a:gd name="T60" fmla="*/ 94 w 110"/>
                  <a:gd name="T61" fmla="*/ 68 h 90"/>
                  <a:gd name="T62" fmla="*/ 90 w 110"/>
                  <a:gd name="T63" fmla="*/ 70 h 90"/>
                  <a:gd name="T64" fmla="*/ 82 w 110"/>
                  <a:gd name="T65" fmla="*/ 72 h 90"/>
                  <a:gd name="T66" fmla="*/ 74 w 110"/>
                  <a:gd name="T67" fmla="*/ 82 h 90"/>
                  <a:gd name="T68" fmla="*/ 70 w 110"/>
                  <a:gd name="T69" fmla="*/ 88 h 90"/>
                  <a:gd name="T70" fmla="*/ 62 w 110"/>
                  <a:gd name="T71" fmla="*/ 88 h 90"/>
                  <a:gd name="T72" fmla="*/ 56 w 110"/>
                  <a:gd name="T73" fmla="*/ 88 h 90"/>
                  <a:gd name="T74" fmla="*/ 36 w 110"/>
                  <a:gd name="T75" fmla="*/ 90 h 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0"/>
                  <a:gd name="T115" fmla="*/ 0 h 90"/>
                  <a:gd name="T116" fmla="*/ 110 w 110"/>
                  <a:gd name="T117" fmla="*/ 90 h 9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0" h="90">
                    <a:moveTo>
                      <a:pt x="36" y="90"/>
                    </a:moveTo>
                    <a:lnTo>
                      <a:pt x="28" y="74"/>
                    </a:lnTo>
                    <a:lnTo>
                      <a:pt x="24" y="66"/>
                    </a:lnTo>
                    <a:lnTo>
                      <a:pt x="30" y="60"/>
                    </a:lnTo>
                    <a:lnTo>
                      <a:pt x="32" y="58"/>
                    </a:lnTo>
                    <a:lnTo>
                      <a:pt x="32" y="56"/>
                    </a:lnTo>
                    <a:lnTo>
                      <a:pt x="32" y="54"/>
                    </a:lnTo>
                    <a:lnTo>
                      <a:pt x="30" y="50"/>
                    </a:lnTo>
                    <a:lnTo>
                      <a:pt x="28" y="48"/>
                    </a:lnTo>
                    <a:lnTo>
                      <a:pt x="26" y="44"/>
                    </a:lnTo>
                    <a:lnTo>
                      <a:pt x="24" y="40"/>
                    </a:lnTo>
                    <a:lnTo>
                      <a:pt x="22" y="36"/>
                    </a:lnTo>
                    <a:lnTo>
                      <a:pt x="22" y="30"/>
                    </a:lnTo>
                    <a:lnTo>
                      <a:pt x="18" y="24"/>
                    </a:lnTo>
                    <a:lnTo>
                      <a:pt x="18" y="20"/>
                    </a:lnTo>
                    <a:lnTo>
                      <a:pt x="14" y="22"/>
                    </a:lnTo>
                    <a:lnTo>
                      <a:pt x="4" y="14"/>
                    </a:lnTo>
                    <a:lnTo>
                      <a:pt x="4" y="12"/>
                    </a:lnTo>
                    <a:lnTo>
                      <a:pt x="4" y="10"/>
                    </a:lnTo>
                    <a:lnTo>
                      <a:pt x="4" y="6"/>
                    </a:lnTo>
                    <a:lnTo>
                      <a:pt x="2" y="2"/>
                    </a:lnTo>
                    <a:lnTo>
                      <a:pt x="0" y="0"/>
                    </a:lnTo>
                    <a:lnTo>
                      <a:pt x="2" y="0"/>
                    </a:lnTo>
                    <a:lnTo>
                      <a:pt x="4" y="0"/>
                    </a:lnTo>
                    <a:lnTo>
                      <a:pt x="10" y="0"/>
                    </a:lnTo>
                    <a:lnTo>
                      <a:pt x="18" y="2"/>
                    </a:lnTo>
                    <a:lnTo>
                      <a:pt x="18" y="4"/>
                    </a:lnTo>
                    <a:lnTo>
                      <a:pt x="20" y="6"/>
                    </a:lnTo>
                    <a:lnTo>
                      <a:pt x="24" y="10"/>
                    </a:lnTo>
                    <a:lnTo>
                      <a:pt x="28" y="12"/>
                    </a:lnTo>
                    <a:lnTo>
                      <a:pt x="32" y="16"/>
                    </a:lnTo>
                    <a:lnTo>
                      <a:pt x="38" y="18"/>
                    </a:lnTo>
                    <a:lnTo>
                      <a:pt x="44" y="18"/>
                    </a:lnTo>
                    <a:lnTo>
                      <a:pt x="48" y="16"/>
                    </a:lnTo>
                    <a:lnTo>
                      <a:pt x="58" y="12"/>
                    </a:lnTo>
                    <a:lnTo>
                      <a:pt x="70" y="12"/>
                    </a:lnTo>
                    <a:lnTo>
                      <a:pt x="84" y="18"/>
                    </a:lnTo>
                    <a:lnTo>
                      <a:pt x="98" y="22"/>
                    </a:lnTo>
                    <a:lnTo>
                      <a:pt x="100" y="24"/>
                    </a:lnTo>
                    <a:lnTo>
                      <a:pt x="102" y="24"/>
                    </a:lnTo>
                    <a:lnTo>
                      <a:pt x="104" y="26"/>
                    </a:lnTo>
                    <a:lnTo>
                      <a:pt x="108" y="28"/>
                    </a:lnTo>
                    <a:lnTo>
                      <a:pt x="110" y="30"/>
                    </a:lnTo>
                    <a:lnTo>
                      <a:pt x="110" y="32"/>
                    </a:lnTo>
                    <a:lnTo>
                      <a:pt x="110" y="34"/>
                    </a:lnTo>
                    <a:lnTo>
                      <a:pt x="108" y="36"/>
                    </a:lnTo>
                    <a:lnTo>
                      <a:pt x="108" y="42"/>
                    </a:lnTo>
                    <a:lnTo>
                      <a:pt x="106" y="46"/>
                    </a:lnTo>
                    <a:lnTo>
                      <a:pt x="104" y="48"/>
                    </a:lnTo>
                    <a:lnTo>
                      <a:pt x="104" y="52"/>
                    </a:lnTo>
                    <a:lnTo>
                      <a:pt x="102" y="54"/>
                    </a:lnTo>
                    <a:lnTo>
                      <a:pt x="100" y="56"/>
                    </a:lnTo>
                    <a:lnTo>
                      <a:pt x="98" y="56"/>
                    </a:lnTo>
                    <a:lnTo>
                      <a:pt x="98" y="58"/>
                    </a:lnTo>
                    <a:lnTo>
                      <a:pt x="96" y="62"/>
                    </a:lnTo>
                    <a:lnTo>
                      <a:pt x="94" y="66"/>
                    </a:lnTo>
                    <a:lnTo>
                      <a:pt x="96" y="68"/>
                    </a:lnTo>
                    <a:lnTo>
                      <a:pt x="94" y="68"/>
                    </a:lnTo>
                    <a:lnTo>
                      <a:pt x="92" y="68"/>
                    </a:lnTo>
                    <a:lnTo>
                      <a:pt x="90" y="70"/>
                    </a:lnTo>
                    <a:lnTo>
                      <a:pt x="86" y="70"/>
                    </a:lnTo>
                    <a:lnTo>
                      <a:pt x="82" y="72"/>
                    </a:lnTo>
                    <a:lnTo>
                      <a:pt x="78" y="76"/>
                    </a:lnTo>
                    <a:lnTo>
                      <a:pt x="74" y="82"/>
                    </a:lnTo>
                    <a:lnTo>
                      <a:pt x="72" y="88"/>
                    </a:lnTo>
                    <a:lnTo>
                      <a:pt x="70" y="88"/>
                    </a:lnTo>
                    <a:lnTo>
                      <a:pt x="68" y="88"/>
                    </a:lnTo>
                    <a:lnTo>
                      <a:pt x="62" y="88"/>
                    </a:lnTo>
                    <a:lnTo>
                      <a:pt x="58" y="88"/>
                    </a:lnTo>
                    <a:lnTo>
                      <a:pt x="56" y="88"/>
                    </a:lnTo>
                    <a:lnTo>
                      <a:pt x="54" y="86"/>
                    </a:lnTo>
                    <a:lnTo>
                      <a:pt x="36" y="90"/>
                    </a:lnTo>
                    <a:close/>
                  </a:path>
                </a:pathLst>
              </a:custGeom>
              <a:grpFill/>
              <a:ln w="3175" algn="ctr">
                <a:solidFill>
                  <a:schemeClr val="bg2"/>
                </a:solidFill>
                <a:miter lim="800000"/>
              </a:ln>
              <a:effectLst/>
            </p:spPr>
            <p:txBody>
              <a:bodyPr anchor="ctr"/>
              <a:lstStyle/>
              <a:p>
                <a:pPr algn="ctr">
                  <a:defRPr/>
                </a:pPr>
                <a:endParaRPr lang="en-US" sz="3200">
                  <a:solidFill>
                    <a:schemeClr val="bg1"/>
                  </a:solidFill>
                  <a:latin typeface="Agency FB" panose="020B0503020202020204" pitchFamily="34" charset="0"/>
                </a:endParaRPr>
              </a:p>
            </p:txBody>
          </p:sp>
          <p:sp>
            <p:nvSpPr>
              <p:cNvPr id="412" name="Freeform 245"/>
              <p:cNvSpPr/>
              <p:nvPr/>
            </p:nvSpPr>
            <p:spPr bwMode="gray">
              <a:xfrm>
                <a:off x="2893" y="2110"/>
                <a:ext cx="84" cy="58"/>
              </a:xfrm>
              <a:custGeom>
                <a:avLst/>
                <a:gdLst>
                  <a:gd name="T0" fmla="*/ 40 w 76"/>
                  <a:gd name="T1" fmla="*/ 18 h 58"/>
                  <a:gd name="T2" fmla="*/ 34 w 76"/>
                  <a:gd name="T3" fmla="*/ 20 h 58"/>
                  <a:gd name="T4" fmla="*/ 28 w 76"/>
                  <a:gd name="T5" fmla="*/ 22 h 58"/>
                  <a:gd name="T6" fmla="*/ 26 w 76"/>
                  <a:gd name="T7" fmla="*/ 22 h 58"/>
                  <a:gd name="T8" fmla="*/ 12 w 76"/>
                  <a:gd name="T9" fmla="*/ 22 h 58"/>
                  <a:gd name="T10" fmla="*/ 10 w 76"/>
                  <a:gd name="T11" fmla="*/ 20 h 58"/>
                  <a:gd name="T12" fmla="*/ 6 w 76"/>
                  <a:gd name="T13" fmla="*/ 16 h 58"/>
                  <a:gd name="T14" fmla="*/ 4 w 76"/>
                  <a:gd name="T15" fmla="*/ 18 h 58"/>
                  <a:gd name="T16" fmla="*/ 0 w 76"/>
                  <a:gd name="T17" fmla="*/ 24 h 58"/>
                  <a:gd name="T18" fmla="*/ 0 w 76"/>
                  <a:gd name="T19" fmla="*/ 32 h 58"/>
                  <a:gd name="T20" fmla="*/ 0 w 76"/>
                  <a:gd name="T21" fmla="*/ 34 h 58"/>
                  <a:gd name="T22" fmla="*/ 2 w 76"/>
                  <a:gd name="T23" fmla="*/ 42 h 58"/>
                  <a:gd name="T24" fmla="*/ 4 w 76"/>
                  <a:gd name="T25" fmla="*/ 52 h 58"/>
                  <a:gd name="T26" fmla="*/ 8 w 76"/>
                  <a:gd name="T27" fmla="*/ 58 h 58"/>
                  <a:gd name="T28" fmla="*/ 26 w 76"/>
                  <a:gd name="T29" fmla="*/ 58 h 58"/>
                  <a:gd name="T30" fmla="*/ 32 w 76"/>
                  <a:gd name="T31" fmla="*/ 56 h 58"/>
                  <a:gd name="T32" fmla="*/ 38 w 76"/>
                  <a:gd name="T33" fmla="*/ 54 h 58"/>
                  <a:gd name="T34" fmla="*/ 46 w 76"/>
                  <a:gd name="T35" fmla="*/ 52 h 58"/>
                  <a:gd name="T36" fmla="*/ 52 w 76"/>
                  <a:gd name="T37" fmla="*/ 54 h 58"/>
                  <a:gd name="T38" fmla="*/ 56 w 76"/>
                  <a:gd name="T39" fmla="*/ 54 h 58"/>
                  <a:gd name="T40" fmla="*/ 58 w 76"/>
                  <a:gd name="T41" fmla="*/ 52 h 58"/>
                  <a:gd name="T42" fmla="*/ 62 w 76"/>
                  <a:gd name="T43" fmla="*/ 48 h 58"/>
                  <a:gd name="T44" fmla="*/ 68 w 76"/>
                  <a:gd name="T45" fmla="*/ 42 h 58"/>
                  <a:gd name="T46" fmla="*/ 72 w 76"/>
                  <a:gd name="T47" fmla="*/ 30 h 58"/>
                  <a:gd name="T48" fmla="*/ 72 w 76"/>
                  <a:gd name="T49" fmla="*/ 24 h 58"/>
                  <a:gd name="T50" fmla="*/ 74 w 76"/>
                  <a:gd name="T51" fmla="*/ 16 h 58"/>
                  <a:gd name="T52" fmla="*/ 76 w 76"/>
                  <a:gd name="T53" fmla="*/ 10 h 58"/>
                  <a:gd name="T54" fmla="*/ 70 w 76"/>
                  <a:gd name="T55" fmla="*/ 0 h 58"/>
                  <a:gd name="T56" fmla="*/ 66 w 76"/>
                  <a:gd name="T57" fmla="*/ 2 h 58"/>
                  <a:gd name="T58" fmla="*/ 56 w 76"/>
                  <a:gd name="T59" fmla="*/ 2 h 58"/>
                  <a:gd name="T60" fmla="*/ 54 w 76"/>
                  <a:gd name="T61" fmla="*/ 4 h 58"/>
                  <a:gd name="T62" fmla="*/ 46 w 76"/>
                  <a:gd name="T63" fmla="*/ 8 h 58"/>
                  <a:gd name="T64" fmla="*/ 46 w 76"/>
                  <a:gd name="T65" fmla="*/ 12 h 58"/>
                  <a:gd name="T66" fmla="*/ 44 w 76"/>
                  <a:gd name="T67" fmla="*/ 16 h 58"/>
                  <a:gd name="T68" fmla="*/ 42 w 76"/>
                  <a:gd name="T69" fmla="*/ 18 h 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6"/>
                  <a:gd name="T106" fmla="*/ 0 h 58"/>
                  <a:gd name="T107" fmla="*/ 76 w 76"/>
                  <a:gd name="T108" fmla="*/ 58 h 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6" h="58">
                    <a:moveTo>
                      <a:pt x="42" y="18"/>
                    </a:moveTo>
                    <a:lnTo>
                      <a:pt x="40" y="18"/>
                    </a:lnTo>
                    <a:lnTo>
                      <a:pt x="36" y="18"/>
                    </a:lnTo>
                    <a:lnTo>
                      <a:pt x="34" y="20"/>
                    </a:lnTo>
                    <a:lnTo>
                      <a:pt x="30" y="22"/>
                    </a:lnTo>
                    <a:lnTo>
                      <a:pt x="28" y="22"/>
                    </a:lnTo>
                    <a:lnTo>
                      <a:pt x="26" y="22"/>
                    </a:lnTo>
                    <a:lnTo>
                      <a:pt x="20" y="24"/>
                    </a:lnTo>
                    <a:lnTo>
                      <a:pt x="12" y="22"/>
                    </a:lnTo>
                    <a:lnTo>
                      <a:pt x="10" y="20"/>
                    </a:lnTo>
                    <a:lnTo>
                      <a:pt x="8" y="18"/>
                    </a:lnTo>
                    <a:lnTo>
                      <a:pt x="6" y="16"/>
                    </a:lnTo>
                    <a:lnTo>
                      <a:pt x="6" y="18"/>
                    </a:lnTo>
                    <a:lnTo>
                      <a:pt x="4" y="18"/>
                    </a:lnTo>
                    <a:lnTo>
                      <a:pt x="2" y="20"/>
                    </a:lnTo>
                    <a:lnTo>
                      <a:pt x="0" y="24"/>
                    </a:lnTo>
                    <a:lnTo>
                      <a:pt x="0" y="28"/>
                    </a:lnTo>
                    <a:lnTo>
                      <a:pt x="0" y="32"/>
                    </a:lnTo>
                    <a:lnTo>
                      <a:pt x="0" y="34"/>
                    </a:lnTo>
                    <a:lnTo>
                      <a:pt x="0" y="38"/>
                    </a:lnTo>
                    <a:lnTo>
                      <a:pt x="2" y="42"/>
                    </a:lnTo>
                    <a:lnTo>
                      <a:pt x="4" y="48"/>
                    </a:lnTo>
                    <a:lnTo>
                      <a:pt x="4" y="52"/>
                    </a:lnTo>
                    <a:lnTo>
                      <a:pt x="6" y="56"/>
                    </a:lnTo>
                    <a:lnTo>
                      <a:pt x="8" y="58"/>
                    </a:lnTo>
                    <a:lnTo>
                      <a:pt x="24" y="58"/>
                    </a:lnTo>
                    <a:lnTo>
                      <a:pt x="26" y="58"/>
                    </a:lnTo>
                    <a:lnTo>
                      <a:pt x="28" y="58"/>
                    </a:lnTo>
                    <a:lnTo>
                      <a:pt x="32" y="56"/>
                    </a:lnTo>
                    <a:lnTo>
                      <a:pt x="36" y="54"/>
                    </a:lnTo>
                    <a:lnTo>
                      <a:pt x="38" y="54"/>
                    </a:lnTo>
                    <a:lnTo>
                      <a:pt x="46" y="52"/>
                    </a:lnTo>
                    <a:lnTo>
                      <a:pt x="48" y="54"/>
                    </a:lnTo>
                    <a:lnTo>
                      <a:pt x="52" y="54"/>
                    </a:lnTo>
                    <a:lnTo>
                      <a:pt x="54" y="54"/>
                    </a:lnTo>
                    <a:lnTo>
                      <a:pt x="56" y="54"/>
                    </a:lnTo>
                    <a:lnTo>
                      <a:pt x="56" y="52"/>
                    </a:lnTo>
                    <a:lnTo>
                      <a:pt x="58" y="52"/>
                    </a:lnTo>
                    <a:lnTo>
                      <a:pt x="60" y="52"/>
                    </a:lnTo>
                    <a:lnTo>
                      <a:pt x="62" y="48"/>
                    </a:lnTo>
                    <a:lnTo>
                      <a:pt x="66" y="46"/>
                    </a:lnTo>
                    <a:lnTo>
                      <a:pt x="68" y="42"/>
                    </a:lnTo>
                    <a:lnTo>
                      <a:pt x="70" y="36"/>
                    </a:lnTo>
                    <a:lnTo>
                      <a:pt x="72" y="30"/>
                    </a:lnTo>
                    <a:lnTo>
                      <a:pt x="72" y="28"/>
                    </a:lnTo>
                    <a:lnTo>
                      <a:pt x="72" y="24"/>
                    </a:lnTo>
                    <a:lnTo>
                      <a:pt x="72" y="20"/>
                    </a:lnTo>
                    <a:lnTo>
                      <a:pt x="74" y="16"/>
                    </a:lnTo>
                    <a:lnTo>
                      <a:pt x="74" y="12"/>
                    </a:lnTo>
                    <a:lnTo>
                      <a:pt x="76" y="10"/>
                    </a:lnTo>
                    <a:lnTo>
                      <a:pt x="70" y="0"/>
                    </a:lnTo>
                    <a:lnTo>
                      <a:pt x="68" y="2"/>
                    </a:lnTo>
                    <a:lnTo>
                      <a:pt x="66" y="2"/>
                    </a:lnTo>
                    <a:lnTo>
                      <a:pt x="62" y="2"/>
                    </a:lnTo>
                    <a:lnTo>
                      <a:pt x="56" y="2"/>
                    </a:lnTo>
                    <a:lnTo>
                      <a:pt x="54" y="4"/>
                    </a:lnTo>
                    <a:lnTo>
                      <a:pt x="52" y="4"/>
                    </a:lnTo>
                    <a:lnTo>
                      <a:pt x="46" y="8"/>
                    </a:lnTo>
                    <a:lnTo>
                      <a:pt x="46" y="10"/>
                    </a:lnTo>
                    <a:lnTo>
                      <a:pt x="46" y="12"/>
                    </a:lnTo>
                    <a:lnTo>
                      <a:pt x="46" y="14"/>
                    </a:lnTo>
                    <a:lnTo>
                      <a:pt x="44" y="16"/>
                    </a:lnTo>
                    <a:lnTo>
                      <a:pt x="44" y="18"/>
                    </a:lnTo>
                    <a:lnTo>
                      <a:pt x="42" y="18"/>
                    </a:lnTo>
                    <a:close/>
                  </a:path>
                </a:pathLst>
              </a:custGeom>
              <a:grpFill/>
              <a:ln w="3175" algn="ctr">
                <a:solidFill>
                  <a:schemeClr val="bg2"/>
                </a:solidFill>
                <a:miter lim="800000"/>
              </a:ln>
              <a:effectLst/>
            </p:spPr>
            <p:txBody>
              <a:bodyPr anchor="ctr"/>
              <a:lstStyle/>
              <a:p>
                <a:pPr algn="ctr">
                  <a:defRPr/>
                </a:pPr>
                <a:endParaRPr lang="en-US" sz="3200">
                  <a:solidFill>
                    <a:schemeClr val="bg1"/>
                  </a:solidFill>
                  <a:latin typeface="Agency FB" panose="020B0503020202020204" pitchFamily="34" charset="0"/>
                </a:endParaRPr>
              </a:p>
            </p:txBody>
          </p:sp>
          <p:sp>
            <p:nvSpPr>
              <p:cNvPr id="413" name="Freeform 248"/>
              <p:cNvSpPr/>
              <p:nvPr/>
            </p:nvSpPr>
            <p:spPr bwMode="gray">
              <a:xfrm>
                <a:off x="2955" y="2110"/>
                <a:ext cx="112" cy="84"/>
              </a:xfrm>
              <a:custGeom>
                <a:avLst/>
                <a:gdLst>
                  <a:gd name="T0" fmla="*/ 0 w 102"/>
                  <a:gd name="T1" fmla="*/ 0 h 84"/>
                  <a:gd name="T2" fmla="*/ 102 w 102"/>
                  <a:gd name="T3" fmla="*/ 84 h 84"/>
                </a:gdLst>
                <a:ahLst/>
                <a:cxnLst/>
                <a:rect l="T0" t="T1" r="T2" b="T3"/>
                <a:pathLst>
                  <a:path w="102" h="84">
                    <a:moveTo>
                      <a:pt x="20" y="6"/>
                    </a:moveTo>
                    <a:lnTo>
                      <a:pt x="20" y="6"/>
                    </a:lnTo>
                    <a:lnTo>
                      <a:pt x="22" y="4"/>
                    </a:lnTo>
                    <a:cubicBezTo>
                      <a:pt x="23" y="3"/>
                      <a:pt x="25" y="3"/>
                      <a:pt x="26" y="2"/>
                    </a:cubicBezTo>
                    <a:lnTo>
                      <a:pt x="32" y="2"/>
                    </a:lnTo>
                    <a:lnTo>
                      <a:pt x="38" y="2"/>
                    </a:lnTo>
                    <a:lnTo>
                      <a:pt x="42" y="2"/>
                    </a:lnTo>
                    <a:cubicBezTo>
                      <a:pt x="44" y="3"/>
                      <a:pt x="46" y="3"/>
                      <a:pt x="48" y="4"/>
                    </a:cubicBezTo>
                    <a:lnTo>
                      <a:pt x="50" y="4"/>
                    </a:lnTo>
                    <a:lnTo>
                      <a:pt x="52" y="6"/>
                    </a:lnTo>
                    <a:lnTo>
                      <a:pt x="56" y="6"/>
                    </a:lnTo>
                    <a:lnTo>
                      <a:pt x="60" y="6"/>
                    </a:lnTo>
                    <a:lnTo>
                      <a:pt x="66" y="6"/>
                    </a:lnTo>
                    <a:lnTo>
                      <a:pt x="68" y="4"/>
                    </a:lnTo>
                    <a:lnTo>
                      <a:pt x="70" y="4"/>
                    </a:lnTo>
                    <a:cubicBezTo>
                      <a:pt x="71" y="3"/>
                      <a:pt x="71" y="1"/>
                      <a:pt x="72" y="0"/>
                    </a:cubicBezTo>
                    <a:cubicBezTo>
                      <a:pt x="73" y="1"/>
                      <a:pt x="75" y="2"/>
                      <a:pt x="76" y="2"/>
                    </a:cubicBezTo>
                    <a:lnTo>
                      <a:pt x="81" y="2"/>
                    </a:lnTo>
                    <a:cubicBezTo>
                      <a:pt x="83" y="2"/>
                      <a:pt x="86" y="4"/>
                      <a:pt x="87" y="5"/>
                    </a:cubicBezTo>
                    <a:cubicBezTo>
                      <a:pt x="87" y="7"/>
                      <a:pt x="90" y="9"/>
                      <a:pt x="91" y="10"/>
                    </a:cubicBezTo>
                    <a:cubicBezTo>
                      <a:pt x="91" y="11"/>
                      <a:pt x="92" y="13"/>
                      <a:pt x="92" y="14"/>
                    </a:cubicBezTo>
                    <a:lnTo>
                      <a:pt x="92" y="16"/>
                    </a:lnTo>
                    <a:cubicBezTo>
                      <a:pt x="93" y="17"/>
                      <a:pt x="93" y="19"/>
                      <a:pt x="94" y="20"/>
                    </a:cubicBezTo>
                    <a:cubicBezTo>
                      <a:pt x="95" y="21"/>
                      <a:pt x="95" y="23"/>
                      <a:pt x="96" y="24"/>
                    </a:cubicBezTo>
                    <a:lnTo>
                      <a:pt x="96" y="30"/>
                    </a:lnTo>
                    <a:cubicBezTo>
                      <a:pt x="97" y="31"/>
                      <a:pt x="97" y="33"/>
                      <a:pt x="98" y="34"/>
                    </a:cubicBezTo>
                    <a:lnTo>
                      <a:pt x="98" y="40"/>
                    </a:lnTo>
                    <a:cubicBezTo>
                      <a:pt x="97" y="43"/>
                      <a:pt x="97" y="45"/>
                      <a:pt x="96" y="48"/>
                    </a:cubicBezTo>
                    <a:lnTo>
                      <a:pt x="96" y="54"/>
                    </a:lnTo>
                    <a:lnTo>
                      <a:pt x="96" y="58"/>
                    </a:lnTo>
                    <a:lnTo>
                      <a:pt x="98" y="60"/>
                    </a:lnTo>
                    <a:lnTo>
                      <a:pt x="100" y="62"/>
                    </a:lnTo>
                    <a:lnTo>
                      <a:pt x="102" y="64"/>
                    </a:lnTo>
                    <a:lnTo>
                      <a:pt x="100" y="66"/>
                    </a:lnTo>
                    <a:lnTo>
                      <a:pt x="100" y="68"/>
                    </a:lnTo>
                    <a:lnTo>
                      <a:pt x="100" y="70"/>
                    </a:lnTo>
                    <a:lnTo>
                      <a:pt x="100" y="72"/>
                    </a:lnTo>
                    <a:lnTo>
                      <a:pt x="100" y="74"/>
                    </a:lnTo>
                    <a:lnTo>
                      <a:pt x="100" y="78"/>
                    </a:lnTo>
                    <a:lnTo>
                      <a:pt x="100" y="82"/>
                    </a:lnTo>
                    <a:lnTo>
                      <a:pt x="100" y="84"/>
                    </a:lnTo>
                    <a:lnTo>
                      <a:pt x="98" y="82"/>
                    </a:lnTo>
                    <a:cubicBezTo>
                      <a:pt x="97" y="81"/>
                      <a:pt x="95" y="81"/>
                      <a:pt x="94" y="80"/>
                    </a:cubicBezTo>
                    <a:lnTo>
                      <a:pt x="92" y="78"/>
                    </a:lnTo>
                    <a:cubicBezTo>
                      <a:pt x="91" y="77"/>
                      <a:pt x="89" y="77"/>
                      <a:pt x="88" y="76"/>
                    </a:cubicBezTo>
                    <a:lnTo>
                      <a:pt x="84" y="76"/>
                    </a:lnTo>
                    <a:cubicBezTo>
                      <a:pt x="81" y="75"/>
                      <a:pt x="77" y="73"/>
                      <a:pt x="74" y="72"/>
                    </a:cubicBezTo>
                    <a:lnTo>
                      <a:pt x="74" y="70"/>
                    </a:lnTo>
                    <a:lnTo>
                      <a:pt x="72" y="70"/>
                    </a:lnTo>
                    <a:cubicBezTo>
                      <a:pt x="71" y="69"/>
                      <a:pt x="69" y="69"/>
                      <a:pt x="68" y="68"/>
                    </a:cubicBezTo>
                    <a:cubicBezTo>
                      <a:pt x="67" y="67"/>
                      <a:pt x="65" y="67"/>
                      <a:pt x="64" y="66"/>
                    </a:cubicBezTo>
                    <a:lnTo>
                      <a:pt x="60" y="66"/>
                    </a:lnTo>
                    <a:lnTo>
                      <a:pt x="54" y="66"/>
                    </a:lnTo>
                    <a:lnTo>
                      <a:pt x="48" y="66"/>
                    </a:lnTo>
                    <a:cubicBezTo>
                      <a:pt x="46" y="67"/>
                      <a:pt x="44" y="67"/>
                      <a:pt x="42" y="68"/>
                    </a:cubicBezTo>
                    <a:cubicBezTo>
                      <a:pt x="39" y="69"/>
                      <a:pt x="37" y="71"/>
                      <a:pt x="34" y="72"/>
                    </a:cubicBezTo>
                    <a:lnTo>
                      <a:pt x="32" y="72"/>
                    </a:lnTo>
                    <a:lnTo>
                      <a:pt x="30" y="72"/>
                    </a:lnTo>
                    <a:lnTo>
                      <a:pt x="26" y="72"/>
                    </a:lnTo>
                    <a:lnTo>
                      <a:pt x="22" y="68"/>
                    </a:lnTo>
                    <a:cubicBezTo>
                      <a:pt x="20" y="67"/>
                      <a:pt x="18" y="65"/>
                      <a:pt x="16" y="64"/>
                    </a:cubicBezTo>
                    <a:cubicBezTo>
                      <a:pt x="13" y="62"/>
                      <a:pt x="11" y="60"/>
                      <a:pt x="8" y="58"/>
                    </a:cubicBezTo>
                    <a:cubicBezTo>
                      <a:pt x="7" y="57"/>
                      <a:pt x="5" y="57"/>
                      <a:pt x="4" y="56"/>
                    </a:cubicBezTo>
                    <a:cubicBezTo>
                      <a:pt x="3" y="55"/>
                      <a:pt x="1" y="55"/>
                      <a:pt x="0" y="54"/>
                    </a:cubicBezTo>
                    <a:lnTo>
                      <a:pt x="2" y="54"/>
                    </a:lnTo>
                    <a:lnTo>
                      <a:pt x="4" y="52"/>
                    </a:lnTo>
                    <a:lnTo>
                      <a:pt x="8" y="48"/>
                    </a:lnTo>
                    <a:cubicBezTo>
                      <a:pt x="9" y="47"/>
                      <a:pt x="9" y="45"/>
                      <a:pt x="10" y="44"/>
                    </a:cubicBezTo>
                    <a:lnTo>
                      <a:pt x="14" y="40"/>
                    </a:lnTo>
                    <a:cubicBezTo>
                      <a:pt x="15" y="39"/>
                      <a:pt x="15" y="37"/>
                      <a:pt x="16" y="36"/>
                    </a:cubicBezTo>
                    <a:lnTo>
                      <a:pt x="16" y="34"/>
                    </a:lnTo>
                    <a:lnTo>
                      <a:pt x="16" y="32"/>
                    </a:lnTo>
                    <a:lnTo>
                      <a:pt x="16" y="26"/>
                    </a:lnTo>
                    <a:cubicBezTo>
                      <a:pt x="17" y="24"/>
                      <a:pt x="17" y="22"/>
                      <a:pt x="18" y="20"/>
                    </a:cubicBezTo>
                    <a:lnTo>
                      <a:pt x="18" y="14"/>
                    </a:lnTo>
                    <a:lnTo>
                      <a:pt x="18" y="12"/>
                    </a:lnTo>
                    <a:lnTo>
                      <a:pt x="20" y="10"/>
                    </a:lnTo>
                    <a:lnTo>
                      <a:pt x="20" y="6"/>
                    </a:lnTo>
                    <a:close/>
                  </a:path>
                </a:pathLst>
              </a:custGeom>
              <a:grpFill/>
              <a:ln w="3175" algn="ctr">
                <a:solidFill>
                  <a:schemeClr val="bg2"/>
                </a:solidFill>
                <a:miter lim="800000"/>
              </a:ln>
              <a:effectLst/>
            </p:spPr>
            <p:txBody>
              <a:bodyPr anchor="ctr"/>
              <a:lstStyle/>
              <a:p>
                <a:pPr algn="ctr">
                  <a:defRPr/>
                </a:pPr>
                <a:endParaRPr lang="en-US" sz="3200">
                  <a:solidFill>
                    <a:schemeClr val="bg1"/>
                  </a:solidFill>
                  <a:latin typeface="Agency FB" panose="020B0503020202020204" pitchFamily="34" charset="0"/>
                </a:endParaRPr>
              </a:p>
            </p:txBody>
          </p:sp>
          <p:sp>
            <p:nvSpPr>
              <p:cNvPr id="414" name="Freeform 249"/>
              <p:cNvSpPr/>
              <p:nvPr/>
            </p:nvSpPr>
            <p:spPr bwMode="gray">
              <a:xfrm>
                <a:off x="3021" y="2232"/>
                <a:ext cx="46" cy="43"/>
              </a:xfrm>
              <a:custGeom>
                <a:avLst/>
                <a:gdLst>
                  <a:gd name="T0" fmla="*/ 26 w 42"/>
                  <a:gd name="T1" fmla="*/ 0 h 44"/>
                  <a:gd name="T2" fmla="*/ 26 w 42"/>
                  <a:gd name="T3" fmla="*/ 2 h 44"/>
                  <a:gd name="T4" fmla="*/ 26 w 42"/>
                  <a:gd name="T5" fmla="*/ 2 h 44"/>
                  <a:gd name="T6" fmla="*/ 26 w 42"/>
                  <a:gd name="T7" fmla="*/ 4 h 44"/>
                  <a:gd name="T8" fmla="*/ 28 w 42"/>
                  <a:gd name="T9" fmla="*/ 6 h 44"/>
                  <a:gd name="T10" fmla="*/ 32 w 42"/>
                  <a:gd name="T11" fmla="*/ 10 h 44"/>
                  <a:gd name="T12" fmla="*/ 36 w 42"/>
                  <a:gd name="T13" fmla="*/ 14 h 44"/>
                  <a:gd name="T14" fmla="*/ 42 w 42"/>
                  <a:gd name="T15" fmla="*/ 22 h 44"/>
                  <a:gd name="T16" fmla="*/ 40 w 42"/>
                  <a:gd name="T17" fmla="*/ 22 h 44"/>
                  <a:gd name="T18" fmla="*/ 40 w 42"/>
                  <a:gd name="T19" fmla="*/ 24 h 44"/>
                  <a:gd name="T20" fmla="*/ 38 w 42"/>
                  <a:gd name="T21" fmla="*/ 28 h 44"/>
                  <a:gd name="T22" fmla="*/ 36 w 42"/>
                  <a:gd name="T23" fmla="*/ 30 h 44"/>
                  <a:gd name="T24" fmla="*/ 34 w 42"/>
                  <a:gd name="T25" fmla="*/ 30 h 44"/>
                  <a:gd name="T26" fmla="*/ 34 w 42"/>
                  <a:gd name="T27" fmla="*/ 30 h 44"/>
                  <a:gd name="T28" fmla="*/ 30 w 42"/>
                  <a:gd name="T29" fmla="*/ 30 h 44"/>
                  <a:gd name="T30" fmla="*/ 28 w 42"/>
                  <a:gd name="T31" fmla="*/ 32 h 44"/>
                  <a:gd name="T32" fmla="*/ 24 w 42"/>
                  <a:gd name="T33" fmla="*/ 32 h 44"/>
                  <a:gd name="T34" fmla="*/ 22 w 42"/>
                  <a:gd name="T35" fmla="*/ 32 h 44"/>
                  <a:gd name="T36" fmla="*/ 22 w 42"/>
                  <a:gd name="T37" fmla="*/ 32 h 44"/>
                  <a:gd name="T38" fmla="*/ 20 w 42"/>
                  <a:gd name="T39" fmla="*/ 34 h 44"/>
                  <a:gd name="T40" fmla="*/ 18 w 42"/>
                  <a:gd name="T41" fmla="*/ 36 h 44"/>
                  <a:gd name="T42" fmla="*/ 16 w 42"/>
                  <a:gd name="T43" fmla="*/ 38 h 44"/>
                  <a:gd name="T44" fmla="*/ 16 w 42"/>
                  <a:gd name="T45" fmla="*/ 38 h 44"/>
                  <a:gd name="T46" fmla="*/ 14 w 42"/>
                  <a:gd name="T47" fmla="*/ 40 h 44"/>
                  <a:gd name="T48" fmla="*/ 12 w 42"/>
                  <a:gd name="T49" fmla="*/ 42 h 44"/>
                  <a:gd name="T50" fmla="*/ 10 w 42"/>
                  <a:gd name="T51" fmla="*/ 42 h 44"/>
                  <a:gd name="T52" fmla="*/ 10 w 42"/>
                  <a:gd name="T53" fmla="*/ 42 h 44"/>
                  <a:gd name="T54" fmla="*/ 8 w 42"/>
                  <a:gd name="T55" fmla="*/ 44 h 44"/>
                  <a:gd name="T56" fmla="*/ 4 w 42"/>
                  <a:gd name="T57" fmla="*/ 44 h 44"/>
                  <a:gd name="T58" fmla="*/ 2 w 42"/>
                  <a:gd name="T59" fmla="*/ 44 h 44"/>
                  <a:gd name="T60" fmla="*/ 0 w 42"/>
                  <a:gd name="T61" fmla="*/ 44 h 44"/>
                  <a:gd name="T62" fmla="*/ 2 w 42"/>
                  <a:gd name="T63" fmla="*/ 36 h 44"/>
                  <a:gd name="T64" fmla="*/ 2 w 42"/>
                  <a:gd name="T65" fmla="*/ 20 h 44"/>
                  <a:gd name="T66" fmla="*/ 2 w 42"/>
                  <a:gd name="T67" fmla="*/ 20 h 44"/>
                  <a:gd name="T68" fmla="*/ 4 w 42"/>
                  <a:gd name="T69" fmla="*/ 16 h 44"/>
                  <a:gd name="T70" fmla="*/ 4 w 42"/>
                  <a:gd name="T71" fmla="*/ 12 h 44"/>
                  <a:gd name="T72" fmla="*/ 8 w 42"/>
                  <a:gd name="T73" fmla="*/ 8 h 44"/>
                  <a:gd name="T74" fmla="*/ 12 w 42"/>
                  <a:gd name="T75" fmla="*/ 4 h 44"/>
                  <a:gd name="T76" fmla="*/ 14 w 42"/>
                  <a:gd name="T77" fmla="*/ 4 h 44"/>
                  <a:gd name="T78" fmla="*/ 16 w 42"/>
                  <a:gd name="T79" fmla="*/ 2 h 44"/>
                  <a:gd name="T80" fmla="*/ 20 w 42"/>
                  <a:gd name="T81" fmla="*/ 0 h 44"/>
                  <a:gd name="T82" fmla="*/ 26 w 42"/>
                  <a:gd name="T83" fmla="*/ 0 h 44"/>
                  <a:gd name="T84" fmla="*/ 26 w 42"/>
                  <a:gd name="T85" fmla="*/ 0 h 4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2"/>
                  <a:gd name="T130" fmla="*/ 0 h 44"/>
                  <a:gd name="T131" fmla="*/ 42 w 42"/>
                  <a:gd name="T132" fmla="*/ 44 h 4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2" h="44">
                    <a:moveTo>
                      <a:pt x="26" y="0"/>
                    </a:moveTo>
                    <a:lnTo>
                      <a:pt x="26" y="2"/>
                    </a:lnTo>
                    <a:lnTo>
                      <a:pt x="26" y="4"/>
                    </a:lnTo>
                    <a:lnTo>
                      <a:pt x="28" y="6"/>
                    </a:lnTo>
                    <a:lnTo>
                      <a:pt x="32" y="10"/>
                    </a:lnTo>
                    <a:lnTo>
                      <a:pt x="36" y="14"/>
                    </a:lnTo>
                    <a:lnTo>
                      <a:pt x="42" y="22"/>
                    </a:lnTo>
                    <a:lnTo>
                      <a:pt x="40" y="22"/>
                    </a:lnTo>
                    <a:lnTo>
                      <a:pt x="40" y="24"/>
                    </a:lnTo>
                    <a:lnTo>
                      <a:pt x="38" y="28"/>
                    </a:lnTo>
                    <a:lnTo>
                      <a:pt x="36" y="30"/>
                    </a:lnTo>
                    <a:lnTo>
                      <a:pt x="34" y="30"/>
                    </a:lnTo>
                    <a:lnTo>
                      <a:pt x="30" y="30"/>
                    </a:lnTo>
                    <a:lnTo>
                      <a:pt x="28" y="32"/>
                    </a:lnTo>
                    <a:lnTo>
                      <a:pt x="24" y="32"/>
                    </a:lnTo>
                    <a:lnTo>
                      <a:pt x="22" y="32"/>
                    </a:lnTo>
                    <a:lnTo>
                      <a:pt x="20" y="34"/>
                    </a:lnTo>
                    <a:lnTo>
                      <a:pt x="18" y="36"/>
                    </a:lnTo>
                    <a:lnTo>
                      <a:pt x="16" y="38"/>
                    </a:lnTo>
                    <a:lnTo>
                      <a:pt x="14" y="40"/>
                    </a:lnTo>
                    <a:lnTo>
                      <a:pt x="12" y="42"/>
                    </a:lnTo>
                    <a:lnTo>
                      <a:pt x="10" y="42"/>
                    </a:lnTo>
                    <a:lnTo>
                      <a:pt x="8" y="44"/>
                    </a:lnTo>
                    <a:lnTo>
                      <a:pt x="4" y="44"/>
                    </a:lnTo>
                    <a:lnTo>
                      <a:pt x="2" y="44"/>
                    </a:lnTo>
                    <a:lnTo>
                      <a:pt x="0" y="44"/>
                    </a:lnTo>
                    <a:lnTo>
                      <a:pt x="2" y="36"/>
                    </a:lnTo>
                    <a:lnTo>
                      <a:pt x="2" y="20"/>
                    </a:lnTo>
                    <a:lnTo>
                      <a:pt x="4" y="16"/>
                    </a:lnTo>
                    <a:lnTo>
                      <a:pt x="4" y="12"/>
                    </a:lnTo>
                    <a:lnTo>
                      <a:pt x="8" y="8"/>
                    </a:lnTo>
                    <a:lnTo>
                      <a:pt x="12" y="4"/>
                    </a:lnTo>
                    <a:lnTo>
                      <a:pt x="14" y="4"/>
                    </a:lnTo>
                    <a:lnTo>
                      <a:pt x="16" y="2"/>
                    </a:lnTo>
                    <a:lnTo>
                      <a:pt x="20" y="0"/>
                    </a:lnTo>
                    <a:lnTo>
                      <a:pt x="26" y="0"/>
                    </a:lnTo>
                    <a:close/>
                  </a:path>
                </a:pathLst>
              </a:custGeom>
              <a:grpFill/>
              <a:ln w="3175" algn="ctr">
                <a:solidFill>
                  <a:schemeClr val="bg2"/>
                </a:solidFill>
                <a:miter lim="800000"/>
              </a:ln>
              <a:effectLst/>
            </p:spPr>
            <p:txBody>
              <a:bodyPr anchor="ctr"/>
              <a:lstStyle/>
              <a:p>
                <a:pPr algn="ctr">
                  <a:defRPr/>
                </a:pPr>
                <a:endParaRPr lang="en-US" sz="3200">
                  <a:solidFill>
                    <a:schemeClr val="bg1"/>
                  </a:solidFill>
                  <a:latin typeface="Agency FB" panose="020B0503020202020204" pitchFamily="34" charset="0"/>
                </a:endParaRPr>
              </a:p>
            </p:txBody>
          </p:sp>
          <p:sp>
            <p:nvSpPr>
              <p:cNvPr id="415" name="Freeform 128"/>
              <p:cNvSpPr>
                <a:spLocks noChangeArrowheads="1"/>
              </p:cNvSpPr>
              <p:nvPr/>
            </p:nvSpPr>
            <p:spPr bwMode="gray">
              <a:xfrm>
                <a:off x="2970" y="2067"/>
                <a:ext cx="202" cy="125"/>
              </a:xfrm>
              <a:custGeom>
                <a:avLst/>
                <a:gdLst>
                  <a:gd name="T0" fmla="*/ 10021 w 914518"/>
                  <a:gd name="T1" fmla="*/ 81004 h 561975"/>
                  <a:gd name="T2" fmla="*/ 0 w 914518"/>
                  <a:gd name="T3" fmla="*/ 64302 h 561975"/>
                  <a:gd name="T4" fmla="*/ 6681 w 914518"/>
                  <a:gd name="T5" fmla="*/ 59291 h 561975"/>
                  <a:gd name="T6" fmla="*/ 18372 w 914518"/>
                  <a:gd name="T7" fmla="*/ 60126 h 561975"/>
                  <a:gd name="T8" fmla="*/ 12526 w 914518"/>
                  <a:gd name="T9" fmla="*/ 55951 h 561975"/>
                  <a:gd name="T10" fmla="*/ 12526 w 914518"/>
                  <a:gd name="T11" fmla="*/ 45930 h 561975"/>
                  <a:gd name="T12" fmla="*/ 16702 w 914518"/>
                  <a:gd name="T13" fmla="*/ 36744 h 561975"/>
                  <a:gd name="T14" fmla="*/ 11691 w 914518"/>
                  <a:gd name="T15" fmla="*/ 35074 h 561975"/>
                  <a:gd name="T16" fmla="*/ 70148 w 914518"/>
                  <a:gd name="T17" fmla="*/ 15032 h 561975"/>
                  <a:gd name="T18" fmla="*/ 87684 w 914518"/>
                  <a:gd name="T19" fmla="*/ 0 h 561975"/>
                  <a:gd name="T20" fmla="*/ 116077 w 914518"/>
                  <a:gd name="T21" fmla="*/ 0 h 561975"/>
                  <a:gd name="T22" fmla="*/ 126098 w 914518"/>
                  <a:gd name="T23" fmla="*/ 10856 h 561975"/>
                  <a:gd name="T24" fmla="*/ 140295 w 914518"/>
                  <a:gd name="T25" fmla="*/ 7516 h 561975"/>
                  <a:gd name="T26" fmla="*/ 150316 w 914518"/>
                  <a:gd name="T27" fmla="*/ 16702 h 561975"/>
                  <a:gd name="T28" fmla="*/ 151151 w 914518"/>
                  <a:gd name="T29" fmla="*/ 31734 h 561975"/>
                  <a:gd name="T30" fmla="*/ 156997 w 914518"/>
                  <a:gd name="T31" fmla="*/ 34239 h 561975"/>
                  <a:gd name="T32" fmla="*/ 182049 w 914518"/>
                  <a:gd name="T33" fmla="*/ 26723 h 561975"/>
                  <a:gd name="T34" fmla="*/ 204597 w 914518"/>
                  <a:gd name="T35" fmla="*/ 38414 h 561975"/>
                  <a:gd name="T36" fmla="*/ 215453 w 914518"/>
                  <a:gd name="T37" fmla="*/ 40084 h 561975"/>
                  <a:gd name="T38" fmla="*/ 223804 w 914518"/>
                  <a:gd name="T39" fmla="*/ 45095 h 561975"/>
                  <a:gd name="T40" fmla="*/ 268899 w 914518"/>
                  <a:gd name="T41" fmla="*/ 49270 h 561975"/>
                  <a:gd name="T42" fmla="*/ 299797 w 914518"/>
                  <a:gd name="T43" fmla="*/ 36744 h 561975"/>
                  <a:gd name="T44" fmla="*/ 318169 w 914518"/>
                  <a:gd name="T45" fmla="*/ 46765 h 561975"/>
                  <a:gd name="T46" fmla="*/ 320675 w 914518"/>
                  <a:gd name="T47" fmla="*/ 64302 h 561975"/>
                  <a:gd name="T48" fmla="*/ 299797 w 914518"/>
                  <a:gd name="T49" fmla="*/ 65972 h 561975"/>
                  <a:gd name="T50" fmla="*/ 292281 w 914518"/>
                  <a:gd name="T51" fmla="*/ 73488 h 561975"/>
                  <a:gd name="T52" fmla="*/ 292281 w 914518"/>
                  <a:gd name="T53" fmla="*/ 80169 h 561975"/>
                  <a:gd name="T54" fmla="*/ 299797 w 914518"/>
                  <a:gd name="T55" fmla="*/ 86014 h 561975"/>
                  <a:gd name="T56" fmla="*/ 302302 w 914518"/>
                  <a:gd name="T57" fmla="*/ 113572 h 561975"/>
                  <a:gd name="T58" fmla="*/ 295622 w 914518"/>
                  <a:gd name="T59" fmla="*/ 124429 h 561975"/>
                  <a:gd name="T60" fmla="*/ 284766 w 914518"/>
                  <a:gd name="T61" fmla="*/ 124429 h 561975"/>
                  <a:gd name="T62" fmla="*/ 266394 w 914518"/>
                  <a:gd name="T63" fmla="*/ 147811 h 561975"/>
                  <a:gd name="T64" fmla="*/ 256372 w 914518"/>
                  <a:gd name="T65" fmla="*/ 149481 h 561975"/>
                  <a:gd name="T66" fmla="*/ 248857 w 914518"/>
                  <a:gd name="T67" fmla="*/ 167018 h 561975"/>
                  <a:gd name="T68" fmla="*/ 259713 w 914518"/>
                  <a:gd name="T69" fmla="*/ 177874 h 561975"/>
                  <a:gd name="T70" fmla="*/ 299797 w 914518"/>
                  <a:gd name="T71" fmla="*/ 190400 h 561975"/>
                  <a:gd name="T72" fmla="*/ 299797 w 914518"/>
                  <a:gd name="T73" fmla="*/ 193741 h 561975"/>
                  <a:gd name="T74" fmla="*/ 267229 w 914518"/>
                  <a:gd name="T75" fmla="*/ 197081 h 561975"/>
                  <a:gd name="T76" fmla="*/ 246351 w 914518"/>
                  <a:gd name="T77" fmla="*/ 192071 h 561975"/>
                  <a:gd name="T78" fmla="*/ 217958 w 914518"/>
                  <a:gd name="T79" fmla="*/ 174534 h 561975"/>
                  <a:gd name="T80" fmla="*/ 215453 w 914518"/>
                  <a:gd name="T81" fmla="*/ 173698 h 561975"/>
                  <a:gd name="T82" fmla="*/ 149481 w 914518"/>
                  <a:gd name="T83" fmla="*/ 183720 h 561975"/>
                  <a:gd name="T84" fmla="*/ 150316 w 914518"/>
                  <a:gd name="T85" fmla="*/ 169523 h 561975"/>
                  <a:gd name="T86" fmla="*/ 156162 w 914518"/>
                  <a:gd name="T87" fmla="*/ 166183 h 561975"/>
                  <a:gd name="T88" fmla="*/ 142800 w 914518"/>
                  <a:gd name="T89" fmla="*/ 156997 h 561975"/>
                  <a:gd name="T90" fmla="*/ 142800 w 914518"/>
                  <a:gd name="T91" fmla="*/ 141130 h 561975"/>
                  <a:gd name="T92" fmla="*/ 146976 w 914518"/>
                  <a:gd name="T93" fmla="*/ 127769 h 561975"/>
                  <a:gd name="T94" fmla="*/ 146976 w 914518"/>
                  <a:gd name="T95" fmla="*/ 116912 h 561975"/>
                  <a:gd name="T96" fmla="*/ 142800 w 914518"/>
                  <a:gd name="T97" fmla="*/ 112737 h 561975"/>
                  <a:gd name="T98" fmla="*/ 143636 w 914518"/>
                  <a:gd name="T99" fmla="*/ 103551 h 561975"/>
                  <a:gd name="T100" fmla="*/ 136955 w 914518"/>
                  <a:gd name="T101" fmla="*/ 91025 h 561975"/>
                  <a:gd name="T102" fmla="*/ 136955 w 914518"/>
                  <a:gd name="T103" fmla="*/ 86014 h 561975"/>
                  <a:gd name="T104" fmla="*/ 125263 w 914518"/>
                  <a:gd name="T105" fmla="*/ 73488 h 561975"/>
                  <a:gd name="T106" fmla="*/ 101881 w 914518"/>
                  <a:gd name="T107" fmla="*/ 65137 h 561975"/>
                  <a:gd name="T108" fmla="*/ 96870 w 914518"/>
                  <a:gd name="T109" fmla="*/ 71818 h 561975"/>
                  <a:gd name="T110" fmla="*/ 91860 w 914518"/>
                  <a:gd name="T111" fmla="*/ 70983 h 561975"/>
                  <a:gd name="T112" fmla="*/ 91025 w 914518"/>
                  <a:gd name="T113" fmla="*/ 75993 h 561975"/>
                  <a:gd name="T114" fmla="*/ 65972 w 914518"/>
                  <a:gd name="T115" fmla="*/ 75158 h 561975"/>
                  <a:gd name="T116" fmla="*/ 62632 w 914518"/>
                  <a:gd name="T117" fmla="*/ 70983 h 561975"/>
                  <a:gd name="T118" fmla="*/ 50940 w 914518"/>
                  <a:gd name="T119" fmla="*/ 68477 h 561975"/>
                  <a:gd name="T120" fmla="*/ 10021 w 914518"/>
                  <a:gd name="T121" fmla="*/ 81004 h 56197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14518"/>
                  <a:gd name="T184" fmla="*/ 0 h 561975"/>
                  <a:gd name="T185" fmla="*/ 914518 w 914518"/>
                  <a:gd name="T186" fmla="*/ 561975 h 56197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14518" h="561975">
                    <a:moveTo>
                      <a:pt x="28575" y="230982"/>
                    </a:moveTo>
                    <a:lnTo>
                      <a:pt x="0" y="183357"/>
                    </a:lnTo>
                    <a:lnTo>
                      <a:pt x="19050" y="169069"/>
                    </a:lnTo>
                    <a:lnTo>
                      <a:pt x="52387" y="171450"/>
                    </a:lnTo>
                    <a:lnTo>
                      <a:pt x="35718" y="159544"/>
                    </a:lnTo>
                    <a:lnTo>
                      <a:pt x="35718" y="130969"/>
                    </a:lnTo>
                    <a:lnTo>
                      <a:pt x="47625" y="104775"/>
                    </a:lnTo>
                    <a:lnTo>
                      <a:pt x="33337" y="100013"/>
                    </a:lnTo>
                    <a:lnTo>
                      <a:pt x="200025" y="42863"/>
                    </a:lnTo>
                    <a:lnTo>
                      <a:pt x="250031" y="0"/>
                    </a:lnTo>
                    <a:lnTo>
                      <a:pt x="330993" y="0"/>
                    </a:lnTo>
                    <a:lnTo>
                      <a:pt x="359568" y="30957"/>
                    </a:lnTo>
                    <a:lnTo>
                      <a:pt x="400050" y="21432"/>
                    </a:lnTo>
                    <a:lnTo>
                      <a:pt x="428625" y="47625"/>
                    </a:lnTo>
                    <a:lnTo>
                      <a:pt x="431006" y="90488"/>
                    </a:lnTo>
                    <a:lnTo>
                      <a:pt x="447675" y="97632"/>
                    </a:lnTo>
                    <a:lnTo>
                      <a:pt x="519112" y="76200"/>
                    </a:lnTo>
                    <a:lnTo>
                      <a:pt x="583406" y="109538"/>
                    </a:lnTo>
                    <a:cubicBezTo>
                      <a:pt x="617529" y="114412"/>
                      <a:pt x="627968" y="114300"/>
                      <a:pt x="614362" y="114300"/>
                    </a:cubicBezTo>
                    <a:lnTo>
                      <a:pt x="638175" y="128588"/>
                    </a:lnTo>
                    <a:lnTo>
                      <a:pt x="766762" y="140494"/>
                    </a:lnTo>
                    <a:lnTo>
                      <a:pt x="854868" y="104775"/>
                    </a:lnTo>
                    <a:lnTo>
                      <a:pt x="907256" y="133350"/>
                    </a:lnTo>
                    <a:cubicBezTo>
                      <a:pt x="914518" y="181760"/>
                      <a:pt x="914400" y="164922"/>
                      <a:pt x="914400" y="183357"/>
                    </a:cubicBezTo>
                    <a:cubicBezTo>
                      <a:pt x="856128" y="185785"/>
                      <a:pt x="870735" y="172259"/>
                      <a:pt x="854868" y="188119"/>
                    </a:cubicBezTo>
                    <a:lnTo>
                      <a:pt x="833437" y="209550"/>
                    </a:lnTo>
                    <a:lnTo>
                      <a:pt x="833437" y="228600"/>
                    </a:lnTo>
                    <a:cubicBezTo>
                      <a:pt x="857900" y="245724"/>
                      <a:pt x="866939" y="245269"/>
                      <a:pt x="854868" y="245269"/>
                    </a:cubicBezTo>
                    <a:lnTo>
                      <a:pt x="862012" y="323850"/>
                    </a:lnTo>
                    <a:cubicBezTo>
                      <a:pt x="840129" y="355460"/>
                      <a:pt x="828031" y="354807"/>
                      <a:pt x="842962" y="354807"/>
                    </a:cubicBezTo>
                    <a:lnTo>
                      <a:pt x="812006" y="354807"/>
                    </a:lnTo>
                    <a:lnTo>
                      <a:pt x="759618" y="421482"/>
                    </a:lnTo>
                    <a:cubicBezTo>
                      <a:pt x="730273" y="428817"/>
                      <a:pt x="731043" y="438443"/>
                      <a:pt x="731043" y="426244"/>
                    </a:cubicBezTo>
                    <a:lnTo>
                      <a:pt x="709612" y="476250"/>
                    </a:lnTo>
                    <a:lnTo>
                      <a:pt x="740568" y="507207"/>
                    </a:lnTo>
                    <a:lnTo>
                      <a:pt x="854868" y="542925"/>
                    </a:lnTo>
                    <a:lnTo>
                      <a:pt x="854868" y="552450"/>
                    </a:lnTo>
                    <a:lnTo>
                      <a:pt x="762000" y="561975"/>
                    </a:lnTo>
                    <a:lnTo>
                      <a:pt x="702468" y="547688"/>
                    </a:lnTo>
                    <a:cubicBezTo>
                      <a:pt x="675481" y="531019"/>
                      <a:pt x="648770" y="513893"/>
                      <a:pt x="621506" y="497682"/>
                    </a:cubicBezTo>
                    <a:cubicBezTo>
                      <a:pt x="619348" y="496399"/>
                      <a:pt x="646509" y="497285"/>
                      <a:pt x="614362" y="495300"/>
                    </a:cubicBezTo>
                    <a:lnTo>
                      <a:pt x="426243" y="523875"/>
                    </a:lnTo>
                    <a:lnTo>
                      <a:pt x="428625" y="483394"/>
                    </a:lnTo>
                    <a:lnTo>
                      <a:pt x="445293" y="473869"/>
                    </a:lnTo>
                    <a:lnTo>
                      <a:pt x="407193" y="447675"/>
                    </a:lnTo>
                    <a:lnTo>
                      <a:pt x="407193" y="402432"/>
                    </a:lnTo>
                    <a:cubicBezTo>
                      <a:pt x="419351" y="365960"/>
                      <a:pt x="419100" y="379263"/>
                      <a:pt x="419100" y="364332"/>
                    </a:cubicBezTo>
                    <a:lnTo>
                      <a:pt x="419100" y="333375"/>
                    </a:lnTo>
                    <a:lnTo>
                      <a:pt x="407193" y="321469"/>
                    </a:lnTo>
                    <a:cubicBezTo>
                      <a:pt x="409654" y="296867"/>
                      <a:pt x="409575" y="305634"/>
                      <a:pt x="409575" y="295275"/>
                    </a:cubicBezTo>
                    <a:lnTo>
                      <a:pt x="390525" y="259557"/>
                    </a:lnTo>
                    <a:lnTo>
                      <a:pt x="390525" y="245269"/>
                    </a:lnTo>
                    <a:lnTo>
                      <a:pt x="357187" y="209550"/>
                    </a:lnTo>
                    <a:lnTo>
                      <a:pt x="290512" y="185738"/>
                    </a:lnTo>
                    <a:lnTo>
                      <a:pt x="276225" y="204788"/>
                    </a:lnTo>
                    <a:lnTo>
                      <a:pt x="261937" y="202407"/>
                    </a:lnTo>
                    <a:lnTo>
                      <a:pt x="259556" y="216694"/>
                    </a:lnTo>
                    <a:lnTo>
                      <a:pt x="188118" y="214313"/>
                    </a:lnTo>
                    <a:lnTo>
                      <a:pt x="178593" y="202407"/>
                    </a:lnTo>
                    <a:lnTo>
                      <a:pt x="145256" y="195263"/>
                    </a:lnTo>
                    <a:lnTo>
                      <a:pt x="28575" y="230982"/>
                    </a:lnTo>
                    <a:close/>
                  </a:path>
                </a:pathLst>
              </a:custGeom>
              <a:grpFill/>
              <a:ln w="3175" algn="ctr">
                <a:solidFill>
                  <a:schemeClr val="bg2"/>
                </a:solidFill>
                <a:miter lim="800000"/>
              </a:ln>
              <a:effectLst/>
            </p:spPr>
            <p:txBody>
              <a:bodyPr anchor="ctr"/>
              <a:lstStyle/>
              <a:p>
                <a:pPr algn="ctr">
                  <a:defRPr/>
                </a:pPr>
                <a:endParaRPr lang="en-US" sz="3200">
                  <a:solidFill>
                    <a:schemeClr val="bg1"/>
                  </a:solidFill>
                  <a:latin typeface="Agency FB" panose="020B0503020202020204" pitchFamily="34" charset="0"/>
                </a:endParaRPr>
              </a:p>
            </p:txBody>
          </p:sp>
          <p:sp>
            <p:nvSpPr>
              <p:cNvPr id="416" name="Freeform 129"/>
              <p:cNvSpPr>
                <a:spLocks noChangeArrowheads="1"/>
              </p:cNvSpPr>
              <p:nvPr/>
            </p:nvSpPr>
            <p:spPr bwMode="gray">
              <a:xfrm>
                <a:off x="3030" y="2110"/>
                <a:ext cx="35" cy="49"/>
              </a:xfrm>
              <a:custGeom>
                <a:avLst/>
                <a:gdLst>
                  <a:gd name="T0" fmla="*/ 3461 w 156408"/>
                  <a:gd name="T1" fmla="*/ 29228 h 221456"/>
                  <a:gd name="T2" fmla="*/ 121 w 156408"/>
                  <a:gd name="T3" fmla="*/ 17537 h 221456"/>
                  <a:gd name="T4" fmla="*/ 3461 w 156408"/>
                  <a:gd name="T5" fmla="*/ 5846 h 221456"/>
                  <a:gd name="T6" fmla="*/ 6801 w 156408"/>
                  <a:gd name="T7" fmla="*/ 0 h 221456"/>
                  <a:gd name="T8" fmla="*/ 29349 w 156408"/>
                  <a:gd name="T9" fmla="*/ 7516 h 221456"/>
                  <a:gd name="T10" fmla="*/ 41875 w 156408"/>
                  <a:gd name="T11" fmla="*/ 20877 h 221456"/>
                  <a:gd name="T12" fmla="*/ 41875 w 156408"/>
                  <a:gd name="T13" fmla="*/ 27558 h 221456"/>
                  <a:gd name="T14" fmla="*/ 49391 w 156408"/>
                  <a:gd name="T15" fmla="*/ 39249 h 221456"/>
                  <a:gd name="T16" fmla="*/ 46885 w 156408"/>
                  <a:gd name="T17" fmla="*/ 48435 h 221456"/>
                  <a:gd name="T18" fmla="*/ 51896 w 156408"/>
                  <a:gd name="T19" fmla="*/ 50940 h 221456"/>
                  <a:gd name="T20" fmla="*/ 51061 w 156408"/>
                  <a:gd name="T21" fmla="*/ 67642 h 221456"/>
                  <a:gd name="T22" fmla="*/ 34359 w 156408"/>
                  <a:gd name="T23" fmla="*/ 77663 h 221456"/>
                  <a:gd name="T24" fmla="*/ 20998 w 156408"/>
                  <a:gd name="T25" fmla="*/ 75993 h 221456"/>
                  <a:gd name="T26" fmla="*/ 21833 w 156408"/>
                  <a:gd name="T27" fmla="*/ 51775 h 221456"/>
                  <a:gd name="T28" fmla="*/ 15987 w 156408"/>
                  <a:gd name="T29" fmla="*/ 47600 h 221456"/>
                  <a:gd name="T30" fmla="*/ 3461 w 156408"/>
                  <a:gd name="T31" fmla="*/ 29228 h 22145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6408"/>
                  <a:gd name="T49" fmla="*/ 0 h 221456"/>
                  <a:gd name="T50" fmla="*/ 156408 w 156408"/>
                  <a:gd name="T51" fmla="*/ 221456 h 22145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6408" h="221456">
                    <a:moveTo>
                      <a:pt x="9869" y="83344"/>
                    </a:moveTo>
                    <a:cubicBezTo>
                      <a:pt x="111" y="51628"/>
                      <a:pt x="344" y="63183"/>
                      <a:pt x="344" y="50006"/>
                    </a:cubicBezTo>
                    <a:cubicBezTo>
                      <a:pt x="7740" y="17956"/>
                      <a:pt x="0" y="26538"/>
                      <a:pt x="9869" y="16669"/>
                    </a:cubicBezTo>
                    <a:lnTo>
                      <a:pt x="19394" y="0"/>
                    </a:lnTo>
                    <a:lnTo>
                      <a:pt x="83688" y="21431"/>
                    </a:lnTo>
                    <a:lnTo>
                      <a:pt x="119407" y="59531"/>
                    </a:lnTo>
                    <a:lnTo>
                      <a:pt x="119407" y="78581"/>
                    </a:lnTo>
                    <a:lnTo>
                      <a:pt x="140838" y="111919"/>
                    </a:lnTo>
                    <a:lnTo>
                      <a:pt x="133694" y="138112"/>
                    </a:lnTo>
                    <a:cubicBezTo>
                      <a:pt x="151092" y="145569"/>
                      <a:pt x="156408" y="145256"/>
                      <a:pt x="147982" y="145256"/>
                    </a:cubicBezTo>
                    <a:lnTo>
                      <a:pt x="145600" y="192881"/>
                    </a:lnTo>
                    <a:lnTo>
                      <a:pt x="97975" y="221456"/>
                    </a:lnTo>
                    <a:lnTo>
                      <a:pt x="59875" y="216694"/>
                    </a:lnTo>
                    <a:cubicBezTo>
                      <a:pt x="60697" y="193676"/>
                      <a:pt x="62257" y="170670"/>
                      <a:pt x="62257" y="147637"/>
                    </a:cubicBezTo>
                    <a:cubicBezTo>
                      <a:pt x="47359" y="135223"/>
                      <a:pt x="54168" y="135731"/>
                      <a:pt x="45588" y="135731"/>
                    </a:cubicBezTo>
                    <a:lnTo>
                      <a:pt x="9869" y="83344"/>
                    </a:lnTo>
                    <a:close/>
                  </a:path>
                </a:pathLst>
              </a:custGeom>
              <a:grpFill/>
              <a:ln w="3175" algn="ctr">
                <a:solidFill>
                  <a:schemeClr val="bg2"/>
                </a:solidFill>
                <a:miter lim="800000"/>
              </a:ln>
              <a:effectLst/>
            </p:spPr>
            <p:txBody>
              <a:bodyPr anchor="ctr"/>
              <a:lstStyle/>
              <a:p>
                <a:pPr algn="ctr">
                  <a:defRPr/>
                </a:pPr>
                <a:endParaRPr lang="en-US" sz="3200">
                  <a:solidFill>
                    <a:schemeClr val="bg1"/>
                  </a:solidFill>
                  <a:latin typeface="Agency FB" panose="020B0503020202020204" pitchFamily="34" charset="0"/>
                </a:endParaRPr>
              </a:p>
            </p:txBody>
          </p:sp>
          <p:sp>
            <p:nvSpPr>
              <p:cNvPr id="417" name="Freeform 130"/>
              <p:cNvSpPr>
                <a:spLocks noChangeArrowheads="1"/>
              </p:cNvSpPr>
              <p:nvPr/>
            </p:nvSpPr>
            <p:spPr bwMode="gray">
              <a:xfrm>
                <a:off x="2882" y="2189"/>
                <a:ext cx="45" cy="39"/>
              </a:xfrm>
              <a:custGeom>
                <a:avLst/>
                <a:gdLst>
                  <a:gd name="T0" fmla="*/ 53446 w 203650"/>
                  <a:gd name="T1" fmla="*/ 0 h 175252"/>
                  <a:gd name="T2" fmla="*/ 58456 w 203650"/>
                  <a:gd name="T3" fmla="*/ 35909 h 175252"/>
                  <a:gd name="T4" fmla="*/ 54281 w 203650"/>
                  <a:gd name="T5" fmla="*/ 49271 h 175252"/>
                  <a:gd name="T6" fmla="*/ 39249 w 203650"/>
                  <a:gd name="T7" fmla="*/ 60962 h 175252"/>
                  <a:gd name="T8" fmla="*/ 36744 w 203650"/>
                  <a:gd name="T9" fmla="*/ 59292 h 175252"/>
                  <a:gd name="T10" fmla="*/ 25888 w 203650"/>
                  <a:gd name="T11" fmla="*/ 50106 h 175252"/>
                  <a:gd name="T12" fmla="*/ 15031 w 203650"/>
                  <a:gd name="T13" fmla="*/ 49271 h 175252"/>
                  <a:gd name="T14" fmla="*/ 15031 w 203650"/>
                  <a:gd name="T15" fmla="*/ 45095 h 175252"/>
                  <a:gd name="T16" fmla="*/ 17537 w 203650"/>
                  <a:gd name="T17" fmla="*/ 46765 h 175252"/>
                  <a:gd name="T18" fmla="*/ 0 w 203650"/>
                  <a:gd name="T19" fmla="*/ 10021 h 175252"/>
                  <a:gd name="T20" fmla="*/ 5010 w 203650"/>
                  <a:gd name="T21" fmla="*/ 6681 h 175252"/>
                  <a:gd name="T22" fmla="*/ 15867 w 203650"/>
                  <a:gd name="T23" fmla="*/ 16702 h 175252"/>
                  <a:gd name="T24" fmla="*/ 53446 w 203650"/>
                  <a:gd name="T25" fmla="*/ 0 h 1752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3650"/>
                  <a:gd name="T40" fmla="*/ 0 h 175252"/>
                  <a:gd name="T41" fmla="*/ 203650 w 203650"/>
                  <a:gd name="T42" fmla="*/ 175252 h 17525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3650" h="175252">
                    <a:moveTo>
                      <a:pt x="152400" y="0"/>
                    </a:moveTo>
                    <a:cubicBezTo>
                      <a:pt x="169197" y="103178"/>
                      <a:pt x="203650" y="102394"/>
                      <a:pt x="166687" y="102394"/>
                    </a:cubicBezTo>
                    <a:lnTo>
                      <a:pt x="154781" y="140494"/>
                    </a:lnTo>
                    <a:cubicBezTo>
                      <a:pt x="140494" y="151607"/>
                      <a:pt x="127634" y="164852"/>
                      <a:pt x="111919" y="173832"/>
                    </a:cubicBezTo>
                    <a:cubicBezTo>
                      <a:pt x="109434" y="175252"/>
                      <a:pt x="104775" y="169069"/>
                      <a:pt x="104775" y="169069"/>
                    </a:cubicBezTo>
                    <a:lnTo>
                      <a:pt x="73819" y="142875"/>
                    </a:lnTo>
                    <a:lnTo>
                      <a:pt x="42862" y="140494"/>
                    </a:lnTo>
                    <a:lnTo>
                      <a:pt x="42862" y="128588"/>
                    </a:lnTo>
                    <a:lnTo>
                      <a:pt x="50006" y="133350"/>
                    </a:lnTo>
                    <a:lnTo>
                      <a:pt x="0" y="28575"/>
                    </a:lnTo>
                    <a:cubicBezTo>
                      <a:pt x="12526" y="18554"/>
                      <a:pt x="6824" y="19050"/>
                      <a:pt x="14287" y="19050"/>
                    </a:cubicBezTo>
                    <a:cubicBezTo>
                      <a:pt x="45850" y="45757"/>
                      <a:pt x="45244" y="31727"/>
                      <a:pt x="45244" y="47625"/>
                    </a:cubicBezTo>
                    <a:lnTo>
                      <a:pt x="152400" y="0"/>
                    </a:lnTo>
                    <a:close/>
                  </a:path>
                </a:pathLst>
              </a:custGeom>
              <a:grpFill/>
              <a:ln w="3175" algn="ctr">
                <a:solidFill>
                  <a:schemeClr val="bg2"/>
                </a:solidFill>
                <a:miter lim="800000"/>
              </a:ln>
              <a:effectLst/>
            </p:spPr>
            <p:txBody>
              <a:bodyPr anchor="ctr"/>
              <a:lstStyle/>
              <a:p>
                <a:pPr algn="ctr">
                  <a:defRPr/>
                </a:pPr>
                <a:endParaRPr lang="en-US" sz="3200">
                  <a:solidFill>
                    <a:schemeClr val="bg1"/>
                  </a:solidFill>
                  <a:latin typeface="Agency FB" panose="020B0503020202020204" pitchFamily="34" charset="0"/>
                </a:endParaRPr>
              </a:p>
            </p:txBody>
          </p:sp>
          <p:sp>
            <p:nvSpPr>
              <p:cNvPr id="418" name="Freeform 131"/>
              <p:cNvSpPr>
                <a:spLocks noChangeArrowheads="1"/>
              </p:cNvSpPr>
              <p:nvPr/>
            </p:nvSpPr>
            <p:spPr bwMode="gray">
              <a:xfrm>
                <a:off x="3259" y="2274"/>
                <a:ext cx="44" cy="39"/>
              </a:xfrm>
              <a:custGeom>
                <a:avLst/>
                <a:gdLst>
                  <a:gd name="T0" fmla="*/ 0 w 200025"/>
                  <a:gd name="T1" fmla="*/ 16125 h 176949"/>
                  <a:gd name="T2" fmla="*/ 10021 w 200025"/>
                  <a:gd name="T3" fmla="*/ 33662 h 176949"/>
                  <a:gd name="T4" fmla="*/ 15032 w 200025"/>
                  <a:gd name="T5" fmla="*/ 51199 h 176949"/>
                  <a:gd name="T6" fmla="*/ 34239 w 200025"/>
                  <a:gd name="T7" fmla="*/ 46189 h 176949"/>
                  <a:gd name="T8" fmla="*/ 70148 w 200025"/>
                  <a:gd name="T9" fmla="*/ 62055 h 176949"/>
                  <a:gd name="T10" fmla="*/ 53446 w 200025"/>
                  <a:gd name="T11" fmla="*/ 31992 h 176949"/>
                  <a:gd name="T12" fmla="*/ 30898 w 200025"/>
                  <a:gd name="T13" fmla="*/ 8609 h 176949"/>
                  <a:gd name="T14" fmla="*/ 26723 w 200025"/>
                  <a:gd name="T15" fmla="*/ 258 h 176949"/>
                  <a:gd name="T16" fmla="*/ 0 w 200025"/>
                  <a:gd name="T17" fmla="*/ 16125 h 17694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0025"/>
                  <a:gd name="T28" fmla="*/ 0 h 176949"/>
                  <a:gd name="T29" fmla="*/ 200025 w 200025"/>
                  <a:gd name="T30" fmla="*/ 176949 h 17694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0025" h="176949">
                    <a:moveTo>
                      <a:pt x="0" y="45981"/>
                    </a:moveTo>
                    <a:lnTo>
                      <a:pt x="28575" y="95987"/>
                    </a:lnTo>
                    <a:lnTo>
                      <a:pt x="42862" y="145993"/>
                    </a:lnTo>
                    <a:cubicBezTo>
                      <a:pt x="96320" y="128984"/>
                      <a:pt x="82295" y="116363"/>
                      <a:pt x="97631" y="131706"/>
                    </a:cubicBezTo>
                    <a:lnTo>
                      <a:pt x="200025" y="176949"/>
                    </a:lnTo>
                    <a:cubicBezTo>
                      <a:pt x="154411" y="90522"/>
                      <a:pt x="187092" y="91224"/>
                      <a:pt x="152400" y="91224"/>
                    </a:cubicBezTo>
                    <a:lnTo>
                      <a:pt x="88106" y="24549"/>
                    </a:lnTo>
                    <a:cubicBezTo>
                      <a:pt x="78286" y="0"/>
                      <a:pt x="87130" y="737"/>
                      <a:pt x="76200" y="737"/>
                    </a:cubicBezTo>
                    <a:lnTo>
                      <a:pt x="0" y="45981"/>
                    </a:lnTo>
                    <a:close/>
                  </a:path>
                </a:pathLst>
              </a:custGeom>
              <a:grpFill/>
              <a:ln w="3175" algn="ctr">
                <a:solidFill>
                  <a:schemeClr val="bg2"/>
                </a:solidFill>
                <a:miter lim="800000"/>
              </a:ln>
              <a:effectLst/>
            </p:spPr>
            <p:txBody>
              <a:bodyPr anchor="ctr"/>
              <a:lstStyle/>
              <a:p>
                <a:pPr algn="ctr">
                  <a:defRPr/>
                </a:pPr>
                <a:endParaRPr lang="en-US" sz="3200">
                  <a:solidFill>
                    <a:schemeClr val="bg1"/>
                  </a:solidFill>
                  <a:latin typeface="Agency FB" panose="020B0503020202020204" pitchFamily="34" charset="0"/>
                </a:endParaRPr>
              </a:p>
            </p:txBody>
          </p:sp>
          <p:sp>
            <p:nvSpPr>
              <p:cNvPr id="419" name="Freeform 132"/>
              <p:cNvSpPr>
                <a:spLocks noChangeArrowheads="1"/>
              </p:cNvSpPr>
              <p:nvPr/>
            </p:nvSpPr>
            <p:spPr bwMode="gray">
              <a:xfrm>
                <a:off x="3276" y="2237"/>
                <a:ext cx="76" cy="75"/>
              </a:xfrm>
              <a:custGeom>
                <a:avLst/>
                <a:gdLst>
                  <a:gd name="T0" fmla="*/ 0 w 347313"/>
                  <a:gd name="T1" fmla="*/ 60962 h 340519"/>
                  <a:gd name="T2" fmla="*/ 25888 w 347313"/>
                  <a:gd name="T3" fmla="*/ 91860 h 340519"/>
                  <a:gd name="T4" fmla="*/ 34239 w 347313"/>
                  <a:gd name="T5" fmla="*/ 91860 h 340519"/>
                  <a:gd name="T6" fmla="*/ 35074 w 347313"/>
                  <a:gd name="T7" fmla="*/ 101046 h 340519"/>
                  <a:gd name="T8" fmla="*/ 43425 w 347313"/>
                  <a:gd name="T9" fmla="*/ 119418 h 340519"/>
                  <a:gd name="T10" fmla="*/ 64302 w 347313"/>
                  <a:gd name="T11" fmla="*/ 99376 h 340519"/>
                  <a:gd name="T12" fmla="*/ 84344 w 347313"/>
                  <a:gd name="T13" fmla="*/ 112737 h 340519"/>
                  <a:gd name="T14" fmla="*/ 88520 w 347313"/>
                  <a:gd name="T15" fmla="*/ 63467 h 340519"/>
                  <a:gd name="T16" fmla="*/ 114408 w 347313"/>
                  <a:gd name="T17" fmla="*/ 66807 h 340519"/>
                  <a:gd name="T18" fmla="*/ 116913 w 347313"/>
                  <a:gd name="T19" fmla="*/ 55116 h 340519"/>
                  <a:gd name="T20" fmla="*/ 87685 w 347313"/>
                  <a:gd name="T21" fmla="*/ 36744 h 340519"/>
                  <a:gd name="T22" fmla="*/ 95200 w 347313"/>
                  <a:gd name="T23" fmla="*/ 5011 h 340519"/>
                  <a:gd name="T24" fmla="*/ 74323 w 347313"/>
                  <a:gd name="T25" fmla="*/ 0 h 340519"/>
                  <a:gd name="T26" fmla="*/ 73488 w 347313"/>
                  <a:gd name="T27" fmla="*/ 20877 h 340519"/>
                  <a:gd name="T28" fmla="*/ 65972 w 347313"/>
                  <a:gd name="T29" fmla="*/ 25888 h 340519"/>
                  <a:gd name="T30" fmla="*/ 65137 w 347313"/>
                  <a:gd name="T31" fmla="*/ 36744 h 340519"/>
                  <a:gd name="T32" fmla="*/ 46765 w 347313"/>
                  <a:gd name="T33" fmla="*/ 24218 h 340519"/>
                  <a:gd name="T34" fmla="*/ 29228 w 347313"/>
                  <a:gd name="T35" fmla="*/ 24218 h 340519"/>
                  <a:gd name="T36" fmla="*/ 33404 w 347313"/>
                  <a:gd name="T37" fmla="*/ 46765 h 340519"/>
                  <a:gd name="T38" fmla="*/ 0 w 347313"/>
                  <a:gd name="T39" fmla="*/ 60962 h 34051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47313"/>
                  <a:gd name="T61" fmla="*/ 0 h 340519"/>
                  <a:gd name="T62" fmla="*/ 347313 w 347313"/>
                  <a:gd name="T63" fmla="*/ 340519 h 34051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47313" h="340519">
                    <a:moveTo>
                      <a:pt x="0" y="173831"/>
                    </a:moveTo>
                    <a:lnTo>
                      <a:pt x="73818" y="261938"/>
                    </a:lnTo>
                    <a:lnTo>
                      <a:pt x="97631" y="261938"/>
                    </a:lnTo>
                    <a:lnTo>
                      <a:pt x="100012" y="288131"/>
                    </a:lnTo>
                    <a:lnTo>
                      <a:pt x="123825" y="340519"/>
                    </a:lnTo>
                    <a:lnTo>
                      <a:pt x="183356" y="283369"/>
                    </a:lnTo>
                    <a:lnTo>
                      <a:pt x="240506" y="321469"/>
                    </a:lnTo>
                    <a:lnTo>
                      <a:pt x="252412" y="180975"/>
                    </a:lnTo>
                    <a:lnTo>
                      <a:pt x="326231" y="190500"/>
                    </a:lnTo>
                    <a:cubicBezTo>
                      <a:pt x="335974" y="156400"/>
                      <a:pt x="347313" y="157163"/>
                      <a:pt x="333375" y="157163"/>
                    </a:cubicBezTo>
                    <a:lnTo>
                      <a:pt x="250031" y="104775"/>
                    </a:lnTo>
                    <a:lnTo>
                      <a:pt x="271462" y="14288"/>
                    </a:lnTo>
                    <a:lnTo>
                      <a:pt x="211931" y="0"/>
                    </a:lnTo>
                    <a:cubicBezTo>
                      <a:pt x="211137" y="19844"/>
                      <a:pt x="210344" y="39687"/>
                      <a:pt x="209550" y="59531"/>
                    </a:cubicBezTo>
                    <a:lnTo>
                      <a:pt x="188118" y="73819"/>
                    </a:lnTo>
                    <a:lnTo>
                      <a:pt x="185737" y="104775"/>
                    </a:lnTo>
                    <a:lnTo>
                      <a:pt x="133350" y="69056"/>
                    </a:lnTo>
                    <a:lnTo>
                      <a:pt x="83343" y="69056"/>
                    </a:lnTo>
                    <a:lnTo>
                      <a:pt x="95250" y="133350"/>
                    </a:lnTo>
                    <a:lnTo>
                      <a:pt x="0" y="173831"/>
                    </a:lnTo>
                    <a:close/>
                  </a:path>
                </a:pathLst>
              </a:custGeom>
              <a:grpFill/>
              <a:ln w="3175" algn="ctr">
                <a:solidFill>
                  <a:schemeClr val="bg2"/>
                </a:solidFill>
                <a:miter lim="800000"/>
              </a:ln>
              <a:effectLst/>
            </p:spPr>
            <p:txBody>
              <a:bodyPr anchor="ctr"/>
              <a:lstStyle/>
              <a:p>
                <a:pPr algn="ctr">
                  <a:defRPr/>
                </a:pPr>
                <a:endParaRPr lang="en-US" sz="3200">
                  <a:solidFill>
                    <a:schemeClr val="bg1"/>
                  </a:solidFill>
                  <a:latin typeface="Agency FB" panose="020B0503020202020204" pitchFamily="34" charset="0"/>
                </a:endParaRPr>
              </a:p>
            </p:txBody>
          </p:sp>
          <p:sp>
            <p:nvSpPr>
              <p:cNvPr id="420" name="Freeform 133"/>
              <p:cNvSpPr>
                <a:spLocks noChangeArrowheads="1"/>
              </p:cNvSpPr>
              <p:nvPr/>
            </p:nvSpPr>
            <p:spPr bwMode="gray">
              <a:xfrm>
                <a:off x="3227" y="2230"/>
                <a:ext cx="71" cy="54"/>
              </a:xfrm>
              <a:custGeom>
                <a:avLst/>
                <a:gdLst>
                  <a:gd name="T0" fmla="*/ 51776 w 321469"/>
                  <a:gd name="T1" fmla="*/ 86014 h 245269"/>
                  <a:gd name="T2" fmla="*/ 39249 w 321469"/>
                  <a:gd name="T3" fmla="*/ 73488 h 245269"/>
                  <a:gd name="T4" fmla="*/ 20877 w 321469"/>
                  <a:gd name="T5" fmla="*/ 65972 h 245269"/>
                  <a:gd name="T6" fmla="*/ 20042 w 321469"/>
                  <a:gd name="T7" fmla="*/ 62632 h 245269"/>
                  <a:gd name="T8" fmla="*/ 17537 w 321469"/>
                  <a:gd name="T9" fmla="*/ 60961 h 245269"/>
                  <a:gd name="T10" fmla="*/ 10856 w 321469"/>
                  <a:gd name="T11" fmla="*/ 61796 h 245269"/>
                  <a:gd name="T12" fmla="*/ 9186 w 321469"/>
                  <a:gd name="T13" fmla="*/ 56786 h 245269"/>
                  <a:gd name="T14" fmla="*/ 0 w 321469"/>
                  <a:gd name="T15" fmla="*/ 56786 h 245269"/>
                  <a:gd name="T16" fmla="*/ 12526 w 321469"/>
                  <a:gd name="T17" fmla="*/ 45930 h 245269"/>
                  <a:gd name="T18" fmla="*/ 10856 w 321469"/>
                  <a:gd name="T19" fmla="*/ 23382 h 245269"/>
                  <a:gd name="T20" fmla="*/ 32569 w 321469"/>
                  <a:gd name="T21" fmla="*/ 22547 h 245269"/>
                  <a:gd name="T22" fmla="*/ 43425 w 321469"/>
                  <a:gd name="T23" fmla="*/ 31733 h 245269"/>
                  <a:gd name="T24" fmla="*/ 47600 w 321469"/>
                  <a:gd name="T25" fmla="*/ 28393 h 245269"/>
                  <a:gd name="T26" fmla="*/ 47600 w 321469"/>
                  <a:gd name="T27" fmla="*/ 23382 h 245269"/>
                  <a:gd name="T28" fmla="*/ 56786 w 321469"/>
                  <a:gd name="T29" fmla="*/ 21712 h 245269"/>
                  <a:gd name="T30" fmla="*/ 62632 w 321469"/>
                  <a:gd name="T31" fmla="*/ 12526 h 245269"/>
                  <a:gd name="T32" fmla="*/ 62632 w 321469"/>
                  <a:gd name="T33" fmla="*/ 0 h 245269"/>
                  <a:gd name="T34" fmla="*/ 87685 w 321469"/>
                  <a:gd name="T35" fmla="*/ 0 h 245269"/>
                  <a:gd name="T36" fmla="*/ 80168 w 321469"/>
                  <a:gd name="T37" fmla="*/ 22547 h 245269"/>
                  <a:gd name="T38" fmla="*/ 106891 w 321469"/>
                  <a:gd name="T39" fmla="*/ 35909 h 245269"/>
                  <a:gd name="T40" fmla="*/ 112737 w 321469"/>
                  <a:gd name="T41" fmla="*/ 57621 h 245269"/>
                  <a:gd name="T42" fmla="*/ 76828 w 321469"/>
                  <a:gd name="T43" fmla="*/ 72653 h 245269"/>
                  <a:gd name="T44" fmla="*/ 51776 w 321469"/>
                  <a:gd name="T45" fmla="*/ 86014 h 24526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21469"/>
                  <a:gd name="T70" fmla="*/ 0 h 245269"/>
                  <a:gd name="T71" fmla="*/ 321469 w 321469"/>
                  <a:gd name="T72" fmla="*/ 245269 h 24526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21469" h="245269">
                    <a:moveTo>
                      <a:pt x="147638" y="245269"/>
                    </a:moveTo>
                    <a:lnTo>
                      <a:pt x="111919" y="209550"/>
                    </a:lnTo>
                    <a:cubicBezTo>
                      <a:pt x="61184" y="187806"/>
                      <a:pt x="80048" y="188119"/>
                      <a:pt x="59532" y="188119"/>
                    </a:cubicBezTo>
                    <a:cubicBezTo>
                      <a:pt x="58738" y="184944"/>
                      <a:pt x="58965" y="181317"/>
                      <a:pt x="57150" y="178594"/>
                    </a:cubicBezTo>
                    <a:cubicBezTo>
                      <a:pt x="55563" y="176213"/>
                      <a:pt x="50007" y="173831"/>
                      <a:pt x="50007" y="173831"/>
                    </a:cubicBezTo>
                    <a:cubicBezTo>
                      <a:pt x="30187" y="178787"/>
                      <a:pt x="30957" y="185139"/>
                      <a:pt x="30957" y="176212"/>
                    </a:cubicBezTo>
                    <a:lnTo>
                      <a:pt x="26194" y="161925"/>
                    </a:lnTo>
                    <a:lnTo>
                      <a:pt x="0" y="161925"/>
                    </a:lnTo>
                    <a:lnTo>
                      <a:pt x="35719" y="130969"/>
                    </a:lnTo>
                    <a:lnTo>
                      <a:pt x="30957" y="66675"/>
                    </a:lnTo>
                    <a:lnTo>
                      <a:pt x="92869" y="64294"/>
                    </a:lnTo>
                    <a:lnTo>
                      <a:pt x="123825" y="90487"/>
                    </a:lnTo>
                    <a:cubicBezTo>
                      <a:pt x="133911" y="80401"/>
                      <a:pt x="128860" y="80962"/>
                      <a:pt x="135732" y="80962"/>
                    </a:cubicBezTo>
                    <a:lnTo>
                      <a:pt x="135732" y="66675"/>
                    </a:lnTo>
                    <a:lnTo>
                      <a:pt x="161925" y="61912"/>
                    </a:lnTo>
                    <a:lnTo>
                      <a:pt x="178594" y="35719"/>
                    </a:lnTo>
                    <a:lnTo>
                      <a:pt x="178594" y="0"/>
                    </a:lnTo>
                    <a:lnTo>
                      <a:pt x="250032" y="0"/>
                    </a:lnTo>
                    <a:lnTo>
                      <a:pt x="228600" y="64294"/>
                    </a:lnTo>
                    <a:lnTo>
                      <a:pt x="304800" y="102394"/>
                    </a:lnTo>
                    <a:lnTo>
                      <a:pt x="321469" y="164306"/>
                    </a:lnTo>
                    <a:lnTo>
                      <a:pt x="219075" y="207169"/>
                    </a:lnTo>
                    <a:lnTo>
                      <a:pt x="147638" y="245269"/>
                    </a:lnTo>
                    <a:close/>
                  </a:path>
                </a:pathLst>
              </a:custGeom>
              <a:grpFill/>
              <a:ln w="3175" algn="ctr">
                <a:solidFill>
                  <a:schemeClr val="bg2"/>
                </a:solidFill>
                <a:miter lim="800000"/>
              </a:ln>
              <a:effectLst/>
            </p:spPr>
            <p:txBody>
              <a:bodyPr anchor="ctr"/>
              <a:lstStyle/>
              <a:p>
                <a:pPr algn="ctr">
                  <a:defRPr/>
                </a:pPr>
                <a:endParaRPr lang="en-US" sz="3200">
                  <a:solidFill>
                    <a:schemeClr val="bg1"/>
                  </a:solidFill>
                  <a:latin typeface="Agency FB" panose="020B0503020202020204" pitchFamily="34" charset="0"/>
                </a:endParaRPr>
              </a:p>
            </p:txBody>
          </p:sp>
          <p:sp>
            <p:nvSpPr>
              <p:cNvPr id="421" name="Freeform 134"/>
              <p:cNvSpPr>
                <a:spLocks noChangeArrowheads="1"/>
              </p:cNvSpPr>
              <p:nvPr/>
            </p:nvSpPr>
            <p:spPr bwMode="gray">
              <a:xfrm>
                <a:off x="2848" y="2159"/>
                <a:ext cx="74" cy="61"/>
              </a:xfrm>
              <a:custGeom>
                <a:avLst/>
                <a:gdLst>
                  <a:gd name="T0" fmla="*/ 105304 w 335757"/>
                  <a:gd name="T1" fmla="*/ 52492 h 263668"/>
                  <a:gd name="T2" fmla="*/ 116913 w 335757"/>
                  <a:gd name="T3" fmla="*/ 15748 h 263668"/>
                  <a:gd name="T4" fmla="*/ 83746 w 335757"/>
                  <a:gd name="T5" fmla="*/ 15748 h 263668"/>
                  <a:gd name="T6" fmla="*/ 77942 w 335757"/>
                  <a:gd name="T7" fmla="*/ 6999 h 263668"/>
                  <a:gd name="T8" fmla="*/ 79600 w 335757"/>
                  <a:gd name="T9" fmla="*/ 0 h 263668"/>
                  <a:gd name="T10" fmla="*/ 58042 w 335757"/>
                  <a:gd name="T11" fmla="*/ 12248 h 263668"/>
                  <a:gd name="T12" fmla="*/ 58042 w 335757"/>
                  <a:gd name="T13" fmla="*/ 24496 h 263668"/>
                  <a:gd name="T14" fmla="*/ 51409 w 335757"/>
                  <a:gd name="T15" fmla="*/ 36745 h 263668"/>
                  <a:gd name="T16" fmla="*/ 7463 w 335757"/>
                  <a:gd name="T17" fmla="*/ 31495 h 263668"/>
                  <a:gd name="T18" fmla="*/ 0 w 335757"/>
                  <a:gd name="T19" fmla="*/ 35869 h 263668"/>
                  <a:gd name="T20" fmla="*/ 2488 w 335757"/>
                  <a:gd name="T21" fmla="*/ 43743 h 263668"/>
                  <a:gd name="T22" fmla="*/ 6633 w 335757"/>
                  <a:gd name="T23" fmla="*/ 50742 h 263668"/>
                  <a:gd name="T24" fmla="*/ 33167 w 335757"/>
                  <a:gd name="T25" fmla="*/ 76113 h 263668"/>
                  <a:gd name="T26" fmla="*/ 37313 w 335757"/>
                  <a:gd name="T27" fmla="*/ 69989 h 263668"/>
                  <a:gd name="T28" fmla="*/ 49750 w 335757"/>
                  <a:gd name="T29" fmla="*/ 76988 h 263668"/>
                  <a:gd name="T30" fmla="*/ 71398 w 335757"/>
                  <a:gd name="T31" fmla="*/ 90986 h 263668"/>
                  <a:gd name="T32" fmla="*/ 53896 w 335757"/>
                  <a:gd name="T33" fmla="*/ 57741 h 263668"/>
                  <a:gd name="T34" fmla="*/ 58871 w 335757"/>
                  <a:gd name="T35" fmla="*/ 54242 h 263668"/>
                  <a:gd name="T36" fmla="*/ 68821 w 335757"/>
                  <a:gd name="T37" fmla="*/ 63865 h 263668"/>
                  <a:gd name="T38" fmla="*/ 105304 w 335757"/>
                  <a:gd name="T39" fmla="*/ 52492 h 26366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35757"/>
                  <a:gd name="T61" fmla="*/ 0 h 263668"/>
                  <a:gd name="T62" fmla="*/ 335757 w 335757"/>
                  <a:gd name="T63" fmla="*/ 263668 h 26366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35757" h="263668">
                    <a:moveTo>
                      <a:pt x="302419" y="142875"/>
                    </a:moveTo>
                    <a:lnTo>
                      <a:pt x="335757" y="42863"/>
                    </a:lnTo>
                    <a:lnTo>
                      <a:pt x="240507" y="42863"/>
                    </a:lnTo>
                    <a:lnTo>
                      <a:pt x="223838" y="19050"/>
                    </a:lnTo>
                    <a:lnTo>
                      <a:pt x="228600" y="0"/>
                    </a:lnTo>
                    <a:lnTo>
                      <a:pt x="166688" y="33338"/>
                    </a:lnTo>
                    <a:lnTo>
                      <a:pt x="166688" y="66675"/>
                    </a:lnTo>
                    <a:lnTo>
                      <a:pt x="147638" y="100013"/>
                    </a:lnTo>
                    <a:lnTo>
                      <a:pt x="21432" y="85725"/>
                    </a:lnTo>
                    <a:lnTo>
                      <a:pt x="0" y="97631"/>
                    </a:lnTo>
                    <a:lnTo>
                      <a:pt x="7144" y="119063"/>
                    </a:lnTo>
                    <a:cubicBezTo>
                      <a:pt x="21908" y="138748"/>
                      <a:pt x="29370" y="138113"/>
                      <a:pt x="19050" y="138113"/>
                    </a:cubicBezTo>
                    <a:cubicBezTo>
                      <a:pt x="95847" y="205311"/>
                      <a:pt x="95250" y="171037"/>
                      <a:pt x="95250" y="207169"/>
                    </a:cubicBezTo>
                    <a:lnTo>
                      <a:pt x="107157" y="190500"/>
                    </a:lnTo>
                    <a:cubicBezTo>
                      <a:pt x="143594" y="207505"/>
                      <a:pt x="142875" y="194030"/>
                      <a:pt x="142875" y="209550"/>
                    </a:cubicBezTo>
                    <a:cubicBezTo>
                      <a:pt x="171412" y="204362"/>
                      <a:pt x="205044" y="263668"/>
                      <a:pt x="205044" y="247650"/>
                    </a:cubicBezTo>
                    <a:cubicBezTo>
                      <a:pt x="190478" y="208807"/>
                      <a:pt x="154782" y="173108"/>
                      <a:pt x="154782" y="157163"/>
                    </a:cubicBezTo>
                    <a:lnTo>
                      <a:pt x="169069" y="147638"/>
                    </a:lnTo>
                    <a:cubicBezTo>
                      <a:pt x="196094" y="172205"/>
                      <a:pt x="186919" y="163106"/>
                      <a:pt x="197644" y="173831"/>
                    </a:cubicBezTo>
                    <a:lnTo>
                      <a:pt x="302419" y="142875"/>
                    </a:lnTo>
                    <a:close/>
                  </a:path>
                </a:pathLst>
              </a:custGeom>
              <a:grpFill/>
              <a:ln w="3175" algn="ctr">
                <a:solidFill>
                  <a:schemeClr val="bg2"/>
                </a:solidFill>
                <a:miter lim="800000"/>
              </a:ln>
              <a:effectLst/>
            </p:spPr>
            <p:txBody>
              <a:bodyPr anchor="ctr"/>
              <a:lstStyle/>
              <a:p>
                <a:pPr algn="ctr">
                  <a:defRPr/>
                </a:pPr>
                <a:endParaRPr lang="en-US" sz="3200">
                  <a:solidFill>
                    <a:schemeClr val="bg1"/>
                  </a:solidFill>
                  <a:latin typeface="Agency FB" panose="020B0503020202020204" pitchFamily="34" charset="0"/>
                </a:endParaRPr>
              </a:p>
            </p:txBody>
          </p:sp>
          <p:sp>
            <p:nvSpPr>
              <p:cNvPr id="422" name="Freeform 135"/>
              <p:cNvSpPr>
                <a:spLocks noChangeArrowheads="1"/>
              </p:cNvSpPr>
              <p:nvPr/>
            </p:nvSpPr>
            <p:spPr bwMode="gray">
              <a:xfrm>
                <a:off x="2914" y="2162"/>
                <a:ext cx="66" cy="80"/>
              </a:xfrm>
              <a:custGeom>
                <a:avLst/>
                <a:gdLst>
                  <a:gd name="T0" fmla="*/ 0 w 297656"/>
                  <a:gd name="T1" fmla="*/ 49271 h 362363"/>
                  <a:gd name="T2" fmla="*/ 12526 w 297656"/>
                  <a:gd name="T3" fmla="*/ 10856 h 362363"/>
                  <a:gd name="T4" fmla="*/ 29228 w 297656"/>
                  <a:gd name="T5" fmla="*/ 3340 h 362363"/>
                  <a:gd name="T6" fmla="*/ 49270 w 297656"/>
                  <a:gd name="T7" fmla="*/ 0 h 362363"/>
                  <a:gd name="T8" fmla="*/ 55116 w 297656"/>
                  <a:gd name="T9" fmla="*/ 13361 h 362363"/>
                  <a:gd name="T10" fmla="*/ 54281 w 297656"/>
                  <a:gd name="T11" fmla="*/ 25888 h 362363"/>
                  <a:gd name="T12" fmla="*/ 70147 w 297656"/>
                  <a:gd name="T13" fmla="*/ 38414 h 362363"/>
                  <a:gd name="T14" fmla="*/ 79334 w 297656"/>
                  <a:gd name="T15" fmla="*/ 35074 h 362363"/>
                  <a:gd name="T16" fmla="*/ 79334 w 297656"/>
                  <a:gd name="T17" fmla="*/ 41755 h 362363"/>
                  <a:gd name="T18" fmla="*/ 86014 w 297656"/>
                  <a:gd name="T19" fmla="*/ 51776 h 362363"/>
                  <a:gd name="T20" fmla="*/ 86014 w 297656"/>
                  <a:gd name="T21" fmla="*/ 60962 h 362363"/>
                  <a:gd name="T22" fmla="*/ 97705 w 297656"/>
                  <a:gd name="T23" fmla="*/ 81839 h 362363"/>
                  <a:gd name="T24" fmla="*/ 104386 w 297656"/>
                  <a:gd name="T25" fmla="*/ 87685 h 362363"/>
                  <a:gd name="T26" fmla="*/ 104386 w 297656"/>
                  <a:gd name="T27" fmla="*/ 96871 h 362363"/>
                  <a:gd name="T28" fmla="*/ 89355 w 297656"/>
                  <a:gd name="T29" fmla="*/ 108562 h 362363"/>
                  <a:gd name="T30" fmla="*/ 91860 w 297656"/>
                  <a:gd name="T31" fmla="*/ 115243 h 362363"/>
                  <a:gd name="T32" fmla="*/ 86849 w 297656"/>
                  <a:gd name="T33" fmla="*/ 118583 h 362363"/>
                  <a:gd name="T34" fmla="*/ 86849 w 297656"/>
                  <a:gd name="T35" fmla="*/ 121924 h 362363"/>
                  <a:gd name="T36" fmla="*/ 68477 w 297656"/>
                  <a:gd name="T37" fmla="*/ 120253 h 362363"/>
                  <a:gd name="T38" fmla="*/ 64302 w 297656"/>
                  <a:gd name="T39" fmla="*/ 120253 h 362363"/>
                  <a:gd name="T40" fmla="*/ 57621 w 297656"/>
                  <a:gd name="T41" fmla="*/ 124429 h 362363"/>
                  <a:gd name="T42" fmla="*/ 42590 w 297656"/>
                  <a:gd name="T43" fmla="*/ 95201 h 362363"/>
                  <a:gd name="T44" fmla="*/ 25052 w 297656"/>
                  <a:gd name="T45" fmla="*/ 95201 h 362363"/>
                  <a:gd name="T46" fmla="*/ 15867 w 297656"/>
                  <a:gd name="T47" fmla="*/ 79334 h 362363"/>
                  <a:gd name="T48" fmla="*/ 0 w 297656"/>
                  <a:gd name="T49" fmla="*/ 49271 h 36236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97656"/>
                  <a:gd name="T76" fmla="*/ 0 h 362363"/>
                  <a:gd name="T77" fmla="*/ 297656 w 297656"/>
                  <a:gd name="T78" fmla="*/ 362363 h 36236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97656" h="362363">
                    <a:moveTo>
                      <a:pt x="0" y="140494"/>
                    </a:moveTo>
                    <a:lnTo>
                      <a:pt x="35719" y="30957"/>
                    </a:lnTo>
                    <a:lnTo>
                      <a:pt x="83344" y="9525"/>
                    </a:lnTo>
                    <a:lnTo>
                      <a:pt x="140494" y="0"/>
                    </a:lnTo>
                    <a:lnTo>
                      <a:pt x="157162" y="38100"/>
                    </a:lnTo>
                    <a:lnTo>
                      <a:pt x="154781" y="73819"/>
                    </a:lnTo>
                    <a:cubicBezTo>
                      <a:pt x="198254" y="110046"/>
                      <a:pt x="179046" y="109538"/>
                      <a:pt x="200025" y="109538"/>
                    </a:cubicBezTo>
                    <a:cubicBezTo>
                      <a:pt x="222907" y="99368"/>
                      <a:pt x="213639" y="100013"/>
                      <a:pt x="226219" y="100013"/>
                    </a:cubicBezTo>
                    <a:lnTo>
                      <a:pt x="226219" y="119063"/>
                    </a:lnTo>
                    <a:lnTo>
                      <a:pt x="245269" y="147638"/>
                    </a:lnTo>
                    <a:lnTo>
                      <a:pt x="245269" y="173832"/>
                    </a:lnTo>
                    <a:lnTo>
                      <a:pt x="278606" y="233363"/>
                    </a:lnTo>
                    <a:lnTo>
                      <a:pt x="297656" y="250032"/>
                    </a:lnTo>
                    <a:lnTo>
                      <a:pt x="297656" y="276225"/>
                    </a:lnTo>
                    <a:cubicBezTo>
                      <a:pt x="256562" y="310068"/>
                      <a:pt x="274656" y="309563"/>
                      <a:pt x="254794" y="309563"/>
                    </a:cubicBezTo>
                    <a:lnTo>
                      <a:pt x="261937" y="328613"/>
                    </a:lnTo>
                    <a:cubicBezTo>
                      <a:pt x="246940" y="336112"/>
                      <a:pt x="247650" y="330432"/>
                      <a:pt x="247650" y="338138"/>
                    </a:cubicBezTo>
                    <a:lnTo>
                      <a:pt x="247650" y="347663"/>
                    </a:lnTo>
                    <a:cubicBezTo>
                      <a:pt x="198252" y="345193"/>
                      <a:pt x="214241" y="352392"/>
                      <a:pt x="195262" y="342900"/>
                    </a:cubicBezTo>
                    <a:lnTo>
                      <a:pt x="183356" y="342900"/>
                    </a:lnTo>
                    <a:cubicBezTo>
                      <a:pt x="165835" y="357918"/>
                      <a:pt x="171862" y="362363"/>
                      <a:pt x="164306" y="354807"/>
                    </a:cubicBezTo>
                    <a:lnTo>
                      <a:pt x="121444" y="271463"/>
                    </a:lnTo>
                    <a:lnTo>
                      <a:pt x="71437" y="271463"/>
                    </a:lnTo>
                    <a:lnTo>
                      <a:pt x="45244" y="226219"/>
                    </a:lnTo>
                    <a:lnTo>
                      <a:pt x="0" y="140494"/>
                    </a:lnTo>
                    <a:close/>
                  </a:path>
                </a:pathLst>
              </a:custGeom>
              <a:grpFill/>
              <a:ln w="3175" algn="ctr">
                <a:solidFill>
                  <a:schemeClr val="bg2"/>
                </a:solidFill>
                <a:miter lim="800000"/>
              </a:ln>
              <a:effectLst/>
            </p:spPr>
            <p:txBody>
              <a:bodyPr anchor="ctr"/>
              <a:lstStyle/>
              <a:p>
                <a:pPr algn="ctr">
                  <a:defRPr/>
                </a:pPr>
                <a:endParaRPr lang="en-US" sz="3200">
                  <a:solidFill>
                    <a:schemeClr val="bg1"/>
                  </a:solidFill>
                  <a:latin typeface="Agency FB" panose="020B0503020202020204" pitchFamily="34" charset="0"/>
                </a:endParaRPr>
              </a:p>
            </p:txBody>
          </p:sp>
          <p:sp>
            <p:nvSpPr>
              <p:cNvPr id="423" name="Freeform 136"/>
              <p:cNvSpPr>
                <a:spLocks noChangeArrowheads="1"/>
              </p:cNvSpPr>
              <p:nvPr/>
            </p:nvSpPr>
            <p:spPr bwMode="gray">
              <a:xfrm>
                <a:off x="2828" y="2145"/>
                <a:ext cx="71" cy="38"/>
              </a:xfrm>
              <a:custGeom>
                <a:avLst/>
                <a:gdLst>
                  <a:gd name="T0" fmla="*/ 0 w 321469"/>
                  <a:gd name="T1" fmla="*/ 40084 h 169068"/>
                  <a:gd name="T2" fmla="*/ 21712 w 321469"/>
                  <a:gd name="T3" fmla="*/ 50105 h 169068"/>
                  <a:gd name="T4" fmla="*/ 32569 w 321469"/>
                  <a:gd name="T5" fmla="*/ 52610 h 169068"/>
                  <a:gd name="T6" fmla="*/ 34239 w 321469"/>
                  <a:gd name="T7" fmla="*/ 55951 h 169068"/>
                  <a:gd name="T8" fmla="*/ 40084 w 321469"/>
                  <a:gd name="T9" fmla="*/ 52610 h 169068"/>
                  <a:gd name="T10" fmla="*/ 83509 w 321469"/>
                  <a:gd name="T11" fmla="*/ 59291 h 169068"/>
                  <a:gd name="T12" fmla="*/ 91025 w 321469"/>
                  <a:gd name="T13" fmla="*/ 46765 h 169068"/>
                  <a:gd name="T14" fmla="*/ 91025 w 321469"/>
                  <a:gd name="T15" fmla="*/ 33404 h 169068"/>
                  <a:gd name="T16" fmla="*/ 112737 w 321469"/>
                  <a:gd name="T17" fmla="*/ 25887 h 169068"/>
                  <a:gd name="T18" fmla="*/ 112737 w 321469"/>
                  <a:gd name="T19" fmla="*/ 20877 h 169068"/>
                  <a:gd name="T20" fmla="*/ 101881 w 321469"/>
                  <a:gd name="T21" fmla="*/ 0 h 169068"/>
                  <a:gd name="T22" fmla="*/ 93530 w 321469"/>
                  <a:gd name="T23" fmla="*/ 7516 h 169068"/>
                  <a:gd name="T24" fmla="*/ 96870 w 321469"/>
                  <a:gd name="T25" fmla="*/ 14196 h 169068"/>
                  <a:gd name="T26" fmla="*/ 54281 w 321469"/>
                  <a:gd name="T27" fmla="*/ 17537 h 169068"/>
                  <a:gd name="T28" fmla="*/ 0 w 321469"/>
                  <a:gd name="T29" fmla="*/ 40084 h 16906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1469"/>
                  <a:gd name="T46" fmla="*/ 0 h 169068"/>
                  <a:gd name="T47" fmla="*/ 321469 w 321469"/>
                  <a:gd name="T48" fmla="*/ 169068 h 16906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1469" h="169068">
                    <a:moveTo>
                      <a:pt x="0" y="114300"/>
                    </a:moveTo>
                    <a:lnTo>
                      <a:pt x="61912" y="142875"/>
                    </a:lnTo>
                    <a:cubicBezTo>
                      <a:pt x="91594" y="147822"/>
                      <a:pt x="83657" y="140810"/>
                      <a:pt x="92869" y="150018"/>
                    </a:cubicBezTo>
                    <a:lnTo>
                      <a:pt x="97631" y="159543"/>
                    </a:lnTo>
                    <a:lnTo>
                      <a:pt x="114300" y="150018"/>
                    </a:lnTo>
                    <a:lnTo>
                      <a:pt x="238125" y="169068"/>
                    </a:lnTo>
                    <a:lnTo>
                      <a:pt x="259556" y="133350"/>
                    </a:lnTo>
                    <a:lnTo>
                      <a:pt x="259556" y="95250"/>
                    </a:lnTo>
                    <a:lnTo>
                      <a:pt x="321469" y="73818"/>
                    </a:lnTo>
                    <a:lnTo>
                      <a:pt x="321469" y="59531"/>
                    </a:lnTo>
                    <a:lnTo>
                      <a:pt x="290512" y="0"/>
                    </a:lnTo>
                    <a:lnTo>
                      <a:pt x="266700" y="21431"/>
                    </a:lnTo>
                    <a:lnTo>
                      <a:pt x="276225" y="40481"/>
                    </a:lnTo>
                    <a:lnTo>
                      <a:pt x="154781" y="50006"/>
                    </a:lnTo>
                    <a:lnTo>
                      <a:pt x="0" y="114300"/>
                    </a:lnTo>
                    <a:close/>
                  </a:path>
                </a:pathLst>
              </a:custGeom>
              <a:grpFill/>
              <a:ln w="3175" algn="ctr">
                <a:solidFill>
                  <a:schemeClr val="bg2"/>
                </a:solidFill>
                <a:miter lim="800000"/>
              </a:ln>
              <a:effectLst/>
            </p:spPr>
            <p:txBody>
              <a:bodyPr anchor="ctr"/>
              <a:lstStyle/>
              <a:p>
                <a:pPr algn="ctr">
                  <a:defRPr/>
                </a:pPr>
                <a:endParaRPr lang="en-US" sz="3200">
                  <a:solidFill>
                    <a:schemeClr val="bg1"/>
                  </a:solidFill>
                  <a:latin typeface="Agency FB" panose="020B0503020202020204" pitchFamily="34" charset="0"/>
                </a:endParaRPr>
              </a:p>
            </p:txBody>
          </p:sp>
          <p:sp>
            <p:nvSpPr>
              <p:cNvPr id="424" name="Freeform 137"/>
              <p:cNvSpPr>
                <a:spLocks noChangeArrowheads="1"/>
              </p:cNvSpPr>
              <p:nvPr/>
            </p:nvSpPr>
            <p:spPr bwMode="gray">
              <a:xfrm>
                <a:off x="2896" y="2082"/>
                <a:ext cx="86" cy="53"/>
              </a:xfrm>
              <a:custGeom>
                <a:avLst/>
                <a:gdLst>
                  <a:gd name="T0" fmla="*/ 0 w 392906"/>
                  <a:gd name="T1" fmla="*/ 60962 h 240507"/>
                  <a:gd name="T2" fmla="*/ 25888 w 392906"/>
                  <a:gd name="T3" fmla="*/ 10856 h 240507"/>
                  <a:gd name="T4" fmla="*/ 33404 w 392906"/>
                  <a:gd name="T5" fmla="*/ 15032 h 240507"/>
                  <a:gd name="T6" fmla="*/ 41755 w 392906"/>
                  <a:gd name="T7" fmla="*/ 14197 h 240507"/>
                  <a:gd name="T8" fmla="*/ 41755 w 392906"/>
                  <a:gd name="T9" fmla="*/ 25053 h 240507"/>
                  <a:gd name="T10" fmla="*/ 67642 w 392906"/>
                  <a:gd name="T11" fmla="*/ 15032 h 240507"/>
                  <a:gd name="T12" fmla="*/ 77663 w 392906"/>
                  <a:gd name="T13" fmla="*/ 18372 h 240507"/>
                  <a:gd name="T14" fmla="*/ 75993 w 392906"/>
                  <a:gd name="T15" fmla="*/ 6681 h 240507"/>
                  <a:gd name="T16" fmla="*/ 77663 w 392906"/>
                  <a:gd name="T17" fmla="*/ 9186 h 240507"/>
                  <a:gd name="T18" fmla="*/ 81004 w 392906"/>
                  <a:gd name="T19" fmla="*/ 9186 h 240507"/>
                  <a:gd name="T20" fmla="*/ 86850 w 392906"/>
                  <a:gd name="T21" fmla="*/ 1670 h 240507"/>
                  <a:gd name="T22" fmla="*/ 93530 w 392906"/>
                  <a:gd name="T23" fmla="*/ 5011 h 240507"/>
                  <a:gd name="T24" fmla="*/ 99376 w 392906"/>
                  <a:gd name="T25" fmla="*/ 0 h 240507"/>
                  <a:gd name="T26" fmla="*/ 108562 w 392906"/>
                  <a:gd name="T27" fmla="*/ 0 h 240507"/>
                  <a:gd name="T28" fmla="*/ 112737 w 392906"/>
                  <a:gd name="T29" fmla="*/ 5846 h 240507"/>
                  <a:gd name="T30" fmla="*/ 118583 w 392906"/>
                  <a:gd name="T31" fmla="*/ 6681 h 240507"/>
                  <a:gd name="T32" fmla="*/ 135285 w 392906"/>
                  <a:gd name="T33" fmla="*/ 15867 h 240507"/>
                  <a:gd name="T34" fmla="*/ 131109 w 392906"/>
                  <a:gd name="T35" fmla="*/ 25053 h 240507"/>
                  <a:gd name="T36" fmla="*/ 131109 w 392906"/>
                  <a:gd name="T37" fmla="*/ 35909 h 240507"/>
                  <a:gd name="T38" fmla="*/ 137790 w 392906"/>
                  <a:gd name="T39" fmla="*/ 40920 h 240507"/>
                  <a:gd name="T40" fmla="*/ 125264 w 392906"/>
                  <a:gd name="T41" fmla="*/ 39249 h 240507"/>
                  <a:gd name="T42" fmla="*/ 116078 w 392906"/>
                  <a:gd name="T43" fmla="*/ 47600 h 240507"/>
                  <a:gd name="T44" fmla="*/ 107727 w 392906"/>
                  <a:gd name="T45" fmla="*/ 48435 h 240507"/>
                  <a:gd name="T46" fmla="*/ 100211 w 392906"/>
                  <a:gd name="T47" fmla="*/ 53446 h 240507"/>
                  <a:gd name="T48" fmla="*/ 91860 w 392906"/>
                  <a:gd name="T49" fmla="*/ 48435 h 240507"/>
                  <a:gd name="T50" fmla="*/ 81004 w 392906"/>
                  <a:gd name="T51" fmla="*/ 58456 h 240507"/>
                  <a:gd name="T52" fmla="*/ 75993 w 392906"/>
                  <a:gd name="T53" fmla="*/ 58456 h 240507"/>
                  <a:gd name="T54" fmla="*/ 75993 w 392906"/>
                  <a:gd name="T55" fmla="*/ 68477 h 240507"/>
                  <a:gd name="T56" fmla="*/ 74323 w 392906"/>
                  <a:gd name="T57" fmla="*/ 74323 h 240507"/>
                  <a:gd name="T58" fmla="*/ 60127 w 392906"/>
                  <a:gd name="T59" fmla="*/ 74323 h 240507"/>
                  <a:gd name="T60" fmla="*/ 40084 w 392906"/>
                  <a:gd name="T61" fmla="*/ 84344 h 240507"/>
                  <a:gd name="T62" fmla="*/ 23383 w 392906"/>
                  <a:gd name="T63" fmla="*/ 84344 h 240507"/>
                  <a:gd name="T64" fmla="*/ 20042 w 392906"/>
                  <a:gd name="T65" fmla="*/ 78498 h 240507"/>
                  <a:gd name="T66" fmla="*/ 11691 w 392906"/>
                  <a:gd name="T67" fmla="*/ 80168 h 240507"/>
                  <a:gd name="T68" fmla="*/ 0 w 392906"/>
                  <a:gd name="T69" fmla="*/ 60962 h 24050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92906"/>
                  <a:gd name="T106" fmla="*/ 0 h 240507"/>
                  <a:gd name="T107" fmla="*/ 392906 w 392906"/>
                  <a:gd name="T108" fmla="*/ 240507 h 24050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92906" h="240507">
                    <a:moveTo>
                      <a:pt x="0" y="173832"/>
                    </a:moveTo>
                    <a:lnTo>
                      <a:pt x="73819" y="30957"/>
                    </a:lnTo>
                    <a:lnTo>
                      <a:pt x="95250" y="42863"/>
                    </a:lnTo>
                    <a:lnTo>
                      <a:pt x="119063" y="40482"/>
                    </a:lnTo>
                    <a:lnTo>
                      <a:pt x="119063" y="71438"/>
                    </a:lnTo>
                    <a:cubicBezTo>
                      <a:pt x="191237" y="42568"/>
                      <a:pt x="164853" y="42863"/>
                      <a:pt x="192881" y="42863"/>
                    </a:cubicBezTo>
                    <a:cubicBezTo>
                      <a:pt x="222189" y="55074"/>
                      <a:pt x="221456" y="65088"/>
                      <a:pt x="221456" y="52388"/>
                    </a:cubicBezTo>
                    <a:cubicBezTo>
                      <a:pt x="219869" y="41275"/>
                      <a:pt x="216694" y="30275"/>
                      <a:pt x="216694" y="19050"/>
                    </a:cubicBezTo>
                    <a:cubicBezTo>
                      <a:pt x="216694" y="16188"/>
                      <a:pt x="221456" y="26194"/>
                      <a:pt x="221456" y="26194"/>
                    </a:cubicBezTo>
                    <a:lnTo>
                      <a:pt x="230981" y="26194"/>
                    </a:lnTo>
                    <a:cubicBezTo>
                      <a:pt x="245709" y="4103"/>
                      <a:pt x="236683" y="4763"/>
                      <a:pt x="247650" y="4763"/>
                    </a:cubicBezTo>
                    <a:lnTo>
                      <a:pt x="266700" y="14288"/>
                    </a:lnTo>
                    <a:lnTo>
                      <a:pt x="283369" y="0"/>
                    </a:lnTo>
                    <a:lnTo>
                      <a:pt x="309563" y="0"/>
                    </a:lnTo>
                    <a:lnTo>
                      <a:pt x="321469" y="16669"/>
                    </a:lnTo>
                    <a:lnTo>
                      <a:pt x="338138" y="19050"/>
                    </a:lnTo>
                    <a:lnTo>
                      <a:pt x="385763" y="45244"/>
                    </a:lnTo>
                    <a:lnTo>
                      <a:pt x="373856" y="71438"/>
                    </a:lnTo>
                    <a:lnTo>
                      <a:pt x="373856" y="102394"/>
                    </a:lnTo>
                    <a:lnTo>
                      <a:pt x="392906" y="116682"/>
                    </a:lnTo>
                    <a:lnTo>
                      <a:pt x="357188" y="111919"/>
                    </a:lnTo>
                    <a:lnTo>
                      <a:pt x="330994" y="135732"/>
                    </a:lnTo>
                    <a:lnTo>
                      <a:pt x="307181" y="138113"/>
                    </a:lnTo>
                    <a:lnTo>
                      <a:pt x="285750" y="152400"/>
                    </a:lnTo>
                    <a:lnTo>
                      <a:pt x="261938" y="138113"/>
                    </a:lnTo>
                    <a:lnTo>
                      <a:pt x="230981" y="166688"/>
                    </a:lnTo>
                    <a:lnTo>
                      <a:pt x="216694" y="166688"/>
                    </a:lnTo>
                    <a:lnTo>
                      <a:pt x="216694" y="195263"/>
                    </a:lnTo>
                    <a:cubicBezTo>
                      <a:pt x="214201" y="212718"/>
                      <a:pt x="219926" y="211932"/>
                      <a:pt x="211931" y="211932"/>
                    </a:cubicBezTo>
                    <a:lnTo>
                      <a:pt x="171450" y="211932"/>
                    </a:lnTo>
                    <a:lnTo>
                      <a:pt x="114300" y="240507"/>
                    </a:lnTo>
                    <a:lnTo>
                      <a:pt x="66675" y="240507"/>
                    </a:lnTo>
                    <a:lnTo>
                      <a:pt x="57150" y="223838"/>
                    </a:lnTo>
                    <a:cubicBezTo>
                      <a:pt x="36092" y="234367"/>
                      <a:pt x="43120" y="238384"/>
                      <a:pt x="33338" y="228600"/>
                    </a:cubicBezTo>
                    <a:lnTo>
                      <a:pt x="0" y="173832"/>
                    </a:lnTo>
                    <a:close/>
                  </a:path>
                </a:pathLst>
              </a:custGeom>
              <a:grpFill/>
              <a:ln w="3175" algn="ctr">
                <a:solidFill>
                  <a:schemeClr val="bg2"/>
                </a:solidFill>
                <a:miter lim="800000"/>
              </a:ln>
              <a:effectLst/>
            </p:spPr>
            <p:txBody>
              <a:bodyPr anchor="ctr"/>
              <a:lstStyle/>
              <a:p>
                <a:pPr algn="ctr">
                  <a:defRPr/>
                </a:pPr>
                <a:endParaRPr lang="en-US" sz="3200">
                  <a:solidFill>
                    <a:schemeClr val="bg1"/>
                  </a:solidFill>
                  <a:latin typeface="Agency FB" panose="020B0503020202020204" pitchFamily="34" charset="0"/>
                </a:endParaRPr>
              </a:p>
            </p:txBody>
          </p:sp>
        </p:grpSp>
        <p:grpSp>
          <p:nvGrpSpPr>
            <p:cNvPr id="249" name="Group 95"/>
            <p:cNvGrpSpPr/>
            <p:nvPr/>
          </p:nvGrpSpPr>
          <p:grpSpPr bwMode="auto">
            <a:xfrm>
              <a:off x="2089282" y="2798744"/>
              <a:ext cx="906998" cy="1297010"/>
              <a:chOff x="1421" y="2651"/>
              <a:chExt cx="847" cy="1230"/>
            </a:xfrm>
            <a:grpFill/>
          </p:grpSpPr>
          <p:sp>
            <p:nvSpPr>
              <p:cNvPr id="350" name="Freeform 323"/>
              <p:cNvSpPr/>
              <p:nvPr/>
            </p:nvSpPr>
            <p:spPr bwMode="gray">
              <a:xfrm>
                <a:off x="1725" y="3029"/>
                <a:ext cx="195" cy="204"/>
              </a:xfrm>
              <a:custGeom>
                <a:avLst/>
                <a:gdLst>
                  <a:gd name="T0" fmla="*/ 2 w 176"/>
                  <a:gd name="T1" fmla="*/ 94 h 204"/>
                  <a:gd name="T2" fmla="*/ 8 w 176"/>
                  <a:gd name="T3" fmla="*/ 90 h 204"/>
                  <a:gd name="T4" fmla="*/ 22 w 176"/>
                  <a:gd name="T5" fmla="*/ 84 h 204"/>
                  <a:gd name="T6" fmla="*/ 28 w 176"/>
                  <a:gd name="T7" fmla="*/ 80 h 204"/>
                  <a:gd name="T8" fmla="*/ 26 w 176"/>
                  <a:gd name="T9" fmla="*/ 70 h 204"/>
                  <a:gd name="T10" fmla="*/ 24 w 176"/>
                  <a:gd name="T11" fmla="*/ 66 h 204"/>
                  <a:gd name="T12" fmla="*/ 24 w 176"/>
                  <a:gd name="T13" fmla="*/ 52 h 204"/>
                  <a:gd name="T14" fmla="*/ 28 w 176"/>
                  <a:gd name="T15" fmla="*/ 44 h 204"/>
                  <a:gd name="T16" fmla="*/ 26 w 176"/>
                  <a:gd name="T17" fmla="*/ 36 h 204"/>
                  <a:gd name="T18" fmla="*/ 34 w 176"/>
                  <a:gd name="T19" fmla="*/ 18 h 204"/>
                  <a:gd name="T20" fmla="*/ 42 w 176"/>
                  <a:gd name="T21" fmla="*/ 16 h 204"/>
                  <a:gd name="T22" fmla="*/ 48 w 176"/>
                  <a:gd name="T23" fmla="*/ 8 h 204"/>
                  <a:gd name="T24" fmla="*/ 58 w 176"/>
                  <a:gd name="T25" fmla="*/ 4 h 204"/>
                  <a:gd name="T26" fmla="*/ 64 w 176"/>
                  <a:gd name="T27" fmla="*/ 6 h 204"/>
                  <a:gd name="T28" fmla="*/ 68 w 176"/>
                  <a:gd name="T29" fmla="*/ 0 h 204"/>
                  <a:gd name="T30" fmla="*/ 74 w 176"/>
                  <a:gd name="T31" fmla="*/ 2 h 204"/>
                  <a:gd name="T32" fmla="*/ 72 w 176"/>
                  <a:gd name="T33" fmla="*/ 20 h 204"/>
                  <a:gd name="T34" fmla="*/ 98 w 176"/>
                  <a:gd name="T35" fmla="*/ 46 h 204"/>
                  <a:gd name="T36" fmla="*/ 110 w 176"/>
                  <a:gd name="T37" fmla="*/ 48 h 204"/>
                  <a:gd name="T38" fmla="*/ 118 w 176"/>
                  <a:gd name="T39" fmla="*/ 60 h 204"/>
                  <a:gd name="T40" fmla="*/ 128 w 176"/>
                  <a:gd name="T41" fmla="*/ 66 h 204"/>
                  <a:gd name="T42" fmla="*/ 140 w 176"/>
                  <a:gd name="T43" fmla="*/ 78 h 204"/>
                  <a:gd name="T44" fmla="*/ 166 w 176"/>
                  <a:gd name="T45" fmla="*/ 90 h 204"/>
                  <a:gd name="T46" fmla="*/ 166 w 176"/>
                  <a:gd name="T47" fmla="*/ 98 h 204"/>
                  <a:gd name="T48" fmla="*/ 168 w 176"/>
                  <a:gd name="T49" fmla="*/ 104 h 204"/>
                  <a:gd name="T50" fmla="*/ 174 w 176"/>
                  <a:gd name="T51" fmla="*/ 108 h 204"/>
                  <a:gd name="T52" fmla="*/ 176 w 176"/>
                  <a:gd name="T53" fmla="*/ 120 h 204"/>
                  <a:gd name="T54" fmla="*/ 174 w 176"/>
                  <a:gd name="T55" fmla="*/ 156 h 204"/>
                  <a:gd name="T56" fmla="*/ 162 w 176"/>
                  <a:gd name="T57" fmla="*/ 152 h 204"/>
                  <a:gd name="T58" fmla="*/ 132 w 176"/>
                  <a:gd name="T59" fmla="*/ 150 h 204"/>
                  <a:gd name="T60" fmla="*/ 112 w 176"/>
                  <a:gd name="T61" fmla="*/ 180 h 204"/>
                  <a:gd name="T62" fmla="*/ 106 w 176"/>
                  <a:gd name="T63" fmla="*/ 190 h 204"/>
                  <a:gd name="T64" fmla="*/ 98 w 176"/>
                  <a:gd name="T65" fmla="*/ 186 h 204"/>
                  <a:gd name="T66" fmla="*/ 84 w 176"/>
                  <a:gd name="T67" fmla="*/ 200 h 204"/>
                  <a:gd name="T68" fmla="*/ 82 w 176"/>
                  <a:gd name="T69" fmla="*/ 194 h 204"/>
                  <a:gd name="T70" fmla="*/ 76 w 176"/>
                  <a:gd name="T71" fmla="*/ 188 h 204"/>
                  <a:gd name="T72" fmla="*/ 56 w 176"/>
                  <a:gd name="T73" fmla="*/ 188 h 204"/>
                  <a:gd name="T74" fmla="*/ 50 w 176"/>
                  <a:gd name="T75" fmla="*/ 198 h 204"/>
                  <a:gd name="T76" fmla="*/ 46 w 176"/>
                  <a:gd name="T77" fmla="*/ 202 h 204"/>
                  <a:gd name="T78" fmla="*/ 40 w 176"/>
                  <a:gd name="T79" fmla="*/ 204 h 204"/>
                  <a:gd name="T80" fmla="*/ 30 w 176"/>
                  <a:gd name="T81" fmla="*/ 160 h 204"/>
                  <a:gd name="T82" fmla="*/ 30 w 176"/>
                  <a:gd name="T83" fmla="*/ 150 h 204"/>
                  <a:gd name="T84" fmla="*/ 24 w 176"/>
                  <a:gd name="T85" fmla="*/ 138 h 204"/>
                  <a:gd name="T86" fmla="*/ 10 w 176"/>
                  <a:gd name="T87" fmla="*/ 118 h 204"/>
                  <a:gd name="T88" fmla="*/ 2 w 176"/>
                  <a:gd name="T89" fmla="*/ 102 h 20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76"/>
                  <a:gd name="T136" fmla="*/ 0 h 204"/>
                  <a:gd name="T137" fmla="*/ 176 w 176"/>
                  <a:gd name="T138" fmla="*/ 204 h 20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76" h="204">
                    <a:moveTo>
                      <a:pt x="0" y="96"/>
                    </a:moveTo>
                    <a:lnTo>
                      <a:pt x="2" y="94"/>
                    </a:lnTo>
                    <a:lnTo>
                      <a:pt x="4" y="94"/>
                    </a:lnTo>
                    <a:lnTo>
                      <a:pt x="6" y="92"/>
                    </a:lnTo>
                    <a:lnTo>
                      <a:pt x="8" y="90"/>
                    </a:lnTo>
                    <a:lnTo>
                      <a:pt x="12" y="88"/>
                    </a:lnTo>
                    <a:lnTo>
                      <a:pt x="18" y="86"/>
                    </a:lnTo>
                    <a:lnTo>
                      <a:pt x="22" y="84"/>
                    </a:lnTo>
                    <a:lnTo>
                      <a:pt x="24" y="84"/>
                    </a:lnTo>
                    <a:lnTo>
                      <a:pt x="26" y="82"/>
                    </a:lnTo>
                    <a:lnTo>
                      <a:pt x="28" y="80"/>
                    </a:lnTo>
                    <a:lnTo>
                      <a:pt x="28" y="76"/>
                    </a:lnTo>
                    <a:lnTo>
                      <a:pt x="28" y="74"/>
                    </a:lnTo>
                    <a:lnTo>
                      <a:pt x="26" y="70"/>
                    </a:lnTo>
                    <a:lnTo>
                      <a:pt x="26" y="68"/>
                    </a:lnTo>
                    <a:lnTo>
                      <a:pt x="24" y="68"/>
                    </a:lnTo>
                    <a:lnTo>
                      <a:pt x="24" y="66"/>
                    </a:lnTo>
                    <a:lnTo>
                      <a:pt x="24" y="62"/>
                    </a:lnTo>
                    <a:lnTo>
                      <a:pt x="24" y="56"/>
                    </a:lnTo>
                    <a:lnTo>
                      <a:pt x="24" y="52"/>
                    </a:lnTo>
                    <a:lnTo>
                      <a:pt x="26" y="48"/>
                    </a:lnTo>
                    <a:lnTo>
                      <a:pt x="26" y="46"/>
                    </a:lnTo>
                    <a:lnTo>
                      <a:pt x="28" y="44"/>
                    </a:lnTo>
                    <a:lnTo>
                      <a:pt x="28" y="40"/>
                    </a:lnTo>
                    <a:lnTo>
                      <a:pt x="26" y="38"/>
                    </a:lnTo>
                    <a:lnTo>
                      <a:pt x="26" y="36"/>
                    </a:lnTo>
                    <a:lnTo>
                      <a:pt x="16" y="20"/>
                    </a:lnTo>
                    <a:lnTo>
                      <a:pt x="34" y="18"/>
                    </a:lnTo>
                    <a:lnTo>
                      <a:pt x="36" y="18"/>
                    </a:lnTo>
                    <a:lnTo>
                      <a:pt x="38" y="18"/>
                    </a:lnTo>
                    <a:lnTo>
                      <a:pt x="42" y="16"/>
                    </a:lnTo>
                    <a:lnTo>
                      <a:pt x="44" y="12"/>
                    </a:lnTo>
                    <a:lnTo>
                      <a:pt x="46" y="10"/>
                    </a:lnTo>
                    <a:lnTo>
                      <a:pt x="48" y="8"/>
                    </a:lnTo>
                    <a:lnTo>
                      <a:pt x="52" y="6"/>
                    </a:lnTo>
                    <a:lnTo>
                      <a:pt x="54" y="4"/>
                    </a:lnTo>
                    <a:lnTo>
                      <a:pt x="58" y="4"/>
                    </a:lnTo>
                    <a:lnTo>
                      <a:pt x="60" y="6"/>
                    </a:lnTo>
                    <a:lnTo>
                      <a:pt x="62" y="6"/>
                    </a:lnTo>
                    <a:lnTo>
                      <a:pt x="64" y="6"/>
                    </a:lnTo>
                    <a:lnTo>
                      <a:pt x="66" y="4"/>
                    </a:lnTo>
                    <a:lnTo>
                      <a:pt x="66" y="2"/>
                    </a:lnTo>
                    <a:lnTo>
                      <a:pt x="68" y="0"/>
                    </a:lnTo>
                    <a:lnTo>
                      <a:pt x="70" y="0"/>
                    </a:lnTo>
                    <a:lnTo>
                      <a:pt x="72" y="0"/>
                    </a:lnTo>
                    <a:lnTo>
                      <a:pt x="74" y="2"/>
                    </a:lnTo>
                    <a:lnTo>
                      <a:pt x="74" y="6"/>
                    </a:lnTo>
                    <a:lnTo>
                      <a:pt x="72" y="10"/>
                    </a:lnTo>
                    <a:lnTo>
                      <a:pt x="72" y="20"/>
                    </a:lnTo>
                    <a:lnTo>
                      <a:pt x="76" y="32"/>
                    </a:lnTo>
                    <a:lnTo>
                      <a:pt x="86" y="42"/>
                    </a:lnTo>
                    <a:lnTo>
                      <a:pt x="98" y="46"/>
                    </a:lnTo>
                    <a:lnTo>
                      <a:pt x="108" y="44"/>
                    </a:lnTo>
                    <a:lnTo>
                      <a:pt x="108" y="46"/>
                    </a:lnTo>
                    <a:lnTo>
                      <a:pt x="110" y="48"/>
                    </a:lnTo>
                    <a:lnTo>
                      <a:pt x="112" y="52"/>
                    </a:lnTo>
                    <a:lnTo>
                      <a:pt x="114" y="56"/>
                    </a:lnTo>
                    <a:lnTo>
                      <a:pt x="118" y="60"/>
                    </a:lnTo>
                    <a:lnTo>
                      <a:pt x="124" y="62"/>
                    </a:lnTo>
                    <a:lnTo>
                      <a:pt x="128" y="66"/>
                    </a:lnTo>
                    <a:lnTo>
                      <a:pt x="132" y="68"/>
                    </a:lnTo>
                    <a:lnTo>
                      <a:pt x="136" y="72"/>
                    </a:lnTo>
                    <a:lnTo>
                      <a:pt x="140" y="78"/>
                    </a:lnTo>
                    <a:lnTo>
                      <a:pt x="142" y="82"/>
                    </a:lnTo>
                    <a:lnTo>
                      <a:pt x="144" y="88"/>
                    </a:lnTo>
                    <a:lnTo>
                      <a:pt x="166" y="90"/>
                    </a:lnTo>
                    <a:lnTo>
                      <a:pt x="166" y="92"/>
                    </a:lnTo>
                    <a:lnTo>
                      <a:pt x="166" y="94"/>
                    </a:lnTo>
                    <a:lnTo>
                      <a:pt x="166" y="98"/>
                    </a:lnTo>
                    <a:lnTo>
                      <a:pt x="166" y="102"/>
                    </a:lnTo>
                    <a:lnTo>
                      <a:pt x="168" y="104"/>
                    </a:lnTo>
                    <a:lnTo>
                      <a:pt x="170" y="106"/>
                    </a:lnTo>
                    <a:lnTo>
                      <a:pt x="172" y="106"/>
                    </a:lnTo>
                    <a:lnTo>
                      <a:pt x="174" y="108"/>
                    </a:lnTo>
                    <a:lnTo>
                      <a:pt x="176" y="112"/>
                    </a:lnTo>
                    <a:lnTo>
                      <a:pt x="176" y="116"/>
                    </a:lnTo>
                    <a:lnTo>
                      <a:pt x="176" y="120"/>
                    </a:lnTo>
                    <a:lnTo>
                      <a:pt x="176" y="132"/>
                    </a:lnTo>
                    <a:lnTo>
                      <a:pt x="176" y="144"/>
                    </a:lnTo>
                    <a:lnTo>
                      <a:pt x="174" y="156"/>
                    </a:lnTo>
                    <a:lnTo>
                      <a:pt x="172" y="162"/>
                    </a:lnTo>
                    <a:lnTo>
                      <a:pt x="170" y="160"/>
                    </a:lnTo>
                    <a:lnTo>
                      <a:pt x="162" y="152"/>
                    </a:lnTo>
                    <a:lnTo>
                      <a:pt x="150" y="148"/>
                    </a:lnTo>
                    <a:lnTo>
                      <a:pt x="136" y="148"/>
                    </a:lnTo>
                    <a:lnTo>
                      <a:pt x="132" y="150"/>
                    </a:lnTo>
                    <a:lnTo>
                      <a:pt x="126" y="158"/>
                    </a:lnTo>
                    <a:lnTo>
                      <a:pt x="116" y="168"/>
                    </a:lnTo>
                    <a:lnTo>
                      <a:pt x="112" y="180"/>
                    </a:lnTo>
                    <a:lnTo>
                      <a:pt x="108" y="192"/>
                    </a:lnTo>
                    <a:lnTo>
                      <a:pt x="108" y="190"/>
                    </a:lnTo>
                    <a:lnTo>
                      <a:pt x="106" y="190"/>
                    </a:lnTo>
                    <a:lnTo>
                      <a:pt x="104" y="188"/>
                    </a:lnTo>
                    <a:lnTo>
                      <a:pt x="102" y="186"/>
                    </a:lnTo>
                    <a:lnTo>
                      <a:pt x="98" y="186"/>
                    </a:lnTo>
                    <a:lnTo>
                      <a:pt x="94" y="188"/>
                    </a:lnTo>
                    <a:lnTo>
                      <a:pt x="88" y="192"/>
                    </a:lnTo>
                    <a:lnTo>
                      <a:pt x="84" y="200"/>
                    </a:lnTo>
                    <a:lnTo>
                      <a:pt x="82" y="196"/>
                    </a:lnTo>
                    <a:lnTo>
                      <a:pt x="82" y="194"/>
                    </a:lnTo>
                    <a:lnTo>
                      <a:pt x="80" y="192"/>
                    </a:lnTo>
                    <a:lnTo>
                      <a:pt x="78" y="188"/>
                    </a:lnTo>
                    <a:lnTo>
                      <a:pt x="76" y="188"/>
                    </a:lnTo>
                    <a:lnTo>
                      <a:pt x="58" y="184"/>
                    </a:lnTo>
                    <a:lnTo>
                      <a:pt x="58" y="186"/>
                    </a:lnTo>
                    <a:lnTo>
                      <a:pt x="56" y="188"/>
                    </a:lnTo>
                    <a:lnTo>
                      <a:pt x="54" y="192"/>
                    </a:lnTo>
                    <a:lnTo>
                      <a:pt x="52" y="194"/>
                    </a:lnTo>
                    <a:lnTo>
                      <a:pt x="50" y="198"/>
                    </a:lnTo>
                    <a:lnTo>
                      <a:pt x="48" y="198"/>
                    </a:lnTo>
                    <a:lnTo>
                      <a:pt x="46" y="200"/>
                    </a:lnTo>
                    <a:lnTo>
                      <a:pt x="46" y="202"/>
                    </a:lnTo>
                    <a:lnTo>
                      <a:pt x="44" y="202"/>
                    </a:lnTo>
                    <a:lnTo>
                      <a:pt x="42" y="204"/>
                    </a:lnTo>
                    <a:lnTo>
                      <a:pt x="40" y="204"/>
                    </a:lnTo>
                    <a:lnTo>
                      <a:pt x="38" y="202"/>
                    </a:lnTo>
                    <a:lnTo>
                      <a:pt x="34" y="180"/>
                    </a:lnTo>
                    <a:lnTo>
                      <a:pt x="30" y="160"/>
                    </a:lnTo>
                    <a:lnTo>
                      <a:pt x="30" y="158"/>
                    </a:lnTo>
                    <a:lnTo>
                      <a:pt x="30" y="154"/>
                    </a:lnTo>
                    <a:lnTo>
                      <a:pt x="30" y="150"/>
                    </a:lnTo>
                    <a:lnTo>
                      <a:pt x="28" y="144"/>
                    </a:lnTo>
                    <a:lnTo>
                      <a:pt x="26" y="140"/>
                    </a:lnTo>
                    <a:lnTo>
                      <a:pt x="24" y="138"/>
                    </a:lnTo>
                    <a:lnTo>
                      <a:pt x="12" y="122"/>
                    </a:lnTo>
                    <a:lnTo>
                      <a:pt x="12" y="120"/>
                    </a:lnTo>
                    <a:lnTo>
                      <a:pt x="10" y="118"/>
                    </a:lnTo>
                    <a:lnTo>
                      <a:pt x="6" y="114"/>
                    </a:lnTo>
                    <a:lnTo>
                      <a:pt x="4" y="108"/>
                    </a:lnTo>
                    <a:lnTo>
                      <a:pt x="2" y="102"/>
                    </a:lnTo>
                    <a:lnTo>
                      <a:pt x="0" y="96"/>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51" name="Freeform 324"/>
              <p:cNvSpPr/>
              <p:nvPr/>
            </p:nvSpPr>
            <p:spPr bwMode="gray">
              <a:xfrm>
                <a:off x="1560" y="2889"/>
                <a:ext cx="196" cy="244"/>
              </a:xfrm>
              <a:custGeom>
                <a:avLst/>
                <a:gdLst>
                  <a:gd name="T0" fmla="*/ 72 w 178"/>
                  <a:gd name="T1" fmla="*/ 216 h 244"/>
                  <a:gd name="T2" fmla="*/ 68 w 178"/>
                  <a:gd name="T3" fmla="*/ 200 h 244"/>
                  <a:gd name="T4" fmla="*/ 58 w 178"/>
                  <a:gd name="T5" fmla="*/ 176 h 244"/>
                  <a:gd name="T6" fmla="*/ 46 w 178"/>
                  <a:gd name="T7" fmla="*/ 148 h 244"/>
                  <a:gd name="T8" fmla="*/ 18 w 178"/>
                  <a:gd name="T9" fmla="*/ 108 h 244"/>
                  <a:gd name="T10" fmla="*/ 4 w 178"/>
                  <a:gd name="T11" fmla="*/ 90 h 244"/>
                  <a:gd name="T12" fmla="*/ 6 w 178"/>
                  <a:gd name="T13" fmla="*/ 84 h 244"/>
                  <a:gd name="T14" fmla="*/ 4 w 178"/>
                  <a:gd name="T15" fmla="*/ 78 h 244"/>
                  <a:gd name="T16" fmla="*/ 0 w 178"/>
                  <a:gd name="T17" fmla="*/ 74 h 244"/>
                  <a:gd name="T18" fmla="*/ 6 w 178"/>
                  <a:gd name="T19" fmla="*/ 64 h 244"/>
                  <a:gd name="T20" fmla="*/ 14 w 178"/>
                  <a:gd name="T21" fmla="*/ 64 h 244"/>
                  <a:gd name="T22" fmla="*/ 28 w 178"/>
                  <a:gd name="T23" fmla="*/ 68 h 244"/>
                  <a:gd name="T24" fmla="*/ 36 w 178"/>
                  <a:gd name="T25" fmla="*/ 66 h 244"/>
                  <a:gd name="T26" fmla="*/ 38 w 178"/>
                  <a:gd name="T27" fmla="*/ 62 h 244"/>
                  <a:gd name="T28" fmla="*/ 42 w 178"/>
                  <a:gd name="T29" fmla="*/ 54 h 244"/>
                  <a:gd name="T30" fmla="*/ 46 w 178"/>
                  <a:gd name="T31" fmla="*/ 48 h 244"/>
                  <a:gd name="T32" fmla="*/ 60 w 178"/>
                  <a:gd name="T33" fmla="*/ 44 h 244"/>
                  <a:gd name="T34" fmla="*/ 82 w 178"/>
                  <a:gd name="T35" fmla="*/ 18 h 244"/>
                  <a:gd name="T36" fmla="*/ 82 w 178"/>
                  <a:gd name="T37" fmla="*/ 8 h 244"/>
                  <a:gd name="T38" fmla="*/ 88 w 178"/>
                  <a:gd name="T39" fmla="*/ 4 h 244"/>
                  <a:gd name="T40" fmla="*/ 100 w 178"/>
                  <a:gd name="T41" fmla="*/ 8 h 244"/>
                  <a:gd name="T42" fmla="*/ 116 w 178"/>
                  <a:gd name="T43" fmla="*/ 14 h 244"/>
                  <a:gd name="T44" fmla="*/ 124 w 178"/>
                  <a:gd name="T45" fmla="*/ 22 h 244"/>
                  <a:gd name="T46" fmla="*/ 126 w 178"/>
                  <a:gd name="T47" fmla="*/ 28 h 244"/>
                  <a:gd name="T48" fmla="*/ 134 w 178"/>
                  <a:gd name="T49" fmla="*/ 36 h 244"/>
                  <a:gd name="T50" fmla="*/ 146 w 178"/>
                  <a:gd name="T51" fmla="*/ 36 h 244"/>
                  <a:gd name="T52" fmla="*/ 158 w 178"/>
                  <a:gd name="T53" fmla="*/ 38 h 244"/>
                  <a:gd name="T54" fmla="*/ 162 w 178"/>
                  <a:gd name="T55" fmla="*/ 42 h 244"/>
                  <a:gd name="T56" fmla="*/ 162 w 178"/>
                  <a:gd name="T57" fmla="*/ 60 h 244"/>
                  <a:gd name="T58" fmla="*/ 156 w 178"/>
                  <a:gd name="T59" fmla="*/ 66 h 244"/>
                  <a:gd name="T60" fmla="*/ 148 w 178"/>
                  <a:gd name="T61" fmla="*/ 64 h 244"/>
                  <a:gd name="T62" fmla="*/ 142 w 178"/>
                  <a:gd name="T63" fmla="*/ 66 h 244"/>
                  <a:gd name="T64" fmla="*/ 128 w 178"/>
                  <a:gd name="T65" fmla="*/ 72 h 244"/>
                  <a:gd name="T66" fmla="*/ 122 w 178"/>
                  <a:gd name="T67" fmla="*/ 82 h 244"/>
                  <a:gd name="T68" fmla="*/ 118 w 178"/>
                  <a:gd name="T69" fmla="*/ 92 h 244"/>
                  <a:gd name="T70" fmla="*/ 114 w 178"/>
                  <a:gd name="T71" fmla="*/ 98 h 244"/>
                  <a:gd name="T72" fmla="*/ 110 w 178"/>
                  <a:gd name="T73" fmla="*/ 116 h 244"/>
                  <a:gd name="T74" fmla="*/ 114 w 178"/>
                  <a:gd name="T75" fmla="*/ 126 h 244"/>
                  <a:gd name="T76" fmla="*/ 116 w 178"/>
                  <a:gd name="T77" fmla="*/ 134 h 244"/>
                  <a:gd name="T78" fmla="*/ 118 w 178"/>
                  <a:gd name="T79" fmla="*/ 134 h 244"/>
                  <a:gd name="T80" fmla="*/ 126 w 178"/>
                  <a:gd name="T81" fmla="*/ 134 h 244"/>
                  <a:gd name="T82" fmla="*/ 126 w 178"/>
                  <a:gd name="T83" fmla="*/ 136 h 244"/>
                  <a:gd name="T84" fmla="*/ 138 w 178"/>
                  <a:gd name="T85" fmla="*/ 140 h 244"/>
                  <a:gd name="T86" fmla="*/ 142 w 178"/>
                  <a:gd name="T87" fmla="*/ 140 h 244"/>
                  <a:gd name="T88" fmla="*/ 150 w 178"/>
                  <a:gd name="T89" fmla="*/ 134 h 244"/>
                  <a:gd name="T90" fmla="*/ 152 w 178"/>
                  <a:gd name="T91" fmla="*/ 156 h 244"/>
                  <a:gd name="T92" fmla="*/ 156 w 178"/>
                  <a:gd name="T93" fmla="*/ 158 h 244"/>
                  <a:gd name="T94" fmla="*/ 164 w 178"/>
                  <a:gd name="T95" fmla="*/ 160 h 244"/>
                  <a:gd name="T96" fmla="*/ 176 w 178"/>
                  <a:gd name="T97" fmla="*/ 176 h 244"/>
                  <a:gd name="T98" fmla="*/ 178 w 178"/>
                  <a:gd name="T99" fmla="*/ 184 h 244"/>
                  <a:gd name="T100" fmla="*/ 174 w 178"/>
                  <a:gd name="T101" fmla="*/ 192 h 244"/>
                  <a:gd name="T102" fmla="*/ 174 w 178"/>
                  <a:gd name="T103" fmla="*/ 206 h 244"/>
                  <a:gd name="T104" fmla="*/ 176 w 178"/>
                  <a:gd name="T105" fmla="*/ 210 h 244"/>
                  <a:gd name="T106" fmla="*/ 178 w 178"/>
                  <a:gd name="T107" fmla="*/ 220 h 244"/>
                  <a:gd name="T108" fmla="*/ 170 w 178"/>
                  <a:gd name="T109" fmla="*/ 224 h 244"/>
                  <a:gd name="T110" fmla="*/ 156 w 178"/>
                  <a:gd name="T111" fmla="*/ 230 h 244"/>
                  <a:gd name="T112" fmla="*/ 148 w 178"/>
                  <a:gd name="T113" fmla="*/ 238 h 244"/>
                  <a:gd name="T114" fmla="*/ 132 w 178"/>
                  <a:gd name="T115" fmla="*/ 244 h 244"/>
                  <a:gd name="T116" fmla="*/ 120 w 178"/>
                  <a:gd name="T117" fmla="*/ 244 h 244"/>
                  <a:gd name="T118" fmla="*/ 112 w 178"/>
                  <a:gd name="T119" fmla="*/ 240 h 244"/>
                  <a:gd name="T120" fmla="*/ 98 w 178"/>
                  <a:gd name="T121" fmla="*/ 234 h 244"/>
                  <a:gd name="T122" fmla="*/ 82 w 178"/>
                  <a:gd name="T123" fmla="*/ 226 h 24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78"/>
                  <a:gd name="T187" fmla="*/ 0 h 244"/>
                  <a:gd name="T188" fmla="*/ 178 w 178"/>
                  <a:gd name="T189" fmla="*/ 244 h 24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78" h="244">
                    <a:moveTo>
                      <a:pt x="82" y="226"/>
                    </a:moveTo>
                    <a:lnTo>
                      <a:pt x="76" y="222"/>
                    </a:lnTo>
                    <a:lnTo>
                      <a:pt x="72" y="216"/>
                    </a:lnTo>
                    <a:lnTo>
                      <a:pt x="70" y="210"/>
                    </a:lnTo>
                    <a:lnTo>
                      <a:pt x="68" y="204"/>
                    </a:lnTo>
                    <a:lnTo>
                      <a:pt x="68" y="200"/>
                    </a:lnTo>
                    <a:lnTo>
                      <a:pt x="66" y="196"/>
                    </a:lnTo>
                    <a:lnTo>
                      <a:pt x="64" y="190"/>
                    </a:lnTo>
                    <a:lnTo>
                      <a:pt x="58" y="176"/>
                    </a:lnTo>
                    <a:lnTo>
                      <a:pt x="52" y="164"/>
                    </a:lnTo>
                    <a:lnTo>
                      <a:pt x="48" y="152"/>
                    </a:lnTo>
                    <a:lnTo>
                      <a:pt x="46" y="148"/>
                    </a:lnTo>
                    <a:lnTo>
                      <a:pt x="40" y="136"/>
                    </a:lnTo>
                    <a:lnTo>
                      <a:pt x="30" y="122"/>
                    </a:lnTo>
                    <a:lnTo>
                      <a:pt x="18" y="108"/>
                    </a:lnTo>
                    <a:lnTo>
                      <a:pt x="10" y="98"/>
                    </a:lnTo>
                    <a:lnTo>
                      <a:pt x="6" y="94"/>
                    </a:lnTo>
                    <a:lnTo>
                      <a:pt x="4" y="90"/>
                    </a:lnTo>
                    <a:lnTo>
                      <a:pt x="4" y="86"/>
                    </a:lnTo>
                    <a:lnTo>
                      <a:pt x="4" y="84"/>
                    </a:lnTo>
                    <a:lnTo>
                      <a:pt x="6" y="84"/>
                    </a:lnTo>
                    <a:lnTo>
                      <a:pt x="6" y="80"/>
                    </a:lnTo>
                    <a:lnTo>
                      <a:pt x="4" y="78"/>
                    </a:lnTo>
                    <a:lnTo>
                      <a:pt x="4" y="76"/>
                    </a:lnTo>
                    <a:lnTo>
                      <a:pt x="2" y="74"/>
                    </a:lnTo>
                    <a:lnTo>
                      <a:pt x="0" y="74"/>
                    </a:lnTo>
                    <a:lnTo>
                      <a:pt x="2" y="68"/>
                    </a:lnTo>
                    <a:lnTo>
                      <a:pt x="4" y="66"/>
                    </a:lnTo>
                    <a:lnTo>
                      <a:pt x="6" y="64"/>
                    </a:lnTo>
                    <a:lnTo>
                      <a:pt x="8" y="62"/>
                    </a:lnTo>
                    <a:lnTo>
                      <a:pt x="10" y="62"/>
                    </a:lnTo>
                    <a:lnTo>
                      <a:pt x="14" y="64"/>
                    </a:lnTo>
                    <a:lnTo>
                      <a:pt x="16" y="66"/>
                    </a:lnTo>
                    <a:lnTo>
                      <a:pt x="26" y="66"/>
                    </a:lnTo>
                    <a:lnTo>
                      <a:pt x="28" y="68"/>
                    </a:lnTo>
                    <a:lnTo>
                      <a:pt x="30" y="68"/>
                    </a:lnTo>
                    <a:lnTo>
                      <a:pt x="34" y="68"/>
                    </a:lnTo>
                    <a:lnTo>
                      <a:pt x="36" y="66"/>
                    </a:lnTo>
                    <a:lnTo>
                      <a:pt x="36" y="64"/>
                    </a:lnTo>
                    <a:lnTo>
                      <a:pt x="38" y="62"/>
                    </a:lnTo>
                    <a:lnTo>
                      <a:pt x="40" y="60"/>
                    </a:lnTo>
                    <a:lnTo>
                      <a:pt x="40" y="56"/>
                    </a:lnTo>
                    <a:lnTo>
                      <a:pt x="42" y="54"/>
                    </a:lnTo>
                    <a:lnTo>
                      <a:pt x="44" y="50"/>
                    </a:lnTo>
                    <a:lnTo>
                      <a:pt x="46" y="48"/>
                    </a:lnTo>
                    <a:lnTo>
                      <a:pt x="48" y="48"/>
                    </a:lnTo>
                    <a:lnTo>
                      <a:pt x="60" y="44"/>
                    </a:lnTo>
                    <a:lnTo>
                      <a:pt x="70" y="36"/>
                    </a:lnTo>
                    <a:lnTo>
                      <a:pt x="78" y="28"/>
                    </a:lnTo>
                    <a:lnTo>
                      <a:pt x="82" y="18"/>
                    </a:lnTo>
                    <a:lnTo>
                      <a:pt x="84" y="14"/>
                    </a:lnTo>
                    <a:lnTo>
                      <a:pt x="84" y="10"/>
                    </a:lnTo>
                    <a:lnTo>
                      <a:pt x="82" y="8"/>
                    </a:lnTo>
                    <a:lnTo>
                      <a:pt x="82" y="4"/>
                    </a:lnTo>
                    <a:lnTo>
                      <a:pt x="82" y="0"/>
                    </a:lnTo>
                    <a:lnTo>
                      <a:pt x="88" y="4"/>
                    </a:lnTo>
                    <a:lnTo>
                      <a:pt x="94" y="6"/>
                    </a:lnTo>
                    <a:lnTo>
                      <a:pt x="96" y="6"/>
                    </a:lnTo>
                    <a:lnTo>
                      <a:pt x="100" y="8"/>
                    </a:lnTo>
                    <a:lnTo>
                      <a:pt x="104" y="10"/>
                    </a:lnTo>
                    <a:lnTo>
                      <a:pt x="110" y="12"/>
                    </a:lnTo>
                    <a:lnTo>
                      <a:pt x="116" y="14"/>
                    </a:lnTo>
                    <a:lnTo>
                      <a:pt x="122" y="18"/>
                    </a:lnTo>
                    <a:lnTo>
                      <a:pt x="124" y="22"/>
                    </a:lnTo>
                    <a:lnTo>
                      <a:pt x="124" y="24"/>
                    </a:lnTo>
                    <a:lnTo>
                      <a:pt x="124" y="26"/>
                    </a:lnTo>
                    <a:lnTo>
                      <a:pt x="126" y="28"/>
                    </a:lnTo>
                    <a:lnTo>
                      <a:pt x="126" y="32"/>
                    </a:lnTo>
                    <a:lnTo>
                      <a:pt x="130" y="34"/>
                    </a:lnTo>
                    <a:lnTo>
                      <a:pt x="134" y="36"/>
                    </a:lnTo>
                    <a:lnTo>
                      <a:pt x="140" y="36"/>
                    </a:lnTo>
                    <a:lnTo>
                      <a:pt x="142" y="36"/>
                    </a:lnTo>
                    <a:lnTo>
                      <a:pt x="146" y="36"/>
                    </a:lnTo>
                    <a:lnTo>
                      <a:pt x="150" y="36"/>
                    </a:lnTo>
                    <a:lnTo>
                      <a:pt x="154" y="38"/>
                    </a:lnTo>
                    <a:lnTo>
                      <a:pt x="158" y="38"/>
                    </a:lnTo>
                    <a:lnTo>
                      <a:pt x="160" y="40"/>
                    </a:lnTo>
                    <a:lnTo>
                      <a:pt x="162" y="42"/>
                    </a:lnTo>
                    <a:lnTo>
                      <a:pt x="162" y="44"/>
                    </a:lnTo>
                    <a:lnTo>
                      <a:pt x="156" y="60"/>
                    </a:lnTo>
                    <a:lnTo>
                      <a:pt x="162" y="60"/>
                    </a:lnTo>
                    <a:lnTo>
                      <a:pt x="162" y="66"/>
                    </a:lnTo>
                    <a:lnTo>
                      <a:pt x="156" y="66"/>
                    </a:lnTo>
                    <a:lnTo>
                      <a:pt x="154" y="64"/>
                    </a:lnTo>
                    <a:lnTo>
                      <a:pt x="152" y="64"/>
                    </a:lnTo>
                    <a:lnTo>
                      <a:pt x="148" y="64"/>
                    </a:lnTo>
                    <a:lnTo>
                      <a:pt x="146" y="66"/>
                    </a:lnTo>
                    <a:lnTo>
                      <a:pt x="142" y="66"/>
                    </a:lnTo>
                    <a:lnTo>
                      <a:pt x="138" y="68"/>
                    </a:lnTo>
                    <a:lnTo>
                      <a:pt x="134" y="68"/>
                    </a:lnTo>
                    <a:lnTo>
                      <a:pt x="128" y="72"/>
                    </a:lnTo>
                    <a:lnTo>
                      <a:pt x="124" y="76"/>
                    </a:lnTo>
                    <a:lnTo>
                      <a:pt x="122" y="80"/>
                    </a:lnTo>
                    <a:lnTo>
                      <a:pt x="122" y="82"/>
                    </a:lnTo>
                    <a:lnTo>
                      <a:pt x="122" y="86"/>
                    </a:lnTo>
                    <a:lnTo>
                      <a:pt x="120" y="90"/>
                    </a:lnTo>
                    <a:lnTo>
                      <a:pt x="118" y="92"/>
                    </a:lnTo>
                    <a:lnTo>
                      <a:pt x="118" y="94"/>
                    </a:lnTo>
                    <a:lnTo>
                      <a:pt x="116" y="96"/>
                    </a:lnTo>
                    <a:lnTo>
                      <a:pt x="114" y="98"/>
                    </a:lnTo>
                    <a:lnTo>
                      <a:pt x="112" y="102"/>
                    </a:lnTo>
                    <a:lnTo>
                      <a:pt x="110" y="108"/>
                    </a:lnTo>
                    <a:lnTo>
                      <a:pt x="110" y="116"/>
                    </a:lnTo>
                    <a:lnTo>
                      <a:pt x="114" y="122"/>
                    </a:lnTo>
                    <a:lnTo>
                      <a:pt x="114" y="124"/>
                    </a:lnTo>
                    <a:lnTo>
                      <a:pt x="114" y="126"/>
                    </a:lnTo>
                    <a:lnTo>
                      <a:pt x="116" y="128"/>
                    </a:lnTo>
                    <a:lnTo>
                      <a:pt x="116" y="132"/>
                    </a:lnTo>
                    <a:lnTo>
                      <a:pt x="116" y="134"/>
                    </a:lnTo>
                    <a:lnTo>
                      <a:pt x="118" y="134"/>
                    </a:lnTo>
                    <a:lnTo>
                      <a:pt x="120" y="132"/>
                    </a:lnTo>
                    <a:lnTo>
                      <a:pt x="122" y="132"/>
                    </a:lnTo>
                    <a:lnTo>
                      <a:pt x="126" y="134"/>
                    </a:lnTo>
                    <a:lnTo>
                      <a:pt x="126" y="136"/>
                    </a:lnTo>
                    <a:lnTo>
                      <a:pt x="128" y="138"/>
                    </a:lnTo>
                    <a:lnTo>
                      <a:pt x="132" y="138"/>
                    </a:lnTo>
                    <a:lnTo>
                      <a:pt x="138" y="140"/>
                    </a:lnTo>
                    <a:lnTo>
                      <a:pt x="140" y="140"/>
                    </a:lnTo>
                    <a:lnTo>
                      <a:pt x="142" y="140"/>
                    </a:lnTo>
                    <a:lnTo>
                      <a:pt x="144" y="138"/>
                    </a:lnTo>
                    <a:lnTo>
                      <a:pt x="148" y="136"/>
                    </a:lnTo>
                    <a:lnTo>
                      <a:pt x="150" y="134"/>
                    </a:lnTo>
                    <a:lnTo>
                      <a:pt x="152" y="132"/>
                    </a:lnTo>
                    <a:lnTo>
                      <a:pt x="154" y="130"/>
                    </a:lnTo>
                    <a:lnTo>
                      <a:pt x="152" y="156"/>
                    </a:lnTo>
                    <a:lnTo>
                      <a:pt x="154" y="158"/>
                    </a:lnTo>
                    <a:lnTo>
                      <a:pt x="156" y="158"/>
                    </a:lnTo>
                    <a:lnTo>
                      <a:pt x="160" y="160"/>
                    </a:lnTo>
                    <a:lnTo>
                      <a:pt x="164" y="160"/>
                    </a:lnTo>
                    <a:lnTo>
                      <a:pt x="166" y="160"/>
                    </a:lnTo>
                    <a:lnTo>
                      <a:pt x="176" y="176"/>
                    </a:lnTo>
                    <a:lnTo>
                      <a:pt x="176" y="178"/>
                    </a:lnTo>
                    <a:lnTo>
                      <a:pt x="178" y="180"/>
                    </a:lnTo>
                    <a:lnTo>
                      <a:pt x="178" y="184"/>
                    </a:lnTo>
                    <a:lnTo>
                      <a:pt x="176" y="186"/>
                    </a:lnTo>
                    <a:lnTo>
                      <a:pt x="176" y="188"/>
                    </a:lnTo>
                    <a:lnTo>
                      <a:pt x="174" y="192"/>
                    </a:lnTo>
                    <a:lnTo>
                      <a:pt x="174" y="196"/>
                    </a:lnTo>
                    <a:lnTo>
                      <a:pt x="174" y="202"/>
                    </a:lnTo>
                    <a:lnTo>
                      <a:pt x="174" y="206"/>
                    </a:lnTo>
                    <a:lnTo>
                      <a:pt x="174" y="208"/>
                    </a:lnTo>
                    <a:lnTo>
                      <a:pt x="176" y="208"/>
                    </a:lnTo>
                    <a:lnTo>
                      <a:pt x="176" y="210"/>
                    </a:lnTo>
                    <a:lnTo>
                      <a:pt x="178" y="214"/>
                    </a:lnTo>
                    <a:lnTo>
                      <a:pt x="178" y="216"/>
                    </a:lnTo>
                    <a:lnTo>
                      <a:pt x="178" y="220"/>
                    </a:lnTo>
                    <a:lnTo>
                      <a:pt x="176" y="222"/>
                    </a:lnTo>
                    <a:lnTo>
                      <a:pt x="174" y="224"/>
                    </a:lnTo>
                    <a:lnTo>
                      <a:pt x="170" y="224"/>
                    </a:lnTo>
                    <a:lnTo>
                      <a:pt x="166" y="226"/>
                    </a:lnTo>
                    <a:lnTo>
                      <a:pt x="160" y="228"/>
                    </a:lnTo>
                    <a:lnTo>
                      <a:pt x="156" y="230"/>
                    </a:lnTo>
                    <a:lnTo>
                      <a:pt x="154" y="234"/>
                    </a:lnTo>
                    <a:lnTo>
                      <a:pt x="152" y="236"/>
                    </a:lnTo>
                    <a:lnTo>
                      <a:pt x="148" y="238"/>
                    </a:lnTo>
                    <a:lnTo>
                      <a:pt x="142" y="240"/>
                    </a:lnTo>
                    <a:lnTo>
                      <a:pt x="138" y="242"/>
                    </a:lnTo>
                    <a:lnTo>
                      <a:pt x="132" y="244"/>
                    </a:lnTo>
                    <a:lnTo>
                      <a:pt x="130" y="244"/>
                    </a:lnTo>
                    <a:lnTo>
                      <a:pt x="128" y="244"/>
                    </a:lnTo>
                    <a:lnTo>
                      <a:pt x="120" y="244"/>
                    </a:lnTo>
                    <a:lnTo>
                      <a:pt x="118" y="244"/>
                    </a:lnTo>
                    <a:lnTo>
                      <a:pt x="116" y="242"/>
                    </a:lnTo>
                    <a:lnTo>
                      <a:pt x="112" y="240"/>
                    </a:lnTo>
                    <a:lnTo>
                      <a:pt x="108" y="238"/>
                    </a:lnTo>
                    <a:lnTo>
                      <a:pt x="104" y="236"/>
                    </a:lnTo>
                    <a:lnTo>
                      <a:pt x="98" y="234"/>
                    </a:lnTo>
                    <a:lnTo>
                      <a:pt x="96" y="232"/>
                    </a:lnTo>
                    <a:lnTo>
                      <a:pt x="94" y="230"/>
                    </a:lnTo>
                    <a:lnTo>
                      <a:pt x="82" y="226"/>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52" name="Freeform 325"/>
              <p:cNvSpPr/>
              <p:nvPr/>
            </p:nvSpPr>
            <p:spPr bwMode="gray">
              <a:xfrm>
                <a:off x="1697" y="2709"/>
                <a:ext cx="194" cy="172"/>
              </a:xfrm>
              <a:custGeom>
                <a:avLst/>
                <a:gdLst>
                  <a:gd name="T0" fmla="*/ 166 w 176"/>
                  <a:gd name="T1" fmla="*/ 50 h 172"/>
                  <a:gd name="T2" fmla="*/ 162 w 176"/>
                  <a:gd name="T3" fmla="*/ 46 h 172"/>
                  <a:gd name="T4" fmla="*/ 152 w 176"/>
                  <a:gd name="T5" fmla="*/ 38 h 172"/>
                  <a:gd name="T6" fmla="*/ 142 w 176"/>
                  <a:gd name="T7" fmla="*/ 34 h 172"/>
                  <a:gd name="T8" fmla="*/ 134 w 176"/>
                  <a:gd name="T9" fmla="*/ 26 h 172"/>
                  <a:gd name="T10" fmla="*/ 126 w 176"/>
                  <a:gd name="T11" fmla="*/ 22 h 172"/>
                  <a:gd name="T12" fmla="*/ 110 w 176"/>
                  <a:gd name="T13" fmla="*/ 26 h 172"/>
                  <a:gd name="T14" fmla="*/ 100 w 176"/>
                  <a:gd name="T15" fmla="*/ 30 h 172"/>
                  <a:gd name="T16" fmla="*/ 84 w 176"/>
                  <a:gd name="T17" fmla="*/ 32 h 172"/>
                  <a:gd name="T18" fmla="*/ 72 w 176"/>
                  <a:gd name="T19" fmla="*/ 30 h 172"/>
                  <a:gd name="T20" fmla="*/ 62 w 176"/>
                  <a:gd name="T21" fmla="*/ 22 h 172"/>
                  <a:gd name="T22" fmla="*/ 54 w 176"/>
                  <a:gd name="T23" fmla="*/ 14 h 172"/>
                  <a:gd name="T24" fmla="*/ 48 w 176"/>
                  <a:gd name="T25" fmla="*/ 6 h 172"/>
                  <a:gd name="T26" fmla="*/ 42 w 176"/>
                  <a:gd name="T27" fmla="*/ 4 h 172"/>
                  <a:gd name="T28" fmla="*/ 42 w 176"/>
                  <a:gd name="T29" fmla="*/ 0 h 172"/>
                  <a:gd name="T30" fmla="*/ 40 w 176"/>
                  <a:gd name="T31" fmla="*/ 2 h 172"/>
                  <a:gd name="T32" fmla="*/ 40 w 176"/>
                  <a:gd name="T33" fmla="*/ 6 h 172"/>
                  <a:gd name="T34" fmla="*/ 38 w 176"/>
                  <a:gd name="T35" fmla="*/ 8 h 172"/>
                  <a:gd name="T36" fmla="*/ 36 w 176"/>
                  <a:gd name="T37" fmla="*/ 12 h 172"/>
                  <a:gd name="T38" fmla="*/ 36 w 176"/>
                  <a:gd name="T39" fmla="*/ 16 h 172"/>
                  <a:gd name="T40" fmla="*/ 36 w 176"/>
                  <a:gd name="T41" fmla="*/ 20 h 172"/>
                  <a:gd name="T42" fmla="*/ 32 w 176"/>
                  <a:gd name="T43" fmla="*/ 18 h 172"/>
                  <a:gd name="T44" fmla="*/ 32 w 176"/>
                  <a:gd name="T45" fmla="*/ 14 h 172"/>
                  <a:gd name="T46" fmla="*/ 34 w 176"/>
                  <a:gd name="T47" fmla="*/ 10 h 172"/>
                  <a:gd name="T48" fmla="*/ 32 w 176"/>
                  <a:gd name="T49" fmla="*/ 6 h 172"/>
                  <a:gd name="T50" fmla="*/ 24 w 176"/>
                  <a:gd name="T51" fmla="*/ 10 h 172"/>
                  <a:gd name="T52" fmla="*/ 18 w 176"/>
                  <a:gd name="T53" fmla="*/ 16 h 172"/>
                  <a:gd name="T54" fmla="*/ 10 w 176"/>
                  <a:gd name="T55" fmla="*/ 20 h 172"/>
                  <a:gd name="T56" fmla="*/ 0 w 176"/>
                  <a:gd name="T57" fmla="*/ 30 h 172"/>
                  <a:gd name="T58" fmla="*/ 0 w 176"/>
                  <a:gd name="T59" fmla="*/ 36 h 172"/>
                  <a:gd name="T60" fmla="*/ 2 w 176"/>
                  <a:gd name="T61" fmla="*/ 48 h 172"/>
                  <a:gd name="T62" fmla="*/ 4 w 176"/>
                  <a:gd name="T63" fmla="*/ 54 h 172"/>
                  <a:gd name="T64" fmla="*/ 2 w 176"/>
                  <a:gd name="T65" fmla="*/ 62 h 172"/>
                  <a:gd name="T66" fmla="*/ 0 w 176"/>
                  <a:gd name="T67" fmla="*/ 72 h 172"/>
                  <a:gd name="T68" fmla="*/ 6 w 176"/>
                  <a:gd name="T69" fmla="*/ 84 h 172"/>
                  <a:gd name="T70" fmla="*/ 48 w 176"/>
                  <a:gd name="T71" fmla="*/ 98 h 172"/>
                  <a:gd name="T72" fmla="*/ 56 w 176"/>
                  <a:gd name="T73" fmla="*/ 98 h 172"/>
                  <a:gd name="T74" fmla="*/ 62 w 176"/>
                  <a:gd name="T75" fmla="*/ 96 h 172"/>
                  <a:gd name="T76" fmla="*/ 66 w 176"/>
                  <a:gd name="T77" fmla="*/ 96 h 172"/>
                  <a:gd name="T78" fmla="*/ 66 w 176"/>
                  <a:gd name="T79" fmla="*/ 102 h 172"/>
                  <a:gd name="T80" fmla="*/ 60 w 176"/>
                  <a:gd name="T81" fmla="*/ 108 h 172"/>
                  <a:gd name="T82" fmla="*/ 60 w 176"/>
                  <a:gd name="T83" fmla="*/ 122 h 172"/>
                  <a:gd name="T84" fmla="*/ 60 w 176"/>
                  <a:gd name="T85" fmla="*/ 140 h 172"/>
                  <a:gd name="T86" fmla="*/ 64 w 176"/>
                  <a:gd name="T87" fmla="*/ 148 h 172"/>
                  <a:gd name="T88" fmla="*/ 68 w 176"/>
                  <a:gd name="T89" fmla="*/ 164 h 172"/>
                  <a:gd name="T90" fmla="*/ 116 w 176"/>
                  <a:gd name="T91" fmla="*/ 152 h 172"/>
                  <a:gd name="T92" fmla="*/ 122 w 176"/>
                  <a:gd name="T93" fmla="*/ 140 h 172"/>
                  <a:gd name="T94" fmla="*/ 116 w 176"/>
                  <a:gd name="T95" fmla="*/ 140 h 172"/>
                  <a:gd name="T96" fmla="*/ 112 w 176"/>
                  <a:gd name="T97" fmla="*/ 136 h 172"/>
                  <a:gd name="T98" fmla="*/ 108 w 176"/>
                  <a:gd name="T99" fmla="*/ 126 h 172"/>
                  <a:gd name="T100" fmla="*/ 104 w 176"/>
                  <a:gd name="T101" fmla="*/ 124 h 172"/>
                  <a:gd name="T102" fmla="*/ 106 w 176"/>
                  <a:gd name="T103" fmla="*/ 118 h 172"/>
                  <a:gd name="T104" fmla="*/ 126 w 176"/>
                  <a:gd name="T105" fmla="*/ 124 h 172"/>
                  <a:gd name="T106" fmla="*/ 144 w 176"/>
                  <a:gd name="T107" fmla="*/ 124 h 172"/>
                  <a:gd name="T108" fmla="*/ 156 w 176"/>
                  <a:gd name="T109" fmla="*/ 122 h 172"/>
                  <a:gd name="T110" fmla="*/ 162 w 176"/>
                  <a:gd name="T111" fmla="*/ 120 h 172"/>
                  <a:gd name="T112" fmla="*/ 156 w 176"/>
                  <a:gd name="T113" fmla="*/ 100 h 172"/>
                  <a:gd name="T114" fmla="*/ 154 w 176"/>
                  <a:gd name="T115" fmla="*/ 90 h 172"/>
                  <a:gd name="T116" fmla="*/ 166 w 176"/>
                  <a:gd name="T117" fmla="*/ 76 h 172"/>
                  <a:gd name="T118" fmla="*/ 168 w 176"/>
                  <a:gd name="T119" fmla="*/ 62 h 172"/>
                  <a:gd name="T120" fmla="*/ 176 w 176"/>
                  <a:gd name="T121" fmla="*/ 58 h 17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76"/>
                  <a:gd name="T184" fmla="*/ 0 h 172"/>
                  <a:gd name="T185" fmla="*/ 176 w 176"/>
                  <a:gd name="T186" fmla="*/ 172 h 17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76" h="172">
                    <a:moveTo>
                      <a:pt x="176" y="58"/>
                    </a:moveTo>
                    <a:lnTo>
                      <a:pt x="170" y="54"/>
                    </a:lnTo>
                    <a:lnTo>
                      <a:pt x="166" y="50"/>
                    </a:lnTo>
                    <a:lnTo>
                      <a:pt x="164" y="48"/>
                    </a:lnTo>
                    <a:lnTo>
                      <a:pt x="162" y="46"/>
                    </a:lnTo>
                    <a:lnTo>
                      <a:pt x="160" y="44"/>
                    </a:lnTo>
                    <a:lnTo>
                      <a:pt x="156" y="40"/>
                    </a:lnTo>
                    <a:lnTo>
                      <a:pt x="152" y="38"/>
                    </a:lnTo>
                    <a:lnTo>
                      <a:pt x="146" y="36"/>
                    </a:lnTo>
                    <a:lnTo>
                      <a:pt x="144" y="34"/>
                    </a:lnTo>
                    <a:lnTo>
                      <a:pt x="142" y="34"/>
                    </a:lnTo>
                    <a:lnTo>
                      <a:pt x="138" y="32"/>
                    </a:lnTo>
                    <a:lnTo>
                      <a:pt x="136" y="28"/>
                    </a:lnTo>
                    <a:lnTo>
                      <a:pt x="134" y="26"/>
                    </a:lnTo>
                    <a:lnTo>
                      <a:pt x="132" y="24"/>
                    </a:lnTo>
                    <a:lnTo>
                      <a:pt x="126" y="22"/>
                    </a:lnTo>
                    <a:lnTo>
                      <a:pt x="120" y="24"/>
                    </a:lnTo>
                    <a:lnTo>
                      <a:pt x="116" y="24"/>
                    </a:lnTo>
                    <a:lnTo>
                      <a:pt x="110" y="26"/>
                    </a:lnTo>
                    <a:lnTo>
                      <a:pt x="108" y="26"/>
                    </a:lnTo>
                    <a:lnTo>
                      <a:pt x="106" y="28"/>
                    </a:lnTo>
                    <a:lnTo>
                      <a:pt x="100" y="30"/>
                    </a:lnTo>
                    <a:lnTo>
                      <a:pt x="94" y="32"/>
                    </a:lnTo>
                    <a:lnTo>
                      <a:pt x="88" y="32"/>
                    </a:lnTo>
                    <a:lnTo>
                      <a:pt x="84" y="32"/>
                    </a:lnTo>
                    <a:lnTo>
                      <a:pt x="80" y="32"/>
                    </a:lnTo>
                    <a:lnTo>
                      <a:pt x="78" y="32"/>
                    </a:lnTo>
                    <a:lnTo>
                      <a:pt x="72" y="30"/>
                    </a:lnTo>
                    <a:lnTo>
                      <a:pt x="68" y="28"/>
                    </a:lnTo>
                    <a:lnTo>
                      <a:pt x="64" y="24"/>
                    </a:lnTo>
                    <a:lnTo>
                      <a:pt x="62" y="22"/>
                    </a:lnTo>
                    <a:lnTo>
                      <a:pt x="56" y="18"/>
                    </a:lnTo>
                    <a:lnTo>
                      <a:pt x="54" y="14"/>
                    </a:lnTo>
                    <a:lnTo>
                      <a:pt x="50" y="10"/>
                    </a:lnTo>
                    <a:lnTo>
                      <a:pt x="50" y="8"/>
                    </a:lnTo>
                    <a:lnTo>
                      <a:pt x="48" y="6"/>
                    </a:lnTo>
                    <a:lnTo>
                      <a:pt x="46" y="4"/>
                    </a:lnTo>
                    <a:lnTo>
                      <a:pt x="44" y="4"/>
                    </a:lnTo>
                    <a:lnTo>
                      <a:pt x="42" y="4"/>
                    </a:lnTo>
                    <a:lnTo>
                      <a:pt x="42" y="2"/>
                    </a:lnTo>
                    <a:lnTo>
                      <a:pt x="42" y="0"/>
                    </a:lnTo>
                    <a:lnTo>
                      <a:pt x="40" y="0"/>
                    </a:lnTo>
                    <a:lnTo>
                      <a:pt x="40" y="2"/>
                    </a:lnTo>
                    <a:lnTo>
                      <a:pt x="42" y="4"/>
                    </a:lnTo>
                    <a:lnTo>
                      <a:pt x="40" y="4"/>
                    </a:lnTo>
                    <a:lnTo>
                      <a:pt x="40" y="6"/>
                    </a:lnTo>
                    <a:lnTo>
                      <a:pt x="40" y="8"/>
                    </a:lnTo>
                    <a:lnTo>
                      <a:pt x="38" y="8"/>
                    </a:lnTo>
                    <a:lnTo>
                      <a:pt x="38" y="10"/>
                    </a:lnTo>
                    <a:lnTo>
                      <a:pt x="36" y="12"/>
                    </a:lnTo>
                    <a:lnTo>
                      <a:pt x="36" y="14"/>
                    </a:lnTo>
                    <a:lnTo>
                      <a:pt x="36" y="16"/>
                    </a:lnTo>
                    <a:lnTo>
                      <a:pt x="36" y="18"/>
                    </a:lnTo>
                    <a:lnTo>
                      <a:pt x="36" y="20"/>
                    </a:lnTo>
                    <a:lnTo>
                      <a:pt x="34" y="20"/>
                    </a:lnTo>
                    <a:lnTo>
                      <a:pt x="32" y="18"/>
                    </a:lnTo>
                    <a:lnTo>
                      <a:pt x="32" y="16"/>
                    </a:lnTo>
                    <a:lnTo>
                      <a:pt x="32" y="14"/>
                    </a:lnTo>
                    <a:lnTo>
                      <a:pt x="34" y="14"/>
                    </a:lnTo>
                    <a:lnTo>
                      <a:pt x="34" y="12"/>
                    </a:lnTo>
                    <a:lnTo>
                      <a:pt x="34" y="10"/>
                    </a:lnTo>
                    <a:lnTo>
                      <a:pt x="32" y="8"/>
                    </a:lnTo>
                    <a:lnTo>
                      <a:pt x="32" y="6"/>
                    </a:lnTo>
                    <a:lnTo>
                      <a:pt x="32" y="4"/>
                    </a:lnTo>
                    <a:lnTo>
                      <a:pt x="28" y="6"/>
                    </a:lnTo>
                    <a:lnTo>
                      <a:pt x="24" y="10"/>
                    </a:lnTo>
                    <a:lnTo>
                      <a:pt x="22" y="14"/>
                    </a:lnTo>
                    <a:lnTo>
                      <a:pt x="20" y="16"/>
                    </a:lnTo>
                    <a:lnTo>
                      <a:pt x="18" y="16"/>
                    </a:lnTo>
                    <a:lnTo>
                      <a:pt x="18" y="18"/>
                    </a:lnTo>
                    <a:lnTo>
                      <a:pt x="14" y="18"/>
                    </a:lnTo>
                    <a:lnTo>
                      <a:pt x="10" y="20"/>
                    </a:lnTo>
                    <a:lnTo>
                      <a:pt x="6" y="24"/>
                    </a:lnTo>
                    <a:lnTo>
                      <a:pt x="2" y="26"/>
                    </a:lnTo>
                    <a:lnTo>
                      <a:pt x="0" y="30"/>
                    </a:lnTo>
                    <a:lnTo>
                      <a:pt x="0" y="32"/>
                    </a:lnTo>
                    <a:lnTo>
                      <a:pt x="0" y="36"/>
                    </a:lnTo>
                    <a:lnTo>
                      <a:pt x="0" y="42"/>
                    </a:lnTo>
                    <a:lnTo>
                      <a:pt x="0" y="46"/>
                    </a:lnTo>
                    <a:lnTo>
                      <a:pt x="2" y="48"/>
                    </a:lnTo>
                    <a:lnTo>
                      <a:pt x="2" y="50"/>
                    </a:lnTo>
                    <a:lnTo>
                      <a:pt x="4" y="54"/>
                    </a:lnTo>
                    <a:lnTo>
                      <a:pt x="4" y="58"/>
                    </a:lnTo>
                    <a:lnTo>
                      <a:pt x="2" y="60"/>
                    </a:lnTo>
                    <a:lnTo>
                      <a:pt x="2" y="62"/>
                    </a:lnTo>
                    <a:lnTo>
                      <a:pt x="2" y="64"/>
                    </a:lnTo>
                    <a:lnTo>
                      <a:pt x="0" y="68"/>
                    </a:lnTo>
                    <a:lnTo>
                      <a:pt x="0" y="72"/>
                    </a:lnTo>
                    <a:lnTo>
                      <a:pt x="2" y="76"/>
                    </a:lnTo>
                    <a:lnTo>
                      <a:pt x="2" y="80"/>
                    </a:lnTo>
                    <a:lnTo>
                      <a:pt x="6" y="84"/>
                    </a:lnTo>
                    <a:lnTo>
                      <a:pt x="12" y="86"/>
                    </a:lnTo>
                    <a:lnTo>
                      <a:pt x="44" y="90"/>
                    </a:lnTo>
                    <a:lnTo>
                      <a:pt x="48" y="98"/>
                    </a:lnTo>
                    <a:lnTo>
                      <a:pt x="52" y="98"/>
                    </a:lnTo>
                    <a:lnTo>
                      <a:pt x="56" y="98"/>
                    </a:lnTo>
                    <a:lnTo>
                      <a:pt x="60" y="98"/>
                    </a:lnTo>
                    <a:lnTo>
                      <a:pt x="62" y="96"/>
                    </a:lnTo>
                    <a:lnTo>
                      <a:pt x="64" y="96"/>
                    </a:lnTo>
                    <a:lnTo>
                      <a:pt x="66" y="96"/>
                    </a:lnTo>
                    <a:lnTo>
                      <a:pt x="66" y="98"/>
                    </a:lnTo>
                    <a:lnTo>
                      <a:pt x="66" y="102"/>
                    </a:lnTo>
                    <a:lnTo>
                      <a:pt x="64" y="104"/>
                    </a:lnTo>
                    <a:lnTo>
                      <a:pt x="62" y="106"/>
                    </a:lnTo>
                    <a:lnTo>
                      <a:pt x="60" y="108"/>
                    </a:lnTo>
                    <a:lnTo>
                      <a:pt x="60" y="112"/>
                    </a:lnTo>
                    <a:lnTo>
                      <a:pt x="58" y="116"/>
                    </a:lnTo>
                    <a:lnTo>
                      <a:pt x="60" y="122"/>
                    </a:lnTo>
                    <a:lnTo>
                      <a:pt x="62" y="128"/>
                    </a:lnTo>
                    <a:lnTo>
                      <a:pt x="68" y="132"/>
                    </a:lnTo>
                    <a:lnTo>
                      <a:pt x="60" y="140"/>
                    </a:lnTo>
                    <a:lnTo>
                      <a:pt x="62" y="140"/>
                    </a:lnTo>
                    <a:lnTo>
                      <a:pt x="62" y="144"/>
                    </a:lnTo>
                    <a:lnTo>
                      <a:pt x="64" y="148"/>
                    </a:lnTo>
                    <a:lnTo>
                      <a:pt x="66" y="154"/>
                    </a:lnTo>
                    <a:lnTo>
                      <a:pt x="68" y="160"/>
                    </a:lnTo>
                    <a:lnTo>
                      <a:pt x="68" y="164"/>
                    </a:lnTo>
                    <a:lnTo>
                      <a:pt x="80" y="166"/>
                    </a:lnTo>
                    <a:lnTo>
                      <a:pt x="98" y="172"/>
                    </a:lnTo>
                    <a:lnTo>
                      <a:pt x="116" y="152"/>
                    </a:lnTo>
                    <a:lnTo>
                      <a:pt x="124" y="148"/>
                    </a:lnTo>
                    <a:lnTo>
                      <a:pt x="124" y="140"/>
                    </a:lnTo>
                    <a:lnTo>
                      <a:pt x="122" y="140"/>
                    </a:lnTo>
                    <a:lnTo>
                      <a:pt x="118" y="140"/>
                    </a:lnTo>
                    <a:lnTo>
                      <a:pt x="116" y="140"/>
                    </a:lnTo>
                    <a:lnTo>
                      <a:pt x="114" y="140"/>
                    </a:lnTo>
                    <a:lnTo>
                      <a:pt x="112" y="138"/>
                    </a:lnTo>
                    <a:lnTo>
                      <a:pt x="112" y="136"/>
                    </a:lnTo>
                    <a:lnTo>
                      <a:pt x="112" y="130"/>
                    </a:lnTo>
                    <a:lnTo>
                      <a:pt x="110" y="128"/>
                    </a:lnTo>
                    <a:lnTo>
                      <a:pt x="108" y="126"/>
                    </a:lnTo>
                    <a:lnTo>
                      <a:pt x="106" y="124"/>
                    </a:lnTo>
                    <a:lnTo>
                      <a:pt x="104" y="124"/>
                    </a:lnTo>
                    <a:lnTo>
                      <a:pt x="104" y="122"/>
                    </a:lnTo>
                    <a:lnTo>
                      <a:pt x="104" y="118"/>
                    </a:lnTo>
                    <a:lnTo>
                      <a:pt x="106" y="118"/>
                    </a:lnTo>
                    <a:lnTo>
                      <a:pt x="108" y="120"/>
                    </a:lnTo>
                    <a:lnTo>
                      <a:pt x="114" y="122"/>
                    </a:lnTo>
                    <a:lnTo>
                      <a:pt x="126" y="124"/>
                    </a:lnTo>
                    <a:lnTo>
                      <a:pt x="128" y="130"/>
                    </a:lnTo>
                    <a:lnTo>
                      <a:pt x="144" y="128"/>
                    </a:lnTo>
                    <a:lnTo>
                      <a:pt x="144" y="124"/>
                    </a:lnTo>
                    <a:lnTo>
                      <a:pt x="152" y="120"/>
                    </a:lnTo>
                    <a:lnTo>
                      <a:pt x="154" y="120"/>
                    </a:lnTo>
                    <a:lnTo>
                      <a:pt x="156" y="122"/>
                    </a:lnTo>
                    <a:lnTo>
                      <a:pt x="158" y="122"/>
                    </a:lnTo>
                    <a:lnTo>
                      <a:pt x="160" y="120"/>
                    </a:lnTo>
                    <a:lnTo>
                      <a:pt x="162" y="120"/>
                    </a:lnTo>
                    <a:lnTo>
                      <a:pt x="164" y="118"/>
                    </a:lnTo>
                    <a:lnTo>
                      <a:pt x="164" y="116"/>
                    </a:lnTo>
                    <a:lnTo>
                      <a:pt x="156" y="100"/>
                    </a:lnTo>
                    <a:lnTo>
                      <a:pt x="156" y="98"/>
                    </a:lnTo>
                    <a:lnTo>
                      <a:pt x="154" y="96"/>
                    </a:lnTo>
                    <a:lnTo>
                      <a:pt x="154" y="90"/>
                    </a:lnTo>
                    <a:lnTo>
                      <a:pt x="154" y="84"/>
                    </a:lnTo>
                    <a:lnTo>
                      <a:pt x="156" y="78"/>
                    </a:lnTo>
                    <a:lnTo>
                      <a:pt x="166" y="76"/>
                    </a:lnTo>
                    <a:lnTo>
                      <a:pt x="164" y="64"/>
                    </a:lnTo>
                    <a:lnTo>
                      <a:pt x="168" y="62"/>
                    </a:lnTo>
                    <a:lnTo>
                      <a:pt x="170" y="62"/>
                    </a:lnTo>
                    <a:lnTo>
                      <a:pt x="174" y="60"/>
                    </a:lnTo>
                    <a:lnTo>
                      <a:pt x="176" y="58"/>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53" name="Freeform 326"/>
              <p:cNvSpPr/>
              <p:nvPr/>
            </p:nvSpPr>
            <p:spPr bwMode="gray">
              <a:xfrm>
                <a:off x="1867" y="2767"/>
                <a:ext cx="57" cy="86"/>
              </a:xfrm>
              <a:custGeom>
                <a:avLst/>
                <a:gdLst>
                  <a:gd name="T0" fmla="*/ 52 w 52"/>
                  <a:gd name="T1" fmla="*/ 28 h 86"/>
                  <a:gd name="T2" fmla="*/ 52 w 52"/>
                  <a:gd name="T3" fmla="*/ 28 h 86"/>
                  <a:gd name="T4" fmla="*/ 48 w 52"/>
                  <a:gd name="T5" fmla="*/ 26 h 86"/>
                  <a:gd name="T6" fmla="*/ 46 w 52"/>
                  <a:gd name="T7" fmla="*/ 22 h 86"/>
                  <a:gd name="T8" fmla="*/ 40 w 52"/>
                  <a:gd name="T9" fmla="*/ 16 h 86"/>
                  <a:gd name="T10" fmla="*/ 34 w 52"/>
                  <a:gd name="T11" fmla="*/ 12 h 86"/>
                  <a:gd name="T12" fmla="*/ 28 w 52"/>
                  <a:gd name="T13" fmla="*/ 6 h 86"/>
                  <a:gd name="T14" fmla="*/ 22 w 52"/>
                  <a:gd name="T15" fmla="*/ 0 h 86"/>
                  <a:gd name="T16" fmla="*/ 22 w 52"/>
                  <a:gd name="T17" fmla="*/ 0 h 86"/>
                  <a:gd name="T18" fmla="*/ 20 w 52"/>
                  <a:gd name="T19" fmla="*/ 2 h 86"/>
                  <a:gd name="T20" fmla="*/ 16 w 52"/>
                  <a:gd name="T21" fmla="*/ 4 h 86"/>
                  <a:gd name="T22" fmla="*/ 14 w 52"/>
                  <a:gd name="T23" fmla="*/ 4 h 86"/>
                  <a:gd name="T24" fmla="*/ 10 w 52"/>
                  <a:gd name="T25" fmla="*/ 6 h 86"/>
                  <a:gd name="T26" fmla="*/ 10 w 52"/>
                  <a:gd name="T27" fmla="*/ 6 h 86"/>
                  <a:gd name="T28" fmla="*/ 12 w 52"/>
                  <a:gd name="T29" fmla="*/ 18 h 86"/>
                  <a:gd name="T30" fmla="*/ 2 w 52"/>
                  <a:gd name="T31" fmla="*/ 20 h 86"/>
                  <a:gd name="T32" fmla="*/ 0 w 52"/>
                  <a:gd name="T33" fmla="*/ 26 h 86"/>
                  <a:gd name="T34" fmla="*/ 0 w 52"/>
                  <a:gd name="T35" fmla="*/ 32 h 86"/>
                  <a:gd name="T36" fmla="*/ 0 w 52"/>
                  <a:gd name="T37" fmla="*/ 38 h 86"/>
                  <a:gd name="T38" fmla="*/ 2 w 52"/>
                  <a:gd name="T39" fmla="*/ 40 h 86"/>
                  <a:gd name="T40" fmla="*/ 2 w 52"/>
                  <a:gd name="T41" fmla="*/ 42 h 86"/>
                  <a:gd name="T42" fmla="*/ 10 w 52"/>
                  <a:gd name="T43" fmla="*/ 58 h 86"/>
                  <a:gd name="T44" fmla="*/ 14 w 52"/>
                  <a:gd name="T45" fmla="*/ 58 h 86"/>
                  <a:gd name="T46" fmla="*/ 16 w 52"/>
                  <a:gd name="T47" fmla="*/ 60 h 86"/>
                  <a:gd name="T48" fmla="*/ 16 w 52"/>
                  <a:gd name="T49" fmla="*/ 62 h 86"/>
                  <a:gd name="T50" fmla="*/ 18 w 52"/>
                  <a:gd name="T51" fmla="*/ 66 h 86"/>
                  <a:gd name="T52" fmla="*/ 18 w 52"/>
                  <a:gd name="T53" fmla="*/ 70 h 86"/>
                  <a:gd name="T54" fmla="*/ 18 w 52"/>
                  <a:gd name="T55" fmla="*/ 72 h 86"/>
                  <a:gd name="T56" fmla="*/ 16 w 52"/>
                  <a:gd name="T57" fmla="*/ 74 h 86"/>
                  <a:gd name="T58" fmla="*/ 16 w 52"/>
                  <a:gd name="T59" fmla="*/ 78 h 86"/>
                  <a:gd name="T60" fmla="*/ 16 w 52"/>
                  <a:gd name="T61" fmla="*/ 80 h 86"/>
                  <a:gd name="T62" fmla="*/ 16 w 52"/>
                  <a:gd name="T63" fmla="*/ 84 h 86"/>
                  <a:gd name="T64" fmla="*/ 18 w 52"/>
                  <a:gd name="T65" fmla="*/ 86 h 86"/>
                  <a:gd name="T66" fmla="*/ 24 w 52"/>
                  <a:gd name="T67" fmla="*/ 84 h 86"/>
                  <a:gd name="T68" fmla="*/ 26 w 52"/>
                  <a:gd name="T69" fmla="*/ 84 h 86"/>
                  <a:gd name="T70" fmla="*/ 36 w 52"/>
                  <a:gd name="T71" fmla="*/ 82 h 86"/>
                  <a:gd name="T72" fmla="*/ 40 w 52"/>
                  <a:gd name="T73" fmla="*/ 82 h 86"/>
                  <a:gd name="T74" fmla="*/ 46 w 52"/>
                  <a:gd name="T75" fmla="*/ 82 h 86"/>
                  <a:gd name="T76" fmla="*/ 46 w 52"/>
                  <a:gd name="T77" fmla="*/ 82 h 86"/>
                  <a:gd name="T78" fmla="*/ 44 w 52"/>
                  <a:gd name="T79" fmla="*/ 80 h 86"/>
                  <a:gd name="T80" fmla="*/ 42 w 52"/>
                  <a:gd name="T81" fmla="*/ 78 h 86"/>
                  <a:gd name="T82" fmla="*/ 42 w 52"/>
                  <a:gd name="T83" fmla="*/ 74 h 86"/>
                  <a:gd name="T84" fmla="*/ 40 w 52"/>
                  <a:gd name="T85" fmla="*/ 64 h 86"/>
                  <a:gd name="T86" fmla="*/ 36 w 52"/>
                  <a:gd name="T87" fmla="*/ 62 h 86"/>
                  <a:gd name="T88" fmla="*/ 36 w 52"/>
                  <a:gd name="T89" fmla="*/ 62 h 86"/>
                  <a:gd name="T90" fmla="*/ 34 w 52"/>
                  <a:gd name="T91" fmla="*/ 58 h 86"/>
                  <a:gd name="T92" fmla="*/ 32 w 52"/>
                  <a:gd name="T93" fmla="*/ 54 h 86"/>
                  <a:gd name="T94" fmla="*/ 32 w 52"/>
                  <a:gd name="T95" fmla="*/ 50 h 86"/>
                  <a:gd name="T96" fmla="*/ 32 w 52"/>
                  <a:gd name="T97" fmla="*/ 44 h 86"/>
                  <a:gd name="T98" fmla="*/ 34 w 52"/>
                  <a:gd name="T99" fmla="*/ 40 h 86"/>
                  <a:gd name="T100" fmla="*/ 38 w 52"/>
                  <a:gd name="T101" fmla="*/ 40 h 86"/>
                  <a:gd name="T102" fmla="*/ 40 w 52"/>
                  <a:gd name="T103" fmla="*/ 40 h 86"/>
                  <a:gd name="T104" fmla="*/ 42 w 52"/>
                  <a:gd name="T105" fmla="*/ 42 h 86"/>
                  <a:gd name="T106" fmla="*/ 44 w 52"/>
                  <a:gd name="T107" fmla="*/ 42 h 86"/>
                  <a:gd name="T108" fmla="*/ 44 w 52"/>
                  <a:gd name="T109" fmla="*/ 40 h 86"/>
                  <a:gd name="T110" fmla="*/ 46 w 52"/>
                  <a:gd name="T111" fmla="*/ 38 h 86"/>
                  <a:gd name="T112" fmla="*/ 46 w 52"/>
                  <a:gd name="T113" fmla="*/ 38 h 86"/>
                  <a:gd name="T114" fmla="*/ 46 w 52"/>
                  <a:gd name="T115" fmla="*/ 36 h 86"/>
                  <a:gd name="T116" fmla="*/ 48 w 52"/>
                  <a:gd name="T117" fmla="*/ 34 h 86"/>
                  <a:gd name="T118" fmla="*/ 48 w 52"/>
                  <a:gd name="T119" fmla="*/ 32 h 86"/>
                  <a:gd name="T120" fmla="*/ 52 w 52"/>
                  <a:gd name="T121" fmla="*/ 28 h 86"/>
                  <a:gd name="T122" fmla="*/ 52 w 52"/>
                  <a:gd name="T123" fmla="*/ 28 h 8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2"/>
                  <a:gd name="T187" fmla="*/ 0 h 86"/>
                  <a:gd name="T188" fmla="*/ 52 w 52"/>
                  <a:gd name="T189" fmla="*/ 86 h 8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2" h="86">
                    <a:moveTo>
                      <a:pt x="52" y="28"/>
                    </a:moveTo>
                    <a:lnTo>
                      <a:pt x="52" y="28"/>
                    </a:lnTo>
                    <a:lnTo>
                      <a:pt x="48" y="26"/>
                    </a:lnTo>
                    <a:lnTo>
                      <a:pt x="46" y="22"/>
                    </a:lnTo>
                    <a:lnTo>
                      <a:pt x="40" y="16"/>
                    </a:lnTo>
                    <a:lnTo>
                      <a:pt x="34" y="12"/>
                    </a:lnTo>
                    <a:lnTo>
                      <a:pt x="28" y="6"/>
                    </a:lnTo>
                    <a:lnTo>
                      <a:pt x="22" y="0"/>
                    </a:lnTo>
                    <a:lnTo>
                      <a:pt x="20" y="2"/>
                    </a:lnTo>
                    <a:lnTo>
                      <a:pt x="16" y="4"/>
                    </a:lnTo>
                    <a:lnTo>
                      <a:pt x="14" y="4"/>
                    </a:lnTo>
                    <a:lnTo>
                      <a:pt x="10" y="6"/>
                    </a:lnTo>
                    <a:lnTo>
                      <a:pt x="12" y="18"/>
                    </a:lnTo>
                    <a:lnTo>
                      <a:pt x="2" y="20"/>
                    </a:lnTo>
                    <a:lnTo>
                      <a:pt x="0" y="26"/>
                    </a:lnTo>
                    <a:lnTo>
                      <a:pt x="0" y="32"/>
                    </a:lnTo>
                    <a:lnTo>
                      <a:pt x="0" y="38"/>
                    </a:lnTo>
                    <a:lnTo>
                      <a:pt x="2" y="40"/>
                    </a:lnTo>
                    <a:lnTo>
                      <a:pt x="2" y="42"/>
                    </a:lnTo>
                    <a:lnTo>
                      <a:pt x="10" y="58"/>
                    </a:lnTo>
                    <a:lnTo>
                      <a:pt x="14" y="58"/>
                    </a:lnTo>
                    <a:lnTo>
                      <a:pt x="16" y="60"/>
                    </a:lnTo>
                    <a:lnTo>
                      <a:pt x="16" y="62"/>
                    </a:lnTo>
                    <a:lnTo>
                      <a:pt x="18" y="66"/>
                    </a:lnTo>
                    <a:lnTo>
                      <a:pt x="18" y="70"/>
                    </a:lnTo>
                    <a:lnTo>
                      <a:pt x="18" y="72"/>
                    </a:lnTo>
                    <a:lnTo>
                      <a:pt x="16" y="74"/>
                    </a:lnTo>
                    <a:lnTo>
                      <a:pt x="16" y="78"/>
                    </a:lnTo>
                    <a:lnTo>
                      <a:pt x="16" y="80"/>
                    </a:lnTo>
                    <a:lnTo>
                      <a:pt x="16" y="84"/>
                    </a:lnTo>
                    <a:lnTo>
                      <a:pt x="18" y="86"/>
                    </a:lnTo>
                    <a:lnTo>
                      <a:pt x="24" y="84"/>
                    </a:lnTo>
                    <a:lnTo>
                      <a:pt x="26" y="84"/>
                    </a:lnTo>
                    <a:lnTo>
                      <a:pt x="36" y="82"/>
                    </a:lnTo>
                    <a:lnTo>
                      <a:pt x="40" y="82"/>
                    </a:lnTo>
                    <a:lnTo>
                      <a:pt x="46" y="82"/>
                    </a:lnTo>
                    <a:lnTo>
                      <a:pt x="44" y="80"/>
                    </a:lnTo>
                    <a:lnTo>
                      <a:pt x="42" y="78"/>
                    </a:lnTo>
                    <a:lnTo>
                      <a:pt x="42" y="74"/>
                    </a:lnTo>
                    <a:lnTo>
                      <a:pt x="40" y="64"/>
                    </a:lnTo>
                    <a:lnTo>
                      <a:pt x="36" y="62"/>
                    </a:lnTo>
                    <a:lnTo>
                      <a:pt x="34" y="58"/>
                    </a:lnTo>
                    <a:lnTo>
                      <a:pt x="32" y="54"/>
                    </a:lnTo>
                    <a:lnTo>
                      <a:pt x="32" y="50"/>
                    </a:lnTo>
                    <a:lnTo>
                      <a:pt x="32" y="44"/>
                    </a:lnTo>
                    <a:lnTo>
                      <a:pt x="34" y="40"/>
                    </a:lnTo>
                    <a:lnTo>
                      <a:pt x="38" y="40"/>
                    </a:lnTo>
                    <a:lnTo>
                      <a:pt x="40" y="40"/>
                    </a:lnTo>
                    <a:lnTo>
                      <a:pt x="42" y="42"/>
                    </a:lnTo>
                    <a:lnTo>
                      <a:pt x="44" y="42"/>
                    </a:lnTo>
                    <a:lnTo>
                      <a:pt x="44" y="40"/>
                    </a:lnTo>
                    <a:lnTo>
                      <a:pt x="46" y="38"/>
                    </a:lnTo>
                    <a:lnTo>
                      <a:pt x="46" y="36"/>
                    </a:lnTo>
                    <a:lnTo>
                      <a:pt x="48" y="34"/>
                    </a:lnTo>
                    <a:lnTo>
                      <a:pt x="48" y="32"/>
                    </a:lnTo>
                    <a:lnTo>
                      <a:pt x="52" y="28"/>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54" name="Freeform 327"/>
              <p:cNvSpPr/>
              <p:nvPr/>
            </p:nvSpPr>
            <p:spPr bwMode="gray">
              <a:xfrm>
                <a:off x="1902" y="2795"/>
                <a:ext cx="51" cy="56"/>
              </a:xfrm>
              <a:custGeom>
                <a:avLst/>
                <a:gdLst>
                  <a:gd name="T0" fmla="*/ 20 w 46"/>
                  <a:gd name="T1" fmla="*/ 0 h 56"/>
                  <a:gd name="T2" fmla="*/ 28 w 46"/>
                  <a:gd name="T3" fmla="*/ 4 h 56"/>
                  <a:gd name="T4" fmla="*/ 36 w 46"/>
                  <a:gd name="T5" fmla="*/ 8 h 56"/>
                  <a:gd name="T6" fmla="*/ 46 w 46"/>
                  <a:gd name="T7" fmla="*/ 10 h 56"/>
                  <a:gd name="T8" fmla="*/ 44 w 46"/>
                  <a:gd name="T9" fmla="*/ 16 h 56"/>
                  <a:gd name="T10" fmla="*/ 44 w 46"/>
                  <a:gd name="T11" fmla="*/ 16 h 56"/>
                  <a:gd name="T12" fmla="*/ 42 w 46"/>
                  <a:gd name="T13" fmla="*/ 18 h 56"/>
                  <a:gd name="T14" fmla="*/ 40 w 46"/>
                  <a:gd name="T15" fmla="*/ 20 h 56"/>
                  <a:gd name="T16" fmla="*/ 38 w 46"/>
                  <a:gd name="T17" fmla="*/ 22 h 56"/>
                  <a:gd name="T18" fmla="*/ 38 w 46"/>
                  <a:gd name="T19" fmla="*/ 24 h 56"/>
                  <a:gd name="T20" fmla="*/ 36 w 46"/>
                  <a:gd name="T21" fmla="*/ 26 h 56"/>
                  <a:gd name="T22" fmla="*/ 36 w 46"/>
                  <a:gd name="T23" fmla="*/ 28 h 56"/>
                  <a:gd name="T24" fmla="*/ 38 w 46"/>
                  <a:gd name="T25" fmla="*/ 30 h 56"/>
                  <a:gd name="T26" fmla="*/ 38 w 46"/>
                  <a:gd name="T27" fmla="*/ 30 h 56"/>
                  <a:gd name="T28" fmla="*/ 40 w 46"/>
                  <a:gd name="T29" fmla="*/ 32 h 56"/>
                  <a:gd name="T30" fmla="*/ 42 w 46"/>
                  <a:gd name="T31" fmla="*/ 36 h 56"/>
                  <a:gd name="T32" fmla="*/ 42 w 46"/>
                  <a:gd name="T33" fmla="*/ 38 h 56"/>
                  <a:gd name="T34" fmla="*/ 42 w 46"/>
                  <a:gd name="T35" fmla="*/ 38 h 56"/>
                  <a:gd name="T36" fmla="*/ 40 w 46"/>
                  <a:gd name="T37" fmla="*/ 42 h 56"/>
                  <a:gd name="T38" fmla="*/ 40 w 46"/>
                  <a:gd name="T39" fmla="*/ 44 h 56"/>
                  <a:gd name="T40" fmla="*/ 40 w 46"/>
                  <a:gd name="T41" fmla="*/ 46 h 56"/>
                  <a:gd name="T42" fmla="*/ 40 w 46"/>
                  <a:gd name="T43" fmla="*/ 48 h 56"/>
                  <a:gd name="T44" fmla="*/ 40 w 46"/>
                  <a:gd name="T45" fmla="*/ 50 h 56"/>
                  <a:gd name="T46" fmla="*/ 38 w 46"/>
                  <a:gd name="T47" fmla="*/ 52 h 56"/>
                  <a:gd name="T48" fmla="*/ 36 w 46"/>
                  <a:gd name="T49" fmla="*/ 52 h 56"/>
                  <a:gd name="T50" fmla="*/ 34 w 46"/>
                  <a:gd name="T51" fmla="*/ 52 h 56"/>
                  <a:gd name="T52" fmla="*/ 34 w 46"/>
                  <a:gd name="T53" fmla="*/ 52 h 56"/>
                  <a:gd name="T54" fmla="*/ 32 w 46"/>
                  <a:gd name="T55" fmla="*/ 50 h 56"/>
                  <a:gd name="T56" fmla="*/ 28 w 46"/>
                  <a:gd name="T57" fmla="*/ 50 h 56"/>
                  <a:gd name="T58" fmla="*/ 26 w 46"/>
                  <a:gd name="T59" fmla="*/ 52 h 56"/>
                  <a:gd name="T60" fmla="*/ 24 w 46"/>
                  <a:gd name="T61" fmla="*/ 52 h 56"/>
                  <a:gd name="T62" fmla="*/ 20 w 46"/>
                  <a:gd name="T63" fmla="*/ 50 h 56"/>
                  <a:gd name="T64" fmla="*/ 20 w 46"/>
                  <a:gd name="T65" fmla="*/ 50 h 56"/>
                  <a:gd name="T66" fmla="*/ 18 w 46"/>
                  <a:gd name="T67" fmla="*/ 54 h 56"/>
                  <a:gd name="T68" fmla="*/ 20 w 46"/>
                  <a:gd name="T69" fmla="*/ 56 h 56"/>
                  <a:gd name="T70" fmla="*/ 14 w 46"/>
                  <a:gd name="T71" fmla="*/ 54 h 56"/>
                  <a:gd name="T72" fmla="*/ 14 w 46"/>
                  <a:gd name="T73" fmla="*/ 54 h 56"/>
                  <a:gd name="T74" fmla="*/ 12 w 46"/>
                  <a:gd name="T75" fmla="*/ 52 h 56"/>
                  <a:gd name="T76" fmla="*/ 10 w 46"/>
                  <a:gd name="T77" fmla="*/ 50 h 56"/>
                  <a:gd name="T78" fmla="*/ 10 w 46"/>
                  <a:gd name="T79" fmla="*/ 46 h 56"/>
                  <a:gd name="T80" fmla="*/ 8 w 46"/>
                  <a:gd name="T81" fmla="*/ 36 h 56"/>
                  <a:gd name="T82" fmla="*/ 4 w 46"/>
                  <a:gd name="T83" fmla="*/ 34 h 56"/>
                  <a:gd name="T84" fmla="*/ 4 w 46"/>
                  <a:gd name="T85" fmla="*/ 34 h 56"/>
                  <a:gd name="T86" fmla="*/ 2 w 46"/>
                  <a:gd name="T87" fmla="*/ 30 h 56"/>
                  <a:gd name="T88" fmla="*/ 0 w 46"/>
                  <a:gd name="T89" fmla="*/ 26 h 56"/>
                  <a:gd name="T90" fmla="*/ 0 w 46"/>
                  <a:gd name="T91" fmla="*/ 22 h 56"/>
                  <a:gd name="T92" fmla="*/ 0 w 46"/>
                  <a:gd name="T93" fmla="*/ 16 h 56"/>
                  <a:gd name="T94" fmla="*/ 2 w 46"/>
                  <a:gd name="T95" fmla="*/ 12 h 56"/>
                  <a:gd name="T96" fmla="*/ 6 w 46"/>
                  <a:gd name="T97" fmla="*/ 12 h 56"/>
                  <a:gd name="T98" fmla="*/ 8 w 46"/>
                  <a:gd name="T99" fmla="*/ 12 h 56"/>
                  <a:gd name="T100" fmla="*/ 10 w 46"/>
                  <a:gd name="T101" fmla="*/ 14 h 56"/>
                  <a:gd name="T102" fmla="*/ 12 w 46"/>
                  <a:gd name="T103" fmla="*/ 14 h 56"/>
                  <a:gd name="T104" fmla="*/ 12 w 46"/>
                  <a:gd name="T105" fmla="*/ 12 h 56"/>
                  <a:gd name="T106" fmla="*/ 14 w 46"/>
                  <a:gd name="T107" fmla="*/ 10 h 56"/>
                  <a:gd name="T108" fmla="*/ 14 w 46"/>
                  <a:gd name="T109" fmla="*/ 10 h 56"/>
                  <a:gd name="T110" fmla="*/ 14 w 46"/>
                  <a:gd name="T111" fmla="*/ 8 h 56"/>
                  <a:gd name="T112" fmla="*/ 16 w 46"/>
                  <a:gd name="T113" fmla="*/ 6 h 56"/>
                  <a:gd name="T114" fmla="*/ 16 w 46"/>
                  <a:gd name="T115" fmla="*/ 4 h 56"/>
                  <a:gd name="T116" fmla="*/ 20 w 46"/>
                  <a:gd name="T117" fmla="*/ 0 h 56"/>
                  <a:gd name="T118" fmla="*/ 20 w 46"/>
                  <a:gd name="T119" fmla="*/ 0 h 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6"/>
                  <a:gd name="T181" fmla="*/ 0 h 56"/>
                  <a:gd name="T182" fmla="*/ 46 w 46"/>
                  <a:gd name="T183" fmla="*/ 56 h 5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6" h="56">
                    <a:moveTo>
                      <a:pt x="20" y="0"/>
                    </a:moveTo>
                    <a:lnTo>
                      <a:pt x="28" y="4"/>
                    </a:lnTo>
                    <a:lnTo>
                      <a:pt x="36" y="8"/>
                    </a:lnTo>
                    <a:lnTo>
                      <a:pt x="46" y="10"/>
                    </a:lnTo>
                    <a:lnTo>
                      <a:pt x="44" y="16"/>
                    </a:lnTo>
                    <a:lnTo>
                      <a:pt x="42" y="18"/>
                    </a:lnTo>
                    <a:lnTo>
                      <a:pt x="40" y="20"/>
                    </a:lnTo>
                    <a:lnTo>
                      <a:pt x="38" y="22"/>
                    </a:lnTo>
                    <a:lnTo>
                      <a:pt x="38" y="24"/>
                    </a:lnTo>
                    <a:lnTo>
                      <a:pt x="36" y="26"/>
                    </a:lnTo>
                    <a:lnTo>
                      <a:pt x="36" y="28"/>
                    </a:lnTo>
                    <a:lnTo>
                      <a:pt x="38" y="30"/>
                    </a:lnTo>
                    <a:lnTo>
                      <a:pt x="40" y="32"/>
                    </a:lnTo>
                    <a:lnTo>
                      <a:pt x="42" y="36"/>
                    </a:lnTo>
                    <a:lnTo>
                      <a:pt x="42" y="38"/>
                    </a:lnTo>
                    <a:lnTo>
                      <a:pt x="40" y="42"/>
                    </a:lnTo>
                    <a:lnTo>
                      <a:pt x="40" y="44"/>
                    </a:lnTo>
                    <a:lnTo>
                      <a:pt x="40" y="46"/>
                    </a:lnTo>
                    <a:lnTo>
                      <a:pt x="40" y="48"/>
                    </a:lnTo>
                    <a:lnTo>
                      <a:pt x="40" y="50"/>
                    </a:lnTo>
                    <a:lnTo>
                      <a:pt x="38" y="52"/>
                    </a:lnTo>
                    <a:lnTo>
                      <a:pt x="36" y="52"/>
                    </a:lnTo>
                    <a:lnTo>
                      <a:pt x="34" y="52"/>
                    </a:lnTo>
                    <a:lnTo>
                      <a:pt x="32" y="50"/>
                    </a:lnTo>
                    <a:lnTo>
                      <a:pt x="28" y="50"/>
                    </a:lnTo>
                    <a:lnTo>
                      <a:pt x="26" y="52"/>
                    </a:lnTo>
                    <a:lnTo>
                      <a:pt x="24" y="52"/>
                    </a:lnTo>
                    <a:lnTo>
                      <a:pt x="20" y="50"/>
                    </a:lnTo>
                    <a:lnTo>
                      <a:pt x="18" y="54"/>
                    </a:lnTo>
                    <a:lnTo>
                      <a:pt x="20" y="56"/>
                    </a:lnTo>
                    <a:lnTo>
                      <a:pt x="14" y="54"/>
                    </a:lnTo>
                    <a:lnTo>
                      <a:pt x="12" y="52"/>
                    </a:lnTo>
                    <a:lnTo>
                      <a:pt x="10" y="50"/>
                    </a:lnTo>
                    <a:lnTo>
                      <a:pt x="10" y="46"/>
                    </a:lnTo>
                    <a:lnTo>
                      <a:pt x="8" y="36"/>
                    </a:lnTo>
                    <a:lnTo>
                      <a:pt x="4" y="34"/>
                    </a:lnTo>
                    <a:lnTo>
                      <a:pt x="2" y="30"/>
                    </a:lnTo>
                    <a:lnTo>
                      <a:pt x="0" y="26"/>
                    </a:lnTo>
                    <a:lnTo>
                      <a:pt x="0" y="22"/>
                    </a:lnTo>
                    <a:lnTo>
                      <a:pt x="0" y="16"/>
                    </a:lnTo>
                    <a:lnTo>
                      <a:pt x="2" y="12"/>
                    </a:lnTo>
                    <a:lnTo>
                      <a:pt x="6" y="12"/>
                    </a:lnTo>
                    <a:lnTo>
                      <a:pt x="8" y="12"/>
                    </a:lnTo>
                    <a:lnTo>
                      <a:pt x="10" y="14"/>
                    </a:lnTo>
                    <a:lnTo>
                      <a:pt x="12" y="14"/>
                    </a:lnTo>
                    <a:lnTo>
                      <a:pt x="12" y="12"/>
                    </a:lnTo>
                    <a:lnTo>
                      <a:pt x="14" y="10"/>
                    </a:lnTo>
                    <a:lnTo>
                      <a:pt x="14" y="8"/>
                    </a:lnTo>
                    <a:lnTo>
                      <a:pt x="16" y="6"/>
                    </a:lnTo>
                    <a:lnTo>
                      <a:pt x="16" y="4"/>
                    </a:lnTo>
                    <a:lnTo>
                      <a:pt x="20" y="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55" name="Freeform 328"/>
              <p:cNvSpPr/>
              <p:nvPr/>
            </p:nvSpPr>
            <p:spPr bwMode="gray">
              <a:xfrm>
                <a:off x="1942" y="2805"/>
                <a:ext cx="50" cy="42"/>
              </a:xfrm>
              <a:custGeom>
                <a:avLst/>
                <a:gdLst>
                  <a:gd name="T0" fmla="*/ 46 w 46"/>
                  <a:gd name="T1" fmla="*/ 18 h 42"/>
                  <a:gd name="T2" fmla="*/ 38 w 46"/>
                  <a:gd name="T3" fmla="*/ 12 h 42"/>
                  <a:gd name="T4" fmla="*/ 32 w 46"/>
                  <a:gd name="T5" fmla="*/ 8 h 42"/>
                  <a:gd name="T6" fmla="*/ 20 w 46"/>
                  <a:gd name="T7" fmla="*/ 4 h 42"/>
                  <a:gd name="T8" fmla="*/ 10 w 46"/>
                  <a:gd name="T9" fmla="*/ 0 h 42"/>
                  <a:gd name="T10" fmla="*/ 8 w 46"/>
                  <a:gd name="T11" fmla="*/ 2 h 42"/>
                  <a:gd name="T12" fmla="*/ 8 w 46"/>
                  <a:gd name="T13" fmla="*/ 6 h 42"/>
                  <a:gd name="T14" fmla="*/ 8 w 46"/>
                  <a:gd name="T15" fmla="*/ 6 h 42"/>
                  <a:gd name="T16" fmla="*/ 6 w 46"/>
                  <a:gd name="T17" fmla="*/ 8 h 42"/>
                  <a:gd name="T18" fmla="*/ 4 w 46"/>
                  <a:gd name="T19" fmla="*/ 10 h 42"/>
                  <a:gd name="T20" fmla="*/ 2 w 46"/>
                  <a:gd name="T21" fmla="*/ 12 h 42"/>
                  <a:gd name="T22" fmla="*/ 2 w 46"/>
                  <a:gd name="T23" fmla="*/ 14 h 42"/>
                  <a:gd name="T24" fmla="*/ 0 w 46"/>
                  <a:gd name="T25" fmla="*/ 16 h 42"/>
                  <a:gd name="T26" fmla="*/ 0 w 46"/>
                  <a:gd name="T27" fmla="*/ 18 h 42"/>
                  <a:gd name="T28" fmla="*/ 2 w 46"/>
                  <a:gd name="T29" fmla="*/ 20 h 42"/>
                  <a:gd name="T30" fmla="*/ 2 w 46"/>
                  <a:gd name="T31" fmla="*/ 20 h 42"/>
                  <a:gd name="T32" fmla="*/ 4 w 46"/>
                  <a:gd name="T33" fmla="*/ 22 h 42"/>
                  <a:gd name="T34" fmla="*/ 6 w 46"/>
                  <a:gd name="T35" fmla="*/ 26 h 42"/>
                  <a:gd name="T36" fmla="*/ 6 w 46"/>
                  <a:gd name="T37" fmla="*/ 28 h 42"/>
                  <a:gd name="T38" fmla="*/ 6 w 46"/>
                  <a:gd name="T39" fmla="*/ 28 h 42"/>
                  <a:gd name="T40" fmla="*/ 4 w 46"/>
                  <a:gd name="T41" fmla="*/ 32 h 42"/>
                  <a:gd name="T42" fmla="*/ 4 w 46"/>
                  <a:gd name="T43" fmla="*/ 34 h 42"/>
                  <a:gd name="T44" fmla="*/ 4 w 46"/>
                  <a:gd name="T45" fmla="*/ 36 h 42"/>
                  <a:gd name="T46" fmla="*/ 4 w 46"/>
                  <a:gd name="T47" fmla="*/ 38 h 42"/>
                  <a:gd name="T48" fmla="*/ 4 w 46"/>
                  <a:gd name="T49" fmla="*/ 40 h 42"/>
                  <a:gd name="T50" fmla="*/ 2 w 46"/>
                  <a:gd name="T51" fmla="*/ 40 h 42"/>
                  <a:gd name="T52" fmla="*/ 2 w 46"/>
                  <a:gd name="T53" fmla="*/ 42 h 42"/>
                  <a:gd name="T54" fmla="*/ 4 w 46"/>
                  <a:gd name="T55" fmla="*/ 42 h 42"/>
                  <a:gd name="T56" fmla="*/ 8 w 46"/>
                  <a:gd name="T57" fmla="*/ 42 h 42"/>
                  <a:gd name="T58" fmla="*/ 8 w 46"/>
                  <a:gd name="T59" fmla="*/ 42 h 42"/>
                  <a:gd name="T60" fmla="*/ 10 w 46"/>
                  <a:gd name="T61" fmla="*/ 40 h 42"/>
                  <a:gd name="T62" fmla="*/ 10 w 46"/>
                  <a:gd name="T63" fmla="*/ 40 h 42"/>
                  <a:gd name="T64" fmla="*/ 12 w 46"/>
                  <a:gd name="T65" fmla="*/ 40 h 42"/>
                  <a:gd name="T66" fmla="*/ 14 w 46"/>
                  <a:gd name="T67" fmla="*/ 40 h 42"/>
                  <a:gd name="T68" fmla="*/ 16 w 46"/>
                  <a:gd name="T69" fmla="*/ 40 h 42"/>
                  <a:gd name="T70" fmla="*/ 16 w 46"/>
                  <a:gd name="T71" fmla="*/ 40 h 42"/>
                  <a:gd name="T72" fmla="*/ 18 w 46"/>
                  <a:gd name="T73" fmla="*/ 40 h 42"/>
                  <a:gd name="T74" fmla="*/ 20 w 46"/>
                  <a:gd name="T75" fmla="*/ 40 h 42"/>
                  <a:gd name="T76" fmla="*/ 22 w 46"/>
                  <a:gd name="T77" fmla="*/ 42 h 42"/>
                  <a:gd name="T78" fmla="*/ 24 w 46"/>
                  <a:gd name="T79" fmla="*/ 42 h 42"/>
                  <a:gd name="T80" fmla="*/ 26 w 46"/>
                  <a:gd name="T81" fmla="*/ 42 h 42"/>
                  <a:gd name="T82" fmla="*/ 26 w 46"/>
                  <a:gd name="T83" fmla="*/ 42 h 42"/>
                  <a:gd name="T84" fmla="*/ 28 w 46"/>
                  <a:gd name="T85" fmla="*/ 42 h 42"/>
                  <a:gd name="T86" fmla="*/ 28 w 46"/>
                  <a:gd name="T87" fmla="*/ 40 h 42"/>
                  <a:gd name="T88" fmla="*/ 30 w 46"/>
                  <a:gd name="T89" fmla="*/ 38 h 42"/>
                  <a:gd name="T90" fmla="*/ 30 w 46"/>
                  <a:gd name="T91" fmla="*/ 36 h 42"/>
                  <a:gd name="T92" fmla="*/ 32 w 46"/>
                  <a:gd name="T93" fmla="*/ 32 h 42"/>
                  <a:gd name="T94" fmla="*/ 34 w 46"/>
                  <a:gd name="T95" fmla="*/ 28 h 42"/>
                  <a:gd name="T96" fmla="*/ 36 w 46"/>
                  <a:gd name="T97" fmla="*/ 26 h 42"/>
                  <a:gd name="T98" fmla="*/ 40 w 46"/>
                  <a:gd name="T99" fmla="*/ 26 h 42"/>
                  <a:gd name="T100" fmla="*/ 42 w 46"/>
                  <a:gd name="T101" fmla="*/ 22 h 42"/>
                  <a:gd name="T102" fmla="*/ 46 w 46"/>
                  <a:gd name="T103" fmla="*/ 18 h 42"/>
                  <a:gd name="T104" fmla="*/ 46 w 46"/>
                  <a:gd name="T105" fmla="*/ 18 h 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6"/>
                  <a:gd name="T160" fmla="*/ 0 h 42"/>
                  <a:gd name="T161" fmla="*/ 46 w 46"/>
                  <a:gd name="T162" fmla="*/ 42 h 4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6" h="42">
                    <a:moveTo>
                      <a:pt x="46" y="18"/>
                    </a:moveTo>
                    <a:lnTo>
                      <a:pt x="38" y="12"/>
                    </a:lnTo>
                    <a:lnTo>
                      <a:pt x="32" y="8"/>
                    </a:lnTo>
                    <a:lnTo>
                      <a:pt x="20" y="4"/>
                    </a:lnTo>
                    <a:lnTo>
                      <a:pt x="10" y="0"/>
                    </a:lnTo>
                    <a:lnTo>
                      <a:pt x="8" y="2"/>
                    </a:lnTo>
                    <a:lnTo>
                      <a:pt x="8" y="6"/>
                    </a:lnTo>
                    <a:lnTo>
                      <a:pt x="6" y="8"/>
                    </a:lnTo>
                    <a:lnTo>
                      <a:pt x="4" y="10"/>
                    </a:lnTo>
                    <a:lnTo>
                      <a:pt x="2" y="12"/>
                    </a:lnTo>
                    <a:lnTo>
                      <a:pt x="2" y="14"/>
                    </a:lnTo>
                    <a:lnTo>
                      <a:pt x="0" y="16"/>
                    </a:lnTo>
                    <a:lnTo>
                      <a:pt x="0" y="18"/>
                    </a:lnTo>
                    <a:lnTo>
                      <a:pt x="2" y="20"/>
                    </a:lnTo>
                    <a:lnTo>
                      <a:pt x="4" y="22"/>
                    </a:lnTo>
                    <a:lnTo>
                      <a:pt x="6" y="26"/>
                    </a:lnTo>
                    <a:lnTo>
                      <a:pt x="6" y="28"/>
                    </a:lnTo>
                    <a:lnTo>
                      <a:pt x="4" y="32"/>
                    </a:lnTo>
                    <a:lnTo>
                      <a:pt x="4" y="34"/>
                    </a:lnTo>
                    <a:lnTo>
                      <a:pt x="4" y="36"/>
                    </a:lnTo>
                    <a:lnTo>
                      <a:pt x="4" y="38"/>
                    </a:lnTo>
                    <a:lnTo>
                      <a:pt x="4" y="40"/>
                    </a:lnTo>
                    <a:lnTo>
                      <a:pt x="2" y="40"/>
                    </a:lnTo>
                    <a:lnTo>
                      <a:pt x="2" y="42"/>
                    </a:lnTo>
                    <a:lnTo>
                      <a:pt x="4" y="42"/>
                    </a:lnTo>
                    <a:lnTo>
                      <a:pt x="8" y="42"/>
                    </a:lnTo>
                    <a:lnTo>
                      <a:pt x="10" y="40"/>
                    </a:lnTo>
                    <a:lnTo>
                      <a:pt x="12" y="40"/>
                    </a:lnTo>
                    <a:lnTo>
                      <a:pt x="14" y="40"/>
                    </a:lnTo>
                    <a:lnTo>
                      <a:pt x="16" y="40"/>
                    </a:lnTo>
                    <a:lnTo>
                      <a:pt x="18" y="40"/>
                    </a:lnTo>
                    <a:lnTo>
                      <a:pt x="20" y="40"/>
                    </a:lnTo>
                    <a:lnTo>
                      <a:pt x="22" y="42"/>
                    </a:lnTo>
                    <a:lnTo>
                      <a:pt x="24" y="42"/>
                    </a:lnTo>
                    <a:lnTo>
                      <a:pt x="26" y="42"/>
                    </a:lnTo>
                    <a:lnTo>
                      <a:pt x="28" y="42"/>
                    </a:lnTo>
                    <a:lnTo>
                      <a:pt x="28" y="40"/>
                    </a:lnTo>
                    <a:lnTo>
                      <a:pt x="30" y="38"/>
                    </a:lnTo>
                    <a:lnTo>
                      <a:pt x="30" y="36"/>
                    </a:lnTo>
                    <a:lnTo>
                      <a:pt x="32" y="32"/>
                    </a:lnTo>
                    <a:lnTo>
                      <a:pt x="34" y="28"/>
                    </a:lnTo>
                    <a:lnTo>
                      <a:pt x="36" y="26"/>
                    </a:lnTo>
                    <a:lnTo>
                      <a:pt x="40" y="26"/>
                    </a:lnTo>
                    <a:lnTo>
                      <a:pt x="42" y="22"/>
                    </a:lnTo>
                    <a:lnTo>
                      <a:pt x="46" y="18"/>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56" name="Freeform 329"/>
              <p:cNvSpPr/>
              <p:nvPr/>
            </p:nvSpPr>
            <p:spPr bwMode="gray">
              <a:xfrm>
                <a:off x="1608" y="2707"/>
                <a:ext cx="164" cy="242"/>
              </a:xfrm>
              <a:custGeom>
                <a:avLst/>
                <a:gdLst>
                  <a:gd name="T0" fmla="*/ 128 w 148"/>
                  <a:gd name="T1" fmla="*/ 204 h 242"/>
                  <a:gd name="T2" fmla="*/ 126 w 148"/>
                  <a:gd name="T3" fmla="*/ 212 h 242"/>
                  <a:gd name="T4" fmla="*/ 114 w 148"/>
                  <a:gd name="T5" fmla="*/ 240 h 242"/>
                  <a:gd name="T6" fmla="*/ 118 w 148"/>
                  <a:gd name="T7" fmla="*/ 226 h 242"/>
                  <a:gd name="T8" fmla="*/ 114 w 148"/>
                  <a:gd name="T9" fmla="*/ 220 h 242"/>
                  <a:gd name="T10" fmla="*/ 106 w 148"/>
                  <a:gd name="T11" fmla="*/ 218 h 242"/>
                  <a:gd name="T12" fmla="*/ 96 w 148"/>
                  <a:gd name="T13" fmla="*/ 218 h 242"/>
                  <a:gd name="T14" fmla="*/ 82 w 148"/>
                  <a:gd name="T15" fmla="*/ 214 h 242"/>
                  <a:gd name="T16" fmla="*/ 80 w 148"/>
                  <a:gd name="T17" fmla="*/ 206 h 242"/>
                  <a:gd name="T18" fmla="*/ 78 w 148"/>
                  <a:gd name="T19" fmla="*/ 200 h 242"/>
                  <a:gd name="T20" fmla="*/ 60 w 148"/>
                  <a:gd name="T21" fmla="*/ 192 h 242"/>
                  <a:gd name="T22" fmla="*/ 50 w 148"/>
                  <a:gd name="T23" fmla="*/ 188 h 242"/>
                  <a:gd name="T24" fmla="*/ 36 w 148"/>
                  <a:gd name="T25" fmla="*/ 180 h 242"/>
                  <a:gd name="T26" fmla="*/ 26 w 148"/>
                  <a:gd name="T27" fmla="*/ 172 h 242"/>
                  <a:gd name="T28" fmla="*/ 26 w 148"/>
                  <a:gd name="T29" fmla="*/ 172 h 242"/>
                  <a:gd name="T30" fmla="*/ 14 w 148"/>
                  <a:gd name="T31" fmla="*/ 168 h 242"/>
                  <a:gd name="T32" fmla="*/ 2 w 148"/>
                  <a:gd name="T33" fmla="*/ 166 h 242"/>
                  <a:gd name="T34" fmla="*/ 4 w 148"/>
                  <a:gd name="T35" fmla="*/ 160 h 242"/>
                  <a:gd name="T36" fmla="*/ 14 w 148"/>
                  <a:gd name="T37" fmla="*/ 142 h 242"/>
                  <a:gd name="T38" fmla="*/ 18 w 148"/>
                  <a:gd name="T39" fmla="*/ 122 h 242"/>
                  <a:gd name="T40" fmla="*/ 18 w 148"/>
                  <a:gd name="T41" fmla="*/ 92 h 242"/>
                  <a:gd name="T42" fmla="*/ 20 w 148"/>
                  <a:gd name="T43" fmla="*/ 72 h 242"/>
                  <a:gd name="T44" fmla="*/ 18 w 148"/>
                  <a:gd name="T45" fmla="*/ 66 h 242"/>
                  <a:gd name="T46" fmla="*/ 18 w 148"/>
                  <a:gd name="T47" fmla="*/ 56 h 242"/>
                  <a:gd name="T48" fmla="*/ 34 w 148"/>
                  <a:gd name="T49" fmla="*/ 50 h 242"/>
                  <a:gd name="T50" fmla="*/ 68 w 148"/>
                  <a:gd name="T51" fmla="*/ 22 h 242"/>
                  <a:gd name="T52" fmla="*/ 78 w 148"/>
                  <a:gd name="T53" fmla="*/ 12 h 242"/>
                  <a:gd name="T54" fmla="*/ 86 w 148"/>
                  <a:gd name="T55" fmla="*/ 8 h 242"/>
                  <a:gd name="T56" fmla="*/ 94 w 148"/>
                  <a:gd name="T57" fmla="*/ 6 h 242"/>
                  <a:gd name="T58" fmla="*/ 102 w 148"/>
                  <a:gd name="T59" fmla="*/ 2 h 242"/>
                  <a:gd name="T60" fmla="*/ 112 w 148"/>
                  <a:gd name="T61" fmla="*/ 0 h 242"/>
                  <a:gd name="T62" fmla="*/ 116 w 148"/>
                  <a:gd name="T63" fmla="*/ 2 h 242"/>
                  <a:gd name="T64" fmla="*/ 114 w 148"/>
                  <a:gd name="T65" fmla="*/ 6 h 242"/>
                  <a:gd name="T66" fmla="*/ 106 w 148"/>
                  <a:gd name="T67" fmla="*/ 10 h 242"/>
                  <a:gd name="T68" fmla="*/ 98 w 148"/>
                  <a:gd name="T69" fmla="*/ 20 h 242"/>
                  <a:gd name="T70" fmla="*/ 86 w 148"/>
                  <a:gd name="T71" fmla="*/ 26 h 242"/>
                  <a:gd name="T72" fmla="*/ 80 w 148"/>
                  <a:gd name="T73" fmla="*/ 32 h 242"/>
                  <a:gd name="T74" fmla="*/ 80 w 148"/>
                  <a:gd name="T75" fmla="*/ 44 h 242"/>
                  <a:gd name="T76" fmla="*/ 82 w 148"/>
                  <a:gd name="T77" fmla="*/ 50 h 242"/>
                  <a:gd name="T78" fmla="*/ 84 w 148"/>
                  <a:gd name="T79" fmla="*/ 60 h 242"/>
                  <a:gd name="T80" fmla="*/ 82 w 148"/>
                  <a:gd name="T81" fmla="*/ 66 h 242"/>
                  <a:gd name="T82" fmla="*/ 82 w 148"/>
                  <a:gd name="T83" fmla="*/ 78 h 242"/>
                  <a:gd name="T84" fmla="*/ 92 w 148"/>
                  <a:gd name="T85" fmla="*/ 88 h 242"/>
                  <a:gd name="T86" fmla="*/ 128 w 148"/>
                  <a:gd name="T87" fmla="*/ 100 h 242"/>
                  <a:gd name="T88" fmla="*/ 140 w 148"/>
                  <a:gd name="T89" fmla="*/ 100 h 242"/>
                  <a:gd name="T90" fmla="*/ 142 w 148"/>
                  <a:gd name="T91" fmla="*/ 98 h 242"/>
                  <a:gd name="T92" fmla="*/ 146 w 148"/>
                  <a:gd name="T93" fmla="*/ 100 h 242"/>
                  <a:gd name="T94" fmla="*/ 144 w 148"/>
                  <a:gd name="T95" fmla="*/ 106 h 242"/>
                  <a:gd name="T96" fmla="*/ 140 w 148"/>
                  <a:gd name="T97" fmla="*/ 114 h 242"/>
                  <a:gd name="T98" fmla="*/ 142 w 148"/>
                  <a:gd name="T99" fmla="*/ 130 h 242"/>
                  <a:gd name="T100" fmla="*/ 142 w 148"/>
                  <a:gd name="T101" fmla="*/ 142 h 242"/>
                  <a:gd name="T102" fmla="*/ 146 w 148"/>
                  <a:gd name="T103" fmla="*/ 156 h 242"/>
                  <a:gd name="T104" fmla="*/ 146 w 148"/>
                  <a:gd name="T105" fmla="*/ 166 h 242"/>
                  <a:gd name="T106" fmla="*/ 144 w 148"/>
                  <a:gd name="T107" fmla="*/ 160 h 242"/>
                  <a:gd name="T108" fmla="*/ 120 w 148"/>
                  <a:gd name="T109" fmla="*/ 168 h 242"/>
                  <a:gd name="T110" fmla="*/ 128 w 148"/>
                  <a:gd name="T111" fmla="*/ 178 h 242"/>
                  <a:gd name="T112" fmla="*/ 122 w 148"/>
                  <a:gd name="T113" fmla="*/ 174 h 242"/>
                  <a:gd name="T114" fmla="*/ 120 w 148"/>
                  <a:gd name="T115" fmla="*/ 186 h 242"/>
                  <a:gd name="T116" fmla="*/ 124 w 148"/>
                  <a:gd name="T117" fmla="*/ 194 h 2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8"/>
                  <a:gd name="T178" fmla="*/ 0 h 242"/>
                  <a:gd name="T179" fmla="*/ 148 w 148"/>
                  <a:gd name="T180" fmla="*/ 242 h 2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8" h="242">
                    <a:moveTo>
                      <a:pt x="124" y="194"/>
                    </a:moveTo>
                    <a:lnTo>
                      <a:pt x="126" y="200"/>
                    </a:lnTo>
                    <a:lnTo>
                      <a:pt x="128" y="204"/>
                    </a:lnTo>
                    <a:lnTo>
                      <a:pt x="128" y="208"/>
                    </a:lnTo>
                    <a:lnTo>
                      <a:pt x="126" y="212"/>
                    </a:lnTo>
                    <a:lnTo>
                      <a:pt x="118" y="242"/>
                    </a:lnTo>
                    <a:lnTo>
                      <a:pt x="116" y="240"/>
                    </a:lnTo>
                    <a:lnTo>
                      <a:pt x="114" y="240"/>
                    </a:lnTo>
                    <a:lnTo>
                      <a:pt x="112" y="242"/>
                    </a:lnTo>
                    <a:lnTo>
                      <a:pt x="118" y="226"/>
                    </a:lnTo>
                    <a:lnTo>
                      <a:pt x="118" y="224"/>
                    </a:lnTo>
                    <a:lnTo>
                      <a:pt x="116" y="222"/>
                    </a:lnTo>
                    <a:lnTo>
                      <a:pt x="114" y="220"/>
                    </a:lnTo>
                    <a:lnTo>
                      <a:pt x="110" y="220"/>
                    </a:lnTo>
                    <a:lnTo>
                      <a:pt x="106" y="218"/>
                    </a:lnTo>
                    <a:lnTo>
                      <a:pt x="102" y="218"/>
                    </a:lnTo>
                    <a:lnTo>
                      <a:pt x="98" y="218"/>
                    </a:lnTo>
                    <a:lnTo>
                      <a:pt x="96" y="218"/>
                    </a:lnTo>
                    <a:lnTo>
                      <a:pt x="90" y="218"/>
                    </a:lnTo>
                    <a:lnTo>
                      <a:pt x="86" y="216"/>
                    </a:lnTo>
                    <a:lnTo>
                      <a:pt x="82" y="214"/>
                    </a:lnTo>
                    <a:lnTo>
                      <a:pt x="82" y="210"/>
                    </a:lnTo>
                    <a:lnTo>
                      <a:pt x="80" y="208"/>
                    </a:lnTo>
                    <a:lnTo>
                      <a:pt x="80" y="206"/>
                    </a:lnTo>
                    <a:lnTo>
                      <a:pt x="80" y="204"/>
                    </a:lnTo>
                    <a:lnTo>
                      <a:pt x="78" y="200"/>
                    </a:lnTo>
                    <a:lnTo>
                      <a:pt x="72" y="196"/>
                    </a:lnTo>
                    <a:lnTo>
                      <a:pt x="66" y="194"/>
                    </a:lnTo>
                    <a:lnTo>
                      <a:pt x="60" y="192"/>
                    </a:lnTo>
                    <a:lnTo>
                      <a:pt x="56" y="190"/>
                    </a:lnTo>
                    <a:lnTo>
                      <a:pt x="52" y="188"/>
                    </a:lnTo>
                    <a:lnTo>
                      <a:pt x="50" y="188"/>
                    </a:lnTo>
                    <a:lnTo>
                      <a:pt x="46" y="186"/>
                    </a:lnTo>
                    <a:lnTo>
                      <a:pt x="40" y="184"/>
                    </a:lnTo>
                    <a:lnTo>
                      <a:pt x="36" y="180"/>
                    </a:lnTo>
                    <a:lnTo>
                      <a:pt x="32" y="178"/>
                    </a:lnTo>
                    <a:lnTo>
                      <a:pt x="28" y="174"/>
                    </a:lnTo>
                    <a:lnTo>
                      <a:pt x="26" y="172"/>
                    </a:lnTo>
                    <a:lnTo>
                      <a:pt x="20" y="170"/>
                    </a:lnTo>
                    <a:lnTo>
                      <a:pt x="14" y="168"/>
                    </a:lnTo>
                    <a:lnTo>
                      <a:pt x="10" y="168"/>
                    </a:lnTo>
                    <a:lnTo>
                      <a:pt x="4" y="166"/>
                    </a:lnTo>
                    <a:lnTo>
                      <a:pt x="2" y="166"/>
                    </a:lnTo>
                    <a:lnTo>
                      <a:pt x="0" y="166"/>
                    </a:lnTo>
                    <a:lnTo>
                      <a:pt x="2" y="162"/>
                    </a:lnTo>
                    <a:lnTo>
                      <a:pt x="4" y="160"/>
                    </a:lnTo>
                    <a:lnTo>
                      <a:pt x="10" y="154"/>
                    </a:lnTo>
                    <a:lnTo>
                      <a:pt x="14" y="142"/>
                    </a:lnTo>
                    <a:lnTo>
                      <a:pt x="16" y="136"/>
                    </a:lnTo>
                    <a:lnTo>
                      <a:pt x="18" y="130"/>
                    </a:lnTo>
                    <a:lnTo>
                      <a:pt x="18" y="122"/>
                    </a:lnTo>
                    <a:lnTo>
                      <a:pt x="18" y="114"/>
                    </a:lnTo>
                    <a:lnTo>
                      <a:pt x="18" y="104"/>
                    </a:lnTo>
                    <a:lnTo>
                      <a:pt x="18" y="92"/>
                    </a:lnTo>
                    <a:lnTo>
                      <a:pt x="18" y="80"/>
                    </a:lnTo>
                    <a:lnTo>
                      <a:pt x="20" y="74"/>
                    </a:lnTo>
                    <a:lnTo>
                      <a:pt x="20" y="72"/>
                    </a:lnTo>
                    <a:lnTo>
                      <a:pt x="20" y="70"/>
                    </a:lnTo>
                    <a:lnTo>
                      <a:pt x="18" y="68"/>
                    </a:lnTo>
                    <a:lnTo>
                      <a:pt x="18" y="66"/>
                    </a:lnTo>
                    <a:lnTo>
                      <a:pt x="20" y="62"/>
                    </a:lnTo>
                    <a:lnTo>
                      <a:pt x="18" y="58"/>
                    </a:lnTo>
                    <a:lnTo>
                      <a:pt x="18" y="56"/>
                    </a:lnTo>
                    <a:lnTo>
                      <a:pt x="20" y="56"/>
                    </a:lnTo>
                    <a:lnTo>
                      <a:pt x="20" y="54"/>
                    </a:lnTo>
                    <a:lnTo>
                      <a:pt x="34" y="50"/>
                    </a:lnTo>
                    <a:lnTo>
                      <a:pt x="44" y="34"/>
                    </a:lnTo>
                    <a:lnTo>
                      <a:pt x="50" y="24"/>
                    </a:lnTo>
                    <a:lnTo>
                      <a:pt x="68" y="22"/>
                    </a:lnTo>
                    <a:lnTo>
                      <a:pt x="76" y="14"/>
                    </a:lnTo>
                    <a:lnTo>
                      <a:pt x="78" y="12"/>
                    </a:lnTo>
                    <a:lnTo>
                      <a:pt x="80" y="10"/>
                    </a:lnTo>
                    <a:lnTo>
                      <a:pt x="84" y="8"/>
                    </a:lnTo>
                    <a:lnTo>
                      <a:pt x="86" y="8"/>
                    </a:lnTo>
                    <a:lnTo>
                      <a:pt x="88" y="8"/>
                    </a:lnTo>
                    <a:lnTo>
                      <a:pt x="92" y="8"/>
                    </a:lnTo>
                    <a:lnTo>
                      <a:pt x="94" y="6"/>
                    </a:lnTo>
                    <a:lnTo>
                      <a:pt x="96" y="6"/>
                    </a:lnTo>
                    <a:lnTo>
                      <a:pt x="98" y="4"/>
                    </a:lnTo>
                    <a:lnTo>
                      <a:pt x="102" y="2"/>
                    </a:lnTo>
                    <a:lnTo>
                      <a:pt x="106" y="2"/>
                    </a:lnTo>
                    <a:lnTo>
                      <a:pt x="110" y="0"/>
                    </a:lnTo>
                    <a:lnTo>
                      <a:pt x="112" y="0"/>
                    </a:lnTo>
                    <a:lnTo>
                      <a:pt x="114" y="0"/>
                    </a:lnTo>
                    <a:lnTo>
                      <a:pt x="114" y="2"/>
                    </a:lnTo>
                    <a:lnTo>
                      <a:pt x="116" y="2"/>
                    </a:lnTo>
                    <a:lnTo>
                      <a:pt x="116" y="4"/>
                    </a:lnTo>
                    <a:lnTo>
                      <a:pt x="114" y="4"/>
                    </a:lnTo>
                    <a:lnTo>
                      <a:pt x="114" y="6"/>
                    </a:lnTo>
                    <a:lnTo>
                      <a:pt x="112" y="6"/>
                    </a:lnTo>
                    <a:lnTo>
                      <a:pt x="110" y="8"/>
                    </a:lnTo>
                    <a:lnTo>
                      <a:pt x="106" y="10"/>
                    </a:lnTo>
                    <a:lnTo>
                      <a:pt x="102" y="14"/>
                    </a:lnTo>
                    <a:lnTo>
                      <a:pt x="98" y="18"/>
                    </a:lnTo>
                    <a:lnTo>
                      <a:pt x="98" y="20"/>
                    </a:lnTo>
                    <a:lnTo>
                      <a:pt x="94" y="20"/>
                    </a:lnTo>
                    <a:lnTo>
                      <a:pt x="90" y="22"/>
                    </a:lnTo>
                    <a:lnTo>
                      <a:pt x="86" y="26"/>
                    </a:lnTo>
                    <a:lnTo>
                      <a:pt x="82" y="28"/>
                    </a:lnTo>
                    <a:lnTo>
                      <a:pt x="80" y="32"/>
                    </a:lnTo>
                    <a:lnTo>
                      <a:pt x="80" y="34"/>
                    </a:lnTo>
                    <a:lnTo>
                      <a:pt x="80" y="38"/>
                    </a:lnTo>
                    <a:lnTo>
                      <a:pt x="80" y="44"/>
                    </a:lnTo>
                    <a:lnTo>
                      <a:pt x="80" y="48"/>
                    </a:lnTo>
                    <a:lnTo>
                      <a:pt x="82" y="50"/>
                    </a:lnTo>
                    <a:lnTo>
                      <a:pt x="82" y="52"/>
                    </a:lnTo>
                    <a:lnTo>
                      <a:pt x="84" y="56"/>
                    </a:lnTo>
                    <a:lnTo>
                      <a:pt x="84" y="60"/>
                    </a:lnTo>
                    <a:lnTo>
                      <a:pt x="82" y="62"/>
                    </a:lnTo>
                    <a:lnTo>
                      <a:pt x="82" y="64"/>
                    </a:lnTo>
                    <a:lnTo>
                      <a:pt x="82" y="66"/>
                    </a:lnTo>
                    <a:lnTo>
                      <a:pt x="80" y="70"/>
                    </a:lnTo>
                    <a:lnTo>
                      <a:pt x="80" y="74"/>
                    </a:lnTo>
                    <a:lnTo>
                      <a:pt x="82" y="78"/>
                    </a:lnTo>
                    <a:lnTo>
                      <a:pt x="82" y="82"/>
                    </a:lnTo>
                    <a:lnTo>
                      <a:pt x="86" y="86"/>
                    </a:lnTo>
                    <a:lnTo>
                      <a:pt x="92" y="88"/>
                    </a:lnTo>
                    <a:lnTo>
                      <a:pt x="124" y="92"/>
                    </a:lnTo>
                    <a:lnTo>
                      <a:pt x="128" y="100"/>
                    </a:lnTo>
                    <a:lnTo>
                      <a:pt x="132" y="100"/>
                    </a:lnTo>
                    <a:lnTo>
                      <a:pt x="136" y="100"/>
                    </a:lnTo>
                    <a:lnTo>
                      <a:pt x="140" y="100"/>
                    </a:lnTo>
                    <a:lnTo>
                      <a:pt x="142" y="98"/>
                    </a:lnTo>
                    <a:lnTo>
                      <a:pt x="144" y="98"/>
                    </a:lnTo>
                    <a:lnTo>
                      <a:pt x="146" y="98"/>
                    </a:lnTo>
                    <a:lnTo>
                      <a:pt x="146" y="100"/>
                    </a:lnTo>
                    <a:lnTo>
                      <a:pt x="146" y="104"/>
                    </a:lnTo>
                    <a:lnTo>
                      <a:pt x="144" y="106"/>
                    </a:lnTo>
                    <a:lnTo>
                      <a:pt x="142" y="108"/>
                    </a:lnTo>
                    <a:lnTo>
                      <a:pt x="140" y="110"/>
                    </a:lnTo>
                    <a:lnTo>
                      <a:pt x="140" y="114"/>
                    </a:lnTo>
                    <a:lnTo>
                      <a:pt x="138" y="118"/>
                    </a:lnTo>
                    <a:lnTo>
                      <a:pt x="140" y="124"/>
                    </a:lnTo>
                    <a:lnTo>
                      <a:pt x="142" y="130"/>
                    </a:lnTo>
                    <a:lnTo>
                      <a:pt x="148" y="134"/>
                    </a:lnTo>
                    <a:lnTo>
                      <a:pt x="140" y="142"/>
                    </a:lnTo>
                    <a:lnTo>
                      <a:pt x="142" y="142"/>
                    </a:lnTo>
                    <a:lnTo>
                      <a:pt x="142" y="146"/>
                    </a:lnTo>
                    <a:lnTo>
                      <a:pt x="144" y="150"/>
                    </a:lnTo>
                    <a:lnTo>
                      <a:pt x="146" y="156"/>
                    </a:lnTo>
                    <a:lnTo>
                      <a:pt x="148" y="162"/>
                    </a:lnTo>
                    <a:lnTo>
                      <a:pt x="148" y="166"/>
                    </a:lnTo>
                    <a:lnTo>
                      <a:pt x="146" y="166"/>
                    </a:lnTo>
                    <a:lnTo>
                      <a:pt x="146" y="164"/>
                    </a:lnTo>
                    <a:lnTo>
                      <a:pt x="144" y="160"/>
                    </a:lnTo>
                    <a:lnTo>
                      <a:pt x="142" y="156"/>
                    </a:lnTo>
                    <a:lnTo>
                      <a:pt x="118" y="160"/>
                    </a:lnTo>
                    <a:lnTo>
                      <a:pt x="120" y="168"/>
                    </a:lnTo>
                    <a:lnTo>
                      <a:pt x="126" y="168"/>
                    </a:lnTo>
                    <a:lnTo>
                      <a:pt x="130" y="178"/>
                    </a:lnTo>
                    <a:lnTo>
                      <a:pt x="128" y="178"/>
                    </a:lnTo>
                    <a:lnTo>
                      <a:pt x="126" y="176"/>
                    </a:lnTo>
                    <a:lnTo>
                      <a:pt x="124" y="176"/>
                    </a:lnTo>
                    <a:lnTo>
                      <a:pt x="122" y="174"/>
                    </a:lnTo>
                    <a:lnTo>
                      <a:pt x="120" y="174"/>
                    </a:lnTo>
                    <a:lnTo>
                      <a:pt x="120" y="176"/>
                    </a:lnTo>
                    <a:lnTo>
                      <a:pt x="120" y="186"/>
                    </a:lnTo>
                    <a:lnTo>
                      <a:pt x="122" y="188"/>
                    </a:lnTo>
                    <a:lnTo>
                      <a:pt x="124" y="194"/>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57" name="Freeform 330"/>
              <p:cNvSpPr/>
              <p:nvPr/>
            </p:nvSpPr>
            <p:spPr bwMode="gray">
              <a:xfrm>
                <a:off x="1564" y="2873"/>
                <a:ext cx="89" cy="84"/>
              </a:xfrm>
              <a:custGeom>
                <a:avLst/>
                <a:gdLst>
                  <a:gd name="T0" fmla="*/ 10 w 80"/>
                  <a:gd name="T1" fmla="*/ 80 h 84"/>
                  <a:gd name="T2" fmla="*/ 10 w 80"/>
                  <a:gd name="T3" fmla="*/ 74 h 84"/>
                  <a:gd name="T4" fmla="*/ 6 w 80"/>
                  <a:gd name="T5" fmla="*/ 74 h 84"/>
                  <a:gd name="T6" fmla="*/ 4 w 80"/>
                  <a:gd name="T7" fmla="*/ 72 h 84"/>
                  <a:gd name="T8" fmla="*/ 2 w 80"/>
                  <a:gd name="T9" fmla="*/ 70 h 84"/>
                  <a:gd name="T10" fmla="*/ 0 w 80"/>
                  <a:gd name="T11" fmla="*/ 68 h 84"/>
                  <a:gd name="T12" fmla="*/ 0 w 80"/>
                  <a:gd name="T13" fmla="*/ 66 h 84"/>
                  <a:gd name="T14" fmla="*/ 6 w 80"/>
                  <a:gd name="T15" fmla="*/ 54 h 84"/>
                  <a:gd name="T16" fmla="*/ 14 w 80"/>
                  <a:gd name="T17" fmla="*/ 44 h 84"/>
                  <a:gd name="T18" fmla="*/ 24 w 80"/>
                  <a:gd name="T19" fmla="*/ 36 h 84"/>
                  <a:gd name="T20" fmla="*/ 28 w 80"/>
                  <a:gd name="T21" fmla="*/ 34 h 84"/>
                  <a:gd name="T22" fmla="*/ 30 w 80"/>
                  <a:gd name="T23" fmla="*/ 22 h 84"/>
                  <a:gd name="T24" fmla="*/ 32 w 80"/>
                  <a:gd name="T25" fmla="*/ 20 h 84"/>
                  <a:gd name="T26" fmla="*/ 34 w 80"/>
                  <a:gd name="T27" fmla="*/ 18 h 84"/>
                  <a:gd name="T28" fmla="*/ 36 w 80"/>
                  <a:gd name="T29" fmla="*/ 18 h 84"/>
                  <a:gd name="T30" fmla="*/ 38 w 80"/>
                  <a:gd name="T31" fmla="*/ 16 h 84"/>
                  <a:gd name="T32" fmla="*/ 38 w 80"/>
                  <a:gd name="T33" fmla="*/ 12 h 84"/>
                  <a:gd name="T34" fmla="*/ 38 w 80"/>
                  <a:gd name="T35" fmla="*/ 8 h 84"/>
                  <a:gd name="T36" fmla="*/ 38 w 80"/>
                  <a:gd name="T37" fmla="*/ 6 h 84"/>
                  <a:gd name="T38" fmla="*/ 40 w 80"/>
                  <a:gd name="T39" fmla="*/ 2 h 84"/>
                  <a:gd name="T40" fmla="*/ 40 w 80"/>
                  <a:gd name="T41" fmla="*/ 0 h 84"/>
                  <a:gd name="T42" fmla="*/ 42 w 80"/>
                  <a:gd name="T43" fmla="*/ 0 h 84"/>
                  <a:gd name="T44" fmla="*/ 44 w 80"/>
                  <a:gd name="T45" fmla="*/ 0 h 84"/>
                  <a:gd name="T46" fmla="*/ 50 w 80"/>
                  <a:gd name="T47" fmla="*/ 2 h 84"/>
                  <a:gd name="T48" fmla="*/ 54 w 80"/>
                  <a:gd name="T49" fmla="*/ 2 h 84"/>
                  <a:gd name="T50" fmla="*/ 60 w 80"/>
                  <a:gd name="T51" fmla="*/ 4 h 84"/>
                  <a:gd name="T52" fmla="*/ 66 w 80"/>
                  <a:gd name="T53" fmla="*/ 6 h 84"/>
                  <a:gd name="T54" fmla="*/ 66 w 80"/>
                  <a:gd name="T55" fmla="*/ 6 h 84"/>
                  <a:gd name="T56" fmla="*/ 66 w 80"/>
                  <a:gd name="T57" fmla="*/ 6 h 84"/>
                  <a:gd name="T58" fmla="*/ 66 w 80"/>
                  <a:gd name="T59" fmla="*/ 6 h 84"/>
                  <a:gd name="T60" fmla="*/ 68 w 80"/>
                  <a:gd name="T61" fmla="*/ 6 h 84"/>
                  <a:gd name="T62" fmla="*/ 70 w 80"/>
                  <a:gd name="T63" fmla="*/ 10 h 84"/>
                  <a:gd name="T64" fmla="*/ 74 w 80"/>
                  <a:gd name="T65" fmla="*/ 12 h 84"/>
                  <a:gd name="T66" fmla="*/ 78 w 80"/>
                  <a:gd name="T67" fmla="*/ 16 h 84"/>
                  <a:gd name="T68" fmla="*/ 78 w 80"/>
                  <a:gd name="T69" fmla="*/ 18 h 84"/>
                  <a:gd name="T70" fmla="*/ 78 w 80"/>
                  <a:gd name="T71" fmla="*/ 20 h 84"/>
                  <a:gd name="T72" fmla="*/ 78 w 80"/>
                  <a:gd name="T73" fmla="*/ 24 h 84"/>
                  <a:gd name="T74" fmla="*/ 80 w 80"/>
                  <a:gd name="T75" fmla="*/ 26 h 84"/>
                  <a:gd name="T76" fmla="*/ 80 w 80"/>
                  <a:gd name="T77" fmla="*/ 30 h 84"/>
                  <a:gd name="T78" fmla="*/ 78 w 80"/>
                  <a:gd name="T79" fmla="*/ 34 h 84"/>
                  <a:gd name="T80" fmla="*/ 74 w 80"/>
                  <a:gd name="T81" fmla="*/ 44 h 84"/>
                  <a:gd name="T82" fmla="*/ 66 w 80"/>
                  <a:gd name="T83" fmla="*/ 52 h 84"/>
                  <a:gd name="T84" fmla="*/ 56 w 80"/>
                  <a:gd name="T85" fmla="*/ 60 h 84"/>
                  <a:gd name="T86" fmla="*/ 44 w 80"/>
                  <a:gd name="T87" fmla="*/ 64 h 84"/>
                  <a:gd name="T88" fmla="*/ 42 w 80"/>
                  <a:gd name="T89" fmla="*/ 64 h 84"/>
                  <a:gd name="T90" fmla="*/ 42 w 80"/>
                  <a:gd name="T91" fmla="*/ 64 h 84"/>
                  <a:gd name="T92" fmla="*/ 40 w 80"/>
                  <a:gd name="T93" fmla="*/ 66 h 84"/>
                  <a:gd name="T94" fmla="*/ 38 w 80"/>
                  <a:gd name="T95" fmla="*/ 70 h 84"/>
                  <a:gd name="T96" fmla="*/ 38 w 80"/>
                  <a:gd name="T97" fmla="*/ 70 h 84"/>
                  <a:gd name="T98" fmla="*/ 36 w 80"/>
                  <a:gd name="T99" fmla="*/ 72 h 84"/>
                  <a:gd name="T100" fmla="*/ 36 w 80"/>
                  <a:gd name="T101" fmla="*/ 76 h 84"/>
                  <a:gd name="T102" fmla="*/ 34 w 80"/>
                  <a:gd name="T103" fmla="*/ 78 h 84"/>
                  <a:gd name="T104" fmla="*/ 32 w 80"/>
                  <a:gd name="T105" fmla="*/ 80 h 84"/>
                  <a:gd name="T106" fmla="*/ 32 w 80"/>
                  <a:gd name="T107" fmla="*/ 80 h 84"/>
                  <a:gd name="T108" fmla="*/ 32 w 80"/>
                  <a:gd name="T109" fmla="*/ 82 h 84"/>
                  <a:gd name="T110" fmla="*/ 30 w 80"/>
                  <a:gd name="T111" fmla="*/ 84 h 84"/>
                  <a:gd name="T112" fmla="*/ 26 w 80"/>
                  <a:gd name="T113" fmla="*/ 84 h 84"/>
                  <a:gd name="T114" fmla="*/ 24 w 80"/>
                  <a:gd name="T115" fmla="*/ 84 h 84"/>
                  <a:gd name="T116" fmla="*/ 22 w 80"/>
                  <a:gd name="T117" fmla="*/ 82 h 84"/>
                  <a:gd name="T118" fmla="*/ 12 w 80"/>
                  <a:gd name="T119" fmla="*/ 82 h 84"/>
                  <a:gd name="T120" fmla="*/ 10 w 80"/>
                  <a:gd name="T121" fmla="*/ 80 h 84"/>
                  <a:gd name="T122" fmla="*/ 10 w 80"/>
                  <a:gd name="T123" fmla="*/ 80 h 8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
                  <a:gd name="T187" fmla="*/ 0 h 84"/>
                  <a:gd name="T188" fmla="*/ 80 w 80"/>
                  <a:gd name="T189" fmla="*/ 84 h 8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 h="84">
                    <a:moveTo>
                      <a:pt x="10" y="80"/>
                    </a:moveTo>
                    <a:lnTo>
                      <a:pt x="10" y="74"/>
                    </a:lnTo>
                    <a:lnTo>
                      <a:pt x="6" y="74"/>
                    </a:lnTo>
                    <a:lnTo>
                      <a:pt x="4" y="72"/>
                    </a:lnTo>
                    <a:lnTo>
                      <a:pt x="2" y="70"/>
                    </a:lnTo>
                    <a:lnTo>
                      <a:pt x="0" y="68"/>
                    </a:lnTo>
                    <a:lnTo>
                      <a:pt x="0" y="66"/>
                    </a:lnTo>
                    <a:lnTo>
                      <a:pt x="6" y="54"/>
                    </a:lnTo>
                    <a:lnTo>
                      <a:pt x="14" y="44"/>
                    </a:lnTo>
                    <a:lnTo>
                      <a:pt x="24" y="36"/>
                    </a:lnTo>
                    <a:lnTo>
                      <a:pt x="28" y="34"/>
                    </a:lnTo>
                    <a:lnTo>
                      <a:pt x="30" y="22"/>
                    </a:lnTo>
                    <a:lnTo>
                      <a:pt x="32" y="20"/>
                    </a:lnTo>
                    <a:lnTo>
                      <a:pt x="34" y="18"/>
                    </a:lnTo>
                    <a:lnTo>
                      <a:pt x="36" y="18"/>
                    </a:lnTo>
                    <a:lnTo>
                      <a:pt x="38" y="16"/>
                    </a:lnTo>
                    <a:lnTo>
                      <a:pt x="38" y="12"/>
                    </a:lnTo>
                    <a:lnTo>
                      <a:pt x="38" y="8"/>
                    </a:lnTo>
                    <a:lnTo>
                      <a:pt x="38" y="6"/>
                    </a:lnTo>
                    <a:lnTo>
                      <a:pt x="40" y="2"/>
                    </a:lnTo>
                    <a:lnTo>
                      <a:pt x="40" y="0"/>
                    </a:lnTo>
                    <a:lnTo>
                      <a:pt x="42" y="0"/>
                    </a:lnTo>
                    <a:lnTo>
                      <a:pt x="44" y="0"/>
                    </a:lnTo>
                    <a:lnTo>
                      <a:pt x="50" y="2"/>
                    </a:lnTo>
                    <a:lnTo>
                      <a:pt x="54" y="2"/>
                    </a:lnTo>
                    <a:lnTo>
                      <a:pt x="60" y="4"/>
                    </a:lnTo>
                    <a:lnTo>
                      <a:pt x="66" y="6"/>
                    </a:lnTo>
                    <a:lnTo>
                      <a:pt x="68" y="6"/>
                    </a:lnTo>
                    <a:lnTo>
                      <a:pt x="70" y="10"/>
                    </a:lnTo>
                    <a:lnTo>
                      <a:pt x="74" y="12"/>
                    </a:lnTo>
                    <a:lnTo>
                      <a:pt x="78" y="16"/>
                    </a:lnTo>
                    <a:lnTo>
                      <a:pt x="78" y="18"/>
                    </a:lnTo>
                    <a:lnTo>
                      <a:pt x="78" y="20"/>
                    </a:lnTo>
                    <a:lnTo>
                      <a:pt x="78" y="24"/>
                    </a:lnTo>
                    <a:lnTo>
                      <a:pt x="80" y="26"/>
                    </a:lnTo>
                    <a:lnTo>
                      <a:pt x="80" y="30"/>
                    </a:lnTo>
                    <a:lnTo>
                      <a:pt x="78" y="34"/>
                    </a:lnTo>
                    <a:lnTo>
                      <a:pt x="74" y="44"/>
                    </a:lnTo>
                    <a:lnTo>
                      <a:pt x="66" y="52"/>
                    </a:lnTo>
                    <a:lnTo>
                      <a:pt x="56" y="60"/>
                    </a:lnTo>
                    <a:lnTo>
                      <a:pt x="44" y="64"/>
                    </a:lnTo>
                    <a:lnTo>
                      <a:pt x="42" y="64"/>
                    </a:lnTo>
                    <a:lnTo>
                      <a:pt x="40" y="66"/>
                    </a:lnTo>
                    <a:lnTo>
                      <a:pt x="38" y="70"/>
                    </a:lnTo>
                    <a:lnTo>
                      <a:pt x="36" y="72"/>
                    </a:lnTo>
                    <a:lnTo>
                      <a:pt x="36" y="76"/>
                    </a:lnTo>
                    <a:lnTo>
                      <a:pt x="34" y="78"/>
                    </a:lnTo>
                    <a:lnTo>
                      <a:pt x="32" y="80"/>
                    </a:lnTo>
                    <a:lnTo>
                      <a:pt x="32" y="82"/>
                    </a:lnTo>
                    <a:lnTo>
                      <a:pt x="30" y="84"/>
                    </a:lnTo>
                    <a:lnTo>
                      <a:pt x="26" y="84"/>
                    </a:lnTo>
                    <a:lnTo>
                      <a:pt x="24" y="84"/>
                    </a:lnTo>
                    <a:lnTo>
                      <a:pt x="22" y="82"/>
                    </a:lnTo>
                    <a:lnTo>
                      <a:pt x="12" y="82"/>
                    </a:lnTo>
                    <a:lnTo>
                      <a:pt x="10" y="8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58" name="Freeform 331"/>
              <p:cNvSpPr/>
              <p:nvPr/>
            </p:nvSpPr>
            <p:spPr bwMode="gray">
              <a:xfrm>
                <a:off x="1686" y="3213"/>
                <a:ext cx="295" cy="660"/>
              </a:xfrm>
              <a:custGeom>
                <a:avLst/>
                <a:gdLst>
                  <a:gd name="T0" fmla="*/ 82 w 268"/>
                  <a:gd name="T1" fmla="*/ 28 h 660"/>
                  <a:gd name="T2" fmla="*/ 78 w 268"/>
                  <a:gd name="T3" fmla="*/ 38 h 660"/>
                  <a:gd name="T4" fmla="*/ 68 w 268"/>
                  <a:gd name="T5" fmla="*/ 58 h 660"/>
                  <a:gd name="T6" fmla="*/ 52 w 268"/>
                  <a:gd name="T7" fmla="*/ 90 h 660"/>
                  <a:gd name="T8" fmla="*/ 46 w 268"/>
                  <a:gd name="T9" fmla="*/ 126 h 660"/>
                  <a:gd name="T10" fmla="*/ 44 w 268"/>
                  <a:gd name="T11" fmla="*/ 238 h 660"/>
                  <a:gd name="T12" fmla="*/ 32 w 268"/>
                  <a:gd name="T13" fmla="*/ 256 h 660"/>
                  <a:gd name="T14" fmla="*/ 22 w 268"/>
                  <a:gd name="T15" fmla="*/ 282 h 660"/>
                  <a:gd name="T16" fmla="*/ 24 w 268"/>
                  <a:gd name="T17" fmla="*/ 310 h 660"/>
                  <a:gd name="T18" fmla="*/ 20 w 268"/>
                  <a:gd name="T19" fmla="*/ 332 h 660"/>
                  <a:gd name="T20" fmla="*/ 20 w 268"/>
                  <a:gd name="T21" fmla="*/ 370 h 660"/>
                  <a:gd name="T22" fmla="*/ 18 w 268"/>
                  <a:gd name="T23" fmla="*/ 382 h 660"/>
                  <a:gd name="T24" fmla="*/ 22 w 268"/>
                  <a:gd name="T25" fmla="*/ 390 h 660"/>
                  <a:gd name="T26" fmla="*/ 20 w 268"/>
                  <a:gd name="T27" fmla="*/ 428 h 660"/>
                  <a:gd name="T28" fmla="*/ 10 w 268"/>
                  <a:gd name="T29" fmla="*/ 438 h 660"/>
                  <a:gd name="T30" fmla="*/ 2 w 268"/>
                  <a:gd name="T31" fmla="*/ 466 h 660"/>
                  <a:gd name="T32" fmla="*/ 2 w 268"/>
                  <a:gd name="T33" fmla="*/ 530 h 660"/>
                  <a:gd name="T34" fmla="*/ 2 w 268"/>
                  <a:gd name="T35" fmla="*/ 554 h 660"/>
                  <a:gd name="T36" fmla="*/ 54 w 268"/>
                  <a:gd name="T37" fmla="*/ 570 h 660"/>
                  <a:gd name="T38" fmla="*/ 56 w 268"/>
                  <a:gd name="T39" fmla="*/ 588 h 660"/>
                  <a:gd name="T40" fmla="*/ 114 w 268"/>
                  <a:gd name="T41" fmla="*/ 660 h 660"/>
                  <a:gd name="T42" fmla="*/ 106 w 268"/>
                  <a:gd name="T43" fmla="*/ 624 h 660"/>
                  <a:gd name="T44" fmla="*/ 82 w 268"/>
                  <a:gd name="T45" fmla="*/ 616 h 660"/>
                  <a:gd name="T46" fmla="*/ 56 w 268"/>
                  <a:gd name="T47" fmla="*/ 568 h 660"/>
                  <a:gd name="T48" fmla="*/ 54 w 268"/>
                  <a:gd name="T49" fmla="*/ 534 h 660"/>
                  <a:gd name="T50" fmla="*/ 78 w 268"/>
                  <a:gd name="T51" fmla="*/ 506 h 660"/>
                  <a:gd name="T52" fmla="*/ 92 w 268"/>
                  <a:gd name="T53" fmla="*/ 492 h 660"/>
                  <a:gd name="T54" fmla="*/ 96 w 268"/>
                  <a:gd name="T55" fmla="*/ 482 h 660"/>
                  <a:gd name="T56" fmla="*/ 96 w 268"/>
                  <a:gd name="T57" fmla="*/ 466 h 660"/>
                  <a:gd name="T58" fmla="*/ 82 w 268"/>
                  <a:gd name="T59" fmla="*/ 456 h 660"/>
                  <a:gd name="T60" fmla="*/ 74 w 268"/>
                  <a:gd name="T61" fmla="*/ 436 h 660"/>
                  <a:gd name="T62" fmla="*/ 82 w 268"/>
                  <a:gd name="T63" fmla="*/ 424 h 660"/>
                  <a:gd name="T64" fmla="*/ 88 w 268"/>
                  <a:gd name="T65" fmla="*/ 424 h 660"/>
                  <a:gd name="T66" fmla="*/ 124 w 268"/>
                  <a:gd name="T67" fmla="*/ 368 h 660"/>
                  <a:gd name="T68" fmla="*/ 112 w 268"/>
                  <a:gd name="T69" fmla="*/ 346 h 660"/>
                  <a:gd name="T70" fmla="*/ 112 w 268"/>
                  <a:gd name="T71" fmla="*/ 334 h 660"/>
                  <a:gd name="T72" fmla="*/ 142 w 268"/>
                  <a:gd name="T73" fmla="*/ 314 h 660"/>
                  <a:gd name="T74" fmla="*/ 148 w 268"/>
                  <a:gd name="T75" fmla="*/ 300 h 660"/>
                  <a:gd name="T76" fmla="*/ 164 w 268"/>
                  <a:gd name="T77" fmla="*/ 294 h 660"/>
                  <a:gd name="T78" fmla="*/ 210 w 268"/>
                  <a:gd name="T79" fmla="*/ 282 h 660"/>
                  <a:gd name="T80" fmla="*/ 218 w 268"/>
                  <a:gd name="T81" fmla="*/ 250 h 660"/>
                  <a:gd name="T82" fmla="*/ 206 w 268"/>
                  <a:gd name="T83" fmla="*/ 216 h 660"/>
                  <a:gd name="T84" fmla="*/ 200 w 268"/>
                  <a:gd name="T85" fmla="*/ 202 h 660"/>
                  <a:gd name="T86" fmla="*/ 200 w 268"/>
                  <a:gd name="T87" fmla="*/ 180 h 660"/>
                  <a:gd name="T88" fmla="*/ 214 w 268"/>
                  <a:gd name="T89" fmla="*/ 134 h 660"/>
                  <a:gd name="T90" fmla="*/ 220 w 268"/>
                  <a:gd name="T91" fmla="*/ 120 h 660"/>
                  <a:gd name="T92" fmla="*/ 230 w 268"/>
                  <a:gd name="T93" fmla="*/ 110 h 660"/>
                  <a:gd name="T94" fmla="*/ 262 w 268"/>
                  <a:gd name="T95" fmla="*/ 84 h 660"/>
                  <a:gd name="T96" fmla="*/ 268 w 268"/>
                  <a:gd name="T97" fmla="*/ 68 h 660"/>
                  <a:gd name="T98" fmla="*/ 262 w 268"/>
                  <a:gd name="T99" fmla="*/ 62 h 660"/>
                  <a:gd name="T100" fmla="*/ 258 w 268"/>
                  <a:gd name="T101" fmla="*/ 58 h 660"/>
                  <a:gd name="T102" fmla="*/ 252 w 268"/>
                  <a:gd name="T103" fmla="*/ 58 h 660"/>
                  <a:gd name="T104" fmla="*/ 250 w 268"/>
                  <a:gd name="T105" fmla="*/ 72 h 660"/>
                  <a:gd name="T106" fmla="*/ 246 w 268"/>
                  <a:gd name="T107" fmla="*/ 86 h 660"/>
                  <a:gd name="T108" fmla="*/ 176 w 268"/>
                  <a:gd name="T109" fmla="*/ 34 h 660"/>
                  <a:gd name="T110" fmla="*/ 146 w 268"/>
                  <a:gd name="T111" fmla="*/ 18 h 660"/>
                  <a:gd name="T112" fmla="*/ 144 w 268"/>
                  <a:gd name="T113" fmla="*/ 6 h 660"/>
                  <a:gd name="T114" fmla="*/ 138 w 268"/>
                  <a:gd name="T115" fmla="*/ 2 h 660"/>
                  <a:gd name="T116" fmla="*/ 120 w 268"/>
                  <a:gd name="T117" fmla="*/ 16 h 660"/>
                  <a:gd name="T118" fmla="*/ 118 w 268"/>
                  <a:gd name="T119" fmla="*/ 8 h 660"/>
                  <a:gd name="T120" fmla="*/ 94 w 268"/>
                  <a:gd name="T121" fmla="*/ 0 h 660"/>
                  <a:gd name="T122" fmla="*/ 86 w 268"/>
                  <a:gd name="T123" fmla="*/ 14 h 66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68"/>
                  <a:gd name="T187" fmla="*/ 0 h 660"/>
                  <a:gd name="T188" fmla="*/ 268 w 268"/>
                  <a:gd name="T189" fmla="*/ 660 h 66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68" h="660">
                    <a:moveTo>
                      <a:pt x="82" y="18"/>
                    </a:moveTo>
                    <a:lnTo>
                      <a:pt x="82" y="20"/>
                    </a:lnTo>
                    <a:lnTo>
                      <a:pt x="82" y="22"/>
                    </a:lnTo>
                    <a:lnTo>
                      <a:pt x="82" y="28"/>
                    </a:lnTo>
                    <a:lnTo>
                      <a:pt x="82" y="32"/>
                    </a:lnTo>
                    <a:lnTo>
                      <a:pt x="82" y="36"/>
                    </a:lnTo>
                    <a:lnTo>
                      <a:pt x="80" y="36"/>
                    </a:lnTo>
                    <a:lnTo>
                      <a:pt x="78" y="38"/>
                    </a:lnTo>
                    <a:lnTo>
                      <a:pt x="76" y="40"/>
                    </a:lnTo>
                    <a:lnTo>
                      <a:pt x="72" y="44"/>
                    </a:lnTo>
                    <a:lnTo>
                      <a:pt x="70" y="50"/>
                    </a:lnTo>
                    <a:lnTo>
                      <a:pt x="68" y="58"/>
                    </a:lnTo>
                    <a:lnTo>
                      <a:pt x="66" y="62"/>
                    </a:lnTo>
                    <a:lnTo>
                      <a:pt x="62" y="70"/>
                    </a:lnTo>
                    <a:lnTo>
                      <a:pt x="56" y="80"/>
                    </a:lnTo>
                    <a:lnTo>
                      <a:pt x="52" y="90"/>
                    </a:lnTo>
                    <a:lnTo>
                      <a:pt x="50" y="98"/>
                    </a:lnTo>
                    <a:lnTo>
                      <a:pt x="48" y="104"/>
                    </a:lnTo>
                    <a:lnTo>
                      <a:pt x="48" y="112"/>
                    </a:lnTo>
                    <a:lnTo>
                      <a:pt x="46" y="126"/>
                    </a:lnTo>
                    <a:lnTo>
                      <a:pt x="48" y="144"/>
                    </a:lnTo>
                    <a:lnTo>
                      <a:pt x="46" y="234"/>
                    </a:lnTo>
                    <a:lnTo>
                      <a:pt x="46" y="236"/>
                    </a:lnTo>
                    <a:lnTo>
                      <a:pt x="44" y="238"/>
                    </a:lnTo>
                    <a:lnTo>
                      <a:pt x="40" y="242"/>
                    </a:lnTo>
                    <a:lnTo>
                      <a:pt x="38" y="246"/>
                    </a:lnTo>
                    <a:lnTo>
                      <a:pt x="34" y="250"/>
                    </a:lnTo>
                    <a:lnTo>
                      <a:pt x="32" y="256"/>
                    </a:lnTo>
                    <a:lnTo>
                      <a:pt x="30" y="260"/>
                    </a:lnTo>
                    <a:lnTo>
                      <a:pt x="28" y="262"/>
                    </a:lnTo>
                    <a:lnTo>
                      <a:pt x="24" y="280"/>
                    </a:lnTo>
                    <a:lnTo>
                      <a:pt x="22" y="282"/>
                    </a:lnTo>
                    <a:lnTo>
                      <a:pt x="22" y="284"/>
                    </a:lnTo>
                    <a:lnTo>
                      <a:pt x="24" y="292"/>
                    </a:lnTo>
                    <a:lnTo>
                      <a:pt x="22" y="302"/>
                    </a:lnTo>
                    <a:lnTo>
                      <a:pt x="24" y="310"/>
                    </a:lnTo>
                    <a:lnTo>
                      <a:pt x="22" y="322"/>
                    </a:lnTo>
                    <a:lnTo>
                      <a:pt x="18" y="324"/>
                    </a:lnTo>
                    <a:lnTo>
                      <a:pt x="18" y="332"/>
                    </a:lnTo>
                    <a:lnTo>
                      <a:pt x="20" y="332"/>
                    </a:lnTo>
                    <a:lnTo>
                      <a:pt x="20" y="336"/>
                    </a:lnTo>
                    <a:lnTo>
                      <a:pt x="20" y="348"/>
                    </a:lnTo>
                    <a:lnTo>
                      <a:pt x="20" y="360"/>
                    </a:lnTo>
                    <a:lnTo>
                      <a:pt x="20" y="370"/>
                    </a:lnTo>
                    <a:lnTo>
                      <a:pt x="20" y="374"/>
                    </a:lnTo>
                    <a:lnTo>
                      <a:pt x="18" y="378"/>
                    </a:lnTo>
                    <a:lnTo>
                      <a:pt x="18" y="380"/>
                    </a:lnTo>
                    <a:lnTo>
                      <a:pt x="18" y="382"/>
                    </a:lnTo>
                    <a:lnTo>
                      <a:pt x="18" y="384"/>
                    </a:lnTo>
                    <a:lnTo>
                      <a:pt x="20" y="386"/>
                    </a:lnTo>
                    <a:lnTo>
                      <a:pt x="20" y="388"/>
                    </a:lnTo>
                    <a:lnTo>
                      <a:pt x="22" y="390"/>
                    </a:lnTo>
                    <a:lnTo>
                      <a:pt x="22" y="396"/>
                    </a:lnTo>
                    <a:lnTo>
                      <a:pt x="22" y="408"/>
                    </a:lnTo>
                    <a:lnTo>
                      <a:pt x="22" y="420"/>
                    </a:lnTo>
                    <a:lnTo>
                      <a:pt x="20" y="428"/>
                    </a:lnTo>
                    <a:lnTo>
                      <a:pt x="20" y="430"/>
                    </a:lnTo>
                    <a:lnTo>
                      <a:pt x="16" y="432"/>
                    </a:lnTo>
                    <a:lnTo>
                      <a:pt x="14" y="434"/>
                    </a:lnTo>
                    <a:lnTo>
                      <a:pt x="10" y="438"/>
                    </a:lnTo>
                    <a:lnTo>
                      <a:pt x="6" y="442"/>
                    </a:lnTo>
                    <a:lnTo>
                      <a:pt x="4" y="446"/>
                    </a:lnTo>
                    <a:lnTo>
                      <a:pt x="2" y="452"/>
                    </a:lnTo>
                    <a:lnTo>
                      <a:pt x="2" y="466"/>
                    </a:lnTo>
                    <a:lnTo>
                      <a:pt x="2" y="486"/>
                    </a:lnTo>
                    <a:lnTo>
                      <a:pt x="2" y="506"/>
                    </a:lnTo>
                    <a:lnTo>
                      <a:pt x="2" y="524"/>
                    </a:lnTo>
                    <a:lnTo>
                      <a:pt x="2" y="530"/>
                    </a:lnTo>
                    <a:lnTo>
                      <a:pt x="0" y="532"/>
                    </a:lnTo>
                    <a:lnTo>
                      <a:pt x="0" y="536"/>
                    </a:lnTo>
                    <a:lnTo>
                      <a:pt x="2" y="542"/>
                    </a:lnTo>
                    <a:lnTo>
                      <a:pt x="2" y="554"/>
                    </a:lnTo>
                    <a:lnTo>
                      <a:pt x="14" y="568"/>
                    </a:lnTo>
                    <a:lnTo>
                      <a:pt x="52" y="568"/>
                    </a:lnTo>
                    <a:lnTo>
                      <a:pt x="54" y="568"/>
                    </a:lnTo>
                    <a:lnTo>
                      <a:pt x="54" y="570"/>
                    </a:lnTo>
                    <a:lnTo>
                      <a:pt x="54" y="572"/>
                    </a:lnTo>
                    <a:lnTo>
                      <a:pt x="54" y="574"/>
                    </a:lnTo>
                    <a:lnTo>
                      <a:pt x="54" y="580"/>
                    </a:lnTo>
                    <a:lnTo>
                      <a:pt x="56" y="588"/>
                    </a:lnTo>
                    <a:lnTo>
                      <a:pt x="56" y="612"/>
                    </a:lnTo>
                    <a:lnTo>
                      <a:pt x="60" y="638"/>
                    </a:lnTo>
                    <a:lnTo>
                      <a:pt x="100" y="640"/>
                    </a:lnTo>
                    <a:lnTo>
                      <a:pt x="114" y="660"/>
                    </a:lnTo>
                    <a:lnTo>
                      <a:pt x="116" y="654"/>
                    </a:lnTo>
                    <a:lnTo>
                      <a:pt x="118" y="648"/>
                    </a:lnTo>
                    <a:lnTo>
                      <a:pt x="118" y="638"/>
                    </a:lnTo>
                    <a:lnTo>
                      <a:pt x="106" y="624"/>
                    </a:lnTo>
                    <a:lnTo>
                      <a:pt x="94" y="614"/>
                    </a:lnTo>
                    <a:lnTo>
                      <a:pt x="92" y="616"/>
                    </a:lnTo>
                    <a:lnTo>
                      <a:pt x="88" y="616"/>
                    </a:lnTo>
                    <a:lnTo>
                      <a:pt x="82" y="616"/>
                    </a:lnTo>
                    <a:lnTo>
                      <a:pt x="74" y="612"/>
                    </a:lnTo>
                    <a:lnTo>
                      <a:pt x="66" y="604"/>
                    </a:lnTo>
                    <a:lnTo>
                      <a:pt x="60" y="590"/>
                    </a:lnTo>
                    <a:lnTo>
                      <a:pt x="56" y="568"/>
                    </a:lnTo>
                    <a:lnTo>
                      <a:pt x="56" y="564"/>
                    </a:lnTo>
                    <a:lnTo>
                      <a:pt x="54" y="554"/>
                    </a:lnTo>
                    <a:lnTo>
                      <a:pt x="52" y="544"/>
                    </a:lnTo>
                    <a:lnTo>
                      <a:pt x="54" y="534"/>
                    </a:lnTo>
                    <a:lnTo>
                      <a:pt x="62" y="526"/>
                    </a:lnTo>
                    <a:lnTo>
                      <a:pt x="74" y="508"/>
                    </a:lnTo>
                    <a:lnTo>
                      <a:pt x="78" y="506"/>
                    </a:lnTo>
                    <a:lnTo>
                      <a:pt x="80" y="502"/>
                    </a:lnTo>
                    <a:lnTo>
                      <a:pt x="84" y="500"/>
                    </a:lnTo>
                    <a:lnTo>
                      <a:pt x="88" y="496"/>
                    </a:lnTo>
                    <a:lnTo>
                      <a:pt x="92" y="492"/>
                    </a:lnTo>
                    <a:lnTo>
                      <a:pt x="94" y="490"/>
                    </a:lnTo>
                    <a:lnTo>
                      <a:pt x="94" y="486"/>
                    </a:lnTo>
                    <a:lnTo>
                      <a:pt x="94" y="484"/>
                    </a:lnTo>
                    <a:lnTo>
                      <a:pt x="96" y="482"/>
                    </a:lnTo>
                    <a:lnTo>
                      <a:pt x="96" y="478"/>
                    </a:lnTo>
                    <a:lnTo>
                      <a:pt x="96" y="474"/>
                    </a:lnTo>
                    <a:lnTo>
                      <a:pt x="96" y="470"/>
                    </a:lnTo>
                    <a:lnTo>
                      <a:pt x="96" y="466"/>
                    </a:lnTo>
                    <a:lnTo>
                      <a:pt x="94" y="462"/>
                    </a:lnTo>
                    <a:lnTo>
                      <a:pt x="90" y="460"/>
                    </a:lnTo>
                    <a:lnTo>
                      <a:pt x="86" y="458"/>
                    </a:lnTo>
                    <a:lnTo>
                      <a:pt x="82" y="456"/>
                    </a:lnTo>
                    <a:lnTo>
                      <a:pt x="78" y="452"/>
                    </a:lnTo>
                    <a:lnTo>
                      <a:pt x="76" y="448"/>
                    </a:lnTo>
                    <a:lnTo>
                      <a:pt x="74" y="444"/>
                    </a:lnTo>
                    <a:lnTo>
                      <a:pt x="74" y="436"/>
                    </a:lnTo>
                    <a:lnTo>
                      <a:pt x="74" y="432"/>
                    </a:lnTo>
                    <a:lnTo>
                      <a:pt x="76" y="428"/>
                    </a:lnTo>
                    <a:lnTo>
                      <a:pt x="78" y="426"/>
                    </a:lnTo>
                    <a:lnTo>
                      <a:pt x="82" y="424"/>
                    </a:lnTo>
                    <a:lnTo>
                      <a:pt x="84" y="424"/>
                    </a:lnTo>
                    <a:lnTo>
                      <a:pt x="86" y="424"/>
                    </a:lnTo>
                    <a:lnTo>
                      <a:pt x="88" y="424"/>
                    </a:lnTo>
                    <a:lnTo>
                      <a:pt x="104" y="402"/>
                    </a:lnTo>
                    <a:lnTo>
                      <a:pt x="112" y="382"/>
                    </a:lnTo>
                    <a:lnTo>
                      <a:pt x="112" y="370"/>
                    </a:lnTo>
                    <a:lnTo>
                      <a:pt x="124" y="368"/>
                    </a:lnTo>
                    <a:lnTo>
                      <a:pt x="124" y="354"/>
                    </a:lnTo>
                    <a:lnTo>
                      <a:pt x="112" y="348"/>
                    </a:lnTo>
                    <a:lnTo>
                      <a:pt x="112" y="346"/>
                    </a:lnTo>
                    <a:lnTo>
                      <a:pt x="110" y="344"/>
                    </a:lnTo>
                    <a:lnTo>
                      <a:pt x="110" y="340"/>
                    </a:lnTo>
                    <a:lnTo>
                      <a:pt x="110" y="336"/>
                    </a:lnTo>
                    <a:lnTo>
                      <a:pt x="112" y="334"/>
                    </a:lnTo>
                    <a:lnTo>
                      <a:pt x="114" y="332"/>
                    </a:lnTo>
                    <a:lnTo>
                      <a:pt x="118" y="332"/>
                    </a:lnTo>
                    <a:lnTo>
                      <a:pt x="138" y="334"/>
                    </a:lnTo>
                    <a:lnTo>
                      <a:pt x="142" y="314"/>
                    </a:lnTo>
                    <a:lnTo>
                      <a:pt x="142" y="312"/>
                    </a:lnTo>
                    <a:lnTo>
                      <a:pt x="144" y="310"/>
                    </a:lnTo>
                    <a:lnTo>
                      <a:pt x="144" y="306"/>
                    </a:lnTo>
                    <a:lnTo>
                      <a:pt x="148" y="300"/>
                    </a:lnTo>
                    <a:lnTo>
                      <a:pt x="150" y="296"/>
                    </a:lnTo>
                    <a:lnTo>
                      <a:pt x="154" y="294"/>
                    </a:lnTo>
                    <a:lnTo>
                      <a:pt x="160" y="292"/>
                    </a:lnTo>
                    <a:lnTo>
                      <a:pt x="164" y="294"/>
                    </a:lnTo>
                    <a:lnTo>
                      <a:pt x="172" y="294"/>
                    </a:lnTo>
                    <a:lnTo>
                      <a:pt x="184" y="294"/>
                    </a:lnTo>
                    <a:lnTo>
                      <a:pt x="198" y="290"/>
                    </a:lnTo>
                    <a:lnTo>
                      <a:pt x="210" y="282"/>
                    </a:lnTo>
                    <a:lnTo>
                      <a:pt x="218" y="266"/>
                    </a:lnTo>
                    <a:lnTo>
                      <a:pt x="220" y="262"/>
                    </a:lnTo>
                    <a:lnTo>
                      <a:pt x="220" y="256"/>
                    </a:lnTo>
                    <a:lnTo>
                      <a:pt x="218" y="250"/>
                    </a:lnTo>
                    <a:lnTo>
                      <a:pt x="216" y="242"/>
                    </a:lnTo>
                    <a:lnTo>
                      <a:pt x="214" y="234"/>
                    </a:lnTo>
                    <a:lnTo>
                      <a:pt x="208" y="218"/>
                    </a:lnTo>
                    <a:lnTo>
                      <a:pt x="206" y="216"/>
                    </a:lnTo>
                    <a:lnTo>
                      <a:pt x="206" y="214"/>
                    </a:lnTo>
                    <a:lnTo>
                      <a:pt x="204" y="210"/>
                    </a:lnTo>
                    <a:lnTo>
                      <a:pt x="202" y="206"/>
                    </a:lnTo>
                    <a:lnTo>
                      <a:pt x="200" y="202"/>
                    </a:lnTo>
                    <a:lnTo>
                      <a:pt x="200" y="196"/>
                    </a:lnTo>
                    <a:lnTo>
                      <a:pt x="202" y="194"/>
                    </a:lnTo>
                    <a:lnTo>
                      <a:pt x="202" y="190"/>
                    </a:lnTo>
                    <a:lnTo>
                      <a:pt x="200" y="180"/>
                    </a:lnTo>
                    <a:lnTo>
                      <a:pt x="200" y="168"/>
                    </a:lnTo>
                    <a:lnTo>
                      <a:pt x="200" y="158"/>
                    </a:lnTo>
                    <a:lnTo>
                      <a:pt x="202" y="152"/>
                    </a:lnTo>
                    <a:lnTo>
                      <a:pt x="214" y="134"/>
                    </a:lnTo>
                    <a:lnTo>
                      <a:pt x="214" y="132"/>
                    </a:lnTo>
                    <a:lnTo>
                      <a:pt x="214" y="128"/>
                    </a:lnTo>
                    <a:lnTo>
                      <a:pt x="218" y="124"/>
                    </a:lnTo>
                    <a:lnTo>
                      <a:pt x="220" y="120"/>
                    </a:lnTo>
                    <a:lnTo>
                      <a:pt x="224" y="116"/>
                    </a:lnTo>
                    <a:lnTo>
                      <a:pt x="228" y="112"/>
                    </a:lnTo>
                    <a:lnTo>
                      <a:pt x="230" y="110"/>
                    </a:lnTo>
                    <a:lnTo>
                      <a:pt x="238" y="104"/>
                    </a:lnTo>
                    <a:lnTo>
                      <a:pt x="246" y="98"/>
                    </a:lnTo>
                    <a:lnTo>
                      <a:pt x="254" y="90"/>
                    </a:lnTo>
                    <a:lnTo>
                      <a:pt x="262" y="84"/>
                    </a:lnTo>
                    <a:lnTo>
                      <a:pt x="264" y="82"/>
                    </a:lnTo>
                    <a:lnTo>
                      <a:pt x="266" y="76"/>
                    </a:lnTo>
                    <a:lnTo>
                      <a:pt x="268" y="72"/>
                    </a:lnTo>
                    <a:lnTo>
                      <a:pt x="268" y="68"/>
                    </a:lnTo>
                    <a:lnTo>
                      <a:pt x="268" y="64"/>
                    </a:lnTo>
                    <a:lnTo>
                      <a:pt x="266" y="62"/>
                    </a:lnTo>
                    <a:lnTo>
                      <a:pt x="264" y="62"/>
                    </a:lnTo>
                    <a:lnTo>
                      <a:pt x="262" y="62"/>
                    </a:lnTo>
                    <a:lnTo>
                      <a:pt x="262" y="60"/>
                    </a:lnTo>
                    <a:lnTo>
                      <a:pt x="260" y="60"/>
                    </a:lnTo>
                    <a:lnTo>
                      <a:pt x="258" y="60"/>
                    </a:lnTo>
                    <a:lnTo>
                      <a:pt x="258" y="58"/>
                    </a:lnTo>
                    <a:lnTo>
                      <a:pt x="258" y="56"/>
                    </a:lnTo>
                    <a:lnTo>
                      <a:pt x="260" y="56"/>
                    </a:lnTo>
                    <a:lnTo>
                      <a:pt x="252" y="58"/>
                    </a:lnTo>
                    <a:lnTo>
                      <a:pt x="252" y="60"/>
                    </a:lnTo>
                    <a:lnTo>
                      <a:pt x="250" y="66"/>
                    </a:lnTo>
                    <a:lnTo>
                      <a:pt x="250" y="70"/>
                    </a:lnTo>
                    <a:lnTo>
                      <a:pt x="250" y="72"/>
                    </a:lnTo>
                    <a:lnTo>
                      <a:pt x="250" y="74"/>
                    </a:lnTo>
                    <a:lnTo>
                      <a:pt x="248" y="78"/>
                    </a:lnTo>
                    <a:lnTo>
                      <a:pt x="246" y="82"/>
                    </a:lnTo>
                    <a:lnTo>
                      <a:pt x="246" y="86"/>
                    </a:lnTo>
                    <a:lnTo>
                      <a:pt x="246" y="88"/>
                    </a:lnTo>
                    <a:lnTo>
                      <a:pt x="194" y="88"/>
                    </a:lnTo>
                    <a:lnTo>
                      <a:pt x="210" y="52"/>
                    </a:lnTo>
                    <a:lnTo>
                      <a:pt x="176" y="34"/>
                    </a:lnTo>
                    <a:lnTo>
                      <a:pt x="170" y="28"/>
                    </a:lnTo>
                    <a:lnTo>
                      <a:pt x="154" y="22"/>
                    </a:lnTo>
                    <a:lnTo>
                      <a:pt x="150" y="20"/>
                    </a:lnTo>
                    <a:lnTo>
                      <a:pt x="146" y="18"/>
                    </a:lnTo>
                    <a:lnTo>
                      <a:pt x="144" y="16"/>
                    </a:lnTo>
                    <a:lnTo>
                      <a:pt x="144" y="14"/>
                    </a:lnTo>
                    <a:lnTo>
                      <a:pt x="144" y="10"/>
                    </a:lnTo>
                    <a:lnTo>
                      <a:pt x="144" y="6"/>
                    </a:lnTo>
                    <a:lnTo>
                      <a:pt x="142" y="4"/>
                    </a:lnTo>
                    <a:lnTo>
                      <a:pt x="140" y="2"/>
                    </a:lnTo>
                    <a:lnTo>
                      <a:pt x="138" y="2"/>
                    </a:lnTo>
                    <a:lnTo>
                      <a:pt x="134" y="0"/>
                    </a:lnTo>
                    <a:lnTo>
                      <a:pt x="132" y="2"/>
                    </a:lnTo>
                    <a:lnTo>
                      <a:pt x="130" y="4"/>
                    </a:lnTo>
                    <a:lnTo>
                      <a:pt x="120" y="16"/>
                    </a:lnTo>
                    <a:lnTo>
                      <a:pt x="120" y="14"/>
                    </a:lnTo>
                    <a:lnTo>
                      <a:pt x="120" y="12"/>
                    </a:lnTo>
                    <a:lnTo>
                      <a:pt x="118" y="8"/>
                    </a:lnTo>
                    <a:lnTo>
                      <a:pt x="116" y="6"/>
                    </a:lnTo>
                    <a:lnTo>
                      <a:pt x="114" y="4"/>
                    </a:lnTo>
                    <a:lnTo>
                      <a:pt x="108" y="4"/>
                    </a:lnTo>
                    <a:lnTo>
                      <a:pt x="94" y="0"/>
                    </a:lnTo>
                    <a:lnTo>
                      <a:pt x="94" y="2"/>
                    </a:lnTo>
                    <a:lnTo>
                      <a:pt x="92" y="6"/>
                    </a:lnTo>
                    <a:lnTo>
                      <a:pt x="90" y="10"/>
                    </a:lnTo>
                    <a:lnTo>
                      <a:pt x="86" y="14"/>
                    </a:lnTo>
                    <a:lnTo>
                      <a:pt x="82" y="18"/>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59" name="Freeform 332"/>
              <p:cNvSpPr/>
              <p:nvPr/>
            </p:nvSpPr>
            <p:spPr bwMode="gray">
              <a:xfrm>
                <a:off x="1681" y="2823"/>
                <a:ext cx="587" cy="572"/>
              </a:xfrm>
              <a:custGeom>
                <a:avLst/>
                <a:gdLst>
                  <a:gd name="T0" fmla="*/ 324 w 532"/>
                  <a:gd name="T1" fmla="*/ 492 h 572"/>
                  <a:gd name="T2" fmla="*/ 418 w 532"/>
                  <a:gd name="T3" fmla="*/ 404 h 572"/>
                  <a:gd name="T4" fmla="*/ 474 w 532"/>
                  <a:gd name="T5" fmla="*/ 284 h 572"/>
                  <a:gd name="T6" fmla="*/ 532 w 532"/>
                  <a:gd name="T7" fmla="*/ 162 h 572"/>
                  <a:gd name="T8" fmla="*/ 478 w 532"/>
                  <a:gd name="T9" fmla="*/ 116 h 572"/>
                  <a:gd name="T10" fmla="*/ 382 w 532"/>
                  <a:gd name="T11" fmla="*/ 96 h 572"/>
                  <a:gd name="T12" fmla="*/ 384 w 532"/>
                  <a:gd name="T13" fmla="*/ 80 h 572"/>
                  <a:gd name="T14" fmla="*/ 366 w 532"/>
                  <a:gd name="T15" fmla="*/ 76 h 572"/>
                  <a:gd name="T16" fmla="*/ 336 w 532"/>
                  <a:gd name="T17" fmla="*/ 72 h 572"/>
                  <a:gd name="T18" fmla="*/ 306 w 532"/>
                  <a:gd name="T19" fmla="*/ 84 h 572"/>
                  <a:gd name="T20" fmla="*/ 282 w 532"/>
                  <a:gd name="T21" fmla="*/ 96 h 572"/>
                  <a:gd name="T22" fmla="*/ 300 w 532"/>
                  <a:gd name="T23" fmla="*/ 76 h 572"/>
                  <a:gd name="T24" fmla="*/ 322 w 532"/>
                  <a:gd name="T25" fmla="*/ 50 h 572"/>
                  <a:gd name="T26" fmla="*/ 282 w 532"/>
                  <a:gd name="T27" fmla="*/ 0 h 572"/>
                  <a:gd name="T28" fmla="*/ 264 w 532"/>
                  <a:gd name="T29" fmla="*/ 20 h 572"/>
                  <a:gd name="T30" fmla="*/ 254 w 532"/>
                  <a:gd name="T31" fmla="*/ 22 h 572"/>
                  <a:gd name="T32" fmla="*/ 244 w 532"/>
                  <a:gd name="T33" fmla="*/ 22 h 572"/>
                  <a:gd name="T34" fmla="*/ 234 w 532"/>
                  <a:gd name="T35" fmla="*/ 24 h 572"/>
                  <a:gd name="T36" fmla="*/ 218 w 532"/>
                  <a:gd name="T37" fmla="*/ 22 h 572"/>
                  <a:gd name="T38" fmla="*/ 202 w 532"/>
                  <a:gd name="T39" fmla="*/ 26 h 572"/>
                  <a:gd name="T40" fmla="*/ 184 w 532"/>
                  <a:gd name="T41" fmla="*/ 24 h 572"/>
                  <a:gd name="T42" fmla="*/ 176 w 532"/>
                  <a:gd name="T43" fmla="*/ 2 h 572"/>
                  <a:gd name="T44" fmla="*/ 156 w 532"/>
                  <a:gd name="T45" fmla="*/ 14 h 572"/>
                  <a:gd name="T46" fmla="*/ 120 w 532"/>
                  <a:gd name="T47" fmla="*/ 6 h 572"/>
                  <a:gd name="T48" fmla="*/ 120 w 532"/>
                  <a:gd name="T49" fmla="*/ 10 h 572"/>
                  <a:gd name="T50" fmla="*/ 130 w 532"/>
                  <a:gd name="T51" fmla="*/ 26 h 572"/>
                  <a:gd name="T52" fmla="*/ 90 w 532"/>
                  <a:gd name="T53" fmla="*/ 52 h 572"/>
                  <a:gd name="T54" fmla="*/ 76 w 532"/>
                  <a:gd name="T55" fmla="*/ 44 h 572"/>
                  <a:gd name="T56" fmla="*/ 62 w 532"/>
                  <a:gd name="T57" fmla="*/ 62 h 572"/>
                  <a:gd name="T58" fmla="*/ 52 w 532"/>
                  <a:gd name="T59" fmla="*/ 70 h 572"/>
                  <a:gd name="T60" fmla="*/ 60 w 532"/>
                  <a:gd name="T61" fmla="*/ 96 h 572"/>
                  <a:gd name="T62" fmla="*/ 36 w 532"/>
                  <a:gd name="T63" fmla="*/ 132 h 572"/>
                  <a:gd name="T64" fmla="*/ 10 w 532"/>
                  <a:gd name="T65" fmla="*/ 146 h 572"/>
                  <a:gd name="T66" fmla="*/ 2 w 532"/>
                  <a:gd name="T67" fmla="*/ 164 h 572"/>
                  <a:gd name="T68" fmla="*/ 4 w 532"/>
                  <a:gd name="T69" fmla="*/ 194 h 572"/>
                  <a:gd name="T70" fmla="*/ 12 w 532"/>
                  <a:gd name="T71" fmla="*/ 198 h 572"/>
                  <a:gd name="T72" fmla="*/ 26 w 532"/>
                  <a:gd name="T73" fmla="*/ 206 h 572"/>
                  <a:gd name="T74" fmla="*/ 42 w 532"/>
                  <a:gd name="T75" fmla="*/ 198 h 572"/>
                  <a:gd name="T76" fmla="*/ 50 w 532"/>
                  <a:gd name="T77" fmla="*/ 226 h 572"/>
                  <a:gd name="T78" fmla="*/ 78 w 532"/>
                  <a:gd name="T79" fmla="*/ 224 h 572"/>
                  <a:gd name="T80" fmla="*/ 96 w 532"/>
                  <a:gd name="T81" fmla="*/ 210 h 572"/>
                  <a:gd name="T82" fmla="*/ 110 w 532"/>
                  <a:gd name="T83" fmla="*/ 206 h 572"/>
                  <a:gd name="T84" fmla="*/ 124 w 532"/>
                  <a:gd name="T85" fmla="*/ 248 h 572"/>
                  <a:gd name="T86" fmla="*/ 156 w 532"/>
                  <a:gd name="T87" fmla="*/ 266 h 572"/>
                  <a:gd name="T88" fmla="*/ 182 w 532"/>
                  <a:gd name="T89" fmla="*/ 288 h 572"/>
                  <a:gd name="T90" fmla="*/ 206 w 532"/>
                  <a:gd name="T91" fmla="*/ 310 h 572"/>
                  <a:gd name="T92" fmla="*/ 214 w 532"/>
                  <a:gd name="T93" fmla="*/ 326 h 572"/>
                  <a:gd name="T94" fmla="*/ 214 w 532"/>
                  <a:gd name="T95" fmla="*/ 372 h 572"/>
                  <a:gd name="T96" fmla="*/ 220 w 532"/>
                  <a:gd name="T97" fmla="*/ 416 h 572"/>
                  <a:gd name="T98" fmla="*/ 242 w 532"/>
                  <a:gd name="T99" fmla="*/ 422 h 572"/>
                  <a:gd name="T100" fmla="*/ 254 w 532"/>
                  <a:gd name="T101" fmla="*/ 436 h 572"/>
                  <a:gd name="T102" fmla="*/ 264 w 532"/>
                  <a:gd name="T103" fmla="*/ 450 h 572"/>
                  <a:gd name="T104" fmla="*/ 270 w 532"/>
                  <a:gd name="T105" fmla="*/ 466 h 572"/>
                  <a:gd name="T106" fmla="*/ 232 w 532"/>
                  <a:gd name="T107" fmla="*/ 500 h 572"/>
                  <a:gd name="T108" fmla="*/ 216 w 532"/>
                  <a:gd name="T109" fmla="*/ 524 h 572"/>
                  <a:gd name="T110" fmla="*/ 240 w 532"/>
                  <a:gd name="T111" fmla="*/ 538 h 572"/>
                  <a:gd name="T112" fmla="*/ 264 w 532"/>
                  <a:gd name="T113" fmla="*/ 552 h 57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32"/>
                  <a:gd name="T172" fmla="*/ 0 h 572"/>
                  <a:gd name="T173" fmla="*/ 532 w 532"/>
                  <a:gd name="T174" fmla="*/ 572 h 57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32" h="572">
                    <a:moveTo>
                      <a:pt x="290" y="562"/>
                    </a:moveTo>
                    <a:lnTo>
                      <a:pt x="292" y="556"/>
                    </a:lnTo>
                    <a:lnTo>
                      <a:pt x="294" y="552"/>
                    </a:lnTo>
                    <a:lnTo>
                      <a:pt x="296" y="548"/>
                    </a:lnTo>
                    <a:lnTo>
                      <a:pt x="304" y="536"/>
                    </a:lnTo>
                    <a:lnTo>
                      <a:pt x="314" y="518"/>
                    </a:lnTo>
                    <a:lnTo>
                      <a:pt x="324" y="492"/>
                    </a:lnTo>
                    <a:lnTo>
                      <a:pt x="336" y="458"/>
                    </a:lnTo>
                    <a:lnTo>
                      <a:pt x="342" y="452"/>
                    </a:lnTo>
                    <a:lnTo>
                      <a:pt x="354" y="440"/>
                    </a:lnTo>
                    <a:lnTo>
                      <a:pt x="370" y="426"/>
                    </a:lnTo>
                    <a:lnTo>
                      <a:pt x="392" y="414"/>
                    </a:lnTo>
                    <a:lnTo>
                      <a:pt x="416" y="406"/>
                    </a:lnTo>
                    <a:lnTo>
                      <a:pt x="418" y="404"/>
                    </a:lnTo>
                    <a:lnTo>
                      <a:pt x="426" y="400"/>
                    </a:lnTo>
                    <a:lnTo>
                      <a:pt x="434" y="394"/>
                    </a:lnTo>
                    <a:lnTo>
                      <a:pt x="446" y="382"/>
                    </a:lnTo>
                    <a:lnTo>
                      <a:pt x="456" y="366"/>
                    </a:lnTo>
                    <a:lnTo>
                      <a:pt x="466" y="344"/>
                    </a:lnTo>
                    <a:lnTo>
                      <a:pt x="472" y="318"/>
                    </a:lnTo>
                    <a:lnTo>
                      <a:pt x="474" y="284"/>
                    </a:lnTo>
                    <a:lnTo>
                      <a:pt x="514" y="216"/>
                    </a:lnTo>
                    <a:lnTo>
                      <a:pt x="516" y="214"/>
                    </a:lnTo>
                    <a:lnTo>
                      <a:pt x="524" y="204"/>
                    </a:lnTo>
                    <a:lnTo>
                      <a:pt x="530" y="190"/>
                    </a:lnTo>
                    <a:lnTo>
                      <a:pt x="532" y="170"/>
                    </a:lnTo>
                    <a:lnTo>
                      <a:pt x="532" y="168"/>
                    </a:lnTo>
                    <a:lnTo>
                      <a:pt x="532" y="162"/>
                    </a:lnTo>
                    <a:lnTo>
                      <a:pt x="532" y="154"/>
                    </a:lnTo>
                    <a:lnTo>
                      <a:pt x="528" y="146"/>
                    </a:lnTo>
                    <a:lnTo>
                      <a:pt x="518" y="138"/>
                    </a:lnTo>
                    <a:lnTo>
                      <a:pt x="502" y="132"/>
                    </a:lnTo>
                    <a:lnTo>
                      <a:pt x="498" y="130"/>
                    </a:lnTo>
                    <a:lnTo>
                      <a:pt x="490" y="124"/>
                    </a:lnTo>
                    <a:lnTo>
                      <a:pt x="478" y="116"/>
                    </a:lnTo>
                    <a:lnTo>
                      <a:pt x="464" y="110"/>
                    </a:lnTo>
                    <a:lnTo>
                      <a:pt x="448" y="110"/>
                    </a:lnTo>
                    <a:lnTo>
                      <a:pt x="398" y="94"/>
                    </a:lnTo>
                    <a:lnTo>
                      <a:pt x="394" y="92"/>
                    </a:lnTo>
                    <a:lnTo>
                      <a:pt x="390" y="94"/>
                    </a:lnTo>
                    <a:lnTo>
                      <a:pt x="386" y="94"/>
                    </a:lnTo>
                    <a:lnTo>
                      <a:pt x="382" y="96"/>
                    </a:lnTo>
                    <a:lnTo>
                      <a:pt x="380" y="98"/>
                    </a:lnTo>
                    <a:lnTo>
                      <a:pt x="378" y="98"/>
                    </a:lnTo>
                    <a:lnTo>
                      <a:pt x="380" y="94"/>
                    </a:lnTo>
                    <a:lnTo>
                      <a:pt x="382" y="90"/>
                    </a:lnTo>
                    <a:lnTo>
                      <a:pt x="382" y="86"/>
                    </a:lnTo>
                    <a:lnTo>
                      <a:pt x="384" y="82"/>
                    </a:lnTo>
                    <a:lnTo>
                      <a:pt x="384" y="80"/>
                    </a:lnTo>
                    <a:lnTo>
                      <a:pt x="382" y="78"/>
                    </a:lnTo>
                    <a:lnTo>
                      <a:pt x="380" y="76"/>
                    </a:lnTo>
                    <a:lnTo>
                      <a:pt x="376" y="76"/>
                    </a:lnTo>
                    <a:lnTo>
                      <a:pt x="374" y="76"/>
                    </a:lnTo>
                    <a:lnTo>
                      <a:pt x="370" y="76"/>
                    </a:lnTo>
                    <a:lnTo>
                      <a:pt x="368" y="76"/>
                    </a:lnTo>
                    <a:lnTo>
                      <a:pt x="366" y="76"/>
                    </a:lnTo>
                    <a:lnTo>
                      <a:pt x="362" y="76"/>
                    </a:lnTo>
                    <a:lnTo>
                      <a:pt x="358" y="74"/>
                    </a:lnTo>
                    <a:lnTo>
                      <a:pt x="352" y="74"/>
                    </a:lnTo>
                    <a:lnTo>
                      <a:pt x="346" y="72"/>
                    </a:lnTo>
                    <a:lnTo>
                      <a:pt x="340" y="72"/>
                    </a:lnTo>
                    <a:lnTo>
                      <a:pt x="338" y="72"/>
                    </a:lnTo>
                    <a:lnTo>
                      <a:pt x="336" y="72"/>
                    </a:lnTo>
                    <a:lnTo>
                      <a:pt x="330" y="72"/>
                    </a:lnTo>
                    <a:lnTo>
                      <a:pt x="324" y="76"/>
                    </a:lnTo>
                    <a:lnTo>
                      <a:pt x="318" y="78"/>
                    </a:lnTo>
                    <a:lnTo>
                      <a:pt x="314" y="80"/>
                    </a:lnTo>
                    <a:lnTo>
                      <a:pt x="310" y="82"/>
                    </a:lnTo>
                    <a:lnTo>
                      <a:pt x="306" y="84"/>
                    </a:lnTo>
                    <a:lnTo>
                      <a:pt x="298" y="90"/>
                    </a:lnTo>
                    <a:lnTo>
                      <a:pt x="292" y="94"/>
                    </a:lnTo>
                    <a:lnTo>
                      <a:pt x="286" y="98"/>
                    </a:lnTo>
                    <a:lnTo>
                      <a:pt x="282" y="98"/>
                    </a:lnTo>
                    <a:lnTo>
                      <a:pt x="278" y="98"/>
                    </a:lnTo>
                    <a:lnTo>
                      <a:pt x="282" y="96"/>
                    </a:lnTo>
                    <a:lnTo>
                      <a:pt x="286" y="94"/>
                    </a:lnTo>
                    <a:lnTo>
                      <a:pt x="290" y="90"/>
                    </a:lnTo>
                    <a:lnTo>
                      <a:pt x="292" y="86"/>
                    </a:lnTo>
                    <a:lnTo>
                      <a:pt x="294" y="84"/>
                    </a:lnTo>
                    <a:lnTo>
                      <a:pt x="298" y="80"/>
                    </a:lnTo>
                    <a:lnTo>
                      <a:pt x="300" y="76"/>
                    </a:lnTo>
                    <a:lnTo>
                      <a:pt x="304" y="72"/>
                    </a:lnTo>
                    <a:lnTo>
                      <a:pt x="308" y="68"/>
                    </a:lnTo>
                    <a:lnTo>
                      <a:pt x="312" y="66"/>
                    </a:lnTo>
                    <a:lnTo>
                      <a:pt x="314" y="64"/>
                    </a:lnTo>
                    <a:lnTo>
                      <a:pt x="316" y="62"/>
                    </a:lnTo>
                    <a:lnTo>
                      <a:pt x="320" y="56"/>
                    </a:lnTo>
                    <a:lnTo>
                      <a:pt x="322" y="50"/>
                    </a:lnTo>
                    <a:lnTo>
                      <a:pt x="322" y="46"/>
                    </a:lnTo>
                    <a:lnTo>
                      <a:pt x="312" y="26"/>
                    </a:lnTo>
                    <a:lnTo>
                      <a:pt x="296" y="8"/>
                    </a:lnTo>
                    <a:lnTo>
                      <a:pt x="290" y="4"/>
                    </a:lnTo>
                    <a:lnTo>
                      <a:pt x="282" y="0"/>
                    </a:lnTo>
                    <a:lnTo>
                      <a:pt x="276" y="4"/>
                    </a:lnTo>
                    <a:lnTo>
                      <a:pt x="274" y="8"/>
                    </a:lnTo>
                    <a:lnTo>
                      <a:pt x="270" y="8"/>
                    </a:lnTo>
                    <a:lnTo>
                      <a:pt x="270" y="10"/>
                    </a:lnTo>
                    <a:lnTo>
                      <a:pt x="268" y="14"/>
                    </a:lnTo>
                    <a:lnTo>
                      <a:pt x="266" y="18"/>
                    </a:lnTo>
                    <a:lnTo>
                      <a:pt x="264" y="20"/>
                    </a:lnTo>
                    <a:lnTo>
                      <a:pt x="264" y="22"/>
                    </a:lnTo>
                    <a:lnTo>
                      <a:pt x="262" y="24"/>
                    </a:lnTo>
                    <a:lnTo>
                      <a:pt x="260" y="24"/>
                    </a:lnTo>
                    <a:lnTo>
                      <a:pt x="258" y="24"/>
                    </a:lnTo>
                    <a:lnTo>
                      <a:pt x="256" y="24"/>
                    </a:lnTo>
                    <a:lnTo>
                      <a:pt x="254" y="22"/>
                    </a:lnTo>
                    <a:lnTo>
                      <a:pt x="252" y="22"/>
                    </a:lnTo>
                    <a:lnTo>
                      <a:pt x="250" y="22"/>
                    </a:lnTo>
                    <a:lnTo>
                      <a:pt x="248" y="22"/>
                    </a:lnTo>
                    <a:lnTo>
                      <a:pt x="246" y="22"/>
                    </a:lnTo>
                    <a:lnTo>
                      <a:pt x="244" y="22"/>
                    </a:lnTo>
                    <a:lnTo>
                      <a:pt x="242" y="24"/>
                    </a:lnTo>
                    <a:lnTo>
                      <a:pt x="240" y="24"/>
                    </a:lnTo>
                    <a:lnTo>
                      <a:pt x="238" y="24"/>
                    </a:lnTo>
                    <a:lnTo>
                      <a:pt x="236" y="24"/>
                    </a:lnTo>
                    <a:lnTo>
                      <a:pt x="234" y="24"/>
                    </a:lnTo>
                    <a:lnTo>
                      <a:pt x="232" y="22"/>
                    </a:lnTo>
                    <a:lnTo>
                      <a:pt x="230" y="22"/>
                    </a:lnTo>
                    <a:lnTo>
                      <a:pt x="228" y="22"/>
                    </a:lnTo>
                    <a:lnTo>
                      <a:pt x="226" y="24"/>
                    </a:lnTo>
                    <a:lnTo>
                      <a:pt x="224" y="24"/>
                    </a:lnTo>
                    <a:lnTo>
                      <a:pt x="218" y="22"/>
                    </a:lnTo>
                    <a:lnTo>
                      <a:pt x="218" y="26"/>
                    </a:lnTo>
                    <a:lnTo>
                      <a:pt x="218" y="28"/>
                    </a:lnTo>
                    <a:lnTo>
                      <a:pt x="214" y="28"/>
                    </a:lnTo>
                    <a:lnTo>
                      <a:pt x="212" y="26"/>
                    </a:lnTo>
                    <a:lnTo>
                      <a:pt x="206" y="26"/>
                    </a:lnTo>
                    <a:lnTo>
                      <a:pt x="202" y="26"/>
                    </a:lnTo>
                    <a:lnTo>
                      <a:pt x="194" y="28"/>
                    </a:lnTo>
                    <a:lnTo>
                      <a:pt x="192" y="28"/>
                    </a:lnTo>
                    <a:lnTo>
                      <a:pt x="184" y="30"/>
                    </a:lnTo>
                    <a:lnTo>
                      <a:pt x="184" y="28"/>
                    </a:lnTo>
                    <a:lnTo>
                      <a:pt x="184" y="24"/>
                    </a:lnTo>
                    <a:lnTo>
                      <a:pt x="184" y="20"/>
                    </a:lnTo>
                    <a:lnTo>
                      <a:pt x="184" y="18"/>
                    </a:lnTo>
                    <a:lnTo>
                      <a:pt x="184" y="14"/>
                    </a:lnTo>
                    <a:lnTo>
                      <a:pt x="184" y="10"/>
                    </a:lnTo>
                    <a:lnTo>
                      <a:pt x="184" y="6"/>
                    </a:lnTo>
                    <a:lnTo>
                      <a:pt x="182" y="2"/>
                    </a:lnTo>
                    <a:lnTo>
                      <a:pt x="176" y="2"/>
                    </a:lnTo>
                    <a:lnTo>
                      <a:pt x="176" y="4"/>
                    </a:lnTo>
                    <a:lnTo>
                      <a:pt x="174" y="6"/>
                    </a:lnTo>
                    <a:lnTo>
                      <a:pt x="172" y="8"/>
                    </a:lnTo>
                    <a:lnTo>
                      <a:pt x="166" y="6"/>
                    </a:lnTo>
                    <a:lnTo>
                      <a:pt x="156" y="10"/>
                    </a:lnTo>
                    <a:lnTo>
                      <a:pt x="156" y="14"/>
                    </a:lnTo>
                    <a:lnTo>
                      <a:pt x="142" y="16"/>
                    </a:lnTo>
                    <a:lnTo>
                      <a:pt x="138" y="10"/>
                    </a:lnTo>
                    <a:lnTo>
                      <a:pt x="136" y="10"/>
                    </a:lnTo>
                    <a:lnTo>
                      <a:pt x="134" y="10"/>
                    </a:lnTo>
                    <a:lnTo>
                      <a:pt x="128" y="8"/>
                    </a:lnTo>
                    <a:lnTo>
                      <a:pt x="124" y="8"/>
                    </a:lnTo>
                    <a:lnTo>
                      <a:pt x="120" y="6"/>
                    </a:lnTo>
                    <a:lnTo>
                      <a:pt x="116" y="4"/>
                    </a:lnTo>
                    <a:lnTo>
                      <a:pt x="116" y="6"/>
                    </a:lnTo>
                    <a:lnTo>
                      <a:pt x="116" y="8"/>
                    </a:lnTo>
                    <a:lnTo>
                      <a:pt x="116" y="10"/>
                    </a:lnTo>
                    <a:lnTo>
                      <a:pt x="118" y="10"/>
                    </a:lnTo>
                    <a:lnTo>
                      <a:pt x="120" y="10"/>
                    </a:lnTo>
                    <a:lnTo>
                      <a:pt x="122" y="12"/>
                    </a:lnTo>
                    <a:lnTo>
                      <a:pt x="124" y="14"/>
                    </a:lnTo>
                    <a:lnTo>
                      <a:pt x="124" y="18"/>
                    </a:lnTo>
                    <a:lnTo>
                      <a:pt x="124" y="22"/>
                    </a:lnTo>
                    <a:lnTo>
                      <a:pt x="126" y="24"/>
                    </a:lnTo>
                    <a:lnTo>
                      <a:pt x="128" y="26"/>
                    </a:lnTo>
                    <a:lnTo>
                      <a:pt x="130" y="26"/>
                    </a:lnTo>
                    <a:lnTo>
                      <a:pt x="134" y="26"/>
                    </a:lnTo>
                    <a:lnTo>
                      <a:pt x="136" y="26"/>
                    </a:lnTo>
                    <a:lnTo>
                      <a:pt x="136" y="34"/>
                    </a:lnTo>
                    <a:lnTo>
                      <a:pt x="128" y="38"/>
                    </a:lnTo>
                    <a:lnTo>
                      <a:pt x="110" y="58"/>
                    </a:lnTo>
                    <a:lnTo>
                      <a:pt x="92" y="52"/>
                    </a:lnTo>
                    <a:lnTo>
                      <a:pt x="90" y="52"/>
                    </a:lnTo>
                    <a:lnTo>
                      <a:pt x="88" y="52"/>
                    </a:lnTo>
                    <a:lnTo>
                      <a:pt x="84" y="50"/>
                    </a:lnTo>
                    <a:lnTo>
                      <a:pt x="80" y="50"/>
                    </a:lnTo>
                    <a:lnTo>
                      <a:pt x="78" y="50"/>
                    </a:lnTo>
                    <a:lnTo>
                      <a:pt x="78" y="46"/>
                    </a:lnTo>
                    <a:lnTo>
                      <a:pt x="76" y="44"/>
                    </a:lnTo>
                    <a:lnTo>
                      <a:pt x="76" y="42"/>
                    </a:lnTo>
                    <a:lnTo>
                      <a:pt x="74" y="40"/>
                    </a:lnTo>
                    <a:lnTo>
                      <a:pt x="52" y="44"/>
                    </a:lnTo>
                    <a:lnTo>
                      <a:pt x="52" y="52"/>
                    </a:lnTo>
                    <a:lnTo>
                      <a:pt x="60" y="52"/>
                    </a:lnTo>
                    <a:lnTo>
                      <a:pt x="62" y="62"/>
                    </a:lnTo>
                    <a:lnTo>
                      <a:pt x="60" y="60"/>
                    </a:lnTo>
                    <a:lnTo>
                      <a:pt x="58" y="60"/>
                    </a:lnTo>
                    <a:lnTo>
                      <a:pt x="56" y="58"/>
                    </a:lnTo>
                    <a:lnTo>
                      <a:pt x="54" y="58"/>
                    </a:lnTo>
                    <a:lnTo>
                      <a:pt x="52" y="60"/>
                    </a:lnTo>
                    <a:lnTo>
                      <a:pt x="52" y="70"/>
                    </a:lnTo>
                    <a:lnTo>
                      <a:pt x="54" y="70"/>
                    </a:lnTo>
                    <a:lnTo>
                      <a:pt x="54" y="72"/>
                    </a:lnTo>
                    <a:lnTo>
                      <a:pt x="56" y="76"/>
                    </a:lnTo>
                    <a:lnTo>
                      <a:pt x="58" y="80"/>
                    </a:lnTo>
                    <a:lnTo>
                      <a:pt x="60" y="86"/>
                    </a:lnTo>
                    <a:lnTo>
                      <a:pt x="60" y="92"/>
                    </a:lnTo>
                    <a:lnTo>
                      <a:pt x="60" y="96"/>
                    </a:lnTo>
                    <a:lnTo>
                      <a:pt x="52" y="126"/>
                    </a:lnTo>
                    <a:lnTo>
                      <a:pt x="50" y="132"/>
                    </a:lnTo>
                    <a:lnTo>
                      <a:pt x="44" y="132"/>
                    </a:lnTo>
                    <a:lnTo>
                      <a:pt x="42" y="130"/>
                    </a:lnTo>
                    <a:lnTo>
                      <a:pt x="38" y="130"/>
                    </a:lnTo>
                    <a:lnTo>
                      <a:pt x="36" y="132"/>
                    </a:lnTo>
                    <a:lnTo>
                      <a:pt x="34" y="132"/>
                    </a:lnTo>
                    <a:lnTo>
                      <a:pt x="32" y="132"/>
                    </a:lnTo>
                    <a:lnTo>
                      <a:pt x="28" y="134"/>
                    </a:lnTo>
                    <a:lnTo>
                      <a:pt x="22" y="134"/>
                    </a:lnTo>
                    <a:lnTo>
                      <a:pt x="18" y="138"/>
                    </a:lnTo>
                    <a:lnTo>
                      <a:pt x="14" y="142"/>
                    </a:lnTo>
                    <a:lnTo>
                      <a:pt x="10" y="146"/>
                    </a:lnTo>
                    <a:lnTo>
                      <a:pt x="10" y="148"/>
                    </a:lnTo>
                    <a:lnTo>
                      <a:pt x="10" y="152"/>
                    </a:lnTo>
                    <a:lnTo>
                      <a:pt x="8" y="156"/>
                    </a:lnTo>
                    <a:lnTo>
                      <a:pt x="6" y="158"/>
                    </a:lnTo>
                    <a:lnTo>
                      <a:pt x="6" y="160"/>
                    </a:lnTo>
                    <a:lnTo>
                      <a:pt x="4" y="162"/>
                    </a:lnTo>
                    <a:lnTo>
                      <a:pt x="2" y="164"/>
                    </a:lnTo>
                    <a:lnTo>
                      <a:pt x="0" y="168"/>
                    </a:lnTo>
                    <a:lnTo>
                      <a:pt x="0" y="174"/>
                    </a:lnTo>
                    <a:lnTo>
                      <a:pt x="0" y="182"/>
                    </a:lnTo>
                    <a:lnTo>
                      <a:pt x="2" y="188"/>
                    </a:lnTo>
                    <a:lnTo>
                      <a:pt x="2" y="190"/>
                    </a:lnTo>
                    <a:lnTo>
                      <a:pt x="4" y="192"/>
                    </a:lnTo>
                    <a:lnTo>
                      <a:pt x="4" y="194"/>
                    </a:lnTo>
                    <a:lnTo>
                      <a:pt x="6" y="198"/>
                    </a:lnTo>
                    <a:lnTo>
                      <a:pt x="6" y="200"/>
                    </a:lnTo>
                    <a:lnTo>
                      <a:pt x="4" y="200"/>
                    </a:lnTo>
                    <a:lnTo>
                      <a:pt x="6" y="200"/>
                    </a:lnTo>
                    <a:lnTo>
                      <a:pt x="10" y="198"/>
                    </a:lnTo>
                    <a:lnTo>
                      <a:pt x="12" y="198"/>
                    </a:lnTo>
                    <a:lnTo>
                      <a:pt x="14" y="200"/>
                    </a:lnTo>
                    <a:lnTo>
                      <a:pt x="16" y="202"/>
                    </a:lnTo>
                    <a:lnTo>
                      <a:pt x="18" y="204"/>
                    </a:lnTo>
                    <a:lnTo>
                      <a:pt x="22" y="204"/>
                    </a:lnTo>
                    <a:lnTo>
                      <a:pt x="26" y="206"/>
                    </a:lnTo>
                    <a:lnTo>
                      <a:pt x="30" y="206"/>
                    </a:lnTo>
                    <a:lnTo>
                      <a:pt x="34" y="204"/>
                    </a:lnTo>
                    <a:lnTo>
                      <a:pt x="36" y="202"/>
                    </a:lnTo>
                    <a:lnTo>
                      <a:pt x="38" y="200"/>
                    </a:lnTo>
                    <a:lnTo>
                      <a:pt x="42" y="198"/>
                    </a:lnTo>
                    <a:lnTo>
                      <a:pt x="42" y="196"/>
                    </a:lnTo>
                    <a:lnTo>
                      <a:pt x="42" y="222"/>
                    </a:lnTo>
                    <a:lnTo>
                      <a:pt x="42" y="224"/>
                    </a:lnTo>
                    <a:lnTo>
                      <a:pt x="44" y="224"/>
                    </a:lnTo>
                    <a:lnTo>
                      <a:pt x="48" y="226"/>
                    </a:lnTo>
                    <a:lnTo>
                      <a:pt x="50" y="226"/>
                    </a:lnTo>
                    <a:lnTo>
                      <a:pt x="54" y="226"/>
                    </a:lnTo>
                    <a:lnTo>
                      <a:pt x="58" y="226"/>
                    </a:lnTo>
                    <a:lnTo>
                      <a:pt x="64" y="226"/>
                    </a:lnTo>
                    <a:lnTo>
                      <a:pt x="70" y="226"/>
                    </a:lnTo>
                    <a:lnTo>
                      <a:pt x="74" y="224"/>
                    </a:lnTo>
                    <a:lnTo>
                      <a:pt x="78" y="224"/>
                    </a:lnTo>
                    <a:lnTo>
                      <a:pt x="80" y="222"/>
                    </a:lnTo>
                    <a:lnTo>
                      <a:pt x="84" y="218"/>
                    </a:lnTo>
                    <a:lnTo>
                      <a:pt x="86" y="216"/>
                    </a:lnTo>
                    <a:lnTo>
                      <a:pt x="86" y="214"/>
                    </a:lnTo>
                    <a:lnTo>
                      <a:pt x="90" y="212"/>
                    </a:lnTo>
                    <a:lnTo>
                      <a:pt x="94" y="210"/>
                    </a:lnTo>
                    <a:lnTo>
                      <a:pt x="96" y="210"/>
                    </a:lnTo>
                    <a:lnTo>
                      <a:pt x="100" y="212"/>
                    </a:lnTo>
                    <a:lnTo>
                      <a:pt x="102" y="212"/>
                    </a:lnTo>
                    <a:lnTo>
                      <a:pt x="104" y="210"/>
                    </a:lnTo>
                    <a:lnTo>
                      <a:pt x="106" y="208"/>
                    </a:lnTo>
                    <a:lnTo>
                      <a:pt x="108" y="206"/>
                    </a:lnTo>
                    <a:lnTo>
                      <a:pt x="110" y="206"/>
                    </a:lnTo>
                    <a:lnTo>
                      <a:pt x="112" y="206"/>
                    </a:lnTo>
                    <a:lnTo>
                      <a:pt x="112" y="208"/>
                    </a:lnTo>
                    <a:lnTo>
                      <a:pt x="112" y="212"/>
                    </a:lnTo>
                    <a:lnTo>
                      <a:pt x="112" y="216"/>
                    </a:lnTo>
                    <a:lnTo>
                      <a:pt x="112" y="226"/>
                    </a:lnTo>
                    <a:lnTo>
                      <a:pt x="114" y="238"/>
                    </a:lnTo>
                    <a:lnTo>
                      <a:pt x="124" y="248"/>
                    </a:lnTo>
                    <a:lnTo>
                      <a:pt x="136" y="252"/>
                    </a:lnTo>
                    <a:lnTo>
                      <a:pt x="146" y="250"/>
                    </a:lnTo>
                    <a:lnTo>
                      <a:pt x="148" y="252"/>
                    </a:lnTo>
                    <a:lnTo>
                      <a:pt x="148" y="254"/>
                    </a:lnTo>
                    <a:lnTo>
                      <a:pt x="150" y="258"/>
                    </a:lnTo>
                    <a:lnTo>
                      <a:pt x="152" y="262"/>
                    </a:lnTo>
                    <a:lnTo>
                      <a:pt x="156" y="266"/>
                    </a:lnTo>
                    <a:lnTo>
                      <a:pt x="162" y="268"/>
                    </a:lnTo>
                    <a:lnTo>
                      <a:pt x="164" y="268"/>
                    </a:lnTo>
                    <a:lnTo>
                      <a:pt x="166" y="272"/>
                    </a:lnTo>
                    <a:lnTo>
                      <a:pt x="170" y="274"/>
                    </a:lnTo>
                    <a:lnTo>
                      <a:pt x="174" y="278"/>
                    </a:lnTo>
                    <a:lnTo>
                      <a:pt x="178" y="284"/>
                    </a:lnTo>
                    <a:lnTo>
                      <a:pt x="182" y="288"/>
                    </a:lnTo>
                    <a:lnTo>
                      <a:pt x="182" y="294"/>
                    </a:lnTo>
                    <a:lnTo>
                      <a:pt x="206" y="296"/>
                    </a:lnTo>
                    <a:lnTo>
                      <a:pt x="206" y="298"/>
                    </a:lnTo>
                    <a:lnTo>
                      <a:pt x="204" y="300"/>
                    </a:lnTo>
                    <a:lnTo>
                      <a:pt x="204" y="304"/>
                    </a:lnTo>
                    <a:lnTo>
                      <a:pt x="204" y="308"/>
                    </a:lnTo>
                    <a:lnTo>
                      <a:pt x="206" y="310"/>
                    </a:lnTo>
                    <a:lnTo>
                      <a:pt x="208" y="312"/>
                    </a:lnTo>
                    <a:lnTo>
                      <a:pt x="210" y="312"/>
                    </a:lnTo>
                    <a:lnTo>
                      <a:pt x="212" y="314"/>
                    </a:lnTo>
                    <a:lnTo>
                      <a:pt x="214" y="318"/>
                    </a:lnTo>
                    <a:lnTo>
                      <a:pt x="214" y="322"/>
                    </a:lnTo>
                    <a:lnTo>
                      <a:pt x="214" y="326"/>
                    </a:lnTo>
                    <a:lnTo>
                      <a:pt x="214" y="338"/>
                    </a:lnTo>
                    <a:lnTo>
                      <a:pt x="214" y="350"/>
                    </a:lnTo>
                    <a:lnTo>
                      <a:pt x="214" y="362"/>
                    </a:lnTo>
                    <a:lnTo>
                      <a:pt x="210" y="368"/>
                    </a:lnTo>
                    <a:lnTo>
                      <a:pt x="212" y="368"/>
                    </a:lnTo>
                    <a:lnTo>
                      <a:pt x="212" y="370"/>
                    </a:lnTo>
                    <a:lnTo>
                      <a:pt x="214" y="372"/>
                    </a:lnTo>
                    <a:lnTo>
                      <a:pt x="214" y="374"/>
                    </a:lnTo>
                    <a:lnTo>
                      <a:pt x="214" y="380"/>
                    </a:lnTo>
                    <a:lnTo>
                      <a:pt x="216" y="384"/>
                    </a:lnTo>
                    <a:lnTo>
                      <a:pt x="216" y="396"/>
                    </a:lnTo>
                    <a:lnTo>
                      <a:pt x="218" y="408"/>
                    </a:lnTo>
                    <a:lnTo>
                      <a:pt x="218" y="416"/>
                    </a:lnTo>
                    <a:lnTo>
                      <a:pt x="220" y="416"/>
                    </a:lnTo>
                    <a:lnTo>
                      <a:pt x="220" y="418"/>
                    </a:lnTo>
                    <a:lnTo>
                      <a:pt x="222" y="420"/>
                    </a:lnTo>
                    <a:lnTo>
                      <a:pt x="226" y="420"/>
                    </a:lnTo>
                    <a:lnTo>
                      <a:pt x="236" y="424"/>
                    </a:lnTo>
                    <a:lnTo>
                      <a:pt x="238" y="422"/>
                    </a:lnTo>
                    <a:lnTo>
                      <a:pt x="240" y="422"/>
                    </a:lnTo>
                    <a:lnTo>
                      <a:pt x="242" y="422"/>
                    </a:lnTo>
                    <a:lnTo>
                      <a:pt x="244" y="422"/>
                    </a:lnTo>
                    <a:lnTo>
                      <a:pt x="246" y="422"/>
                    </a:lnTo>
                    <a:lnTo>
                      <a:pt x="248" y="424"/>
                    </a:lnTo>
                    <a:lnTo>
                      <a:pt x="250" y="428"/>
                    </a:lnTo>
                    <a:lnTo>
                      <a:pt x="252" y="432"/>
                    </a:lnTo>
                    <a:lnTo>
                      <a:pt x="254" y="436"/>
                    </a:lnTo>
                    <a:lnTo>
                      <a:pt x="256" y="442"/>
                    </a:lnTo>
                    <a:lnTo>
                      <a:pt x="256" y="446"/>
                    </a:lnTo>
                    <a:lnTo>
                      <a:pt x="256" y="448"/>
                    </a:lnTo>
                    <a:lnTo>
                      <a:pt x="260" y="450"/>
                    </a:lnTo>
                    <a:lnTo>
                      <a:pt x="264" y="450"/>
                    </a:lnTo>
                    <a:lnTo>
                      <a:pt x="266" y="452"/>
                    </a:lnTo>
                    <a:lnTo>
                      <a:pt x="268" y="452"/>
                    </a:lnTo>
                    <a:lnTo>
                      <a:pt x="270" y="454"/>
                    </a:lnTo>
                    <a:lnTo>
                      <a:pt x="270" y="458"/>
                    </a:lnTo>
                    <a:lnTo>
                      <a:pt x="270" y="462"/>
                    </a:lnTo>
                    <a:lnTo>
                      <a:pt x="270" y="466"/>
                    </a:lnTo>
                    <a:lnTo>
                      <a:pt x="266" y="472"/>
                    </a:lnTo>
                    <a:lnTo>
                      <a:pt x="264" y="474"/>
                    </a:lnTo>
                    <a:lnTo>
                      <a:pt x="258" y="480"/>
                    </a:lnTo>
                    <a:lnTo>
                      <a:pt x="248" y="488"/>
                    </a:lnTo>
                    <a:lnTo>
                      <a:pt x="240" y="494"/>
                    </a:lnTo>
                    <a:lnTo>
                      <a:pt x="234" y="500"/>
                    </a:lnTo>
                    <a:lnTo>
                      <a:pt x="232" y="500"/>
                    </a:lnTo>
                    <a:lnTo>
                      <a:pt x="230" y="502"/>
                    </a:lnTo>
                    <a:lnTo>
                      <a:pt x="228" y="506"/>
                    </a:lnTo>
                    <a:lnTo>
                      <a:pt x="224" y="510"/>
                    </a:lnTo>
                    <a:lnTo>
                      <a:pt x="220" y="514"/>
                    </a:lnTo>
                    <a:lnTo>
                      <a:pt x="218" y="518"/>
                    </a:lnTo>
                    <a:lnTo>
                      <a:pt x="216" y="522"/>
                    </a:lnTo>
                    <a:lnTo>
                      <a:pt x="216" y="524"/>
                    </a:lnTo>
                    <a:lnTo>
                      <a:pt x="218" y="524"/>
                    </a:lnTo>
                    <a:lnTo>
                      <a:pt x="220" y="522"/>
                    </a:lnTo>
                    <a:lnTo>
                      <a:pt x="224" y="524"/>
                    </a:lnTo>
                    <a:lnTo>
                      <a:pt x="226" y="526"/>
                    </a:lnTo>
                    <a:lnTo>
                      <a:pt x="230" y="530"/>
                    </a:lnTo>
                    <a:lnTo>
                      <a:pt x="240" y="538"/>
                    </a:lnTo>
                    <a:lnTo>
                      <a:pt x="240" y="540"/>
                    </a:lnTo>
                    <a:lnTo>
                      <a:pt x="244" y="540"/>
                    </a:lnTo>
                    <a:lnTo>
                      <a:pt x="248" y="542"/>
                    </a:lnTo>
                    <a:lnTo>
                      <a:pt x="254" y="544"/>
                    </a:lnTo>
                    <a:lnTo>
                      <a:pt x="258" y="546"/>
                    </a:lnTo>
                    <a:lnTo>
                      <a:pt x="262" y="548"/>
                    </a:lnTo>
                    <a:lnTo>
                      <a:pt x="264" y="552"/>
                    </a:lnTo>
                    <a:lnTo>
                      <a:pt x="278" y="568"/>
                    </a:lnTo>
                    <a:lnTo>
                      <a:pt x="282" y="572"/>
                    </a:lnTo>
                    <a:lnTo>
                      <a:pt x="290" y="562"/>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60" name="Freeform 333"/>
              <p:cNvSpPr/>
              <p:nvPr/>
            </p:nvSpPr>
            <p:spPr bwMode="gray">
              <a:xfrm>
                <a:off x="1646" y="3125"/>
                <a:ext cx="165" cy="756"/>
              </a:xfrm>
              <a:custGeom>
                <a:avLst/>
                <a:gdLst>
                  <a:gd name="T0" fmla="*/ 130 w 150"/>
                  <a:gd name="T1" fmla="*/ 742 h 756"/>
                  <a:gd name="T2" fmla="*/ 102 w 150"/>
                  <a:gd name="T3" fmla="*/ 748 h 756"/>
                  <a:gd name="T4" fmla="*/ 92 w 150"/>
                  <a:gd name="T5" fmla="*/ 748 h 756"/>
                  <a:gd name="T6" fmla="*/ 54 w 150"/>
                  <a:gd name="T7" fmla="*/ 716 h 756"/>
                  <a:gd name="T8" fmla="*/ 70 w 150"/>
                  <a:gd name="T9" fmla="*/ 688 h 756"/>
                  <a:gd name="T10" fmla="*/ 58 w 150"/>
                  <a:gd name="T11" fmla="*/ 678 h 756"/>
                  <a:gd name="T12" fmla="*/ 42 w 150"/>
                  <a:gd name="T13" fmla="*/ 678 h 756"/>
                  <a:gd name="T14" fmla="*/ 34 w 150"/>
                  <a:gd name="T15" fmla="*/ 686 h 756"/>
                  <a:gd name="T16" fmla="*/ 0 w 150"/>
                  <a:gd name="T17" fmla="*/ 622 h 756"/>
                  <a:gd name="T18" fmla="*/ 8 w 150"/>
                  <a:gd name="T19" fmla="*/ 540 h 756"/>
                  <a:gd name="T20" fmla="*/ 30 w 150"/>
                  <a:gd name="T21" fmla="*/ 452 h 756"/>
                  <a:gd name="T22" fmla="*/ 28 w 150"/>
                  <a:gd name="T23" fmla="*/ 398 h 756"/>
                  <a:gd name="T24" fmla="*/ 48 w 150"/>
                  <a:gd name="T25" fmla="*/ 368 h 756"/>
                  <a:gd name="T26" fmla="*/ 46 w 150"/>
                  <a:gd name="T27" fmla="*/ 336 h 756"/>
                  <a:gd name="T28" fmla="*/ 38 w 150"/>
                  <a:gd name="T29" fmla="*/ 352 h 756"/>
                  <a:gd name="T30" fmla="*/ 36 w 150"/>
                  <a:gd name="T31" fmla="*/ 372 h 756"/>
                  <a:gd name="T32" fmla="*/ 30 w 150"/>
                  <a:gd name="T33" fmla="*/ 380 h 756"/>
                  <a:gd name="T34" fmla="*/ 50 w 150"/>
                  <a:gd name="T35" fmla="*/ 260 h 756"/>
                  <a:gd name="T36" fmla="*/ 56 w 150"/>
                  <a:gd name="T37" fmla="*/ 214 h 756"/>
                  <a:gd name="T38" fmla="*/ 66 w 150"/>
                  <a:gd name="T39" fmla="*/ 184 h 756"/>
                  <a:gd name="T40" fmla="*/ 66 w 150"/>
                  <a:gd name="T41" fmla="*/ 166 h 756"/>
                  <a:gd name="T42" fmla="*/ 68 w 150"/>
                  <a:gd name="T43" fmla="*/ 150 h 756"/>
                  <a:gd name="T44" fmla="*/ 70 w 150"/>
                  <a:gd name="T45" fmla="*/ 134 h 756"/>
                  <a:gd name="T46" fmla="*/ 68 w 150"/>
                  <a:gd name="T47" fmla="*/ 110 h 756"/>
                  <a:gd name="T48" fmla="*/ 72 w 150"/>
                  <a:gd name="T49" fmla="*/ 88 h 756"/>
                  <a:gd name="T50" fmla="*/ 64 w 150"/>
                  <a:gd name="T51" fmla="*/ 30 h 756"/>
                  <a:gd name="T52" fmla="*/ 46 w 150"/>
                  <a:gd name="T53" fmla="*/ 10 h 756"/>
                  <a:gd name="T54" fmla="*/ 60 w 150"/>
                  <a:gd name="T55" fmla="*/ 6 h 756"/>
                  <a:gd name="T56" fmla="*/ 74 w 150"/>
                  <a:gd name="T57" fmla="*/ 8 h 756"/>
                  <a:gd name="T58" fmla="*/ 100 w 150"/>
                  <a:gd name="T59" fmla="*/ 46 h 756"/>
                  <a:gd name="T60" fmla="*/ 110 w 150"/>
                  <a:gd name="T61" fmla="*/ 106 h 756"/>
                  <a:gd name="T62" fmla="*/ 116 w 150"/>
                  <a:gd name="T63" fmla="*/ 108 h 756"/>
                  <a:gd name="T64" fmla="*/ 118 w 150"/>
                  <a:gd name="T65" fmla="*/ 116 h 756"/>
                  <a:gd name="T66" fmla="*/ 114 w 150"/>
                  <a:gd name="T67" fmla="*/ 126 h 756"/>
                  <a:gd name="T68" fmla="*/ 104 w 150"/>
                  <a:gd name="T69" fmla="*/ 146 h 756"/>
                  <a:gd name="T70" fmla="*/ 88 w 150"/>
                  <a:gd name="T71" fmla="*/ 178 h 756"/>
                  <a:gd name="T72" fmla="*/ 82 w 150"/>
                  <a:gd name="T73" fmla="*/ 214 h 756"/>
                  <a:gd name="T74" fmla="*/ 80 w 150"/>
                  <a:gd name="T75" fmla="*/ 326 h 756"/>
                  <a:gd name="T76" fmla="*/ 68 w 150"/>
                  <a:gd name="T77" fmla="*/ 344 h 756"/>
                  <a:gd name="T78" fmla="*/ 58 w 150"/>
                  <a:gd name="T79" fmla="*/ 370 h 756"/>
                  <a:gd name="T80" fmla="*/ 60 w 150"/>
                  <a:gd name="T81" fmla="*/ 398 h 756"/>
                  <a:gd name="T82" fmla="*/ 56 w 150"/>
                  <a:gd name="T83" fmla="*/ 420 h 756"/>
                  <a:gd name="T84" fmla="*/ 56 w 150"/>
                  <a:gd name="T85" fmla="*/ 458 h 756"/>
                  <a:gd name="T86" fmla="*/ 54 w 150"/>
                  <a:gd name="T87" fmla="*/ 470 h 756"/>
                  <a:gd name="T88" fmla="*/ 58 w 150"/>
                  <a:gd name="T89" fmla="*/ 478 h 756"/>
                  <a:gd name="T90" fmla="*/ 56 w 150"/>
                  <a:gd name="T91" fmla="*/ 516 h 756"/>
                  <a:gd name="T92" fmla="*/ 46 w 150"/>
                  <a:gd name="T93" fmla="*/ 526 h 756"/>
                  <a:gd name="T94" fmla="*/ 38 w 150"/>
                  <a:gd name="T95" fmla="*/ 554 h 756"/>
                  <a:gd name="T96" fmla="*/ 38 w 150"/>
                  <a:gd name="T97" fmla="*/ 618 h 756"/>
                  <a:gd name="T98" fmla="*/ 38 w 150"/>
                  <a:gd name="T99" fmla="*/ 642 h 756"/>
                  <a:gd name="T100" fmla="*/ 90 w 150"/>
                  <a:gd name="T101" fmla="*/ 658 h 756"/>
                  <a:gd name="T102" fmla="*/ 92 w 150"/>
                  <a:gd name="T103" fmla="*/ 676 h 756"/>
                  <a:gd name="T104" fmla="*/ 150 w 150"/>
                  <a:gd name="T105" fmla="*/ 748 h 75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50"/>
                  <a:gd name="T160" fmla="*/ 0 h 756"/>
                  <a:gd name="T161" fmla="*/ 150 w 150"/>
                  <a:gd name="T162" fmla="*/ 756 h 75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50" h="756">
                    <a:moveTo>
                      <a:pt x="150" y="748"/>
                    </a:moveTo>
                    <a:lnTo>
                      <a:pt x="144" y="752"/>
                    </a:lnTo>
                    <a:lnTo>
                      <a:pt x="136" y="748"/>
                    </a:lnTo>
                    <a:lnTo>
                      <a:pt x="130" y="742"/>
                    </a:lnTo>
                    <a:lnTo>
                      <a:pt x="122" y="744"/>
                    </a:lnTo>
                    <a:lnTo>
                      <a:pt x="112" y="750"/>
                    </a:lnTo>
                    <a:lnTo>
                      <a:pt x="106" y="756"/>
                    </a:lnTo>
                    <a:lnTo>
                      <a:pt x="102" y="748"/>
                    </a:lnTo>
                    <a:lnTo>
                      <a:pt x="104" y="738"/>
                    </a:lnTo>
                    <a:lnTo>
                      <a:pt x="102" y="732"/>
                    </a:lnTo>
                    <a:lnTo>
                      <a:pt x="92" y="736"/>
                    </a:lnTo>
                    <a:lnTo>
                      <a:pt x="92" y="748"/>
                    </a:lnTo>
                    <a:lnTo>
                      <a:pt x="76" y="748"/>
                    </a:lnTo>
                    <a:lnTo>
                      <a:pt x="70" y="728"/>
                    </a:lnTo>
                    <a:lnTo>
                      <a:pt x="54" y="730"/>
                    </a:lnTo>
                    <a:lnTo>
                      <a:pt x="54" y="716"/>
                    </a:lnTo>
                    <a:lnTo>
                      <a:pt x="66" y="712"/>
                    </a:lnTo>
                    <a:lnTo>
                      <a:pt x="72" y="694"/>
                    </a:lnTo>
                    <a:lnTo>
                      <a:pt x="72" y="690"/>
                    </a:lnTo>
                    <a:lnTo>
                      <a:pt x="70" y="688"/>
                    </a:lnTo>
                    <a:lnTo>
                      <a:pt x="66" y="684"/>
                    </a:lnTo>
                    <a:lnTo>
                      <a:pt x="62" y="682"/>
                    </a:lnTo>
                    <a:lnTo>
                      <a:pt x="60" y="680"/>
                    </a:lnTo>
                    <a:lnTo>
                      <a:pt x="58" y="678"/>
                    </a:lnTo>
                    <a:lnTo>
                      <a:pt x="56" y="676"/>
                    </a:lnTo>
                    <a:lnTo>
                      <a:pt x="50" y="676"/>
                    </a:lnTo>
                    <a:lnTo>
                      <a:pt x="46" y="676"/>
                    </a:lnTo>
                    <a:lnTo>
                      <a:pt x="42" y="678"/>
                    </a:lnTo>
                    <a:lnTo>
                      <a:pt x="38" y="680"/>
                    </a:lnTo>
                    <a:lnTo>
                      <a:pt x="36" y="682"/>
                    </a:lnTo>
                    <a:lnTo>
                      <a:pt x="34" y="684"/>
                    </a:lnTo>
                    <a:lnTo>
                      <a:pt x="34" y="686"/>
                    </a:lnTo>
                    <a:lnTo>
                      <a:pt x="2" y="654"/>
                    </a:lnTo>
                    <a:lnTo>
                      <a:pt x="0" y="642"/>
                    </a:lnTo>
                    <a:lnTo>
                      <a:pt x="0" y="622"/>
                    </a:lnTo>
                    <a:lnTo>
                      <a:pt x="0" y="600"/>
                    </a:lnTo>
                    <a:lnTo>
                      <a:pt x="4" y="576"/>
                    </a:lnTo>
                    <a:lnTo>
                      <a:pt x="6" y="554"/>
                    </a:lnTo>
                    <a:lnTo>
                      <a:pt x="8" y="540"/>
                    </a:lnTo>
                    <a:lnTo>
                      <a:pt x="8" y="534"/>
                    </a:lnTo>
                    <a:lnTo>
                      <a:pt x="26" y="510"/>
                    </a:lnTo>
                    <a:lnTo>
                      <a:pt x="30" y="484"/>
                    </a:lnTo>
                    <a:lnTo>
                      <a:pt x="30" y="452"/>
                    </a:lnTo>
                    <a:lnTo>
                      <a:pt x="16" y="432"/>
                    </a:lnTo>
                    <a:lnTo>
                      <a:pt x="34" y="414"/>
                    </a:lnTo>
                    <a:lnTo>
                      <a:pt x="36" y="398"/>
                    </a:lnTo>
                    <a:lnTo>
                      <a:pt x="28" y="398"/>
                    </a:lnTo>
                    <a:lnTo>
                      <a:pt x="32" y="388"/>
                    </a:lnTo>
                    <a:lnTo>
                      <a:pt x="38" y="388"/>
                    </a:lnTo>
                    <a:lnTo>
                      <a:pt x="46" y="384"/>
                    </a:lnTo>
                    <a:lnTo>
                      <a:pt x="48" y="368"/>
                    </a:lnTo>
                    <a:lnTo>
                      <a:pt x="48" y="358"/>
                    </a:lnTo>
                    <a:lnTo>
                      <a:pt x="50" y="348"/>
                    </a:lnTo>
                    <a:lnTo>
                      <a:pt x="54" y="332"/>
                    </a:lnTo>
                    <a:lnTo>
                      <a:pt x="46" y="336"/>
                    </a:lnTo>
                    <a:lnTo>
                      <a:pt x="42" y="344"/>
                    </a:lnTo>
                    <a:lnTo>
                      <a:pt x="40" y="346"/>
                    </a:lnTo>
                    <a:lnTo>
                      <a:pt x="40" y="348"/>
                    </a:lnTo>
                    <a:lnTo>
                      <a:pt x="38" y="352"/>
                    </a:lnTo>
                    <a:lnTo>
                      <a:pt x="38" y="356"/>
                    </a:lnTo>
                    <a:lnTo>
                      <a:pt x="38" y="362"/>
                    </a:lnTo>
                    <a:lnTo>
                      <a:pt x="38" y="368"/>
                    </a:lnTo>
                    <a:lnTo>
                      <a:pt x="36" y="372"/>
                    </a:lnTo>
                    <a:lnTo>
                      <a:pt x="34" y="376"/>
                    </a:lnTo>
                    <a:lnTo>
                      <a:pt x="32" y="378"/>
                    </a:lnTo>
                    <a:lnTo>
                      <a:pt x="30" y="378"/>
                    </a:lnTo>
                    <a:lnTo>
                      <a:pt x="30" y="380"/>
                    </a:lnTo>
                    <a:lnTo>
                      <a:pt x="28" y="352"/>
                    </a:lnTo>
                    <a:lnTo>
                      <a:pt x="40" y="314"/>
                    </a:lnTo>
                    <a:lnTo>
                      <a:pt x="46" y="282"/>
                    </a:lnTo>
                    <a:lnTo>
                      <a:pt x="50" y="260"/>
                    </a:lnTo>
                    <a:lnTo>
                      <a:pt x="50" y="244"/>
                    </a:lnTo>
                    <a:lnTo>
                      <a:pt x="50" y="240"/>
                    </a:lnTo>
                    <a:lnTo>
                      <a:pt x="50" y="228"/>
                    </a:lnTo>
                    <a:lnTo>
                      <a:pt x="56" y="214"/>
                    </a:lnTo>
                    <a:lnTo>
                      <a:pt x="60" y="200"/>
                    </a:lnTo>
                    <a:lnTo>
                      <a:pt x="64" y="190"/>
                    </a:lnTo>
                    <a:lnTo>
                      <a:pt x="66" y="186"/>
                    </a:lnTo>
                    <a:lnTo>
                      <a:pt x="66" y="184"/>
                    </a:lnTo>
                    <a:lnTo>
                      <a:pt x="66" y="182"/>
                    </a:lnTo>
                    <a:lnTo>
                      <a:pt x="66" y="176"/>
                    </a:lnTo>
                    <a:lnTo>
                      <a:pt x="66" y="172"/>
                    </a:lnTo>
                    <a:lnTo>
                      <a:pt x="66" y="166"/>
                    </a:lnTo>
                    <a:lnTo>
                      <a:pt x="66" y="164"/>
                    </a:lnTo>
                    <a:lnTo>
                      <a:pt x="68" y="160"/>
                    </a:lnTo>
                    <a:lnTo>
                      <a:pt x="68" y="154"/>
                    </a:lnTo>
                    <a:lnTo>
                      <a:pt x="68" y="150"/>
                    </a:lnTo>
                    <a:lnTo>
                      <a:pt x="70" y="146"/>
                    </a:lnTo>
                    <a:lnTo>
                      <a:pt x="70" y="142"/>
                    </a:lnTo>
                    <a:lnTo>
                      <a:pt x="70" y="140"/>
                    </a:lnTo>
                    <a:lnTo>
                      <a:pt x="70" y="134"/>
                    </a:lnTo>
                    <a:lnTo>
                      <a:pt x="70" y="128"/>
                    </a:lnTo>
                    <a:lnTo>
                      <a:pt x="70" y="122"/>
                    </a:lnTo>
                    <a:lnTo>
                      <a:pt x="70" y="116"/>
                    </a:lnTo>
                    <a:lnTo>
                      <a:pt x="68" y="110"/>
                    </a:lnTo>
                    <a:lnTo>
                      <a:pt x="70" y="106"/>
                    </a:lnTo>
                    <a:lnTo>
                      <a:pt x="70" y="100"/>
                    </a:lnTo>
                    <a:lnTo>
                      <a:pt x="72" y="96"/>
                    </a:lnTo>
                    <a:lnTo>
                      <a:pt x="72" y="88"/>
                    </a:lnTo>
                    <a:lnTo>
                      <a:pt x="74" y="74"/>
                    </a:lnTo>
                    <a:lnTo>
                      <a:pt x="72" y="56"/>
                    </a:lnTo>
                    <a:lnTo>
                      <a:pt x="68" y="36"/>
                    </a:lnTo>
                    <a:lnTo>
                      <a:pt x="64" y="30"/>
                    </a:lnTo>
                    <a:lnTo>
                      <a:pt x="60" y="22"/>
                    </a:lnTo>
                    <a:lnTo>
                      <a:pt x="54" y="16"/>
                    </a:lnTo>
                    <a:lnTo>
                      <a:pt x="48" y="12"/>
                    </a:lnTo>
                    <a:lnTo>
                      <a:pt x="46" y="10"/>
                    </a:lnTo>
                    <a:lnTo>
                      <a:pt x="50" y="8"/>
                    </a:lnTo>
                    <a:lnTo>
                      <a:pt x="54" y="8"/>
                    </a:lnTo>
                    <a:lnTo>
                      <a:pt x="60" y="6"/>
                    </a:lnTo>
                    <a:lnTo>
                      <a:pt x="66" y="2"/>
                    </a:lnTo>
                    <a:lnTo>
                      <a:pt x="72" y="0"/>
                    </a:lnTo>
                    <a:lnTo>
                      <a:pt x="72" y="2"/>
                    </a:lnTo>
                    <a:lnTo>
                      <a:pt x="74" y="8"/>
                    </a:lnTo>
                    <a:lnTo>
                      <a:pt x="80" y="18"/>
                    </a:lnTo>
                    <a:lnTo>
                      <a:pt x="90" y="34"/>
                    </a:lnTo>
                    <a:lnTo>
                      <a:pt x="98" y="46"/>
                    </a:lnTo>
                    <a:lnTo>
                      <a:pt x="100" y="46"/>
                    </a:lnTo>
                    <a:lnTo>
                      <a:pt x="100" y="48"/>
                    </a:lnTo>
                    <a:lnTo>
                      <a:pt x="102" y="52"/>
                    </a:lnTo>
                    <a:lnTo>
                      <a:pt x="102" y="60"/>
                    </a:lnTo>
                    <a:lnTo>
                      <a:pt x="110" y="106"/>
                    </a:lnTo>
                    <a:lnTo>
                      <a:pt x="112" y="106"/>
                    </a:lnTo>
                    <a:lnTo>
                      <a:pt x="114" y="108"/>
                    </a:lnTo>
                    <a:lnTo>
                      <a:pt x="116" y="108"/>
                    </a:lnTo>
                    <a:lnTo>
                      <a:pt x="118" y="106"/>
                    </a:lnTo>
                    <a:lnTo>
                      <a:pt x="118" y="108"/>
                    </a:lnTo>
                    <a:lnTo>
                      <a:pt x="118" y="110"/>
                    </a:lnTo>
                    <a:lnTo>
                      <a:pt x="118" y="116"/>
                    </a:lnTo>
                    <a:lnTo>
                      <a:pt x="118" y="120"/>
                    </a:lnTo>
                    <a:lnTo>
                      <a:pt x="118" y="124"/>
                    </a:lnTo>
                    <a:lnTo>
                      <a:pt x="116" y="124"/>
                    </a:lnTo>
                    <a:lnTo>
                      <a:pt x="114" y="126"/>
                    </a:lnTo>
                    <a:lnTo>
                      <a:pt x="112" y="128"/>
                    </a:lnTo>
                    <a:lnTo>
                      <a:pt x="108" y="132"/>
                    </a:lnTo>
                    <a:lnTo>
                      <a:pt x="106" y="138"/>
                    </a:lnTo>
                    <a:lnTo>
                      <a:pt x="104" y="146"/>
                    </a:lnTo>
                    <a:lnTo>
                      <a:pt x="102" y="150"/>
                    </a:lnTo>
                    <a:lnTo>
                      <a:pt x="98" y="158"/>
                    </a:lnTo>
                    <a:lnTo>
                      <a:pt x="92" y="168"/>
                    </a:lnTo>
                    <a:lnTo>
                      <a:pt x="88" y="178"/>
                    </a:lnTo>
                    <a:lnTo>
                      <a:pt x="86" y="186"/>
                    </a:lnTo>
                    <a:lnTo>
                      <a:pt x="84" y="192"/>
                    </a:lnTo>
                    <a:lnTo>
                      <a:pt x="84" y="200"/>
                    </a:lnTo>
                    <a:lnTo>
                      <a:pt x="82" y="214"/>
                    </a:lnTo>
                    <a:lnTo>
                      <a:pt x="84" y="232"/>
                    </a:lnTo>
                    <a:lnTo>
                      <a:pt x="82" y="322"/>
                    </a:lnTo>
                    <a:lnTo>
                      <a:pt x="82" y="324"/>
                    </a:lnTo>
                    <a:lnTo>
                      <a:pt x="80" y="326"/>
                    </a:lnTo>
                    <a:lnTo>
                      <a:pt x="76" y="330"/>
                    </a:lnTo>
                    <a:lnTo>
                      <a:pt x="74" y="334"/>
                    </a:lnTo>
                    <a:lnTo>
                      <a:pt x="70" y="338"/>
                    </a:lnTo>
                    <a:lnTo>
                      <a:pt x="68" y="344"/>
                    </a:lnTo>
                    <a:lnTo>
                      <a:pt x="66" y="348"/>
                    </a:lnTo>
                    <a:lnTo>
                      <a:pt x="64" y="350"/>
                    </a:lnTo>
                    <a:lnTo>
                      <a:pt x="60" y="368"/>
                    </a:lnTo>
                    <a:lnTo>
                      <a:pt x="58" y="370"/>
                    </a:lnTo>
                    <a:lnTo>
                      <a:pt x="58" y="372"/>
                    </a:lnTo>
                    <a:lnTo>
                      <a:pt x="60" y="380"/>
                    </a:lnTo>
                    <a:lnTo>
                      <a:pt x="58" y="390"/>
                    </a:lnTo>
                    <a:lnTo>
                      <a:pt x="60" y="398"/>
                    </a:lnTo>
                    <a:lnTo>
                      <a:pt x="58" y="410"/>
                    </a:lnTo>
                    <a:lnTo>
                      <a:pt x="54" y="412"/>
                    </a:lnTo>
                    <a:lnTo>
                      <a:pt x="54" y="420"/>
                    </a:lnTo>
                    <a:lnTo>
                      <a:pt x="56" y="420"/>
                    </a:lnTo>
                    <a:lnTo>
                      <a:pt x="56" y="424"/>
                    </a:lnTo>
                    <a:lnTo>
                      <a:pt x="56" y="436"/>
                    </a:lnTo>
                    <a:lnTo>
                      <a:pt x="56" y="448"/>
                    </a:lnTo>
                    <a:lnTo>
                      <a:pt x="56" y="458"/>
                    </a:lnTo>
                    <a:lnTo>
                      <a:pt x="56" y="462"/>
                    </a:lnTo>
                    <a:lnTo>
                      <a:pt x="54" y="466"/>
                    </a:lnTo>
                    <a:lnTo>
                      <a:pt x="54" y="468"/>
                    </a:lnTo>
                    <a:lnTo>
                      <a:pt x="54" y="470"/>
                    </a:lnTo>
                    <a:lnTo>
                      <a:pt x="54" y="472"/>
                    </a:lnTo>
                    <a:lnTo>
                      <a:pt x="56" y="474"/>
                    </a:lnTo>
                    <a:lnTo>
                      <a:pt x="56" y="476"/>
                    </a:lnTo>
                    <a:lnTo>
                      <a:pt x="58" y="478"/>
                    </a:lnTo>
                    <a:lnTo>
                      <a:pt x="58" y="484"/>
                    </a:lnTo>
                    <a:lnTo>
                      <a:pt x="58" y="496"/>
                    </a:lnTo>
                    <a:lnTo>
                      <a:pt x="58" y="508"/>
                    </a:lnTo>
                    <a:lnTo>
                      <a:pt x="56" y="516"/>
                    </a:lnTo>
                    <a:lnTo>
                      <a:pt x="56" y="518"/>
                    </a:lnTo>
                    <a:lnTo>
                      <a:pt x="52" y="520"/>
                    </a:lnTo>
                    <a:lnTo>
                      <a:pt x="50" y="522"/>
                    </a:lnTo>
                    <a:lnTo>
                      <a:pt x="46" y="526"/>
                    </a:lnTo>
                    <a:lnTo>
                      <a:pt x="42" y="530"/>
                    </a:lnTo>
                    <a:lnTo>
                      <a:pt x="40" y="534"/>
                    </a:lnTo>
                    <a:lnTo>
                      <a:pt x="38" y="540"/>
                    </a:lnTo>
                    <a:lnTo>
                      <a:pt x="38" y="554"/>
                    </a:lnTo>
                    <a:lnTo>
                      <a:pt x="38" y="574"/>
                    </a:lnTo>
                    <a:lnTo>
                      <a:pt x="38" y="594"/>
                    </a:lnTo>
                    <a:lnTo>
                      <a:pt x="38" y="612"/>
                    </a:lnTo>
                    <a:lnTo>
                      <a:pt x="38" y="618"/>
                    </a:lnTo>
                    <a:lnTo>
                      <a:pt x="36" y="620"/>
                    </a:lnTo>
                    <a:lnTo>
                      <a:pt x="36" y="624"/>
                    </a:lnTo>
                    <a:lnTo>
                      <a:pt x="38" y="630"/>
                    </a:lnTo>
                    <a:lnTo>
                      <a:pt x="38" y="642"/>
                    </a:lnTo>
                    <a:lnTo>
                      <a:pt x="50" y="656"/>
                    </a:lnTo>
                    <a:lnTo>
                      <a:pt x="88" y="656"/>
                    </a:lnTo>
                    <a:lnTo>
                      <a:pt x="90" y="656"/>
                    </a:lnTo>
                    <a:lnTo>
                      <a:pt x="90" y="658"/>
                    </a:lnTo>
                    <a:lnTo>
                      <a:pt x="90" y="660"/>
                    </a:lnTo>
                    <a:lnTo>
                      <a:pt x="90" y="662"/>
                    </a:lnTo>
                    <a:lnTo>
                      <a:pt x="90" y="668"/>
                    </a:lnTo>
                    <a:lnTo>
                      <a:pt x="92" y="676"/>
                    </a:lnTo>
                    <a:lnTo>
                      <a:pt x="92" y="700"/>
                    </a:lnTo>
                    <a:lnTo>
                      <a:pt x="96" y="726"/>
                    </a:lnTo>
                    <a:lnTo>
                      <a:pt x="136" y="728"/>
                    </a:lnTo>
                    <a:lnTo>
                      <a:pt x="150" y="748"/>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61" name="Freeform 334"/>
              <p:cNvSpPr/>
              <p:nvPr/>
            </p:nvSpPr>
            <p:spPr bwMode="gray">
              <a:xfrm>
                <a:off x="1845" y="3175"/>
                <a:ext cx="121" cy="126"/>
              </a:xfrm>
              <a:custGeom>
                <a:avLst/>
                <a:gdLst>
                  <a:gd name="T0" fmla="*/ 110 w 110"/>
                  <a:gd name="T1" fmla="*/ 94 h 126"/>
                  <a:gd name="T2" fmla="*/ 108 w 110"/>
                  <a:gd name="T3" fmla="*/ 84 h 126"/>
                  <a:gd name="T4" fmla="*/ 104 w 110"/>
                  <a:gd name="T5" fmla="*/ 76 h 126"/>
                  <a:gd name="T6" fmla="*/ 102 w 110"/>
                  <a:gd name="T7" fmla="*/ 72 h 126"/>
                  <a:gd name="T8" fmla="*/ 98 w 110"/>
                  <a:gd name="T9" fmla="*/ 70 h 126"/>
                  <a:gd name="T10" fmla="*/ 92 w 110"/>
                  <a:gd name="T11" fmla="*/ 70 h 126"/>
                  <a:gd name="T12" fmla="*/ 90 w 110"/>
                  <a:gd name="T13" fmla="*/ 72 h 126"/>
                  <a:gd name="T14" fmla="*/ 76 w 110"/>
                  <a:gd name="T15" fmla="*/ 68 h 126"/>
                  <a:gd name="T16" fmla="*/ 72 w 110"/>
                  <a:gd name="T17" fmla="*/ 64 h 126"/>
                  <a:gd name="T18" fmla="*/ 72 w 110"/>
                  <a:gd name="T19" fmla="*/ 54 h 126"/>
                  <a:gd name="T20" fmla="*/ 68 w 110"/>
                  <a:gd name="T21" fmla="*/ 32 h 126"/>
                  <a:gd name="T22" fmla="*/ 68 w 110"/>
                  <a:gd name="T23" fmla="*/ 24 h 126"/>
                  <a:gd name="T24" fmla="*/ 68 w 110"/>
                  <a:gd name="T25" fmla="*/ 18 h 126"/>
                  <a:gd name="T26" fmla="*/ 68 w 110"/>
                  <a:gd name="T27" fmla="*/ 18 h 126"/>
                  <a:gd name="T28" fmla="*/ 64 w 110"/>
                  <a:gd name="T29" fmla="*/ 16 h 126"/>
                  <a:gd name="T30" fmla="*/ 56 w 110"/>
                  <a:gd name="T31" fmla="*/ 8 h 126"/>
                  <a:gd name="T32" fmla="*/ 46 w 110"/>
                  <a:gd name="T33" fmla="*/ 2 h 126"/>
                  <a:gd name="T34" fmla="*/ 36 w 110"/>
                  <a:gd name="T35" fmla="*/ 0 h 126"/>
                  <a:gd name="T36" fmla="*/ 30 w 110"/>
                  <a:gd name="T37" fmla="*/ 4 h 126"/>
                  <a:gd name="T38" fmla="*/ 18 w 110"/>
                  <a:gd name="T39" fmla="*/ 10 h 126"/>
                  <a:gd name="T40" fmla="*/ 8 w 110"/>
                  <a:gd name="T41" fmla="*/ 24 h 126"/>
                  <a:gd name="T42" fmla="*/ 6 w 110"/>
                  <a:gd name="T43" fmla="*/ 28 h 126"/>
                  <a:gd name="T44" fmla="*/ 2 w 110"/>
                  <a:gd name="T45" fmla="*/ 38 h 126"/>
                  <a:gd name="T46" fmla="*/ 0 w 110"/>
                  <a:gd name="T47" fmla="*/ 52 h 126"/>
                  <a:gd name="T48" fmla="*/ 2 w 110"/>
                  <a:gd name="T49" fmla="*/ 56 h 126"/>
                  <a:gd name="T50" fmla="*/ 10 w 110"/>
                  <a:gd name="T51" fmla="*/ 60 h 126"/>
                  <a:gd name="T52" fmla="*/ 32 w 110"/>
                  <a:gd name="T53" fmla="*/ 72 h 126"/>
                  <a:gd name="T54" fmla="*/ 50 w 110"/>
                  <a:gd name="T55" fmla="*/ 126 h 126"/>
                  <a:gd name="T56" fmla="*/ 102 w 110"/>
                  <a:gd name="T57" fmla="*/ 124 h 126"/>
                  <a:gd name="T58" fmla="*/ 104 w 110"/>
                  <a:gd name="T59" fmla="*/ 116 h 126"/>
                  <a:gd name="T60" fmla="*/ 106 w 110"/>
                  <a:gd name="T61" fmla="*/ 110 h 126"/>
                  <a:gd name="T62" fmla="*/ 106 w 110"/>
                  <a:gd name="T63" fmla="*/ 104 h 126"/>
                  <a:gd name="T64" fmla="*/ 108 w 110"/>
                  <a:gd name="T65" fmla="*/ 96 h 12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0"/>
                  <a:gd name="T100" fmla="*/ 0 h 126"/>
                  <a:gd name="T101" fmla="*/ 110 w 110"/>
                  <a:gd name="T102" fmla="*/ 126 h 12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0" h="126">
                    <a:moveTo>
                      <a:pt x="108" y="96"/>
                    </a:moveTo>
                    <a:lnTo>
                      <a:pt x="110" y="94"/>
                    </a:lnTo>
                    <a:lnTo>
                      <a:pt x="108" y="90"/>
                    </a:lnTo>
                    <a:lnTo>
                      <a:pt x="108" y="84"/>
                    </a:lnTo>
                    <a:lnTo>
                      <a:pt x="106" y="80"/>
                    </a:lnTo>
                    <a:lnTo>
                      <a:pt x="104" y="76"/>
                    </a:lnTo>
                    <a:lnTo>
                      <a:pt x="102" y="72"/>
                    </a:lnTo>
                    <a:lnTo>
                      <a:pt x="100" y="70"/>
                    </a:lnTo>
                    <a:lnTo>
                      <a:pt x="98" y="70"/>
                    </a:lnTo>
                    <a:lnTo>
                      <a:pt x="94" y="70"/>
                    </a:lnTo>
                    <a:lnTo>
                      <a:pt x="92" y="70"/>
                    </a:lnTo>
                    <a:lnTo>
                      <a:pt x="90" y="70"/>
                    </a:lnTo>
                    <a:lnTo>
                      <a:pt x="90" y="72"/>
                    </a:lnTo>
                    <a:lnTo>
                      <a:pt x="78" y="68"/>
                    </a:lnTo>
                    <a:lnTo>
                      <a:pt x="76" y="68"/>
                    </a:lnTo>
                    <a:lnTo>
                      <a:pt x="74" y="66"/>
                    </a:lnTo>
                    <a:lnTo>
                      <a:pt x="72" y="64"/>
                    </a:lnTo>
                    <a:lnTo>
                      <a:pt x="72" y="54"/>
                    </a:lnTo>
                    <a:lnTo>
                      <a:pt x="70" y="42"/>
                    </a:lnTo>
                    <a:lnTo>
                      <a:pt x="68" y="32"/>
                    </a:lnTo>
                    <a:lnTo>
                      <a:pt x="68" y="28"/>
                    </a:lnTo>
                    <a:lnTo>
                      <a:pt x="68" y="24"/>
                    </a:lnTo>
                    <a:lnTo>
                      <a:pt x="68" y="20"/>
                    </a:lnTo>
                    <a:lnTo>
                      <a:pt x="68" y="18"/>
                    </a:lnTo>
                    <a:lnTo>
                      <a:pt x="66" y="18"/>
                    </a:lnTo>
                    <a:lnTo>
                      <a:pt x="64" y="16"/>
                    </a:lnTo>
                    <a:lnTo>
                      <a:pt x="60" y="12"/>
                    </a:lnTo>
                    <a:lnTo>
                      <a:pt x="56" y="8"/>
                    </a:lnTo>
                    <a:lnTo>
                      <a:pt x="52" y="6"/>
                    </a:lnTo>
                    <a:lnTo>
                      <a:pt x="46" y="2"/>
                    </a:lnTo>
                    <a:lnTo>
                      <a:pt x="42" y="2"/>
                    </a:lnTo>
                    <a:lnTo>
                      <a:pt x="36" y="0"/>
                    </a:lnTo>
                    <a:lnTo>
                      <a:pt x="34" y="2"/>
                    </a:lnTo>
                    <a:lnTo>
                      <a:pt x="30" y="4"/>
                    </a:lnTo>
                    <a:lnTo>
                      <a:pt x="24" y="6"/>
                    </a:lnTo>
                    <a:lnTo>
                      <a:pt x="18" y="10"/>
                    </a:lnTo>
                    <a:lnTo>
                      <a:pt x="12" y="16"/>
                    </a:lnTo>
                    <a:lnTo>
                      <a:pt x="8" y="24"/>
                    </a:lnTo>
                    <a:lnTo>
                      <a:pt x="6" y="24"/>
                    </a:lnTo>
                    <a:lnTo>
                      <a:pt x="6" y="28"/>
                    </a:lnTo>
                    <a:lnTo>
                      <a:pt x="4" y="32"/>
                    </a:lnTo>
                    <a:lnTo>
                      <a:pt x="2" y="38"/>
                    </a:lnTo>
                    <a:lnTo>
                      <a:pt x="0" y="46"/>
                    </a:lnTo>
                    <a:lnTo>
                      <a:pt x="0" y="52"/>
                    </a:lnTo>
                    <a:lnTo>
                      <a:pt x="0" y="54"/>
                    </a:lnTo>
                    <a:lnTo>
                      <a:pt x="2" y="56"/>
                    </a:lnTo>
                    <a:lnTo>
                      <a:pt x="6" y="58"/>
                    </a:lnTo>
                    <a:lnTo>
                      <a:pt x="10" y="60"/>
                    </a:lnTo>
                    <a:lnTo>
                      <a:pt x="26" y="66"/>
                    </a:lnTo>
                    <a:lnTo>
                      <a:pt x="32" y="72"/>
                    </a:lnTo>
                    <a:lnTo>
                      <a:pt x="66" y="90"/>
                    </a:lnTo>
                    <a:lnTo>
                      <a:pt x="50" y="126"/>
                    </a:lnTo>
                    <a:lnTo>
                      <a:pt x="102" y="126"/>
                    </a:lnTo>
                    <a:lnTo>
                      <a:pt x="102" y="124"/>
                    </a:lnTo>
                    <a:lnTo>
                      <a:pt x="102" y="120"/>
                    </a:lnTo>
                    <a:lnTo>
                      <a:pt x="104" y="116"/>
                    </a:lnTo>
                    <a:lnTo>
                      <a:pt x="106" y="112"/>
                    </a:lnTo>
                    <a:lnTo>
                      <a:pt x="106" y="110"/>
                    </a:lnTo>
                    <a:lnTo>
                      <a:pt x="106" y="108"/>
                    </a:lnTo>
                    <a:lnTo>
                      <a:pt x="106" y="104"/>
                    </a:lnTo>
                    <a:lnTo>
                      <a:pt x="108" y="98"/>
                    </a:lnTo>
                    <a:lnTo>
                      <a:pt x="108" y="96"/>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62" name="Freeform 335"/>
              <p:cNvSpPr/>
              <p:nvPr/>
            </p:nvSpPr>
            <p:spPr bwMode="gray">
              <a:xfrm>
                <a:off x="1487" y="2699"/>
                <a:ext cx="57" cy="70"/>
              </a:xfrm>
              <a:custGeom>
                <a:avLst/>
                <a:gdLst>
                  <a:gd name="T0" fmla="*/ 50 w 52"/>
                  <a:gd name="T1" fmla="*/ 64 h 70"/>
                  <a:gd name="T2" fmla="*/ 46 w 52"/>
                  <a:gd name="T3" fmla="*/ 60 h 70"/>
                  <a:gd name="T4" fmla="*/ 44 w 52"/>
                  <a:gd name="T5" fmla="*/ 54 h 70"/>
                  <a:gd name="T6" fmla="*/ 46 w 52"/>
                  <a:gd name="T7" fmla="*/ 46 h 70"/>
                  <a:gd name="T8" fmla="*/ 48 w 52"/>
                  <a:gd name="T9" fmla="*/ 42 h 70"/>
                  <a:gd name="T10" fmla="*/ 48 w 52"/>
                  <a:gd name="T11" fmla="*/ 36 h 70"/>
                  <a:gd name="T12" fmla="*/ 48 w 52"/>
                  <a:gd name="T13" fmla="*/ 32 h 70"/>
                  <a:gd name="T14" fmla="*/ 50 w 52"/>
                  <a:gd name="T15" fmla="*/ 20 h 70"/>
                  <a:gd name="T16" fmla="*/ 52 w 52"/>
                  <a:gd name="T17" fmla="*/ 10 h 70"/>
                  <a:gd name="T18" fmla="*/ 52 w 52"/>
                  <a:gd name="T19" fmla="*/ 6 h 70"/>
                  <a:gd name="T20" fmla="*/ 52 w 52"/>
                  <a:gd name="T21" fmla="*/ 0 h 70"/>
                  <a:gd name="T22" fmla="*/ 48 w 52"/>
                  <a:gd name="T23" fmla="*/ 0 h 70"/>
                  <a:gd name="T24" fmla="*/ 44 w 52"/>
                  <a:gd name="T25" fmla="*/ 0 h 70"/>
                  <a:gd name="T26" fmla="*/ 40 w 52"/>
                  <a:gd name="T27" fmla="*/ 2 h 70"/>
                  <a:gd name="T28" fmla="*/ 36 w 52"/>
                  <a:gd name="T29" fmla="*/ 0 h 70"/>
                  <a:gd name="T30" fmla="*/ 34 w 52"/>
                  <a:gd name="T31" fmla="*/ 2 h 70"/>
                  <a:gd name="T32" fmla="*/ 30 w 52"/>
                  <a:gd name="T33" fmla="*/ 10 h 70"/>
                  <a:gd name="T34" fmla="*/ 28 w 52"/>
                  <a:gd name="T35" fmla="*/ 14 h 70"/>
                  <a:gd name="T36" fmla="*/ 24 w 52"/>
                  <a:gd name="T37" fmla="*/ 20 h 70"/>
                  <a:gd name="T38" fmla="*/ 20 w 52"/>
                  <a:gd name="T39" fmla="*/ 22 h 70"/>
                  <a:gd name="T40" fmla="*/ 16 w 52"/>
                  <a:gd name="T41" fmla="*/ 24 h 70"/>
                  <a:gd name="T42" fmla="*/ 14 w 52"/>
                  <a:gd name="T43" fmla="*/ 28 h 70"/>
                  <a:gd name="T44" fmla="*/ 14 w 52"/>
                  <a:gd name="T45" fmla="*/ 32 h 70"/>
                  <a:gd name="T46" fmla="*/ 10 w 52"/>
                  <a:gd name="T47" fmla="*/ 36 h 70"/>
                  <a:gd name="T48" fmla="*/ 8 w 52"/>
                  <a:gd name="T49" fmla="*/ 38 h 70"/>
                  <a:gd name="T50" fmla="*/ 6 w 52"/>
                  <a:gd name="T51" fmla="*/ 40 h 70"/>
                  <a:gd name="T52" fmla="*/ 6 w 52"/>
                  <a:gd name="T53" fmla="*/ 42 h 70"/>
                  <a:gd name="T54" fmla="*/ 4 w 52"/>
                  <a:gd name="T55" fmla="*/ 44 h 70"/>
                  <a:gd name="T56" fmla="*/ 2 w 52"/>
                  <a:gd name="T57" fmla="*/ 44 h 70"/>
                  <a:gd name="T58" fmla="*/ 0 w 52"/>
                  <a:gd name="T59" fmla="*/ 42 h 70"/>
                  <a:gd name="T60" fmla="*/ 0 w 52"/>
                  <a:gd name="T61" fmla="*/ 44 h 70"/>
                  <a:gd name="T62" fmla="*/ 8 w 52"/>
                  <a:gd name="T63" fmla="*/ 52 h 70"/>
                  <a:gd name="T64" fmla="*/ 12 w 52"/>
                  <a:gd name="T65" fmla="*/ 60 h 70"/>
                  <a:gd name="T66" fmla="*/ 16 w 52"/>
                  <a:gd name="T67" fmla="*/ 64 h 70"/>
                  <a:gd name="T68" fmla="*/ 20 w 52"/>
                  <a:gd name="T69" fmla="*/ 62 h 70"/>
                  <a:gd name="T70" fmla="*/ 26 w 52"/>
                  <a:gd name="T71" fmla="*/ 66 h 70"/>
                  <a:gd name="T72" fmla="*/ 30 w 52"/>
                  <a:gd name="T73" fmla="*/ 66 h 70"/>
                  <a:gd name="T74" fmla="*/ 36 w 52"/>
                  <a:gd name="T75" fmla="*/ 66 h 70"/>
                  <a:gd name="T76" fmla="*/ 40 w 52"/>
                  <a:gd name="T77" fmla="*/ 66 h 70"/>
                  <a:gd name="T78" fmla="*/ 44 w 52"/>
                  <a:gd name="T79" fmla="*/ 68 h 70"/>
                  <a:gd name="T80" fmla="*/ 48 w 52"/>
                  <a:gd name="T81" fmla="*/ 70 h 70"/>
                  <a:gd name="T82" fmla="*/ 50 w 52"/>
                  <a:gd name="T83" fmla="*/ 70 h 70"/>
                  <a:gd name="T84" fmla="*/ 52 w 52"/>
                  <a:gd name="T85" fmla="*/ 70 h 7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2"/>
                  <a:gd name="T130" fmla="*/ 0 h 70"/>
                  <a:gd name="T131" fmla="*/ 52 w 52"/>
                  <a:gd name="T132" fmla="*/ 70 h 7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2" h="70">
                    <a:moveTo>
                      <a:pt x="52" y="70"/>
                    </a:moveTo>
                    <a:lnTo>
                      <a:pt x="50" y="64"/>
                    </a:lnTo>
                    <a:lnTo>
                      <a:pt x="46" y="60"/>
                    </a:lnTo>
                    <a:lnTo>
                      <a:pt x="44" y="58"/>
                    </a:lnTo>
                    <a:lnTo>
                      <a:pt x="44" y="54"/>
                    </a:lnTo>
                    <a:lnTo>
                      <a:pt x="44" y="50"/>
                    </a:lnTo>
                    <a:lnTo>
                      <a:pt x="46" y="46"/>
                    </a:lnTo>
                    <a:lnTo>
                      <a:pt x="48" y="42"/>
                    </a:lnTo>
                    <a:lnTo>
                      <a:pt x="48" y="40"/>
                    </a:lnTo>
                    <a:lnTo>
                      <a:pt x="48" y="36"/>
                    </a:lnTo>
                    <a:lnTo>
                      <a:pt x="48" y="34"/>
                    </a:lnTo>
                    <a:lnTo>
                      <a:pt x="48" y="32"/>
                    </a:lnTo>
                    <a:lnTo>
                      <a:pt x="48" y="26"/>
                    </a:lnTo>
                    <a:lnTo>
                      <a:pt x="50" y="20"/>
                    </a:lnTo>
                    <a:lnTo>
                      <a:pt x="50" y="14"/>
                    </a:lnTo>
                    <a:lnTo>
                      <a:pt x="52" y="10"/>
                    </a:lnTo>
                    <a:lnTo>
                      <a:pt x="52" y="8"/>
                    </a:lnTo>
                    <a:lnTo>
                      <a:pt x="52" y="6"/>
                    </a:lnTo>
                    <a:lnTo>
                      <a:pt x="52" y="2"/>
                    </a:lnTo>
                    <a:lnTo>
                      <a:pt x="52" y="0"/>
                    </a:lnTo>
                    <a:lnTo>
                      <a:pt x="50" y="0"/>
                    </a:lnTo>
                    <a:lnTo>
                      <a:pt x="48" y="0"/>
                    </a:lnTo>
                    <a:lnTo>
                      <a:pt x="46" y="0"/>
                    </a:lnTo>
                    <a:lnTo>
                      <a:pt x="44" y="0"/>
                    </a:lnTo>
                    <a:lnTo>
                      <a:pt x="42" y="0"/>
                    </a:lnTo>
                    <a:lnTo>
                      <a:pt x="40" y="2"/>
                    </a:lnTo>
                    <a:lnTo>
                      <a:pt x="38" y="0"/>
                    </a:lnTo>
                    <a:lnTo>
                      <a:pt x="36" y="0"/>
                    </a:lnTo>
                    <a:lnTo>
                      <a:pt x="34" y="2"/>
                    </a:lnTo>
                    <a:lnTo>
                      <a:pt x="32" y="4"/>
                    </a:lnTo>
                    <a:lnTo>
                      <a:pt x="30" y="10"/>
                    </a:lnTo>
                    <a:lnTo>
                      <a:pt x="28" y="14"/>
                    </a:lnTo>
                    <a:lnTo>
                      <a:pt x="26" y="16"/>
                    </a:lnTo>
                    <a:lnTo>
                      <a:pt x="24" y="20"/>
                    </a:lnTo>
                    <a:lnTo>
                      <a:pt x="20" y="22"/>
                    </a:lnTo>
                    <a:lnTo>
                      <a:pt x="18" y="22"/>
                    </a:lnTo>
                    <a:lnTo>
                      <a:pt x="16" y="24"/>
                    </a:lnTo>
                    <a:lnTo>
                      <a:pt x="14" y="26"/>
                    </a:lnTo>
                    <a:lnTo>
                      <a:pt x="14" y="28"/>
                    </a:lnTo>
                    <a:lnTo>
                      <a:pt x="14" y="30"/>
                    </a:lnTo>
                    <a:lnTo>
                      <a:pt x="14" y="32"/>
                    </a:lnTo>
                    <a:lnTo>
                      <a:pt x="12" y="34"/>
                    </a:lnTo>
                    <a:lnTo>
                      <a:pt x="10" y="36"/>
                    </a:lnTo>
                    <a:lnTo>
                      <a:pt x="8" y="36"/>
                    </a:lnTo>
                    <a:lnTo>
                      <a:pt x="8" y="38"/>
                    </a:lnTo>
                    <a:lnTo>
                      <a:pt x="6" y="40"/>
                    </a:lnTo>
                    <a:lnTo>
                      <a:pt x="6" y="42"/>
                    </a:lnTo>
                    <a:lnTo>
                      <a:pt x="4" y="44"/>
                    </a:lnTo>
                    <a:lnTo>
                      <a:pt x="2" y="44"/>
                    </a:lnTo>
                    <a:lnTo>
                      <a:pt x="0" y="42"/>
                    </a:lnTo>
                    <a:lnTo>
                      <a:pt x="0" y="44"/>
                    </a:lnTo>
                    <a:lnTo>
                      <a:pt x="8" y="52"/>
                    </a:lnTo>
                    <a:lnTo>
                      <a:pt x="10" y="56"/>
                    </a:lnTo>
                    <a:lnTo>
                      <a:pt x="12" y="60"/>
                    </a:lnTo>
                    <a:lnTo>
                      <a:pt x="14" y="64"/>
                    </a:lnTo>
                    <a:lnTo>
                      <a:pt x="16" y="64"/>
                    </a:lnTo>
                    <a:lnTo>
                      <a:pt x="18" y="62"/>
                    </a:lnTo>
                    <a:lnTo>
                      <a:pt x="20" y="62"/>
                    </a:lnTo>
                    <a:lnTo>
                      <a:pt x="24" y="64"/>
                    </a:lnTo>
                    <a:lnTo>
                      <a:pt x="26" y="66"/>
                    </a:lnTo>
                    <a:lnTo>
                      <a:pt x="28" y="66"/>
                    </a:lnTo>
                    <a:lnTo>
                      <a:pt x="30" y="66"/>
                    </a:lnTo>
                    <a:lnTo>
                      <a:pt x="34" y="66"/>
                    </a:lnTo>
                    <a:lnTo>
                      <a:pt x="36" y="66"/>
                    </a:lnTo>
                    <a:lnTo>
                      <a:pt x="40" y="66"/>
                    </a:lnTo>
                    <a:lnTo>
                      <a:pt x="42" y="66"/>
                    </a:lnTo>
                    <a:lnTo>
                      <a:pt x="44" y="68"/>
                    </a:lnTo>
                    <a:lnTo>
                      <a:pt x="48" y="68"/>
                    </a:lnTo>
                    <a:lnTo>
                      <a:pt x="48" y="70"/>
                    </a:lnTo>
                    <a:lnTo>
                      <a:pt x="50" y="70"/>
                    </a:lnTo>
                    <a:lnTo>
                      <a:pt x="52" y="7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63" name="Freeform 336"/>
              <p:cNvSpPr/>
              <p:nvPr/>
            </p:nvSpPr>
            <p:spPr bwMode="gray">
              <a:xfrm>
                <a:off x="1421" y="2651"/>
                <a:ext cx="66" cy="74"/>
              </a:xfrm>
              <a:custGeom>
                <a:avLst/>
                <a:gdLst>
                  <a:gd name="T0" fmla="*/ 60 w 60"/>
                  <a:gd name="T1" fmla="*/ 40 h 74"/>
                  <a:gd name="T2" fmla="*/ 60 w 60"/>
                  <a:gd name="T3" fmla="*/ 40 h 74"/>
                  <a:gd name="T4" fmla="*/ 58 w 60"/>
                  <a:gd name="T5" fmla="*/ 42 h 74"/>
                  <a:gd name="T6" fmla="*/ 56 w 60"/>
                  <a:gd name="T7" fmla="*/ 46 h 74"/>
                  <a:gd name="T8" fmla="*/ 54 w 60"/>
                  <a:gd name="T9" fmla="*/ 48 h 74"/>
                  <a:gd name="T10" fmla="*/ 50 w 60"/>
                  <a:gd name="T11" fmla="*/ 50 h 74"/>
                  <a:gd name="T12" fmla="*/ 46 w 60"/>
                  <a:gd name="T13" fmla="*/ 52 h 74"/>
                  <a:gd name="T14" fmla="*/ 46 w 60"/>
                  <a:gd name="T15" fmla="*/ 52 h 74"/>
                  <a:gd name="T16" fmla="*/ 44 w 60"/>
                  <a:gd name="T17" fmla="*/ 52 h 74"/>
                  <a:gd name="T18" fmla="*/ 42 w 60"/>
                  <a:gd name="T19" fmla="*/ 54 h 74"/>
                  <a:gd name="T20" fmla="*/ 40 w 60"/>
                  <a:gd name="T21" fmla="*/ 58 h 74"/>
                  <a:gd name="T22" fmla="*/ 40 w 60"/>
                  <a:gd name="T23" fmla="*/ 58 h 74"/>
                  <a:gd name="T24" fmla="*/ 38 w 60"/>
                  <a:gd name="T25" fmla="*/ 60 h 74"/>
                  <a:gd name="T26" fmla="*/ 36 w 60"/>
                  <a:gd name="T27" fmla="*/ 62 h 74"/>
                  <a:gd name="T28" fmla="*/ 32 w 60"/>
                  <a:gd name="T29" fmla="*/ 62 h 74"/>
                  <a:gd name="T30" fmla="*/ 32 w 60"/>
                  <a:gd name="T31" fmla="*/ 62 h 74"/>
                  <a:gd name="T32" fmla="*/ 30 w 60"/>
                  <a:gd name="T33" fmla="*/ 64 h 74"/>
                  <a:gd name="T34" fmla="*/ 26 w 60"/>
                  <a:gd name="T35" fmla="*/ 66 h 74"/>
                  <a:gd name="T36" fmla="*/ 24 w 60"/>
                  <a:gd name="T37" fmla="*/ 68 h 74"/>
                  <a:gd name="T38" fmla="*/ 16 w 60"/>
                  <a:gd name="T39" fmla="*/ 74 h 74"/>
                  <a:gd name="T40" fmla="*/ 10 w 60"/>
                  <a:gd name="T41" fmla="*/ 70 h 74"/>
                  <a:gd name="T42" fmla="*/ 6 w 60"/>
                  <a:gd name="T43" fmla="*/ 66 h 74"/>
                  <a:gd name="T44" fmla="*/ 4 w 60"/>
                  <a:gd name="T45" fmla="*/ 62 h 74"/>
                  <a:gd name="T46" fmla="*/ 0 w 60"/>
                  <a:gd name="T47" fmla="*/ 54 h 74"/>
                  <a:gd name="T48" fmla="*/ 2 w 60"/>
                  <a:gd name="T49" fmla="*/ 54 h 74"/>
                  <a:gd name="T50" fmla="*/ 2 w 60"/>
                  <a:gd name="T51" fmla="*/ 50 h 74"/>
                  <a:gd name="T52" fmla="*/ 4 w 60"/>
                  <a:gd name="T53" fmla="*/ 48 h 74"/>
                  <a:gd name="T54" fmla="*/ 6 w 60"/>
                  <a:gd name="T55" fmla="*/ 44 h 74"/>
                  <a:gd name="T56" fmla="*/ 8 w 60"/>
                  <a:gd name="T57" fmla="*/ 42 h 74"/>
                  <a:gd name="T58" fmla="*/ 8 w 60"/>
                  <a:gd name="T59" fmla="*/ 40 h 74"/>
                  <a:gd name="T60" fmla="*/ 8 w 60"/>
                  <a:gd name="T61" fmla="*/ 38 h 74"/>
                  <a:gd name="T62" fmla="*/ 8 w 60"/>
                  <a:gd name="T63" fmla="*/ 36 h 74"/>
                  <a:gd name="T64" fmla="*/ 6 w 60"/>
                  <a:gd name="T65" fmla="*/ 34 h 74"/>
                  <a:gd name="T66" fmla="*/ 6 w 60"/>
                  <a:gd name="T67" fmla="*/ 32 h 74"/>
                  <a:gd name="T68" fmla="*/ 6 w 60"/>
                  <a:gd name="T69" fmla="*/ 32 h 74"/>
                  <a:gd name="T70" fmla="*/ 6 w 60"/>
                  <a:gd name="T71" fmla="*/ 30 h 74"/>
                  <a:gd name="T72" fmla="*/ 6 w 60"/>
                  <a:gd name="T73" fmla="*/ 28 h 74"/>
                  <a:gd name="T74" fmla="*/ 8 w 60"/>
                  <a:gd name="T75" fmla="*/ 28 h 74"/>
                  <a:gd name="T76" fmla="*/ 32 w 60"/>
                  <a:gd name="T77" fmla="*/ 28 h 74"/>
                  <a:gd name="T78" fmla="*/ 32 w 60"/>
                  <a:gd name="T79" fmla="*/ 18 h 74"/>
                  <a:gd name="T80" fmla="*/ 22 w 60"/>
                  <a:gd name="T81" fmla="*/ 8 h 74"/>
                  <a:gd name="T82" fmla="*/ 26 w 60"/>
                  <a:gd name="T83" fmla="*/ 8 h 74"/>
                  <a:gd name="T84" fmla="*/ 26 w 60"/>
                  <a:gd name="T85" fmla="*/ 0 h 74"/>
                  <a:gd name="T86" fmla="*/ 46 w 60"/>
                  <a:gd name="T87" fmla="*/ 0 h 74"/>
                  <a:gd name="T88" fmla="*/ 46 w 60"/>
                  <a:gd name="T89" fmla="*/ 2 h 74"/>
                  <a:gd name="T90" fmla="*/ 46 w 60"/>
                  <a:gd name="T91" fmla="*/ 32 h 74"/>
                  <a:gd name="T92" fmla="*/ 54 w 60"/>
                  <a:gd name="T93" fmla="*/ 32 h 74"/>
                  <a:gd name="T94" fmla="*/ 54 w 60"/>
                  <a:gd name="T95" fmla="*/ 34 h 74"/>
                  <a:gd name="T96" fmla="*/ 54 w 60"/>
                  <a:gd name="T97" fmla="*/ 34 h 74"/>
                  <a:gd name="T98" fmla="*/ 54 w 60"/>
                  <a:gd name="T99" fmla="*/ 36 h 74"/>
                  <a:gd name="T100" fmla="*/ 56 w 60"/>
                  <a:gd name="T101" fmla="*/ 38 h 74"/>
                  <a:gd name="T102" fmla="*/ 60 w 60"/>
                  <a:gd name="T103" fmla="*/ 40 h 74"/>
                  <a:gd name="T104" fmla="*/ 60 w 60"/>
                  <a:gd name="T105" fmla="*/ 40 h 7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0"/>
                  <a:gd name="T160" fmla="*/ 0 h 74"/>
                  <a:gd name="T161" fmla="*/ 60 w 60"/>
                  <a:gd name="T162" fmla="*/ 74 h 7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0" h="74">
                    <a:moveTo>
                      <a:pt x="60" y="40"/>
                    </a:moveTo>
                    <a:lnTo>
                      <a:pt x="60" y="40"/>
                    </a:lnTo>
                    <a:lnTo>
                      <a:pt x="58" y="42"/>
                    </a:lnTo>
                    <a:lnTo>
                      <a:pt x="56" y="46"/>
                    </a:lnTo>
                    <a:lnTo>
                      <a:pt x="54" y="48"/>
                    </a:lnTo>
                    <a:lnTo>
                      <a:pt x="50" y="50"/>
                    </a:lnTo>
                    <a:lnTo>
                      <a:pt x="46" y="52"/>
                    </a:lnTo>
                    <a:lnTo>
                      <a:pt x="44" y="52"/>
                    </a:lnTo>
                    <a:lnTo>
                      <a:pt x="42" y="54"/>
                    </a:lnTo>
                    <a:lnTo>
                      <a:pt x="40" y="58"/>
                    </a:lnTo>
                    <a:lnTo>
                      <a:pt x="38" y="60"/>
                    </a:lnTo>
                    <a:lnTo>
                      <a:pt x="36" y="62"/>
                    </a:lnTo>
                    <a:lnTo>
                      <a:pt x="32" y="62"/>
                    </a:lnTo>
                    <a:lnTo>
                      <a:pt x="30" y="64"/>
                    </a:lnTo>
                    <a:lnTo>
                      <a:pt x="26" y="66"/>
                    </a:lnTo>
                    <a:lnTo>
                      <a:pt x="24" y="68"/>
                    </a:lnTo>
                    <a:lnTo>
                      <a:pt x="16" y="74"/>
                    </a:lnTo>
                    <a:lnTo>
                      <a:pt x="10" y="70"/>
                    </a:lnTo>
                    <a:lnTo>
                      <a:pt x="6" y="66"/>
                    </a:lnTo>
                    <a:lnTo>
                      <a:pt x="4" y="62"/>
                    </a:lnTo>
                    <a:lnTo>
                      <a:pt x="0" y="54"/>
                    </a:lnTo>
                    <a:lnTo>
                      <a:pt x="2" y="54"/>
                    </a:lnTo>
                    <a:lnTo>
                      <a:pt x="2" y="50"/>
                    </a:lnTo>
                    <a:lnTo>
                      <a:pt x="4" y="48"/>
                    </a:lnTo>
                    <a:lnTo>
                      <a:pt x="6" y="44"/>
                    </a:lnTo>
                    <a:lnTo>
                      <a:pt x="8" y="42"/>
                    </a:lnTo>
                    <a:lnTo>
                      <a:pt x="8" y="40"/>
                    </a:lnTo>
                    <a:lnTo>
                      <a:pt x="8" y="38"/>
                    </a:lnTo>
                    <a:lnTo>
                      <a:pt x="8" y="36"/>
                    </a:lnTo>
                    <a:lnTo>
                      <a:pt x="6" y="34"/>
                    </a:lnTo>
                    <a:lnTo>
                      <a:pt x="6" y="32"/>
                    </a:lnTo>
                    <a:lnTo>
                      <a:pt x="6" y="30"/>
                    </a:lnTo>
                    <a:lnTo>
                      <a:pt x="6" y="28"/>
                    </a:lnTo>
                    <a:lnTo>
                      <a:pt x="8" y="28"/>
                    </a:lnTo>
                    <a:lnTo>
                      <a:pt x="32" y="28"/>
                    </a:lnTo>
                    <a:lnTo>
                      <a:pt x="32" y="18"/>
                    </a:lnTo>
                    <a:lnTo>
                      <a:pt x="22" y="8"/>
                    </a:lnTo>
                    <a:lnTo>
                      <a:pt x="26" y="8"/>
                    </a:lnTo>
                    <a:lnTo>
                      <a:pt x="26" y="0"/>
                    </a:lnTo>
                    <a:lnTo>
                      <a:pt x="46" y="0"/>
                    </a:lnTo>
                    <a:lnTo>
                      <a:pt x="46" y="2"/>
                    </a:lnTo>
                    <a:lnTo>
                      <a:pt x="46" y="32"/>
                    </a:lnTo>
                    <a:lnTo>
                      <a:pt x="54" y="32"/>
                    </a:lnTo>
                    <a:lnTo>
                      <a:pt x="54" y="34"/>
                    </a:lnTo>
                    <a:lnTo>
                      <a:pt x="54" y="36"/>
                    </a:lnTo>
                    <a:lnTo>
                      <a:pt x="56" y="38"/>
                    </a:lnTo>
                    <a:lnTo>
                      <a:pt x="60" y="4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64" name="Freeform 338"/>
              <p:cNvSpPr/>
              <p:nvPr/>
            </p:nvSpPr>
            <p:spPr bwMode="gray">
              <a:xfrm>
                <a:off x="1502" y="2763"/>
                <a:ext cx="53" cy="40"/>
              </a:xfrm>
              <a:custGeom>
                <a:avLst/>
                <a:gdLst>
                  <a:gd name="T0" fmla="*/ 48 w 48"/>
                  <a:gd name="T1" fmla="*/ 16 h 40"/>
                  <a:gd name="T2" fmla="*/ 46 w 48"/>
                  <a:gd name="T3" fmla="*/ 14 h 40"/>
                  <a:gd name="T4" fmla="*/ 42 w 48"/>
                  <a:gd name="T5" fmla="*/ 12 h 40"/>
                  <a:gd name="T6" fmla="*/ 40 w 48"/>
                  <a:gd name="T7" fmla="*/ 8 h 40"/>
                  <a:gd name="T8" fmla="*/ 38 w 48"/>
                  <a:gd name="T9" fmla="*/ 6 h 40"/>
                  <a:gd name="T10" fmla="*/ 36 w 48"/>
                  <a:gd name="T11" fmla="*/ 6 h 40"/>
                  <a:gd name="T12" fmla="*/ 34 w 48"/>
                  <a:gd name="T13" fmla="*/ 6 h 40"/>
                  <a:gd name="T14" fmla="*/ 30 w 48"/>
                  <a:gd name="T15" fmla="*/ 4 h 40"/>
                  <a:gd name="T16" fmla="*/ 26 w 48"/>
                  <a:gd name="T17" fmla="*/ 2 h 40"/>
                  <a:gd name="T18" fmla="*/ 22 w 48"/>
                  <a:gd name="T19" fmla="*/ 2 h 40"/>
                  <a:gd name="T20" fmla="*/ 16 w 48"/>
                  <a:gd name="T21" fmla="*/ 2 h 40"/>
                  <a:gd name="T22" fmla="*/ 12 w 48"/>
                  <a:gd name="T23" fmla="*/ 2 h 40"/>
                  <a:gd name="T24" fmla="*/ 6 w 48"/>
                  <a:gd name="T25" fmla="*/ 0 h 40"/>
                  <a:gd name="T26" fmla="*/ 2 w 48"/>
                  <a:gd name="T27" fmla="*/ 0 h 40"/>
                  <a:gd name="T28" fmla="*/ 2 w 48"/>
                  <a:gd name="T29" fmla="*/ 2 h 40"/>
                  <a:gd name="T30" fmla="*/ 2 w 48"/>
                  <a:gd name="T31" fmla="*/ 6 h 40"/>
                  <a:gd name="T32" fmla="*/ 2 w 48"/>
                  <a:gd name="T33" fmla="*/ 10 h 40"/>
                  <a:gd name="T34" fmla="*/ 2 w 48"/>
                  <a:gd name="T35" fmla="*/ 16 h 40"/>
                  <a:gd name="T36" fmla="*/ 8 w 48"/>
                  <a:gd name="T37" fmla="*/ 24 h 40"/>
                  <a:gd name="T38" fmla="*/ 8 w 48"/>
                  <a:gd name="T39" fmla="*/ 20 h 40"/>
                  <a:gd name="T40" fmla="*/ 6 w 48"/>
                  <a:gd name="T41" fmla="*/ 18 h 40"/>
                  <a:gd name="T42" fmla="*/ 8 w 48"/>
                  <a:gd name="T43" fmla="*/ 16 h 40"/>
                  <a:gd name="T44" fmla="*/ 14 w 48"/>
                  <a:gd name="T45" fmla="*/ 20 h 40"/>
                  <a:gd name="T46" fmla="*/ 24 w 48"/>
                  <a:gd name="T47" fmla="*/ 30 h 40"/>
                  <a:gd name="T48" fmla="*/ 22 w 48"/>
                  <a:gd name="T49" fmla="*/ 32 h 40"/>
                  <a:gd name="T50" fmla="*/ 24 w 48"/>
                  <a:gd name="T51" fmla="*/ 36 h 40"/>
                  <a:gd name="T52" fmla="*/ 24 w 48"/>
                  <a:gd name="T53" fmla="*/ 36 h 40"/>
                  <a:gd name="T54" fmla="*/ 26 w 48"/>
                  <a:gd name="T55" fmla="*/ 34 h 40"/>
                  <a:gd name="T56" fmla="*/ 26 w 48"/>
                  <a:gd name="T57" fmla="*/ 34 h 40"/>
                  <a:gd name="T58" fmla="*/ 28 w 48"/>
                  <a:gd name="T59" fmla="*/ 34 h 40"/>
                  <a:gd name="T60" fmla="*/ 28 w 48"/>
                  <a:gd name="T61" fmla="*/ 36 h 40"/>
                  <a:gd name="T62" fmla="*/ 32 w 48"/>
                  <a:gd name="T63" fmla="*/ 40 h 40"/>
                  <a:gd name="T64" fmla="*/ 36 w 48"/>
                  <a:gd name="T65" fmla="*/ 38 h 40"/>
                  <a:gd name="T66" fmla="*/ 40 w 48"/>
                  <a:gd name="T67" fmla="*/ 32 h 40"/>
                  <a:gd name="T68" fmla="*/ 40 w 48"/>
                  <a:gd name="T69" fmla="*/ 28 h 40"/>
                  <a:gd name="T70" fmla="*/ 44 w 48"/>
                  <a:gd name="T71" fmla="*/ 22 h 40"/>
                  <a:gd name="T72" fmla="*/ 48 w 48"/>
                  <a:gd name="T73" fmla="*/ 16 h 4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8"/>
                  <a:gd name="T112" fmla="*/ 0 h 40"/>
                  <a:gd name="T113" fmla="*/ 48 w 48"/>
                  <a:gd name="T114" fmla="*/ 40 h 4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8" h="40">
                    <a:moveTo>
                      <a:pt x="48" y="16"/>
                    </a:moveTo>
                    <a:lnTo>
                      <a:pt x="48" y="16"/>
                    </a:lnTo>
                    <a:lnTo>
                      <a:pt x="46" y="14"/>
                    </a:lnTo>
                    <a:lnTo>
                      <a:pt x="44" y="14"/>
                    </a:lnTo>
                    <a:lnTo>
                      <a:pt x="42" y="12"/>
                    </a:lnTo>
                    <a:lnTo>
                      <a:pt x="40" y="10"/>
                    </a:lnTo>
                    <a:lnTo>
                      <a:pt x="40" y="8"/>
                    </a:lnTo>
                    <a:lnTo>
                      <a:pt x="38" y="6"/>
                    </a:lnTo>
                    <a:lnTo>
                      <a:pt x="36" y="6"/>
                    </a:lnTo>
                    <a:lnTo>
                      <a:pt x="34" y="6"/>
                    </a:lnTo>
                    <a:lnTo>
                      <a:pt x="30" y="4"/>
                    </a:lnTo>
                    <a:lnTo>
                      <a:pt x="28" y="4"/>
                    </a:lnTo>
                    <a:lnTo>
                      <a:pt x="26" y="2"/>
                    </a:lnTo>
                    <a:lnTo>
                      <a:pt x="22" y="2"/>
                    </a:lnTo>
                    <a:lnTo>
                      <a:pt x="20" y="2"/>
                    </a:lnTo>
                    <a:lnTo>
                      <a:pt x="16" y="2"/>
                    </a:lnTo>
                    <a:lnTo>
                      <a:pt x="14" y="2"/>
                    </a:lnTo>
                    <a:lnTo>
                      <a:pt x="12" y="2"/>
                    </a:lnTo>
                    <a:lnTo>
                      <a:pt x="10" y="0"/>
                    </a:lnTo>
                    <a:lnTo>
                      <a:pt x="6" y="0"/>
                    </a:lnTo>
                    <a:lnTo>
                      <a:pt x="4" y="0"/>
                    </a:lnTo>
                    <a:lnTo>
                      <a:pt x="2" y="0"/>
                    </a:lnTo>
                    <a:lnTo>
                      <a:pt x="0" y="0"/>
                    </a:lnTo>
                    <a:lnTo>
                      <a:pt x="2" y="2"/>
                    </a:lnTo>
                    <a:lnTo>
                      <a:pt x="2" y="4"/>
                    </a:lnTo>
                    <a:lnTo>
                      <a:pt x="2" y="6"/>
                    </a:lnTo>
                    <a:lnTo>
                      <a:pt x="2" y="8"/>
                    </a:lnTo>
                    <a:lnTo>
                      <a:pt x="2" y="10"/>
                    </a:lnTo>
                    <a:lnTo>
                      <a:pt x="2" y="12"/>
                    </a:lnTo>
                    <a:lnTo>
                      <a:pt x="2" y="16"/>
                    </a:lnTo>
                    <a:lnTo>
                      <a:pt x="4" y="20"/>
                    </a:lnTo>
                    <a:lnTo>
                      <a:pt x="8" y="24"/>
                    </a:lnTo>
                    <a:lnTo>
                      <a:pt x="10" y="22"/>
                    </a:lnTo>
                    <a:lnTo>
                      <a:pt x="8" y="20"/>
                    </a:lnTo>
                    <a:lnTo>
                      <a:pt x="8" y="18"/>
                    </a:lnTo>
                    <a:lnTo>
                      <a:pt x="6" y="18"/>
                    </a:lnTo>
                    <a:lnTo>
                      <a:pt x="8" y="16"/>
                    </a:lnTo>
                    <a:lnTo>
                      <a:pt x="10" y="18"/>
                    </a:lnTo>
                    <a:lnTo>
                      <a:pt x="14" y="20"/>
                    </a:lnTo>
                    <a:lnTo>
                      <a:pt x="18" y="24"/>
                    </a:lnTo>
                    <a:lnTo>
                      <a:pt x="24" y="30"/>
                    </a:lnTo>
                    <a:lnTo>
                      <a:pt x="22" y="30"/>
                    </a:lnTo>
                    <a:lnTo>
                      <a:pt x="22" y="32"/>
                    </a:lnTo>
                    <a:lnTo>
                      <a:pt x="22" y="34"/>
                    </a:lnTo>
                    <a:lnTo>
                      <a:pt x="24" y="36"/>
                    </a:lnTo>
                    <a:lnTo>
                      <a:pt x="26" y="36"/>
                    </a:lnTo>
                    <a:lnTo>
                      <a:pt x="26" y="34"/>
                    </a:lnTo>
                    <a:lnTo>
                      <a:pt x="28" y="34"/>
                    </a:lnTo>
                    <a:lnTo>
                      <a:pt x="28" y="36"/>
                    </a:lnTo>
                    <a:lnTo>
                      <a:pt x="30" y="38"/>
                    </a:lnTo>
                    <a:lnTo>
                      <a:pt x="32" y="40"/>
                    </a:lnTo>
                    <a:lnTo>
                      <a:pt x="34" y="38"/>
                    </a:lnTo>
                    <a:lnTo>
                      <a:pt x="36" y="38"/>
                    </a:lnTo>
                    <a:lnTo>
                      <a:pt x="38" y="36"/>
                    </a:lnTo>
                    <a:lnTo>
                      <a:pt x="40" y="32"/>
                    </a:lnTo>
                    <a:lnTo>
                      <a:pt x="40" y="30"/>
                    </a:lnTo>
                    <a:lnTo>
                      <a:pt x="40" y="28"/>
                    </a:lnTo>
                    <a:lnTo>
                      <a:pt x="42" y="24"/>
                    </a:lnTo>
                    <a:lnTo>
                      <a:pt x="44" y="22"/>
                    </a:lnTo>
                    <a:lnTo>
                      <a:pt x="48" y="16"/>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65" name="Freeform 339"/>
              <p:cNvSpPr/>
              <p:nvPr/>
            </p:nvSpPr>
            <p:spPr bwMode="gray">
              <a:xfrm>
                <a:off x="1540" y="2781"/>
                <a:ext cx="90" cy="30"/>
              </a:xfrm>
              <a:custGeom>
                <a:avLst/>
                <a:gdLst>
                  <a:gd name="T0" fmla="*/ 12 w 82"/>
                  <a:gd name="T1" fmla="*/ 6 h 30"/>
                  <a:gd name="T2" fmla="*/ 8 w 82"/>
                  <a:gd name="T3" fmla="*/ 10 h 30"/>
                  <a:gd name="T4" fmla="*/ 6 w 82"/>
                  <a:gd name="T5" fmla="*/ 14 h 30"/>
                  <a:gd name="T6" fmla="*/ 2 w 82"/>
                  <a:gd name="T7" fmla="*/ 20 h 30"/>
                  <a:gd name="T8" fmla="*/ 0 w 82"/>
                  <a:gd name="T9" fmla="*/ 20 h 30"/>
                  <a:gd name="T10" fmla="*/ 6 w 82"/>
                  <a:gd name="T11" fmla="*/ 22 h 30"/>
                  <a:gd name="T12" fmla="*/ 10 w 82"/>
                  <a:gd name="T13" fmla="*/ 20 h 30"/>
                  <a:gd name="T14" fmla="*/ 16 w 82"/>
                  <a:gd name="T15" fmla="*/ 20 h 30"/>
                  <a:gd name="T16" fmla="*/ 28 w 82"/>
                  <a:gd name="T17" fmla="*/ 18 h 30"/>
                  <a:gd name="T18" fmla="*/ 32 w 82"/>
                  <a:gd name="T19" fmla="*/ 18 h 30"/>
                  <a:gd name="T20" fmla="*/ 40 w 82"/>
                  <a:gd name="T21" fmla="*/ 20 h 30"/>
                  <a:gd name="T22" fmla="*/ 42 w 82"/>
                  <a:gd name="T23" fmla="*/ 22 h 30"/>
                  <a:gd name="T24" fmla="*/ 46 w 82"/>
                  <a:gd name="T25" fmla="*/ 26 h 30"/>
                  <a:gd name="T26" fmla="*/ 50 w 82"/>
                  <a:gd name="T27" fmla="*/ 28 h 30"/>
                  <a:gd name="T28" fmla="*/ 56 w 82"/>
                  <a:gd name="T29" fmla="*/ 28 h 30"/>
                  <a:gd name="T30" fmla="*/ 56 w 82"/>
                  <a:gd name="T31" fmla="*/ 26 h 30"/>
                  <a:gd name="T32" fmla="*/ 56 w 82"/>
                  <a:gd name="T33" fmla="*/ 26 h 30"/>
                  <a:gd name="T34" fmla="*/ 54 w 82"/>
                  <a:gd name="T35" fmla="*/ 24 h 30"/>
                  <a:gd name="T36" fmla="*/ 52 w 82"/>
                  <a:gd name="T37" fmla="*/ 22 h 30"/>
                  <a:gd name="T38" fmla="*/ 54 w 82"/>
                  <a:gd name="T39" fmla="*/ 20 h 30"/>
                  <a:gd name="T40" fmla="*/ 60 w 82"/>
                  <a:gd name="T41" fmla="*/ 18 h 30"/>
                  <a:gd name="T42" fmla="*/ 62 w 82"/>
                  <a:gd name="T43" fmla="*/ 14 h 30"/>
                  <a:gd name="T44" fmla="*/ 64 w 82"/>
                  <a:gd name="T45" fmla="*/ 12 h 30"/>
                  <a:gd name="T46" fmla="*/ 68 w 82"/>
                  <a:gd name="T47" fmla="*/ 12 h 30"/>
                  <a:gd name="T48" fmla="*/ 72 w 82"/>
                  <a:gd name="T49" fmla="*/ 12 h 30"/>
                  <a:gd name="T50" fmla="*/ 76 w 82"/>
                  <a:gd name="T51" fmla="*/ 14 h 30"/>
                  <a:gd name="T52" fmla="*/ 80 w 82"/>
                  <a:gd name="T53" fmla="*/ 18 h 30"/>
                  <a:gd name="T54" fmla="*/ 82 w 82"/>
                  <a:gd name="T55" fmla="*/ 14 h 30"/>
                  <a:gd name="T56" fmla="*/ 80 w 82"/>
                  <a:gd name="T57" fmla="*/ 10 h 30"/>
                  <a:gd name="T58" fmla="*/ 78 w 82"/>
                  <a:gd name="T59" fmla="*/ 6 h 30"/>
                  <a:gd name="T60" fmla="*/ 70 w 82"/>
                  <a:gd name="T61" fmla="*/ 4 h 30"/>
                  <a:gd name="T62" fmla="*/ 66 w 82"/>
                  <a:gd name="T63" fmla="*/ 4 h 30"/>
                  <a:gd name="T64" fmla="*/ 62 w 82"/>
                  <a:gd name="T65" fmla="*/ 4 h 30"/>
                  <a:gd name="T66" fmla="*/ 50 w 82"/>
                  <a:gd name="T67" fmla="*/ 8 h 30"/>
                  <a:gd name="T68" fmla="*/ 44 w 82"/>
                  <a:gd name="T69" fmla="*/ 10 h 30"/>
                  <a:gd name="T70" fmla="*/ 40 w 82"/>
                  <a:gd name="T71" fmla="*/ 10 h 30"/>
                  <a:gd name="T72" fmla="*/ 34 w 82"/>
                  <a:gd name="T73" fmla="*/ 8 h 30"/>
                  <a:gd name="T74" fmla="*/ 32 w 82"/>
                  <a:gd name="T75" fmla="*/ 8 h 30"/>
                  <a:gd name="T76" fmla="*/ 30 w 82"/>
                  <a:gd name="T77" fmla="*/ 6 h 30"/>
                  <a:gd name="T78" fmla="*/ 16 w 82"/>
                  <a:gd name="T79" fmla="*/ 0 h 3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2"/>
                  <a:gd name="T121" fmla="*/ 0 h 30"/>
                  <a:gd name="T122" fmla="*/ 82 w 82"/>
                  <a:gd name="T123" fmla="*/ 30 h 3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2" h="30">
                    <a:moveTo>
                      <a:pt x="16" y="0"/>
                    </a:moveTo>
                    <a:lnTo>
                      <a:pt x="12" y="6"/>
                    </a:lnTo>
                    <a:lnTo>
                      <a:pt x="10" y="8"/>
                    </a:lnTo>
                    <a:lnTo>
                      <a:pt x="8" y="10"/>
                    </a:lnTo>
                    <a:lnTo>
                      <a:pt x="6" y="14"/>
                    </a:lnTo>
                    <a:lnTo>
                      <a:pt x="4" y="18"/>
                    </a:lnTo>
                    <a:lnTo>
                      <a:pt x="2" y="20"/>
                    </a:lnTo>
                    <a:lnTo>
                      <a:pt x="0" y="20"/>
                    </a:lnTo>
                    <a:lnTo>
                      <a:pt x="6" y="22"/>
                    </a:lnTo>
                    <a:lnTo>
                      <a:pt x="8" y="22"/>
                    </a:lnTo>
                    <a:lnTo>
                      <a:pt x="10" y="20"/>
                    </a:lnTo>
                    <a:lnTo>
                      <a:pt x="12" y="20"/>
                    </a:lnTo>
                    <a:lnTo>
                      <a:pt x="16" y="20"/>
                    </a:lnTo>
                    <a:lnTo>
                      <a:pt x="22" y="18"/>
                    </a:lnTo>
                    <a:lnTo>
                      <a:pt x="28" y="18"/>
                    </a:lnTo>
                    <a:lnTo>
                      <a:pt x="30" y="18"/>
                    </a:lnTo>
                    <a:lnTo>
                      <a:pt x="32" y="18"/>
                    </a:lnTo>
                    <a:lnTo>
                      <a:pt x="36" y="18"/>
                    </a:lnTo>
                    <a:lnTo>
                      <a:pt x="40" y="20"/>
                    </a:lnTo>
                    <a:lnTo>
                      <a:pt x="42" y="22"/>
                    </a:lnTo>
                    <a:lnTo>
                      <a:pt x="44" y="24"/>
                    </a:lnTo>
                    <a:lnTo>
                      <a:pt x="46" y="26"/>
                    </a:lnTo>
                    <a:lnTo>
                      <a:pt x="50" y="30"/>
                    </a:lnTo>
                    <a:lnTo>
                      <a:pt x="50" y="28"/>
                    </a:lnTo>
                    <a:lnTo>
                      <a:pt x="54" y="28"/>
                    </a:lnTo>
                    <a:lnTo>
                      <a:pt x="56" y="28"/>
                    </a:lnTo>
                    <a:lnTo>
                      <a:pt x="56" y="26"/>
                    </a:lnTo>
                    <a:lnTo>
                      <a:pt x="54" y="24"/>
                    </a:lnTo>
                    <a:lnTo>
                      <a:pt x="52" y="22"/>
                    </a:lnTo>
                    <a:lnTo>
                      <a:pt x="54" y="20"/>
                    </a:lnTo>
                    <a:lnTo>
                      <a:pt x="58" y="18"/>
                    </a:lnTo>
                    <a:lnTo>
                      <a:pt x="60" y="18"/>
                    </a:lnTo>
                    <a:lnTo>
                      <a:pt x="62" y="16"/>
                    </a:lnTo>
                    <a:lnTo>
                      <a:pt x="62" y="14"/>
                    </a:lnTo>
                    <a:lnTo>
                      <a:pt x="64" y="14"/>
                    </a:lnTo>
                    <a:lnTo>
                      <a:pt x="64" y="12"/>
                    </a:lnTo>
                    <a:lnTo>
                      <a:pt x="66" y="12"/>
                    </a:lnTo>
                    <a:lnTo>
                      <a:pt x="68" y="12"/>
                    </a:lnTo>
                    <a:lnTo>
                      <a:pt x="70" y="10"/>
                    </a:lnTo>
                    <a:lnTo>
                      <a:pt x="72" y="12"/>
                    </a:lnTo>
                    <a:lnTo>
                      <a:pt x="76" y="14"/>
                    </a:lnTo>
                    <a:lnTo>
                      <a:pt x="78" y="16"/>
                    </a:lnTo>
                    <a:lnTo>
                      <a:pt x="80" y="18"/>
                    </a:lnTo>
                    <a:lnTo>
                      <a:pt x="82" y="14"/>
                    </a:lnTo>
                    <a:lnTo>
                      <a:pt x="80" y="12"/>
                    </a:lnTo>
                    <a:lnTo>
                      <a:pt x="80" y="10"/>
                    </a:lnTo>
                    <a:lnTo>
                      <a:pt x="82" y="8"/>
                    </a:lnTo>
                    <a:lnTo>
                      <a:pt x="78" y="6"/>
                    </a:lnTo>
                    <a:lnTo>
                      <a:pt x="74" y="4"/>
                    </a:lnTo>
                    <a:lnTo>
                      <a:pt x="70" y="4"/>
                    </a:lnTo>
                    <a:lnTo>
                      <a:pt x="68" y="4"/>
                    </a:lnTo>
                    <a:lnTo>
                      <a:pt x="66" y="4"/>
                    </a:lnTo>
                    <a:lnTo>
                      <a:pt x="64" y="4"/>
                    </a:lnTo>
                    <a:lnTo>
                      <a:pt x="62" y="4"/>
                    </a:lnTo>
                    <a:lnTo>
                      <a:pt x="56" y="6"/>
                    </a:lnTo>
                    <a:lnTo>
                      <a:pt x="50" y="8"/>
                    </a:lnTo>
                    <a:lnTo>
                      <a:pt x="46" y="8"/>
                    </a:lnTo>
                    <a:lnTo>
                      <a:pt x="44" y="10"/>
                    </a:lnTo>
                    <a:lnTo>
                      <a:pt x="42" y="10"/>
                    </a:lnTo>
                    <a:lnTo>
                      <a:pt x="40" y="10"/>
                    </a:lnTo>
                    <a:lnTo>
                      <a:pt x="36" y="8"/>
                    </a:lnTo>
                    <a:lnTo>
                      <a:pt x="34" y="8"/>
                    </a:lnTo>
                    <a:lnTo>
                      <a:pt x="32" y="8"/>
                    </a:lnTo>
                    <a:lnTo>
                      <a:pt x="32" y="6"/>
                    </a:lnTo>
                    <a:lnTo>
                      <a:pt x="30" y="6"/>
                    </a:lnTo>
                    <a:lnTo>
                      <a:pt x="26" y="4"/>
                    </a:lnTo>
                    <a:lnTo>
                      <a:pt x="16" y="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66" name="Freeform 341"/>
              <p:cNvSpPr/>
              <p:nvPr/>
            </p:nvSpPr>
            <p:spPr bwMode="gray">
              <a:xfrm>
                <a:off x="1454" y="2691"/>
                <a:ext cx="90" cy="46"/>
              </a:xfrm>
              <a:custGeom>
                <a:avLst/>
                <a:gdLst>
                  <a:gd name="T0" fmla="*/ 80 w 82"/>
                  <a:gd name="T1" fmla="*/ 8 h 46"/>
                  <a:gd name="T2" fmla="*/ 76 w 82"/>
                  <a:gd name="T3" fmla="*/ 8 h 46"/>
                  <a:gd name="T4" fmla="*/ 72 w 82"/>
                  <a:gd name="T5" fmla="*/ 8 h 46"/>
                  <a:gd name="T6" fmla="*/ 68 w 82"/>
                  <a:gd name="T7" fmla="*/ 8 h 46"/>
                  <a:gd name="T8" fmla="*/ 66 w 82"/>
                  <a:gd name="T9" fmla="*/ 8 h 46"/>
                  <a:gd name="T10" fmla="*/ 62 w 82"/>
                  <a:gd name="T11" fmla="*/ 12 h 46"/>
                  <a:gd name="T12" fmla="*/ 60 w 82"/>
                  <a:gd name="T13" fmla="*/ 18 h 46"/>
                  <a:gd name="T14" fmla="*/ 56 w 82"/>
                  <a:gd name="T15" fmla="*/ 24 h 46"/>
                  <a:gd name="T16" fmla="*/ 50 w 82"/>
                  <a:gd name="T17" fmla="*/ 30 h 46"/>
                  <a:gd name="T18" fmla="*/ 48 w 82"/>
                  <a:gd name="T19" fmla="*/ 30 h 46"/>
                  <a:gd name="T20" fmla="*/ 44 w 82"/>
                  <a:gd name="T21" fmla="*/ 34 h 46"/>
                  <a:gd name="T22" fmla="*/ 44 w 82"/>
                  <a:gd name="T23" fmla="*/ 38 h 46"/>
                  <a:gd name="T24" fmla="*/ 42 w 82"/>
                  <a:gd name="T25" fmla="*/ 42 h 46"/>
                  <a:gd name="T26" fmla="*/ 38 w 82"/>
                  <a:gd name="T27" fmla="*/ 44 h 46"/>
                  <a:gd name="T28" fmla="*/ 36 w 82"/>
                  <a:gd name="T29" fmla="*/ 46 h 46"/>
                  <a:gd name="T30" fmla="*/ 34 w 82"/>
                  <a:gd name="T31" fmla="*/ 42 h 46"/>
                  <a:gd name="T32" fmla="*/ 32 w 82"/>
                  <a:gd name="T33" fmla="*/ 42 h 46"/>
                  <a:gd name="T34" fmla="*/ 30 w 82"/>
                  <a:gd name="T35" fmla="*/ 44 h 46"/>
                  <a:gd name="T36" fmla="*/ 30 w 82"/>
                  <a:gd name="T37" fmla="*/ 42 h 46"/>
                  <a:gd name="T38" fmla="*/ 30 w 82"/>
                  <a:gd name="T39" fmla="*/ 36 h 46"/>
                  <a:gd name="T40" fmla="*/ 30 w 82"/>
                  <a:gd name="T41" fmla="*/ 34 h 46"/>
                  <a:gd name="T42" fmla="*/ 26 w 82"/>
                  <a:gd name="T43" fmla="*/ 32 h 46"/>
                  <a:gd name="T44" fmla="*/ 22 w 82"/>
                  <a:gd name="T45" fmla="*/ 30 h 46"/>
                  <a:gd name="T46" fmla="*/ 18 w 82"/>
                  <a:gd name="T47" fmla="*/ 30 h 46"/>
                  <a:gd name="T48" fmla="*/ 16 w 82"/>
                  <a:gd name="T49" fmla="*/ 32 h 46"/>
                  <a:gd name="T50" fmla="*/ 12 w 82"/>
                  <a:gd name="T51" fmla="*/ 30 h 46"/>
                  <a:gd name="T52" fmla="*/ 10 w 82"/>
                  <a:gd name="T53" fmla="*/ 28 h 46"/>
                  <a:gd name="T54" fmla="*/ 2 w 82"/>
                  <a:gd name="T55" fmla="*/ 24 h 46"/>
                  <a:gd name="T56" fmla="*/ 2 w 82"/>
                  <a:gd name="T57" fmla="*/ 22 h 46"/>
                  <a:gd name="T58" fmla="*/ 2 w 82"/>
                  <a:gd name="T59" fmla="*/ 22 h 46"/>
                  <a:gd name="T60" fmla="*/ 6 w 82"/>
                  <a:gd name="T61" fmla="*/ 22 h 46"/>
                  <a:gd name="T62" fmla="*/ 10 w 82"/>
                  <a:gd name="T63" fmla="*/ 18 h 46"/>
                  <a:gd name="T64" fmla="*/ 12 w 82"/>
                  <a:gd name="T65" fmla="*/ 14 h 46"/>
                  <a:gd name="T66" fmla="*/ 16 w 82"/>
                  <a:gd name="T67" fmla="*/ 12 h 46"/>
                  <a:gd name="T68" fmla="*/ 20 w 82"/>
                  <a:gd name="T69" fmla="*/ 10 h 46"/>
                  <a:gd name="T70" fmla="*/ 26 w 82"/>
                  <a:gd name="T71" fmla="*/ 4 h 46"/>
                  <a:gd name="T72" fmla="*/ 28 w 82"/>
                  <a:gd name="T73" fmla="*/ 2 h 46"/>
                  <a:gd name="T74" fmla="*/ 32 w 82"/>
                  <a:gd name="T75" fmla="*/ 0 h 46"/>
                  <a:gd name="T76" fmla="*/ 34 w 82"/>
                  <a:gd name="T77" fmla="*/ 0 h 46"/>
                  <a:gd name="T78" fmla="*/ 40 w 82"/>
                  <a:gd name="T79" fmla="*/ 0 h 46"/>
                  <a:gd name="T80" fmla="*/ 42 w 82"/>
                  <a:gd name="T81" fmla="*/ 0 h 46"/>
                  <a:gd name="T82" fmla="*/ 48 w 82"/>
                  <a:gd name="T83" fmla="*/ 0 h 46"/>
                  <a:gd name="T84" fmla="*/ 58 w 82"/>
                  <a:gd name="T85" fmla="*/ 0 h 46"/>
                  <a:gd name="T86" fmla="*/ 70 w 82"/>
                  <a:gd name="T87" fmla="*/ 2 h 46"/>
                  <a:gd name="T88" fmla="*/ 80 w 82"/>
                  <a:gd name="T89" fmla="*/ 2 h 46"/>
                  <a:gd name="T90" fmla="*/ 82 w 82"/>
                  <a:gd name="T91" fmla="*/ 4 h 46"/>
                  <a:gd name="T92" fmla="*/ 82 w 82"/>
                  <a:gd name="T93" fmla="*/ 6 h 46"/>
                  <a:gd name="T94" fmla="*/ 82 w 82"/>
                  <a:gd name="T95" fmla="*/ 8 h 4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2"/>
                  <a:gd name="T145" fmla="*/ 0 h 46"/>
                  <a:gd name="T146" fmla="*/ 82 w 82"/>
                  <a:gd name="T147" fmla="*/ 46 h 4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2" h="46">
                    <a:moveTo>
                      <a:pt x="82" y="8"/>
                    </a:moveTo>
                    <a:lnTo>
                      <a:pt x="80" y="8"/>
                    </a:lnTo>
                    <a:lnTo>
                      <a:pt x="78" y="8"/>
                    </a:lnTo>
                    <a:lnTo>
                      <a:pt x="76" y="8"/>
                    </a:lnTo>
                    <a:lnTo>
                      <a:pt x="74" y="8"/>
                    </a:lnTo>
                    <a:lnTo>
                      <a:pt x="72" y="8"/>
                    </a:lnTo>
                    <a:lnTo>
                      <a:pt x="70" y="10"/>
                    </a:lnTo>
                    <a:lnTo>
                      <a:pt x="68" y="8"/>
                    </a:lnTo>
                    <a:lnTo>
                      <a:pt x="66" y="8"/>
                    </a:lnTo>
                    <a:lnTo>
                      <a:pt x="64" y="10"/>
                    </a:lnTo>
                    <a:lnTo>
                      <a:pt x="62" y="12"/>
                    </a:lnTo>
                    <a:lnTo>
                      <a:pt x="60" y="18"/>
                    </a:lnTo>
                    <a:lnTo>
                      <a:pt x="58" y="22"/>
                    </a:lnTo>
                    <a:lnTo>
                      <a:pt x="56" y="24"/>
                    </a:lnTo>
                    <a:lnTo>
                      <a:pt x="54" y="28"/>
                    </a:lnTo>
                    <a:lnTo>
                      <a:pt x="50" y="30"/>
                    </a:lnTo>
                    <a:lnTo>
                      <a:pt x="48" y="30"/>
                    </a:lnTo>
                    <a:lnTo>
                      <a:pt x="46" y="32"/>
                    </a:lnTo>
                    <a:lnTo>
                      <a:pt x="44" y="34"/>
                    </a:lnTo>
                    <a:lnTo>
                      <a:pt x="44" y="36"/>
                    </a:lnTo>
                    <a:lnTo>
                      <a:pt x="44" y="38"/>
                    </a:lnTo>
                    <a:lnTo>
                      <a:pt x="44" y="40"/>
                    </a:lnTo>
                    <a:lnTo>
                      <a:pt x="42" y="42"/>
                    </a:lnTo>
                    <a:lnTo>
                      <a:pt x="40" y="44"/>
                    </a:lnTo>
                    <a:lnTo>
                      <a:pt x="38" y="44"/>
                    </a:lnTo>
                    <a:lnTo>
                      <a:pt x="38" y="46"/>
                    </a:lnTo>
                    <a:lnTo>
                      <a:pt x="36" y="46"/>
                    </a:lnTo>
                    <a:lnTo>
                      <a:pt x="34" y="44"/>
                    </a:lnTo>
                    <a:lnTo>
                      <a:pt x="34" y="42"/>
                    </a:lnTo>
                    <a:lnTo>
                      <a:pt x="32" y="42"/>
                    </a:lnTo>
                    <a:lnTo>
                      <a:pt x="32" y="44"/>
                    </a:lnTo>
                    <a:lnTo>
                      <a:pt x="30" y="44"/>
                    </a:lnTo>
                    <a:lnTo>
                      <a:pt x="30" y="42"/>
                    </a:lnTo>
                    <a:lnTo>
                      <a:pt x="30" y="38"/>
                    </a:lnTo>
                    <a:lnTo>
                      <a:pt x="30" y="36"/>
                    </a:lnTo>
                    <a:lnTo>
                      <a:pt x="30" y="34"/>
                    </a:lnTo>
                    <a:lnTo>
                      <a:pt x="28" y="32"/>
                    </a:lnTo>
                    <a:lnTo>
                      <a:pt x="26" y="32"/>
                    </a:lnTo>
                    <a:lnTo>
                      <a:pt x="24" y="30"/>
                    </a:lnTo>
                    <a:lnTo>
                      <a:pt x="22" y="30"/>
                    </a:lnTo>
                    <a:lnTo>
                      <a:pt x="20" y="30"/>
                    </a:lnTo>
                    <a:lnTo>
                      <a:pt x="18" y="30"/>
                    </a:lnTo>
                    <a:lnTo>
                      <a:pt x="16" y="32"/>
                    </a:lnTo>
                    <a:lnTo>
                      <a:pt x="14" y="32"/>
                    </a:lnTo>
                    <a:lnTo>
                      <a:pt x="12" y="30"/>
                    </a:lnTo>
                    <a:lnTo>
                      <a:pt x="12" y="28"/>
                    </a:lnTo>
                    <a:lnTo>
                      <a:pt x="10" y="28"/>
                    </a:lnTo>
                    <a:lnTo>
                      <a:pt x="6" y="24"/>
                    </a:lnTo>
                    <a:lnTo>
                      <a:pt x="2" y="24"/>
                    </a:lnTo>
                    <a:lnTo>
                      <a:pt x="0" y="24"/>
                    </a:lnTo>
                    <a:lnTo>
                      <a:pt x="2" y="22"/>
                    </a:lnTo>
                    <a:lnTo>
                      <a:pt x="6" y="22"/>
                    </a:lnTo>
                    <a:lnTo>
                      <a:pt x="8" y="20"/>
                    </a:lnTo>
                    <a:lnTo>
                      <a:pt x="10" y="18"/>
                    </a:lnTo>
                    <a:lnTo>
                      <a:pt x="12" y="14"/>
                    </a:lnTo>
                    <a:lnTo>
                      <a:pt x="14" y="12"/>
                    </a:lnTo>
                    <a:lnTo>
                      <a:pt x="16" y="12"/>
                    </a:lnTo>
                    <a:lnTo>
                      <a:pt x="20" y="10"/>
                    </a:lnTo>
                    <a:lnTo>
                      <a:pt x="24" y="8"/>
                    </a:lnTo>
                    <a:lnTo>
                      <a:pt x="26" y="4"/>
                    </a:lnTo>
                    <a:lnTo>
                      <a:pt x="28" y="2"/>
                    </a:lnTo>
                    <a:lnTo>
                      <a:pt x="30" y="0"/>
                    </a:lnTo>
                    <a:lnTo>
                      <a:pt x="32" y="0"/>
                    </a:lnTo>
                    <a:lnTo>
                      <a:pt x="34" y="0"/>
                    </a:lnTo>
                    <a:lnTo>
                      <a:pt x="36" y="0"/>
                    </a:lnTo>
                    <a:lnTo>
                      <a:pt x="40" y="0"/>
                    </a:lnTo>
                    <a:lnTo>
                      <a:pt x="42" y="0"/>
                    </a:lnTo>
                    <a:lnTo>
                      <a:pt x="44" y="0"/>
                    </a:lnTo>
                    <a:lnTo>
                      <a:pt x="48" y="0"/>
                    </a:lnTo>
                    <a:lnTo>
                      <a:pt x="54" y="0"/>
                    </a:lnTo>
                    <a:lnTo>
                      <a:pt x="58" y="0"/>
                    </a:lnTo>
                    <a:lnTo>
                      <a:pt x="64" y="0"/>
                    </a:lnTo>
                    <a:lnTo>
                      <a:pt x="70" y="2"/>
                    </a:lnTo>
                    <a:lnTo>
                      <a:pt x="76" y="2"/>
                    </a:lnTo>
                    <a:lnTo>
                      <a:pt x="80" y="2"/>
                    </a:lnTo>
                    <a:lnTo>
                      <a:pt x="80" y="4"/>
                    </a:lnTo>
                    <a:lnTo>
                      <a:pt x="82" y="4"/>
                    </a:lnTo>
                    <a:lnTo>
                      <a:pt x="82" y="6"/>
                    </a:lnTo>
                    <a:lnTo>
                      <a:pt x="82" y="8"/>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67" name="Freeform 342"/>
              <p:cNvSpPr/>
              <p:nvPr/>
            </p:nvSpPr>
            <p:spPr bwMode="gray">
              <a:xfrm>
                <a:off x="1441" y="2715"/>
                <a:ext cx="48" cy="24"/>
              </a:xfrm>
              <a:custGeom>
                <a:avLst/>
                <a:gdLst>
                  <a:gd name="T0" fmla="*/ 44 w 44"/>
                  <a:gd name="T1" fmla="*/ 20 h 24"/>
                  <a:gd name="T2" fmla="*/ 42 w 44"/>
                  <a:gd name="T3" fmla="*/ 22 h 24"/>
                  <a:gd name="T4" fmla="*/ 40 w 44"/>
                  <a:gd name="T5" fmla="*/ 22 h 24"/>
                  <a:gd name="T6" fmla="*/ 40 w 44"/>
                  <a:gd name="T7" fmla="*/ 24 h 24"/>
                  <a:gd name="T8" fmla="*/ 32 w 44"/>
                  <a:gd name="T9" fmla="*/ 22 h 24"/>
                  <a:gd name="T10" fmla="*/ 26 w 44"/>
                  <a:gd name="T11" fmla="*/ 22 h 24"/>
                  <a:gd name="T12" fmla="*/ 20 w 44"/>
                  <a:gd name="T13" fmla="*/ 20 h 24"/>
                  <a:gd name="T14" fmla="*/ 16 w 44"/>
                  <a:gd name="T15" fmla="*/ 18 h 24"/>
                  <a:gd name="T16" fmla="*/ 12 w 44"/>
                  <a:gd name="T17" fmla="*/ 18 h 24"/>
                  <a:gd name="T18" fmla="*/ 12 w 44"/>
                  <a:gd name="T19" fmla="*/ 16 h 24"/>
                  <a:gd name="T20" fmla="*/ 6 w 44"/>
                  <a:gd name="T21" fmla="*/ 14 h 24"/>
                  <a:gd name="T22" fmla="*/ 2 w 44"/>
                  <a:gd name="T23" fmla="*/ 12 h 24"/>
                  <a:gd name="T24" fmla="*/ 0 w 44"/>
                  <a:gd name="T25" fmla="*/ 10 h 24"/>
                  <a:gd name="T26" fmla="*/ 8 w 44"/>
                  <a:gd name="T27" fmla="*/ 4 h 24"/>
                  <a:gd name="T28" fmla="*/ 10 w 44"/>
                  <a:gd name="T29" fmla="*/ 2 h 24"/>
                  <a:gd name="T30" fmla="*/ 12 w 44"/>
                  <a:gd name="T31" fmla="*/ 0 h 24"/>
                  <a:gd name="T32" fmla="*/ 14 w 44"/>
                  <a:gd name="T33" fmla="*/ 0 h 24"/>
                  <a:gd name="T34" fmla="*/ 16 w 44"/>
                  <a:gd name="T35" fmla="*/ 0 h 24"/>
                  <a:gd name="T36" fmla="*/ 20 w 44"/>
                  <a:gd name="T37" fmla="*/ 2 h 24"/>
                  <a:gd name="T38" fmla="*/ 24 w 44"/>
                  <a:gd name="T39" fmla="*/ 4 h 24"/>
                  <a:gd name="T40" fmla="*/ 24 w 44"/>
                  <a:gd name="T41" fmla="*/ 6 h 24"/>
                  <a:gd name="T42" fmla="*/ 26 w 44"/>
                  <a:gd name="T43" fmla="*/ 6 h 24"/>
                  <a:gd name="T44" fmla="*/ 26 w 44"/>
                  <a:gd name="T45" fmla="*/ 8 h 24"/>
                  <a:gd name="T46" fmla="*/ 30 w 44"/>
                  <a:gd name="T47" fmla="*/ 8 h 24"/>
                  <a:gd name="T48" fmla="*/ 30 w 44"/>
                  <a:gd name="T49" fmla="*/ 8 h 24"/>
                  <a:gd name="T50" fmla="*/ 32 w 44"/>
                  <a:gd name="T51" fmla="*/ 6 h 24"/>
                  <a:gd name="T52" fmla="*/ 34 w 44"/>
                  <a:gd name="T53" fmla="*/ 6 h 24"/>
                  <a:gd name="T54" fmla="*/ 38 w 44"/>
                  <a:gd name="T55" fmla="*/ 6 h 24"/>
                  <a:gd name="T56" fmla="*/ 38 w 44"/>
                  <a:gd name="T57" fmla="*/ 6 h 24"/>
                  <a:gd name="T58" fmla="*/ 40 w 44"/>
                  <a:gd name="T59" fmla="*/ 8 h 24"/>
                  <a:gd name="T60" fmla="*/ 42 w 44"/>
                  <a:gd name="T61" fmla="*/ 10 h 24"/>
                  <a:gd name="T62" fmla="*/ 44 w 44"/>
                  <a:gd name="T63" fmla="*/ 12 h 24"/>
                  <a:gd name="T64" fmla="*/ 44 w 44"/>
                  <a:gd name="T65" fmla="*/ 14 h 24"/>
                  <a:gd name="T66" fmla="*/ 44 w 44"/>
                  <a:gd name="T67" fmla="*/ 16 h 24"/>
                  <a:gd name="T68" fmla="*/ 44 w 44"/>
                  <a:gd name="T69" fmla="*/ 18 h 24"/>
                  <a:gd name="T70" fmla="*/ 44 w 44"/>
                  <a:gd name="T71" fmla="*/ 20 h 24"/>
                  <a:gd name="T72" fmla="*/ 44 w 44"/>
                  <a:gd name="T73" fmla="*/ 20 h 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4"/>
                  <a:gd name="T112" fmla="*/ 0 h 24"/>
                  <a:gd name="T113" fmla="*/ 44 w 44"/>
                  <a:gd name="T114" fmla="*/ 24 h 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4" h="24">
                    <a:moveTo>
                      <a:pt x="44" y="20"/>
                    </a:moveTo>
                    <a:lnTo>
                      <a:pt x="42" y="22"/>
                    </a:lnTo>
                    <a:lnTo>
                      <a:pt x="40" y="22"/>
                    </a:lnTo>
                    <a:lnTo>
                      <a:pt x="40" y="24"/>
                    </a:lnTo>
                    <a:lnTo>
                      <a:pt x="32" y="22"/>
                    </a:lnTo>
                    <a:lnTo>
                      <a:pt x="26" y="22"/>
                    </a:lnTo>
                    <a:lnTo>
                      <a:pt x="20" y="20"/>
                    </a:lnTo>
                    <a:lnTo>
                      <a:pt x="16" y="18"/>
                    </a:lnTo>
                    <a:lnTo>
                      <a:pt x="12" y="18"/>
                    </a:lnTo>
                    <a:lnTo>
                      <a:pt x="12" y="16"/>
                    </a:lnTo>
                    <a:lnTo>
                      <a:pt x="6" y="14"/>
                    </a:lnTo>
                    <a:lnTo>
                      <a:pt x="2" y="12"/>
                    </a:lnTo>
                    <a:lnTo>
                      <a:pt x="0" y="10"/>
                    </a:lnTo>
                    <a:lnTo>
                      <a:pt x="8" y="4"/>
                    </a:lnTo>
                    <a:lnTo>
                      <a:pt x="10" y="2"/>
                    </a:lnTo>
                    <a:lnTo>
                      <a:pt x="12" y="0"/>
                    </a:lnTo>
                    <a:lnTo>
                      <a:pt x="14" y="0"/>
                    </a:lnTo>
                    <a:lnTo>
                      <a:pt x="16" y="0"/>
                    </a:lnTo>
                    <a:lnTo>
                      <a:pt x="20" y="2"/>
                    </a:lnTo>
                    <a:lnTo>
                      <a:pt x="24" y="4"/>
                    </a:lnTo>
                    <a:lnTo>
                      <a:pt x="24" y="6"/>
                    </a:lnTo>
                    <a:lnTo>
                      <a:pt x="26" y="6"/>
                    </a:lnTo>
                    <a:lnTo>
                      <a:pt x="26" y="8"/>
                    </a:lnTo>
                    <a:lnTo>
                      <a:pt x="30" y="8"/>
                    </a:lnTo>
                    <a:lnTo>
                      <a:pt x="32" y="6"/>
                    </a:lnTo>
                    <a:lnTo>
                      <a:pt x="34" y="6"/>
                    </a:lnTo>
                    <a:lnTo>
                      <a:pt x="38" y="6"/>
                    </a:lnTo>
                    <a:lnTo>
                      <a:pt x="40" y="8"/>
                    </a:lnTo>
                    <a:lnTo>
                      <a:pt x="42" y="10"/>
                    </a:lnTo>
                    <a:lnTo>
                      <a:pt x="44" y="12"/>
                    </a:lnTo>
                    <a:lnTo>
                      <a:pt x="44" y="14"/>
                    </a:lnTo>
                    <a:lnTo>
                      <a:pt x="44" y="16"/>
                    </a:lnTo>
                    <a:lnTo>
                      <a:pt x="44" y="18"/>
                    </a:lnTo>
                    <a:lnTo>
                      <a:pt x="44" y="2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68" name="Freeform 371"/>
              <p:cNvSpPr/>
              <p:nvPr/>
            </p:nvSpPr>
            <p:spPr bwMode="gray">
              <a:xfrm>
                <a:off x="1906" y="3345"/>
                <a:ext cx="86" cy="90"/>
              </a:xfrm>
              <a:custGeom>
                <a:avLst/>
                <a:gdLst>
                  <a:gd name="T0" fmla="*/ 78 w 78"/>
                  <a:gd name="T1" fmla="*/ 50 h 90"/>
                  <a:gd name="T2" fmla="*/ 60 w 78"/>
                  <a:gd name="T3" fmla="*/ 32 h 90"/>
                  <a:gd name="T4" fmla="*/ 60 w 78"/>
                  <a:gd name="T5" fmla="*/ 30 h 90"/>
                  <a:gd name="T6" fmla="*/ 58 w 78"/>
                  <a:gd name="T7" fmla="*/ 28 h 90"/>
                  <a:gd name="T8" fmla="*/ 56 w 78"/>
                  <a:gd name="T9" fmla="*/ 26 h 90"/>
                  <a:gd name="T10" fmla="*/ 52 w 78"/>
                  <a:gd name="T11" fmla="*/ 24 h 90"/>
                  <a:gd name="T12" fmla="*/ 44 w 78"/>
                  <a:gd name="T13" fmla="*/ 20 h 90"/>
                  <a:gd name="T14" fmla="*/ 36 w 78"/>
                  <a:gd name="T15" fmla="*/ 18 h 90"/>
                  <a:gd name="T16" fmla="*/ 32 w 78"/>
                  <a:gd name="T17" fmla="*/ 14 h 90"/>
                  <a:gd name="T18" fmla="*/ 30 w 78"/>
                  <a:gd name="T19" fmla="*/ 12 h 90"/>
                  <a:gd name="T20" fmla="*/ 28 w 78"/>
                  <a:gd name="T21" fmla="*/ 10 h 90"/>
                  <a:gd name="T22" fmla="*/ 28 w 78"/>
                  <a:gd name="T23" fmla="*/ 10 h 90"/>
                  <a:gd name="T24" fmla="*/ 28 w 78"/>
                  <a:gd name="T25" fmla="*/ 8 h 90"/>
                  <a:gd name="T26" fmla="*/ 26 w 78"/>
                  <a:gd name="T27" fmla="*/ 6 h 90"/>
                  <a:gd name="T28" fmla="*/ 24 w 78"/>
                  <a:gd name="T29" fmla="*/ 4 h 90"/>
                  <a:gd name="T30" fmla="*/ 20 w 78"/>
                  <a:gd name="T31" fmla="*/ 2 h 90"/>
                  <a:gd name="T32" fmla="*/ 16 w 78"/>
                  <a:gd name="T33" fmla="*/ 0 h 90"/>
                  <a:gd name="T34" fmla="*/ 12 w 78"/>
                  <a:gd name="T35" fmla="*/ 2 h 90"/>
                  <a:gd name="T36" fmla="*/ 12 w 78"/>
                  <a:gd name="T37" fmla="*/ 2 h 90"/>
                  <a:gd name="T38" fmla="*/ 10 w 78"/>
                  <a:gd name="T39" fmla="*/ 6 h 90"/>
                  <a:gd name="T40" fmla="*/ 8 w 78"/>
                  <a:gd name="T41" fmla="*/ 10 h 90"/>
                  <a:gd name="T42" fmla="*/ 4 w 78"/>
                  <a:gd name="T43" fmla="*/ 14 h 90"/>
                  <a:gd name="T44" fmla="*/ 2 w 78"/>
                  <a:gd name="T45" fmla="*/ 20 h 90"/>
                  <a:gd name="T46" fmla="*/ 0 w 78"/>
                  <a:gd name="T47" fmla="*/ 32 h 90"/>
                  <a:gd name="T48" fmla="*/ 0 w 78"/>
                  <a:gd name="T49" fmla="*/ 44 h 90"/>
                  <a:gd name="T50" fmla="*/ 2 w 78"/>
                  <a:gd name="T51" fmla="*/ 52 h 90"/>
                  <a:gd name="T52" fmla="*/ 2 w 78"/>
                  <a:gd name="T53" fmla="*/ 54 h 90"/>
                  <a:gd name="T54" fmla="*/ 2 w 78"/>
                  <a:gd name="T55" fmla="*/ 56 h 90"/>
                  <a:gd name="T56" fmla="*/ 2 w 78"/>
                  <a:gd name="T57" fmla="*/ 58 h 90"/>
                  <a:gd name="T58" fmla="*/ 2 w 78"/>
                  <a:gd name="T59" fmla="*/ 62 h 90"/>
                  <a:gd name="T60" fmla="*/ 2 w 78"/>
                  <a:gd name="T61" fmla="*/ 66 h 90"/>
                  <a:gd name="T62" fmla="*/ 2 w 78"/>
                  <a:gd name="T63" fmla="*/ 72 h 90"/>
                  <a:gd name="T64" fmla="*/ 4 w 78"/>
                  <a:gd name="T65" fmla="*/ 78 h 90"/>
                  <a:gd name="T66" fmla="*/ 6 w 78"/>
                  <a:gd name="T67" fmla="*/ 82 h 90"/>
                  <a:gd name="T68" fmla="*/ 10 w 78"/>
                  <a:gd name="T69" fmla="*/ 86 h 90"/>
                  <a:gd name="T70" fmla="*/ 12 w 78"/>
                  <a:gd name="T71" fmla="*/ 88 h 90"/>
                  <a:gd name="T72" fmla="*/ 14 w 78"/>
                  <a:gd name="T73" fmla="*/ 90 h 90"/>
                  <a:gd name="T74" fmla="*/ 16 w 78"/>
                  <a:gd name="T75" fmla="*/ 90 h 90"/>
                  <a:gd name="T76" fmla="*/ 20 w 78"/>
                  <a:gd name="T77" fmla="*/ 90 h 90"/>
                  <a:gd name="T78" fmla="*/ 30 w 78"/>
                  <a:gd name="T79" fmla="*/ 90 h 90"/>
                  <a:gd name="T80" fmla="*/ 42 w 78"/>
                  <a:gd name="T81" fmla="*/ 90 h 90"/>
                  <a:gd name="T82" fmla="*/ 50 w 78"/>
                  <a:gd name="T83" fmla="*/ 88 h 90"/>
                  <a:gd name="T84" fmla="*/ 52 w 78"/>
                  <a:gd name="T85" fmla="*/ 86 h 90"/>
                  <a:gd name="T86" fmla="*/ 56 w 78"/>
                  <a:gd name="T87" fmla="*/ 84 h 90"/>
                  <a:gd name="T88" fmla="*/ 60 w 78"/>
                  <a:gd name="T89" fmla="*/ 82 h 90"/>
                  <a:gd name="T90" fmla="*/ 64 w 78"/>
                  <a:gd name="T91" fmla="*/ 80 h 90"/>
                  <a:gd name="T92" fmla="*/ 68 w 78"/>
                  <a:gd name="T93" fmla="*/ 78 h 90"/>
                  <a:gd name="T94" fmla="*/ 70 w 78"/>
                  <a:gd name="T95" fmla="*/ 76 h 90"/>
                  <a:gd name="T96" fmla="*/ 70 w 78"/>
                  <a:gd name="T97" fmla="*/ 76 h 90"/>
                  <a:gd name="T98" fmla="*/ 78 w 78"/>
                  <a:gd name="T99" fmla="*/ 50 h 90"/>
                  <a:gd name="T100" fmla="*/ 78 w 78"/>
                  <a:gd name="T101" fmla="*/ 50 h 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8"/>
                  <a:gd name="T154" fmla="*/ 0 h 90"/>
                  <a:gd name="T155" fmla="*/ 78 w 78"/>
                  <a:gd name="T156" fmla="*/ 90 h 9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8" h="90">
                    <a:moveTo>
                      <a:pt x="78" y="50"/>
                    </a:moveTo>
                    <a:lnTo>
                      <a:pt x="60" y="32"/>
                    </a:lnTo>
                    <a:lnTo>
                      <a:pt x="60" y="30"/>
                    </a:lnTo>
                    <a:lnTo>
                      <a:pt x="58" y="28"/>
                    </a:lnTo>
                    <a:lnTo>
                      <a:pt x="56" y="26"/>
                    </a:lnTo>
                    <a:lnTo>
                      <a:pt x="52" y="24"/>
                    </a:lnTo>
                    <a:lnTo>
                      <a:pt x="44" y="20"/>
                    </a:lnTo>
                    <a:lnTo>
                      <a:pt x="36" y="18"/>
                    </a:lnTo>
                    <a:lnTo>
                      <a:pt x="32" y="14"/>
                    </a:lnTo>
                    <a:lnTo>
                      <a:pt x="30" y="12"/>
                    </a:lnTo>
                    <a:lnTo>
                      <a:pt x="28" y="10"/>
                    </a:lnTo>
                    <a:lnTo>
                      <a:pt x="28" y="8"/>
                    </a:lnTo>
                    <a:lnTo>
                      <a:pt x="26" y="6"/>
                    </a:lnTo>
                    <a:lnTo>
                      <a:pt x="24" y="4"/>
                    </a:lnTo>
                    <a:lnTo>
                      <a:pt x="20" y="2"/>
                    </a:lnTo>
                    <a:lnTo>
                      <a:pt x="16" y="0"/>
                    </a:lnTo>
                    <a:lnTo>
                      <a:pt x="12" y="2"/>
                    </a:lnTo>
                    <a:lnTo>
                      <a:pt x="10" y="6"/>
                    </a:lnTo>
                    <a:lnTo>
                      <a:pt x="8" y="10"/>
                    </a:lnTo>
                    <a:lnTo>
                      <a:pt x="4" y="14"/>
                    </a:lnTo>
                    <a:lnTo>
                      <a:pt x="2" y="20"/>
                    </a:lnTo>
                    <a:lnTo>
                      <a:pt x="0" y="32"/>
                    </a:lnTo>
                    <a:lnTo>
                      <a:pt x="0" y="44"/>
                    </a:lnTo>
                    <a:lnTo>
                      <a:pt x="2" y="52"/>
                    </a:lnTo>
                    <a:lnTo>
                      <a:pt x="2" y="54"/>
                    </a:lnTo>
                    <a:lnTo>
                      <a:pt x="2" y="56"/>
                    </a:lnTo>
                    <a:lnTo>
                      <a:pt x="2" y="58"/>
                    </a:lnTo>
                    <a:lnTo>
                      <a:pt x="2" y="62"/>
                    </a:lnTo>
                    <a:lnTo>
                      <a:pt x="2" y="66"/>
                    </a:lnTo>
                    <a:lnTo>
                      <a:pt x="2" y="72"/>
                    </a:lnTo>
                    <a:lnTo>
                      <a:pt x="4" y="78"/>
                    </a:lnTo>
                    <a:lnTo>
                      <a:pt x="6" y="82"/>
                    </a:lnTo>
                    <a:lnTo>
                      <a:pt x="10" y="86"/>
                    </a:lnTo>
                    <a:lnTo>
                      <a:pt x="12" y="88"/>
                    </a:lnTo>
                    <a:lnTo>
                      <a:pt x="14" y="90"/>
                    </a:lnTo>
                    <a:lnTo>
                      <a:pt x="16" y="90"/>
                    </a:lnTo>
                    <a:lnTo>
                      <a:pt x="20" y="90"/>
                    </a:lnTo>
                    <a:lnTo>
                      <a:pt x="30" y="90"/>
                    </a:lnTo>
                    <a:lnTo>
                      <a:pt x="42" y="90"/>
                    </a:lnTo>
                    <a:lnTo>
                      <a:pt x="50" y="88"/>
                    </a:lnTo>
                    <a:lnTo>
                      <a:pt x="52" y="86"/>
                    </a:lnTo>
                    <a:lnTo>
                      <a:pt x="56" y="84"/>
                    </a:lnTo>
                    <a:lnTo>
                      <a:pt x="60" y="82"/>
                    </a:lnTo>
                    <a:lnTo>
                      <a:pt x="64" y="80"/>
                    </a:lnTo>
                    <a:lnTo>
                      <a:pt x="68" y="78"/>
                    </a:lnTo>
                    <a:lnTo>
                      <a:pt x="70" y="76"/>
                    </a:lnTo>
                    <a:lnTo>
                      <a:pt x="78" y="5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grpSp>
        <p:grpSp>
          <p:nvGrpSpPr>
            <p:cNvPr id="250" name="Group 115"/>
            <p:cNvGrpSpPr/>
            <p:nvPr/>
          </p:nvGrpSpPr>
          <p:grpSpPr bwMode="auto">
            <a:xfrm>
              <a:off x="3126915" y="2459215"/>
              <a:ext cx="1035496" cy="1062923"/>
              <a:chOff x="2390" y="2329"/>
              <a:chExt cx="967" cy="1008"/>
            </a:xfrm>
            <a:grpFill/>
          </p:grpSpPr>
          <p:sp>
            <p:nvSpPr>
              <p:cNvPr id="300" name="Freeform 256"/>
              <p:cNvSpPr/>
              <p:nvPr/>
            </p:nvSpPr>
            <p:spPr bwMode="gray">
              <a:xfrm>
                <a:off x="3119" y="2399"/>
                <a:ext cx="24" cy="62"/>
              </a:xfrm>
              <a:custGeom>
                <a:avLst/>
                <a:gdLst>
                  <a:gd name="T0" fmla="*/ 22 w 22"/>
                  <a:gd name="T1" fmla="*/ 0 h 62"/>
                  <a:gd name="T2" fmla="*/ 16 w 22"/>
                  <a:gd name="T3" fmla="*/ 2 h 62"/>
                  <a:gd name="T4" fmla="*/ 16 w 22"/>
                  <a:gd name="T5" fmla="*/ 2 h 62"/>
                  <a:gd name="T6" fmla="*/ 16 w 22"/>
                  <a:gd name="T7" fmla="*/ 6 h 62"/>
                  <a:gd name="T8" fmla="*/ 16 w 22"/>
                  <a:gd name="T9" fmla="*/ 8 h 62"/>
                  <a:gd name="T10" fmla="*/ 14 w 22"/>
                  <a:gd name="T11" fmla="*/ 12 h 62"/>
                  <a:gd name="T12" fmla="*/ 14 w 22"/>
                  <a:gd name="T13" fmla="*/ 14 h 62"/>
                  <a:gd name="T14" fmla="*/ 14 w 22"/>
                  <a:gd name="T15" fmla="*/ 14 h 62"/>
                  <a:gd name="T16" fmla="*/ 14 w 22"/>
                  <a:gd name="T17" fmla="*/ 16 h 62"/>
                  <a:gd name="T18" fmla="*/ 12 w 22"/>
                  <a:gd name="T19" fmla="*/ 20 h 62"/>
                  <a:gd name="T20" fmla="*/ 8 w 22"/>
                  <a:gd name="T21" fmla="*/ 24 h 62"/>
                  <a:gd name="T22" fmla="*/ 0 w 22"/>
                  <a:gd name="T23" fmla="*/ 30 h 62"/>
                  <a:gd name="T24" fmla="*/ 0 w 22"/>
                  <a:gd name="T25" fmla="*/ 30 h 62"/>
                  <a:gd name="T26" fmla="*/ 2 w 22"/>
                  <a:gd name="T27" fmla="*/ 32 h 62"/>
                  <a:gd name="T28" fmla="*/ 4 w 22"/>
                  <a:gd name="T29" fmla="*/ 38 h 62"/>
                  <a:gd name="T30" fmla="*/ 8 w 22"/>
                  <a:gd name="T31" fmla="*/ 48 h 62"/>
                  <a:gd name="T32" fmla="*/ 18 w 22"/>
                  <a:gd name="T33" fmla="*/ 62 h 62"/>
                  <a:gd name="T34" fmla="*/ 18 w 22"/>
                  <a:gd name="T35" fmla="*/ 60 h 62"/>
                  <a:gd name="T36" fmla="*/ 18 w 22"/>
                  <a:gd name="T37" fmla="*/ 56 h 62"/>
                  <a:gd name="T38" fmla="*/ 18 w 22"/>
                  <a:gd name="T39" fmla="*/ 52 h 62"/>
                  <a:gd name="T40" fmla="*/ 18 w 22"/>
                  <a:gd name="T41" fmla="*/ 44 h 62"/>
                  <a:gd name="T42" fmla="*/ 20 w 22"/>
                  <a:gd name="T43" fmla="*/ 40 h 62"/>
                  <a:gd name="T44" fmla="*/ 20 w 22"/>
                  <a:gd name="T45" fmla="*/ 34 h 62"/>
                  <a:gd name="T46" fmla="*/ 22 w 22"/>
                  <a:gd name="T47" fmla="*/ 32 h 62"/>
                  <a:gd name="T48" fmla="*/ 22 w 22"/>
                  <a:gd name="T49" fmla="*/ 26 h 62"/>
                  <a:gd name="T50" fmla="*/ 22 w 22"/>
                  <a:gd name="T51" fmla="*/ 14 h 62"/>
                  <a:gd name="T52" fmla="*/ 22 w 22"/>
                  <a:gd name="T53" fmla="*/ 0 h 62"/>
                  <a:gd name="T54" fmla="*/ 22 w 22"/>
                  <a:gd name="T55" fmla="*/ 0 h 6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2"/>
                  <a:gd name="T85" fmla="*/ 0 h 62"/>
                  <a:gd name="T86" fmla="*/ 22 w 22"/>
                  <a:gd name="T87" fmla="*/ 62 h 6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2" h="62">
                    <a:moveTo>
                      <a:pt x="22" y="0"/>
                    </a:moveTo>
                    <a:lnTo>
                      <a:pt x="16" y="2"/>
                    </a:lnTo>
                    <a:lnTo>
                      <a:pt x="16" y="6"/>
                    </a:lnTo>
                    <a:lnTo>
                      <a:pt x="16" y="8"/>
                    </a:lnTo>
                    <a:lnTo>
                      <a:pt x="14" y="12"/>
                    </a:lnTo>
                    <a:lnTo>
                      <a:pt x="14" y="14"/>
                    </a:lnTo>
                    <a:lnTo>
                      <a:pt x="14" y="16"/>
                    </a:lnTo>
                    <a:lnTo>
                      <a:pt x="12" y="20"/>
                    </a:lnTo>
                    <a:lnTo>
                      <a:pt x="8" y="24"/>
                    </a:lnTo>
                    <a:lnTo>
                      <a:pt x="0" y="30"/>
                    </a:lnTo>
                    <a:lnTo>
                      <a:pt x="2" y="32"/>
                    </a:lnTo>
                    <a:lnTo>
                      <a:pt x="4" y="38"/>
                    </a:lnTo>
                    <a:lnTo>
                      <a:pt x="8" y="48"/>
                    </a:lnTo>
                    <a:lnTo>
                      <a:pt x="18" y="62"/>
                    </a:lnTo>
                    <a:lnTo>
                      <a:pt x="18" y="60"/>
                    </a:lnTo>
                    <a:lnTo>
                      <a:pt x="18" y="56"/>
                    </a:lnTo>
                    <a:lnTo>
                      <a:pt x="18" y="52"/>
                    </a:lnTo>
                    <a:lnTo>
                      <a:pt x="18" y="44"/>
                    </a:lnTo>
                    <a:lnTo>
                      <a:pt x="20" y="40"/>
                    </a:lnTo>
                    <a:lnTo>
                      <a:pt x="20" y="34"/>
                    </a:lnTo>
                    <a:lnTo>
                      <a:pt x="22" y="32"/>
                    </a:lnTo>
                    <a:lnTo>
                      <a:pt x="22" y="26"/>
                    </a:lnTo>
                    <a:lnTo>
                      <a:pt x="22" y="14"/>
                    </a:lnTo>
                    <a:lnTo>
                      <a:pt x="22" y="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01" name="Freeform 272"/>
              <p:cNvSpPr/>
              <p:nvPr/>
            </p:nvSpPr>
            <p:spPr bwMode="gray">
              <a:xfrm>
                <a:off x="2624" y="2681"/>
                <a:ext cx="29" cy="106"/>
              </a:xfrm>
              <a:custGeom>
                <a:avLst/>
                <a:gdLst>
                  <a:gd name="T0" fmla="*/ 0 w 26"/>
                  <a:gd name="T1" fmla="*/ 2 h 106"/>
                  <a:gd name="T2" fmla="*/ 0 w 26"/>
                  <a:gd name="T3" fmla="*/ 2 h 106"/>
                  <a:gd name="T4" fmla="*/ 4 w 26"/>
                  <a:gd name="T5" fmla="*/ 0 h 106"/>
                  <a:gd name="T6" fmla="*/ 8 w 26"/>
                  <a:gd name="T7" fmla="*/ 2 h 106"/>
                  <a:gd name="T8" fmla="*/ 14 w 26"/>
                  <a:gd name="T9" fmla="*/ 2 h 106"/>
                  <a:gd name="T10" fmla="*/ 14 w 26"/>
                  <a:gd name="T11" fmla="*/ 4 h 106"/>
                  <a:gd name="T12" fmla="*/ 14 w 26"/>
                  <a:gd name="T13" fmla="*/ 6 h 106"/>
                  <a:gd name="T14" fmla="*/ 14 w 26"/>
                  <a:gd name="T15" fmla="*/ 8 h 106"/>
                  <a:gd name="T16" fmla="*/ 14 w 26"/>
                  <a:gd name="T17" fmla="*/ 10 h 106"/>
                  <a:gd name="T18" fmla="*/ 16 w 26"/>
                  <a:gd name="T19" fmla="*/ 12 h 106"/>
                  <a:gd name="T20" fmla="*/ 18 w 26"/>
                  <a:gd name="T21" fmla="*/ 14 h 106"/>
                  <a:gd name="T22" fmla="*/ 18 w 26"/>
                  <a:gd name="T23" fmla="*/ 14 h 106"/>
                  <a:gd name="T24" fmla="*/ 20 w 26"/>
                  <a:gd name="T25" fmla="*/ 18 h 106"/>
                  <a:gd name="T26" fmla="*/ 24 w 26"/>
                  <a:gd name="T27" fmla="*/ 22 h 106"/>
                  <a:gd name="T28" fmla="*/ 24 w 26"/>
                  <a:gd name="T29" fmla="*/ 28 h 106"/>
                  <a:gd name="T30" fmla="*/ 26 w 26"/>
                  <a:gd name="T31" fmla="*/ 36 h 106"/>
                  <a:gd name="T32" fmla="*/ 26 w 26"/>
                  <a:gd name="T33" fmla="*/ 42 h 106"/>
                  <a:gd name="T34" fmla="*/ 26 w 26"/>
                  <a:gd name="T35" fmla="*/ 56 h 106"/>
                  <a:gd name="T36" fmla="*/ 26 w 26"/>
                  <a:gd name="T37" fmla="*/ 74 h 106"/>
                  <a:gd name="T38" fmla="*/ 26 w 26"/>
                  <a:gd name="T39" fmla="*/ 90 h 106"/>
                  <a:gd name="T40" fmla="*/ 26 w 26"/>
                  <a:gd name="T41" fmla="*/ 96 h 106"/>
                  <a:gd name="T42" fmla="*/ 24 w 26"/>
                  <a:gd name="T43" fmla="*/ 96 h 106"/>
                  <a:gd name="T44" fmla="*/ 20 w 26"/>
                  <a:gd name="T45" fmla="*/ 98 h 106"/>
                  <a:gd name="T46" fmla="*/ 18 w 26"/>
                  <a:gd name="T47" fmla="*/ 100 h 106"/>
                  <a:gd name="T48" fmla="*/ 14 w 26"/>
                  <a:gd name="T49" fmla="*/ 102 h 106"/>
                  <a:gd name="T50" fmla="*/ 8 w 26"/>
                  <a:gd name="T51" fmla="*/ 106 h 106"/>
                  <a:gd name="T52" fmla="*/ 8 w 26"/>
                  <a:gd name="T53" fmla="*/ 102 h 106"/>
                  <a:gd name="T54" fmla="*/ 10 w 26"/>
                  <a:gd name="T55" fmla="*/ 88 h 106"/>
                  <a:gd name="T56" fmla="*/ 12 w 26"/>
                  <a:gd name="T57" fmla="*/ 74 h 106"/>
                  <a:gd name="T58" fmla="*/ 12 w 26"/>
                  <a:gd name="T59" fmla="*/ 60 h 106"/>
                  <a:gd name="T60" fmla="*/ 10 w 26"/>
                  <a:gd name="T61" fmla="*/ 48 h 106"/>
                  <a:gd name="T62" fmla="*/ 10 w 26"/>
                  <a:gd name="T63" fmla="*/ 40 h 106"/>
                  <a:gd name="T64" fmla="*/ 10 w 26"/>
                  <a:gd name="T65" fmla="*/ 34 h 106"/>
                  <a:gd name="T66" fmla="*/ 8 w 26"/>
                  <a:gd name="T67" fmla="*/ 28 h 106"/>
                  <a:gd name="T68" fmla="*/ 6 w 26"/>
                  <a:gd name="T69" fmla="*/ 10 h 106"/>
                  <a:gd name="T70" fmla="*/ 4 w 26"/>
                  <a:gd name="T71" fmla="*/ 10 h 106"/>
                  <a:gd name="T72" fmla="*/ 4 w 26"/>
                  <a:gd name="T73" fmla="*/ 8 h 106"/>
                  <a:gd name="T74" fmla="*/ 2 w 26"/>
                  <a:gd name="T75" fmla="*/ 4 h 106"/>
                  <a:gd name="T76" fmla="*/ 2 w 26"/>
                  <a:gd name="T77" fmla="*/ 2 h 106"/>
                  <a:gd name="T78" fmla="*/ 0 w 26"/>
                  <a:gd name="T79" fmla="*/ 2 h 106"/>
                  <a:gd name="T80" fmla="*/ 0 w 26"/>
                  <a:gd name="T81" fmla="*/ 2 h 10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6"/>
                  <a:gd name="T124" fmla="*/ 0 h 106"/>
                  <a:gd name="T125" fmla="*/ 26 w 26"/>
                  <a:gd name="T126" fmla="*/ 106 h 10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6" h="106">
                    <a:moveTo>
                      <a:pt x="0" y="2"/>
                    </a:moveTo>
                    <a:lnTo>
                      <a:pt x="0" y="2"/>
                    </a:lnTo>
                    <a:lnTo>
                      <a:pt x="4" y="0"/>
                    </a:lnTo>
                    <a:lnTo>
                      <a:pt x="8" y="2"/>
                    </a:lnTo>
                    <a:lnTo>
                      <a:pt x="14" y="2"/>
                    </a:lnTo>
                    <a:lnTo>
                      <a:pt x="14" y="4"/>
                    </a:lnTo>
                    <a:lnTo>
                      <a:pt x="14" y="6"/>
                    </a:lnTo>
                    <a:lnTo>
                      <a:pt x="14" y="8"/>
                    </a:lnTo>
                    <a:lnTo>
                      <a:pt x="14" y="10"/>
                    </a:lnTo>
                    <a:lnTo>
                      <a:pt x="16" y="12"/>
                    </a:lnTo>
                    <a:lnTo>
                      <a:pt x="18" y="14"/>
                    </a:lnTo>
                    <a:lnTo>
                      <a:pt x="20" y="18"/>
                    </a:lnTo>
                    <a:lnTo>
                      <a:pt x="24" y="22"/>
                    </a:lnTo>
                    <a:lnTo>
                      <a:pt x="24" y="28"/>
                    </a:lnTo>
                    <a:lnTo>
                      <a:pt x="26" y="36"/>
                    </a:lnTo>
                    <a:lnTo>
                      <a:pt x="26" y="42"/>
                    </a:lnTo>
                    <a:lnTo>
                      <a:pt x="26" y="56"/>
                    </a:lnTo>
                    <a:lnTo>
                      <a:pt x="26" y="74"/>
                    </a:lnTo>
                    <a:lnTo>
                      <a:pt x="26" y="90"/>
                    </a:lnTo>
                    <a:lnTo>
                      <a:pt x="26" y="96"/>
                    </a:lnTo>
                    <a:lnTo>
                      <a:pt x="24" y="96"/>
                    </a:lnTo>
                    <a:lnTo>
                      <a:pt x="20" y="98"/>
                    </a:lnTo>
                    <a:lnTo>
                      <a:pt x="18" y="100"/>
                    </a:lnTo>
                    <a:lnTo>
                      <a:pt x="14" y="102"/>
                    </a:lnTo>
                    <a:lnTo>
                      <a:pt x="8" y="106"/>
                    </a:lnTo>
                    <a:lnTo>
                      <a:pt x="8" y="102"/>
                    </a:lnTo>
                    <a:lnTo>
                      <a:pt x="10" y="88"/>
                    </a:lnTo>
                    <a:lnTo>
                      <a:pt x="12" y="74"/>
                    </a:lnTo>
                    <a:lnTo>
                      <a:pt x="12" y="60"/>
                    </a:lnTo>
                    <a:lnTo>
                      <a:pt x="10" y="48"/>
                    </a:lnTo>
                    <a:lnTo>
                      <a:pt x="10" y="40"/>
                    </a:lnTo>
                    <a:lnTo>
                      <a:pt x="10" y="34"/>
                    </a:lnTo>
                    <a:lnTo>
                      <a:pt x="8" y="28"/>
                    </a:lnTo>
                    <a:lnTo>
                      <a:pt x="6" y="10"/>
                    </a:lnTo>
                    <a:lnTo>
                      <a:pt x="4" y="10"/>
                    </a:lnTo>
                    <a:lnTo>
                      <a:pt x="4" y="8"/>
                    </a:lnTo>
                    <a:lnTo>
                      <a:pt x="2" y="4"/>
                    </a:lnTo>
                    <a:lnTo>
                      <a:pt x="2" y="2"/>
                    </a:lnTo>
                    <a:lnTo>
                      <a:pt x="0" y="2"/>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02" name="Freeform 273"/>
              <p:cNvSpPr/>
              <p:nvPr/>
            </p:nvSpPr>
            <p:spPr bwMode="gray">
              <a:xfrm>
                <a:off x="2638" y="2675"/>
                <a:ext cx="46" cy="102"/>
              </a:xfrm>
              <a:custGeom>
                <a:avLst/>
                <a:gdLst>
                  <a:gd name="T0" fmla="*/ 14 w 42"/>
                  <a:gd name="T1" fmla="*/ 102 h 102"/>
                  <a:gd name="T2" fmla="*/ 14 w 42"/>
                  <a:gd name="T3" fmla="*/ 96 h 102"/>
                  <a:gd name="T4" fmla="*/ 14 w 42"/>
                  <a:gd name="T5" fmla="*/ 82 h 102"/>
                  <a:gd name="T6" fmla="*/ 14 w 42"/>
                  <a:gd name="T7" fmla="*/ 64 h 102"/>
                  <a:gd name="T8" fmla="*/ 14 w 42"/>
                  <a:gd name="T9" fmla="*/ 46 h 102"/>
                  <a:gd name="T10" fmla="*/ 14 w 42"/>
                  <a:gd name="T11" fmla="*/ 36 h 102"/>
                  <a:gd name="T12" fmla="*/ 12 w 42"/>
                  <a:gd name="T13" fmla="*/ 30 h 102"/>
                  <a:gd name="T14" fmla="*/ 8 w 42"/>
                  <a:gd name="T15" fmla="*/ 24 h 102"/>
                  <a:gd name="T16" fmla="*/ 6 w 42"/>
                  <a:gd name="T17" fmla="*/ 20 h 102"/>
                  <a:gd name="T18" fmla="*/ 2 w 42"/>
                  <a:gd name="T19" fmla="*/ 18 h 102"/>
                  <a:gd name="T20" fmla="*/ 0 w 42"/>
                  <a:gd name="T21" fmla="*/ 12 h 102"/>
                  <a:gd name="T22" fmla="*/ 2 w 42"/>
                  <a:gd name="T23" fmla="*/ 8 h 102"/>
                  <a:gd name="T24" fmla="*/ 14 w 42"/>
                  <a:gd name="T25" fmla="*/ 8 h 102"/>
                  <a:gd name="T26" fmla="*/ 16 w 42"/>
                  <a:gd name="T27" fmla="*/ 0 h 102"/>
                  <a:gd name="T28" fmla="*/ 28 w 42"/>
                  <a:gd name="T29" fmla="*/ 10 h 102"/>
                  <a:gd name="T30" fmla="*/ 30 w 42"/>
                  <a:gd name="T31" fmla="*/ 12 h 102"/>
                  <a:gd name="T32" fmla="*/ 34 w 42"/>
                  <a:gd name="T33" fmla="*/ 16 h 102"/>
                  <a:gd name="T34" fmla="*/ 40 w 42"/>
                  <a:gd name="T35" fmla="*/ 22 h 102"/>
                  <a:gd name="T36" fmla="*/ 42 w 42"/>
                  <a:gd name="T37" fmla="*/ 34 h 102"/>
                  <a:gd name="T38" fmla="*/ 38 w 42"/>
                  <a:gd name="T39" fmla="*/ 48 h 102"/>
                  <a:gd name="T40" fmla="*/ 38 w 42"/>
                  <a:gd name="T41" fmla="*/ 52 h 102"/>
                  <a:gd name="T42" fmla="*/ 36 w 42"/>
                  <a:gd name="T43" fmla="*/ 64 h 102"/>
                  <a:gd name="T44" fmla="*/ 36 w 42"/>
                  <a:gd name="T45" fmla="*/ 82 h 102"/>
                  <a:gd name="T46" fmla="*/ 34 w 42"/>
                  <a:gd name="T47" fmla="*/ 98 h 102"/>
                  <a:gd name="T48" fmla="*/ 14 w 42"/>
                  <a:gd name="T49" fmla="*/ 102 h 102"/>
                  <a:gd name="T50" fmla="*/ 14 w 42"/>
                  <a:gd name="T51" fmla="*/ 102 h 10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2"/>
                  <a:gd name="T79" fmla="*/ 0 h 102"/>
                  <a:gd name="T80" fmla="*/ 42 w 42"/>
                  <a:gd name="T81" fmla="*/ 102 h 10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2" h="102">
                    <a:moveTo>
                      <a:pt x="14" y="102"/>
                    </a:moveTo>
                    <a:lnTo>
                      <a:pt x="14" y="96"/>
                    </a:lnTo>
                    <a:lnTo>
                      <a:pt x="14" y="82"/>
                    </a:lnTo>
                    <a:lnTo>
                      <a:pt x="14" y="64"/>
                    </a:lnTo>
                    <a:lnTo>
                      <a:pt x="14" y="46"/>
                    </a:lnTo>
                    <a:lnTo>
                      <a:pt x="14" y="36"/>
                    </a:lnTo>
                    <a:lnTo>
                      <a:pt x="12" y="30"/>
                    </a:lnTo>
                    <a:lnTo>
                      <a:pt x="8" y="24"/>
                    </a:lnTo>
                    <a:lnTo>
                      <a:pt x="6" y="20"/>
                    </a:lnTo>
                    <a:lnTo>
                      <a:pt x="2" y="18"/>
                    </a:lnTo>
                    <a:lnTo>
                      <a:pt x="0" y="12"/>
                    </a:lnTo>
                    <a:lnTo>
                      <a:pt x="2" y="8"/>
                    </a:lnTo>
                    <a:lnTo>
                      <a:pt x="14" y="8"/>
                    </a:lnTo>
                    <a:lnTo>
                      <a:pt x="16" y="0"/>
                    </a:lnTo>
                    <a:lnTo>
                      <a:pt x="28" y="10"/>
                    </a:lnTo>
                    <a:lnTo>
                      <a:pt x="30" y="12"/>
                    </a:lnTo>
                    <a:lnTo>
                      <a:pt x="34" y="16"/>
                    </a:lnTo>
                    <a:lnTo>
                      <a:pt x="40" y="22"/>
                    </a:lnTo>
                    <a:lnTo>
                      <a:pt x="42" y="34"/>
                    </a:lnTo>
                    <a:lnTo>
                      <a:pt x="38" y="48"/>
                    </a:lnTo>
                    <a:lnTo>
                      <a:pt x="38" y="52"/>
                    </a:lnTo>
                    <a:lnTo>
                      <a:pt x="36" y="64"/>
                    </a:lnTo>
                    <a:lnTo>
                      <a:pt x="36" y="82"/>
                    </a:lnTo>
                    <a:lnTo>
                      <a:pt x="34" y="98"/>
                    </a:lnTo>
                    <a:lnTo>
                      <a:pt x="14" y="102"/>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03" name="Freeform 277"/>
              <p:cNvSpPr/>
              <p:nvPr/>
            </p:nvSpPr>
            <p:spPr bwMode="gray">
              <a:xfrm>
                <a:off x="2675" y="2673"/>
                <a:ext cx="161" cy="120"/>
              </a:xfrm>
              <a:custGeom>
                <a:avLst/>
                <a:gdLst>
                  <a:gd name="T0" fmla="*/ 142 w 146"/>
                  <a:gd name="T1" fmla="*/ 0 h 120"/>
                  <a:gd name="T2" fmla="*/ 132 w 146"/>
                  <a:gd name="T3" fmla="*/ 2 h 120"/>
                  <a:gd name="T4" fmla="*/ 124 w 146"/>
                  <a:gd name="T5" fmla="*/ 6 h 120"/>
                  <a:gd name="T6" fmla="*/ 120 w 146"/>
                  <a:gd name="T7" fmla="*/ 8 h 120"/>
                  <a:gd name="T8" fmla="*/ 96 w 146"/>
                  <a:gd name="T9" fmla="*/ 4 h 120"/>
                  <a:gd name="T10" fmla="*/ 84 w 146"/>
                  <a:gd name="T11" fmla="*/ 8 h 120"/>
                  <a:gd name="T12" fmla="*/ 76 w 146"/>
                  <a:gd name="T13" fmla="*/ 6 h 120"/>
                  <a:gd name="T14" fmla="*/ 68 w 146"/>
                  <a:gd name="T15" fmla="*/ 12 h 120"/>
                  <a:gd name="T16" fmla="*/ 62 w 146"/>
                  <a:gd name="T17" fmla="*/ 16 h 120"/>
                  <a:gd name="T18" fmla="*/ 58 w 146"/>
                  <a:gd name="T19" fmla="*/ 14 h 120"/>
                  <a:gd name="T20" fmla="*/ 50 w 146"/>
                  <a:gd name="T21" fmla="*/ 10 h 120"/>
                  <a:gd name="T22" fmla="*/ 42 w 146"/>
                  <a:gd name="T23" fmla="*/ 8 h 120"/>
                  <a:gd name="T24" fmla="*/ 40 w 146"/>
                  <a:gd name="T25" fmla="*/ 6 h 120"/>
                  <a:gd name="T26" fmla="*/ 38 w 146"/>
                  <a:gd name="T27" fmla="*/ 6 h 120"/>
                  <a:gd name="T28" fmla="*/ 30 w 146"/>
                  <a:gd name="T29" fmla="*/ 6 h 120"/>
                  <a:gd name="T30" fmla="*/ 16 w 146"/>
                  <a:gd name="T31" fmla="*/ 8 h 120"/>
                  <a:gd name="T32" fmla="*/ 6 w 146"/>
                  <a:gd name="T33" fmla="*/ 14 h 120"/>
                  <a:gd name="T34" fmla="*/ 2 w 146"/>
                  <a:gd name="T35" fmla="*/ 20 h 120"/>
                  <a:gd name="T36" fmla="*/ 4 w 146"/>
                  <a:gd name="T37" fmla="*/ 22 h 120"/>
                  <a:gd name="T38" fmla="*/ 6 w 146"/>
                  <a:gd name="T39" fmla="*/ 28 h 120"/>
                  <a:gd name="T40" fmla="*/ 6 w 146"/>
                  <a:gd name="T41" fmla="*/ 40 h 120"/>
                  <a:gd name="T42" fmla="*/ 6 w 146"/>
                  <a:gd name="T43" fmla="*/ 48 h 120"/>
                  <a:gd name="T44" fmla="*/ 2 w 146"/>
                  <a:gd name="T45" fmla="*/ 54 h 120"/>
                  <a:gd name="T46" fmla="*/ 0 w 146"/>
                  <a:gd name="T47" fmla="*/ 64 h 120"/>
                  <a:gd name="T48" fmla="*/ 0 w 146"/>
                  <a:gd name="T49" fmla="*/ 100 h 120"/>
                  <a:gd name="T50" fmla="*/ 16 w 146"/>
                  <a:gd name="T51" fmla="*/ 100 h 120"/>
                  <a:gd name="T52" fmla="*/ 34 w 146"/>
                  <a:gd name="T53" fmla="*/ 112 h 120"/>
                  <a:gd name="T54" fmla="*/ 52 w 146"/>
                  <a:gd name="T55" fmla="*/ 118 h 120"/>
                  <a:gd name="T56" fmla="*/ 76 w 146"/>
                  <a:gd name="T57" fmla="*/ 120 h 120"/>
                  <a:gd name="T58" fmla="*/ 94 w 146"/>
                  <a:gd name="T59" fmla="*/ 102 h 120"/>
                  <a:gd name="T60" fmla="*/ 96 w 146"/>
                  <a:gd name="T61" fmla="*/ 86 h 120"/>
                  <a:gd name="T62" fmla="*/ 100 w 146"/>
                  <a:gd name="T63" fmla="*/ 80 h 120"/>
                  <a:gd name="T64" fmla="*/ 108 w 146"/>
                  <a:gd name="T65" fmla="*/ 72 h 120"/>
                  <a:gd name="T66" fmla="*/ 118 w 146"/>
                  <a:gd name="T67" fmla="*/ 68 h 120"/>
                  <a:gd name="T68" fmla="*/ 122 w 146"/>
                  <a:gd name="T69" fmla="*/ 72 h 120"/>
                  <a:gd name="T70" fmla="*/ 126 w 146"/>
                  <a:gd name="T71" fmla="*/ 72 h 120"/>
                  <a:gd name="T72" fmla="*/ 132 w 146"/>
                  <a:gd name="T73" fmla="*/ 68 h 120"/>
                  <a:gd name="T74" fmla="*/ 138 w 146"/>
                  <a:gd name="T75" fmla="*/ 56 h 120"/>
                  <a:gd name="T76" fmla="*/ 142 w 146"/>
                  <a:gd name="T77" fmla="*/ 46 h 120"/>
                  <a:gd name="T78" fmla="*/ 144 w 146"/>
                  <a:gd name="T79" fmla="*/ 36 h 120"/>
                  <a:gd name="T80" fmla="*/ 146 w 146"/>
                  <a:gd name="T81" fmla="*/ 24 h 120"/>
                  <a:gd name="T82" fmla="*/ 144 w 146"/>
                  <a:gd name="T83" fmla="*/ 14 h 120"/>
                  <a:gd name="T84" fmla="*/ 146 w 146"/>
                  <a:gd name="T85" fmla="*/ 4 h 120"/>
                  <a:gd name="T86" fmla="*/ 146 w 146"/>
                  <a:gd name="T87" fmla="*/ 0 h 12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46"/>
                  <a:gd name="T133" fmla="*/ 0 h 120"/>
                  <a:gd name="T134" fmla="*/ 146 w 146"/>
                  <a:gd name="T135" fmla="*/ 120 h 12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46" h="120">
                    <a:moveTo>
                      <a:pt x="146" y="0"/>
                    </a:moveTo>
                    <a:lnTo>
                      <a:pt x="142" y="0"/>
                    </a:lnTo>
                    <a:lnTo>
                      <a:pt x="136" y="0"/>
                    </a:lnTo>
                    <a:lnTo>
                      <a:pt x="132" y="2"/>
                    </a:lnTo>
                    <a:lnTo>
                      <a:pt x="126" y="4"/>
                    </a:lnTo>
                    <a:lnTo>
                      <a:pt x="124" y="6"/>
                    </a:lnTo>
                    <a:lnTo>
                      <a:pt x="120" y="6"/>
                    </a:lnTo>
                    <a:lnTo>
                      <a:pt x="120" y="8"/>
                    </a:lnTo>
                    <a:lnTo>
                      <a:pt x="108" y="2"/>
                    </a:lnTo>
                    <a:lnTo>
                      <a:pt x="96" y="4"/>
                    </a:lnTo>
                    <a:lnTo>
                      <a:pt x="88" y="6"/>
                    </a:lnTo>
                    <a:lnTo>
                      <a:pt x="84" y="8"/>
                    </a:lnTo>
                    <a:lnTo>
                      <a:pt x="80" y="6"/>
                    </a:lnTo>
                    <a:lnTo>
                      <a:pt x="76" y="6"/>
                    </a:lnTo>
                    <a:lnTo>
                      <a:pt x="70" y="8"/>
                    </a:lnTo>
                    <a:lnTo>
                      <a:pt x="68" y="12"/>
                    </a:lnTo>
                    <a:lnTo>
                      <a:pt x="64" y="14"/>
                    </a:lnTo>
                    <a:lnTo>
                      <a:pt x="62" y="16"/>
                    </a:lnTo>
                    <a:lnTo>
                      <a:pt x="58" y="14"/>
                    </a:lnTo>
                    <a:lnTo>
                      <a:pt x="54" y="10"/>
                    </a:lnTo>
                    <a:lnTo>
                      <a:pt x="50" y="10"/>
                    </a:lnTo>
                    <a:lnTo>
                      <a:pt x="46" y="8"/>
                    </a:lnTo>
                    <a:lnTo>
                      <a:pt x="42" y="8"/>
                    </a:lnTo>
                    <a:lnTo>
                      <a:pt x="40" y="6"/>
                    </a:lnTo>
                    <a:lnTo>
                      <a:pt x="38" y="6"/>
                    </a:lnTo>
                    <a:lnTo>
                      <a:pt x="34" y="6"/>
                    </a:lnTo>
                    <a:lnTo>
                      <a:pt x="30" y="6"/>
                    </a:lnTo>
                    <a:lnTo>
                      <a:pt x="22" y="6"/>
                    </a:lnTo>
                    <a:lnTo>
                      <a:pt x="16" y="8"/>
                    </a:lnTo>
                    <a:lnTo>
                      <a:pt x="10" y="12"/>
                    </a:lnTo>
                    <a:lnTo>
                      <a:pt x="6" y="14"/>
                    </a:lnTo>
                    <a:lnTo>
                      <a:pt x="4" y="18"/>
                    </a:lnTo>
                    <a:lnTo>
                      <a:pt x="2" y="20"/>
                    </a:lnTo>
                    <a:lnTo>
                      <a:pt x="4" y="22"/>
                    </a:lnTo>
                    <a:lnTo>
                      <a:pt x="4" y="24"/>
                    </a:lnTo>
                    <a:lnTo>
                      <a:pt x="6" y="28"/>
                    </a:lnTo>
                    <a:lnTo>
                      <a:pt x="6" y="34"/>
                    </a:lnTo>
                    <a:lnTo>
                      <a:pt x="6" y="40"/>
                    </a:lnTo>
                    <a:lnTo>
                      <a:pt x="6" y="46"/>
                    </a:lnTo>
                    <a:lnTo>
                      <a:pt x="6" y="48"/>
                    </a:lnTo>
                    <a:lnTo>
                      <a:pt x="4" y="50"/>
                    </a:lnTo>
                    <a:lnTo>
                      <a:pt x="2" y="54"/>
                    </a:lnTo>
                    <a:lnTo>
                      <a:pt x="2" y="58"/>
                    </a:lnTo>
                    <a:lnTo>
                      <a:pt x="0" y="64"/>
                    </a:lnTo>
                    <a:lnTo>
                      <a:pt x="0" y="70"/>
                    </a:lnTo>
                    <a:lnTo>
                      <a:pt x="0" y="100"/>
                    </a:lnTo>
                    <a:lnTo>
                      <a:pt x="14" y="98"/>
                    </a:lnTo>
                    <a:lnTo>
                      <a:pt x="16" y="100"/>
                    </a:lnTo>
                    <a:lnTo>
                      <a:pt x="24" y="106"/>
                    </a:lnTo>
                    <a:lnTo>
                      <a:pt x="34" y="112"/>
                    </a:lnTo>
                    <a:lnTo>
                      <a:pt x="48" y="118"/>
                    </a:lnTo>
                    <a:lnTo>
                      <a:pt x="52" y="118"/>
                    </a:lnTo>
                    <a:lnTo>
                      <a:pt x="62" y="120"/>
                    </a:lnTo>
                    <a:lnTo>
                      <a:pt x="76" y="120"/>
                    </a:lnTo>
                    <a:lnTo>
                      <a:pt x="86" y="120"/>
                    </a:lnTo>
                    <a:lnTo>
                      <a:pt x="94" y="102"/>
                    </a:lnTo>
                    <a:lnTo>
                      <a:pt x="94" y="88"/>
                    </a:lnTo>
                    <a:lnTo>
                      <a:pt x="96" y="86"/>
                    </a:lnTo>
                    <a:lnTo>
                      <a:pt x="98" y="84"/>
                    </a:lnTo>
                    <a:lnTo>
                      <a:pt x="100" y="80"/>
                    </a:lnTo>
                    <a:lnTo>
                      <a:pt x="104" y="76"/>
                    </a:lnTo>
                    <a:lnTo>
                      <a:pt x="108" y="72"/>
                    </a:lnTo>
                    <a:lnTo>
                      <a:pt x="112" y="70"/>
                    </a:lnTo>
                    <a:lnTo>
                      <a:pt x="118" y="68"/>
                    </a:lnTo>
                    <a:lnTo>
                      <a:pt x="122" y="72"/>
                    </a:lnTo>
                    <a:lnTo>
                      <a:pt x="124" y="72"/>
                    </a:lnTo>
                    <a:lnTo>
                      <a:pt x="126" y="72"/>
                    </a:lnTo>
                    <a:lnTo>
                      <a:pt x="128" y="70"/>
                    </a:lnTo>
                    <a:lnTo>
                      <a:pt x="132" y="68"/>
                    </a:lnTo>
                    <a:lnTo>
                      <a:pt x="136" y="64"/>
                    </a:lnTo>
                    <a:lnTo>
                      <a:pt x="138" y="56"/>
                    </a:lnTo>
                    <a:lnTo>
                      <a:pt x="142" y="46"/>
                    </a:lnTo>
                    <a:lnTo>
                      <a:pt x="144" y="42"/>
                    </a:lnTo>
                    <a:lnTo>
                      <a:pt x="144" y="36"/>
                    </a:lnTo>
                    <a:lnTo>
                      <a:pt x="146" y="30"/>
                    </a:lnTo>
                    <a:lnTo>
                      <a:pt x="146" y="24"/>
                    </a:lnTo>
                    <a:lnTo>
                      <a:pt x="144" y="18"/>
                    </a:lnTo>
                    <a:lnTo>
                      <a:pt x="144" y="14"/>
                    </a:lnTo>
                    <a:lnTo>
                      <a:pt x="144" y="8"/>
                    </a:lnTo>
                    <a:lnTo>
                      <a:pt x="146" y="4"/>
                    </a:lnTo>
                    <a:lnTo>
                      <a:pt x="146" y="2"/>
                    </a:lnTo>
                    <a:lnTo>
                      <a:pt x="146" y="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04" name="Freeform 280"/>
              <p:cNvSpPr/>
              <p:nvPr/>
            </p:nvSpPr>
            <p:spPr bwMode="gray">
              <a:xfrm>
                <a:off x="2770" y="2673"/>
                <a:ext cx="97" cy="148"/>
              </a:xfrm>
              <a:custGeom>
                <a:avLst/>
                <a:gdLst>
                  <a:gd name="T0" fmla="*/ 60 w 88"/>
                  <a:gd name="T1" fmla="*/ 2 h 148"/>
                  <a:gd name="T2" fmla="*/ 58 w 88"/>
                  <a:gd name="T3" fmla="*/ 8 h 148"/>
                  <a:gd name="T4" fmla="*/ 58 w 88"/>
                  <a:gd name="T5" fmla="*/ 20 h 148"/>
                  <a:gd name="T6" fmla="*/ 60 w 88"/>
                  <a:gd name="T7" fmla="*/ 30 h 148"/>
                  <a:gd name="T8" fmla="*/ 58 w 88"/>
                  <a:gd name="T9" fmla="*/ 42 h 148"/>
                  <a:gd name="T10" fmla="*/ 56 w 88"/>
                  <a:gd name="T11" fmla="*/ 48 h 148"/>
                  <a:gd name="T12" fmla="*/ 50 w 88"/>
                  <a:gd name="T13" fmla="*/ 64 h 148"/>
                  <a:gd name="T14" fmla="*/ 42 w 88"/>
                  <a:gd name="T15" fmla="*/ 70 h 148"/>
                  <a:gd name="T16" fmla="*/ 38 w 88"/>
                  <a:gd name="T17" fmla="*/ 72 h 148"/>
                  <a:gd name="T18" fmla="*/ 36 w 88"/>
                  <a:gd name="T19" fmla="*/ 72 h 148"/>
                  <a:gd name="T20" fmla="*/ 26 w 88"/>
                  <a:gd name="T21" fmla="*/ 70 h 148"/>
                  <a:gd name="T22" fmla="*/ 18 w 88"/>
                  <a:gd name="T23" fmla="*/ 76 h 148"/>
                  <a:gd name="T24" fmla="*/ 12 w 88"/>
                  <a:gd name="T25" fmla="*/ 84 h 148"/>
                  <a:gd name="T26" fmla="*/ 8 w 88"/>
                  <a:gd name="T27" fmla="*/ 88 h 148"/>
                  <a:gd name="T28" fmla="*/ 0 w 88"/>
                  <a:gd name="T29" fmla="*/ 120 h 148"/>
                  <a:gd name="T30" fmla="*/ 0 w 88"/>
                  <a:gd name="T31" fmla="*/ 124 h 148"/>
                  <a:gd name="T32" fmla="*/ 2 w 88"/>
                  <a:gd name="T33" fmla="*/ 130 h 148"/>
                  <a:gd name="T34" fmla="*/ 10 w 88"/>
                  <a:gd name="T35" fmla="*/ 134 h 148"/>
                  <a:gd name="T36" fmla="*/ 14 w 88"/>
                  <a:gd name="T37" fmla="*/ 136 h 148"/>
                  <a:gd name="T38" fmla="*/ 18 w 88"/>
                  <a:gd name="T39" fmla="*/ 140 h 148"/>
                  <a:gd name="T40" fmla="*/ 18 w 88"/>
                  <a:gd name="T41" fmla="*/ 148 h 148"/>
                  <a:gd name="T42" fmla="*/ 36 w 88"/>
                  <a:gd name="T43" fmla="*/ 148 h 148"/>
                  <a:gd name="T44" fmla="*/ 70 w 88"/>
                  <a:gd name="T45" fmla="*/ 146 h 148"/>
                  <a:gd name="T46" fmla="*/ 86 w 88"/>
                  <a:gd name="T47" fmla="*/ 144 h 148"/>
                  <a:gd name="T48" fmla="*/ 88 w 88"/>
                  <a:gd name="T49" fmla="*/ 138 h 148"/>
                  <a:gd name="T50" fmla="*/ 88 w 88"/>
                  <a:gd name="T51" fmla="*/ 134 h 148"/>
                  <a:gd name="T52" fmla="*/ 82 w 88"/>
                  <a:gd name="T53" fmla="*/ 130 h 148"/>
                  <a:gd name="T54" fmla="*/ 74 w 88"/>
                  <a:gd name="T55" fmla="*/ 122 h 148"/>
                  <a:gd name="T56" fmla="*/ 68 w 88"/>
                  <a:gd name="T57" fmla="*/ 110 h 148"/>
                  <a:gd name="T58" fmla="*/ 62 w 88"/>
                  <a:gd name="T59" fmla="*/ 100 h 148"/>
                  <a:gd name="T60" fmla="*/ 66 w 88"/>
                  <a:gd name="T61" fmla="*/ 98 h 148"/>
                  <a:gd name="T62" fmla="*/ 70 w 88"/>
                  <a:gd name="T63" fmla="*/ 94 h 148"/>
                  <a:gd name="T64" fmla="*/ 72 w 88"/>
                  <a:gd name="T65" fmla="*/ 86 h 148"/>
                  <a:gd name="T66" fmla="*/ 70 w 88"/>
                  <a:gd name="T67" fmla="*/ 78 h 148"/>
                  <a:gd name="T68" fmla="*/ 68 w 88"/>
                  <a:gd name="T69" fmla="*/ 76 h 148"/>
                  <a:gd name="T70" fmla="*/ 64 w 88"/>
                  <a:gd name="T71" fmla="*/ 72 h 148"/>
                  <a:gd name="T72" fmla="*/ 62 w 88"/>
                  <a:gd name="T73" fmla="*/ 64 h 148"/>
                  <a:gd name="T74" fmla="*/ 64 w 88"/>
                  <a:gd name="T75" fmla="*/ 58 h 148"/>
                  <a:gd name="T76" fmla="*/ 68 w 88"/>
                  <a:gd name="T77" fmla="*/ 58 h 148"/>
                  <a:gd name="T78" fmla="*/ 74 w 88"/>
                  <a:gd name="T79" fmla="*/ 56 h 148"/>
                  <a:gd name="T80" fmla="*/ 78 w 88"/>
                  <a:gd name="T81" fmla="*/ 50 h 148"/>
                  <a:gd name="T82" fmla="*/ 78 w 88"/>
                  <a:gd name="T83" fmla="*/ 46 h 148"/>
                  <a:gd name="T84" fmla="*/ 74 w 88"/>
                  <a:gd name="T85" fmla="*/ 40 h 148"/>
                  <a:gd name="T86" fmla="*/ 72 w 88"/>
                  <a:gd name="T87" fmla="*/ 30 h 148"/>
                  <a:gd name="T88" fmla="*/ 72 w 88"/>
                  <a:gd name="T89" fmla="*/ 20 h 148"/>
                  <a:gd name="T90" fmla="*/ 72 w 88"/>
                  <a:gd name="T91" fmla="*/ 16 h 148"/>
                  <a:gd name="T92" fmla="*/ 72 w 88"/>
                  <a:gd name="T93" fmla="*/ 8 h 148"/>
                  <a:gd name="T94" fmla="*/ 66 w 88"/>
                  <a:gd name="T95" fmla="*/ 2 h 148"/>
                  <a:gd name="T96" fmla="*/ 60 w 88"/>
                  <a:gd name="T97" fmla="*/ 0 h 1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8"/>
                  <a:gd name="T148" fmla="*/ 0 h 148"/>
                  <a:gd name="T149" fmla="*/ 88 w 88"/>
                  <a:gd name="T150" fmla="*/ 148 h 1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8" h="148">
                    <a:moveTo>
                      <a:pt x="60" y="0"/>
                    </a:moveTo>
                    <a:lnTo>
                      <a:pt x="60" y="2"/>
                    </a:lnTo>
                    <a:lnTo>
                      <a:pt x="60" y="4"/>
                    </a:lnTo>
                    <a:lnTo>
                      <a:pt x="58" y="8"/>
                    </a:lnTo>
                    <a:lnTo>
                      <a:pt x="58" y="14"/>
                    </a:lnTo>
                    <a:lnTo>
                      <a:pt x="58" y="20"/>
                    </a:lnTo>
                    <a:lnTo>
                      <a:pt x="60" y="24"/>
                    </a:lnTo>
                    <a:lnTo>
                      <a:pt x="60" y="30"/>
                    </a:lnTo>
                    <a:lnTo>
                      <a:pt x="58" y="36"/>
                    </a:lnTo>
                    <a:lnTo>
                      <a:pt x="58" y="42"/>
                    </a:lnTo>
                    <a:lnTo>
                      <a:pt x="56" y="46"/>
                    </a:lnTo>
                    <a:lnTo>
                      <a:pt x="56" y="48"/>
                    </a:lnTo>
                    <a:lnTo>
                      <a:pt x="52" y="56"/>
                    </a:lnTo>
                    <a:lnTo>
                      <a:pt x="50" y="64"/>
                    </a:lnTo>
                    <a:lnTo>
                      <a:pt x="46" y="68"/>
                    </a:lnTo>
                    <a:lnTo>
                      <a:pt x="42" y="70"/>
                    </a:lnTo>
                    <a:lnTo>
                      <a:pt x="40" y="72"/>
                    </a:lnTo>
                    <a:lnTo>
                      <a:pt x="38" y="72"/>
                    </a:lnTo>
                    <a:lnTo>
                      <a:pt x="36" y="72"/>
                    </a:lnTo>
                    <a:lnTo>
                      <a:pt x="32" y="70"/>
                    </a:lnTo>
                    <a:lnTo>
                      <a:pt x="26" y="70"/>
                    </a:lnTo>
                    <a:lnTo>
                      <a:pt x="22" y="72"/>
                    </a:lnTo>
                    <a:lnTo>
                      <a:pt x="18" y="76"/>
                    </a:lnTo>
                    <a:lnTo>
                      <a:pt x="14" y="80"/>
                    </a:lnTo>
                    <a:lnTo>
                      <a:pt x="12" y="84"/>
                    </a:lnTo>
                    <a:lnTo>
                      <a:pt x="10" y="86"/>
                    </a:lnTo>
                    <a:lnTo>
                      <a:pt x="8" y="88"/>
                    </a:lnTo>
                    <a:lnTo>
                      <a:pt x="8" y="102"/>
                    </a:lnTo>
                    <a:lnTo>
                      <a:pt x="0" y="120"/>
                    </a:lnTo>
                    <a:lnTo>
                      <a:pt x="0" y="122"/>
                    </a:lnTo>
                    <a:lnTo>
                      <a:pt x="0" y="124"/>
                    </a:lnTo>
                    <a:lnTo>
                      <a:pt x="2" y="126"/>
                    </a:lnTo>
                    <a:lnTo>
                      <a:pt x="2" y="130"/>
                    </a:lnTo>
                    <a:lnTo>
                      <a:pt x="6" y="132"/>
                    </a:lnTo>
                    <a:lnTo>
                      <a:pt x="10" y="134"/>
                    </a:lnTo>
                    <a:lnTo>
                      <a:pt x="12" y="134"/>
                    </a:lnTo>
                    <a:lnTo>
                      <a:pt x="14" y="136"/>
                    </a:lnTo>
                    <a:lnTo>
                      <a:pt x="16" y="138"/>
                    </a:lnTo>
                    <a:lnTo>
                      <a:pt x="18" y="140"/>
                    </a:lnTo>
                    <a:lnTo>
                      <a:pt x="18" y="144"/>
                    </a:lnTo>
                    <a:lnTo>
                      <a:pt x="18" y="148"/>
                    </a:lnTo>
                    <a:lnTo>
                      <a:pt x="22" y="148"/>
                    </a:lnTo>
                    <a:lnTo>
                      <a:pt x="36" y="148"/>
                    </a:lnTo>
                    <a:lnTo>
                      <a:pt x="52" y="146"/>
                    </a:lnTo>
                    <a:lnTo>
                      <a:pt x="70" y="146"/>
                    </a:lnTo>
                    <a:lnTo>
                      <a:pt x="88" y="146"/>
                    </a:lnTo>
                    <a:lnTo>
                      <a:pt x="86" y="144"/>
                    </a:lnTo>
                    <a:lnTo>
                      <a:pt x="86" y="142"/>
                    </a:lnTo>
                    <a:lnTo>
                      <a:pt x="88" y="138"/>
                    </a:lnTo>
                    <a:lnTo>
                      <a:pt x="88" y="134"/>
                    </a:lnTo>
                    <a:lnTo>
                      <a:pt x="84" y="132"/>
                    </a:lnTo>
                    <a:lnTo>
                      <a:pt x="82" y="130"/>
                    </a:lnTo>
                    <a:lnTo>
                      <a:pt x="78" y="126"/>
                    </a:lnTo>
                    <a:lnTo>
                      <a:pt x="74" y="122"/>
                    </a:lnTo>
                    <a:lnTo>
                      <a:pt x="70" y="116"/>
                    </a:lnTo>
                    <a:lnTo>
                      <a:pt x="68" y="110"/>
                    </a:lnTo>
                    <a:lnTo>
                      <a:pt x="66" y="102"/>
                    </a:lnTo>
                    <a:lnTo>
                      <a:pt x="62" y="100"/>
                    </a:lnTo>
                    <a:lnTo>
                      <a:pt x="66" y="100"/>
                    </a:lnTo>
                    <a:lnTo>
                      <a:pt x="66" y="98"/>
                    </a:lnTo>
                    <a:lnTo>
                      <a:pt x="68" y="96"/>
                    </a:lnTo>
                    <a:lnTo>
                      <a:pt x="70" y="94"/>
                    </a:lnTo>
                    <a:lnTo>
                      <a:pt x="70" y="90"/>
                    </a:lnTo>
                    <a:lnTo>
                      <a:pt x="72" y="86"/>
                    </a:lnTo>
                    <a:lnTo>
                      <a:pt x="72" y="82"/>
                    </a:lnTo>
                    <a:lnTo>
                      <a:pt x="70" y="78"/>
                    </a:lnTo>
                    <a:lnTo>
                      <a:pt x="68" y="76"/>
                    </a:lnTo>
                    <a:lnTo>
                      <a:pt x="66" y="74"/>
                    </a:lnTo>
                    <a:lnTo>
                      <a:pt x="64" y="72"/>
                    </a:lnTo>
                    <a:lnTo>
                      <a:pt x="62" y="68"/>
                    </a:lnTo>
                    <a:lnTo>
                      <a:pt x="62" y="64"/>
                    </a:lnTo>
                    <a:lnTo>
                      <a:pt x="62" y="58"/>
                    </a:lnTo>
                    <a:lnTo>
                      <a:pt x="64" y="58"/>
                    </a:lnTo>
                    <a:lnTo>
                      <a:pt x="66" y="58"/>
                    </a:lnTo>
                    <a:lnTo>
                      <a:pt x="68" y="58"/>
                    </a:lnTo>
                    <a:lnTo>
                      <a:pt x="72" y="58"/>
                    </a:lnTo>
                    <a:lnTo>
                      <a:pt x="74" y="56"/>
                    </a:lnTo>
                    <a:lnTo>
                      <a:pt x="78" y="54"/>
                    </a:lnTo>
                    <a:lnTo>
                      <a:pt x="78" y="50"/>
                    </a:lnTo>
                    <a:lnTo>
                      <a:pt x="78" y="46"/>
                    </a:lnTo>
                    <a:lnTo>
                      <a:pt x="76" y="42"/>
                    </a:lnTo>
                    <a:lnTo>
                      <a:pt x="74" y="40"/>
                    </a:lnTo>
                    <a:lnTo>
                      <a:pt x="72" y="34"/>
                    </a:lnTo>
                    <a:lnTo>
                      <a:pt x="72" y="30"/>
                    </a:lnTo>
                    <a:lnTo>
                      <a:pt x="72" y="24"/>
                    </a:lnTo>
                    <a:lnTo>
                      <a:pt x="72" y="20"/>
                    </a:lnTo>
                    <a:lnTo>
                      <a:pt x="72" y="16"/>
                    </a:lnTo>
                    <a:lnTo>
                      <a:pt x="72" y="12"/>
                    </a:lnTo>
                    <a:lnTo>
                      <a:pt x="72" y="8"/>
                    </a:lnTo>
                    <a:lnTo>
                      <a:pt x="70" y="4"/>
                    </a:lnTo>
                    <a:lnTo>
                      <a:pt x="66" y="2"/>
                    </a:lnTo>
                    <a:lnTo>
                      <a:pt x="60" y="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05" name="Freeform 283"/>
              <p:cNvSpPr/>
              <p:nvPr/>
            </p:nvSpPr>
            <p:spPr bwMode="gray">
              <a:xfrm>
                <a:off x="2838" y="2723"/>
                <a:ext cx="164" cy="84"/>
              </a:xfrm>
              <a:custGeom>
                <a:avLst/>
                <a:gdLst>
                  <a:gd name="T0" fmla="*/ 106 w 148"/>
                  <a:gd name="T1" fmla="*/ 0 h 84"/>
                  <a:gd name="T2" fmla="*/ 98 w 148"/>
                  <a:gd name="T3" fmla="*/ 2 h 84"/>
                  <a:gd name="T4" fmla="*/ 90 w 148"/>
                  <a:gd name="T5" fmla="*/ 6 h 84"/>
                  <a:gd name="T6" fmla="*/ 84 w 148"/>
                  <a:gd name="T7" fmla="*/ 12 h 84"/>
                  <a:gd name="T8" fmla="*/ 82 w 148"/>
                  <a:gd name="T9" fmla="*/ 22 h 84"/>
                  <a:gd name="T10" fmla="*/ 76 w 148"/>
                  <a:gd name="T11" fmla="*/ 28 h 84"/>
                  <a:gd name="T12" fmla="*/ 70 w 148"/>
                  <a:gd name="T13" fmla="*/ 28 h 84"/>
                  <a:gd name="T14" fmla="*/ 64 w 148"/>
                  <a:gd name="T15" fmla="*/ 26 h 84"/>
                  <a:gd name="T16" fmla="*/ 60 w 148"/>
                  <a:gd name="T17" fmla="*/ 26 h 84"/>
                  <a:gd name="T18" fmla="*/ 58 w 148"/>
                  <a:gd name="T19" fmla="*/ 26 h 84"/>
                  <a:gd name="T20" fmla="*/ 54 w 148"/>
                  <a:gd name="T21" fmla="*/ 28 h 84"/>
                  <a:gd name="T22" fmla="*/ 48 w 148"/>
                  <a:gd name="T23" fmla="*/ 30 h 84"/>
                  <a:gd name="T24" fmla="*/ 36 w 148"/>
                  <a:gd name="T25" fmla="*/ 34 h 84"/>
                  <a:gd name="T26" fmla="*/ 26 w 148"/>
                  <a:gd name="T27" fmla="*/ 36 h 84"/>
                  <a:gd name="T28" fmla="*/ 10 w 148"/>
                  <a:gd name="T29" fmla="*/ 38 h 84"/>
                  <a:gd name="T30" fmla="*/ 6 w 148"/>
                  <a:gd name="T31" fmla="*/ 46 h 84"/>
                  <a:gd name="T32" fmla="*/ 4 w 148"/>
                  <a:gd name="T33" fmla="*/ 50 h 84"/>
                  <a:gd name="T34" fmla="*/ 0 w 148"/>
                  <a:gd name="T35" fmla="*/ 50 h 84"/>
                  <a:gd name="T36" fmla="*/ 2 w 148"/>
                  <a:gd name="T37" fmla="*/ 52 h 84"/>
                  <a:gd name="T38" fmla="*/ 4 w 148"/>
                  <a:gd name="T39" fmla="*/ 54 h 84"/>
                  <a:gd name="T40" fmla="*/ 6 w 148"/>
                  <a:gd name="T41" fmla="*/ 60 h 84"/>
                  <a:gd name="T42" fmla="*/ 10 w 148"/>
                  <a:gd name="T43" fmla="*/ 70 h 84"/>
                  <a:gd name="T44" fmla="*/ 26 w 148"/>
                  <a:gd name="T45" fmla="*/ 84 h 84"/>
                  <a:gd name="T46" fmla="*/ 38 w 148"/>
                  <a:gd name="T47" fmla="*/ 74 h 84"/>
                  <a:gd name="T48" fmla="*/ 42 w 148"/>
                  <a:gd name="T49" fmla="*/ 68 h 84"/>
                  <a:gd name="T50" fmla="*/ 48 w 148"/>
                  <a:gd name="T51" fmla="*/ 62 h 84"/>
                  <a:gd name="T52" fmla="*/ 58 w 148"/>
                  <a:gd name="T53" fmla="*/ 60 h 84"/>
                  <a:gd name="T54" fmla="*/ 60 w 148"/>
                  <a:gd name="T55" fmla="*/ 62 h 84"/>
                  <a:gd name="T56" fmla="*/ 62 w 148"/>
                  <a:gd name="T57" fmla="*/ 68 h 84"/>
                  <a:gd name="T58" fmla="*/ 64 w 148"/>
                  <a:gd name="T59" fmla="*/ 70 h 84"/>
                  <a:gd name="T60" fmla="*/ 74 w 148"/>
                  <a:gd name="T61" fmla="*/ 68 h 84"/>
                  <a:gd name="T62" fmla="*/ 86 w 148"/>
                  <a:gd name="T63" fmla="*/ 68 h 84"/>
                  <a:gd name="T64" fmla="*/ 118 w 148"/>
                  <a:gd name="T65" fmla="*/ 62 h 84"/>
                  <a:gd name="T66" fmla="*/ 146 w 148"/>
                  <a:gd name="T67" fmla="*/ 52 h 84"/>
                  <a:gd name="T68" fmla="*/ 132 w 148"/>
                  <a:gd name="T69" fmla="*/ 34 h 84"/>
                  <a:gd name="T70" fmla="*/ 122 w 148"/>
                  <a:gd name="T71" fmla="*/ 22 h 84"/>
                  <a:gd name="T72" fmla="*/ 118 w 148"/>
                  <a:gd name="T73" fmla="*/ 16 h 84"/>
                  <a:gd name="T74" fmla="*/ 112 w 148"/>
                  <a:gd name="T75" fmla="*/ 8 h 84"/>
                  <a:gd name="T76" fmla="*/ 106 w 148"/>
                  <a:gd name="T77" fmla="*/ 0 h 8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48"/>
                  <a:gd name="T118" fmla="*/ 0 h 84"/>
                  <a:gd name="T119" fmla="*/ 148 w 148"/>
                  <a:gd name="T120" fmla="*/ 84 h 8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48" h="84">
                    <a:moveTo>
                      <a:pt x="106" y="0"/>
                    </a:moveTo>
                    <a:lnTo>
                      <a:pt x="106" y="0"/>
                    </a:lnTo>
                    <a:lnTo>
                      <a:pt x="102" y="0"/>
                    </a:lnTo>
                    <a:lnTo>
                      <a:pt x="98" y="2"/>
                    </a:lnTo>
                    <a:lnTo>
                      <a:pt x="94" y="4"/>
                    </a:lnTo>
                    <a:lnTo>
                      <a:pt x="90" y="6"/>
                    </a:lnTo>
                    <a:lnTo>
                      <a:pt x="86" y="10"/>
                    </a:lnTo>
                    <a:lnTo>
                      <a:pt x="84" y="12"/>
                    </a:lnTo>
                    <a:lnTo>
                      <a:pt x="84" y="18"/>
                    </a:lnTo>
                    <a:lnTo>
                      <a:pt x="82" y="22"/>
                    </a:lnTo>
                    <a:lnTo>
                      <a:pt x="78" y="26"/>
                    </a:lnTo>
                    <a:lnTo>
                      <a:pt x="76" y="28"/>
                    </a:lnTo>
                    <a:lnTo>
                      <a:pt x="74" y="28"/>
                    </a:lnTo>
                    <a:lnTo>
                      <a:pt x="70" y="28"/>
                    </a:lnTo>
                    <a:lnTo>
                      <a:pt x="68" y="28"/>
                    </a:lnTo>
                    <a:lnTo>
                      <a:pt x="64" y="26"/>
                    </a:lnTo>
                    <a:lnTo>
                      <a:pt x="62" y="26"/>
                    </a:lnTo>
                    <a:lnTo>
                      <a:pt x="60" y="26"/>
                    </a:lnTo>
                    <a:lnTo>
                      <a:pt x="60" y="24"/>
                    </a:lnTo>
                    <a:lnTo>
                      <a:pt x="58" y="26"/>
                    </a:lnTo>
                    <a:lnTo>
                      <a:pt x="56" y="28"/>
                    </a:lnTo>
                    <a:lnTo>
                      <a:pt x="54" y="28"/>
                    </a:lnTo>
                    <a:lnTo>
                      <a:pt x="52" y="28"/>
                    </a:lnTo>
                    <a:lnTo>
                      <a:pt x="48" y="30"/>
                    </a:lnTo>
                    <a:lnTo>
                      <a:pt x="42" y="32"/>
                    </a:lnTo>
                    <a:lnTo>
                      <a:pt x="36" y="34"/>
                    </a:lnTo>
                    <a:lnTo>
                      <a:pt x="30" y="36"/>
                    </a:lnTo>
                    <a:lnTo>
                      <a:pt x="26" y="36"/>
                    </a:lnTo>
                    <a:lnTo>
                      <a:pt x="10" y="36"/>
                    </a:lnTo>
                    <a:lnTo>
                      <a:pt x="10" y="38"/>
                    </a:lnTo>
                    <a:lnTo>
                      <a:pt x="8" y="42"/>
                    </a:lnTo>
                    <a:lnTo>
                      <a:pt x="6" y="46"/>
                    </a:lnTo>
                    <a:lnTo>
                      <a:pt x="4" y="50"/>
                    </a:lnTo>
                    <a:lnTo>
                      <a:pt x="2" y="50"/>
                    </a:lnTo>
                    <a:lnTo>
                      <a:pt x="0" y="50"/>
                    </a:lnTo>
                    <a:lnTo>
                      <a:pt x="2" y="52"/>
                    </a:lnTo>
                    <a:lnTo>
                      <a:pt x="4" y="52"/>
                    </a:lnTo>
                    <a:lnTo>
                      <a:pt x="4" y="54"/>
                    </a:lnTo>
                    <a:lnTo>
                      <a:pt x="4" y="56"/>
                    </a:lnTo>
                    <a:lnTo>
                      <a:pt x="6" y="60"/>
                    </a:lnTo>
                    <a:lnTo>
                      <a:pt x="6" y="66"/>
                    </a:lnTo>
                    <a:lnTo>
                      <a:pt x="10" y="70"/>
                    </a:lnTo>
                    <a:lnTo>
                      <a:pt x="14" y="74"/>
                    </a:lnTo>
                    <a:lnTo>
                      <a:pt x="26" y="84"/>
                    </a:lnTo>
                    <a:lnTo>
                      <a:pt x="38" y="74"/>
                    </a:lnTo>
                    <a:lnTo>
                      <a:pt x="40" y="72"/>
                    </a:lnTo>
                    <a:lnTo>
                      <a:pt x="42" y="68"/>
                    </a:lnTo>
                    <a:lnTo>
                      <a:pt x="44" y="66"/>
                    </a:lnTo>
                    <a:lnTo>
                      <a:pt x="48" y="62"/>
                    </a:lnTo>
                    <a:lnTo>
                      <a:pt x="52" y="60"/>
                    </a:lnTo>
                    <a:lnTo>
                      <a:pt x="58" y="60"/>
                    </a:lnTo>
                    <a:lnTo>
                      <a:pt x="60" y="62"/>
                    </a:lnTo>
                    <a:lnTo>
                      <a:pt x="60" y="66"/>
                    </a:lnTo>
                    <a:lnTo>
                      <a:pt x="62" y="68"/>
                    </a:lnTo>
                    <a:lnTo>
                      <a:pt x="64" y="70"/>
                    </a:lnTo>
                    <a:lnTo>
                      <a:pt x="68" y="70"/>
                    </a:lnTo>
                    <a:lnTo>
                      <a:pt x="74" y="68"/>
                    </a:lnTo>
                    <a:lnTo>
                      <a:pt x="80" y="68"/>
                    </a:lnTo>
                    <a:lnTo>
                      <a:pt x="86" y="68"/>
                    </a:lnTo>
                    <a:lnTo>
                      <a:pt x="90" y="68"/>
                    </a:lnTo>
                    <a:lnTo>
                      <a:pt x="118" y="62"/>
                    </a:lnTo>
                    <a:lnTo>
                      <a:pt x="148" y="56"/>
                    </a:lnTo>
                    <a:lnTo>
                      <a:pt x="146" y="52"/>
                    </a:lnTo>
                    <a:lnTo>
                      <a:pt x="140" y="44"/>
                    </a:lnTo>
                    <a:lnTo>
                      <a:pt x="132" y="34"/>
                    </a:lnTo>
                    <a:lnTo>
                      <a:pt x="124" y="22"/>
                    </a:lnTo>
                    <a:lnTo>
                      <a:pt x="122" y="22"/>
                    </a:lnTo>
                    <a:lnTo>
                      <a:pt x="120" y="20"/>
                    </a:lnTo>
                    <a:lnTo>
                      <a:pt x="118" y="16"/>
                    </a:lnTo>
                    <a:lnTo>
                      <a:pt x="114" y="12"/>
                    </a:lnTo>
                    <a:lnTo>
                      <a:pt x="112" y="8"/>
                    </a:lnTo>
                    <a:lnTo>
                      <a:pt x="108" y="2"/>
                    </a:lnTo>
                    <a:lnTo>
                      <a:pt x="106" y="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06" name="Freeform 284"/>
              <p:cNvSpPr/>
              <p:nvPr/>
            </p:nvSpPr>
            <p:spPr bwMode="gray">
              <a:xfrm>
                <a:off x="2761" y="2819"/>
                <a:ext cx="82" cy="82"/>
              </a:xfrm>
              <a:custGeom>
                <a:avLst/>
                <a:gdLst>
                  <a:gd name="T0" fmla="*/ 52 w 74"/>
                  <a:gd name="T1" fmla="*/ 0 h 82"/>
                  <a:gd name="T2" fmla="*/ 52 w 74"/>
                  <a:gd name="T3" fmla="*/ 6 h 82"/>
                  <a:gd name="T4" fmla="*/ 54 w 74"/>
                  <a:gd name="T5" fmla="*/ 12 h 82"/>
                  <a:gd name="T6" fmla="*/ 60 w 74"/>
                  <a:gd name="T7" fmla="*/ 12 h 82"/>
                  <a:gd name="T8" fmla="*/ 68 w 74"/>
                  <a:gd name="T9" fmla="*/ 12 h 82"/>
                  <a:gd name="T10" fmla="*/ 72 w 74"/>
                  <a:gd name="T11" fmla="*/ 12 h 82"/>
                  <a:gd name="T12" fmla="*/ 72 w 74"/>
                  <a:gd name="T13" fmla="*/ 14 h 82"/>
                  <a:gd name="T14" fmla="*/ 74 w 74"/>
                  <a:gd name="T15" fmla="*/ 22 h 82"/>
                  <a:gd name="T16" fmla="*/ 72 w 74"/>
                  <a:gd name="T17" fmla="*/ 26 h 82"/>
                  <a:gd name="T18" fmla="*/ 68 w 74"/>
                  <a:gd name="T19" fmla="*/ 26 h 82"/>
                  <a:gd name="T20" fmla="*/ 68 w 74"/>
                  <a:gd name="T21" fmla="*/ 30 h 82"/>
                  <a:gd name="T22" fmla="*/ 68 w 74"/>
                  <a:gd name="T23" fmla="*/ 36 h 82"/>
                  <a:gd name="T24" fmla="*/ 74 w 74"/>
                  <a:gd name="T25" fmla="*/ 38 h 82"/>
                  <a:gd name="T26" fmla="*/ 74 w 74"/>
                  <a:gd name="T27" fmla="*/ 42 h 82"/>
                  <a:gd name="T28" fmla="*/ 74 w 74"/>
                  <a:gd name="T29" fmla="*/ 52 h 82"/>
                  <a:gd name="T30" fmla="*/ 70 w 74"/>
                  <a:gd name="T31" fmla="*/ 60 h 82"/>
                  <a:gd name="T32" fmla="*/ 62 w 74"/>
                  <a:gd name="T33" fmla="*/ 64 h 82"/>
                  <a:gd name="T34" fmla="*/ 52 w 74"/>
                  <a:gd name="T35" fmla="*/ 66 h 82"/>
                  <a:gd name="T36" fmla="*/ 46 w 74"/>
                  <a:gd name="T37" fmla="*/ 68 h 82"/>
                  <a:gd name="T38" fmla="*/ 42 w 74"/>
                  <a:gd name="T39" fmla="*/ 68 h 82"/>
                  <a:gd name="T40" fmla="*/ 32 w 74"/>
                  <a:gd name="T41" fmla="*/ 72 h 82"/>
                  <a:gd name="T42" fmla="*/ 28 w 74"/>
                  <a:gd name="T43" fmla="*/ 78 h 82"/>
                  <a:gd name="T44" fmla="*/ 24 w 74"/>
                  <a:gd name="T45" fmla="*/ 82 h 82"/>
                  <a:gd name="T46" fmla="*/ 22 w 74"/>
                  <a:gd name="T47" fmla="*/ 74 h 82"/>
                  <a:gd name="T48" fmla="*/ 20 w 74"/>
                  <a:gd name="T49" fmla="*/ 72 h 82"/>
                  <a:gd name="T50" fmla="*/ 16 w 74"/>
                  <a:gd name="T51" fmla="*/ 68 h 82"/>
                  <a:gd name="T52" fmla="*/ 14 w 74"/>
                  <a:gd name="T53" fmla="*/ 66 h 82"/>
                  <a:gd name="T54" fmla="*/ 6 w 74"/>
                  <a:gd name="T55" fmla="*/ 58 h 82"/>
                  <a:gd name="T56" fmla="*/ 0 w 74"/>
                  <a:gd name="T57" fmla="*/ 46 h 82"/>
                  <a:gd name="T58" fmla="*/ 0 w 74"/>
                  <a:gd name="T59" fmla="*/ 46 h 82"/>
                  <a:gd name="T60" fmla="*/ 6 w 74"/>
                  <a:gd name="T61" fmla="*/ 18 h 82"/>
                  <a:gd name="T62" fmla="*/ 26 w 74"/>
                  <a:gd name="T63" fmla="*/ 18 h 82"/>
                  <a:gd name="T64" fmla="*/ 30 w 74"/>
                  <a:gd name="T65" fmla="*/ 18 h 82"/>
                  <a:gd name="T66" fmla="*/ 32 w 74"/>
                  <a:gd name="T67" fmla="*/ 2 h 8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4"/>
                  <a:gd name="T103" fmla="*/ 0 h 82"/>
                  <a:gd name="T104" fmla="*/ 74 w 74"/>
                  <a:gd name="T105" fmla="*/ 82 h 8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4" h="82">
                    <a:moveTo>
                      <a:pt x="32" y="2"/>
                    </a:moveTo>
                    <a:lnTo>
                      <a:pt x="52" y="0"/>
                    </a:lnTo>
                    <a:lnTo>
                      <a:pt x="52" y="2"/>
                    </a:lnTo>
                    <a:lnTo>
                      <a:pt x="52" y="6"/>
                    </a:lnTo>
                    <a:lnTo>
                      <a:pt x="52" y="10"/>
                    </a:lnTo>
                    <a:lnTo>
                      <a:pt x="54" y="12"/>
                    </a:lnTo>
                    <a:lnTo>
                      <a:pt x="56" y="12"/>
                    </a:lnTo>
                    <a:lnTo>
                      <a:pt x="60" y="12"/>
                    </a:lnTo>
                    <a:lnTo>
                      <a:pt x="64" y="12"/>
                    </a:lnTo>
                    <a:lnTo>
                      <a:pt x="68" y="12"/>
                    </a:lnTo>
                    <a:lnTo>
                      <a:pt x="72" y="12"/>
                    </a:lnTo>
                    <a:lnTo>
                      <a:pt x="72" y="14"/>
                    </a:lnTo>
                    <a:lnTo>
                      <a:pt x="74" y="18"/>
                    </a:lnTo>
                    <a:lnTo>
                      <a:pt x="74" y="22"/>
                    </a:lnTo>
                    <a:lnTo>
                      <a:pt x="72" y="26"/>
                    </a:lnTo>
                    <a:lnTo>
                      <a:pt x="70" y="26"/>
                    </a:lnTo>
                    <a:lnTo>
                      <a:pt x="68" y="26"/>
                    </a:lnTo>
                    <a:lnTo>
                      <a:pt x="68" y="28"/>
                    </a:lnTo>
                    <a:lnTo>
                      <a:pt x="68" y="30"/>
                    </a:lnTo>
                    <a:lnTo>
                      <a:pt x="68" y="34"/>
                    </a:lnTo>
                    <a:lnTo>
                      <a:pt x="68" y="36"/>
                    </a:lnTo>
                    <a:lnTo>
                      <a:pt x="74" y="38"/>
                    </a:lnTo>
                    <a:lnTo>
                      <a:pt x="74" y="42"/>
                    </a:lnTo>
                    <a:lnTo>
                      <a:pt x="74" y="46"/>
                    </a:lnTo>
                    <a:lnTo>
                      <a:pt x="74" y="52"/>
                    </a:lnTo>
                    <a:lnTo>
                      <a:pt x="72" y="56"/>
                    </a:lnTo>
                    <a:lnTo>
                      <a:pt x="70" y="60"/>
                    </a:lnTo>
                    <a:lnTo>
                      <a:pt x="68" y="62"/>
                    </a:lnTo>
                    <a:lnTo>
                      <a:pt x="62" y="64"/>
                    </a:lnTo>
                    <a:lnTo>
                      <a:pt x="56" y="66"/>
                    </a:lnTo>
                    <a:lnTo>
                      <a:pt x="52" y="66"/>
                    </a:lnTo>
                    <a:lnTo>
                      <a:pt x="48" y="68"/>
                    </a:lnTo>
                    <a:lnTo>
                      <a:pt x="46" y="68"/>
                    </a:lnTo>
                    <a:lnTo>
                      <a:pt x="44" y="62"/>
                    </a:lnTo>
                    <a:lnTo>
                      <a:pt x="42" y="68"/>
                    </a:lnTo>
                    <a:lnTo>
                      <a:pt x="32" y="72"/>
                    </a:lnTo>
                    <a:lnTo>
                      <a:pt x="30" y="74"/>
                    </a:lnTo>
                    <a:lnTo>
                      <a:pt x="28" y="78"/>
                    </a:lnTo>
                    <a:lnTo>
                      <a:pt x="26" y="80"/>
                    </a:lnTo>
                    <a:lnTo>
                      <a:pt x="24" y="82"/>
                    </a:lnTo>
                    <a:lnTo>
                      <a:pt x="22" y="74"/>
                    </a:lnTo>
                    <a:lnTo>
                      <a:pt x="20" y="72"/>
                    </a:lnTo>
                    <a:lnTo>
                      <a:pt x="20" y="68"/>
                    </a:lnTo>
                    <a:lnTo>
                      <a:pt x="16" y="68"/>
                    </a:lnTo>
                    <a:lnTo>
                      <a:pt x="16" y="66"/>
                    </a:lnTo>
                    <a:lnTo>
                      <a:pt x="14" y="66"/>
                    </a:lnTo>
                    <a:lnTo>
                      <a:pt x="10" y="62"/>
                    </a:lnTo>
                    <a:lnTo>
                      <a:pt x="6" y="58"/>
                    </a:lnTo>
                    <a:lnTo>
                      <a:pt x="2" y="54"/>
                    </a:lnTo>
                    <a:lnTo>
                      <a:pt x="0" y="46"/>
                    </a:lnTo>
                    <a:lnTo>
                      <a:pt x="0" y="44"/>
                    </a:lnTo>
                    <a:lnTo>
                      <a:pt x="6" y="18"/>
                    </a:lnTo>
                    <a:lnTo>
                      <a:pt x="26" y="18"/>
                    </a:lnTo>
                    <a:lnTo>
                      <a:pt x="28" y="18"/>
                    </a:lnTo>
                    <a:lnTo>
                      <a:pt x="30" y="18"/>
                    </a:lnTo>
                    <a:lnTo>
                      <a:pt x="30" y="14"/>
                    </a:lnTo>
                    <a:lnTo>
                      <a:pt x="32" y="2"/>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07" name="Freeform 285"/>
              <p:cNvSpPr/>
              <p:nvPr/>
            </p:nvSpPr>
            <p:spPr bwMode="gray">
              <a:xfrm>
                <a:off x="2768" y="2821"/>
                <a:ext cx="28" cy="16"/>
              </a:xfrm>
              <a:custGeom>
                <a:avLst/>
                <a:gdLst>
                  <a:gd name="T0" fmla="*/ 20 w 26"/>
                  <a:gd name="T1" fmla="*/ 0 h 16"/>
                  <a:gd name="T2" fmla="*/ 20 w 26"/>
                  <a:gd name="T3" fmla="*/ 0 h 16"/>
                  <a:gd name="T4" fmla="*/ 18 w 26"/>
                  <a:gd name="T5" fmla="*/ 0 h 16"/>
                  <a:gd name="T6" fmla="*/ 14 w 26"/>
                  <a:gd name="T7" fmla="*/ 0 h 16"/>
                  <a:gd name="T8" fmla="*/ 10 w 26"/>
                  <a:gd name="T9" fmla="*/ 2 h 16"/>
                  <a:gd name="T10" fmla="*/ 6 w 26"/>
                  <a:gd name="T11" fmla="*/ 4 h 16"/>
                  <a:gd name="T12" fmla="*/ 4 w 26"/>
                  <a:gd name="T13" fmla="*/ 8 h 16"/>
                  <a:gd name="T14" fmla="*/ 0 w 26"/>
                  <a:gd name="T15" fmla="*/ 16 h 16"/>
                  <a:gd name="T16" fmla="*/ 22 w 26"/>
                  <a:gd name="T17" fmla="*/ 16 h 16"/>
                  <a:gd name="T18" fmla="*/ 22 w 26"/>
                  <a:gd name="T19" fmla="*/ 16 h 16"/>
                  <a:gd name="T20" fmla="*/ 24 w 26"/>
                  <a:gd name="T21" fmla="*/ 14 h 16"/>
                  <a:gd name="T22" fmla="*/ 24 w 26"/>
                  <a:gd name="T23" fmla="*/ 12 h 16"/>
                  <a:gd name="T24" fmla="*/ 24 w 26"/>
                  <a:gd name="T25" fmla="*/ 10 h 16"/>
                  <a:gd name="T26" fmla="*/ 26 w 26"/>
                  <a:gd name="T27" fmla="*/ 6 h 16"/>
                  <a:gd name="T28" fmla="*/ 26 w 26"/>
                  <a:gd name="T29" fmla="*/ 2 h 16"/>
                  <a:gd name="T30" fmla="*/ 26 w 26"/>
                  <a:gd name="T31" fmla="*/ 0 h 16"/>
                  <a:gd name="T32" fmla="*/ 20 w 26"/>
                  <a:gd name="T33" fmla="*/ 0 h 16"/>
                  <a:gd name="T34" fmla="*/ 20 w 26"/>
                  <a:gd name="T35" fmla="*/ 0 h 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
                  <a:gd name="T55" fmla="*/ 0 h 16"/>
                  <a:gd name="T56" fmla="*/ 26 w 26"/>
                  <a:gd name="T57" fmla="*/ 16 h 1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 h="16">
                    <a:moveTo>
                      <a:pt x="20" y="0"/>
                    </a:moveTo>
                    <a:lnTo>
                      <a:pt x="20" y="0"/>
                    </a:lnTo>
                    <a:lnTo>
                      <a:pt x="18" y="0"/>
                    </a:lnTo>
                    <a:lnTo>
                      <a:pt x="14" y="0"/>
                    </a:lnTo>
                    <a:lnTo>
                      <a:pt x="10" y="2"/>
                    </a:lnTo>
                    <a:lnTo>
                      <a:pt x="6" y="4"/>
                    </a:lnTo>
                    <a:lnTo>
                      <a:pt x="4" y="8"/>
                    </a:lnTo>
                    <a:lnTo>
                      <a:pt x="0" y="16"/>
                    </a:lnTo>
                    <a:lnTo>
                      <a:pt x="22" y="16"/>
                    </a:lnTo>
                    <a:lnTo>
                      <a:pt x="24" y="14"/>
                    </a:lnTo>
                    <a:lnTo>
                      <a:pt x="24" y="12"/>
                    </a:lnTo>
                    <a:lnTo>
                      <a:pt x="24" y="10"/>
                    </a:lnTo>
                    <a:lnTo>
                      <a:pt x="26" y="6"/>
                    </a:lnTo>
                    <a:lnTo>
                      <a:pt x="26" y="2"/>
                    </a:lnTo>
                    <a:lnTo>
                      <a:pt x="26" y="0"/>
                    </a:lnTo>
                    <a:lnTo>
                      <a:pt x="20" y="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08" name="Freeform 294"/>
              <p:cNvSpPr/>
              <p:nvPr/>
            </p:nvSpPr>
            <p:spPr bwMode="gray">
              <a:xfrm>
                <a:off x="3055" y="2799"/>
                <a:ext cx="79" cy="76"/>
              </a:xfrm>
              <a:custGeom>
                <a:avLst/>
                <a:gdLst>
                  <a:gd name="T0" fmla="*/ 16 w 72"/>
                  <a:gd name="T1" fmla="*/ 6 h 76"/>
                  <a:gd name="T2" fmla="*/ 16 w 72"/>
                  <a:gd name="T3" fmla="*/ 6 h 76"/>
                  <a:gd name="T4" fmla="*/ 14 w 72"/>
                  <a:gd name="T5" fmla="*/ 8 h 76"/>
                  <a:gd name="T6" fmla="*/ 14 w 72"/>
                  <a:gd name="T7" fmla="*/ 12 h 76"/>
                  <a:gd name="T8" fmla="*/ 14 w 72"/>
                  <a:gd name="T9" fmla="*/ 16 h 76"/>
                  <a:gd name="T10" fmla="*/ 14 w 72"/>
                  <a:gd name="T11" fmla="*/ 18 h 76"/>
                  <a:gd name="T12" fmla="*/ 12 w 72"/>
                  <a:gd name="T13" fmla="*/ 20 h 76"/>
                  <a:gd name="T14" fmla="*/ 10 w 72"/>
                  <a:gd name="T15" fmla="*/ 22 h 76"/>
                  <a:gd name="T16" fmla="*/ 10 w 72"/>
                  <a:gd name="T17" fmla="*/ 26 h 76"/>
                  <a:gd name="T18" fmla="*/ 10 w 72"/>
                  <a:gd name="T19" fmla="*/ 30 h 76"/>
                  <a:gd name="T20" fmla="*/ 10 w 72"/>
                  <a:gd name="T21" fmla="*/ 32 h 76"/>
                  <a:gd name="T22" fmla="*/ 8 w 72"/>
                  <a:gd name="T23" fmla="*/ 34 h 76"/>
                  <a:gd name="T24" fmla="*/ 8 w 72"/>
                  <a:gd name="T25" fmla="*/ 38 h 76"/>
                  <a:gd name="T26" fmla="*/ 6 w 72"/>
                  <a:gd name="T27" fmla="*/ 44 h 76"/>
                  <a:gd name="T28" fmla="*/ 4 w 72"/>
                  <a:gd name="T29" fmla="*/ 48 h 76"/>
                  <a:gd name="T30" fmla="*/ 2 w 72"/>
                  <a:gd name="T31" fmla="*/ 52 h 76"/>
                  <a:gd name="T32" fmla="*/ 2 w 72"/>
                  <a:gd name="T33" fmla="*/ 54 h 76"/>
                  <a:gd name="T34" fmla="*/ 0 w 72"/>
                  <a:gd name="T35" fmla="*/ 58 h 76"/>
                  <a:gd name="T36" fmla="*/ 0 w 72"/>
                  <a:gd name="T37" fmla="*/ 62 h 76"/>
                  <a:gd name="T38" fmla="*/ 0 w 72"/>
                  <a:gd name="T39" fmla="*/ 68 h 76"/>
                  <a:gd name="T40" fmla="*/ 2 w 72"/>
                  <a:gd name="T41" fmla="*/ 72 h 76"/>
                  <a:gd name="T42" fmla="*/ 2 w 72"/>
                  <a:gd name="T43" fmla="*/ 76 h 76"/>
                  <a:gd name="T44" fmla="*/ 4 w 72"/>
                  <a:gd name="T45" fmla="*/ 76 h 76"/>
                  <a:gd name="T46" fmla="*/ 8 w 72"/>
                  <a:gd name="T47" fmla="*/ 74 h 76"/>
                  <a:gd name="T48" fmla="*/ 12 w 72"/>
                  <a:gd name="T49" fmla="*/ 74 h 76"/>
                  <a:gd name="T50" fmla="*/ 18 w 72"/>
                  <a:gd name="T51" fmla="*/ 72 h 76"/>
                  <a:gd name="T52" fmla="*/ 24 w 72"/>
                  <a:gd name="T53" fmla="*/ 70 h 76"/>
                  <a:gd name="T54" fmla="*/ 28 w 72"/>
                  <a:gd name="T55" fmla="*/ 68 h 76"/>
                  <a:gd name="T56" fmla="*/ 44 w 72"/>
                  <a:gd name="T57" fmla="*/ 56 h 76"/>
                  <a:gd name="T58" fmla="*/ 44 w 72"/>
                  <a:gd name="T59" fmla="*/ 54 h 76"/>
                  <a:gd name="T60" fmla="*/ 44 w 72"/>
                  <a:gd name="T61" fmla="*/ 54 h 76"/>
                  <a:gd name="T62" fmla="*/ 44 w 72"/>
                  <a:gd name="T63" fmla="*/ 52 h 76"/>
                  <a:gd name="T64" fmla="*/ 46 w 72"/>
                  <a:gd name="T65" fmla="*/ 50 h 76"/>
                  <a:gd name="T66" fmla="*/ 50 w 72"/>
                  <a:gd name="T67" fmla="*/ 50 h 76"/>
                  <a:gd name="T68" fmla="*/ 56 w 72"/>
                  <a:gd name="T69" fmla="*/ 50 h 76"/>
                  <a:gd name="T70" fmla="*/ 72 w 72"/>
                  <a:gd name="T71" fmla="*/ 34 h 76"/>
                  <a:gd name="T72" fmla="*/ 68 w 72"/>
                  <a:gd name="T73" fmla="*/ 10 h 76"/>
                  <a:gd name="T74" fmla="*/ 68 w 72"/>
                  <a:gd name="T75" fmla="*/ 8 h 76"/>
                  <a:gd name="T76" fmla="*/ 68 w 72"/>
                  <a:gd name="T77" fmla="*/ 6 h 76"/>
                  <a:gd name="T78" fmla="*/ 68 w 72"/>
                  <a:gd name="T79" fmla="*/ 4 h 76"/>
                  <a:gd name="T80" fmla="*/ 66 w 72"/>
                  <a:gd name="T81" fmla="*/ 2 h 76"/>
                  <a:gd name="T82" fmla="*/ 64 w 72"/>
                  <a:gd name="T83" fmla="*/ 0 h 76"/>
                  <a:gd name="T84" fmla="*/ 64 w 72"/>
                  <a:gd name="T85" fmla="*/ 0 h 76"/>
                  <a:gd name="T86" fmla="*/ 60 w 72"/>
                  <a:gd name="T87" fmla="*/ 2 h 76"/>
                  <a:gd name="T88" fmla="*/ 54 w 72"/>
                  <a:gd name="T89" fmla="*/ 2 h 76"/>
                  <a:gd name="T90" fmla="*/ 48 w 72"/>
                  <a:gd name="T91" fmla="*/ 2 h 76"/>
                  <a:gd name="T92" fmla="*/ 44 w 72"/>
                  <a:gd name="T93" fmla="*/ 4 h 76"/>
                  <a:gd name="T94" fmla="*/ 42 w 72"/>
                  <a:gd name="T95" fmla="*/ 4 h 76"/>
                  <a:gd name="T96" fmla="*/ 22 w 72"/>
                  <a:gd name="T97" fmla="*/ 4 h 76"/>
                  <a:gd name="T98" fmla="*/ 16 w 72"/>
                  <a:gd name="T99" fmla="*/ 6 h 76"/>
                  <a:gd name="T100" fmla="*/ 16 w 72"/>
                  <a:gd name="T101" fmla="*/ 6 h 7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2"/>
                  <a:gd name="T154" fmla="*/ 0 h 76"/>
                  <a:gd name="T155" fmla="*/ 72 w 72"/>
                  <a:gd name="T156" fmla="*/ 76 h 7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2" h="76">
                    <a:moveTo>
                      <a:pt x="16" y="6"/>
                    </a:moveTo>
                    <a:lnTo>
                      <a:pt x="16" y="6"/>
                    </a:lnTo>
                    <a:lnTo>
                      <a:pt x="14" y="8"/>
                    </a:lnTo>
                    <a:lnTo>
                      <a:pt x="14" y="12"/>
                    </a:lnTo>
                    <a:lnTo>
                      <a:pt x="14" y="16"/>
                    </a:lnTo>
                    <a:lnTo>
                      <a:pt x="14" y="18"/>
                    </a:lnTo>
                    <a:lnTo>
                      <a:pt x="12" y="20"/>
                    </a:lnTo>
                    <a:lnTo>
                      <a:pt x="10" y="22"/>
                    </a:lnTo>
                    <a:lnTo>
                      <a:pt x="10" y="26"/>
                    </a:lnTo>
                    <a:lnTo>
                      <a:pt x="10" y="30"/>
                    </a:lnTo>
                    <a:lnTo>
                      <a:pt x="10" y="32"/>
                    </a:lnTo>
                    <a:lnTo>
                      <a:pt x="8" y="34"/>
                    </a:lnTo>
                    <a:lnTo>
                      <a:pt x="8" y="38"/>
                    </a:lnTo>
                    <a:lnTo>
                      <a:pt x="6" y="44"/>
                    </a:lnTo>
                    <a:lnTo>
                      <a:pt x="4" y="48"/>
                    </a:lnTo>
                    <a:lnTo>
                      <a:pt x="2" y="52"/>
                    </a:lnTo>
                    <a:lnTo>
                      <a:pt x="2" y="54"/>
                    </a:lnTo>
                    <a:lnTo>
                      <a:pt x="0" y="58"/>
                    </a:lnTo>
                    <a:lnTo>
                      <a:pt x="0" y="62"/>
                    </a:lnTo>
                    <a:lnTo>
                      <a:pt x="0" y="68"/>
                    </a:lnTo>
                    <a:lnTo>
                      <a:pt x="2" y="72"/>
                    </a:lnTo>
                    <a:lnTo>
                      <a:pt x="2" y="76"/>
                    </a:lnTo>
                    <a:lnTo>
                      <a:pt x="4" y="76"/>
                    </a:lnTo>
                    <a:lnTo>
                      <a:pt x="8" y="74"/>
                    </a:lnTo>
                    <a:lnTo>
                      <a:pt x="12" y="74"/>
                    </a:lnTo>
                    <a:lnTo>
                      <a:pt x="18" y="72"/>
                    </a:lnTo>
                    <a:lnTo>
                      <a:pt x="24" y="70"/>
                    </a:lnTo>
                    <a:lnTo>
                      <a:pt x="28" y="68"/>
                    </a:lnTo>
                    <a:lnTo>
                      <a:pt x="44" y="56"/>
                    </a:lnTo>
                    <a:lnTo>
                      <a:pt x="44" y="54"/>
                    </a:lnTo>
                    <a:lnTo>
                      <a:pt x="44" y="52"/>
                    </a:lnTo>
                    <a:lnTo>
                      <a:pt x="46" y="50"/>
                    </a:lnTo>
                    <a:lnTo>
                      <a:pt x="50" y="50"/>
                    </a:lnTo>
                    <a:lnTo>
                      <a:pt x="56" y="50"/>
                    </a:lnTo>
                    <a:lnTo>
                      <a:pt x="72" y="34"/>
                    </a:lnTo>
                    <a:lnTo>
                      <a:pt x="68" y="10"/>
                    </a:lnTo>
                    <a:lnTo>
                      <a:pt x="68" y="8"/>
                    </a:lnTo>
                    <a:lnTo>
                      <a:pt x="68" y="6"/>
                    </a:lnTo>
                    <a:lnTo>
                      <a:pt x="68" y="4"/>
                    </a:lnTo>
                    <a:lnTo>
                      <a:pt x="66" y="2"/>
                    </a:lnTo>
                    <a:lnTo>
                      <a:pt x="64" y="0"/>
                    </a:lnTo>
                    <a:lnTo>
                      <a:pt x="60" y="2"/>
                    </a:lnTo>
                    <a:lnTo>
                      <a:pt x="54" y="2"/>
                    </a:lnTo>
                    <a:lnTo>
                      <a:pt x="48" y="2"/>
                    </a:lnTo>
                    <a:lnTo>
                      <a:pt x="44" y="4"/>
                    </a:lnTo>
                    <a:lnTo>
                      <a:pt x="42" y="4"/>
                    </a:lnTo>
                    <a:lnTo>
                      <a:pt x="22" y="4"/>
                    </a:lnTo>
                    <a:lnTo>
                      <a:pt x="16" y="6"/>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09" name="Freeform 296"/>
              <p:cNvSpPr/>
              <p:nvPr/>
            </p:nvSpPr>
            <p:spPr bwMode="gray">
              <a:xfrm>
                <a:off x="3057" y="2869"/>
                <a:ext cx="24" cy="26"/>
              </a:xfrm>
              <a:custGeom>
                <a:avLst/>
                <a:gdLst>
                  <a:gd name="T0" fmla="*/ 0 w 22"/>
                  <a:gd name="T1" fmla="*/ 6 h 26"/>
                  <a:gd name="T2" fmla="*/ 18 w 22"/>
                  <a:gd name="T3" fmla="*/ 0 h 26"/>
                  <a:gd name="T4" fmla="*/ 20 w 22"/>
                  <a:gd name="T5" fmla="*/ 0 h 26"/>
                  <a:gd name="T6" fmla="*/ 20 w 22"/>
                  <a:gd name="T7" fmla="*/ 2 h 26"/>
                  <a:gd name="T8" fmla="*/ 22 w 22"/>
                  <a:gd name="T9" fmla="*/ 4 h 26"/>
                  <a:gd name="T10" fmla="*/ 22 w 22"/>
                  <a:gd name="T11" fmla="*/ 6 h 26"/>
                  <a:gd name="T12" fmla="*/ 22 w 22"/>
                  <a:gd name="T13" fmla="*/ 6 h 26"/>
                  <a:gd name="T14" fmla="*/ 22 w 22"/>
                  <a:gd name="T15" fmla="*/ 8 h 26"/>
                  <a:gd name="T16" fmla="*/ 22 w 22"/>
                  <a:gd name="T17" fmla="*/ 12 h 26"/>
                  <a:gd name="T18" fmla="*/ 22 w 22"/>
                  <a:gd name="T19" fmla="*/ 16 h 26"/>
                  <a:gd name="T20" fmla="*/ 22 w 22"/>
                  <a:gd name="T21" fmla="*/ 20 h 26"/>
                  <a:gd name="T22" fmla="*/ 18 w 22"/>
                  <a:gd name="T23" fmla="*/ 22 h 26"/>
                  <a:gd name="T24" fmla="*/ 18 w 22"/>
                  <a:gd name="T25" fmla="*/ 22 h 26"/>
                  <a:gd name="T26" fmla="*/ 16 w 22"/>
                  <a:gd name="T27" fmla="*/ 22 h 26"/>
                  <a:gd name="T28" fmla="*/ 12 w 22"/>
                  <a:gd name="T29" fmla="*/ 24 h 26"/>
                  <a:gd name="T30" fmla="*/ 12 w 22"/>
                  <a:gd name="T31" fmla="*/ 26 h 26"/>
                  <a:gd name="T32" fmla="*/ 12 w 22"/>
                  <a:gd name="T33" fmla="*/ 26 h 26"/>
                  <a:gd name="T34" fmla="*/ 10 w 22"/>
                  <a:gd name="T35" fmla="*/ 26 h 26"/>
                  <a:gd name="T36" fmla="*/ 8 w 22"/>
                  <a:gd name="T37" fmla="*/ 26 h 26"/>
                  <a:gd name="T38" fmla="*/ 2 w 22"/>
                  <a:gd name="T39" fmla="*/ 24 h 26"/>
                  <a:gd name="T40" fmla="*/ 2 w 22"/>
                  <a:gd name="T41" fmla="*/ 24 h 26"/>
                  <a:gd name="T42" fmla="*/ 2 w 22"/>
                  <a:gd name="T43" fmla="*/ 22 h 26"/>
                  <a:gd name="T44" fmla="*/ 0 w 22"/>
                  <a:gd name="T45" fmla="*/ 18 h 26"/>
                  <a:gd name="T46" fmla="*/ 0 w 22"/>
                  <a:gd name="T47" fmla="*/ 14 h 26"/>
                  <a:gd name="T48" fmla="*/ 0 w 22"/>
                  <a:gd name="T49" fmla="*/ 10 h 26"/>
                  <a:gd name="T50" fmla="*/ 0 w 22"/>
                  <a:gd name="T51" fmla="*/ 6 h 26"/>
                  <a:gd name="T52" fmla="*/ 0 w 22"/>
                  <a:gd name="T53" fmla="*/ 6 h 2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
                  <a:gd name="T82" fmla="*/ 0 h 26"/>
                  <a:gd name="T83" fmla="*/ 22 w 22"/>
                  <a:gd name="T84" fmla="*/ 26 h 2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 h="26">
                    <a:moveTo>
                      <a:pt x="0" y="6"/>
                    </a:moveTo>
                    <a:lnTo>
                      <a:pt x="18" y="0"/>
                    </a:lnTo>
                    <a:lnTo>
                      <a:pt x="20" y="0"/>
                    </a:lnTo>
                    <a:lnTo>
                      <a:pt x="20" y="2"/>
                    </a:lnTo>
                    <a:lnTo>
                      <a:pt x="22" y="4"/>
                    </a:lnTo>
                    <a:lnTo>
                      <a:pt x="22" y="6"/>
                    </a:lnTo>
                    <a:lnTo>
                      <a:pt x="22" y="8"/>
                    </a:lnTo>
                    <a:lnTo>
                      <a:pt x="22" y="12"/>
                    </a:lnTo>
                    <a:lnTo>
                      <a:pt x="22" y="16"/>
                    </a:lnTo>
                    <a:lnTo>
                      <a:pt x="22" y="20"/>
                    </a:lnTo>
                    <a:lnTo>
                      <a:pt x="18" y="22"/>
                    </a:lnTo>
                    <a:lnTo>
                      <a:pt x="16" y="22"/>
                    </a:lnTo>
                    <a:lnTo>
                      <a:pt x="12" y="24"/>
                    </a:lnTo>
                    <a:lnTo>
                      <a:pt x="12" y="26"/>
                    </a:lnTo>
                    <a:lnTo>
                      <a:pt x="10" y="26"/>
                    </a:lnTo>
                    <a:lnTo>
                      <a:pt x="8" y="26"/>
                    </a:lnTo>
                    <a:lnTo>
                      <a:pt x="2" y="24"/>
                    </a:lnTo>
                    <a:lnTo>
                      <a:pt x="2" y="22"/>
                    </a:lnTo>
                    <a:lnTo>
                      <a:pt x="0" y="18"/>
                    </a:lnTo>
                    <a:lnTo>
                      <a:pt x="0" y="14"/>
                    </a:lnTo>
                    <a:lnTo>
                      <a:pt x="0" y="10"/>
                    </a:lnTo>
                    <a:lnTo>
                      <a:pt x="0" y="6"/>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10" name="Freeform 259"/>
              <p:cNvSpPr/>
              <p:nvPr/>
            </p:nvSpPr>
            <p:spPr bwMode="gray">
              <a:xfrm>
                <a:off x="2799" y="2909"/>
                <a:ext cx="31" cy="22"/>
              </a:xfrm>
              <a:custGeom>
                <a:avLst/>
                <a:gdLst>
                  <a:gd name="T0" fmla="*/ 2 w 28"/>
                  <a:gd name="T1" fmla="*/ 10 h 22"/>
                  <a:gd name="T2" fmla="*/ 4 w 28"/>
                  <a:gd name="T3" fmla="*/ 22 h 22"/>
                  <a:gd name="T4" fmla="*/ 28 w 28"/>
                  <a:gd name="T5" fmla="*/ 4 h 22"/>
                  <a:gd name="T6" fmla="*/ 26 w 28"/>
                  <a:gd name="T7" fmla="*/ 2 h 22"/>
                  <a:gd name="T8" fmla="*/ 26 w 28"/>
                  <a:gd name="T9" fmla="*/ 2 h 22"/>
                  <a:gd name="T10" fmla="*/ 24 w 28"/>
                  <a:gd name="T11" fmla="*/ 0 h 22"/>
                  <a:gd name="T12" fmla="*/ 22 w 28"/>
                  <a:gd name="T13" fmla="*/ 0 h 22"/>
                  <a:gd name="T14" fmla="*/ 20 w 28"/>
                  <a:gd name="T15" fmla="*/ 0 h 22"/>
                  <a:gd name="T16" fmla="*/ 14 w 28"/>
                  <a:gd name="T17" fmla="*/ 2 h 22"/>
                  <a:gd name="T18" fmla="*/ 0 w 28"/>
                  <a:gd name="T19" fmla="*/ 8 h 22"/>
                  <a:gd name="T20" fmla="*/ 2 w 28"/>
                  <a:gd name="T21" fmla="*/ 10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
                  <a:gd name="T34" fmla="*/ 0 h 22"/>
                  <a:gd name="T35" fmla="*/ 28 w 28"/>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 h="22">
                    <a:moveTo>
                      <a:pt x="2" y="10"/>
                    </a:moveTo>
                    <a:lnTo>
                      <a:pt x="4" y="22"/>
                    </a:lnTo>
                    <a:lnTo>
                      <a:pt x="28" y="4"/>
                    </a:lnTo>
                    <a:lnTo>
                      <a:pt x="26" y="2"/>
                    </a:lnTo>
                    <a:lnTo>
                      <a:pt x="24" y="0"/>
                    </a:lnTo>
                    <a:lnTo>
                      <a:pt x="22" y="0"/>
                    </a:lnTo>
                    <a:lnTo>
                      <a:pt x="20" y="0"/>
                    </a:lnTo>
                    <a:lnTo>
                      <a:pt x="14" y="2"/>
                    </a:lnTo>
                    <a:lnTo>
                      <a:pt x="0" y="8"/>
                    </a:lnTo>
                    <a:lnTo>
                      <a:pt x="2" y="10"/>
                    </a:lnTo>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11" name="Freeform 260"/>
              <p:cNvSpPr/>
              <p:nvPr/>
            </p:nvSpPr>
            <p:spPr bwMode="gray">
              <a:xfrm>
                <a:off x="2516" y="2333"/>
                <a:ext cx="287" cy="246"/>
              </a:xfrm>
              <a:custGeom>
                <a:avLst/>
                <a:gdLst>
                  <a:gd name="T0" fmla="*/ 0 w 260"/>
                  <a:gd name="T1" fmla="*/ 128 h 246"/>
                  <a:gd name="T2" fmla="*/ 20 w 260"/>
                  <a:gd name="T3" fmla="*/ 114 h 246"/>
                  <a:gd name="T4" fmla="*/ 86 w 260"/>
                  <a:gd name="T5" fmla="*/ 92 h 246"/>
                  <a:gd name="T6" fmla="*/ 88 w 260"/>
                  <a:gd name="T7" fmla="*/ 76 h 246"/>
                  <a:gd name="T8" fmla="*/ 94 w 260"/>
                  <a:gd name="T9" fmla="*/ 72 h 246"/>
                  <a:gd name="T10" fmla="*/ 102 w 260"/>
                  <a:gd name="T11" fmla="*/ 72 h 246"/>
                  <a:gd name="T12" fmla="*/ 108 w 260"/>
                  <a:gd name="T13" fmla="*/ 72 h 246"/>
                  <a:gd name="T14" fmla="*/ 102 w 260"/>
                  <a:gd name="T15" fmla="*/ 64 h 246"/>
                  <a:gd name="T16" fmla="*/ 98 w 260"/>
                  <a:gd name="T17" fmla="*/ 56 h 246"/>
                  <a:gd name="T18" fmla="*/ 98 w 260"/>
                  <a:gd name="T19" fmla="*/ 46 h 246"/>
                  <a:gd name="T20" fmla="*/ 96 w 260"/>
                  <a:gd name="T21" fmla="*/ 36 h 246"/>
                  <a:gd name="T22" fmla="*/ 90 w 260"/>
                  <a:gd name="T23" fmla="*/ 30 h 246"/>
                  <a:gd name="T24" fmla="*/ 86 w 260"/>
                  <a:gd name="T25" fmla="*/ 30 h 246"/>
                  <a:gd name="T26" fmla="*/ 92 w 260"/>
                  <a:gd name="T27" fmla="*/ 26 h 246"/>
                  <a:gd name="T28" fmla="*/ 116 w 260"/>
                  <a:gd name="T29" fmla="*/ 16 h 246"/>
                  <a:gd name="T30" fmla="*/ 126 w 260"/>
                  <a:gd name="T31" fmla="*/ 14 h 246"/>
                  <a:gd name="T32" fmla="*/ 136 w 260"/>
                  <a:gd name="T33" fmla="*/ 10 h 246"/>
                  <a:gd name="T34" fmla="*/ 142 w 260"/>
                  <a:gd name="T35" fmla="*/ 8 h 246"/>
                  <a:gd name="T36" fmla="*/ 148 w 260"/>
                  <a:gd name="T37" fmla="*/ 8 h 246"/>
                  <a:gd name="T38" fmla="*/ 170 w 260"/>
                  <a:gd name="T39" fmla="*/ 4 h 246"/>
                  <a:gd name="T40" fmla="*/ 198 w 260"/>
                  <a:gd name="T41" fmla="*/ 2 h 246"/>
                  <a:gd name="T42" fmla="*/ 202 w 260"/>
                  <a:gd name="T43" fmla="*/ 0 h 246"/>
                  <a:gd name="T44" fmla="*/ 210 w 260"/>
                  <a:gd name="T45" fmla="*/ 2 h 246"/>
                  <a:gd name="T46" fmla="*/ 216 w 260"/>
                  <a:gd name="T47" fmla="*/ 4 h 246"/>
                  <a:gd name="T48" fmla="*/ 218 w 260"/>
                  <a:gd name="T49" fmla="*/ 8 h 246"/>
                  <a:gd name="T50" fmla="*/ 216 w 260"/>
                  <a:gd name="T51" fmla="*/ 14 h 246"/>
                  <a:gd name="T52" fmla="*/ 216 w 260"/>
                  <a:gd name="T53" fmla="*/ 24 h 246"/>
                  <a:gd name="T54" fmla="*/ 214 w 260"/>
                  <a:gd name="T55" fmla="*/ 28 h 246"/>
                  <a:gd name="T56" fmla="*/ 212 w 260"/>
                  <a:gd name="T57" fmla="*/ 34 h 246"/>
                  <a:gd name="T58" fmla="*/ 210 w 260"/>
                  <a:gd name="T59" fmla="*/ 36 h 246"/>
                  <a:gd name="T60" fmla="*/ 210 w 260"/>
                  <a:gd name="T61" fmla="*/ 40 h 246"/>
                  <a:gd name="T62" fmla="*/ 212 w 260"/>
                  <a:gd name="T63" fmla="*/ 46 h 246"/>
                  <a:gd name="T64" fmla="*/ 214 w 260"/>
                  <a:gd name="T65" fmla="*/ 50 h 246"/>
                  <a:gd name="T66" fmla="*/ 214 w 260"/>
                  <a:gd name="T67" fmla="*/ 54 h 246"/>
                  <a:gd name="T68" fmla="*/ 216 w 260"/>
                  <a:gd name="T69" fmla="*/ 60 h 246"/>
                  <a:gd name="T70" fmla="*/ 218 w 260"/>
                  <a:gd name="T71" fmla="*/ 60 h 246"/>
                  <a:gd name="T72" fmla="*/ 220 w 260"/>
                  <a:gd name="T73" fmla="*/ 64 h 246"/>
                  <a:gd name="T74" fmla="*/ 224 w 260"/>
                  <a:gd name="T75" fmla="*/ 88 h 246"/>
                  <a:gd name="T76" fmla="*/ 234 w 260"/>
                  <a:gd name="T77" fmla="*/ 110 h 246"/>
                  <a:gd name="T78" fmla="*/ 234 w 260"/>
                  <a:gd name="T79" fmla="*/ 110 h 246"/>
                  <a:gd name="T80" fmla="*/ 234 w 260"/>
                  <a:gd name="T81" fmla="*/ 116 h 246"/>
                  <a:gd name="T82" fmla="*/ 236 w 260"/>
                  <a:gd name="T83" fmla="*/ 126 h 246"/>
                  <a:gd name="T84" fmla="*/ 238 w 260"/>
                  <a:gd name="T85" fmla="*/ 134 h 246"/>
                  <a:gd name="T86" fmla="*/ 238 w 260"/>
                  <a:gd name="T87" fmla="*/ 138 h 246"/>
                  <a:gd name="T88" fmla="*/ 240 w 260"/>
                  <a:gd name="T89" fmla="*/ 142 h 246"/>
                  <a:gd name="T90" fmla="*/ 244 w 260"/>
                  <a:gd name="T91" fmla="*/ 146 h 246"/>
                  <a:gd name="T92" fmla="*/ 244 w 260"/>
                  <a:gd name="T93" fmla="*/ 154 h 246"/>
                  <a:gd name="T94" fmla="*/ 242 w 260"/>
                  <a:gd name="T95" fmla="*/ 166 h 246"/>
                  <a:gd name="T96" fmla="*/ 244 w 260"/>
                  <a:gd name="T97" fmla="*/ 168 h 246"/>
                  <a:gd name="T98" fmla="*/ 246 w 260"/>
                  <a:gd name="T99" fmla="*/ 174 h 246"/>
                  <a:gd name="T100" fmla="*/ 246 w 260"/>
                  <a:gd name="T101" fmla="*/ 180 h 246"/>
                  <a:gd name="T102" fmla="*/ 250 w 260"/>
                  <a:gd name="T103" fmla="*/ 186 h 246"/>
                  <a:gd name="T104" fmla="*/ 192 w 260"/>
                  <a:gd name="T105" fmla="*/ 236 h 246"/>
                  <a:gd name="T106" fmla="*/ 148 w 260"/>
                  <a:gd name="T107" fmla="*/ 230 h 246"/>
                  <a:gd name="T108" fmla="*/ 4 w 260"/>
                  <a:gd name="T109" fmla="*/ 144 h 24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60"/>
                  <a:gd name="T166" fmla="*/ 0 h 246"/>
                  <a:gd name="T167" fmla="*/ 260 w 260"/>
                  <a:gd name="T168" fmla="*/ 246 h 24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60" h="246">
                    <a:moveTo>
                      <a:pt x="4" y="144"/>
                    </a:moveTo>
                    <a:lnTo>
                      <a:pt x="0" y="128"/>
                    </a:lnTo>
                    <a:lnTo>
                      <a:pt x="12" y="122"/>
                    </a:lnTo>
                    <a:lnTo>
                      <a:pt x="20" y="114"/>
                    </a:lnTo>
                    <a:lnTo>
                      <a:pt x="34" y="110"/>
                    </a:lnTo>
                    <a:lnTo>
                      <a:pt x="86" y="92"/>
                    </a:lnTo>
                    <a:lnTo>
                      <a:pt x="88" y="80"/>
                    </a:lnTo>
                    <a:lnTo>
                      <a:pt x="88" y="76"/>
                    </a:lnTo>
                    <a:lnTo>
                      <a:pt x="92" y="74"/>
                    </a:lnTo>
                    <a:lnTo>
                      <a:pt x="94" y="72"/>
                    </a:lnTo>
                    <a:lnTo>
                      <a:pt x="98" y="72"/>
                    </a:lnTo>
                    <a:lnTo>
                      <a:pt x="102" y="72"/>
                    </a:lnTo>
                    <a:lnTo>
                      <a:pt x="106" y="72"/>
                    </a:lnTo>
                    <a:lnTo>
                      <a:pt x="108" y="72"/>
                    </a:lnTo>
                    <a:lnTo>
                      <a:pt x="110" y="72"/>
                    </a:lnTo>
                    <a:lnTo>
                      <a:pt x="102" y="64"/>
                    </a:lnTo>
                    <a:lnTo>
                      <a:pt x="100" y="60"/>
                    </a:lnTo>
                    <a:lnTo>
                      <a:pt x="98" y="56"/>
                    </a:lnTo>
                    <a:lnTo>
                      <a:pt x="98" y="52"/>
                    </a:lnTo>
                    <a:lnTo>
                      <a:pt x="98" y="46"/>
                    </a:lnTo>
                    <a:lnTo>
                      <a:pt x="98" y="40"/>
                    </a:lnTo>
                    <a:lnTo>
                      <a:pt x="96" y="36"/>
                    </a:lnTo>
                    <a:lnTo>
                      <a:pt x="94" y="32"/>
                    </a:lnTo>
                    <a:lnTo>
                      <a:pt x="90" y="30"/>
                    </a:lnTo>
                    <a:lnTo>
                      <a:pt x="88" y="30"/>
                    </a:lnTo>
                    <a:lnTo>
                      <a:pt x="86" y="30"/>
                    </a:lnTo>
                    <a:lnTo>
                      <a:pt x="88" y="28"/>
                    </a:lnTo>
                    <a:lnTo>
                      <a:pt x="92" y="26"/>
                    </a:lnTo>
                    <a:lnTo>
                      <a:pt x="94" y="24"/>
                    </a:lnTo>
                    <a:lnTo>
                      <a:pt x="116" y="16"/>
                    </a:lnTo>
                    <a:lnTo>
                      <a:pt x="120" y="14"/>
                    </a:lnTo>
                    <a:lnTo>
                      <a:pt x="126" y="14"/>
                    </a:lnTo>
                    <a:lnTo>
                      <a:pt x="130" y="12"/>
                    </a:lnTo>
                    <a:lnTo>
                      <a:pt x="136" y="10"/>
                    </a:lnTo>
                    <a:lnTo>
                      <a:pt x="140" y="10"/>
                    </a:lnTo>
                    <a:lnTo>
                      <a:pt x="142" y="8"/>
                    </a:lnTo>
                    <a:lnTo>
                      <a:pt x="144" y="8"/>
                    </a:lnTo>
                    <a:lnTo>
                      <a:pt x="148" y="8"/>
                    </a:lnTo>
                    <a:lnTo>
                      <a:pt x="158" y="4"/>
                    </a:lnTo>
                    <a:lnTo>
                      <a:pt x="170" y="4"/>
                    </a:lnTo>
                    <a:lnTo>
                      <a:pt x="176" y="4"/>
                    </a:lnTo>
                    <a:lnTo>
                      <a:pt x="198" y="2"/>
                    </a:lnTo>
                    <a:lnTo>
                      <a:pt x="202" y="0"/>
                    </a:lnTo>
                    <a:lnTo>
                      <a:pt x="206" y="0"/>
                    </a:lnTo>
                    <a:lnTo>
                      <a:pt x="210" y="2"/>
                    </a:lnTo>
                    <a:lnTo>
                      <a:pt x="214" y="2"/>
                    </a:lnTo>
                    <a:lnTo>
                      <a:pt x="216" y="4"/>
                    </a:lnTo>
                    <a:lnTo>
                      <a:pt x="220" y="8"/>
                    </a:lnTo>
                    <a:lnTo>
                      <a:pt x="218" y="8"/>
                    </a:lnTo>
                    <a:lnTo>
                      <a:pt x="218" y="10"/>
                    </a:lnTo>
                    <a:lnTo>
                      <a:pt x="216" y="14"/>
                    </a:lnTo>
                    <a:lnTo>
                      <a:pt x="216" y="18"/>
                    </a:lnTo>
                    <a:lnTo>
                      <a:pt x="216" y="24"/>
                    </a:lnTo>
                    <a:lnTo>
                      <a:pt x="214" y="24"/>
                    </a:lnTo>
                    <a:lnTo>
                      <a:pt x="214" y="28"/>
                    </a:lnTo>
                    <a:lnTo>
                      <a:pt x="214" y="30"/>
                    </a:lnTo>
                    <a:lnTo>
                      <a:pt x="212" y="34"/>
                    </a:lnTo>
                    <a:lnTo>
                      <a:pt x="210" y="34"/>
                    </a:lnTo>
                    <a:lnTo>
                      <a:pt x="210" y="36"/>
                    </a:lnTo>
                    <a:lnTo>
                      <a:pt x="210" y="38"/>
                    </a:lnTo>
                    <a:lnTo>
                      <a:pt x="210" y="40"/>
                    </a:lnTo>
                    <a:lnTo>
                      <a:pt x="212" y="44"/>
                    </a:lnTo>
                    <a:lnTo>
                      <a:pt x="212" y="46"/>
                    </a:lnTo>
                    <a:lnTo>
                      <a:pt x="212" y="48"/>
                    </a:lnTo>
                    <a:lnTo>
                      <a:pt x="214" y="50"/>
                    </a:lnTo>
                    <a:lnTo>
                      <a:pt x="214" y="52"/>
                    </a:lnTo>
                    <a:lnTo>
                      <a:pt x="214" y="54"/>
                    </a:lnTo>
                    <a:lnTo>
                      <a:pt x="214" y="56"/>
                    </a:lnTo>
                    <a:lnTo>
                      <a:pt x="216" y="60"/>
                    </a:lnTo>
                    <a:lnTo>
                      <a:pt x="218" y="60"/>
                    </a:lnTo>
                    <a:lnTo>
                      <a:pt x="220" y="62"/>
                    </a:lnTo>
                    <a:lnTo>
                      <a:pt x="220" y="64"/>
                    </a:lnTo>
                    <a:lnTo>
                      <a:pt x="222" y="74"/>
                    </a:lnTo>
                    <a:lnTo>
                      <a:pt x="224" y="88"/>
                    </a:lnTo>
                    <a:lnTo>
                      <a:pt x="228" y="102"/>
                    </a:lnTo>
                    <a:lnTo>
                      <a:pt x="234" y="110"/>
                    </a:lnTo>
                    <a:lnTo>
                      <a:pt x="234" y="112"/>
                    </a:lnTo>
                    <a:lnTo>
                      <a:pt x="234" y="116"/>
                    </a:lnTo>
                    <a:lnTo>
                      <a:pt x="234" y="120"/>
                    </a:lnTo>
                    <a:lnTo>
                      <a:pt x="236" y="126"/>
                    </a:lnTo>
                    <a:lnTo>
                      <a:pt x="236" y="130"/>
                    </a:lnTo>
                    <a:lnTo>
                      <a:pt x="238" y="134"/>
                    </a:lnTo>
                    <a:lnTo>
                      <a:pt x="238" y="138"/>
                    </a:lnTo>
                    <a:lnTo>
                      <a:pt x="238" y="140"/>
                    </a:lnTo>
                    <a:lnTo>
                      <a:pt x="240" y="142"/>
                    </a:lnTo>
                    <a:lnTo>
                      <a:pt x="244" y="144"/>
                    </a:lnTo>
                    <a:lnTo>
                      <a:pt x="244" y="146"/>
                    </a:lnTo>
                    <a:lnTo>
                      <a:pt x="244" y="150"/>
                    </a:lnTo>
                    <a:lnTo>
                      <a:pt x="244" y="154"/>
                    </a:lnTo>
                    <a:lnTo>
                      <a:pt x="246" y="158"/>
                    </a:lnTo>
                    <a:lnTo>
                      <a:pt x="242" y="166"/>
                    </a:lnTo>
                    <a:lnTo>
                      <a:pt x="244" y="168"/>
                    </a:lnTo>
                    <a:lnTo>
                      <a:pt x="246" y="170"/>
                    </a:lnTo>
                    <a:lnTo>
                      <a:pt x="246" y="174"/>
                    </a:lnTo>
                    <a:lnTo>
                      <a:pt x="246" y="176"/>
                    </a:lnTo>
                    <a:lnTo>
                      <a:pt x="246" y="180"/>
                    </a:lnTo>
                    <a:lnTo>
                      <a:pt x="248" y="184"/>
                    </a:lnTo>
                    <a:lnTo>
                      <a:pt x="250" y="186"/>
                    </a:lnTo>
                    <a:lnTo>
                      <a:pt x="260" y="200"/>
                    </a:lnTo>
                    <a:lnTo>
                      <a:pt x="192" y="236"/>
                    </a:lnTo>
                    <a:lnTo>
                      <a:pt x="152" y="246"/>
                    </a:lnTo>
                    <a:lnTo>
                      <a:pt x="148" y="230"/>
                    </a:lnTo>
                    <a:lnTo>
                      <a:pt x="120" y="230"/>
                    </a:lnTo>
                    <a:lnTo>
                      <a:pt x="4" y="144"/>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12" name="Freeform 261"/>
              <p:cNvSpPr/>
              <p:nvPr/>
            </p:nvSpPr>
            <p:spPr bwMode="gray">
              <a:xfrm>
                <a:off x="2397" y="2471"/>
                <a:ext cx="124" cy="98"/>
              </a:xfrm>
              <a:custGeom>
                <a:avLst/>
                <a:gdLst>
                  <a:gd name="T0" fmla="*/ 0 w 112"/>
                  <a:gd name="T1" fmla="*/ 90 h 98"/>
                  <a:gd name="T2" fmla="*/ 2 w 112"/>
                  <a:gd name="T3" fmla="*/ 82 h 98"/>
                  <a:gd name="T4" fmla="*/ 6 w 112"/>
                  <a:gd name="T5" fmla="*/ 74 h 98"/>
                  <a:gd name="T6" fmla="*/ 16 w 112"/>
                  <a:gd name="T7" fmla="*/ 68 h 98"/>
                  <a:gd name="T8" fmla="*/ 28 w 112"/>
                  <a:gd name="T9" fmla="*/ 64 h 98"/>
                  <a:gd name="T10" fmla="*/ 32 w 112"/>
                  <a:gd name="T11" fmla="*/ 60 h 98"/>
                  <a:gd name="T12" fmla="*/ 32 w 112"/>
                  <a:gd name="T13" fmla="*/ 56 h 98"/>
                  <a:gd name="T14" fmla="*/ 28 w 112"/>
                  <a:gd name="T15" fmla="*/ 54 h 98"/>
                  <a:gd name="T16" fmla="*/ 24 w 112"/>
                  <a:gd name="T17" fmla="*/ 42 h 98"/>
                  <a:gd name="T18" fmla="*/ 30 w 112"/>
                  <a:gd name="T19" fmla="*/ 32 h 98"/>
                  <a:gd name="T20" fmla="*/ 40 w 112"/>
                  <a:gd name="T21" fmla="*/ 26 h 98"/>
                  <a:gd name="T22" fmla="*/ 46 w 112"/>
                  <a:gd name="T23" fmla="*/ 24 h 98"/>
                  <a:gd name="T24" fmla="*/ 50 w 112"/>
                  <a:gd name="T25" fmla="*/ 16 h 98"/>
                  <a:gd name="T26" fmla="*/ 52 w 112"/>
                  <a:gd name="T27" fmla="*/ 10 h 98"/>
                  <a:gd name="T28" fmla="*/ 56 w 112"/>
                  <a:gd name="T29" fmla="*/ 4 h 98"/>
                  <a:gd name="T30" fmla="*/ 66 w 112"/>
                  <a:gd name="T31" fmla="*/ 0 h 98"/>
                  <a:gd name="T32" fmla="*/ 112 w 112"/>
                  <a:gd name="T33" fmla="*/ 20 h 98"/>
                  <a:gd name="T34" fmla="*/ 88 w 112"/>
                  <a:gd name="T35" fmla="*/ 20 h 98"/>
                  <a:gd name="T36" fmla="*/ 86 w 112"/>
                  <a:gd name="T37" fmla="*/ 18 h 98"/>
                  <a:gd name="T38" fmla="*/ 82 w 112"/>
                  <a:gd name="T39" fmla="*/ 20 h 98"/>
                  <a:gd name="T40" fmla="*/ 82 w 112"/>
                  <a:gd name="T41" fmla="*/ 26 h 98"/>
                  <a:gd name="T42" fmla="*/ 80 w 112"/>
                  <a:gd name="T43" fmla="*/ 38 h 98"/>
                  <a:gd name="T44" fmla="*/ 80 w 112"/>
                  <a:gd name="T45" fmla="*/ 50 h 98"/>
                  <a:gd name="T46" fmla="*/ 80 w 112"/>
                  <a:gd name="T47" fmla="*/ 54 h 98"/>
                  <a:gd name="T48" fmla="*/ 80 w 112"/>
                  <a:gd name="T49" fmla="*/ 56 h 98"/>
                  <a:gd name="T50" fmla="*/ 78 w 112"/>
                  <a:gd name="T51" fmla="*/ 60 h 98"/>
                  <a:gd name="T52" fmla="*/ 76 w 112"/>
                  <a:gd name="T53" fmla="*/ 60 h 98"/>
                  <a:gd name="T54" fmla="*/ 72 w 112"/>
                  <a:gd name="T55" fmla="*/ 60 h 98"/>
                  <a:gd name="T56" fmla="*/ 66 w 112"/>
                  <a:gd name="T57" fmla="*/ 60 h 98"/>
                  <a:gd name="T58" fmla="*/ 62 w 112"/>
                  <a:gd name="T59" fmla="*/ 64 h 98"/>
                  <a:gd name="T60" fmla="*/ 60 w 112"/>
                  <a:gd name="T61" fmla="*/ 74 h 98"/>
                  <a:gd name="T62" fmla="*/ 0 w 112"/>
                  <a:gd name="T63" fmla="*/ 94 h 9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2"/>
                  <a:gd name="T97" fmla="*/ 0 h 98"/>
                  <a:gd name="T98" fmla="*/ 112 w 112"/>
                  <a:gd name="T99" fmla="*/ 98 h 9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2" h="98">
                    <a:moveTo>
                      <a:pt x="0" y="94"/>
                    </a:moveTo>
                    <a:lnTo>
                      <a:pt x="0" y="90"/>
                    </a:lnTo>
                    <a:lnTo>
                      <a:pt x="0" y="86"/>
                    </a:lnTo>
                    <a:lnTo>
                      <a:pt x="2" y="82"/>
                    </a:lnTo>
                    <a:lnTo>
                      <a:pt x="4" y="78"/>
                    </a:lnTo>
                    <a:lnTo>
                      <a:pt x="6" y="74"/>
                    </a:lnTo>
                    <a:lnTo>
                      <a:pt x="10" y="70"/>
                    </a:lnTo>
                    <a:lnTo>
                      <a:pt x="16" y="68"/>
                    </a:lnTo>
                    <a:lnTo>
                      <a:pt x="22" y="66"/>
                    </a:lnTo>
                    <a:lnTo>
                      <a:pt x="28" y="64"/>
                    </a:lnTo>
                    <a:lnTo>
                      <a:pt x="32" y="62"/>
                    </a:lnTo>
                    <a:lnTo>
                      <a:pt x="32" y="60"/>
                    </a:lnTo>
                    <a:lnTo>
                      <a:pt x="32" y="58"/>
                    </a:lnTo>
                    <a:lnTo>
                      <a:pt x="32" y="56"/>
                    </a:lnTo>
                    <a:lnTo>
                      <a:pt x="30" y="54"/>
                    </a:lnTo>
                    <a:lnTo>
                      <a:pt x="28" y="54"/>
                    </a:lnTo>
                    <a:lnTo>
                      <a:pt x="24" y="42"/>
                    </a:lnTo>
                    <a:lnTo>
                      <a:pt x="28" y="36"/>
                    </a:lnTo>
                    <a:lnTo>
                      <a:pt x="30" y="32"/>
                    </a:lnTo>
                    <a:lnTo>
                      <a:pt x="36" y="28"/>
                    </a:lnTo>
                    <a:lnTo>
                      <a:pt x="40" y="26"/>
                    </a:lnTo>
                    <a:lnTo>
                      <a:pt x="44" y="24"/>
                    </a:lnTo>
                    <a:lnTo>
                      <a:pt x="46" y="24"/>
                    </a:lnTo>
                    <a:lnTo>
                      <a:pt x="48" y="24"/>
                    </a:lnTo>
                    <a:lnTo>
                      <a:pt x="50" y="16"/>
                    </a:lnTo>
                    <a:lnTo>
                      <a:pt x="52" y="12"/>
                    </a:lnTo>
                    <a:lnTo>
                      <a:pt x="52" y="10"/>
                    </a:lnTo>
                    <a:lnTo>
                      <a:pt x="54" y="10"/>
                    </a:lnTo>
                    <a:lnTo>
                      <a:pt x="56" y="4"/>
                    </a:lnTo>
                    <a:lnTo>
                      <a:pt x="60" y="0"/>
                    </a:lnTo>
                    <a:lnTo>
                      <a:pt x="66" y="0"/>
                    </a:lnTo>
                    <a:lnTo>
                      <a:pt x="112" y="6"/>
                    </a:lnTo>
                    <a:lnTo>
                      <a:pt x="112" y="20"/>
                    </a:lnTo>
                    <a:lnTo>
                      <a:pt x="88" y="20"/>
                    </a:lnTo>
                    <a:lnTo>
                      <a:pt x="86" y="18"/>
                    </a:lnTo>
                    <a:lnTo>
                      <a:pt x="84" y="18"/>
                    </a:lnTo>
                    <a:lnTo>
                      <a:pt x="82" y="20"/>
                    </a:lnTo>
                    <a:lnTo>
                      <a:pt x="82" y="22"/>
                    </a:lnTo>
                    <a:lnTo>
                      <a:pt x="82" y="26"/>
                    </a:lnTo>
                    <a:lnTo>
                      <a:pt x="82" y="30"/>
                    </a:lnTo>
                    <a:lnTo>
                      <a:pt x="80" y="38"/>
                    </a:lnTo>
                    <a:lnTo>
                      <a:pt x="80" y="44"/>
                    </a:lnTo>
                    <a:lnTo>
                      <a:pt x="80" y="50"/>
                    </a:lnTo>
                    <a:lnTo>
                      <a:pt x="80" y="54"/>
                    </a:lnTo>
                    <a:lnTo>
                      <a:pt x="80" y="56"/>
                    </a:lnTo>
                    <a:lnTo>
                      <a:pt x="80" y="58"/>
                    </a:lnTo>
                    <a:lnTo>
                      <a:pt x="78" y="60"/>
                    </a:lnTo>
                    <a:lnTo>
                      <a:pt x="76" y="60"/>
                    </a:lnTo>
                    <a:lnTo>
                      <a:pt x="74" y="60"/>
                    </a:lnTo>
                    <a:lnTo>
                      <a:pt x="72" y="60"/>
                    </a:lnTo>
                    <a:lnTo>
                      <a:pt x="70" y="60"/>
                    </a:lnTo>
                    <a:lnTo>
                      <a:pt x="66" y="60"/>
                    </a:lnTo>
                    <a:lnTo>
                      <a:pt x="64" y="62"/>
                    </a:lnTo>
                    <a:lnTo>
                      <a:pt x="62" y="64"/>
                    </a:lnTo>
                    <a:lnTo>
                      <a:pt x="60" y="68"/>
                    </a:lnTo>
                    <a:lnTo>
                      <a:pt x="60" y="74"/>
                    </a:lnTo>
                    <a:lnTo>
                      <a:pt x="58" y="98"/>
                    </a:lnTo>
                    <a:lnTo>
                      <a:pt x="0" y="94"/>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13" name="Freeform 262"/>
              <p:cNvSpPr/>
              <p:nvPr/>
            </p:nvSpPr>
            <p:spPr bwMode="gray">
              <a:xfrm>
                <a:off x="2390" y="2477"/>
                <a:ext cx="175" cy="182"/>
              </a:xfrm>
              <a:custGeom>
                <a:avLst/>
                <a:gdLst>
                  <a:gd name="T0" fmla="*/ 4 w 158"/>
                  <a:gd name="T1" fmla="*/ 158 h 182"/>
                  <a:gd name="T2" fmla="*/ 10 w 158"/>
                  <a:gd name="T3" fmla="*/ 150 h 182"/>
                  <a:gd name="T4" fmla="*/ 14 w 158"/>
                  <a:gd name="T5" fmla="*/ 146 h 182"/>
                  <a:gd name="T6" fmla="*/ 18 w 158"/>
                  <a:gd name="T7" fmla="*/ 142 h 182"/>
                  <a:gd name="T8" fmla="*/ 18 w 158"/>
                  <a:gd name="T9" fmla="*/ 132 h 182"/>
                  <a:gd name="T10" fmla="*/ 14 w 158"/>
                  <a:gd name="T11" fmla="*/ 124 h 182"/>
                  <a:gd name="T12" fmla="*/ 12 w 158"/>
                  <a:gd name="T13" fmla="*/ 120 h 182"/>
                  <a:gd name="T14" fmla="*/ 16 w 158"/>
                  <a:gd name="T15" fmla="*/ 96 h 182"/>
                  <a:gd name="T16" fmla="*/ 14 w 158"/>
                  <a:gd name="T17" fmla="*/ 88 h 182"/>
                  <a:gd name="T18" fmla="*/ 66 w 158"/>
                  <a:gd name="T19" fmla="*/ 68 h 182"/>
                  <a:gd name="T20" fmla="*/ 68 w 158"/>
                  <a:gd name="T21" fmla="*/ 58 h 182"/>
                  <a:gd name="T22" fmla="*/ 72 w 158"/>
                  <a:gd name="T23" fmla="*/ 54 h 182"/>
                  <a:gd name="T24" fmla="*/ 78 w 158"/>
                  <a:gd name="T25" fmla="*/ 54 h 182"/>
                  <a:gd name="T26" fmla="*/ 82 w 158"/>
                  <a:gd name="T27" fmla="*/ 54 h 182"/>
                  <a:gd name="T28" fmla="*/ 84 w 158"/>
                  <a:gd name="T29" fmla="*/ 54 h 182"/>
                  <a:gd name="T30" fmla="*/ 86 w 158"/>
                  <a:gd name="T31" fmla="*/ 50 h 182"/>
                  <a:gd name="T32" fmla="*/ 86 w 158"/>
                  <a:gd name="T33" fmla="*/ 48 h 182"/>
                  <a:gd name="T34" fmla="*/ 86 w 158"/>
                  <a:gd name="T35" fmla="*/ 44 h 182"/>
                  <a:gd name="T36" fmla="*/ 86 w 158"/>
                  <a:gd name="T37" fmla="*/ 32 h 182"/>
                  <a:gd name="T38" fmla="*/ 88 w 158"/>
                  <a:gd name="T39" fmla="*/ 20 h 182"/>
                  <a:gd name="T40" fmla="*/ 88 w 158"/>
                  <a:gd name="T41" fmla="*/ 14 h 182"/>
                  <a:gd name="T42" fmla="*/ 92 w 158"/>
                  <a:gd name="T43" fmla="*/ 12 h 182"/>
                  <a:gd name="T44" fmla="*/ 94 w 158"/>
                  <a:gd name="T45" fmla="*/ 14 h 182"/>
                  <a:gd name="T46" fmla="*/ 118 w 158"/>
                  <a:gd name="T47" fmla="*/ 14 h 182"/>
                  <a:gd name="T48" fmla="*/ 118 w 158"/>
                  <a:gd name="T49" fmla="*/ 0 h 182"/>
                  <a:gd name="T50" fmla="*/ 138 w 158"/>
                  <a:gd name="T51" fmla="*/ 28 h 182"/>
                  <a:gd name="T52" fmla="*/ 138 w 158"/>
                  <a:gd name="T53" fmla="*/ 28 h 182"/>
                  <a:gd name="T54" fmla="*/ 136 w 158"/>
                  <a:gd name="T55" fmla="*/ 30 h 182"/>
                  <a:gd name="T56" fmla="*/ 142 w 158"/>
                  <a:gd name="T57" fmla="*/ 142 h 182"/>
                  <a:gd name="T58" fmla="*/ 144 w 158"/>
                  <a:gd name="T59" fmla="*/ 146 h 182"/>
                  <a:gd name="T60" fmla="*/ 146 w 158"/>
                  <a:gd name="T61" fmla="*/ 152 h 182"/>
                  <a:gd name="T62" fmla="*/ 140 w 158"/>
                  <a:gd name="T63" fmla="*/ 164 h 182"/>
                  <a:gd name="T64" fmla="*/ 88 w 158"/>
                  <a:gd name="T65" fmla="*/ 158 h 182"/>
                  <a:gd name="T66" fmla="*/ 84 w 158"/>
                  <a:gd name="T67" fmla="*/ 162 h 182"/>
                  <a:gd name="T68" fmla="*/ 82 w 158"/>
                  <a:gd name="T69" fmla="*/ 162 h 182"/>
                  <a:gd name="T70" fmla="*/ 80 w 158"/>
                  <a:gd name="T71" fmla="*/ 160 h 182"/>
                  <a:gd name="T72" fmla="*/ 76 w 158"/>
                  <a:gd name="T73" fmla="*/ 162 h 182"/>
                  <a:gd name="T74" fmla="*/ 76 w 158"/>
                  <a:gd name="T75" fmla="*/ 166 h 182"/>
                  <a:gd name="T76" fmla="*/ 76 w 158"/>
                  <a:gd name="T77" fmla="*/ 170 h 182"/>
                  <a:gd name="T78" fmla="*/ 72 w 158"/>
                  <a:gd name="T79" fmla="*/ 172 h 182"/>
                  <a:gd name="T80" fmla="*/ 70 w 158"/>
                  <a:gd name="T81" fmla="*/ 176 h 182"/>
                  <a:gd name="T82" fmla="*/ 66 w 158"/>
                  <a:gd name="T83" fmla="*/ 182 h 182"/>
                  <a:gd name="T84" fmla="*/ 62 w 158"/>
                  <a:gd name="T85" fmla="*/ 182 h 182"/>
                  <a:gd name="T86" fmla="*/ 60 w 158"/>
                  <a:gd name="T87" fmla="*/ 178 h 182"/>
                  <a:gd name="T88" fmla="*/ 54 w 158"/>
                  <a:gd name="T89" fmla="*/ 178 h 182"/>
                  <a:gd name="T90" fmla="*/ 46 w 158"/>
                  <a:gd name="T91" fmla="*/ 172 h 182"/>
                  <a:gd name="T92" fmla="*/ 42 w 158"/>
                  <a:gd name="T93" fmla="*/ 166 h 182"/>
                  <a:gd name="T94" fmla="*/ 36 w 158"/>
                  <a:gd name="T95" fmla="*/ 160 h 182"/>
                  <a:gd name="T96" fmla="*/ 26 w 158"/>
                  <a:gd name="T97" fmla="*/ 156 h 182"/>
                  <a:gd name="T98" fmla="*/ 0 w 158"/>
                  <a:gd name="T99" fmla="*/ 164 h 18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8"/>
                  <a:gd name="T151" fmla="*/ 0 h 182"/>
                  <a:gd name="T152" fmla="*/ 158 w 158"/>
                  <a:gd name="T153" fmla="*/ 182 h 18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8" h="182">
                    <a:moveTo>
                      <a:pt x="0" y="164"/>
                    </a:moveTo>
                    <a:lnTo>
                      <a:pt x="4" y="158"/>
                    </a:lnTo>
                    <a:lnTo>
                      <a:pt x="6" y="154"/>
                    </a:lnTo>
                    <a:lnTo>
                      <a:pt x="10" y="150"/>
                    </a:lnTo>
                    <a:lnTo>
                      <a:pt x="12" y="148"/>
                    </a:lnTo>
                    <a:lnTo>
                      <a:pt x="14" y="146"/>
                    </a:lnTo>
                    <a:lnTo>
                      <a:pt x="16" y="146"/>
                    </a:lnTo>
                    <a:lnTo>
                      <a:pt x="18" y="142"/>
                    </a:lnTo>
                    <a:lnTo>
                      <a:pt x="18" y="138"/>
                    </a:lnTo>
                    <a:lnTo>
                      <a:pt x="18" y="132"/>
                    </a:lnTo>
                    <a:lnTo>
                      <a:pt x="16" y="128"/>
                    </a:lnTo>
                    <a:lnTo>
                      <a:pt x="14" y="124"/>
                    </a:lnTo>
                    <a:lnTo>
                      <a:pt x="12" y="122"/>
                    </a:lnTo>
                    <a:lnTo>
                      <a:pt x="12" y="120"/>
                    </a:lnTo>
                    <a:lnTo>
                      <a:pt x="6" y="110"/>
                    </a:lnTo>
                    <a:lnTo>
                      <a:pt x="16" y="96"/>
                    </a:lnTo>
                    <a:lnTo>
                      <a:pt x="6" y="88"/>
                    </a:lnTo>
                    <a:lnTo>
                      <a:pt x="14" y="88"/>
                    </a:lnTo>
                    <a:lnTo>
                      <a:pt x="64" y="92"/>
                    </a:lnTo>
                    <a:lnTo>
                      <a:pt x="66" y="68"/>
                    </a:lnTo>
                    <a:lnTo>
                      <a:pt x="66" y="62"/>
                    </a:lnTo>
                    <a:lnTo>
                      <a:pt x="68" y="58"/>
                    </a:lnTo>
                    <a:lnTo>
                      <a:pt x="70" y="56"/>
                    </a:lnTo>
                    <a:lnTo>
                      <a:pt x="72" y="54"/>
                    </a:lnTo>
                    <a:lnTo>
                      <a:pt x="76" y="54"/>
                    </a:lnTo>
                    <a:lnTo>
                      <a:pt x="78" y="54"/>
                    </a:lnTo>
                    <a:lnTo>
                      <a:pt x="80" y="54"/>
                    </a:lnTo>
                    <a:lnTo>
                      <a:pt x="82" y="54"/>
                    </a:lnTo>
                    <a:lnTo>
                      <a:pt x="84" y="54"/>
                    </a:lnTo>
                    <a:lnTo>
                      <a:pt x="86" y="52"/>
                    </a:lnTo>
                    <a:lnTo>
                      <a:pt x="86" y="50"/>
                    </a:lnTo>
                    <a:lnTo>
                      <a:pt x="86" y="48"/>
                    </a:lnTo>
                    <a:lnTo>
                      <a:pt x="86" y="44"/>
                    </a:lnTo>
                    <a:lnTo>
                      <a:pt x="86" y="38"/>
                    </a:lnTo>
                    <a:lnTo>
                      <a:pt x="86" y="32"/>
                    </a:lnTo>
                    <a:lnTo>
                      <a:pt x="88" y="24"/>
                    </a:lnTo>
                    <a:lnTo>
                      <a:pt x="88" y="20"/>
                    </a:lnTo>
                    <a:lnTo>
                      <a:pt x="88" y="16"/>
                    </a:lnTo>
                    <a:lnTo>
                      <a:pt x="88" y="14"/>
                    </a:lnTo>
                    <a:lnTo>
                      <a:pt x="90" y="12"/>
                    </a:lnTo>
                    <a:lnTo>
                      <a:pt x="92" y="12"/>
                    </a:lnTo>
                    <a:lnTo>
                      <a:pt x="94" y="14"/>
                    </a:lnTo>
                    <a:lnTo>
                      <a:pt x="118" y="14"/>
                    </a:lnTo>
                    <a:lnTo>
                      <a:pt x="118" y="4"/>
                    </a:lnTo>
                    <a:lnTo>
                      <a:pt x="118" y="0"/>
                    </a:lnTo>
                    <a:lnTo>
                      <a:pt x="158" y="28"/>
                    </a:lnTo>
                    <a:lnTo>
                      <a:pt x="138" y="28"/>
                    </a:lnTo>
                    <a:lnTo>
                      <a:pt x="136" y="28"/>
                    </a:lnTo>
                    <a:lnTo>
                      <a:pt x="136" y="30"/>
                    </a:lnTo>
                    <a:lnTo>
                      <a:pt x="136" y="32"/>
                    </a:lnTo>
                    <a:lnTo>
                      <a:pt x="142" y="142"/>
                    </a:lnTo>
                    <a:lnTo>
                      <a:pt x="144" y="146"/>
                    </a:lnTo>
                    <a:lnTo>
                      <a:pt x="144" y="148"/>
                    </a:lnTo>
                    <a:lnTo>
                      <a:pt x="146" y="152"/>
                    </a:lnTo>
                    <a:lnTo>
                      <a:pt x="146" y="156"/>
                    </a:lnTo>
                    <a:lnTo>
                      <a:pt x="140" y="164"/>
                    </a:lnTo>
                    <a:lnTo>
                      <a:pt x="88" y="158"/>
                    </a:lnTo>
                    <a:lnTo>
                      <a:pt x="86" y="160"/>
                    </a:lnTo>
                    <a:lnTo>
                      <a:pt x="84" y="162"/>
                    </a:lnTo>
                    <a:lnTo>
                      <a:pt x="82" y="162"/>
                    </a:lnTo>
                    <a:lnTo>
                      <a:pt x="80" y="160"/>
                    </a:lnTo>
                    <a:lnTo>
                      <a:pt x="78" y="160"/>
                    </a:lnTo>
                    <a:lnTo>
                      <a:pt x="76" y="162"/>
                    </a:lnTo>
                    <a:lnTo>
                      <a:pt x="76" y="166"/>
                    </a:lnTo>
                    <a:lnTo>
                      <a:pt x="76" y="168"/>
                    </a:lnTo>
                    <a:lnTo>
                      <a:pt x="76" y="170"/>
                    </a:lnTo>
                    <a:lnTo>
                      <a:pt x="74" y="172"/>
                    </a:lnTo>
                    <a:lnTo>
                      <a:pt x="72" y="172"/>
                    </a:lnTo>
                    <a:lnTo>
                      <a:pt x="72" y="174"/>
                    </a:lnTo>
                    <a:lnTo>
                      <a:pt x="70" y="176"/>
                    </a:lnTo>
                    <a:lnTo>
                      <a:pt x="68" y="178"/>
                    </a:lnTo>
                    <a:lnTo>
                      <a:pt x="66" y="182"/>
                    </a:lnTo>
                    <a:lnTo>
                      <a:pt x="64" y="182"/>
                    </a:lnTo>
                    <a:lnTo>
                      <a:pt x="62" y="182"/>
                    </a:lnTo>
                    <a:lnTo>
                      <a:pt x="62" y="180"/>
                    </a:lnTo>
                    <a:lnTo>
                      <a:pt x="60" y="178"/>
                    </a:lnTo>
                    <a:lnTo>
                      <a:pt x="56" y="178"/>
                    </a:lnTo>
                    <a:lnTo>
                      <a:pt x="54" y="178"/>
                    </a:lnTo>
                    <a:lnTo>
                      <a:pt x="50" y="176"/>
                    </a:lnTo>
                    <a:lnTo>
                      <a:pt x="46" y="172"/>
                    </a:lnTo>
                    <a:lnTo>
                      <a:pt x="44" y="166"/>
                    </a:lnTo>
                    <a:lnTo>
                      <a:pt x="42" y="166"/>
                    </a:lnTo>
                    <a:lnTo>
                      <a:pt x="40" y="162"/>
                    </a:lnTo>
                    <a:lnTo>
                      <a:pt x="36" y="160"/>
                    </a:lnTo>
                    <a:lnTo>
                      <a:pt x="32" y="158"/>
                    </a:lnTo>
                    <a:lnTo>
                      <a:pt x="26" y="156"/>
                    </a:lnTo>
                    <a:lnTo>
                      <a:pt x="20" y="156"/>
                    </a:lnTo>
                    <a:lnTo>
                      <a:pt x="0" y="164"/>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14" name="Freeform 263"/>
              <p:cNvSpPr/>
              <p:nvPr/>
            </p:nvSpPr>
            <p:spPr bwMode="gray">
              <a:xfrm>
                <a:off x="2406" y="2675"/>
                <a:ext cx="44" cy="28"/>
              </a:xfrm>
              <a:custGeom>
                <a:avLst/>
                <a:gdLst>
                  <a:gd name="T0" fmla="*/ 24 w 40"/>
                  <a:gd name="T1" fmla="*/ 0 h 28"/>
                  <a:gd name="T2" fmla="*/ 24 w 40"/>
                  <a:gd name="T3" fmla="*/ 0 h 28"/>
                  <a:gd name="T4" fmla="*/ 22 w 40"/>
                  <a:gd name="T5" fmla="*/ 0 h 28"/>
                  <a:gd name="T6" fmla="*/ 20 w 40"/>
                  <a:gd name="T7" fmla="*/ 0 h 28"/>
                  <a:gd name="T8" fmla="*/ 18 w 40"/>
                  <a:gd name="T9" fmla="*/ 2 h 28"/>
                  <a:gd name="T10" fmla="*/ 14 w 40"/>
                  <a:gd name="T11" fmla="*/ 2 h 28"/>
                  <a:gd name="T12" fmla="*/ 8 w 40"/>
                  <a:gd name="T13" fmla="*/ 4 h 28"/>
                  <a:gd name="T14" fmla="*/ 0 w 40"/>
                  <a:gd name="T15" fmla="*/ 8 h 28"/>
                  <a:gd name="T16" fmla="*/ 0 w 40"/>
                  <a:gd name="T17" fmla="*/ 8 h 28"/>
                  <a:gd name="T18" fmla="*/ 2 w 40"/>
                  <a:gd name="T19" fmla="*/ 12 h 28"/>
                  <a:gd name="T20" fmla="*/ 6 w 40"/>
                  <a:gd name="T21" fmla="*/ 16 h 28"/>
                  <a:gd name="T22" fmla="*/ 10 w 40"/>
                  <a:gd name="T23" fmla="*/ 22 h 28"/>
                  <a:gd name="T24" fmla="*/ 16 w 40"/>
                  <a:gd name="T25" fmla="*/ 28 h 28"/>
                  <a:gd name="T26" fmla="*/ 18 w 40"/>
                  <a:gd name="T27" fmla="*/ 28 h 28"/>
                  <a:gd name="T28" fmla="*/ 20 w 40"/>
                  <a:gd name="T29" fmla="*/ 26 h 28"/>
                  <a:gd name="T30" fmla="*/ 24 w 40"/>
                  <a:gd name="T31" fmla="*/ 26 h 28"/>
                  <a:gd name="T32" fmla="*/ 28 w 40"/>
                  <a:gd name="T33" fmla="*/ 24 h 28"/>
                  <a:gd name="T34" fmla="*/ 32 w 40"/>
                  <a:gd name="T35" fmla="*/ 22 h 28"/>
                  <a:gd name="T36" fmla="*/ 36 w 40"/>
                  <a:gd name="T37" fmla="*/ 22 h 28"/>
                  <a:gd name="T38" fmla="*/ 38 w 40"/>
                  <a:gd name="T39" fmla="*/ 20 h 28"/>
                  <a:gd name="T40" fmla="*/ 38 w 40"/>
                  <a:gd name="T41" fmla="*/ 16 h 28"/>
                  <a:gd name="T42" fmla="*/ 40 w 40"/>
                  <a:gd name="T43" fmla="*/ 16 h 28"/>
                  <a:gd name="T44" fmla="*/ 38 w 40"/>
                  <a:gd name="T45" fmla="*/ 8 h 28"/>
                  <a:gd name="T46" fmla="*/ 38 w 40"/>
                  <a:gd name="T47" fmla="*/ 2 h 28"/>
                  <a:gd name="T48" fmla="*/ 24 w 40"/>
                  <a:gd name="T49" fmla="*/ 0 h 28"/>
                  <a:gd name="T50" fmla="*/ 24 w 40"/>
                  <a:gd name="T51" fmla="*/ 0 h 2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0"/>
                  <a:gd name="T79" fmla="*/ 0 h 28"/>
                  <a:gd name="T80" fmla="*/ 40 w 40"/>
                  <a:gd name="T81" fmla="*/ 28 h 2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0" h="28">
                    <a:moveTo>
                      <a:pt x="24" y="0"/>
                    </a:moveTo>
                    <a:lnTo>
                      <a:pt x="24" y="0"/>
                    </a:lnTo>
                    <a:lnTo>
                      <a:pt x="22" y="0"/>
                    </a:lnTo>
                    <a:lnTo>
                      <a:pt x="20" y="0"/>
                    </a:lnTo>
                    <a:lnTo>
                      <a:pt x="18" y="2"/>
                    </a:lnTo>
                    <a:lnTo>
                      <a:pt x="14" y="2"/>
                    </a:lnTo>
                    <a:lnTo>
                      <a:pt x="8" y="4"/>
                    </a:lnTo>
                    <a:lnTo>
                      <a:pt x="0" y="8"/>
                    </a:lnTo>
                    <a:lnTo>
                      <a:pt x="2" y="12"/>
                    </a:lnTo>
                    <a:lnTo>
                      <a:pt x="6" y="16"/>
                    </a:lnTo>
                    <a:lnTo>
                      <a:pt x="10" y="22"/>
                    </a:lnTo>
                    <a:lnTo>
                      <a:pt x="16" y="28"/>
                    </a:lnTo>
                    <a:lnTo>
                      <a:pt x="18" y="28"/>
                    </a:lnTo>
                    <a:lnTo>
                      <a:pt x="20" y="26"/>
                    </a:lnTo>
                    <a:lnTo>
                      <a:pt x="24" y="26"/>
                    </a:lnTo>
                    <a:lnTo>
                      <a:pt x="28" y="24"/>
                    </a:lnTo>
                    <a:lnTo>
                      <a:pt x="32" y="22"/>
                    </a:lnTo>
                    <a:lnTo>
                      <a:pt x="36" y="22"/>
                    </a:lnTo>
                    <a:lnTo>
                      <a:pt x="38" y="20"/>
                    </a:lnTo>
                    <a:lnTo>
                      <a:pt x="38" y="16"/>
                    </a:lnTo>
                    <a:lnTo>
                      <a:pt x="40" y="16"/>
                    </a:lnTo>
                    <a:lnTo>
                      <a:pt x="38" y="8"/>
                    </a:lnTo>
                    <a:lnTo>
                      <a:pt x="38" y="2"/>
                    </a:lnTo>
                    <a:lnTo>
                      <a:pt x="24" y="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15" name="Freeform 264"/>
              <p:cNvSpPr/>
              <p:nvPr/>
            </p:nvSpPr>
            <p:spPr bwMode="gray">
              <a:xfrm>
                <a:off x="2390" y="2633"/>
                <a:ext cx="73" cy="50"/>
              </a:xfrm>
              <a:custGeom>
                <a:avLst/>
                <a:gdLst>
                  <a:gd name="T0" fmla="*/ 2 w 66"/>
                  <a:gd name="T1" fmla="*/ 30 h 50"/>
                  <a:gd name="T2" fmla="*/ 2 w 66"/>
                  <a:gd name="T3" fmla="*/ 22 h 50"/>
                  <a:gd name="T4" fmla="*/ 0 w 66"/>
                  <a:gd name="T5" fmla="*/ 16 h 50"/>
                  <a:gd name="T6" fmla="*/ 0 w 66"/>
                  <a:gd name="T7" fmla="*/ 10 h 50"/>
                  <a:gd name="T8" fmla="*/ 0 w 66"/>
                  <a:gd name="T9" fmla="*/ 6 h 50"/>
                  <a:gd name="T10" fmla="*/ 2 w 66"/>
                  <a:gd name="T11" fmla="*/ 6 h 50"/>
                  <a:gd name="T12" fmla="*/ 2 w 66"/>
                  <a:gd name="T13" fmla="*/ 6 h 50"/>
                  <a:gd name="T14" fmla="*/ 2 w 66"/>
                  <a:gd name="T15" fmla="*/ 6 h 50"/>
                  <a:gd name="T16" fmla="*/ 20 w 66"/>
                  <a:gd name="T17" fmla="*/ 0 h 50"/>
                  <a:gd name="T18" fmla="*/ 26 w 66"/>
                  <a:gd name="T19" fmla="*/ 0 h 50"/>
                  <a:gd name="T20" fmla="*/ 32 w 66"/>
                  <a:gd name="T21" fmla="*/ 2 h 50"/>
                  <a:gd name="T22" fmla="*/ 38 w 66"/>
                  <a:gd name="T23" fmla="*/ 4 h 50"/>
                  <a:gd name="T24" fmla="*/ 40 w 66"/>
                  <a:gd name="T25" fmla="*/ 8 h 50"/>
                  <a:gd name="T26" fmla="*/ 42 w 66"/>
                  <a:gd name="T27" fmla="*/ 10 h 50"/>
                  <a:gd name="T28" fmla="*/ 44 w 66"/>
                  <a:gd name="T29" fmla="*/ 10 h 50"/>
                  <a:gd name="T30" fmla="*/ 46 w 66"/>
                  <a:gd name="T31" fmla="*/ 14 h 50"/>
                  <a:gd name="T32" fmla="*/ 48 w 66"/>
                  <a:gd name="T33" fmla="*/ 18 h 50"/>
                  <a:gd name="T34" fmla="*/ 50 w 66"/>
                  <a:gd name="T35" fmla="*/ 20 h 50"/>
                  <a:gd name="T36" fmla="*/ 50 w 66"/>
                  <a:gd name="T37" fmla="*/ 20 h 50"/>
                  <a:gd name="T38" fmla="*/ 50 w 66"/>
                  <a:gd name="T39" fmla="*/ 20 h 50"/>
                  <a:gd name="T40" fmla="*/ 56 w 66"/>
                  <a:gd name="T41" fmla="*/ 22 h 50"/>
                  <a:gd name="T42" fmla="*/ 60 w 66"/>
                  <a:gd name="T43" fmla="*/ 24 h 50"/>
                  <a:gd name="T44" fmla="*/ 62 w 66"/>
                  <a:gd name="T45" fmla="*/ 26 h 50"/>
                  <a:gd name="T46" fmla="*/ 64 w 66"/>
                  <a:gd name="T47" fmla="*/ 26 h 50"/>
                  <a:gd name="T48" fmla="*/ 64 w 66"/>
                  <a:gd name="T49" fmla="*/ 26 h 50"/>
                  <a:gd name="T50" fmla="*/ 64 w 66"/>
                  <a:gd name="T51" fmla="*/ 30 h 50"/>
                  <a:gd name="T52" fmla="*/ 64 w 66"/>
                  <a:gd name="T53" fmla="*/ 32 h 50"/>
                  <a:gd name="T54" fmla="*/ 64 w 66"/>
                  <a:gd name="T55" fmla="*/ 36 h 50"/>
                  <a:gd name="T56" fmla="*/ 66 w 66"/>
                  <a:gd name="T57" fmla="*/ 42 h 50"/>
                  <a:gd name="T58" fmla="*/ 66 w 66"/>
                  <a:gd name="T59" fmla="*/ 44 h 50"/>
                  <a:gd name="T60" fmla="*/ 66 w 66"/>
                  <a:gd name="T61" fmla="*/ 44 h 50"/>
                  <a:gd name="T62" fmla="*/ 58 w 66"/>
                  <a:gd name="T63" fmla="*/ 44 h 50"/>
                  <a:gd name="T64" fmla="*/ 50 w 66"/>
                  <a:gd name="T65" fmla="*/ 44 h 50"/>
                  <a:gd name="T66" fmla="*/ 44 w 66"/>
                  <a:gd name="T67" fmla="*/ 44 h 50"/>
                  <a:gd name="T68" fmla="*/ 40 w 66"/>
                  <a:gd name="T69" fmla="*/ 44 h 50"/>
                  <a:gd name="T70" fmla="*/ 38 w 66"/>
                  <a:gd name="T71" fmla="*/ 42 h 50"/>
                  <a:gd name="T72" fmla="*/ 34 w 66"/>
                  <a:gd name="T73" fmla="*/ 42 h 50"/>
                  <a:gd name="T74" fmla="*/ 30 w 66"/>
                  <a:gd name="T75" fmla="*/ 44 h 50"/>
                  <a:gd name="T76" fmla="*/ 26 w 66"/>
                  <a:gd name="T77" fmla="*/ 44 h 50"/>
                  <a:gd name="T78" fmla="*/ 22 w 66"/>
                  <a:gd name="T79" fmla="*/ 46 h 50"/>
                  <a:gd name="T80" fmla="*/ 18 w 66"/>
                  <a:gd name="T81" fmla="*/ 48 h 50"/>
                  <a:gd name="T82" fmla="*/ 16 w 66"/>
                  <a:gd name="T83" fmla="*/ 48 h 50"/>
                  <a:gd name="T84" fmla="*/ 14 w 66"/>
                  <a:gd name="T85" fmla="*/ 50 h 50"/>
                  <a:gd name="T86" fmla="*/ 12 w 66"/>
                  <a:gd name="T87" fmla="*/ 46 h 50"/>
                  <a:gd name="T88" fmla="*/ 10 w 66"/>
                  <a:gd name="T89" fmla="*/ 44 h 50"/>
                  <a:gd name="T90" fmla="*/ 8 w 66"/>
                  <a:gd name="T91" fmla="*/ 42 h 50"/>
                  <a:gd name="T92" fmla="*/ 6 w 66"/>
                  <a:gd name="T93" fmla="*/ 40 h 50"/>
                  <a:gd name="T94" fmla="*/ 4 w 66"/>
                  <a:gd name="T95" fmla="*/ 36 h 50"/>
                  <a:gd name="T96" fmla="*/ 2 w 66"/>
                  <a:gd name="T97" fmla="*/ 30 h 50"/>
                  <a:gd name="T98" fmla="*/ 2 w 66"/>
                  <a:gd name="T99" fmla="*/ 30 h 5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6"/>
                  <a:gd name="T151" fmla="*/ 0 h 50"/>
                  <a:gd name="T152" fmla="*/ 66 w 66"/>
                  <a:gd name="T153" fmla="*/ 50 h 5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6" h="50">
                    <a:moveTo>
                      <a:pt x="2" y="30"/>
                    </a:moveTo>
                    <a:lnTo>
                      <a:pt x="2" y="22"/>
                    </a:lnTo>
                    <a:lnTo>
                      <a:pt x="0" y="16"/>
                    </a:lnTo>
                    <a:lnTo>
                      <a:pt x="0" y="10"/>
                    </a:lnTo>
                    <a:lnTo>
                      <a:pt x="0" y="6"/>
                    </a:lnTo>
                    <a:lnTo>
                      <a:pt x="2" y="6"/>
                    </a:lnTo>
                    <a:lnTo>
                      <a:pt x="20" y="0"/>
                    </a:lnTo>
                    <a:lnTo>
                      <a:pt x="26" y="0"/>
                    </a:lnTo>
                    <a:lnTo>
                      <a:pt x="32" y="2"/>
                    </a:lnTo>
                    <a:lnTo>
                      <a:pt x="38" y="4"/>
                    </a:lnTo>
                    <a:lnTo>
                      <a:pt x="40" y="8"/>
                    </a:lnTo>
                    <a:lnTo>
                      <a:pt x="42" y="10"/>
                    </a:lnTo>
                    <a:lnTo>
                      <a:pt x="44" y="10"/>
                    </a:lnTo>
                    <a:lnTo>
                      <a:pt x="46" y="14"/>
                    </a:lnTo>
                    <a:lnTo>
                      <a:pt x="48" y="18"/>
                    </a:lnTo>
                    <a:lnTo>
                      <a:pt x="50" y="20"/>
                    </a:lnTo>
                    <a:lnTo>
                      <a:pt x="56" y="22"/>
                    </a:lnTo>
                    <a:lnTo>
                      <a:pt x="60" y="24"/>
                    </a:lnTo>
                    <a:lnTo>
                      <a:pt x="62" y="26"/>
                    </a:lnTo>
                    <a:lnTo>
                      <a:pt x="64" y="26"/>
                    </a:lnTo>
                    <a:lnTo>
                      <a:pt x="64" y="30"/>
                    </a:lnTo>
                    <a:lnTo>
                      <a:pt x="64" y="32"/>
                    </a:lnTo>
                    <a:lnTo>
                      <a:pt x="64" y="36"/>
                    </a:lnTo>
                    <a:lnTo>
                      <a:pt x="66" y="42"/>
                    </a:lnTo>
                    <a:lnTo>
                      <a:pt x="66" y="44"/>
                    </a:lnTo>
                    <a:lnTo>
                      <a:pt x="58" y="44"/>
                    </a:lnTo>
                    <a:lnTo>
                      <a:pt x="50" y="44"/>
                    </a:lnTo>
                    <a:lnTo>
                      <a:pt x="44" y="44"/>
                    </a:lnTo>
                    <a:lnTo>
                      <a:pt x="40" y="44"/>
                    </a:lnTo>
                    <a:lnTo>
                      <a:pt x="38" y="42"/>
                    </a:lnTo>
                    <a:lnTo>
                      <a:pt x="34" y="42"/>
                    </a:lnTo>
                    <a:lnTo>
                      <a:pt x="30" y="44"/>
                    </a:lnTo>
                    <a:lnTo>
                      <a:pt x="26" y="44"/>
                    </a:lnTo>
                    <a:lnTo>
                      <a:pt x="22" y="46"/>
                    </a:lnTo>
                    <a:lnTo>
                      <a:pt x="18" y="48"/>
                    </a:lnTo>
                    <a:lnTo>
                      <a:pt x="16" y="48"/>
                    </a:lnTo>
                    <a:lnTo>
                      <a:pt x="14" y="50"/>
                    </a:lnTo>
                    <a:lnTo>
                      <a:pt x="12" y="46"/>
                    </a:lnTo>
                    <a:lnTo>
                      <a:pt x="10" y="44"/>
                    </a:lnTo>
                    <a:lnTo>
                      <a:pt x="8" y="42"/>
                    </a:lnTo>
                    <a:lnTo>
                      <a:pt x="6" y="40"/>
                    </a:lnTo>
                    <a:lnTo>
                      <a:pt x="4" y="36"/>
                    </a:lnTo>
                    <a:lnTo>
                      <a:pt x="2" y="3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16" name="Freeform 265"/>
              <p:cNvSpPr/>
              <p:nvPr/>
            </p:nvSpPr>
            <p:spPr bwMode="gray">
              <a:xfrm>
                <a:off x="2395" y="2653"/>
                <a:ext cx="46" cy="10"/>
              </a:xfrm>
              <a:custGeom>
                <a:avLst/>
                <a:gdLst>
                  <a:gd name="T0" fmla="*/ 0 w 42"/>
                  <a:gd name="T1" fmla="*/ 0 h 10"/>
                  <a:gd name="T2" fmla="*/ 0 w 42"/>
                  <a:gd name="T3" fmla="*/ 8 h 10"/>
                  <a:gd name="T4" fmla="*/ 2 w 42"/>
                  <a:gd name="T5" fmla="*/ 8 h 10"/>
                  <a:gd name="T6" fmla="*/ 6 w 42"/>
                  <a:gd name="T7" fmla="*/ 6 h 10"/>
                  <a:gd name="T8" fmla="*/ 10 w 42"/>
                  <a:gd name="T9" fmla="*/ 6 h 10"/>
                  <a:gd name="T10" fmla="*/ 16 w 42"/>
                  <a:gd name="T11" fmla="*/ 8 h 10"/>
                  <a:gd name="T12" fmla="*/ 22 w 42"/>
                  <a:gd name="T13" fmla="*/ 10 h 10"/>
                  <a:gd name="T14" fmla="*/ 28 w 42"/>
                  <a:gd name="T15" fmla="*/ 10 h 10"/>
                  <a:gd name="T16" fmla="*/ 30 w 42"/>
                  <a:gd name="T17" fmla="*/ 8 h 10"/>
                  <a:gd name="T18" fmla="*/ 32 w 42"/>
                  <a:gd name="T19" fmla="*/ 8 h 10"/>
                  <a:gd name="T20" fmla="*/ 34 w 42"/>
                  <a:gd name="T21" fmla="*/ 6 h 10"/>
                  <a:gd name="T22" fmla="*/ 36 w 42"/>
                  <a:gd name="T23" fmla="*/ 6 h 10"/>
                  <a:gd name="T24" fmla="*/ 38 w 42"/>
                  <a:gd name="T25" fmla="*/ 6 h 10"/>
                  <a:gd name="T26" fmla="*/ 38 w 42"/>
                  <a:gd name="T27" fmla="*/ 6 h 10"/>
                  <a:gd name="T28" fmla="*/ 40 w 42"/>
                  <a:gd name="T29" fmla="*/ 6 h 10"/>
                  <a:gd name="T30" fmla="*/ 42 w 42"/>
                  <a:gd name="T31" fmla="*/ 6 h 10"/>
                  <a:gd name="T32" fmla="*/ 42 w 42"/>
                  <a:gd name="T33" fmla="*/ 4 h 10"/>
                  <a:gd name="T34" fmla="*/ 40 w 42"/>
                  <a:gd name="T35" fmla="*/ 4 h 10"/>
                  <a:gd name="T36" fmla="*/ 36 w 42"/>
                  <a:gd name="T37" fmla="*/ 2 h 10"/>
                  <a:gd name="T38" fmla="*/ 32 w 42"/>
                  <a:gd name="T39" fmla="*/ 0 h 10"/>
                  <a:gd name="T40" fmla="*/ 28 w 42"/>
                  <a:gd name="T41" fmla="*/ 0 h 10"/>
                  <a:gd name="T42" fmla="*/ 24 w 42"/>
                  <a:gd name="T43" fmla="*/ 2 h 10"/>
                  <a:gd name="T44" fmla="*/ 22 w 42"/>
                  <a:gd name="T45" fmla="*/ 2 h 10"/>
                  <a:gd name="T46" fmla="*/ 18 w 42"/>
                  <a:gd name="T47" fmla="*/ 2 h 10"/>
                  <a:gd name="T48" fmla="*/ 16 w 42"/>
                  <a:gd name="T49" fmla="*/ 2 h 10"/>
                  <a:gd name="T50" fmla="*/ 12 w 42"/>
                  <a:gd name="T51" fmla="*/ 2 h 10"/>
                  <a:gd name="T52" fmla="*/ 10 w 42"/>
                  <a:gd name="T53" fmla="*/ 0 h 10"/>
                  <a:gd name="T54" fmla="*/ 8 w 42"/>
                  <a:gd name="T55" fmla="*/ 0 h 10"/>
                  <a:gd name="T56" fmla="*/ 6 w 42"/>
                  <a:gd name="T57" fmla="*/ 0 h 10"/>
                  <a:gd name="T58" fmla="*/ 2 w 42"/>
                  <a:gd name="T59" fmla="*/ 0 h 10"/>
                  <a:gd name="T60" fmla="*/ 0 w 42"/>
                  <a:gd name="T61" fmla="*/ 0 h 10"/>
                  <a:gd name="T62" fmla="*/ 0 w 42"/>
                  <a:gd name="T63" fmla="*/ 0 h 10"/>
                  <a:gd name="T64" fmla="*/ 0 w 42"/>
                  <a:gd name="T65" fmla="*/ 0 h 1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2"/>
                  <a:gd name="T100" fmla="*/ 0 h 10"/>
                  <a:gd name="T101" fmla="*/ 42 w 42"/>
                  <a:gd name="T102" fmla="*/ 10 h 1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2" h="10">
                    <a:moveTo>
                      <a:pt x="0" y="0"/>
                    </a:moveTo>
                    <a:lnTo>
                      <a:pt x="0" y="8"/>
                    </a:lnTo>
                    <a:lnTo>
                      <a:pt x="2" y="8"/>
                    </a:lnTo>
                    <a:lnTo>
                      <a:pt x="6" y="6"/>
                    </a:lnTo>
                    <a:lnTo>
                      <a:pt x="10" y="6"/>
                    </a:lnTo>
                    <a:lnTo>
                      <a:pt x="16" y="8"/>
                    </a:lnTo>
                    <a:lnTo>
                      <a:pt x="22" y="10"/>
                    </a:lnTo>
                    <a:lnTo>
                      <a:pt x="28" y="10"/>
                    </a:lnTo>
                    <a:lnTo>
                      <a:pt x="30" y="8"/>
                    </a:lnTo>
                    <a:lnTo>
                      <a:pt x="32" y="8"/>
                    </a:lnTo>
                    <a:lnTo>
                      <a:pt x="34" y="6"/>
                    </a:lnTo>
                    <a:lnTo>
                      <a:pt x="36" y="6"/>
                    </a:lnTo>
                    <a:lnTo>
                      <a:pt x="38" y="6"/>
                    </a:lnTo>
                    <a:lnTo>
                      <a:pt x="40" y="6"/>
                    </a:lnTo>
                    <a:lnTo>
                      <a:pt x="42" y="6"/>
                    </a:lnTo>
                    <a:lnTo>
                      <a:pt x="42" y="4"/>
                    </a:lnTo>
                    <a:lnTo>
                      <a:pt x="40" y="4"/>
                    </a:lnTo>
                    <a:lnTo>
                      <a:pt x="36" y="2"/>
                    </a:lnTo>
                    <a:lnTo>
                      <a:pt x="32" y="0"/>
                    </a:lnTo>
                    <a:lnTo>
                      <a:pt x="28" y="0"/>
                    </a:lnTo>
                    <a:lnTo>
                      <a:pt x="24" y="2"/>
                    </a:lnTo>
                    <a:lnTo>
                      <a:pt x="22" y="2"/>
                    </a:lnTo>
                    <a:lnTo>
                      <a:pt x="18" y="2"/>
                    </a:lnTo>
                    <a:lnTo>
                      <a:pt x="16" y="2"/>
                    </a:lnTo>
                    <a:lnTo>
                      <a:pt x="12" y="2"/>
                    </a:lnTo>
                    <a:lnTo>
                      <a:pt x="10" y="0"/>
                    </a:lnTo>
                    <a:lnTo>
                      <a:pt x="8" y="0"/>
                    </a:lnTo>
                    <a:lnTo>
                      <a:pt x="6" y="0"/>
                    </a:lnTo>
                    <a:lnTo>
                      <a:pt x="2" y="0"/>
                    </a:lnTo>
                    <a:lnTo>
                      <a:pt x="0" y="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17" name="Freeform 266"/>
              <p:cNvSpPr/>
              <p:nvPr/>
            </p:nvSpPr>
            <p:spPr bwMode="gray">
              <a:xfrm>
                <a:off x="2479" y="2737"/>
                <a:ext cx="92" cy="56"/>
              </a:xfrm>
              <a:custGeom>
                <a:avLst/>
                <a:gdLst>
                  <a:gd name="T0" fmla="*/ 24 w 84"/>
                  <a:gd name="T1" fmla="*/ 44 h 56"/>
                  <a:gd name="T2" fmla="*/ 22 w 84"/>
                  <a:gd name="T3" fmla="*/ 38 h 56"/>
                  <a:gd name="T4" fmla="*/ 0 w 84"/>
                  <a:gd name="T5" fmla="*/ 20 h 56"/>
                  <a:gd name="T6" fmla="*/ 0 w 84"/>
                  <a:gd name="T7" fmla="*/ 20 h 56"/>
                  <a:gd name="T8" fmla="*/ 4 w 84"/>
                  <a:gd name="T9" fmla="*/ 18 h 56"/>
                  <a:gd name="T10" fmla="*/ 6 w 84"/>
                  <a:gd name="T11" fmla="*/ 16 h 56"/>
                  <a:gd name="T12" fmla="*/ 12 w 84"/>
                  <a:gd name="T13" fmla="*/ 12 h 56"/>
                  <a:gd name="T14" fmla="*/ 14 w 84"/>
                  <a:gd name="T15" fmla="*/ 8 h 56"/>
                  <a:gd name="T16" fmla="*/ 16 w 84"/>
                  <a:gd name="T17" fmla="*/ 0 h 56"/>
                  <a:gd name="T18" fmla="*/ 28 w 84"/>
                  <a:gd name="T19" fmla="*/ 0 h 56"/>
                  <a:gd name="T20" fmla="*/ 28 w 84"/>
                  <a:gd name="T21" fmla="*/ 0 h 56"/>
                  <a:gd name="T22" fmla="*/ 30 w 84"/>
                  <a:gd name="T23" fmla="*/ 2 h 56"/>
                  <a:gd name="T24" fmla="*/ 34 w 84"/>
                  <a:gd name="T25" fmla="*/ 4 h 56"/>
                  <a:gd name="T26" fmla="*/ 38 w 84"/>
                  <a:gd name="T27" fmla="*/ 6 h 56"/>
                  <a:gd name="T28" fmla="*/ 40 w 84"/>
                  <a:gd name="T29" fmla="*/ 8 h 56"/>
                  <a:gd name="T30" fmla="*/ 44 w 84"/>
                  <a:gd name="T31" fmla="*/ 10 h 56"/>
                  <a:gd name="T32" fmla="*/ 46 w 84"/>
                  <a:gd name="T33" fmla="*/ 10 h 56"/>
                  <a:gd name="T34" fmla="*/ 46 w 84"/>
                  <a:gd name="T35" fmla="*/ 8 h 56"/>
                  <a:gd name="T36" fmla="*/ 48 w 84"/>
                  <a:gd name="T37" fmla="*/ 8 h 56"/>
                  <a:gd name="T38" fmla="*/ 50 w 84"/>
                  <a:gd name="T39" fmla="*/ 6 h 56"/>
                  <a:gd name="T40" fmla="*/ 52 w 84"/>
                  <a:gd name="T41" fmla="*/ 4 h 56"/>
                  <a:gd name="T42" fmla="*/ 56 w 84"/>
                  <a:gd name="T43" fmla="*/ 4 h 56"/>
                  <a:gd name="T44" fmla="*/ 58 w 84"/>
                  <a:gd name="T45" fmla="*/ 4 h 56"/>
                  <a:gd name="T46" fmla="*/ 62 w 84"/>
                  <a:gd name="T47" fmla="*/ 6 h 56"/>
                  <a:gd name="T48" fmla="*/ 64 w 84"/>
                  <a:gd name="T49" fmla="*/ 10 h 56"/>
                  <a:gd name="T50" fmla="*/ 64 w 84"/>
                  <a:gd name="T51" fmla="*/ 10 h 56"/>
                  <a:gd name="T52" fmla="*/ 64 w 84"/>
                  <a:gd name="T53" fmla="*/ 12 h 56"/>
                  <a:gd name="T54" fmla="*/ 64 w 84"/>
                  <a:gd name="T55" fmla="*/ 16 h 56"/>
                  <a:gd name="T56" fmla="*/ 64 w 84"/>
                  <a:gd name="T57" fmla="*/ 18 h 56"/>
                  <a:gd name="T58" fmla="*/ 66 w 84"/>
                  <a:gd name="T59" fmla="*/ 22 h 56"/>
                  <a:gd name="T60" fmla="*/ 70 w 84"/>
                  <a:gd name="T61" fmla="*/ 24 h 56"/>
                  <a:gd name="T62" fmla="*/ 72 w 84"/>
                  <a:gd name="T63" fmla="*/ 24 h 56"/>
                  <a:gd name="T64" fmla="*/ 74 w 84"/>
                  <a:gd name="T65" fmla="*/ 24 h 56"/>
                  <a:gd name="T66" fmla="*/ 76 w 84"/>
                  <a:gd name="T67" fmla="*/ 24 h 56"/>
                  <a:gd name="T68" fmla="*/ 78 w 84"/>
                  <a:gd name="T69" fmla="*/ 24 h 56"/>
                  <a:gd name="T70" fmla="*/ 80 w 84"/>
                  <a:gd name="T71" fmla="*/ 26 h 56"/>
                  <a:gd name="T72" fmla="*/ 82 w 84"/>
                  <a:gd name="T73" fmla="*/ 30 h 56"/>
                  <a:gd name="T74" fmla="*/ 84 w 84"/>
                  <a:gd name="T75" fmla="*/ 36 h 56"/>
                  <a:gd name="T76" fmla="*/ 82 w 84"/>
                  <a:gd name="T77" fmla="*/ 40 h 56"/>
                  <a:gd name="T78" fmla="*/ 82 w 84"/>
                  <a:gd name="T79" fmla="*/ 42 h 56"/>
                  <a:gd name="T80" fmla="*/ 80 w 84"/>
                  <a:gd name="T81" fmla="*/ 44 h 56"/>
                  <a:gd name="T82" fmla="*/ 80 w 84"/>
                  <a:gd name="T83" fmla="*/ 46 h 56"/>
                  <a:gd name="T84" fmla="*/ 48 w 84"/>
                  <a:gd name="T85" fmla="*/ 56 h 56"/>
                  <a:gd name="T86" fmla="*/ 48 w 84"/>
                  <a:gd name="T87" fmla="*/ 56 h 56"/>
                  <a:gd name="T88" fmla="*/ 46 w 84"/>
                  <a:gd name="T89" fmla="*/ 56 h 56"/>
                  <a:gd name="T90" fmla="*/ 44 w 84"/>
                  <a:gd name="T91" fmla="*/ 56 h 56"/>
                  <a:gd name="T92" fmla="*/ 38 w 84"/>
                  <a:gd name="T93" fmla="*/ 54 h 56"/>
                  <a:gd name="T94" fmla="*/ 32 w 84"/>
                  <a:gd name="T95" fmla="*/ 52 h 56"/>
                  <a:gd name="T96" fmla="*/ 32 w 84"/>
                  <a:gd name="T97" fmla="*/ 52 h 56"/>
                  <a:gd name="T98" fmla="*/ 28 w 84"/>
                  <a:gd name="T99" fmla="*/ 50 h 56"/>
                  <a:gd name="T100" fmla="*/ 26 w 84"/>
                  <a:gd name="T101" fmla="*/ 48 h 56"/>
                  <a:gd name="T102" fmla="*/ 24 w 84"/>
                  <a:gd name="T103" fmla="*/ 44 h 56"/>
                  <a:gd name="T104" fmla="*/ 24 w 84"/>
                  <a:gd name="T105" fmla="*/ 44 h 5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4"/>
                  <a:gd name="T160" fmla="*/ 0 h 56"/>
                  <a:gd name="T161" fmla="*/ 84 w 84"/>
                  <a:gd name="T162" fmla="*/ 56 h 5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4" h="56">
                    <a:moveTo>
                      <a:pt x="24" y="44"/>
                    </a:moveTo>
                    <a:lnTo>
                      <a:pt x="22" y="38"/>
                    </a:lnTo>
                    <a:lnTo>
                      <a:pt x="0" y="20"/>
                    </a:lnTo>
                    <a:lnTo>
                      <a:pt x="4" y="18"/>
                    </a:lnTo>
                    <a:lnTo>
                      <a:pt x="6" y="16"/>
                    </a:lnTo>
                    <a:lnTo>
                      <a:pt x="12" y="12"/>
                    </a:lnTo>
                    <a:lnTo>
                      <a:pt x="14" y="8"/>
                    </a:lnTo>
                    <a:lnTo>
                      <a:pt x="16" y="0"/>
                    </a:lnTo>
                    <a:lnTo>
                      <a:pt x="28" y="0"/>
                    </a:lnTo>
                    <a:lnTo>
                      <a:pt x="30" y="2"/>
                    </a:lnTo>
                    <a:lnTo>
                      <a:pt x="34" y="4"/>
                    </a:lnTo>
                    <a:lnTo>
                      <a:pt x="38" y="6"/>
                    </a:lnTo>
                    <a:lnTo>
                      <a:pt x="40" y="8"/>
                    </a:lnTo>
                    <a:lnTo>
                      <a:pt x="44" y="10"/>
                    </a:lnTo>
                    <a:lnTo>
                      <a:pt x="46" y="10"/>
                    </a:lnTo>
                    <a:lnTo>
                      <a:pt x="46" y="8"/>
                    </a:lnTo>
                    <a:lnTo>
                      <a:pt x="48" y="8"/>
                    </a:lnTo>
                    <a:lnTo>
                      <a:pt x="50" y="6"/>
                    </a:lnTo>
                    <a:lnTo>
                      <a:pt x="52" y="4"/>
                    </a:lnTo>
                    <a:lnTo>
                      <a:pt x="56" y="4"/>
                    </a:lnTo>
                    <a:lnTo>
                      <a:pt x="58" y="4"/>
                    </a:lnTo>
                    <a:lnTo>
                      <a:pt x="62" y="6"/>
                    </a:lnTo>
                    <a:lnTo>
                      <a:pt x="64" y="10"/>
                    </a:lnTo>
                    <a:lnTo>
                      <a:pt x="64" y="12"/>
                    </a:lnTo>
                    <a:lnTo>
                      <a:pt x="64" y="16"/>
                    </a:lnTo>
                    <a:lnTo>
                      <a:pt x="64" y="18"/>
                    </a:lnTo>
                    <a:lnTo>
                      <a:pt x="66" y="22"/>
                    </a:lnTo>
                    <a:lnTo>
                      <a:pt x="70" y="24"/>
                    </a:lnTo>
                    <a:lnTo>
                      <a:pt x="72" y="24"/>
                    </a:lnTo>
                    <a:lnTo>
                      <a:pt x="74" y="24"/>
                    </a:lnTo>
                    <a:lnTo>
                      <a:pt x="76" y="24"/>
                    </a:lnTo>
                    <a:lnTo>
                      <a:pt x="78" y="24"/>
                    </a:lnTo>
                    <a:lnTo>
                      <a:pt x="80" y="26"/>
                    </a:lnTo>
                    <a:lnTo>
                      <a:pt x="82" y="30"/>
                    </a:lnTo>
                    <a:lnTo>
                      <a:pt x="84" y="36"/>
                    </a:lnTo>
                    <a:lnTo>
                      <a:pt x="82" y="40"/>
                    </a:lnTo>
                    <a:lnTo>
                      <a:pt x="82" y="42"/>
                    </a:lnTo>
                    <a:lnTo>
                      <a:pt x="80" y="44"/>
                    </a:lnTo>
                    <a:lnTo>
                      <a:pt x="80" y="46"/>
                    </a:lnTo>
                    <a:lnTo>
                      <a:pt x="48" y="56"/>
                    </a:lnTo>
                    <a:lnTo>
                      <a:pt x="46" y="56"/>
                    </a:lnTo>
                    <a:lnTo>
                      <a:pt x="44" y="56"/>
                    </a:lnTo>
                    <a:lnTo>
                      <a:pt x="38" y="54"/>
                    </a:lnTo>
                    <a:lnTo>
                      <a:pt x="32" y="52"/>
                    </a:lnTo>
                    <a:lnTo>
                      <a:pt x="28" y="50"/>
                    </a:lnTo>
                    <a:lnTo>
                      <a:pt x="26" y="48"/>
                    </a:lnTo>
                    <a:lnTo>
                      <a:pt x="24" y="44"/>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18" name="Freeform 267"/>
              <p:cNvSpPr/>
              <p:nvPr/>
            </p:nvSpPr>
            <p:spPr bwMode="gray">
              <a:xfrm>
                <a:off x="2459" y="2713"/>
                <a:ext cx="40" cy="44"/>
              </a:xfrm>
              <a:custGeom>
                <a:avLst/>
                <a:gdLst>
                  <a:gd name="T0" fmla="*/ 0 w 36"/>
                  <a:gd name="T1" fmla="*/ 18 h 44"/>
                  <a:gd name="T2" fmla="*/ 0 w 36"/>
                  <a:gd name="T3" fmla="*/ 16 h 44"/>
                  <a:gd name="T4" fmla="*/ 0 w 36"/>
                  <a:gd name="T5" fmla="*/ 14 h 44"/>
                  <a:gd name="T6" fmla="*/ 0 w 36"/>
                  <a:gd name="T7" fmla="*/ 12 h 44"/>
                  <a:gd name="T8" fmla="*/ 2 w 36"/>
                  <a:gd name="T9" fmla="*/ 8 h 44"/>
                  <a:gd name="T10" fmla="*/ 4 w 36"/>
                  <a:gd name="T11" fmla="*/ 6 h 44"/>
                  <a:gd name="T12" fmla="*/ 8 w 36"/>
                  <a:gd name="T13" fmla="*/ 2 h 44"/>
                  <a:gd name="T14" fmla="*/ 14 w 36"/>
                  <a:gd name="T15" fmla="*/ 0 h 44"/>
                  <a:gd name="T16" fmla="*/ 18 w 36"/>
                  <a:gd name="T17" fmla="*/ 0 h 44"/>
                  <a:gd name="T18" fmla="*/ 20 w 36"/>
                  <a:gd name="T19" fmla="*/ 0 h 44"/>
                  <a:gd name="T20" fmla="*/ 24 w 36"/>
                  <a:gd name="T21" fmla="*/ 0 h 44"/>
                  <a:gd name="T22" fmla="*/ 26 w 36"/>
                  <a:gd name="T23" fmla="*/ 2 h 44"/>
                  <a:gd name="T24" fmla="*/ 28 w 36"/>
                  <a:gd name="T25" fmla="*/ 2 h 44"/>
                  <a:gd name="T26" fmla="*/ 30 w 36"/>
                  <a:gd name="T27" fmla="*/ 4 h 44"/>
                  <a:gd name="T28" fmla="*/ 32 w 36"/>
                  <a:gd name="T29" fmla="*/ 4 h 44"/>
                  <a:gd name="T30" fmla="*/ 34 w 36"/>
                  <a:gd name="T31" fmla="*/ 8 h 44"/>
                  <a:gd name="T32" fmla="*/ 36 w 36"/>
                  <a:gd name="T33" fmla="*/ 12 h 44"/>
                  <a:gd name="T34" fmla="*/ 36 w 36"/>
                  <a:gd name="T35" fmla="*/ 20 h 44"/>
                  <a:gd name="T36" fmla="*/ 34 w 36"/>
                  <a:gd name="T37" fmla="*/ 28 h 44"/>
                  <a:gd name="T38" fmla="*/ 30 w 36"/>
                  <a:gd name="T39" fmla="*/ 34 h 44"/>
                  <a:gd name="T40" fmla="*/ 30 w 36"/>
                  <a:gd name="T41" fmla="*/ 34 h 44"/>
                  <a:gd name="T42" fmla="*/ 28 w 36"/>
                  <a:gd name="T43" fmla="*/ 38 h 44"/>
                  <a:gd name="T44" fmla="*/ 24 w 36"/>
                  <a:gd name="T45" fmla="*/ 40 h 44"/>
                  <a:gd name="T46" fmla="*/ 20 w 36"/>
                  <a:gd name="T47" fmla="*/ 44 h 44"/>
                  <a:gd name="T48" fmla="*/ 18 w 36"/>
                  <a:gd name="T49" fmla="*/ 44 h 44"/>
                  <a:gd name="T50" fmla="*/ 16 w 36"/>
                  <a:gd name="T51" fmla="*/ 44 h 44"/>
                  <a:gd name="T52" fmla="*/ 14 w 36"/>
                  <a:gd name="T53" fmla="*/ 42 h 44"/>
                  <a:gd name="T54" fmla="*/ 10 w 36"/>
                  <a:gd name="T55" fmla="*/ 40 h 44"/>
                  <a:gd name="T56" fmla="*/ 8 w 36"/>
                  <a:gd name="T57" fmla="*/ 38 h 44"/>
                  <a:gd name="T58" fmla="*/ 0 w 36"/>
                  <a:gd name="T59" fmla="*/ 18 h 44"/>
                  <a:gd name="T60" fmla="*/ 0 w 36"/>
                  <a:gd name="T61" fmla="*/ 18 h 4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6"/>
                  <a:gd name="T94" fmla="*/ 0 h 44"/>
                  <a:gd name="T95" fmla="*/ 36 w 36"/>
                  <a:gd name="T96" fmla="*/ 44 h 44"/>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6" h="44">
                    <a:moveTo>
                      <a:pt x="0" y="18"/>
                    </a:moveTo>
                    <a:lnTo>
                      <a:pt x="0" y="16"/>
                    </a:lnTo>
                    <a:lnTo>
                      <a:pt x="0" y="14"/>
                    </a:lnTo>
                    <a:lnTo>
                      <a:pt x="0" y="12"/>
                    </a:lnTo>
                    <a:lnTo>
                      <a:pt x="2" y="8"/>
                    </a:lnTo>
                    <a:lnTo>
                      <a:pt x="4" y="6"/>
                    </a:lnTo>
                    <a:lnTo>
                      <a:pt x="8" y="2"/>
                    </a:lnTo>
                    <a:lnTo>
                      <a:pt x="14" y="0"/>
                    </a:lnTo>
                    <a:lnTo>
                      <a:pt x="18" y="0"/>
                    </a:lnTo>
                    <a:lnTo>
                      <a:pt x="20" y="0"/>
                    </a:lnTo>
                    <a:lnTo>
                      <a:pt x="24" y="0"/>
                    </a:lnTo>
                    <a:lnTo>
                      <a:pt x="26" y="2"/>
                    </a:lnTo>
                    <a:lnTo>
                      <a:pt x="28" y="2"/>
                    </a:lnTo>
                    <a:lnTo>
                      <a:pt x="30" y="4"/>
                    </a:lnTo>
                    <a:lnTo>
                      <a:pt x="32" y="4"/>
                    </a:lnTo>
                    <a:lnTo>
                      <a:pt x="34" y="8"/>
                    </a:lnTo>
                    <a:lnTo>
                      <a:pt x="36" y="12"/>
                    </a:lnTo>
                    <a:lnTo>
                      <a:pt x="36" y="20"/>
                    </a:lnTo>
                    <a:lnTo>
                      <a:pt x="34" y="28"/>
                    </a:lnTo>
                    <a:lnTo>
                      <a:pt x="30" y="34"/>
                    </a:lnTo>
                    <a:lnTo>
                      <a:pt x="28" y="38"/>
                    </a:lnTo>
                    <a:lnTo>
                      <a:pt x="24" y="40"/>
                    </a:lnTo>
                    <a:lnTo>
                      <a:pt x="20" y="44"/>
                    </a:lnTo>
                    <a:lnTo>
                      <a:pt x="18" y="44"/>
                    </a:lnTo>
                    <a:lnTo>
                      <a:pt x="16" y="44"/>
                    </a:lnTo>
                    <a:lnTo>
                      <a:pt x="14" y="42"/>
                    </a:lnTo>
                    <a:lnTo>
                      <a:pt x="10" y="40"/>
                    </a:lnTo>
                    <a:lnTo>
                      <a:pt x="8" y="38"/>
                    </a:lnTo>
                    <a:lnTo>
                      <a:pt x="0" y="18"/>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19" name="Freeform 268"/>
              <p:cNvSpPr/>
              <p:nvPr/>
            </p:nvSpPr>
            <p:spPr bwMode="gray">
              <a:xfrm>
                <a:off x="2423" y="2677"/>
                <a:ext cx="111" cy="70"/>
              </a:xfrm>
              <a:custGeom>
                <a:avLst/>
                <a:gdLst>
                  <a:gd name="T0" fmla="*/ 0 w 100"/>
                  <a:gd name="T1" fmla="*/ 26 h 70"/>
                  <a:gd name="T2" fmla="*/ 18 w 100"/>
                  <a:gd name="T3" fmla="*/ 20 h 70"/>
                  <a:gd name="T4" fmla="*/ 22 w 100"/>
                  <a:gd name="T5" fmla="*/ 16 h 70"/>
                  <a:gd name="T6" fmla="*/ 24 w 100"/>
                  <a:gd name="T7" fmla="*/ 8 h 70"/>
                  <a:gd name="T8" fmla="*/ 22 w 100"/>
                  <a:gd name="T9" fmla="*/ 0 h 70"/>
                  <a:gd name="T10" fmla="*/ 24 w 100"/>
                  <a:gd name="T11" fmla="*/ 0 h 70"/>
                  <a:gd name="T12" fmla="*/ 30 w 100"/>
                  <a:gd name="T13" fmla="*/ 0 h 70"/>
                  <a:gd name="T14" fmla="*/ 36 w 100"/>
                  <a:gd name="T15" fmla="*/ 2 h 70"/>
                  <a:gd name="T16" fmla="*/ 38 w 100"/>
                  <a:gd name="T17" fmla="*/ 4 h 70"/>
                  <a:gd name="T18" fmla="*/ 40 w 100"/>
                  <a:gd name="T19" fmla="*/ 6 h 70"/>
                  <a:gd name="T20" fmla="*/ 44 w 100"/>
                  <a:gd name="T21" fmla="*/ 6 h 70"/>
                  <a:gd name="T22" fmla="*/ 52 w 100"/>
                  <a:gd name="T23" fmla="*/ 10 h 70"/>
                  <a:gd name="T24" fmla="*/ 62 w 100"/>
                  <a:gd name="T25" fmla="*/ 10 h 70"/>
                  <a:gd name="T26" fmla="*/ 64 w 100"/>
                  <a:gd name="T27" fmla="*/ 8 h 70"/>
                  <a:gd name="T28" fmla="*/ 64 w 100"/>
                  <a:gd name="T29" fmla="*/ 6 h 70"/>
                  <a:gd name="T30" fmla="*/ 66 w 100"/>
                  <a:gd name="T31" fmla="*/ 4 h 70"/>
                  <a:gd name="T32" fmla="*/ 70 w 100"/>
                  <a:gd name="T33" fmla="*/ 2 h 70"/>
                  <a:gd name="T34" fmla="*/ 76 w 100"/>
                  <a:gd name="T35" fmla="*/ 4 h 70"/>
                  <a:gd name="T36" fmla="*/ 78 w 100"/>
                  <a:gd name="T37" fmla="*/ 8 h 70"/>
                  <a:gd name="T38" fmla="*/ 80 w 100"/>
                  <a:gd name="T39" fmla="*/ 14 h 70"/>
                  <a:gd name="T40" fmla="*/ 84 w 100"/>
                  <a:gd name="T41" fmla="*/ 22 h 70"/>
                  <a:gd name="T42" fmla="*/ 88 w 100"/>
                  <a:gd name="T43" fmla="*/ 28 h 70"/>
                  <a:gd name="T44" fmla="*/ 90 w 100"/>
                  <a:gd name="T45" fmla="*/ 36 h 70"/>
                  <a:gd name="T46" fmla="*/ 96 w 100"/>
                  <a:gd name="T47" fmla="*/ 50 h 70"/>
                  <a:gd name="T48" fmla="*/ 100 w 100"/>
                  <a:gd name="T49" fmla="*/ 64 h 70"/>
                  <a:gd name="T50" fmla="*/ 96 w 100"/>
                  <a:gd name="T51" fmla="*/ 70 h 70"/>
                  <a:gd name="T52" fmla="*/ 88 w 100"/>
                  <a:gd name="T53" fmla="*/ 66 h 70"/>
                  <a:gd name="T54" fmla="*/ 78 w 100"/>
                  <a:gd name="T55" fmla="*/ 60 h 70"/>
                  <a:gd name="T56" fmla="*/ 78 w 100"/>
                  <a:gd name="T57" fmla="*/ 60 h 70"/>
                  <a:gd name="T58" fmla="*/ 72 w 100"/>
                  <a:gd name="T59" fmla="*/ 60 h 70"/>
                  <a:gd name="T60" fmla="*/ 68 w 100"/>
                  <a:gd name="T61" fmla="*/ 60 h 70"/>
                  <a:gd name="T62" fmla="*/ 68 w 100"/>
                  <a:gd name="T63" fmla="*/ 54 h 70"/>
                  <a:gd name="T64" fmla="*/ 68 w 100"/>
                  <a:gd name="T65" fmla="*/ 46 h 70"/>
                  <a:gd name="T66" fmla="*/ 62 w 100"/>
                  <a:gd name="T67" fmla="*/ 40 h 70"/>
                  <a:gd name="T68" fmla="*/ 50 w 100"/>
                  <a:gd name="T69" fmla="*/ 36 h 70"/>
                  <a:gd name="T70" fmla="*/ 48 w 100"/>
                  <a:gd name="T71" fmla="*/ 36 h 70"/>
                  <a:gd name="T72" fmla="*/ 40 w 100"/>
                  <a:gd name="T73" fmla="*/ 40 h 70"/>
                  <a:gd name="T74" fmla="*/ 32 w 100"/>
                  <a:gd name="T75" fmla="*/ 46 h 70"/>
                  <a:gd name="T76" fmla="*/ 18 w 100"/>
                  <a:gd name="T77" fmla="*/ 40 h 7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0"/>
                  <a:gd name="T118" fmla="*/ 0 h 70"/>
                  <a:gd name="T119" fmla="*/ 100 w 100"/>
                  <a:gd name="T120" fmla="*/ 70 h 7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0" h="70">
                    <a:moveTo>
                      <a:pt x="18" y="40"/>
                    </a:moveTo>
                    <a:lnTo>
                      <a:pt x="0" y="26"/>
                    </a:lnTo>
                    <a:lnTo>
                      <a:pt x="18" y="20"/>
                    </a:lnTo>
                    <a:lnTo>
                      <a:pt x="20" y="18"/>
                    </a:lnTo>
                    <a:lnTo>
                      <a:pt x="22" y="16"/>
                    </a:lnTo>
                    <a:lnTo>
                      <a:pt x="24" y="12"/>
                    </a:lnTo>
                    <a:lnTo>
                      <a:pt x="24" y="8"/>
                    </a:lnTo>
                    <a:lnTo>
                      <a:pt x="22" y="4"/>
                    </a:lnTo>
                    <a:lnTo>
                      <a:pt x="22" y="0"/>
                    </a:lnTo>
                    <a:lnTo>
                      <a:pt x="24" y="0"/>
                    </a:lnTo>
                    <a:lnTo>
                      <a:pt x="26" y="0"/>
                    </a:lnTo>
                    <a:lnTo>
                      <a:pt x="30" y="0"/>
                    </a:lnTo>
                    <a:lnTo>
                      <a:pt x="34" y="0"/>
                    </a:lnTo>
                    <a:lnTo>
                      <a:pt x="36" y="2"/>
                    </a:lnTo>
                    <a:lnTo>
                      <a:pt x="38" y="4"/>
                    </a:lnTo>
                    <a:lnTo>
                      <a:pt x="38" y="6"/>
                    </a:lnTo>
                    <a:lnTo>
                      <a:pt x="40" y="6"/>
                    </a:lnTo>
                    <a:lnTo>
                      <a:pt x="44" y="6"/>
                    </a:lnTo>
                    <a:lnTo>
                      <a:pt x="46" y="8"/>
                    </a:lnTo>
                    <a:lnTo>
                      <a:pt x="52" y="10"/>
                    </a:lnTo>
                    <a:lnTo>
                      <a:pt x="58" y="10"/>
                    </a:lnTo>
                    <a:lnTo>
                      <a:pt x="62" y="10"/>
                    </a:lnTo>
                    <a:lnTo>
                      <a:pt x="64" y="8"/>
                    </a:lnTo>
                    <a:lnTo>
                      <a:pt x="66" y="6"/>
                    </a:lnTo>
                    <a:lnTo>
                      <a:pt x="64" y="6"/>
                    </a:lnTo>
                    <a:lnTo>
                      <a:pt x="64" y="4"/>
                    </a:lnTo>
                    <a:lnTo>
                      <a:pt x="66" y="4"/>
                    </a:lnTo>
                    <a:lnTo>
                      <a:pt x="70" y="2"/>
                    </a:lnTo>
                    <a:lnTo>
                      <a:pt x="72" y="2"/>
                    </a:lnTo>
                    <a:lnTo>
                      <a:pt x="76" y="4"/>
                    </a:lnTo>
                    <a:lnTo>
                      <a:pt x="78" y="6"/>
                    </a:lnTo>
                    <a:lnTo>
                      <a:pt x="78" y="8"/>
                    </a:lnTo>
                    <a:lnTo>
                      <a:pt x="78" y="10"/>
                    </a:lnTo>
                    <a:lnTo>
                      <a:pt x="80" y="14"/>
                    </a:lnTo>
                    <a:lnTo>
                      <a:pt x="82" y="18"/>
                    </a:lnTo>
                    <a:lnTo>
                      <a:pt x="84" y="22"/>
                    </a:lnTo>
                    <a:lnTo>
                      <a:pt x="88" y="26"/>
                    </a:lnTo>
                    <a:lnTo>
                      <a:pt x="88" y="28"/>
                    </a:lnTo>
                    <a:lnTo>
                      <a:pt x="88" y="30"/>
                    </a:lnTo>
                    <a:lnTo>
                      <a:pt x="90" y="36"/>
                    </a:lnTo>
                    <a:lnTo>
                      <a:pt x="92" y="40"/>
                    </a:lnTo>
                    <a:lnTo>
                      <a:pt x="96" y="50"/>
                    </a:lnTo>
                    <a:lnTo>
                      <a:pt x="98" y="58"/>
                    </a:lnTo>
                    <a:lnTo>
                      <a:pt x="100" y="64"/>
                    </a:lnTo>
                    <a:lnTo>
                      <a:pt x="98" y="68"/>
                    </a:lnTo>
                    <a:lnTo>
                      <a:pt x="96" y="70"/>
                    </a:lnTo>
                    <a:lnTo>
                      <a:pt x="92" y="70"/>
                    </a:lnTo>
                    <a:lnTo>
                      <a:pt x="88" y="66"/>
                    </a:lnTo>
                    <a:lnTo>
                      <a:pt x="82" y="64"/>
                    </a:lnTo>
                    <a:lnTo>
                      <a:pt x="78" y="60"/>
                    </a:lnTo>
                    <a:lnTo>
                      <a:pt x="76" y="60"/>
                    </a:lnTo>
                    <a:lnTo>
                      <a:pt x="72" y="60"/>
                    </a:lnTo>
                    <a:lnTo>
                      <a:pt x="66" y="60"/>
                    </a:lnTo>
                    <a:lnTo>
                      <a:pt x="68" y="60"/>
                    </a:lnTo>
                    <a:lnTo>
                      <a:pt x="68" y="56"/>
                    </a:lnTo>
                    <a:lnTo>
                      <a:pt x="68" y="54"/>
                    </a:lnTo>
                    <a:lnTo>
                      <a:pt x="68" y="50"/>
                    </a:lnTo>
                    <a:lnTo>
                      <a:pt x="68" y="46"/>
                    </a:lnTo>
                    <a:lnTo>
                      <a:pt x="66" y="42"/>
                    </a:lnTo>
                    <a:lnTo>
                      <a:pt x="62" y="40"/>
                    </a:lnTo>
                    <a:lnTo>
                      <a:pt x="58" y="38"/>
                    </a:lnTo>
                    <a:lnTo>
                      <a:pt x="50" y="36"/>
                    </a:lnTo>
                    <a:lnTo>
                      <a:pt x="48" y="36"/>
                    </a:lnTo>
                    <a:lnTo>
                      <a:pt x="44" y="38"/>
                    </a:lnTo>
                    <a:lnTo>
                      <a:pt x="40" y="40"/>
                    </a:lnTo>
                    <a:lnTo>
                      <a:pt x="36" y="42"/>
                    </a:lnTo>
                    <a:lnTo>
                      <a:pt x="32" y="46"/>
                    </a:lnTo>
                    <a:lnTo>
                      <a:pt x="32" y="52"/>
                    </a:lnTo>
                    <a:lnTo>
                      <a:pt x="18" y="4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20" name="Freeform 269"/>
              <p:cNvSpPr/>
              <p:nvPr/>
            </p:nvSpPr>
            <p:spPr bwMode="gray">
              <a:xfrm>
                <a:off x="2521" y="2697"/>
                <a:ext cx="92" cy="88"/>
              </a:xfrm>
              <a:custGeom>
                <a:avLst/>
                <a:gdLst>
                  <a:gd name="T0" fmla="*/ 42 w 84"/>
                  <a:gd name="T1" fmla="*/ 84 h 88"/>
                  <a:gd name="T2" fmla="*/ 44 w 84"/>
                  <a:gd name="T3" fmla="*/ 78 h 88"/>
                  <a:gd name="T4" fmla="*/ 44 w 84"/>
                  <a:gd name="T5" fmla="*/ 68 h 88"/>
                  <a:gd name="T6" fmla="*/ 42 w 84"/>
                  <a:gd name="T7" fmla="*/ 66 h 88"/>
                  <a:gd name="T8" fmla="*/ 36 w 84"/>
                  <a:gd name="T9" fmla="*/ 64 h 88"/>
                  <a:gd name="T10" fmla="*/ 32 w 84"/>
                  <a:gd name="T11" fmla="*/ 64 h 88"/>
                  <a:gd name="T12" fmla="*/ 28 w 84"/>
                  <a:gd name="T13" fmla="*/ 62 h 88"/>
                  <a:gd name="T14" fmla="*/ 26 w 84"/>
                  <a:gd name="T15" fmla="*/ 54 h 88"/>
                  <a:gd name="T16" fmla="*/ 26 w 84"/>
                  <a:gd name="T17" fmla="*/ 48 h 88"/>
                  <a:gd name="T18" fmla="*/ 24 w 84"/>
                  <a:gd name="T19" fmla="*/ 46 h 88"/>
                  <a:gd name="T20" fmla="*/ 18 w 84"/>
                  <a:gd name="T21" fmla="*/ 42 h 88"/>
                  <a:gd name="T22" fmla="*/ 10 w 84"/>
                  <a:gd name="T23" fmla="*/ 48 h 88"/>
                  <a:gd name="T24" fmla="*/ 10 w 84"/>
                  <a:gd name="T25" fmla="*/ 44 h 88"/>
                  <a:gd name="T26" fmla="*/ 10 w 84"/>
                  <a:gd name="T27" fmla="*/ 36 h 88"/>
                  <a:gd name="T28" fmla="*/ 8 w 84"/>
                  <a:gd name="T29" fmla="*/ 32 h 88"/>
                  <a:gd name="T30" fmla="*/ 4 w 84"/>
                  <a:gd name="T31" fmla="*/ 24 h 88"/>
                  <a:gd name="T32" fmla="*/ 2 w 84"/>
                  <a:gd name="T33" fmla="*/ 14 h 88"/>
                  <a:gd name="T34" fmla="*/ 0 w 84"/>
                  <a:gd name="T35" fmla="*/ 6 h 88"/>
                  <a:gd name="T36" fmla="*/ 6 w 84"/>
                  <a:gd name="T37" fmla="*/ 8 h 88"/>
                  <a:gd name="T38" fmla="*/ 16 w 84"/>
                  <a:gd name="T39" fmla="*/ 6 h 88"/>
                  <a:gd name="T40" fmla="*/ 22 w 84"/>
                  <a:gd name="T41" fmla="*/ 4 h 88"/>
                  <a:gd name="T42" fmla="*/ 24 w 84"/>
                  <a:gd name="T43" fmla="*/ 0 h 88"/>
                  <a:gd name="T44" fmla="*/ 30 w 84"/>
                  <a:gd name="T45" fmla="*/ 2 h 88"/>
                  <a:gd name="T46" fmla="*/ 32 w 84"/>
                  <a:gd name="T47" fmla="*/ 4 h 88"/>
                  <a:gd name="T48" fmla="*/ 36 w 84"/>
                  <a:gd name="T49" fmla="*/ 4 h 88"/>
                  <a:gd name="T50" fmla="*/ 38 w 84"/>
                  <a:gd name="T51" fmla="*/ 2 h 88"/>
                  <a:gd name="T52" fmla="*/ 42 w 84"/>
                  <a:gd name="T53" fmla="*/ 0 h 88"/>
                  <a:gd name="T54" fmla="*/ 50 w 84"/>
                  <a:gd name="T55" fmla="*/ 0 h 88"/>
                  <a:gd name="T56" fmla="*/ 58 w 84"/>
                  <a:gd name="T57" fmla="*/ 2 h 88"/>
                  <a:gd name="T58" fmla="*/ 64 w 84"/>
                  <a:gd name="T59" fmla="*/ 0 h 88"/>
                  <a:gd name="T60" fmla="*/ 72 w 84"/>
                  <a:gd name="T61" fmla="*/ 0 h 88"/>
                  <a:gd name="T62" fmla="*/ 76 w 84"/>
                  <a:gd name="T63" fmla="*/ 4 h 88"/>
                  <a:gd name="T64" fmla="*/ 78 w 84"/>
                  <a:gd name="T65" fmla="*/ 12 h 88"/>
                  <a:gd name="T66" fmla="*/ 82 w 84"/>
                  <a:gd name="T67" fmla="*/ 32 h 88"/>
                  <a:gd name="T68" fmla="*/ 80 w 84"/>
                  <a:gd name="T69" fmla="*/ 46 h 88"/>
                  <a:gd name="T70" fmla="*/ 76 w 84"/>
                  <a:gd name="T71" fmla="*/ 68 h 88"/>
                  <a:gd name="T72" fmla="*/ 84 w 84"/>
                  <a:gd name="T73" fmla="*/ 88 h 88"/>
                  <a:gd name="T74" fmla="*/ 42 w 84"/>
                  <a:gd name="T75" fmla="*/ 86 h 8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4"/>
                  <a:gd name="T115" fmla="*/ 0 h 88"/>
                  <a:gd name="T116" fmla="*/ 84 w 84"/>
                  <a:gd name="T117" fmla="*/ 88 h 8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4" h="88">
                    <a:moveTo>
                      <a:pt x="42" y="86"/>
                    </a:moveTo>
                    <a:lnTo>
                      <a:pt x="42" y="84"/>
                    </a:lnTo>
                    <a:lnTo>
                      <a:pt x="44" y="82"/>
                    </a:lnTo>
                    <a:lnTo>
                      <a:pt x="44" y="78"/>
                    </a:lnTo>
                    <a:lnTo>
                      <a:pt x="46" y="74"/>
                    </a:lnTo>
                    <a:lnTo>
                      <a:pt x="44" y="68"/>
                    </a:lnTo>
                    <a:lnTo>
                      <a:pt x="42" y="66"/>
                    </a:lnTo>
                    <a:lnTo>
                      <a:pt x="40" y="64"/>
                    </a:lnTo>
                    <a:lnTo>
                      <a:pt x="36" y="64"/>
                    </a:lnTo>
                    <a:lnTo>
                      <a:pt x="32" y="64"/>
                    </a:lnTo>
                    <a:lnTo>
                      <a:pt x="30" y="64"/>
                    </a:lnTo>
                    <a:lnTo>
                      <a:pt x="28" y="62"/>
                    </a:lnTo>
                    <a:lnTo>
                      <a:pt x="26" y="58"/>
                    </a:lnTo>
                    <a:lnTo>
                      <a:pt x="26" y="54"/>
                    </a:lnTo>
                    <a:lnTo>
                      <a:pt x="26" y="50"/>
                    </a:lnTo>
                    <a:lnTo>
                      <a:pt x="26" y="48"/>
                    </a:lnTo>
                    <a:lnTo>
                      <a:pt x="24" y="46"/>
                    </a:lnTo>
                    <a:lnTo>
                      <a:pt x="22" y="44"/>
                    </a:lnTo>
                    <a:lnTo>
                      <a:pt x="18" y="42"/>
                    </a:lnTo>
                    <a:lnTo>
                      <a:pt x="14" y="44"/>
                    </a:lnTo>
                    <a:lnTo>
                      <a:pt x="10" y="48"/>
                    </a:lnTo>
                    <a:lnTo>
                      <a:pt x="10" y="46"/>
                    </a:lnTo>
                    <a:lnTo>
                      <a:pt x="10" y="44"/>
                    </a:lnTo>
                    <a:lnTo>
                      <a:pt x="10" y="40"/>
                    </a:lnTo>
                    <a:lnTo>
                      <a:pt x="10" y="36"/>
                    </a:lnTo>
                    <a:lnTo>
                      <a:pt x="8" y="32"/>
                    </a:lnTo>
                    <a:lnTo>
                      <a:pt x="6" y="28"/>
                    </a:lnTo>
                    <a:lnTo>
                      <a:pt x="4" y="24"/>
                    </a:lnTo>
                    <a:lnTo>
                      <a:pt x="2" y="20"/>
                    </a:lnTo>
                    <a:lnTo>
                      <a:pt x="2" y="14"/>
                    </a:lnTo>
                    <a:lnTo>
                      <a:pt x="0" y="10"/>
                    </a:lnTo>
                    <a:lnTo>
                      <a:pt x="0" y="6"/>
                    </a:lnTo>
                    <a:lnTo>
                      <a:pt x="2" y="6"/>
                    </a:lnTo>
                    <a:lnTo>
                      <a:pt x="6" y="8"/>
                    </a:lnTo>
                    <a:lnTo>
                      <a:pt x="10" y="8"/>
                    </a:lnTo>
                    <a:lnTo>
                      <a:pt x="16" y="6"/>
                    </a:lnTo>
                    <a:lnTo>
                      <a:pt x="20" y="4"/>
                    </a:lnTo>
                    <a:lnTo>
                      <a:pt x="22" y="4"/>
                    </a:lnTo>
                    <a:lnTo>
                      <a:pt x="22" y="2"/>
                    </a:lnTo>
                    <a:lnTo>
                      <a:pt x="24" y="0"/>
                    </a:lnTo>
                    <a:lnTo>
                      <a:pt x="28" y="0"/>
                    </a:lnTo>
                    <a:lnTo>
                      <a:pt x="30" y="2"/>
                    </a:lnTo>
                    <a:lnTo>
                      <a:pt x="30" y="4"/>
                    </a:lnTo>
                    <a:lnTo>
                      <a:pt x="32" y="4"/>
                    </a:lnTo>
                    <a:lnTo>
                      <a:pt x="34" y="6"/>
                    </a:lnTo>
                    <a:lnTo>
                      <a:pt x="36" y="4"/>
                    </a:lnTo>
                    <a:lnTo>
                      <a:pt x="38" y="2"/>
                    </a:lnTo>
                    <a:lnTo>
                      <a:pt x="40" y="2"/>
                    </a:lnTo>
                    <a:lnTo>
                      <a:pt x="42" y="0"/>
                    </a:lnTo>
                    <a:lnTo>
                      <a:pt x="46" y="0"/>
                    </a:lnTo>
                    <a:lnTo>
                      <a:pt x="50" y="0"/>
                    </a:lnTo>
                    <a:lnTo>
                      <a:pt x="56" y="2"/>
                    </a:lnTo>
                    <a:lnTo>
                      <a:pt x="58" y="2"/>
                    </a:lnTo>
                    <a:lnTo>
                      <a:pt x="62" y="2"/>
                    </a:lnTo>
                    <a:lnTo>
                      <a:pt x="64" y="0"/>
                    </a:lnTo>
                    <a:lnTo>
                      <a:pt x="68" y="0"/>
                    </a:lnTo>
                    <a:lnTo>
                      <a:pt x="72" y="0"/>
                    </a:lnTo>
                    <a:lnTo>
                      <a:pt x="74" y="2"/>
                    </a:lnTo>
                    <a:lnTo>
                      <a:pt x="76" y="4"/>
                    </a:lnTo>
                    <a:lnTo>
                      <a:pt x="76" y="8"/>
                    </a:lnTo>
                    <a:lnTo>
                      <a:pt x="78" y="12"/>
                    </a:lnTo>
                    <a:lnTo>
                      <a:pt x="80" y="20"/>
                    </a:lnTo>
                    <a:lnTo>
                      <a:pt x="82" y="32"/>
                    </a:lnTo>
                    <a:lnTo>
                      <a:pt x="80" y="42"/>
                    </a:lnTo>
                    <a:lnTo>
                      <a:pt x="80" y="46"/>
                    </a:lnTo>
                    <a:lnTo>
                      <a:pt x="78" y="56"/>
                    </a:lnTo>
                    <a:lnTo>
                      <a:pt x="76" y="68"/>
                    </a:lnTo>
                    <a:lnTo>
                      <a:pt x="78" y="76"/>
                    </a:lnTo>
                    <a:lnTo>
                      <a:pt x="84" y="88"/>
                    </a:lnTo>
                    <a:lnTo>
                      <a:pt x="66" y="82"/>
                    </a:lnTo>
                    <a:lnTo>
                      <a:pt x="42" y="86"/>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21" name="Freeform 270"/>
              <p:cNvSpPr/>
              <p:nvPr/>
            </p:nvSpPr>
            <p:spPr bwMode="gray">
              <a:xfrm>
                <a:off x="2563" y="2661"/>
                <a:ext cx="81" cy="38"/>
              </a:xfrm>
              <a:custGeom>
                <a:avLst/>
                <a:gdLst>
                  <a:gd name="T0" fmla="*/ 28 w 74"/>
                  <a:gd name="T1" fmla="*/ 8 h 38"/>
                  <a:gd name="T2" fmla="*/ 28 w 74"/>
                  <a:gd name="T3" fmla="*/ 8 h 38"/>
                  <a:gd name="T4" fmla="*/ 24 w 74"/>
                  <a:gd name="T5" fmla="*/ 8 h 38"/>
                  <a:gd name="T6" fmla="*/ 20 w 74"/>
                  <a:gd name="T7" fmla="*/ 8 h 38"/>
                  <a:gd name="T8" fmla="*/ 16 w 74"/>
                  <a:gd name="T9" fmla="*/ 10 h 38"/>
                  <a:gd name="T10" fmla="*/ 12 w 74"/>
                  <a:gd name="T11" fmla="*/ 12 h 38"/>
                  <a:gd name="T12" fmla="*/ 8 w 74"/>
                  <a:gd name="T13" fmla="*/ 16 h 38"/>
                  <a:gd name="T14" fmla="*/ 4 w 74"/>
                  <a:gd name="T15" fmla="*/ 22 h 38"/>
                  <a:gd name="T16" fmla="*/ 0 w 74"/>
                  <a:gd name="T17" fmla="*/ 38 h 38"/>
                  <a:gd name="T18" fmla="*/ 0 w 74"/>
                  <a:gd name="T19" fmla="*/ 38 h 38"/>
                  <a:gd name="T20" fmla="*/ 2 w 74"/>
                  <a:gd name="T21" fmla="*/ 38 h 38"/>
                  <a:gd name="T22" fmla="*/ 6 w 74"/>
                  <a:gd name="T23" fmla="*/ 36 h 38"/>
                  <a:gd name="T24" fmla="*/ 10 w 74"/>
                  <a:gd name="T25" fmla="*/ 36 h 38"/>
                  <a:gd name="T26" fmla="*/ 16 w 74"/>
                  <a:gd name="T27" fmla="*/ 38 h 38"/>
                  <a:gd name="T28" fmla="*/ 16 w 74"/>
                  <a:gd name="T29" fmla="*/ 38 h 38"/>
                  <a:gd name="T30" fmla="*/ 18 w 74"/>
                  <a:gd name="T31" fmla="*/ 38 h 38"/>
                  <a:gd name="T32" fmla="*/ 22 w 74"/>
                  <a:gd name="T33" fmla="*/ 38 h 38"/>
                  <a:gd name="T34" fmla="*/ 28 w 74"/>
                  <a:gd name="T35" fmla="*/ 36 h 38"/>
                  <a:gd name="T36" fmla="*/ 28 w 74"/>
                  <a:gd name="T37" fmla="*/ 36 h 38"/>
                  <a:gd name="T38" fmla="*/ 30 w 74"/>
                  <a:gd name="T39" fmla="*/ 36 h 38"/>
                  <a:gd name="T40" fmla="*/ 32 w 74"/>
                  <a:gd name="T41" fmla="*/ 36 h 38"/>
                  <a:gd name="T42" fmla="*/ 36 w 74"/>
                  <a:gd name="T43" fmla="*/ 36 h 38"/>
                  <a:gd name="T44" fmla="*/ 36 w 74"/>
                  <a:gd name="T45" fmla="*/ 36 h 38"/>
                  <a:gd name="T46" fmla="*/ 36 w 74"/>
                  <a:gd name="T47" fmla="*/ 34 h 38"/>
                  <a:gd name="T48" fmla="*/ 36 w 74"/>
                  <a:gd name="T49" fmla="*/ 32 h 38"/>
                  <a:gd name="T50" fmla="*/ 38 w 74"/>
                  <a:gd name="T51" fmla="*/ 30 h 38"/>
                  <a:gd name="T52" fmla="*/ 40 w 74"/>
                  <a:gd name="T53" fmla="*/ 28 h 38"/>
                  <a:gd name="T54" fmla="*/ 40 w 74"/>
                  <a:gd name="T55" fmla="*/ 26 h 38"/>
                  <a:gd name="T56" fmla="*/ 42 w 74"/>
                  <a:gd name="T57" fmla="*/ 24 h 38"/>
                  <a:gd name="T58" fmla="*/ 44 w 74"/>
                  <a:gd name="T59" fmla="*/ 22 h 38"/>
                  <a:gd name="T60" fmla="*/ 46 w 74"/>
                  <a:gd name="T61" fmla="*/ 22 h 38"/>
                  <a:gd name="T62" fmla="*/ 50 w 74"/>
                  <a:gd name="T63" fmla="*/ 20 h 38"/>
                  <a:gd name="T64" fmla="*/ 60 w 74"/>
                  <a:gd name="T65" fmla="*/ 20 h 38"/>
                  <a:gd name="T66" fmla="*/ 62 w 74"/>
                  <a:gd name="T67" fmla="*/ 20 h 38"/>
                  <a:gd name="T68" fmla="*/ 64 w 74"/>
                  <a:gd name="T69" fmla="*/ 22 h 38"/>
                  <a:gd name="T70" fmla="*/ 68 w 74"/>
                  <a:gd name="T71" fmla="*/ 22 h 38"/>
                  <a:gd name="T72" fmla="*/ 70 w 74"/>
                  <a:gd name="T73" fmla="*/ 22 h 38"/>
                  <a:gd name="T74" fmla="*/ 72 w 74"/>
                  <a:gd name="T75" fmla="*/ 22 h 38"/>
                  <a:gd name="T76" fmla="*/ 74 w 74"/>
                  <a:gd name="T77" fmla="*/ 20 h 38"/>
                  <a:gd name="T78" fmla="*/ 74 w 74"/>
                  <a:gd name="T79" fmla="*/ 20 h 38"/>
                  <a:gd name="T80" fmla="*/ 74 w 74"/>
                  <a:gd name="T81" fmla="*/ 18 h 38"/>
                  <a:gd name="T82" fmla="*/ 72 w 74"/>
                  <a:gd name="T83" fmla="*/ 16 h 38"/>
                  <a:gd name="T84" fmla="*/ 70 w 74"/>
                  <a:gd name="T85" fmla="*/ 16 h 38"/>
                  <a:gd name="T86" fmla="*/ 66 w 74"/>
                  <a:gd name="T87" fmla="*/ 14 h 38"/>
                  <a:gd name="T88" fmla="*/ 64 w 74"/>
                  <a:gd name="T89" fmla="*/ 12 h 38"/>
                  <a:gd name="T90" fmla="*/ 62 w 74"/>
                  <a:gd name="T91" fmla="*/ 8 h 38"/>
                  <a:gd name="T92" fmla="*/ 60 w 74"/>
                  <a:gd name="T93" fmla="*/ 4 h 38"/>
                  <a:gd name="T94" fmla="*/ 60 w 74"/>
                  <a:gd name="T95" fmla="*/ 2 h 38"/>
                  <a:gd name="T96" fmla="*/ 58 w 74"/>
                  <a:gd name="T97" fmla="*/ 0 h 38"/>
                  <a:gd name="T98" fmla="*/ 58 w 74"/>
                  <a:gd name="T99" fmla="*/ 0 h 38"/>
                  <a:gd name="T100" fmla="*/ 56 w 74"/>
                  <a:gd name="T101" fmla="*/ 0 h 38"/>
                  <a:gd name="T102" fmla="*/ 54 w 74"/>
                  <a:gd name="T103" fmla="*/ 2 h 38"/>
                  <a:gd name="T104" fmla="*/ 50 w 74"/>
                  <a:gd name="T105" fmla="*/ 2 h 38"/>
                  <a:gd name="T106" fmla="*/ 46 w 74"/>
                  <a:gd name="T107" fmla="*/ 4 h 38"/>
                  <a:gd name="T108" fmla="*/ 40 w 74"/>
                  <a:gd name="T109" fmla="*/ 6 h 38"/>
                  <a:gd name="T110" fmla="*/ 36 w 74"/>
                  <a:gd name="T111" fmla="*/ 8 h 38"/>
                  <a:gd name="T112" fmla="*/ 28 w 74"/>
                  <a:gd name="T113" fmla="*/ 8 h 38"/>
                  <a:gd name="T114" fmla="*/ 28 w 74"/>
                  <a:gd name="T115" fmla="*/ 8 h 3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4"/>
                  <a:gd name="T175" fmla="*/ 0 h 38"/>
                  <a:gd name="T176" fmla="*/ 74 w 74"/>
                  <a:gd name="T177" fmla="*/ 38 h 3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4" h="38">
                    <a:moveTo>
                      <a:pt x="28" y="8"/>
                    </a:moveTo>
                    <a:lnTo>
                      <a:pt x="28" y="8"/>
                    </a:lnTo>
                    <a:lnTo>
                      <a:pt x="24" y="8"/>
                    </a:lnTo>
                    <a:lnTo>
                      <a:pt x="20" y="8"/>
                    </a:lnTo>
                    <a:lnTo>
                      <a:pt x="16" y="10"/>
                    </a:lnTo>
                    <a:lnTo>
                      <a:pt x="12" y="12"/>
                    </a:lnTo>
                    <a:lnTo>
                      <a:pt x="8" y="16"/>
                    </a:lnTo>
                    <a:lnTo>
                      <a:pt x="4" y="22"/>
                    </a:lnTo>
                    <a:lnTo>
                      <a:pt x="0" y="38"/>
                    </a:lnTo>
                    <a:lnTo>
                      <a:pt x="2" y="38"/>
                    </a:lnTo>
                    <a:lnTo>
                      <a:pt x="6" y="36"/>
                    </a:lnTo>
                    <a:lnTo>
                      <a:pt x="10" y="36"/>
                    </a:lnTo>
                    <a:lnTo>
                      <a:pt x="16" y="38"/>
                    </a:lnTo>
                    <a:lnTo>
                      <a:pt x="18" y="38"/>
                    </a:lnTo>
                    <a:lnTo>
                      <a:pt x="22" y="38"/>
                    </a:lnTo>
                    <a:lnTo>
                      <a:pt x="28" y="36"/>
                    </a:lnTo>
                    <a:lnTo>
                      <a:pt x="30" y="36"/>
                    </a:lnTo>
                    <a:lnTo>
                      <a:pt x="32" y="36"/>
                    </a:lnTo>
                    <a:lnTo>
                      <a:pt x="36" y="36"/>
                    </a:lnTo>
                    <a:lnTo>
                      <a:pt x="36" y="34"/>
                    </a:lnTo>
                    <a:lnTo>
                      <a:pt x="36" y="32"/>
                    </a:lnTo>
                    <a:lnTo>
                      <a:pt x="38" y="30"/>
                    </a:lnTo>
                    <a:lnTo>
                      <a:pt x="40" y="28"/>
                    </a:lnTo>
                    <a:lnTo>
                      <a:pt x="40" y="26"/>
                    </a:lnTo>
                    <a:lnTo>
                      <a:pt x="42" y="24"/>
                    </a:lnTo>
                    <a:lnTo>
                      <a:pt x="44" y="22"/>
                    </a:lnTo>
                    <a:lnTo>
                      <a:pt x="46" y="22"/>
                    </a:lnTo>
                    <a:lnTo>
                      <a:pt x="50" y="20"/>
                    </a:lnTo>
                    <a:lnTo>
                      <a:pt x="60" y="20"/>
                    </a:lnTo>
                    <a:lnTo>
                      <a:pt x="62" y="20"/>
                    </a:lnTo>
                    <a:lnTo>
                      <a:pt x="64" y="22"/>
                    </a:lnTo>
                    <a:lnTo>
                      <a:pt x="68" y="22"/>
                    </a:lnTo>
                    <a:lnTo>
                      <a:pt x="70" y="22"/>
                    </a:lnTo>
                    <a:lnTo>
                      <a:pt x="72" y="22"/>
                    </a:lnTo>
                    <a:lnTo>
                      <a:pt x="74" y="20"/>
                    </a:lnTo>
                    <a:lnTo>
                      <a:pt x="74" y="18"/>
                    </a:lnTo>
                    <a:lnTo>
                      <a:pt x="72" y="16"/>
                    </a:lnTo>
                    <a:lnTo>
                      <a:pt x="70" y="16"/>
                    </a:lnTo>
                    <a:lnTo>
                      <a:pt x="66" y="14"/>
                    </a:lnTo>
                    <a:lnTo>
                      <a:pt x="64" y="12"/>
                    </a:lnTo>
                    <a:lnTo>
                      <a:pt x="62" y="8"/>
                    </a:lnTo>
                    <a:lnTo>
                      <a:pt x="60" y="4"/>
                    </a:lnTo>
                    <a:lnTo>
                      <a:pt x="60" y="2"/>
                    </a:lnTo>
                    <a:lnTo>
                      <a:pt x="58" y="0"/>
                    </a:lnTo>
                    <a:lnTo>
                      <a:pt x="56" y="0"/>
                    </a:lnTo>
                    <a:lnTo>
                      <a:pt x="54" y="2"/>
                    </a:lnTo>
                    <a:lnTo>
                      <a:pt x="50" y="2"/>
                    </a:lnTo>
                    <a:lnTo>
                      <a:pt x="46" y="4"/>
                    </a:lnTo>
                    <a:lnTo>
                      <a:pt x="40" y="6"/>
                    </a:lnTo>
                    <a:lnTo>
                      <a:pt x="36" y="8"/>
                    </a:lnTo>
                    <a:lnTo>
                      <a:pt x="28" y="8"/>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22" name="Freeform 271"/>
              <p:cNvSpPr/>
              <p:nvPr/>
            </p:nvSpPr>
            <p:spPr bwMode="gray">
              <a:xfrm>
                <a:off x="2602" y="2681"/>
                <a:ext cx="36" cy="106"/>
              </a:xfrm>
              <a:custGeom>
                <a:avLst/>
                <a:gdLst>
                  <a:gd name="T0" fmla="*/ 14 w 32"/>
                  <a:gd name="T1" fmla="*/ 0 h 106"/>
                  <a:gd name="T2" fmla="*/ 14 w 32"/>
                  <a:gd name="T3" fmla="*/ 0 h 106"/>
                  <a:gd name="T4" fmla="*/ 12 w 32"/>
                  <a:gd name="T5" fmla="*/ 0 h 106"/>
                  <a:gd name="T6" fmla="*/ 8 w 32"/>
                  <a:gd name="T7" fmla="*/ 2 h 106"/>
                  <a:gd name="T8" fmla="*/ 6 w 32"/>
                  <a:gd name="T9" fmla="*/ 4 h 106"/>
                  <a:gd name="T10" fmla="*/ 4 w 32"/>
                  <a:gd name="T11" fmla="*/ 6 h 106"/>
                  <a:gd name="T12" fmla="*/ 4 w 32"/>
                  <a:gd name="T13" fmla="*/ 8 h 106"/>
                  <a:gd name="T14" fmla="*/ 4 w 32"/>
                  <a:gd name="T15" fmla="*/ 10 h 106"/>
                  <a:gd name="T16" fmla="*/ 2 w 32"/>
                  <a:gd name="T17" fmla="*/ 12 h 106"/>
                  <a:gd name="T18" fmla="*/ 0 w 32"/>
                  <a:gd name="T19" fmla="*/ 12 h 106"/>
                  <a:gd name="T20" fmla="*/ 0 w 32"/>
                  <a:gd name="T21" fmla="*/ 14 h 106"/>
                  <a:gd name="T22" fmla="*/ 2 w 32"/>
                  <a:gd name="T23" fmla="*/ 18 h 106"/>
                  <a:gd name="T24" fmla="*/ 2 w 32"/>
                  <a:gd name="T25" fmla="*/ 24 h 106"/>
                  <a:gd name="T26" fmla="*/ 4 w 32"/>
                  <a:gd name="T27" fmla="*/ 28 h 106"/>
                  <a:gd name="T28" fmla="*/ 6 w 32"/>
                  <a:gd name="T29" fmla="*/ 32 h 106"/>
                  <a:gd name="T30" fmla="*/ 6 w 32"/>
                  <a:gd name="T31" fmla="*/ 36 h 106"/>
                  <a:gd name="T32" fmla="*/ 6 w 32"/>
                  <a:gd name="T33" fmla="*/ 40 h 106"/>
                  <a:gd name="T34" fmla="*/ 6 w 32"/>
                  <a:gd name="T35" fmla="*/ 44 h 106"/>
                  <a:gd name="T36" fmla="*/ 8 w 32"/>
                  <a:gd name="T37" fmla="*/ 50 h 106"/>
                  <a:gd name="T38" fmla="*/ 6 w 32"/>
                  <a:gd name="T39" fmla="*/ 58 h 106"/>
                  <a:gd name="T40" fmla="*/ 6 w 32"/>
                  <a:gd name="T41" fmla="*/ 58 h 106"/>
                  <a:gd name="T42" fmla="*/ 6 w 32"/>
                  <a:gd name="T43" fmla="*/ 62 h 106"/>
                  <a:gd name="T44" fmla="*/ 4 w 32"/>
                  <a:gd name="T45" fmla="*/ 68 h 106"/>
                  <a:gd name="T46" fmla="*/ 4 w 32"/>
                  <a:gd name="T47" fmla="*/ 74 h 106"/>
                  <a:gd name="T48" fmla="*/ 2 w 32"/>
                  <a:gd name="T49" fmla="*/ 80 h 106"/>
                  <a:gd name="T50" fmla="*/ 2 w 32"/>
                  <a:gd name="T51" fmla="*/ 88 h 106"/>
                  <a:gd name="T52" fmla="*/ 10 w 32"/>
                  <a:gd name="T53" fmla="*/ 104 h 106"/>
                  <a:gd name="T54" fmla="*/ 28 w 32"/>
                  <a:gd name="T55" fmla="*/ 106 h 106"/>
                  <a:gd name="T56" fmla="*/ 28 w 32"/>
                  <a:gd name="T57" fmla="*/ 102 h 106"/>
                  <a:gd name="T58" fmla="*/ 30 w 32"/>
                  <a:gd name="T59" fmla="*/ 88 h 106"/>
                  <a:gd name="T60" fmla="*/ 32 w 32"/>
                  <a:gd name="T61" fmla="*/ 74 h 106"/>
                  <a:gd name="T62" fmla="*/ 32 w 32"/>
                  <a:gd name="T63" fmla="*/ 62 h 106"/>
                  <a:gd name="T64" fmla="*/ 32 w 32"/>
                  <a:gd name="T65" fmla="*/ 50 h 106"/>
                  <a:gd name="T66" fmla="*/ 30 w 32"/>
                  <a:gd name="T67" fmla="*/ 40 h 106"/>
                  <a:gd name="T68" fmla="*/ 30 w 32"/>
                  <a:gd name="T69" fmla="*/ 36 h 106"/>
                  <a:gd name="T70" fmla="*/ 24 w 32"/>
                  <a:gd name="T71" fmla="*/ 8 h 106"/>
                  <a:gd name="T72" fmla="*/ 20 w 32"/>
                  <a:gd name="T73" fmla="*/ 2 h 106"/>
                  <a:gd name="T74" fmla="*/ 14 w 32"/>
                  <a:gd name="T75" fmla="*/ 0 h 106"/>
                  <a:gd name="T76" fmla="*/ 14 w 32"/>
                  <a:gd name="T77" fmla="*/ 0 h 10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2"/>
                  <a:gd name="T118" fmla="*/ 0 h 106"/>
                  <a:gd name="T119" fmla="*/ 32 w 32"/>
                  <a:gd name="T120" fmla="*/ 106 h 10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2" h="106">
                    <a:moveTo>
                      <a:pt x="14" y="0"/>
                    </a:moveTo>
                    <a:lnTo>
                      <a:pt x="14" y="0"/>
                    </a:lnTo>
                    <a:lnTo>
                      <a:pt x="12" y="0"/>
                    </a:lnTo>
                    <a:lnTo>
                      <a:pt x="8" y="2"/>
                    </a:lnTo>
                    <a:lnTo>
                      <a:pt x="6" y="4"/>
                    </a:lnTo>
                    <a:lnTo>
                      <a:pt x="4" y="6"/>
                    </a:lnTo>
                    <a:lnTo>
                      <a:pt x="4" y="8"/>
                    </a:lnTo>
                    <a:lnTo>
                      <a:pt x="4" y="10"/>
                    </a:lnTo>
                    <a:lnTo>
                      <a:pt x="2" y="12"/>
                    </a:lnTo>
                    <a:lnTo>
                      <a:pt x="0" y="12"/>
                    </a:lnTo>
                    <a:lnTo>
                      <a:pt x="0" y="14"/>
                    </a:lnTo>
                    <a:lnTo>
                      <a:pt x="2" y="18"/>
                    </a:lnTo>
                    <a:lnTo>
                      <a:pt x="2" y="24"/>
                    </a:lnTo>
                    <a:lnTo>
                      <a:pt x="4" y="28"/>
                    </a:lnTo>
                    <a:lnTo>
                      <a:pt x="6" y="32"/>
                    </a:lnTo>
                    <a:lnTo>
                      <a:pt x="6" y="36"/>
                    </a:lnTo>
                    <a:lnTo>
                      <a:pt x="6" y="40"/>
                    </a:lnTo>
                    <a:lnTo>
                      <a:pt x="6" y="44"/>
                    </a:lnTo>
                    <a:lnTo>
                      <a:pt x="8" y="50"/>
                    </a:lnTo>
                    <a:lnTo>
                      <a:pt x="6" y="58"/>
                    </a:lnTo>
                    <a:lnTo>
                      <a:pt x="6" y="62"/>
                    </a:lnTo>
                    <a:lnTo>
                      <a:pt x="4" y="68"/>
                    </a:lnTo>
                    <a:lnTo>
                      <a:pt x="4" y="74"/>
                    </a:lnTo>
                    <a:lnTo>
                      <a:pt x="2" y="80"/>
                    </a:lnTo>
                    <a:lnTo>
                      <a:pt x="2" y="88"/>
                    </a:lnTo>
                    <a:lnTo>
                      <a:pt x="10" y="104"/>
                    </a:lnTo>
                    <a:lnTo>
                      <a:pt x="28" y="106"/>
                    </a:lnTo>
                    <a:lnTo>
                      <a:pt x="28" y="102"/>
                    </a:lnTo>
                    <a:lnTo>
                      <a:pt x="30" y="88"/>
                    </a:lnTo>
                    <a:lnTo>
                      <a:pt x="32" y="74"/>
                    </a:lnTo>
                    <a:lnTo>
                      <a:pt x="32" y="62"/>
                    </a:lnTo>
                    <a:lnTo>
                      <a:pt x="32" y="50"/>
                    </a:lnTo>
                    <a:lnTo>
                      <a:pt x="30" y="40"/>
                    </a:lnTo>
                    <a:lnTo>
                      <a:pt x="30" y="36"/>
                    </a:lnTo>
                    <a:lnTo>
                      <a:pt x="24" y="8"/>
                    </a:lnTo>
                    <a:lnTo>
                      <a:pt x="20" y="2"/>
                    </a:lnTo>
                    <a:lnTo>
                      <a:pt x="14" y="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23" name="Freeform 274"/>
              <p:cNvSpPr/>
              <p:nvPr/>
            </p:nvSpPr>
            <p:spPr bwMode="gray">
              <a:xfrm>
                <a:off x="2463" y="2351"/>
                <a:ext cx="175" cy="126"/>
              </a:xfrm>
              <a:custGeom>
                <a:avLst/>
                <a:gdLst>
                  <a:gd name="T0" fmla="*/ 0 w 158"/>
                  <a:gd name="T1" fmla="*/ 120 h 126"/>
                  <a:gd name="T2" fmla="*/ 2 w 158"/>
                  <a:gd name="T3" fmla="*/ 118 h 126"/>
                  <a:gd name="T4" fmla="*/ 2 w 158"/>
                  <a:gd name="T5" fmla="*/ 116 h 126"/>
                  <a:gd name="T6" fmla="*/ 14 w 158"/>
                  <a:gd name="T7" fmla="*/ 112 h 126"/>
                  <a:gd name="T8" fmla="*/ 22 w 158"/>
                  <a:gd name="T9" fmla="*/ 106 h 126"/>
                  <a:gd name="T10" fmla="*/ 30 w 158"/>
                  <a:gd name="T11" fmla="*/ 98 h 126"/>
                  <a:gd name="T12" fmla="*/ 38 w 158"/>
                  <a:gd name="T13" fmla="*/ 90 h 126"/>
                  <a:gd name="T14" fmla="*/ 44 w 158"/>
                  <a:gd name="T15" fmla="*/ 82 h 126"/>
                  <a:gd name="T16" fmla="*/ 46 w 158"/>
                  <a:gd name="T17" fmla="*/ 80 h 126"/>
                  <a:gd name="T18" fmla="*/ 46 w 158"/>
                  <a:gd name="T19" fmla="*/ 68 h 126"/>
                  <a:gd name="T20" fmla="*/ 50 w 158"/>
                  <a:gd name="T21" fmla="*/ 60 h 126"/>
                  <a:gd name="T22" fmla="*/ 56 w 158"/>
                  <a:gd name="T23" fmla="*/ 54 h 126"/>
                  <a:gd name="T24" fmla="*/ 60 w 158"/>
                  <a:gd name="T25" fmla="*/ 48 h 126"/>
                  <a:gd name="T26" fmla="*/ 60 w 158"/>
                  <a:gd name="T27" fmla="*/ 44 h 126"/>
                  <a:gd name="T28" fmla="*/ 64 w 158"/>
                  <a:gd name="T29" fmla="*/ 40 h 126"/>
                  <a:gd name="T30" fmla="*/ 66 w 158"/>
                  <a:gd name="T31" fmla="*/ 36 h 126"/>
                  <a:gd name="T32" fmla="*/ 70 w 158"/>
                  <a:gd name="T33" fmla="*/ 34 h 126"/>
                  <a:gd name="T34" fmla="*/ 74 w 158"/>
                  <a:gd name="T35" fmla="*/ 32 h 126"/>
                  <a:gd name="T36" fmla="*/ 76 w 158"/>
                  <a:gd name="T37" fmla="*/ 30 h 126"/>
                  <a:gd name="T38" fmla="*/ 78 w 158"/>
                  <a:gd name="T39" fmla="*/ 30 h 126"/>
                  <a:gd name="T40" fmla="*/ 76 w 158"/>
                  <a:gd name="T41" fmla="*/ 20 h 126"/>
                  <a:gd name="T42" fmla="*/ 76 w 158"/>
                  <a:gd name="T43" fmla="*/ 14 h 126"/>
                  <a:gd name="T44" fmla="*/ 78 w 158"/>
                  <a:gd name="T45" fmla="*/ 8 h 126"/>
                  <a:gd name="T46" fmla="*/ 78 w 158"/>
                  <a:gd name="T47" fmla="*/ 4 h 126"/>
                  <a:gd name="T48" fmla="*/ 80 w 158"/>
                  <a:gd name="T49" fmla="*/ 0 h 126"/>
                  <a:gd name="T50" fmla="*/ 80 w 158"/>
                  <a:gd name="T51" fmla="*/ 0 h 126"/>
                  <a:gd name="T52" fmla="*/ 82 w 158"/>
                  <a:gd name="T53" fmla="*/ 0 h 126"/>
                  <a:gd name="T54" fmla="*/ 84 w 158"/>
                  <a:gd name="T55" fmla="*/ 2 h 126"/>
                  <a:gd name="T56" fmla="*/ 88 w 158"/>
                  <a:gd name="T57" fmla="*/ 4 h 126"/>
                  <a:gd name="T58" fmla="*/ 92 w 158"/>
                  <a:gd name="T59" fmla="*/ 6 h 126"/>
                  <a:gd name="T60" fmla="*/ 98 w 158"/>
                  <a:gd name="T61" fmla="*/ 8 h 126"/>
                  <a:gd name="T62" fmla="*/ 104 w 158"/>
                  <a:gd name="T63" fmla="*/ 10 h 126"/>
                  <a:gd name="T64" fmla="*/ 114 w 158"/>
                  <a:gd name="T65" fmla="*/ 12 h 126"/>
                  <a:gd name="T66" fmla="*/ 126 w 158"/>
                  <a:gd name="T67" fmla="*/ 12 h 126"/>
                  <a:gd name="T68" fmla="*/ 134 w 158"/>
                  <a:gd name="T69" fmla="*/ 12 h 126"/>
                  <a:gd name="T70" fmla="*/ 136 w 158"/>
                  <a:gd name="T71" fmla="*/ 12 h 126"/>
                  <a:gd name="T72" fmla="*/ 138 w 158"/>
                  <a:gd name="T73" fmla="*/ 12 h 126"/>
                  <a:gd name="T74" fmla="*/ 142 w 158"/>
                  <a:gd name="T75" fmla="*/ 14 h 126"/>
                  <a:gd name="T76" fmla="*/ 144 w 158"/>
                  <a:gd name="T77" fmla="*/ 18 h 126"/>
                  <a:gd name="T78" fmla="*/ 146 w 158"/>
                  <a:gd name="T79" fmla="*/ 22 h 126"/>
                  <a:gd name="T80" fmla="*/ 146 w 158"/>
                  <a:gd name="T81" fmla="*/ 28 h 126"/>
                  <a:gd name="T82" fmla="*/ 146 w 158"/>
                  <a:gd name="T83" fmla="*/ 34 h 126"/>
                  <a:gd name="T84" fmla="*/ 146 w 158"/>
                  <a:gd name="T85" fmla="*/ 38 h 126"/>
                  <a:gd name="T86" fmla="*/ 148 w 158"/>
                  <a:gd name="T87" fmla="*/ 42 h 126"/>
                  <a:gd name="T88" fmla="*/ 150 w 158"/>
                  <a:gd name="T89" fmla="*/ 46 h 126"/>
                  <a:gd name="T90" fmla="*/ 158 w 158"/>
                  <a:gd name="T91" fmla="*/ 54 h 126"/>
                  <a:gd name="T92" fmla="*/ 156 w 158"/>
                  <a:gd name="T93" fmla="*/ 54 h 126"/>
                  <a:gd name="T94" fmla="*/ 154 w 158"/>
                  <a:gd name="T95" fmla="*/ 54 h 126"/>
                  <a:gd name="T96" fmla="*/ 150 w 158"/>
                  <a:gd name="T97" fmla="*/ 54 h 126"/>
                  <a:gd name="T98" fmla="*/ 146 w 158"/>
                  <a:gd name="T99" fmla="*/ 54 h 126"/>
                  <a:gd name="T100" fmla="*/ 142 w 158"/>
                  <a:gd name="T101" fmla="*/ 54 h 126"/>
                  <a:gd name="T102" fmla="*/ 140 w 158"/>
                  <a:gd name="T103" fmla="*/ 56 h 126"/>
                  <a:gd name="T104" fmla="*/ 136 w 158"/>
                  <a:gd name="T105" fmla="*/ 58 h 126"/>
                  <a:gd name="T106" fmla="*/ 136 w 158"/>
                  <a:gd name="T107" fmla="*/ 62 h 126"/>
                  <a:gd name="T108" fmla="*/ 134 w 158"/>
                  <a:gd name="T109" fmla="*/ 74 h 126"/>
                  <a:gd name="T110" fmla="*/ 82 w 158"/>
                  <a:gd name="T111" fmla="*/ 92 h 126"/>
                  <a:gd name="T112" fmla="*/ 68 w 158"/>
                  <a:gd name="T113" fmla="*/ 96 h 126"/>
                  <a:gd name="T114" fmla="*/ 60 w 158"/>
                  <a:gd name="T115" fmla="*/ 104 h 126"/>
                  <a:gd name="T116" fmla="*/ 48 w 158"/>
                  <a:gd name="T117" fmla="*/ 110 h 126"/>
                  <a:gd name="T118" fmla="*/ 52 w 158"/>
                  <a:gd name="T119" fmla="*/ 126 h 126"/>
                  <a:gd name="T120" fmla="*/ 0 w 158"/>
                  <a:gd name="T121" fmla="*/ 120 h 126"/>
                  <a:gd name="T122" fmla="*/ 0 w 158"/>
                  <a:gd name="T123" fmla="*/ 120 h 12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58"/>
                  <a:gd name="T187" fmla="*/ 0 h 126"/>
                  <a:gd name="T188" fmla="*/ 158 w 158"/>
                  <a:gd name="T189" fmla="*/ 126 h 12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58" h="126">
                    <a:moveTo>
                      <a:pt x="0" y="120"/>
                    </a:moveTo>
                    <a:lnTo>
                      <a:pt x="2" y="118"/>
                    </a:lnTo>
                    <a:lnTo>
                      <a:pt x="2" y="116"/>
                    </a:lnTo>
                    <a:lnTo>
                      <a:pt x="14" y="112"/>
                    </a:lnTo>
                    <a:lnTo>
                      <a:pt x="22" y="106"/>
                    </a:lnTo>
                    <a:lnTo>
                      <a:pt x="30" y="98"/>
                    </a:lnTo>
                    <a:lnTo>
                      <a:pt x="38" y="90"/>
                    </a:lnTo>
                    <a:lnTo>
                      <a:pt x="44" y="82"/>
                    </a:lnTo>
                    <a:lnTo>
                      <a:pt x="46" y="80"/>
                    </a:lnTo>
                    <a:lnTo>
                      <a:pt x="46" y="68"/>
                    </a:lnTo>
                    <a:lnTo>
                      <a:pt x="50" y="60"/>
                    </a:lnTo>
                    <a:lnTo>
                      <a:pt x="56" y="54"/>
                    </a:lnTo>
                    <a:lnTo>
                      <a:pt x="60" y="48"/>
                    </a:lnTo>
                    <a:lnTo>
                      <a:pt x="60" y="44"/>
                    </a:lnTo>
                    <a:lnTo>
                      <a:pt x="64" y="40"/>
                    </a:lnTo>
                    <a:lnTo>
                      <a:pt x="66" y="36"/>
                    </a:lnTo>
                    <a:lnTo>
                      <a:pt x="70" y="34"/>
                    </a:lnTo>
                    <a:lnTo>
                      <a:pt x="74" y="32"/>
                    </a:lnTo>
                    <a:lnTo>
                      <a:pt x="76" y="30"/>
                    </a:lnTo>
                    <a:lnTo>
                      <a:pt x="78" y="30"/>
                    </a:lnTo>
                    <a:lnTo>
                      <a:pt x="76" y="20"/>
                    </a:lnTo>
                    <a:lnTo>
                      <a:pt x="76" y="14"/>
                    </a:lnTo>
                    <a:lnTo>
                      <a:pt x="78" y="8"/>
                    </a:lnTo>
                    <a:lnTo>
                      <a:pt x="78" y="4"/>
                    </a:lnTo>
                    <a:lnTo>
                      <a:pt x="80" y="0"/>
                    </a:lnTo>
                    <a:lnTo>
                      <a:pt x="82" y="0"/>
                    </a:lnTo>
                    <a:lnTo>
                      <a:pt x="84" y="2"/>
                    </a:lnTo>
                    <a:lnTo>
                      <a:pt x="88" y="4"/>
                    </a:lnTo>
                    <a:lnTo>
                      <a:pt x="92" y="6"/>
                    </a:lnTo>
                    <a:lnTo>
                      <a:pt x="98" y="8"/>
                    </a:lnTo>
                    <a:lnTo>
                      <a:pt x="104" y="10"/>
                    </a:lnTo>
                    <a:lnTo>
                      <a:pt x="114" y="12"/>
                    </a:lnTo>
                    <a:lnTo>
                      <a:pt x="126" y="12"/>
                    </a:lnTo>
                    <a:lnTo>
                      <a:pt x="134" y="12"/>
                    </a:lnTo>
                    <a:lnTo>
                      <a:pt x="136" y="12"/>
                    </a:lnTo>
                    <a:lnTo>
                      <a:pt x="138" y="12"/>
                    </a:lnTo>
                    <a:lnTo>
                      <a:pt x="142" y="14"/>
                    </a:lnTo>
                    <a:lnTo>
                      <a:pt x="144" y="18"/>
                    </a:lnTo>
                    <a:lnTo>
                      <a:pt x="146" y="22"/>
                    </a:lnTo>
                    <a:lnTo>
                      <a:pt x="146" y="28"/>
                    </a:lnTo>
                    <a:lnTo>
                      <a:pt x="146" y="34"/>
                    </a:lnTo>
                    <a:lnTo>
                      <a:pt x="146" y="38"/>
                    </a:lnTo>
                    <a:lnTo>
                      <a:pt x="148" y="42"/>
                    </a:lnTo>
                    <a:lnTo>
                      <a:pt x="150" y="46"/>
                    </a:lnTo>
                    <a:lnTo>
                      <a:pt x="158" y="54"/>
                    </a:lnTo>
                    <a:lnTo>
                      <a:pt x="156" y="54"/>
                    </a:lnTo>
                    <a:lnTo>
                      <a:pt x="154" y="54"/>
                    </a:lnTo>
                    <a:lnTo>
                      <a:pt x="150" y="54"/>
                    </a:lnTo>
                    <a:lnTo>
                      <a:pt x="146" y="54"/>
                    </a:lnTo>
                    <a:lnTo>
                      <a:pt x="142" y="54"/>
                    </a:lnTo>
                    <a:lnTo>
                      <a:pt x="140" y="56"/>
                    </a:lnTo>
                    <a:lnTo>
                      <a:pt x="136" y="58"/>
                    </a:lnTo>
                    <a:lnTo>
                      <a:pt x="136" y="62"/>
                    </a:lnTo>
                    <a:lnTo>
                      <a:pt x="134" y="74"/>
                    </a:lnTo>
                    <a:lnTo>
                      <a:pt x="82" y="92"/>
                    </a:lnTo>
                    <a:lnTo>
                      <a:pt x="68" y="96"/>
                    </a:lnTo>
                    <a:lnTo>
                      <a:pt x="60" y="104"/>
                    </a:lnTo>
                    <a:lnTo>
                      <a:pt x="48" y="110"/>
                    </a:lnTo>
                    <a:lnTo>
                      <a:pt x="52" y="126"/>
                    </a:lnTo>
                    <a:lnTo>
                      <a:pt x="0" y="12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24" name="Freeform 275"/>
              <p:cNvSpPr/>
              <p:nvPr/>
            </p:nvSpPr>
            <p:spPr bwMode="gray">
              <a:xfrm>
                <a:off x="2748" y="2329"/>
                <a:ext cx="57" cy="112"/>
              </a:xfrm>
              <a:custGeom>
                <a:avLst/>
                <a:gdLst>
                  <a:gd name="T0" fmla="*/ 8 w 52"/>
                  <a:gd name="T1" fmla="*/ 12 h 112"/>
                  <a:gd name="T2" fmla="*/ 6 w 52"/>
                  <a:gd name="T3" fmla="*/ 18 h 112"/>
                  <a:gd name="T4" fmla="*/ 4 w 52"/>
                  <a:gd name="T5" fmla="*/ 28 h 112"/>
                  <a:gd name="T6" fmla="*/ 4 w 52"/>
                  <a:gd name="T7" fmla="*/ 32 h 112"/>
                  <a:gd name="T8" fmla="*/ 2 w 52"/>
                  <a:gd name="T9" fmla="*/ 38 h 112"/>
                  <a:gd name="T10" fmla="*/ 0 w 52"/>
                  <a:gd name="T11" fmla="*/ 40 h 112"/>
                  <a:gd name="T12" fmla="*/ 0 w 52"/>
                  <a:gd name="T13" fmla="*/ 46 h 112"/>
                  <a:gd name="T14" fmla="*/ 2 w 52"/>
                  <a:gd name="T15" fmla="*/ 50 h 112"/>
                  <a:gd name="T16" fmla="*/ 2 w 52"/>
                  <a:gd name="T17" fmla="*/ 54 h 112"/>
                  <a:gd name="T18" fmla="*/ 2 w 52"/>
                  <a:gd name="T19" fmla="*/ 58 h 112"/>
                  <a:gd name="T20" fmla="*/ 6 w 52"/>
                  <a:gd name="T21" fmla="*/ 64 h 112"/>
                  <a:gd name="T22" fmla="*/ 8 w 52"/>
                  <a:gd name="T23" fmla="*/ 64 h 112"/>
                  <a:gd name="T24" fmla="*/ 10 w 52"/>
                  <a:gd name="T25" fmla="*/ 68 h 112"/>
                  <a:gd name="T26" fmla="*/ 14 w 52"/>
                  <a:gd name="T27" fmla="*/ 88 h 112"/>
                  <a:gd name="T28" fmla="*/ 22 w 52"/>
                  <a:gd name="T29" fmla="*/ 112 h 112"/>
                  <a:gd name="T30" fmla="*/ 26 w 52"/>
                  <a:gd name="T31" fmla="*/ 108 h 112"/>
                  <a:gd name="T32" fmla="*/ 34 w 52"/>
                  <a:gd name="T33" fmla="*/ 102 h 112"/>
                  <a:gd name="T34" fmla="*/ 40 w 52"/>
                  <a:gd name="T35" fmla="*/ 96 h 112"/>
                  <a:gd name="T36" fmla="*/ 40 w 52"/>
                  <a:gd name="T37" fmla="*/ 92 h 112"/>
                  <a:gd name="T38" fmla="*/ 38 w 52"/>
                  <a:gd name="T39" fmla="*/ 88 h 112"/>
                  <a:gd name="T40" fmla="*/ 38 w 52"/>
                  <a:gd name="T41" fmla="*/ 84 h 112"/>
                  <a:gd name="T42" fmla="*/ 44 w 52"/>
                  <a:gd name="T43" fmla="*/ 82 h 112"/>
                  <a:gd name="T44" fmla="*/ 48 w 52"/>
                  <a:gd name="T45" fmla="*/ 76 h 112"/>
                  <a:gd name="T46" fmla="*/ 46 w 52"/>
                  <a:gd name="T47" fmla="*/ 68 h 112"/>
                  <a:gd name="T48" fmla="*/ 44 w 52"/>
                  <a:gd name="T49" fmla="*/ 62 h 112"/>
                  <a:gd name="T50" fmla="*/ 42 w 52"/>
                  <a:gd name="T51" fmla="*/ 60 h 112"/>
                  <a:gd name="T52" fmla="*/ 42 w 52"/>
                  <a:gd name="T53" fmla="*/ 54 h 112"/>
                  <a:gd name="T54" fmla="*/ 44 w 52"/>
                  <a:gd name="T55" fmla="*/ 50 h 112"/>
                  <a:gd name="T56" fmla="*/ 48 w 52"/>
                  <a:gd name="T57" fmla="*/ 46 h 112"/>
                  <a:gd name="T58" fmla="*/ 50 w 52"/>
                  <a:gd name="T59" fmla="*/ 44 h 112"/>
                  <a:gd name="T60" fmla="*/ 50 w 52"/>
                  <a:gd name="T61" fmla="*/ 42 h 112"/>
                  <a:gd name="T62" fmla="*/ 48 w 52"/>
                  <a:gd name="T63" fmla="*/ 40 h 112"/>
                  <a:gd name="T64" fmla="*/ 46 w 52"/>
                  <a:gd name="T65" fmla="*/ 36 h 112"/>
                  <a:gd name="T66" fmla="*/ 44 w 52"/>
                  <a:gd name="T67" fmla="*/ 28 h 112"/>
                  <a:gd name="T68" fmla="*/ 46 w 52"/>
                  <a:gd name="T69" fmla="*/ 24 h 112"/>
                  <a:gd name="T70" fmla="*/ 52 w 52"/>
                  <a:gd name="T71" fmla="*/ 20 h 112"/>
                  <a:gd name="T72" fmla="*/ 32 w 52"/>
                  <a:gd name="T73" fmla="*/ 2 h 112"/>
                  <a:gd name="T74" fmla="*/ 30 w 52"/>
                  <a:gd name="T75" fmla="*/ 0 h 112"/>
                  <a:gd name="T76" fmla="*/ 22 w 52"/>
                  <a:gd name="T77" fmla="*/ 2 h 112"/>
                  <a:gd name="T78" fmla="*/ 16 w 52"/>
                  <a:gd name="T79" fmla="*/ 4 h 112"/>
                  <a:gd name="T80" fmla="*/ 12 w 52"/>
                  <a:gd name="T81" fmla="*/ 8 h 112"/>
                  <a:gd name="T82" fmla="*/ 10 w 52"/>
                  <a:gd name="T83" fmla="*/ 12 h 11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2"/>
                  <a:gd name="T127" fmla="*/ 0 h 112"/>
                  <a:gd name="T128" fmla="*/ 52 w 52"/>
                  <a:gd name="T129" fmla="*/ 112 h 11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2" h="112">
                    <a:moveTo>
                      <a:pt x="10" y="12"/>
                    </a:moveTo>
                    <a:lnTo>
                      <a:pt x="8" y="12"/>
                    </a:lnTo>
                    <a:lnTo>
                      <a:pt x="8" y="14"/>
                    </a:lnTo>
                    <a:lnTo>
                      <a:pt x="6" y="18"/>
                    </a:lnTo>
                    <a:lnTo>
                      <a:pt x="4" y="22"/>
                    </a:lnTo>
                    <a:lnTo>
                      <a:pt x="4" y="28"/>
                    </a:lnTo>
                    <a:lnTo>
                      <a:pt x="4" y="30"/>
                    </a:lnTo>
                    <a:lnTo>
                      <a:pt x="4" y="32"/>
                    </a:lnTo>
                    <a:lnTo>
                      <a:pt x="4" y="36"/>
                    </a:lnTo>
                    <a:lnTo>
                      <a:pt x="2" y="38"/>
                    </a:lnTo>
                    <a:lnTo>
                      <a:pt x="0" y="40"/>
                    </a:lnTo>
                    <a:lnTo>
                      <a:pt x="0" y="42"/>
                    </a:lnTo>
                    <a:lnTo>
                      <a:pt x="0" y="46"/>
                    </a:lnTo>
                    <a:lnTo>
                      <a:pt x="0" y="48"/>
                    </a:lnTo>
                    <a:lnTo>
                      <a:pt x="2" y="50"/>
                    </a:lnTo>
                    <a:lnTo>
                      <a:pt x="2" y="52"/>
                    </a:lnTo>
                    <a:lnTo>
                      <a:pt x="2" y="54"/>
                    </a:lnTo>
                    <a:lnTo>
                      <a:pt x="2" y="56"/>
                    </a:lnTo>
                    <a:lnTo>
                      <a:pt x="2" y="58"/>
                    </a:lnTo>
                    <a:lnTo>
                      <a:pt x="4" y="62"/>
                    </a:lnTo>
                    <a:lnTo>
                      <a:pt x="6" y="64"/>
                    </a:lnTo>
                    <a:lnTo>
                      <a:pt x="8" y="64"/>
                    </a:lnTo>
                    <a:lnTo>
                      <a:pt x="10" y="66"/>
                    </a:lnTo>
                    <a:lnTo>
                      <a:pt x="10" y="68"/>
                    </a:lnTo>
                    <a:lnTo>
                      <a:pt x="12" y="76"/>
                    </a:lnTo>
                    <a:lnTo>
                      <a:pt x="14" y="88"/>
                    </a:lnTo>
                    <a:lnTo>
                      <a:pt x="18" y="102"/>
                    </a:lnTo>
                    <a:lnTo>
                      <a:pt x="22" y="112"/>
                    </a:lnTo>
                    <a:lnTo>
                      <a:pt x="24" y="112"/>
                    </a:lnTo>
                    <a:lnTo>
                      <a:pt x="26" y="108"/>
                    </a:lnTo>
                    <a:lnTo>
                      <a:pt x="30" y="106"/>
                    </a:lnTo>
                    <a:lnTo>
                      <a:pt x="34" y="102"/>
                    </a:lnTo>
                    <a:lnTo>
                      <a:pt x="36" y="98"/>
                    </a:lnTo>
                    <a:lnTo>
                      <a:pt x="40" y="96"/>
                    </a:lnTo>
                    <a:lnTo>
                      <a:pt x="40" y="92"/>
                    </a:lnTo>
                    <a:lnTo>
                      <a:pt x="38" y="90"/>
                    </a:lnTo>
                    <a:lnTo>
                      <a:pt x="38" y="88"/>
                    </a:lnTo>
                    <a:lnTo>
                      <a:pt x="38" y="86"/>
                    </a:lnTo>
                    <a:lnTo>
                      <a:pt x="38" y="84"/>
                    </a:lnTo>
                    <a:lnTo>
                      <a:pt x="42" y="82"/>
                    </a:lnTo>
                    <a:lnTo>
                      <a:pt x="44" y="82"/>
                    </a:lnTo>
                    <a:lnTo>
                      <a:pt x="46" y="80"/>
                    </a:lnTo>
                    <a:lnTo>
                      <a:pt x="48" y="76"/>
                    </a:lnTo>
                    <a:lnTo>
                      <a:pt x="48" y="72"/>
                    </a:lnTo>
                    <a:lnTo>
                      <a:pt x="46" y="68"/>
                    </a:lnTo>
                    <a:lnTo>
                      <a:pt x="46" y="64"/>
                    </a:lnTo>
                    <a:lnTo>
                      <a:pt x="44" y="62"/>
                    </a:lnTo>
                    <a:lnTo>
                      <a:pt x="44" y="60"/>
                    </a:lnTo>
                    <a:lnTo>
                      <a:pt x="42" y="60"/>
                    </a:lnTo>
                    <a:lnTo>
                      <a:pt x="42" y="56"/>
                    </a:lnTo>
                    <a:lnTo>
                      <a:pt x="42" y="54"/>
                    </a:lnTo>
                    <a:lnTo>
                      <a:pt x="44" y="50"/>
                    </a:lnTo>
                    <a:lnTo>
                      <a:pt x="46" y="48"/>
                    </a:lnTo>
                    <a:lnTo>
                      <a:pt x="48" y="46"/>
                    </a:lnTo>
                    <a:lnTo>
                      <a:pt x="50" y="46"/>
                    </a:lnTo>
                    <a:lnTo>
                      <a:pt x="50" y="44"/>
                    </a:lnTo>
                    <a:lnTo>
                      <a:pt x="50" y="42"/>
                    </a:lnTo>
                    <a:lnTo>
                      <a:pt x="48" y="40"/>
                    </a:lnTo>
                    <a:lnTo>
                      <a:pt x="46" y="38"/>
                    </a:lnTo>
                    <a:lnTo>
                      <a:pt x="46" y="36"/>
                    </a:lnTo>
                    <a:lnTo>
                      <a:pt x="44" y="32"/>
                    </a:lnTo>
                    <a:lnTo>
                      <a:pt x="44" y="28"/>
                    </a:lnTo>
                    <a:lnTo>
                      <a:pt x="46" y="26"/>
                    </a:lnTo>
                    <a:lnTo>
                      <a:pt x="46" y="24"/>
                    </a:lnTo>
                    <a:lnTo>
                      <a:pt x="50" y="22"/>
                    </a:lnTo>
                    <a:lnTo>
                      <a:pt x="52" y="20"/>
                    </a:lnTo>
                    <a:lnTo>
                      <a:pt x="48" y="12"/>
                    </a:lnTo>
                    <a:lnTo>
                      <a:pt x="32" y="2"/>
                    </a:lnTo>
                    <a:lnTo>
                      <a:pt x="30" y="0"/>
                    </a:lnTo>
                    <a:lnTo>
                      <a:pt x="26" y="0"/>
                    </a:lnTo>
                    <a:lnTo>
                      <a:pt x="22" y="2"/>
                    </a:lnTo>
                    <a:lnTo>
                      <a:pt x="18" y="4"/>
                    </a:lnTo>
                    <a:lnTo>
                      <a:pt x="16" y="4"/>
                    </a:lnTo>
                    <a:lnTo>
                      <a:pt x="14" y="6"/>
                    </a:lnTo>
                    <a:lnTo>
                      <a:pt x="12" y="8"/>
                    </a:lnTo>
                    <a:lnTo>
                      <a:pt x="10" y="12"/>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25" name="Freeform 276"/>
              <p:cNvSpPr/>
              <p:nvPr/>
            </p:nvSpPr>
            <p:spPr bwMode="gray">
              <a:xfrm>
                <a:off x="2772" y="2391"/>
                <a:ext cx="228" cy="202"/>
              </a:xfrm>
              <a:custGeom>
                <a:avLst/>
                <a:gdLst>
                  <a:gd name="T0" fmla="*/ 200 w 206"/>
                  <a:gd name="T1" fmla="*/ 34 h 202"/>
                  <a:gd name="T2" fmla="*/ 192 w 206"/>
                  <a:gd name="T3" fmla="*/ 30 h 202"/>
                  <a:gd name="T4" fmla="*/ 182 w 206"/>
                  <a:gd name="T5" fmla="*/ 24 h 202"/>
                  <a:gd name="T6" fmla="*/ 174 w 206"/>
                  <a:gd name="T7" fmla="*/ 22 h 202"/>
                  <a:gd name="T8" fmla="*/ 170 w 206"/>
                  <a:gd name="T9" fmla="*/ 22 h 202"/>
                  <a:gd name="T10" fmla="*/ 162 w 206"/>
                  <a:gd name="T11" fmla="*/ 22 h 202"/>
                  <a:gd name="T12" fmla="*/ 148 w 206"/>
                  <a:gd name="T13" fmla="*/ 26 h 202"/>
                  <a:gd name="T14" fmla="*/ 138 w 206"/>
                  <a:gd name="T15" fmla="*/ 28 h 202"/>
                  <a:gd name="T16" fmla="*/ 136 w 206"/>
                  <a:gd name="T17" fmla="*/ 34 h 202"/>
                  <a:gd name="T18" fmla="*/ 138 w 206"/>
                  <a:gd name="T19" fmla="*/ 42 h 202"/>
                  <a:gd name="T20" fmla="*/ 140 w 206"/>
                  <a:gd name="T21" fmla="*/ 46 h 202"/>
                  <a:gd name="T22" fmla="*/ 138 w 206"/>
                  <a:gd name="T23" fmla="*/ 54 h 202"/>
                  <a:gd name="T24" fmla="*/ 122 w 206"/>
                  <a:gd name="T25" fmla="*/ 56 h 202"/>
                  <a:gd name="T26" fmla="*/ 106 w 206"/>
                  <a:gd name="T27" fmla="*/ 52 h 202"/>
                  <a:gd name="T28" fmla="*/ 96 w 206"/>
                  <a:gd name="T29" fmla="*/ 44 h 202"/>
                  <a:gd name="T30" fmla="*/ 88 w 206"/>
                  <a:gd name="T31" fmla="*/ 36 h 202"/>
                  <a:gd name="T32" fmla="*/ 84 w 206"/>
                  <a:gd name="T33" fmla="*/ 26 h 202"/>
                  <a:gd name="T34" fmla="*/ 80 w 206"/>
                  <a:gd name="T35" fmla="*/ 18 h 202"/>
                  <a:gd name="T36" fmla="*/ 78 w 206"/>
                  <a:gd name="T37" fmla="*/ 16 h 202"/>
                  <a:gd name="T38" fmla="*/ 56 w 206"/>
                  <a:gd name="T39" fmla="*/ 10 h 202"/>
                  <a:gd name="T40" fmla="*/ 46 w 206"/>
                  <a:gd name="T41" fmla="*/ 6 h 202"/>
                  <a:gd name="T42" fmla="*/ 38 w 206"/>
                  <a:gd name="T43" fmla="*/ 4 h 202"/>
                  <a:gd name="T44" fmla="*/ 24 w 206"/>
                  <a:gd name="T45" fmla="*/ 0 h 202"/>
                  <a:gd name="T46" fmla="*/ 24 w 206"/>
                  <a:gd name="T47" fmla="*/ 4 h 202"/>
                  <a:gd name="T48" fmla="*/ 26 w 206"/>
                  <a:gd name="T49" fmla="*/ 12 h 202"/>
                  <a:gd name="T50" fmla="*/ 24 w 206"/>
                  <a:gd name="T51" fmla="*/ 18 h 202"/>
                  <a:gd name="T52" fmla="*/ 22 w 206"/>
                  <a:gd name="T53" fmla="*/ 20 h 202"/>
                  <a:gd name="T54" fmla="*/ 18 w 206"/>
                  <a:gd name="T55" fmla="*/ 20 h 202"/>
                  <a:gd name="T56" fmla="*/ 16 w 206"/>
                  <a:gd name="T57" fmla="*/ 22 h 202"/>
                  <a:gd name="T58" fmla="*/ 18 w 206"/>
                  <a:gd name="T59" fmla="*/ 30 h 202"/>
                  <a:gd name="T60" fmla="*/ 18 w 206"/>
                  <a:gd name="T61" fmla="*/ 30 h 202"/>
                  <a:gd name="T62" fmla="*/ 16 w 206"/>
                  <a:gd name="T63" fmla="*/ 34 h 202"/>
                  <a:gd name="T64" fmla="*/ 12 w 206"/>
                  <a:gd name="T65" fmla="*/ 40 h 202"/>
                  <a:gd name="T66" fmla="*/ 6 w 206"/>
                  <a:gd name="T67" fmla="*/ 46 h 202"/>
                  <a:gd name="T68" fmla="*/ 2 w 206"/>
                  <a:gd name="T69" fmla="*/ 50 h 202"/>
                  <a:gd name="T70" fmla="*/ 0 w 206"/>
                  <a:gd name="T71" fmla="*/ 50 h 202"/>
                  <a:gd name="T72" fmla="*/ 2 w 206"/>
                  <a:gd name="T73" fmla="*/ 54 h 202"/>
                  <a:gd name="T74" fmla="*/ 4 w 206"/>
                  <a:gd name="T75" fmla="*/ 60 h 202"/>
                  <a:gd name="T76" fmla="*/ 4 w 206"/>
                  <a:gd name="T77" fmla="*/ 72 h 202"/>
                  <a:gd name="T78" fmla="*/ 6 w 206"/>
                  <a:gd name="T79" fmla="*/ 80 h 202"/>
                  <a:gd name="T80" fmla="*/ 8 w 206"/>
                  <a:gd name="T81" fmla="*/ 82 h 202"/>
                  <a:gd name="T82" fmla="*/ 12 w 206"/>
                  <a:gd name="T83" fmla="*/ 88 h 202"/>
                  <a:gd name="T84" fmla="*/ 12 w 206"/>
                  <a:gd name="T85" fmla="*/ 96 h 202"/>
                  <a:gd name="T86" fmla="*/ 12 w 206"/>
                  <a:gd name="T87" fmla="*/ 106 h 202"/>
                  <a:gd name="T88" fmla="*/ 10 w 206"/>
                  <a:gd name="T89" fmla="*/ 108 h 202"/>
                  <a:gd name="T90" fmla="*/ 14 w 206"/>
                  <a:gd name="T91" fmla="*/ 112 h 202"/>
                  <a:gd name="T92" fmla="*/ 14 w 206"/>
                  <a:gd name="T93" fmla="*/ 122 h 202"/>
                  <a:gd name="T94" fmla="*/ 30 w 206"/>
                  <a:gd name="T95" fmla="*/ 142 h 202"/>
                  <a:gd name="T96" fmla="*/ 36 w 206"/>
                  <a:gd name="T97" fmla="*/ 142 h 202"/>
                  <a:gd name="T98" fmla="*/ 40 w 206"/>
                  <a:gd name="T99" fmla="*/ 146 h 202"/>
                  <a:gd name="T100" fmla="*/ 44 w 206"/>
                  <a:gd name="T101" fmla="*/ 152 h 202"/>
                  <a:gd name="T102" fmla="*/ 48 w 206"/>
                  <a:gd name="T103" fmla="*/ 158 h 202"/>
                  <a:gd name="T104" fmla="*/ 184 w 206"/>
                  <a:gd name="T105" fmla="*/ 202 h 202"/>
                  <a:gd name="T106" fmla="*/ 206 w 206"/>
                  <a:gd name="T107" fmla="*/ 184 h 202"/>
                  <a:gd name="T108" fmla="*/ 206 w 206"/>
                  <a:gd name="T109" fmla="*/ 34 h 2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06"/>
                  <a:gd name="T166" fmla="*/ 0 h 202"/>
                  <a:gd name="T167" fmla="*/ 206 w 206"/>
                  <a:gd name="T168" fmla="*/ 202 h 20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06" h="202">
                    <a:moveTo>
                      <a:pt x="206" y="34"/>
                    </a:moveTo>
                    <a:lnTo>
                      <a:pt x="200" y="34"/>
                    </a:lnTo>
                    <a:lnTo>
                      <a:pt x="196" y="32"/>
                    </a:lnTo>
                    <a:lnTo>
                      <a:pt x="192" y="30"/>
                    </a:lnTo>
                    <a:lnTo>
                      <a:pt x="186" y="26"/>
                    </a:lnTo>
                    <a:lnTo>
                      <a:pt x="182" y="24"/>
                    </a:lnTo>
                    <a:lnTo>
                      <a:pt x="176" y="24"/>
                    </a:lnTo>
                    <a:lnTo>
                      <a:pt x="174" y="22"/>
                    </a:lnTo>
                    <a:lnTo>
                      <a:pt x="172" y="22"/>
                    </a:lnTo>
                    <a:lnTo>
                      <a:pt x="170" y="22"/>
                    </a:lnTo>
                    <a:lnTo>
                      <a:pt x="166" y="22"/>
                    </a:lnTo>
                    <a:lnTo>
                      <a:pt x="162" y="22"/>
                    </a:lnTo>
                    <a:lnTo>
                      <a:pt x="154" y="24"/>
                    </a:lnTo>
                    <a:lnTo>
                      <a:pt x="148" y="26"/>
                    </a:lnTo>
                    <a:lnTo>
                      <a:pt x="142" y="26"/>
                    </a:lnTo>
                    <a:lnTo>
                      <a:pt x="138" y="28"/>
                    </a:lnTo>
                    <a:lnTo>
                      <a:pt x="138" y="32"/>
                    </a:lnTo>
                    <a:lnTo>
                      <a:pt x="136" y="34"/>
                    </a:lnTo>
                    <a:lnTo>
                      <a:pt x="138" y="38"/>
                    </a:lnTo>
                    <a:lnTo>
                      <a:pt x="138" y="42"/>
                    </a:lnTo>
                    <a:lnTo>
                      <a:pt x="140" y="44"/>
                    </a:lnTo>
                    <a:lnTo>
                      <a:pt x="140" y="46"/>
                    </a:lnTo>
                    <a:lnTo>
                      <a:pt x="138" y="54"/>
                    </a:lnTo>
                    <a:lnTo>
                      <a:pt x="132" y="56"/>
                    </a:lnTo>
                    <a:lnTo>
                      <a:pt x="122" y="56"/>
                    </a:lnTo>
                    <a:lnTo>
                      <a:pt x="114" y="54"/>
                    </a:lnTo>
                    <a:lnTo>
                      <a:pt x="106" y="52"/>
                    </a:lnTo>
                    <a:lnTo>
                      <a:pt x="100" y="48"/>
                    </a:lnTo>
                    <a:lnTo>
                      <a:pt x="96" y="44"/>
                    </a:lnTo>
                    <a:lnTo>
                      <a:pt x="90" y="40"/>
                    </a:lnTo>
                    <a:lnTo>
                      <a:pt x="88" y="36"/>
                    </a:lnTo>
                    <a:lnTo>
                      <a:pt x="86" y="30"/>
                    </a:lnTo>
                    <a:lnTo>
                      <a:pt x="84" y="26"/>
                    </a:lnTo>
                    <a:lnTo>
                      <a:pt x="82" y="22"/>
                    </a:lnTo>
                    <a:lnTo>
                      <a:pt x="80" y="18"/>
                    </a:lnTo>
                    <a:lnTo>
                      <a:pt x="78" y="16"/>
                    </a:lnTo>
                    <a:lnTo>
                      <a:pt x="58" y="12"/>
                    </a:lnTo>
                    <a:lnTo>
                      <a:pt x="56" y="10"/>
                    </a:lnTo>
                    <a:lnTo>
                      <a:pt x="52" y="8"/>
                    </a:lnTo>
                    <a:lnTo>
                      <a:pt x="46" y="6"/>
                    </a:lnTo>
                    <a:lnTo>
                      <a:pt x="42" y="4"/>
                    </a:lnTo>
                    <a:lnTo>
                      <a:pt x="38" y="4"/>
                    </a:lnTo>
                    <a:lnTo>
                      <a:pt x="24" y="0"/>
                    </a:lnTo>
                    <a:lnTo>
                      <a:pt x="24" y="2"/>
                    </a:lnTo>
                    <a:lnTo>
                      <a:pt x="24" y="4"/>
                    </a:lnTo>
                    <a:lnTo>
                      <a:pt x="26" y="8"/>
                    </a:lnTo>
                    <a:lnTo>
                      <a:pt x="26" y="12"/>
                    </a:lnTo>
                    <a:lnTo>
                      <a:pt x="26" y="16"/>
                    </a:lnTo>
                    <a:lnTo>
                      <a:pt x="24" y="18"/>
                    </a:lnTo>
                    <a:lnTo>
                      <a:pt x="22" y="20"/>
                    </a:lnTo>
                    <a:lnTo>
                      <a:pt x="20" y="20"/>
                    </a:lnTo>
                    <a:lnTo>
                      <a:pt x="18" y="20"/>
                    </a:lnTo>
                    <a:lnTo>
                      <a:pt x="18" y="22"/>
                    </a:lnTo>
                    <a:lnTo>
                      <a:pt x="16" y="22"/>
                    </a:lnTo>
                    <a:lnTo>
                      <a:pt x="16" y="26"/>
                    </a:lnTo>
                    <a:lnTo>
                      <a:pt x="18" y="30"/>
                    </a:lnTo>
                    <a:lnTo>
                      <a:pt x="18" y="32"/>
                    </a:lnTo>
                    <a:lnTo>
                      <a:pt x="16" y="34"/>
                    </a:lnTo>
                    <a:lnTo>
                      <a:pt x="14" y="36"/>
                    </a:lnTo>
                    <a:lnTo>
                      <a:pt x="12" y="40"/>
                    </a:lnTo>
                    <a:lnTo>
                      <a:pt x="8" y="42"/>
                    </a:lnTo>
                    <a:lnTo>
                      <a:pt x="6" y="46"/>
                    </a:lnTo>
                    <a:lnTo>
                      <a:pt x="2" y="48"/>
                    </a:lnTo>
                    <a:lnTo>
                      <a:pt x="2" y="50"/>
                    </a:lnTo>
                    <a:lnTo>
                      <a:pt x="0" y="50"/>
                    </a:lnTo>
                    <a:lnTo>
                      <a:pt x="2" y="50"/>
                    </a:lnTo>
                    <a:lnTo>
                      <a:pt x="2" y="54"/>
                    </a:lnTo>
                    <a:lnTo>
                      <a:pt x="2" y="56"/>
                    </a:lnTo>
                    <a:lnTo>
                      <a:pt x="4" y="60"/>
                    </a:lnTo>
                    <a:lnTo>
                      <a:pt x="4" y="66"/>
                    </a:lnTo>
                    <a:lnTo>
                      <a:pt x="4" y="72"/>
                    </a:lnTo>
                    <a:lnTo>
                      <a:pt x="6" y="76"/>
                    </a:lnTo>
                    <a:lnTo>
                      <a:pt x="6" y="80"/>
                    </a:lnTo>
                    <a:lnTo>
                      <a:pt x="8" y="82"/>
                    </a:lnTo>
                    <a:lnTo>
                      <a:pt x="10" y="84"/>
                    </a:lnTo>
                    <a:lnTo>
                      <a:pt x="12" y="88"/>
                    </a:lnTo>
                    <a:lnTo>
                      <a:pt x="12" y="92"/>
                    </a:lnTo>
                    <a:lnTo>
                      <a:pt x="12" y="96"/>
                    </a:lnTo>
                    <a:lnTo>
                      <a:pt x="12" y="102"/>
                    </a:lnTo>
                    <a:lnTo>
                      <a:pt x="12" y="106"/>
                    </a:lnTo>
                    <a:lnTo>
                      <a:pt x="10" y="108"/>
                    </a:lnTo>
                    <a:lnTo>
                      <a:pt x="12" y="110"/>
                    </a:lnTo>
                    <a:lnTo>
                      <a:pt x="14" y="112"/>
                    </a:lnTo>
                    <a:lnTo>
                      <a:pt x="14" y="116"/>
                    </a:lnTo>
                    <a:lnTo>
                      <a:pt x="14" y="122"/>
                    </a:lnTo>
                    <a:lnTo>
                      <a:pt x="28" y="142"/>
                    </a:lnTo>
                    <a:lnTo>
                      <a:pt x="30" y="142"/>
                    </a:lnTo>
                    <a:lnTo>
                      <a:pt x="32" y="142"/>
                    </a:lnTo>
                    <a:lnTo>
                      <a:pt x="36" y="142"/>
                    </a:lnTo>
                    <a:lnTo>
                      <a:pt x="40" y="146"/>
                    </a:lnTo>
                    <a:lnTo>
                      <a:pt x="42" y="148"/>
                    </a:lnTo>
                    <a:lnTo>
                      <a:pt x="44" y="152"/>
                    </a:lnTo>
                    <a:lnTo>
                      <a:pt x="46" y="154"/>
                    </a:lnTo>
                    <a:lnTo>
                      <a:pt x="48" y="158"/>
                    </a:lnTo>
                    <a:lnTo>
                      <a:pt x="76" y="156"/>
                    </a:lnTo>
                    <a:lnTo>
                      <a:pt x="184" y="202"/>
                    </a:lnTo>
                    <a:lnTo>
                      <a:pt x="184" y="184"/>
                    </a:lnTo>
                    <a:lnTo>
                      <a:pt x="206" y="184"/>
                    </a:lnTo>
                    <a:lnTo>
                      <a:pt x="206" y="34"/>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26" name="Freeform 278"/>
              <p:cNvSpPr/>
              <p:nvPr/>
            </p:nvSpPr>
            <p:spPr bwMode="gray">
              <a:xfrm>
                <a:off x="2808" y="2533"/>
                <a:ext cx="57" cy="132"/>
              </a:xfrm>
              <a:custGeom>
                <a:avLst/>
                <a:gdLst>
                  <a:gd name="T0" fmla="*/ 28 w 52"/>
                  <a:gd name="T1" fmla="*/ 132 h 132"/>
                  <a:gd name="T2" fmla="*/ 30 w 52"/>
                  <a:gd name="T3" fmla="*/ 118 h 132"/>
                  <a:gd name="T4" fmla="*/ 30 w 52"/>
                  <a:gd name="T5" fmla="*/ 118 h 132"/>
                  <a:gd name="T6" fmla="*/ 30 w 52"/>
                  <a:gd name="T7" fmla="*/ 116 h 132"/>
                  <a:gd name="T8" fmla="*/ 32 w 52"/>
                  <a:gd name="T9" fmla="*/ 112 h 132"/>
                  <a:gd name="T10" fmla="*/ 32 w 52"/>
                  <a:gd name="T11" fmla="*/ 108 h 132"/>
                  <a:gd name="T12" fmla="*/ 36 w 52"/>
                  <a:gd name="T13" fmla="*/ 104 h 132"/>
                  <a:gd name="T14" fmla="*/ 40 w 52"/>
                  <a:gd name="T15" fmla="*/ 100 h 132"/>
                  <a:gd name="T16" fmla="*/ 44 w 52"/>
                  <a:gd name="T17" fmla="*/ 96 h 132"/>
                  <a:gd name="T18" fmla="*/ 44 w 52"/>
                  <a:gd name="T19" fmla="*/ 92 h 132"/>
                  <a:gd name="T20" fmla="*/ 44 w 52"/>
                  <a:gd name="T21" fmla="*/ 80 h 132"/>
                  <a:gd name="T22" fmla="*/ 44 w 52"/>
                  <a:gd name="T23" fmla="*/ 66 h 132"/>
                  <a:gd name="T24" fmla="*/ 46 w 52"/>
                  <a:gd name="T25" fmla="*/ 52 h 132"/>
                  <a:gd name="T26" fmla="*/ 52 w 52"/>
                  <a:gd name="T27" fmla="*/ 44 h 132"/>
                  <a:gd name="T28" fmla="*/ 50 w 52"/>
                  <a:gd name="T29" fmla="*/ 44 h 132"/>
                  <a:gd name="T30" fmla="*/ 50 w 52"/>
                  <a:gd name="T31" fmla="*/ 40 h 132"/>
                  <a:gd name="T32" fmla="*/ 48 w 52"/>
                  <a:gd name="T33" fmla="*/ 36 h 132"/>
                  <a:gd name="T34" fmla="*/ 46 w 52"/>
                  <a:gd name="T35" fmla="*/ 30 h 132"/>
                  <a:gd name="T36" fmla="*/ 44 w 52"/>
                  <a:gd name="T37" fmla="*/ 24 h 132"/>
                  <a:gd name="T38" fmla="*/ 44 w 52"/>
                  <a:gd name="T39" fmla="*/ 20 h 132"/>
                  <a:gd name="T40" fmla="*/ 44 w 52"/>
                  <a:gd name="T41" fmla="*/ 14 h 132"/>
                  <a:gd name="T42" fmla="*/ 16 w 52"/>
                  <a:gd name="T43" fmla="*/ 16 h 132"/>
                  <a:gd name="T44" fmla="*/ 16 w 52"/>
                  <a:gd name="T45" fmla="*/ 14 h 132"/>
                  <a:gd name="T46" fmla="*/ 14 w 52"/>
                  <a:gd name="T47" fmla="*/ 12 h 132"/>
                  <a:gd name="T48" fmla="*/ 12 w 52"/>
                  <a:gd name="T49" fmla="*/ 8 h 132"/>
                  <a:gd name="T50" fmla="*/ 8 w 52"/>
                  <a:gd name="T51" fmla="*/ 4 h 132"/>
                  <a:gd name="T52" fmla="*/ 4 w 52"/>
                  <a:gd name="T53" fmla="*/ 2 h 132"/>
                  <a:gd name="T54" fmla="*/ 0 w 52"/>
                  <a:gd name="T55" fmla="*/ 0 h 13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2"/>
                  <a:gd name="T85" fmla="*/ 0 h 132"/>
                  <a:gd name="T86" fmla="*/ 52 w 52"/>
                  <a:gd name="T87" fmla="*/ 132 h 13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2" h="132">
                    <a:moveTo>
                      <a:pt x="28" y="132"/>
                    </a:moveTo>
                    <a:lnTo>
                      <a:pt x="30" y="118"/>
                    </a:lnTo>
                    <a:lnTo>
                      <a:pt x="30" y="116"/>
                    </a:lnTo>
                    <a:lnTo>
                      <a:pt x="32" y="112"/>
                    </a:lnTo>
                    <a:lnTo>
                      <a:pt x="32" y="108"/>
                    </a:lnTo>
                    <a:lnTo>
                      <a:pt x="36" y="104"/>
                    </a:lnTo>
                    <a:lnTo>
                      <a:pt x="40" y="100"/>
                    </a:lnTo>
                    <a:lnTo>
                      <a:pt x="44" y="96"/>
                    </a:lnTo>
                    <a:lnTo>
                      <a:pt x="44" y="92"/>
                    </a:lnTo>
                    <a:lnTo>
                      <a:pt x="44" y="80"/>
                    </a:lnTo>
                    <a:lnTo>
                      <a:pt x="44" y="66"/>
                    </a:lnTo>
                    <a:lnTo>
                      <a:pt x="46" y="52"/>
                    </a:lnTo>
                    <a:lnTo>
                      <a:pt x="52" y="44"/>
                    </a:lnTo>
                    <a:lnTo>
                      <a:pt x="50" y="44"/>
                    </a:lnTo>
                    <a:lnTo>
                      <a:pt x="50" y="40"/>
                    </a:lnTo>
                    <a:lnTo>
                      <a:pt x="48" y="36"/>
                    </a:lnTo>
                    <a:lnTo>
                      <a:pt x="46" y="30"/>
                    </a:lnTo>
                    <a:lnTo>
                      <a:pt x="44" y="24"/>
                    </a:lnTo>
                    <a:lnTo>
                      <a:pt x="44" y="20"/>
                    </a:lnTo>
                    <a:lnTo>
                      <a:pt x="44" y="14"/>
                    </a:lnTo>
                    <a:lnTo>
                      <a:pt x="16" y="16"/>
                    </a:lnTo>
                    <a:lnTo>
                      <a:pt x="16" y="14"/>
                    </a:lnTo>
                    <a:lnTo>
                      <a:pt x="14" y="12"/>
                    </a:lnTo>
                    <a:lnTo>
                      <a:pt x="12" y="8"/>
                    </a:lnTo>
                    <a:lnTo>
                      <a:pt x="8" y="4"/>
                    </a:lnTo>
                    <a:lnTo>
                      <a:pt x="4" y="2"/>
                    </a:lnTo>
                    <a:lnTo>
                      <a:pt x="0" y="0"/>
                    </a:lnTo>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27" name="Freeform 279"/>
              <p:cNvSpPr/>
              <p:nvPr/>
            </p:nvSpPr>
            <p:spPr bwMode="gray">
              <a:xfrm>
                <a:off x="2624" y="2533"/>
                <a:ext cx="241" cy="162"/>
              </a:xfrm>
              <a:custGeom>
                <a:avLst/>
                <a:gdLst>
                  <a:gd name="T0" fmla="*/ 94 w 218"/>
                  <a:gd name="T1" fmla="*/ 36 h 162"/>
                  <a:gd name="T2" fmla="*/ 78 w 218"/>
                  <a:gd name="T3" fmla="*/ 40 h 162"/>
                  <a:gd name="T4" fmla="*/ 62 w 218"/>
                  <a:gd name="T5" fmla="*/ 42 h 162"/>
                  <a:gd name="T6" fmla="*/ 60 w 218"/>
                  <a:gd name="T7" fmla="*/ 62 h 162"/>
                  <a:gd name="T8" fmla="*/ 50 w 218"/>
                  <a:gd name="T9" fmla="*/ 100 h 162"/>
                  <a:gd name="T10" fmla="*/ 38 w 218"/>
                  <a:gd name="T11" fmla="*/ 116 h 162"/>
                  <a:gd name="T12" fmla="*/ 32 w 218"/>
                  <a:gd name="T13" fmla="*/ 120 h 162"/>
                  <a:gd name="T14" fmla="*/ 24 w 218"/>
                  <a:gd name="T15" fmla="*/ 122 h 162"/>
                  <a:gd name="T16" fmla="*/ 18 w 218"/>
                  <a:gd name="T17" fmla="*/ 122 h 162"/>
                  <a:gd name="T18" fmla="*/ 10 w 218"/>
                  <a:gd name="T19" fmla="*/ 122 h 162"/>
                  <a:gd name="T20" fmla="*/ 4 w 218"/>
                  <a:gd name="T21" fmla="*/ 122 h 162"/>
                  <a:gd name="T22" fmla="*/ 2 w 218"/>
                  <a:gd name="T23" fmla="*/ 128 h 162"/>
                  <a:gd name="T24" fmla="*/ 4 w 218"/>
                  <a:gd name="T25" fmla="*/ 132 h 162"/>
                  <a:gd name="T26" fmla="*/ 8 w 218"/>
                  <a:gd name="T27" fmla="*/ 138 h 162"/>
                  <a:gd name="T28" fmla="*/ 8 w 218"/>
                  <a:gd name="T29" fmla="*/ 140 h 162"/>
                  <a:gd name="T30" fmla="*/ 14 w 218"/>
                  <a:gd name="T31" fmla="*/ 144 h 162"/>
                  <a:gd name="T32" fmla="*/ 16 w 218"/>
                  <a:gd name="T33" fmla="*/ 144 h 162"/>
                  <a:gd name="T34" fmla="*/ 16 w 218"/>
                  <a:gd name="T35" fmla="*/ 150 h 162"/>
                  <a:gd name="T36" fmla="*/ 28 w 218"/>
                  <a:gd name="T37" fmla="*/ 142 h 162"/>
                  <a:gd name="T38" fmla="*/ 30 w 218"/>
                  <a:gd name="T39" fmla="*/ 146 h 162"/>
                  <a:gd name="T40" fmla="*/ 36 w 218"/>
                  <a:gd name="T41" fmla="*/ 150 h 162"/>
                  <a:gd name="T42" fmla="*/ 42 w 218"/>
                  <a:gd name="T43" fmla="*/ 154 h 162"/>
                  <a:gd name="T44" fmla="*/ 44 w 218"/>
                  <a:gd name="T45" fmla="*/ 156 h 162"/>
                  <a:gd name="T46" fmla="*/ 50 w 218"/>
                  <a:gd name="T47" fmla="*/ 162 h 162"/>
                  <a:gd name="T48" fmla="*/ 50 w 218"/>
                  <a:gd name="T49" fmla="*/ 158 h 162"/>
                  <a:gd name="T50" fmla="*/ 56 w 218"/>
                  <a:gd name="T51" fmla="*/ 152 h 162"/>
                  <a:gd name="T52" fmla="*/ 68 w 218"/>
                  <a:gd name="T53" fmla="*/ 146 h 162"/>
                  <a:gd name="T54" fmla="*/ 82 w 218"/>
                  <a:gd name="T55" fmla="*/ 146 h 162"/>
                  <a:gd name="T56" fmla="*/ 88 w 218"/>
                  <a:gd name="T57" fmla="*/ 146 h 162"/>
                  <a:gd name="T58" fmla="*/ 88 w 218"/>
                  <a:gd name="T59" fmla="*/ 148 h 162"/>
                  <a:gd name="T60" fmla="*/ 96 w 218"/>
                  <a:gd name="T61" fmla="*/ 150 h 162"/>
                  <a:gd name="T62" fmla="*/ 106 w 218"/>
                  <a:gd name="T63" fmla="*/ 154 h 162"/>
                  <a:gd name="T64" fmla="*/ 110 w 218"/>
                  <a:gd name="T65" fmla="*/ 156 h 162"/>
                  <a:gd name="T66" fmla="*/ 114 w 218"/>
                  <a:gd name="T67" fmla="*/ 152 h 162"/>
                  <a:gd name="T68" fmla="*/ 122 w 218"/>
                  <a:gd name="T69" fmla="*/ 148 h 162"/>
                  <a:gd name="T70" fmla="*/ 130 w 218"/>
                  <a:gd name="T71" fmla="*/ 148 h 162"/>
                  <a:gd name="T72" fmla="*/ 144 w 218"/>
                  <a:gd name="T73" fmla="*/ 144 h 162"/>
                  <a:gd name="T74" fmla="*/ 166 w 218"/>
                  <a:gd name="T75" fmla="*/ 148 h 162"/>
                  <a:gd name="T76" fmla="*/ 170 w 218"/>
                  <a:gd name="T77" fmla="*/ 146 h 162"/>
                  <a:gd name="T78" fmla="*/ 178 w 218"/>
                  <a:gd name="T79" fmla="*/ 142 h 162"/>
                  <a:gd name="T80" fmla="*/ 188 w 218"/>
                  <a:gd name="T81" fmla="*/ 140 h 162"/>
                  <a:gd name="T82" fmla="*/ 196 w 218"/>
                  <a:gd name="T83" fmla="*/ 118 h 162"/>
                  <a:gd name="T84" fmla="*/ 196 w 218"/>
                  <a:gd name="T85" fmla="*/ 116 h 162"/>
                  <a:gd name="T86" fmla="*/ 198 w 218"/>
                  <a:gd name="T87" fmla="*/ 108 h 162"/>
                  <a:gd name="T88" fmla="*/ 206 w 218"/>
                  <a:gd name="T89" fmla="*/ 100 h 162"/>
                  <a:gd name="T90" fmla="*/ 210 w 218"/>
                  <a:gd name="T91" fmla="*/ 92 h 162"/>
                  <a:gd name="T92" fmla="*/ 210 w 218"/>
                  <a:gd name="T93" fmla="*/ 66 h 162"/>
                  <a:gd name="T94" fmla="*/ 218 w 218"/>
                  <a:gd name="T95" fmla="*/ 44 h 162"/>
                  <a:gd name="T96" fmla="*/ 216 w 218"/>
                  <a:gd name="T97" fmla="*/ 40 h 162"/>
                  <a:gd name="T98" fmla="*/ 212 w 218"/>
                  <a:gd name="T99" fmla="*/ 30 h 162"/>
                  <a:gd name="T100" fmla="*/ 210 w 218"/>
                  <a:gd name="T101" fmla="*/ 20 h 162"/>
                  <a:gd name="T102" fmla="*/ 182 w 218"/>
                  <a:gd name="T103" fmla="*/ 16 h 162"/>
                  <a:gd name="T104" fmla="*/ 180 w 218"/>
                  <a:gd name="T105" fmla="*/ 12 h 162"/>
                  <a:gd name="T106" fmla="*/ 174 w 218"/>
                  <a:gd name="T107" fmla="*/ 4 h 162"/>
                  <a:gd name="T108" fmla="*/ 166 w 218"/>
                  <a:gd name="T109" fmla="*/ 0 h 162"/>
                  <a:gd name="T110" fmla="*/ 162 w 218"/>
                  <a:gd name="T111" fmla="*/ 0 h 16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18"/>
                  <a:gd name="T169" fmla="*/ 0 h 162"/>
                  <a:gd name="T170" fmla="*/ 218 w 218"/>
                  <a:gd name="T171" fmla="*/ 162 h 16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18" h="162">
                    <a:moveTo>
                      <a:pt x="162" y="0"/>
                    </a:moveTo>
                    <a:lnTo>
                      <a:pt x="94" y="36"/>
                    </a:lnTo>
                    <a:lnTo>
                      <a:pt x="90" y="38"/>
                    </a:lnTo>
                    <a:lnTo>
                      <a:pt x="78" y="40"/>
                    </a:lnTo>
                    <a:lnTo>
                      <a:pt x="68" y="42"/>
                    </a:lnTo>
                    <a:lnTo>
                      <a:pt x="62" y="42"/>
                    </a:lnTo>
                    <a:lnTo>
                      <a:pt x="62" y="48"/>
                    </a:lnTo>
                    <a:lnTo>
                      <a:pt x="60" y="62"/>
                    </a:lnTo>
                    <a:lnTo>
                      <a:pt x="56" y="80"/>
                    </a:lnTo>
                    <a:lnTo>
                      <a:pt x="50" y="100"/>
                    </a:lnTo>
                    <a:lnTo>
                      <a:pt x="38" y="116"/>
                    </a:lnTo>
                    <a:lnTo>
                      <a:pt x="36" y="118"/>
                    </a:lnTo>
                    <a:lnTo>
                      <a:pt x="32" y="120"/>
                    </a:lnTo>
                    <a:lnTo>
                      <a:pt x="28" y="120"/>
                    </a:lnTo>
                    <a:lnTo>
                      <a:pt x="24" y="122"/>
                    </a:lnTo>
                    <a:lnTo>
                      <a:pt x="20" y="122"/>
                    </a:lnTo>
                    <a:lnTo>
                      <a:pt x="18" y="122"/>
                    </a:lnTo>
                    <a:lnTo>
                      <a:pt x="14" y="122"/>
                    </a:lnTo>
                    <a:lnTo>
                      <a:pt x="10" y="122"/>
                    </a:lnTo>
                    <a:lnTo>
                      <a:pt x="6" y="122"/>
                    </a:lnTo>
                    <a:lnTo>
                      <a:pt x="4" y="122"/>
                    </a:lnTo>
                    <a:lnTo>
                      <a:pt x="0" y="128"/>
                    </a:lnTo>
                    <a:lnTo>
                      <a:pt x="2" y="128"/>
                    </a:lnTo>
                    <a:lnTo>
                      <a:pt x="2" y="130"/>
                    </a:lnTo>
                    <a:lnTo>
                      <a:pt x="4" y="132"/>
                    </a:lnTo>
                    <a:lnTo>
                      <a:pt x="6" y="136"/>
                    </a:lnTo>
                    <a:lnTo>
                      <a:pt x="8" y="138"/>
                    </a:lnTo>
                    <a:lnTo>
                      <a:pt x="8" y="140"/>
                    </a:lnTo>
                    <a:lnTo>
                      <a:pt x="10" y="142"/>
                    </a:lnTo>
                    <a:lnTo>
                      <a:pt x="14" y="144"/>
                    </a:lnTo>
                    <a:lnTo>
                      <a:pt x="16" y="144"/>
                    </a:lnTo>
                    <a:lnTo>
                      <a:pt x="16" y="146"/>
                    </a:lnTo>
                    <a:lnTo>
                      <a:pt x="16" y="150"/>
                    </a:lnTo>
                    <a:lnTo>
                      <a:pt x="26" y="150"/>
                    </a:lnTo>
                    <a:lnTo>
                      <a:pt x="28" y="142"/>
                    </a:lnTo>
                    <a:lnTo>
                      <a:pt x="28" y="144"/>
                    </a:lnTo>
                    <a:lnTo>
                      <a:pt x="30" y="146"/>
                    </a:lnTo>
                    <a:lnTo>
                      <a:pt x="34" y="148"/>
                    </a:lnTo>
                    <a:lnTo>
                      <a:pt x="36" y="150"/>
                    </a:lnTo>
                    <a:lnTo>
                      <a:pt x="38" y="152"/>
                    </a:lnTo>
                    <a:lnTo>
                      <a:pt x="42" y="154"/>
                    </a:lnTo>
                    <a:lnTo>
                      <a:pt x="44" y="156"/>
                    </a:lnTo>
                    <a:lnTo>
                      <a:pt x="46" y="158"/>
                    </a:lnTo>
                    <a:lnTo>
                      <a:pt x="50" y="162"/>
                    </a:lnTo>
                    <a:lnTo>
                      <a:pt x="50" y="160"/>
                    </a:lnTo>
                    <a:lnTo>
                      <a:pt x="50" y="158"/>
                    </a:lnTo>
                    <a:lnTo>
                      <a:pt x="54" y="156"/>
                    </a:lnTo>
                    <a:lnTo>
                      <a:pt x="56" y="152"/>
                    </a:lnTo>
                    <a:lnTo>
                      <a:pt x="62" y="148"/>
                    </a:lnTo>
                    <a:lnTo>
                      <a:pt x="68" y="146"/>
                    </a:lnTo>
                    <a:lnTo>
                      <a:pt x="76" y="146"/>
                    </a:lnTo>
                    <a:lnTo>
                      <a:pt x="82" y="146"/>
                    </a:lnTo>
                    <a:lnTo>
                      <a:pt x="86" y="146"/>
                    </a:lnTo>
                    <a:lnTo>
                      <a:pt x="88" y="146"/>
                    </a:lnTo>
                    <a:lnTo>
                      <a:pt x="88" y="148"/>
                    </a:lnTo>
                    <a:lnTo>
                      <a:pt x="92" y="148"/>
                    </a:lnTo>
                    <a:lnTo>
                      <a:pt x="96" y="150"/>
                    </a:lnTo>
                    <a:lnTo>
                      <a:pt x="102" y="152"/>
                    </a:lnTo>
                    <a:lnTo>
                      <a:pt x="106" y="154"/>
                    </a:lnTo>
                    <a:lnTo>
                      <a:pt x="108" y="156"/>
                    </a:lnTo>
                    <a:lnTo>
                      <a:pt x="110" y="156"/>
                    </a:lnTo>
                    <a:lnTo>
                      <a:pt x="110" y="154"/>
                    </a:lnTo>
                    <a:lnTo>
                      <a:pt x="114" y="152"/>
                    </a:lnTo>
                    <a:lnTo>
                      <a:pt x="118" y="148"/>
                    </a:lnTo>
                    <a:lnTo>
                      <a:pt x="122" y="148"/>
                    </a:lnTo>
                    <a:lnTo>
                      <a:pt x="126" y="146"/>
                    </a:lnTo>
                    <a:lnTo>
                      <a:pt x="130" y="148"/>
                    </a:lnTo>
                    <a:lnTo>
                      <a:pt x="134" y="146"/>
                    </a:lnTo>
                    <a:lnTo>
                      <a:pt x="144" y="144"/>
                    </a:lnTo>
                    <a:lnTo>
                      <a:pt x="154" y="144"/>
                    </a:lnTo>
                    <a:lnTo>
                      <a:pt x="166" y="148"/>
                    </a:lnTo>
                    <a:lnTo>
                      <a:pt x="168" y="148"/>
                    </a:lnTo>
                    <a:lnTo>
                      <a:pt x="170" y="146"/>
                    </a:lnTo>
                    <a:lnTo>
                      <a:pt x="174" y="144"/>
                    </a:lnTo>
                    <a:lnTo>
                      <a:pt x="178" y="142"/>
                    </a:lnTo>
                    <a:lnTo>
                      <a:pt x="182" y="140"/>
                    </a:lnTo>
                    <a:lnTo>
                      <a:pt x="188" y="140"/>
                    </a:lnTo>
                    <a:lnTo>
                      <a:pt x="192" y="140"/>
                    </a:lnTo>
                    <a:lnTo>
                      <a:pt x="196" y="118"/>
                    </a:lnTo>
                    <a:lnTo>
                      <a:pt x="196" y="116"/>
                    </a:lnTo>
                    <a:lnTo>
                      <a:pt x="198" y="112"/>
                    </a:lnTo>
                    <a:lnTo>
                      <a:pt x="198" y="108"/>
                    </a:lnTo>
                    <a:lnTo>
                      <a:pt x="202" y="104"/>
                    </a:lnTo>
                    <a:lnTo>
                      <a:pt x="206" y="100"/>
                    </a:lnTo>
                    <a:lnTo>
                      <a:pt x="210" y="96"/>
                    </a:lnTo>
                    <a:lnTo>
                      <a:pt x="210" y="92"/>
                    </a:lnTo>
                    <a:lnTo>
                      <a:pt x="210" y="80"/>
                    </a:lnTo>
                    <a:lnTo>
                      <a:pt x="210" y="66"/>
                    </a:lnTo>
                    <a:lnTo>
                      <a:pt x="212" y="52"/>
                    </a:lnTo>
                    <a:lnTo>
                      <a:pt x="218" y="44"/>
                    </a:lnTo>
                    <a:lnTo>
                      <a:pt x="216" y="44"/>
                    </a:lnTo>
                    <a:lnTo>
                      <a:pt x="216" y="40"/>
                    </a:lnTo>
                    <a:lnTo>
                      <a:pt x="214" y="36"/>
                    </a:lnTo>
                    <a:lnTo>
                      <a:pt x="212" y="30"/>
                    </a:lnTo>
                    <a:lnTo>
                      <a:pt x="210" y="24"/>
                    </a:lnTo>
                    <a:lnTo>
                      <a:pt x="210" y="20"/>
                    </a:lnTo>
                    <a:lnTo>
                      <a:pt x="210" y="14"/>
                    </a:lnTo>
                    <a:lnTo>
                      <a:pt x="182" y="16"/>
                    </a:lnTo>
                    <a:lnTo>
                      <a:pt x="182" y="14"/>
                    </a:lnTo>
                    <a:lnTo>
                      <a:pt x="180" y="12"/>
                    </a:lnTo>
                    <a:lnTo>
                      <a:pt x="178" y="8"/>
                    </a:lnTo>
                    <a:lnTo>
                      <a:pt x="174" y="4"/>
                    </a:lnTo>
                    <a:lnTo>
                      <a:pt x="170" y="2"/>
                    </a:lnTo>
                    <a:lnTo>
                      <a:pt x="166" y="0"/>
                    </a:lnTo>
                    <a:lnTo>
                      <a:pt x="162" y="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28" name="Freeform 281"/>
              <p:cNvSpPr/>
              <p:nvPr/>
            </p:nvSpPr>
            <p:spPr bwMode="gray">
              <a:xfrm>
                <a:off x="2836" y="2547"/>
                <a:ext cx="139" cy="212"/>
              </a:xfrm>
              <a:custGeom>
                <a:avLst/>
                <a:gdLst>
                  <a:gd name="T0" fmla="*/ 126 w 126"/>
                  <a:gd name="T1" fmla="*/ 46 h 212"/>
                  <a:gd name="T2" fmla="*/ 124 w 126"/>
                  <a:gd name="T3" fmla="*/ 90 h 212"/>
                  <a:gd name="T4" fmla="*/ 120 w 126"/>
                  <a:gd name="T5" fmla="*/ 88 h 212"/>
                  <a:gd name="T6" fmla="*/ 112 w 126"/>
                  <a:gd name="T7" fmla="*/ 90 h 212"/>
                  <a:gd name="T8" fmla="*/ 108 w 126"/>
                  <a:gd name="T9" fmla="*/ 92 h 212"/>
                  <a:gd name="T10" fmla="*/ 106 w 126"/>
                  <a:gd name="T11" fmla="*/ 98 h 212"/>
                  <a:gd name="T12" fmla="*/ 106 w 126"/>
                  <a:gd name="T13" fmla="*/ 104 h 212"/>
                  <a:gd name="T14" fmla="*/ 102 w 126"/>
                  <a:gd name="T15" fmla="*/ 110 h 212"/>
                  <a:gd name="T16" fmla="*/ 98 w 126"/>
                  <a:gd name="T17" fmla="*/ 114 h 212"/>
                  <a:gd name="T18" fmla="*/ 98 w 126"/>
                  <a:gd name="T19" fmla="*/ 120 h 212"/>
                  <a:gd name="T20" fmla="*/ 98 w 126"/>
                  <a:gd name="T21" fmla="*/ 124 h 212"/>
                  <a:gd name="T22" fmla="*/ 98 w 126"/>
                  <a:gd name="T23" fmla="*/ 124 h 212"/>
                  <a:gd name="T24" fmla="*/ 98 w 126"/>
                  <a:gd name="T25" fmla="*/ 122 h 212"/>
                  <a:gd name="T26" fmla="*/ 100 w 126"/>
                  <a:gd name="T27" fmla="*/ 126 h 212"/>
                  <a:gd name="T28" fmla="*/ 104 w 126"/>
                  <a:gd name="T29" fmla="*/ 132 h 212"/>
                  <a:gd name="T30" fmla="*/ 102 w 126"/>
                  <a:gd name="T31" fmla="*/ 138 h 212"/>
                  <a:gd name="T32" fmla="*/ 102 w 126"/>
                  <a:gd name="T33" fmla="*/ 150 h 212"/>
                  <a:gd name="T34" fmla="*/ 104 w 126"/>
                  <a:gd name="T35" fmla="*/ 158 h 212"/>
                  <a:gd name="T36" fmla="*/ 106 w 126"/>
                  <a:gd name="T37" fmla="*/ 168 h 212"/>
                  <a:gd name="T38" fmla="*/ 108 w 126"/>
                  <a:gd name="T39" fmla="*/ 174 h 212"/>
                  <a:gd name="T40" fmla="*/ 108 w 126"/>
                  <a:gd name="T41" fmla="*/ 176 h 212"/>
                  <a:gd name="T42" fmla="*/ 100 w 126"/>
                  <a:gd name="T43" fmla="*/ 178 h 212"/>
                  <a:gd name="T44" fmla="*/ 92 w 126"/>
                  <a:gd name="T45" fmla="*/ 182 h 212"/>
                  <a:gd name="T46" fmla="*/ 86 w 126"/>
                  <a:gd name="T47" fmla="*/ 190 h 212"/>
                  <a:gd name="T48" fmla="*/ 86 w 126"/>
                  <a:gd name="T49" fmla="*/ 192 h 212"/>
                  <a:gd name="T50" fmla="*/ 84 w 126"/>
                  <a:gd name="T51" fmla="*/ 198 h 212"/>
                  <a:gd name="T52" fmla="*/ 78 w 126"/>
                  <a:gd name="T53" fmla="*/ 202 h 212"/>
                  <a:gd name="T54" fmla="*/ 68 w 126"/>
                  <a:gd name="T55" fmla="*/ 204 h 212"/>
                  <a:gd name="T56" fmla="*/ 66 w 126"/>
                  <a:gd name="T57" fmla="*/ 202 h 212"/>
                  <a:gd name="T58" fmla="*/ 60 w 126"/>
                  <a:gd name="T59" fmla="*/ 200 h 212"/>
                  <a:gd name="T60" fmla="*/ 58 w 126"/>
                  <a:gd name="T61" fmla="*/ 204 h 212"/>
                  <a:gd name="T62" fmla="*/ 46 w 126"/>
                  <a:gd name="T63" fmla="*/ 208 h 212"/>
                  <a:gd name="T64" fmla="*/ 12 w 126"/>
                  <a:gd name="T65" fmla="*/ 212 h 212"/>
                  <a:gd name="T66" fmla="*/ 12 w 126"/>
                  <a:gd name="T67" fmla="*/ 210 h 212"/>
                  <a:gd name="T68" fmla="*/ 10 w 126"/>
                  <a:gd name="T69" fmla="*/ 204 h 212"/>
                  <a:gd name="T70" fmla="*/ 6 w 126"/>
                  <a:gd name="T71" fmla="*/ 200 h 212"/>
                  <a:gd name="T72" fmla="*/ 2 w 126"/>
                  <a:gd name="T73" fmla="*/ 194 h 212"/>
                  <a:gd name="T74" fmla="*/ 2 w 126"/>
                  <a:gd name="T75" fmla="*/ 184 h 212"/>
                  <a:gd name="T76" fmla="*/ 6 w 126"/>
                  <a:gd name="T77" fmla="*/ 186 h 212"/>
                  <a:gd name="T78" fmla="*/ 12 w 126"/>
                  <a:gd name="T79" fmla="*/ 184 h 212"/>
                  <a:gd name="T80" fmla="*/ 18 w 126"/>
                  <a:gd name="T81" fmla="*/ 180 h 212"/>
                  <a:gd name="T82" fmla="*/ 18 w 126"/>
                  <a:gd name="T83" fmla="*/ 174 h 212"/>
                  <a:gd name="T84" fmla="*/ 16 w 126"/>
                  <a:gd name="T85" fmla="*/ 168 h 212"/>
                  <a:gd name="T86" fmla="*/ 12 w 126"/>
                  <a:gd name="T87" fmla="*/ 156 h 212"/>
                  <a:gd name="T88" fmla="*/ 12 w 126"/>
                  <a:gd name="T89" fmla="*/ 150 h 212"/>
                  <a:gd name="T90" fmla="*/ 14 w 126"/>
                  <a:gd name="T91" fmla="*/ 144 h 212"/>
                  <a:gd name="T92" fmla="*/ 12 w 126"/>
                  <a:gd name="T93" fmla="*/ 136 h 212"/>
                  <a:gd name="T94" fmla="*/ 10 w 126"/>
                  <a:gd name="T95" fmla="*/ 132 h 212"/>
                  <a:gd name="T96" fmla="*/ 8 w 126"/>
                  <a:gd name="T97" fmla="*/ 130 h 212"/>
                  <a:gd name="T98" fmla="*/ 4 w 126"/>
                  <a:gd name="T99" fmla="*/ 126 h 212"/>
                  <a:gd name="T100" fmla="*/ 0 w 126"/>
                  <a:gd name="T101" fmla="*/ 126 h 212"/>
                  <a:gd name="T102" fmla="*/ 2 w 126"/>
                  <a:gd name="T103" fmla="*/ 120 h 212"/>
                  <a:gd name="T104" fmla="*/ 6 w 126"/>
                  <a:gd name="T105" fmla="*/ 104 h 212"/>
                  <a:gd name="T106" fmla="*/ 4 w 126"/>
                  <a:gd name="T107" fmla="*/ 102 h 212"/>
                  <a:gd name="T108" fmla="*/ 6 w 126"/>
                  <a:gd name="T109" fmla="*/ 96 h 212"/>
                  <a:gd name="T110" fmla="*/ 12 w 126"/>
                  <a:gd name="T111" fmla="*/ 88 h 212"/>
                  <a:gd name="T112" fmla="*/ 18 w 126"/>
                  <a:gd name="T113" fmla="*/ 78 h 212"/>
                  <a:gd name="T114" fmla="*/ 18 w 126"/>
                  <a:gd name="T115" fmla="*/ 50 h 212"/>
                  <a:gd name="T116" fmla="*/ 26 w 126"/>
                  <a:gd name="T117" fmla="*/ 30 h 212"/>
                  <a:gd name="T118" fmla="*/ 24 w 126"/>
                  <a:gd name="T119" fmla="*/ 26 h 212"/>
                  <a:gd name="T120" fmla="*/ 20 w 126"/>
                  <a:gd name="T121" fmla="*/ 16 h 212"/>
                  <a:gd name="T122" fmla="*/ 18 w 126"/>
                  <a:gd name="T123" fmla="*/ 6 h 212"/>
                  <a:gd name="T124" fmla="*/ 18 w 126"/>
                  <a:gd name="T125" fmla="*/ 0 h 21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6"/>
                  <a:gd name="T190" fmla="*/ 0 h 212"/>
                  <a:gd name="T191" fmla="*/ 126 w 126"/>
                  <a:gd name="T192" fmla="*/ 212 h 21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6" h="212">
                    <a:moveTo>
                      <a:pt x="18" y="0"/>
                    </a:moveTo>
                    <a:lnTo>
                      <a:pt x="126" y="46"/>
                    </a:lnTo>
                    <a:lnTo>
                      <a:pt x="124" y="90"/>
                    </a:lnTo>
                    <a:lnTo>
                      <a:pt x="122" y="90"/>
                    </a:lnTo>
                    <a:lnTo>
                      <a:pt x="120" y="88"/>
                    </a:lnTo>
                    <a:lnTo>
                      <a:pt x="116" y="88"/>
                    </a:lnTo>
                    <a:lnTo>
                      <a:pt x="112" y="90"/>
                    </a:lnTo>
                    <a:lnTo>
                      <a:pt x="110" y="90"/>
                    </a:lnTo>
                    <a:lnTo>
                      <a:pt x="108" y="92"/>
                    </a:lnTo>
                    <a:lnTo>
                      <a:pt x="106" y="96"/>
                    </a:lnTo>
                    <a:lnTo>
                      <a:pt x="106" y="98"/>
                    </a:lnTo>
                    <a:lnTo>
                      <a:pt x="106" y="100"/>
                    </a:lnTo>
                    <a:lnTo>
                      <a:pt x="106" y="104"/>
                    </a:lnTo>
                    <a:lnTo>
                      <a:pt x="104" y="108"/>
                    </a:lnTo>
                    <a:lnTo>
                      <a:pt x="102" y="110"/>
                    </a:lnTo>
                    <a:lnTo>
                      <a:pt x="100" y="110"/>
                    </a:lnTo>
                    <a:lnTo>
                      <a:pt x="98" y="114"/>
                    </a:lnTo>
                    <a:lnTo>
                      <a:pt x="96" y="116"/>
                    </a:lnTo>
                    <a:lnTo>
                      <a:pt x="98" y="120"/>
                    </a:lnTo>
                    <a:lnTo>
                      <a:pt x="98" y="122"/>
                    </a:lnTo>
                    <a:lnTo>
                      <a:pt x="98" y="124"/>
                    </a:lnTo>
                    <a:lnTo>
                      <a:pt x="98" y="122"/>
                    </a:lnTo>
                    <a:lnTo>
                      <a:pt x="98" y="124"/>
                    </a:lnTo>
                    <a:lnTo>
                      <a:pt x="100" y="126"/>
                    </a:lnTo>
                    <a:lnTo>
                      <a:pt x="102" y="128"/>
                    </a:lnTo>
                    <a:lnTo>
                      <a:pt x="104" y="132"/>
                    </a:lnTo>
                    <a:lnTo>
                      <a:pt x="104" y="134"/>
                    </a:lnTo>
                    <a:lnTo>
                      <a:pt x="102" y="138"/>
                    </a:lnTo>
                    <a:lnTo>
                      <a:pt x="102" y="144"/>
                    </a:lnTo>
                    <a:lnTo>
                      <a:pt x="102" y="150"/>
                    </a:lnTo>
                    <a:lnTo>
                      <a:pt x="102" y="154"/>
                    </a:lnTo>
                    <a:lnTo>
                      <a:pt x="104" y="158"/>
                    </a:lnTo>
                    <a:lnTo>
                      <a:pt x="104" y="162"/>
                    </a:lnTo>
                    <a:lnTo>
                      <a:pt x="106" y="168"/>
                    </a:lnTo>
                    <a:lnTo>
                      <a:pt x="108" y="172"/>
                    </a:lnTo>
                    <a:lnTo>
                      <a:pt x="108" y="174"/>
                    </a:lnTo>
                    <a:lnTo>
                      <a:pt x="108" y="176"/>
                    </a:lnTo>
                    <a:lnTo>
                      <a:pt x="104" y="178"/>
                    </a:lnTo>
                    <a:lnTo>
                      <a:pt x="100" y="178"/>
                    </a:lnTo>
                    <a:lnTo>
                      <a:pt x="96" y="180"/>
                    </a:lnTo>
                    <a:lnTo>
                      <a:pt x="92" y="182"/>
                    </a:lnTo>
                    <a:lnTo>
                      <a:pt x="88" y="186"/>
                    </a:lnTo>
                    <a:lnTo>
                      <a:pt x="86" y="190"/>
                    </a:lnTo>
                    <a:lnTo>
                      <a:pt x="86" y="192"/>
                    </a:lnTo>
                    <a:lnTo>
                      <a:pt x="86" y="194"/>
                    </a:lnTo>
                    <a:lnTo>
                      <a:pt x="84" y="198"/>
                    </a:lnTo>
                    <a:lnTo>
                      <a:pt x="82" y="200"/>
                    </a:lnTo>
                    <a:lnTo>
                      <a:pt x="78" y="202"/>
                    </a:lnTo>
                    <a:lnTo>
                      <a:pt x="74" y="204"/>
                    </a:lnTo>
                    <a:lnTo>
                      <a:pt x="68" y="204"/>
                    </a:lnTo>
                    <a:lnTo>
                      <a:pt x="68" y="202"/>
                    </a:lnTo>
                    <a:lnTo>
                      <a:pt x="66" y="202"/>
                    </a:lnTo>
                    <a:lnTo>
                      <a:pt x="64" y="202"/>
                    </a:lnTo>
                    <a:lnTo>
                      <a:pt x="60" y="200"/>
                    </a:lnTo>
                    <a:lnTo>
                      <a:pt x="58" y="202"/>
                    </a:lnTo>
                    <a:lnTo>
                      <a:pt x="58" y="204"/>
                    </a:lnTo>
                    <a:lnTo>
                      <a:pt x="56" y="204"/>
                    </a:lnTo>
                    <a:lnTo>
                      <a:pt x="46" y="208"/>
                    </a:lnTo>
                    <a:lnTo>
                      <a:pt x="32" y="210"/>
                    </a:lnTo>
                    <a:lnTo>
                      <a:pt x="12" y="212"/>
                    </a:lnTo>
                    <a:lnTo>
                      <a:pt x="12" y="210"/>
                    </a:lnTo>
                    <a:lnTo>
                      <a:pt x="10" y="206"/>
                    </a:lnTo>
                    <a:lnTo>
                      <a:pt x="10" y="204"/>
                    </a:lnTo>
                    <a:lnTo>
                      <a:pt x="6" y="202"/>
                    </a:lnTo>
                    <a:lnTo>
                      <a:pt x="6" y="200"/>
                    </a:lnTo>
                    <a:lnTo>
                      <a:pt x="4" y="198"/>
                    </a:lnTo>
                    <a:lnTo>
                      <a:pt x="2" y="194"/>
                    </a:lnTo>
                    <a:lnTo>
                      <a:pt x="2" y="190"/>
                    </a:lnTo>
                    <a:lnTo>
                      <a:pt x="2" y="184"/>
                    </a:lnTo>
                    <a:lnTo>
                      <a:pt x="4" y="184"/>
                    </a:lnTo>
                    <a:lnTo>
                      <a:pt x="6" y="186"/>
                    </a:lnTo>
                    <a:lnTo>
                      <a:pt x="8" y="184"/>
                    </a:lnTo>
                    <a:lnTo>
                      <a:pt x="12" y="184"/>
                    </a:lnTo>
                    <a:lnTo>
                      <a:pt x="14" y="182"/>
                    </a:lnTo>
                    <a:lnTo>
                      <a:pt x="18" y="180"/>
                    </a:lnTo>
                    <a:lnTo>
                      <a:pt x="18" y="176"/>
                    </a:lnTo>
                    <a:lnTo>
                      <a:pt x="18" y="174"/>
                    </a:lnTo>
                    <a:lnTo>
                      <a:pt x="18" y="172"/>
                    </a:lnTo>
                    <a:lnTo>
                      <a:pt x="16" y="168"/>
                    </a:lnTo>
                    <a:lnTo>
                      <a:pt x="14" y="162"/>
                    </a:lnTo>
                    <a:lnTo>
                      <a:pt x="12" y="156"/>
                    </a:lnTo>
                    <a:lnTo>
                      <a:pt x="12" y="152"/>
                    </a:lnTo>
                    <a:lnTo>
                      <a:pt x="12" y="150"/>
                    </a:lnTo>
                    <a:lnTo>
                      <a:pt x="12" y="146"/>
                    </a:lnTo>
                    <a:lnTo>
                      <a:pt x="14" y="144"/>
                    </a:lnTo>
                    <a:lnTo>
                      <a:pt x="12" y="140"/>
                    </a:lnTo>
                    <a:lnTo>
                      <a:pt x="12" y="136"/>
                    </a:lnTo>
                    <a:lnTo>
                      <a:pt x="10" y="132"/>
                    </a:lnTo>
                    <a:lnTo>
                      <a:pt x="10" y="130"/>
                    </a:lnTo>
                    <a:lnTo>
                      <a:pt x="8" y="130"/>
                    </a:lnTo>
                    <a:lnTo>
                      <a:pt x="6" y="128"/>
                    </a:lnTo>
                    <a:lnTo>
                      <a:pt x="4" y="126"/>
                    </a:lnTo>
                    <a:lnTo>
                      <a:pt x="0" y="128"/>
                    </a:lnTo>
                    <a:lnTo>
                      <a:pt x="0" y="126"/>
                    </a:lnTo>
                    <a:lnTo>
                      <a:pt x="0" y="124"/>
                    </a:lnTo>
                    <a:lnTo>
                      <a:pt x="2" y="120"/>
                    </a:lnTo>
                    <a:lnTo>
                      <a:pt x="4" y="114"/>
                    </a:lnTo>
                    <a:lnTo>
                      <a:pt x="6" y="104"/>
                    </a:lnTo>
                    <a:lnTo>
                      <a:pt x="4" y="104"/>
                    </a:lnTo>
                    <a:lnTo>
                      <a:pt x="4" y="102"/>
                    </a:lnTo>
                    <a:lnTo>
                      <a:pt x="4" y="100"/>
                    </a:lnTo>
                    <a:lnTo>
                      <a:pt x="6" y="96"/>
                    </a:lnTo>
                    <a:lnTo>
                      <a:pt x="8" y="92"/>
                    </a:lnTo>
                    <a:lnTo>
                      <a:pt x="12" y="88"/>
                    </a:lnTo>
                    <a:lnTo>
                      <a:pt x="18" y="82"/>
                    </a:lnTo>
                    <a:lnTo>
                      <a:pt x="18" y="78"/>
                    </a:lnTo>
                    <a:lnTo>
                      <a:pt x="18" y="66"/>
                    </a:lnTo>
                    <a:lnTo>
                      <a:pt x="18" y="50"/>
                    </a:lnTo>
                    <a:lnTo>
                      <a:pt x="20" y="38"/>
                    </a:lnTo>
                    <a:lnTo>
                      <a:pt x="26" y="30"/>
                    </a:lnTo>
                    <a:lnTo>
                      <a:pt x="24" y="30"/>
                    </a:lnTo>
                    <a:lnTo>
                      <a:pt x="24" y="26"/>
                    </a:lnTo>
                    <a:lnTo>
                      <a:pt x="22" y="22"/>
                    </a:lnTo>
                    <a:lnTo>
                      <a:pt x="20" y="16"/>
                    </a:lnTo>
                    <a:lnTo>
                      <a:pt x="18" y="12"/>
                    </a:lnTo>
                    <a:lnTo>
                      <a:pt x="18" y="6"/>
                    </a:lnTo>
                    <a:lnTo>
                      <a:pt x="18" y="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29" name="Freeform 282"/>
              <p:cNvSpPr/>
              <p:nvPr/>
            </p:nvSpPr>
            <p:spPr bwMode="gray">
              <a:xfrm>
                <a:off x="2944" y="2553"/>
                <a:ext cx="241" cy="250"/>
              </a:xfrm>
              <a:custGeom>
                <a:avLst/>
                <a:gdLst>
                  <a:gd name="T0" fmla="*/ 186 w 218"/>
                  <a:gd name="T1" fmla="*/ 4 h 250"/>
                  <a:gd name="T2" fmla="*/ 174 w 218"/>
                  <a:gd name="T3" fmla="*/ 16 h 250"/>
                  <a:gd name="T4" fmla="*/ 28 w 218"/>
                  <a:gd name="T5" fmla="*/ 22 h 250"/>
                  <a:gd name="T6" fmla="*/ 24 w 218"/>
                  <a:gd name="T7" fmla="*/ 82 h 250"/>
                  <a:gd name="T8" fmla="*/ 14 w 218"/>
                  <a:gd name="T9" fmla="*/ 84 h 250"/>
                  <a:gd name="T10" fmla="*/ 10 w 218"/>
                  <a:gd name="T11" fmla="*/ 90 h 250"/>
                  <a:gd name="T12" fmla="*/ 6 w 218"/>
                  <a:gd name="T13" fmla="*/ 100 h 250"/>
                  <a:gd name="T14" fmla="*/ 2 w 218"/>
                  <a:gd name="T15" fmla="*/ 106 h 250"/>
                  <a:gd name="T16" fmla="*/ 0 w 218"/>
                  <a:gd name="T17" fmla="*/ 110 h 250"/>
                  <a:gd name="T18" fmla="*/ 4 w 218"/>
                  <a:gd name="T19" fmla="*/ 122 h 250"/>
                  <a:gd name="T20" fmla="*/ 6 w 218"/>
                  <a:gd name="T21" fmla="*/ 128 h 250"/>
                  <a:gd name="T22" fmla="*/ 6 w 218"/>
                  <a:gd name="T23" fmla="*/ 136 h 250"/>
                  <a:gd name="T24" fmla="*/ 6 w 218"/>
                  <a:gd name="T25" fmla="*/ 152 h 250"/>
                  <a:gd name="T26" fmla="*/ 14 w 218"/>
                  <a:gd name="T27" fmla="*/ 174 h 250"/>
                  <a:gd name="T28" fmla="*/ 24 w 218"/>
                  <a:gd name="T29" fmla="*/ 186 h 250"/>
                  <a:gd name="T30" fmla="*/ 32 w 218"/>
                  <a:gd name="T31" fmla="*/ 196 h 250"/>
                  <a:gd name="T32" fmla="*/ 50 w 218"/>
                  <a:gd name="T33" fmla="*/ 222 h 250"/>
                  <a:gd name="T34" fmla="*/ 56 w 218"/>
                  <a:gd name="T35" fmla="*/ 230 h 250"/>
                  <a:gd name="T36" fmla="*/ 66 w 218"/>
                  <a:gd name="T37" fmla="*/ 238 h 250"/>
                  <a:gd name="T38" fmla="*/ 78 w 218"/>
                  <a:gd name="T39" fmla="*/ 240 h 250"/>
                  <a:gd name="T40" fmla="*/ 88 w 218"/>
                  <a:gd name="T41" fmla="*/ 250 h 250"/>
                  <a:gd name="T42" fmla="*/ 114 w 218"/>
                  <a:gd name="T43" fmla="*/ 250 h 250"/>
                  <a:gd name="T44" fmla="*/ 138 w 218"/>
                  <a:gd name="T45" fmla="*/ 250 h 250"/>
                  <a:gd name="T46" fmla="*/ 180 w 218"/>
                  <a:gd name="T47" fmla="*/ 244 h 250"/>
                  <a:gd name="T48" fmla="*/ 180 w 218"/>
                  <a:gd name="T49" fmla="*/ 222 h 250"/>
                  <a:gd name="T50" fmla="*/ 172 w 218"/>
                  <a:gd name="T51" fmla="*/ 210 h 250"/>
                  <a:gd name="T52" fmla="*/ 160 w 218"/>
                  <a:gd name="T53" fmla="*/ 196 h 250"/>
                  <a:gd name="T54" fmla="*/ 154 w 218"/>
                  <a:gd name="T55" fmla="*/ 192 h 250"/>
                  <a:gd name="T56" fmla="*/ 152 w 218"/>
                  <a:gd name="T57" fmla="*/ 184 h 250"/>
                  <a:gd name="T58" fmla="*/ 156 w 218"/>
                  <a:gd name="T59" fmla="*/ 176 h 250"/>
                  <a:gd name="T60" fmla="*/ 156 w 218"/>
                  <a:gd name="T61" fmla="*/ 158 h 250"/>
                  <a:gd name="T62" fmla="*/ 160 w 218"/>
                  <a:gd name="T63" fmla="*/ 150 h 250"/>
                  <a:gd name="T64" fmla="*/ 176 w 218"/>
                  <a:gd name="T65" fmla="*/ 130 h 250"/>
                  <a:gd name="T66" fmla="*/ 188 w 218"/>
                  <a:gd name="T67" fmla="*/ 108 h 250"/>
                  <a:gd name="T68" fmla="*/ 192 w 218"/>
                  <a:gd name="T69" fmla="*/ 94 h 250"/>
                  <a:gd name="T70" fmla="*/ 200 w 218"/>
                  <a:gd name="T71" fmla="*/ 82 h 250"/>
                  <a:gd name="T72" fmla="*/ 208 w 218"/>
                  <a:gd name="T73" fmla="*/ 78 h 250"/>
                  <a:gd name="T74" fmla="*/ 216 w 218"/>
                  <a:gd name="T75" fmla="*/ 70 h 250"/>
                  <a:gd name="T76" fmla="*/ 218 w 218"/>
                  <a:gd name="T77" fmla="*/ 66 h 250"/>
                  <a:gd name="T78" fmla="*/ 212 w 218"/>
                  <a:gd name="T79" fmla="*/ 54 h 250"/>
                  <a:gd name="T80" fmla="*/ 204 w 218"/>
                  <a:gd name="T81" fmla="*/ 40 h 250"/>
                  <a:gd name="T82" fmla="*/ 200 w 218"/>
                  <a:gd name="T83" fmla="*/ 32 h 250"/>
                  <a:gd name="T84" fmla="*/ 200 w 218"/>
                  <a:gd name="T85" fmla="*/ 22 h 250"/>
                  <a:gd name="T86" fmla="*/ 192 w 218"/>
                  <a:gd name="T87" fmla="*/ 8 h 25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18"/>
                  <a:gd name="T133" fmla="*/ 0 h 250"/>
                  <a:gd name="T134" fmla="*/ 218 w 218"/>
                  <a:gd name="T135" fmla="*/ 250 h 25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18" h="250">
                    <a:moveTo>
                      <a:pt x="188" y="0"/>
                    </a:moveTo>
                    <a:lnTo>
                      <a:pt x="188" y="2"/>
                    </a:lnTo>
                    <a:lnTo>
                      <a:pt x="186" y="4"/>
                    </a:lnTo>
                    <a:lnTo>
                      <a:pt x="184" y="8"/>
                    </a:lnTo>
                    <a:lnTo>
                      <a:pt x="180" y="12"/>
                    </a:lnTo>
                    <a:lnTo>
                      <a:pt x="174" y="16"/>
                    </a:lnTo>
                    <a:lnTo>
                      <a:pt x="168" y="20"/>
                    </a:lnTo>
                    <a:lnTo>
                      <a:pt x="160" y="22"/>
                    </a:lnTo>
                    <a:lnTo>
                      <a:pt x="28" y="22"/>
                    </a:lnTo>
                    <a:lnTo>
                      <a:pt x="28" y="84"/>
                    </a:lnTo>
                    <a:lnTo>
                      <a:pt x="28" y="82"/>
                    </a:lnTo>
                    <a:lnTo>
                      <a:pt x="24" y="82"/>
                    </a:lnTo>
                    <a:lnTo>
                      <a:pt x="20" y="82"/>
                    </a:lnTo>
                    <a:lnTo>
                      <a:pt x="18" y="82"/>
                    </a:lnTo>
                    <a:lnTo>
                      <a:pt x="14" y="84"/>
                    </a:lnTo>
                    <a:lnTo>
                      <a:pt x="10" y="86"/>
                    </a:lnTo>
                    <a:lnTo>
                      <a:pt x="10" y="90"/>
                    </a:lnTo>
                    <a:lnTo>
                      <a:pt x="8" y="94"/>
                    </a:lnTo>
                    <a:lnTo>
                      <a:pt x="8" y="98"/>
                    </a:lnTo>
                    <a:lnTo>
                      <a:pt x="6" y="100"/>
                    </a:lnTo>
                    <a:lnTo>
                      <a:pt x="6" y="102"/>
                    </a:lnTo>
                    <a:lnTo>
                      <a:pt x="4" y="104"/>
                    </a:lnTo>
                    <a:lnTo>
                      <a:pt x="2" y="106"/>
                    </a:lnTo>
                    <a:lnTo>
                      <a:pt x="0" y="108"/>
                    </a:lnTo>
                    <a:lnTo>
                      <a:pt x="0" y="110"/>
                    </a:lnTo>
                    <a:lnTo>
                      <a:pt x="0" y="114"/>
                    </a:lnTo>
                    <a:lnTo>
                      <a:pt x="2" y="118"/>
                    </a:lnTo>
                    <a:lnTo>
                      <a:pt x="4" y="122"/>
                    </a:lnTo>
                    <a:lnTo>
                      <a:pt x="6" y="124"/>
                    </a:lnTo>
                    <a:lnTo>
                      <a:pt x="6" y="128"/>
                    </a:lnTo>
                    <a:lnTo>
                      <a:pt x="6" y="132"/>
                    </a:lnTo>
                    <a:lnTo>
                      <a:pt x="6" y="136"/>
                    </a:lnTo>
                    <a:lnTo>
                      <a:pt x="4" y="140"/>
                    </a:lnTo>
                    <a:lnTo>
                      <a:pt x="4" y="146"/>
                    </a:lnTo>
                    <a:lnTo>
                      <a:pt x="6" y="152"/>
                    </a:lnTo>
                    <a:lnTo>
                      <a:pt x="12" y="170"/>
                    </a:lnTo>
                    <a:lnTo>
                      <a:pt x="14" y="174"/>
                    </a:lnTo>
                    <a:lnTo>
                      <a:pt x="16" y="178"/>
                    </a:lnTo>
                    <a:lnTo>
                      <a:pt x="20" y="182"/>
                    </a:lnTo>
                    <a:lnTo>
                      <a:pt x="24" y="186"/>
                    </a:lnTo>
                    <a:lnTo>
                      <a:pt x="26" y="190"/>
                    </a:lnTo>
                    <a:lnTo>
                      <a:pt x="30" y="194"/>
                    </a:lnTo>
                    <a:lnTo>
                      <a:pt x="32" y="196"/>
                    </a:lnTo>
                    <a:lnTo>
                      <a:pt x="38" y="204"/>
                    </a:lnTo>
                    <a:lnTo>
                      <a:pt x="44" y="214"/>
                    </a:lnTo>
                    <a:lnTo>
                      <a:pt x="50" y="222"/>
                    </a:lnTo>
                    <a:lnTo>
                      <a:pt x="54" y="228"/>
                    </a:lnTo>
                    <a:lnTo>
                      <a:pt x="54" y="230"/>
                    </a:lnTo>
                    <a:lnTo>
                      <a:pt x="56" y="230"/>
                    </a:lnTo>
                    <a:lnTo>
                      <a:pt x="60" y="234"/>
                    </a:lnTo>
                    <a:lnTo>
                      <a:pt x="62" y="236"/>
                    </a:lnTo>
                    <a:lnTo>
                      <a:pt x="66" y="238"/>
                    </a:lnTo>
                    <a:lnTo>
                      <a:pt x="72" y="240"/>
                    </a:lnTo>
                    <a:lnTo>
                      <a:pt x="76" y="240"/>
                    </a:lnTo>
                    <a:lnTo>
                      <a:pt x="78" y="240"/>
                    </a:lnTo>
                    <a:lnTo>
                      <a:pt x="80" y="242"/>
                    </a:lnTo>
                    <a:lnTo>
                      <a:pt x="84" y="244"/>
                    </a:lnTo>
                    <a:lnTo>
                      <a:pt x="88" y="250"/>
                    </a:lnTo>
                    <a:lnTo>
                      <a:pt x="92" y="250"/>
                    </a:lnTo>
                    <a:lnTo>
                      <a:pt x="102" y="250"/>
                    </a:lnTo>
                    <a:lnTo>
                      <a:pt x="114" y="250"/>
                    </a:lnTo>
                    <a:lnTo>
                      <a:pt x="122" y="250"/>
                    </a:lnTo>
                    <a:lnTo>
                      <a:pt x="126" y="250"/>
                    </a:lnTo>
                    <a:lnTo>
                      <a:pt x="138" y="250"/>
                    </a:lnTo>
                    <a:lnTo>
                      <a:pt x="152" y="248"/>
                    </a:lnTo>
                    <a:lnTo>
                      <a:pt x="168" y="246"/>
                    </a:lnTo>
                    <a:lnTo>
                      <a:pt x="180" y="244"/>
                    </a:lnTo>
                    <a:lnTo>
                      <a:pt x="184" y="240"/>
                    </a:lnTo>
                    <a:lnTo>
                      <a:pt x="182" y="222"/>
                    </a:lnTo>
                    <a:lnTo>
                      <a:pt x="180" y="222"/>
                    </a:lnTo>
                    <a:lnTo>
                      <a:pt x="178" y="218"/>
                    </a:lnTo>
                    <a:lnTo>
                      <a:pt x="176" y="214"/>
                    </a:lnTo>
                    <a:lnTo>
                      <a:pt x="172" y="210"/>
                    </a:lnTo>
                    <a:lnTo>
                      <a:pt x="168" y="204"/>
                    </a:lnTo>
                    <a:lnTo>
                      <a:pt x="164" y="200"/>
                    </a:lnTo>
                    <a:lnTo>
                      <a:pt x="160" y="196"/>
                    </a:lnTo>
                    <a:lnTo>
                      <a:pt x="158" y="194"/>
                    </a:lnTo>
                    <a:lnTo>
                      <a:pt x="156" y="194"/>
                    </a:lnTo>
                    <a:lnTo>
                      <a:pt x="154" y="192"/>
                    </a:lnTo>
                    <a:lnTo>
                      <a:pt x="152" y="190"/>
                    </a:lnTo>
                    <a:lnTo>
                      <a:pt x="152" y="188"/>
                    </a:lnTo>
                    <a:lnTo>
                      <a:pt x="152" y="184"/>
                    </a:lnTo>
                    <a:lnTo>
                      <a:pt x="156" y="182"/>
                    </a:lnTo>
                    <a:lnTo>
                      <a:pt x="156" y="180"/>
                    </a:lnTo>
                    <a:lnTo>
                      <a:pt x="156" y="176"/>
                    </a:lnTo>
                    <a:lnTo>
                      <a:pt x="156" y="172"/>
                    </a:lnTo>
                    <a:lnTo>
                      <a:pt x="156" y="166"/>
                    </a:lnTo>
                    <a:lnTo>
                      <a:pt x="156" y="158"/>
                    </a:lnTo>
                    <a:lnTo>
                      <a:pt x="158" y="154"/>
                    </a:lnTo>
                    <a:lnTo>
                      <a:pt x="160" y="150"/>
                    </a:lnTo>
                    <a:lnTo>
                      <a:pt x="164" y="144"/>
                    </a:lnTo>
                    <a:lnTo>
                      <a:pt x="168" y="136"/>
                    </a:lnTo>
                    <a:lnTo>
                      <a:pt x="176" y="130"/>
                    </a:lnTo>
                    <a:lnTo>
                      <a:pt x="178" y="128"/>
                    </a:lnTo>
                    <a:lnTo>
                      <a:pt x="182" y="118"/>
                    </a:lnTo>
                    <a:lnTo>
                      <a:pt x="188" y="108"/>
                    </a:lnTo>
                    <a:lnTo>
                      <a:pt x="188" y="98"/>
                    </a:lnTo>
                    <a:lnTo>
                      <a:pt x="190" y="96"/>
                    </a:lnTo>
                    <a:lnTo>
                      <a:pt x="192" y="94"/>
                    </a:lnTo>
                    <a:lnTo>
                      <a:pt x="194" y="90"/>
                    </a:lnTo>
                    <a:lnTo>
                      <a:pt x="198" y="86"/>
                    </a:lnTo>
                    <a:lnTo>
                      <a:pt x="200" y="82"/>
                    </a:lnTo>
                    <a:lnTo>
                      <a:pt x="204" y="80"/>
                    </a:lnTo>
                    <a:lnTo>
                      <a:pt x="206" y="78"/>
                    </a:lnTo>
                    <a:lnTo>
                      <a:pt x="208" y="78"/>
                    </a:lnTo>
                    <a:lnTo>
                      <a:pt x="212" y="76"/>
                    </a:lnTo>
                    <a:lnTo>
                      <a:pt x="214" y="72"/>
                    </a:lnTo>
                    <a:lnTo>
                      <a:pt x="216" y="70"/>
                    </a:lnTo>
                    <a:lnTo>
                      <a:pt x="218" y="68"/>
                    </a:lnTo>
                    <a:lnTo>
                      <a:pt x="218" y="66"/>
                    </a:lnTo>
                    <a:lnTo>
                      <a:pt x="216" y="64"/>
                    </a:lnTo>
                    <a:lnTo>
                      <a:pt x="214" y="60"/>
                    </a:lnTo>
                    <a:lnTo>
                      <a:pt x="212" y="54"/>
                    </a:lnTo>
                    <a:lnTo>
                      <a:pt x="210" y="50"/>
                    </a:lnTo>
                    <a:lnTo>
                      <a:pt x="206" y="44"/>
                    </a:lnTo>
                    <a:lnTo>
                      <a:pt x="204" y="40"/>
                    </a:lnTo>
                    <a:lnTo>
                      <a:pt x="204" y="38"/>
                    </a:lnTo>
                    <a:lnTo>
                      <a:pt x="202" y="34"/>
                    </a:lnTo>
                    <a:lnTo>
                      <a:pt x="200" y="32"/>
                    </a:lnTo>
                    <a:lnTo>
                      <a:pt x="200" y="28"/>
                    </a:lnTo>
                    <a:lnTo>
                      <a:pt x="200" y="22"/>
                    </a:lnTo>
                    <a:lnTo>
                      <a:pt x="198" y="18"/>
                    </a:lnTo>
                    <a:lnTo>
                      <a:pt x="196" y="12"/>
                    </a:lnTo>
                    <a:lnTo>
                      <a:pt x="192" y="8"/>
                    </a:lnTo>
                    <a:lnTo>
                      <a:pt x="188" y="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30" name="Freeform 286"/>
              <p:cNvSpPr/>
              <p:nvPr/>
            </p:nvSpPr>
            <p:spPr bwMode="gray">
              <a:xfrm>
                <a:off x="2788" y="2797"/>
                <a:ext cx="97" cy="122"/>
              </a:xfrm>
              <a:custGeom>
                <a:avLst/>
                <a:gdLst>
                  <a:gd name="T0" fmla="*/ 10 w 88"/>
                  <a:gd name="T1" fmla="*/ 120 h 122"/>
                  <a:gd name="T2" fmla="*/ 12 w 88"/>
                  <a:gd name="T3" fmla="*/ 122 h 122"/>
                  <a:gd name="T4" fmla="*/ 10 w 88"/>
                  <a:gd name="T5" fmla="*/ 120 h 122"/>
                  <a:gd name="T6" fmla="*/ 0 w 88"/>
                  <a:gd name="T7" fmla="*/ 104 h 122"/>
                  <a:gd name="T8" fmla="*/ 2 w 88"/>
                  <a:gd name="T9" fmla="*/ 102 h 122"/>
                  <a:gd name="T10" fmla="*/ 6 w 88"/>
                  <a:gd name="T11" fmla="*/ 98 h 122"/>
                  <a:gd name="T12" fmla="*/ 8 w 88"/>
                  <a:gd name="T13" fmla="*/ 96 h 122"/>
                  <a:gd name="T14" fmla="*/ 14 w 88"/>
                  <a:gd name="T15" fmla="*/ 92 h 122"/>
                  <a:gd name="T16" fmla="*/ 20 w 88"/>
                  <a:gd name="T17" fmla="*/ 84 h 122"/>
                  <a:gd name="T18" fmla="*/ 24 w 88"/>
                  <a:gd name="T19" fmla="*/ 90 h 122"/>
                  <a:gd name="T20" fmla="*/ 32 w 88"/>
                  <a:gd name="T21" fmla="*/ 88 h 122"/>
                  <a:gd name="T22" fmla="*/ 44 w 88"/>
                  <a:gd name="T23" fmla="*/ 84 h 122"/>
                  <a:gd name="T24" fmla="*/ 48 w 88"/>
                  <a:gd name="T25" fmla="*/ 82 h 122"/>
                  <a:gd name="T26" fmla="*/ 48 w 88"/>
                  <a:gd name="T27" fmla="*/ 78 h 122"/>
                  <a:gd name="T28" fmla="*/ 50 w 88"/>
                  <a:gd name="T29" fmla="*/ 66 h 122"/>
                  <a:gd name="T30" fmla="*/ 44 w 88"/>
                  <a:gd name="T31" fmla="*/ 58 h 122"/>
                  <a:gd name="T32" fmla="*/ 44 w 88"/>
                  <a:gd name="T33" fmla="*/ 56 h 122"/>
                  <a:gd name="T34" fmla="*/ 44 w 88"/>
                  <a:gd name="T35" fmla="*/ 50 h 122"/>
                  <a:gd name="T36" fmla="*/ 46 w 88"/>
                  <a:gd name="T37" fmla="*/ 48 h 122"/>
                  <a:gd name="T38" fmla="*/ 48 w 88"/>
                  <a:gd name="T39" fmla="*/ 46 h 122"/>
                  <a:gd name="T40" fmla="*/ 50 w 88"/>
                  <a:gd name="T41" fmla="*/ 40 h 122"/>
                  <a:gd name="T42" fmla="*/ 48 w 88"/>
                  <a:gd name="T43" fmla="*/ 34 h 122"/>
                  <a:gd name="T44" fmla="*/ 30 w 88"/>
                  <a:gd name="T45" fmla="*/ 32 h 122"/>
                  <a:gd name="T46" fmla="*/ 28 w 88"/>
                  <a:gd name="T47" fmla="*/ 24 h 122"/>
                  <a:gd name="T48" fmla="*/ 32 w 88"/>
                  <a:gd name="T49" fmla="*/ 22 h 122"/>
                  <a:gd name="T50" fmla="*/ 56 w 88"/>
                  <a:gd name="T51" fmla="*/ 20 h 122"/>
                  <a:gd name="T52" fmla="*/ 72 w 88"/>
                  <a:gd name="T53" fmla="*/ 22 h 122"/>
                  <a:gd name="T54" fmla="*/ 72 w 88"/>
                  <a:gd name="T55" fmla="*/ 18 h 122"/>
                  <a:gd name="T56" fmla="*/ 72 w 88"/>
                  <a:gd name="T57" fmla="*/ 12 h 122"/>
                  <a:gd name="T58" fmla="*/ 78 w 88"/>
                  <a:gd name="T59" fmla="*/ 6 h 122"/>
                  <a:gd name="T60" fmla="*/ 82 w 88"/>
                  <a:gd name="T61" fmla="*/ 4 h 122"/>
                  <a:gd name="T62" fmla="*/ 86 w 88"/>
                  <a:gd name="T63" fmla="*/ 0 h 122"/>
                  <a:gd name="T64" fmla="*/ 88 w 88"/>
                  <a:gd name="T65" fmla="*/ 0 h 122"/>
                  <a:gd name="T66" fmla="*/ 88 w 88"/>
                  <a:gd name="T67" fmla="*/ 10 h 122"/>
                  <a:gd name="T68" fmla="*/ 88 w 88"/>
                  <a:gd name="T69" fmla="*/ 14 h 122"/>
                  <a:gd name="T70" fmla="*/ 86 w 88"/>
                  <a:gd name="T71" fmla="*/ 24 h 122"/>
                  <a:gd name="T72" fmla="*/ 86 w 88"/>
                  <a:gd name="T73" fmla="*/ 34 h 122"/>
                  <a:gd name="T74" fmla="*/ 86 w 88"/>
                  <a:gd name="T75" fmla="*/ 40 h 122"/>
                  <a:gd name="T76" fmla="*/ 86 w 88"/>
                  <a:gd name="T77" fmla="*/ 48 h 122"/>
                  <a:gd name="T78" fmla="*/ 84 w 88"/>
                  <a:gd name="T79" fmla="*/ 60 h 122"/>
                  <a:gd name="T80" fmla="*/ 80 w 88"/>
                  <a:gd name="T81" fmla="*/ 68 h 122"/>
                  <a:gd name="T82" fmla="*/ 78 w 88"/>
                  <a:gd name="T83" fmla="*/ 72 h 122"/>
                  <a:gd name="T84" fmla="*/ 74 w 88"/>
                  <a:gd name="T85" fmla="*/ 82 h 122"/>
                  <a:gd name="T86" fmla="*/ 70 w 88"/>
                  <a:gd name="T87" fmla="*/ 92 h 122"/>
                  <a:gd name="T88" fmla="*/ 66 w 88"/>
                  <a:gd name="T89" fmla="*/ 98 h 122"/>
                  <a:gd name="T90" fmla="*/ 64 w 88"/>
                  <a:gd name="T91" fmla="*/ 102 h 122"/>
                  <a:gd name="T92" fmla="*/ 60 w 88"/>
                  <a:gd name="T93" fmla="*/ 110 h 122"/>
                  <a:gd name="T94" fmla="*/ 56 w 88"/>
                  <a:gd name="T95" fmla="*/ 112 h 122"/>
                  <a:gd name="T96" fmla="*/ 50 w 88"/>
                  <a:gd name="T97" fmla="*/ 112 h 122"/>
                  <a:gd name="T98" fmla="*/ 44 w 88"/>
                  <a:gd name="T99" fmla="*/ 112 h 122"/>
                  <a:gd name="T100" fmla="*/ 38 w 88"/>
                  <a:gd name="T101" fmla="*/ 116 h 122"/>
                  <a:gd name="T102" fmla="*/ 34 w 88"/>
                  <a:gd name="T103" fmla="*/ 114 h 122"/>
                  <a:gd name="T104" fmla="*/ 32 w 88"/>
                  <a:gd name="T105" fmla="*/ 112 h 122"/>
                  <a:gd name="T106" fmla="*/ 28 w 88"/>
                  <a:gd name="T107" fmla="*/ 112 h 122"/>
                  <a:gd name="T108" fmla="*/ 18 w 88"/>
                  <a:gd name="T109" fmla="*/ 116 h 122"/>
                  <a:gd name="T110" fmla="*/ 10 w 88"/>
                  <a:gd name="T111" fmla="*/ 120 h 12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8"/>
                  <a:gd name="T169" fmla="*/ 0 h 122"/>
                  <a:gd name="T170" fmla="*/ 88 w 88"/>
                  <a:gd name="T171" fmla="*/ 122 h 12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8" h="122">
                    <a:moveTo>
                      <a:pt x="10" y="120"/>
                    </a:moveTo>
                    <a:lnTo>
                      <a:pt x="10" y="120"/>
                    </a:lnTo>
                    <a:lnTo>
                      <a:pt x="12" y="122"/>
                    </a:lnTo>
                    <a:lnTo>
                      <a:pt x="10" y="120"/>
                    </a:lnTo>
                    <a:lnTo>
                      <a:pt x="0" y="108"/>
                    </a:lnTo>
                    <a:lnTo>
                      <a:pt x="0" y="104"/>
                    </a:lnTo>
                    <a:lnTo>
                      <a:pt x="2" y="102"/>
                    </a:lnTo>
                    <a:lnTo>
                      <a:pt x="4" y="100"/>
                    </a:lnTo>
                    <a:lnTo>
                      <a:pt x="6" y="98"/>
                    </a:lnTo>
                    <a:lnTo>
                      <a:pt x="6" y="96"/>
                    </a:lnTo>
                    <a:lnTo>
                      <a:pt x="8" y="96"/>
                    </a:lnTo>
                    <a:lnTo>
                      <a:pt x="10" y="92"/>
                    </a:lnTo>
                    <a:lnTo>
                      <a:pt x="14" y="92"/>
                    </a:lnTo>
                    <a:lnTo>
                      <a:pt x="18" y="90"/>
                    </a:lnTo>
                    <a:lnTo>
                      <a:pt x="20" y="84"/>
                    </a:lnTo>
                    <a:lnTo>
                      <a:pt x="22" y="90"/>
                    </a:lnTo>
                    <a:lnTo>
                      <a:pt x="24" y="90"/>
                    </a:lnTo>
                    <a:lnTo>
                      <a:pt x="28" y="90"/>
                    </a:lnTo>
                    <a:lnTo>
                      <a:pt x="32" y="88"/>
                    </a:lnTo>
                    <a:lnTo>
                      <a:pt x="38" y="86"/>
                    </a:lnTo>
                    <a:lnTo>
                      <a:pt x="44" y="84"/>
                    </a:lnTo>
                    <a:lnTo>
                      <a:pt x="46" y="82"/>
                    </a:lnTo>
                    <a:lnTo>
                      <a:pt x="48" y="82"/>
                    </a:lnTo>
                    <a:lnTo>
                      <a:pt x="48" y="80"/>
                    </a:lnTo>
                    <a:lnTo>
                      <a:pt x="48" y="78"/>
                    </a:lnTo>
                    <a:lnTo>
                      <a:pt x="50" y="74"/>
                    </a:lnTo>
                    <a:lnTo>
                      <a:pt x="50" y="66"/>
                    </a:lnTo>
                    <a:lnTo>
                      <a:pt x="50" y="58"/>
                    </a:lnTo>
                    <a:lnTo>
                      <a:pt x="44" y="58"/>
                    </a:lnTo>
                    <a:lnTo>
                      <a:pt x="44" y="56"/>
                    </a:lnTo>
                    <a:lnTo>
                      <a:pt x="44" y="52"/>
                    </a:lnTo>
                    <a:lnTo>
                      <a:pt x="44" y="50"/>
                    </a:lnTo>
                    <a:lnTo>
                      <a:pt x="44" y="48"/>
                    </a:lnTo>
                    <a:lnTo>
                      <a:pt x="46" y="48"/>
                    </a:lnTo>
                    <a:lnTo>
                      <a:pt x="48" y="48"/>
                    </a:lnTo>
                    <a:lnTo>
                      <a:pt x="48" y="46"/>
                    </a:lnTo>
                    <a:lnTo>
                      <a:pt x="48" y="42"/>
                    </a:lnTo>
                    <a:lnTo>
                      <a:pt x="50" y="40"/>
                    </a:lnTo>
                    <a:lnTo>
                      <a:pt x="50" y="36"/>
                    </a:lnTo>
                    <a:lnTo>
                      <a:pt x="48" y="34"/>
                    </a:lnTo>
                    <a:lnTo>
                      <a:pt x="30" y="32"/>
                    </a:lnTo>
                    <a:lnTo>
                      <a:pt x="28" y="28"/>
                    </a:lnTo>
                    <a:lnTo>
                      <a:pt x="28" y="24"/>
                    </a:lnTo>
                    <a:lnTo>
                      <a:pt x="28" y="22"/>
                    </a:lnTo>
                    <a:lnTo>
                      <a:pt x="32" y="22"/>
                    </a:lnTo>
                    <a:lnTo>
                      <a:pt x="42" y="22"/>
                    </a:lnTo>
                    <a:lnTo>
                      <a:pt x="56" y="20"/>
                    </a:lnTo>
                    <a:lnTo>
                      <a:pt x="66" y="20"/>
                    </a:lnTo>
                    <a:lnTo>
                      <a:pt x="72" y="22"/>
                    </a:lnTo>
                    <a:lnTo>
                      <a:pt x="72" y="20"/>
                    </a:lnTo>
                    <a:lnTo>
                      <a:pt x="72" y="18"/>
                    </a:lnTo>
                    <a:lnTo>
                      <a:pt x="70" y="16"/>
                    </a:lnTo>
                    <a:lnTo>
                      <a:pt x="72" y="12"/>
                    </a:lnTo>
                    <a:lnTo>
                      <a:pt x="74" y="8"/>
                    </a:lnTo>
                    <a:lnTo>
                      <a:pt x="78" y="6"/>
                    </a:lnTo>
                    <a:lnTo>
                      <a:pt x="80" y="6"/>
                    </a:lnTo>
                    <a:lnTo>
                      <a:pt x="82" y="4"/>
                    </a:lnTo>
                    <a:lnTo>
                      <a:pt x="84" y="2"/>
                    </a:lnTo>
                    <a:lnTo>
                      <a:pt x="86" y="0"/>
                    </a:lnTo>
                    <a:lnTo>
                      <a:pt x="88" y="0"/>
                    </a:lnTo>
                    <a:lnTo>
                      <a:pt x="88" y="4"/>
                    </a:lnTo>
                    <a:lnTo>
                      <a:pt x="88" y="10"/>
                    </a:lnTo>
                    <a:lnTo>
                      <a:pt x="88" y="14"/>
                    </a:lnTo>
                    <a:lnTo>
                      <a:pt x="88" y="18"/>
                    </a:lnTo>
                    <a:lnTo>
                      <a:pt x="86" y="24"/>
                    </a:lnTo>
                    <a:lnTo>
                      <a:pt x="86" y="28"/>
                    </a:lnTo>
                    <a:lnTo>
                      <a:pt x="86" y="34"/>
                    </a:lnTo>
                    <a:lnTo>
                      <a:pt x="86" y="38"/>
                    </a:lnTo>
                    <a:lnTo>
                      <a:pt x="86" y="40"/>
                    </a:lnTo>
                    <a:lnTo>
                      <a:pt x="86" y="44"/>
                    </a:lnTo>
                    <a:lnTo>
                      <a:pt x="86" y="48"/>
                    </a:lnTo>
                    <a:lnTo>
                      <a:pt x="84" y="54"/>
                    </a:lnTo>
                    <a:lnTo>
                      <a:pt x="84" y="60"/>
                    </a:lnTo>
                    <a:lnTo>
                      <a:pt x="82" y="66"/>
                    </a:lnTo>
                    <a:lnTo>
                      <a:pt x="80" y="68"/>
                    </a:lnTo>
                    <a:lnTo>
                      <a:pt x="80" y="70"/>
                    </a:lnTo>
                    <a:lnTo>
                      <a:pt x="78" y="72"/>
                    </a:lnTo>
                    <a:lnTo>
                      <a:pt x="76" y="78"/>
                    </a:lnTo>
                    <a:lnTo>
                      <a:pt x="74" y="82"/>
                    </a:lnTo>
                    <a:lnTo>
                      <a:pt x="72" y="88"/>
                    </a:lnTo>
                    <a:lnTo>
                      <a:pt x="70" y="92"/>
                    </a:lnTo>
                    <a:lnTo>
                      <a:pt x="68" y="96"/>
                    </a:lnTo>
                    <a:lnTo>
                      <a:pt x="66" y="98"/>
                    </a:lnTo>
                    <a:lnTo>
                      <a:pt x="66" y="100"/>
                    </a:lnTo>
                    <a:lnTo>
                      <a:pt x="64" y="102"/>
                    </a:lnTo>
                    <a:lnTo>
                      <a:pt x="62" y="106"/>
                    </a:lnTo>
                    <a:lnTo>
                      <a:pt x="60" y="110"/>
                    </a:lnTo>
                    <a:lnTo>
                      <a:pt x="56" y="112"/>
                    </a:lnTo>
                    <a:lnTo>
                      <a:pt x="54" y="112"/>
                    </a:lnTo>
                    <a:lnTo>
                      <a:pt x="50" y="112"/>
                    </a:lnTo>
                    <a:lnTo>
                      <a:pt x="46" y="110"/>
                    </a:lnTo>
                    <a:lnTo>
                      <a:pt x="44" y="112"/>
                    </a:lnTo>
                    <a:lnTo>
                      <a:pt x="42" y="112"/>
                    </a:lnTo>
                    <a:lnTo>
                      <a:pt x="38" y="116"/>
                    </a:lnTo>
                    <a:lnTo>
                      <a:pt x="34" y="114"/>
                    </a:lnTo>
                    <a:lnTo>
                      <a:pt x="34" y="112"/>
                    </a:lnTo>
                    <a:lnTo>
                      <a:pt x="32" y="112"/>
                    </a:lnTo>
                    <a:lnTo>
                      <a:pt x="30" y="112"/>
                    </a:lnTo>
                    <a:lnTo>
                      <a:pt x="28" y="112"/>
                    </a:lnTo>
                    <a:lnTo>
                      <a:pt x="24" y="114"/>
                    </a:lnTo>
                    <a:lnTo>
                      <a:pt x="18" y="116"/>
                    </a:lnTo>
                    <a:lnTo>
                      <a:pt x="10" y="12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31" name="Freeform 287"/>
              <p:cNvSpPr/>
              <p:nvPr/>
            </p:nvSpPr>
            <p:spPr bwMode="gray">
              <a:xfrm>
                <a:off x="2799" y="2937"/>
                <a:ext cx="143" cy="156"/>
              </a:xfrm>
              <a:custGeom>
                <a:avLst/>
                <a:gdLst>
                  <a:gd name="T0" fmla="*/ 24 w 130"/>
                  <a:gd name="T1" fmla="*/ 2 h 156"/>
                  <a:gd name="T2" fmla="*/ 42 w 130"/>
                  <a:gd name="T3" fmla="*/ 0 h 156"/>
                  <a:gd name="T4" fmla="*/ 56 w 130"/>
                  <a:gd name="T5" fmla="*/ 0 h 156"/>
                  <a:gd name="T6" fmla="*/ 86 w 130"/>
                  <a:gd name="T7" fmla="*/ 26 h 156"/>
                  <a:gd name="T8" fmla="*/ 86 w 130"/>
                  <a:gd name="T9" fmla="*/ 18 h 156"/>
                  <a:gd name="T10" fmla="*/ 88 w 130"/>
                  <a:gd name="T11" fmla="*/ 14 h 156"/>
                  <a:gd name="T12" fmla="*/ 102 w 130"/>
                  <a:gd name="T13" fmla="*/ 18 h 156"/>
                  <a:gd name="T14" fmla="*/ 112 w 130"/>
                  <a:gd name="T15" fmla="*/ 24 h 156"/>
                  <a:gd name="T16" fmla="*/ 112 w 130"/>
                  <a:gd name="T17" fmla="*/ 34 h 156"/>
                  <a:gd name="T18" fmla="*/ 114 w 130"/>
                  <a:gd name="T19" fmla="*/ 38 h 156"/>
                  <a:gd name="T20" fmla="*/ 116 w 130"/>
                  <a:gd name="T21" fmla="*/ 48 h 156"/>
                  <a:gd name="T22" fmla="*/ 114 w 130"/>
                  <a:gd name="T23" fmla="*/ 56 h 156"/>
                  <a:gd name="T24" fmla="*/ 114 w 130"/>
                  <a:gd name="T25" fmla="*/ 60 h 156"/>
                  <a:gd name="T26" fmla="*/ 128 w 130"/>
                  <a:gd name="T27" fmla="*/ 62 h 156"/>
                  <a:gd name="T28" fmla="*/ 128 w 130"/>
                  <a:gd name="T29" fmla="*/ 70 h 156"/>
                  <a:gd name="T30" fmla="*/ 128 w 130"/>
                  <a:gd name="T31" fmla="*/ 82 h 156"/>
                  <a:gd name="T32" fmla="*/ 128 w 130"/>
                  <a:gd name="T33" fmla="*/ 88 h 156"/>
                  <a:gd name="T34" fmla="*/ 112 w 130"/>
                  <a:gd name="T35" fmla="*/ 136 h 156"/>
                  <a:gd name="T36" fmla="*/ 114 w 130"/>
                  <a:gd name="T37" fmla="*/ 138 h 156"/>
                  <a:gd name="T38" fmla="*/ 118 w 130"/>
                  <a:gd name="T39" fmla="*/ 144 h 156"/>
                  <a:gd name="T40" fmla="*/ 130 w 130"/>
                  <a:gd name="T41" fmla="*/ 152 h 156"/>
                  <a:gd name="T42" fmla="*/ 126 w 130"/>
                  <a:gd name="T43" fmla="*/ 152 h 156"/>
                  <a:gd name="T44" fmla="*/ 116 w 130"/>
                  <a:gd name="T45" fmla="*/ 154 h 156"/>
                  <a:gd name="T46" fmla="*/ 106 w 130"/>
                  <a:gd name="T47" fmla="*/ 156 h 156"/>
                  <a:gd name="T48" fmla="*/ 100 w 130"/>
                  <a:gd name="T49" fmla="*/ 156 h 156"/>
                  <a:gd name="T50" fmla="*/ 92 w 130"/>
                  <a:gd name="T51" fmla="*/ 156 h 156"/>
                  <a:gd name="T52" fmla="*/ 82 w 130"/>
                  <a:gd name="T53" fmla="*/ 154 h 156"/>
                  <a:gd name="T54" fmla="*/ 76 w 130"/>
                  <a:gd name="T55" fmla="*/ 150 h 156"/>
                  <a:gd name="T56" fmla="*/ 30 w 130"/>
                  <a:gd name="T57" fmla="*/ 150 h 156"/>
                  <a:gd name="T58" fmla="*/ 24 w 130"/>
                  <a:gd name="T59" fmla="*/ 150 h 156"/>
                  <a:gd name="T60" fmla="*/ 20 w 130"/>
                  <a:gd name="T61" fmla="*/ 144 h 156"/>
                  <a:gd name="T62" fmla="*/ 16 w 130"/>
                  <a:gd name="T63" fmla="*/ 142 h 156"/>
                  <a:gd name="T64" fmla="*/ 6 w 130"/>
                  <a:gd name="T65" fmla="*/ 142 h 156"/>
                  <a:gd name="T66" fmla="*/ 2 w 130"/>
                  <a:gd name="T67" fmla="*/ 140 h 156"/>
                  <a:gd name="T68" fmla="*/ 6 w 130"/>
                  <a:gd name="T69" fmla="*/ 118 h 156"/>
                  <a:gd name="T70" fmla="*/ 10 w 130"/>
                  <a:gd name="T71" fmla="*/ 100 h 156"/>
                  <a:gd name="T72" fmla="*/ 12 w 130"/>
                  <a:gd name="T73" fmla="*/ 94 h 156"/>
                  <a:gd name="T74" fmla="*/ 16 w 130"/>
                  <a:gd name="T75" fmla="*/ 82 h 156"/>
                  <a:gd name="T76" fmla="*/ 24 w 130"/>
                  <a:gd name="T77" fmla="*/ 68 h 156"/>
                  <a:gd name="T78" fmla="*/ 26 w 130"/>
                  <a:gd name="T79" fmla="*/ 68 h 156"/>
                  <a:gd name="T80" fmla="*/ 28 w 130"/>
                  <a:gd name="T81" fmla="*/ 66 h 156"/>
                  <a:gd name="T82" fmla="*/ 28 w 130"/>
                  <a:gd name="T83" fmla="*/ 58 h 156"/>
                  <a:gd name="T84" fmla="*/ 26 w 130"/>
                  <a:gd name="T85" fmla="*/ 46 h 156"/>
                  <a:gd name="T86" fmla="*/ 14 w 130"/>
                  <a:gd name="T87" fmla="*/ 16 h 156"/>
                  <a:gd name="T88" fmla="*/ 6 w 130"/>
                  <a:gd name="T89" fmla="*/ 4 h 1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0"/>
                  <a:gd name="T136" fmla="*/ 0 h 156"/>
                  <a:gd name="T137" fmla="*/ 130 w 130"/>
                  <a:gd name="T138" fmla="*/ 156 h 15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0" h="156">
                    <a:moveTo>
                      <a:pt x="6" y="4"/>
                    </a:moveTo>
                    <a:lnTo>
                      <a:pt x="24" y="2"/>
                    </a:lnTo>
                    <a:lnTo>
                      <a:pt x="32" y="0"/>
                    </a:lnTo>
                    <a:lnTo>
                      <a:pt x="42" y="0"/>
                    </a:lnTo>
                    <a:lnTo>
                      <a:pt x="52" y="0"/>
                    </a:lnTo>
                    <a:lnTo>
                      <a:pt x="56" y="0"/>
                    </a:lnTo>
                    <a:lnTo>
                      <a:pt x="64" y="24"/>
                    </a:lnTo>
                    <a:lnTo>
                      <a:pt x="86" y="26"/>
                    </a:lnTo>
                    <a:lnTo>
                      <a:pt x="86" y="22"/>
                    </a:lnTo>
                    <a:lnTo>
                      <a:pt x="86" y="18"/>
                    </a:lnTo>
                    <a:lnTo>
                      <a:pt x="88" y="14"/>
                    </a:lnTo>
                    <a:lnTo>
                      <a:pt x="102" y="12"/>
                    </a:lnTo>
                    <a:lnTo>
                      <a:pt x="102" y="18"/>
                    </a:lnTo>
                    <a:lnTo>
                      <a:pt x="112" y="18"/>
                    </a:lnTo>
                    <a:lnTo>
                      <a:pt x="112" y="24"/>
                    </a:lnTo>
                    <a:lnTo>
                      <a:pt x="112" y="28"/>
                    </a:lnTo>
                    <a:lnTo>
                      <a:pt x="112" y="34"/>
                    </a:lnTo>
                    <a:lnTo>
                      <a:pt x="114" y="38"/>
                    </a:lnTo>
                    <a:lnTo>
                      <a:pt x="116" y="42"/>
                    </a:lnTo>
                    <a:lnTo>
                      <a:pt x="116" y="48"/>
                    </a:lnTo>
                    <a:lnTo>
                      <a:pt x="116" y="52"/>
                    </a:lnTo>
                    <a:lnTo>
                      <a:pt x="114" y="56"/>
                    </a:lnTo>
                    <a:lnTo>
                      <a:pt x="114" y="60"/>
                    </a:lnTo>
                    <a:lnTo>
                      <a:pt x="128" y="62"/>
                    </a:lnTo>
                    <a:lnTo>
                      <a:pt x="128" y="66"/>
                    </a:lnTo>
                    <a:lnTo>
                      <a:pt x="128" y="70"/>
                    </a:lnTo>
                    <a:lnTo>
                      <a:pt x="128" y="76"/>
                    </a:lnTo>
                    <a:lnTo>
                      <a:pt x="128" y="82"/>
                    </a:lnTo>
                    <a:lnTo>
                      <a:pt x="128" y="86"/>
                    </a:lnTo>
                    <a:lnTo>
                      <a:pt x="128" y="88"/>
                    </a:lnTo>
                    <a:lnTo>
                      <a:pt x="112" y="90"/>
                    </a:lnTo>
                    <a:lnTo>
                      <a:pt x="112" y="136"/>
                    </a:lnTo>
                    <a:lnTo>
                      <a:pt x="114" y="138"/>
                    </a:lnTo>
                    <a:lnTo>
                      <a:pt x="116" y="140"/>
                    </a:lnTo>
                    <a:lnTo>
                      <a:pt x="118" y="144"/>
                    </a:lnTo>
                    <a:lnTo>
                      <a:pt x="124" y="148"/>
                    </a:lnTo>
                    <a:lnTo>
                      <a:pt x="130" y="152"/>
                    </a:lnTo>
                    <a:lnTo>
                      <a:pt x="126" y="152"/>
                    </a:lnTo>
                    <a:lnTo>
                      <a:pt x="122" y="152"/>
                    </a:lnTo>
                    <a:lnTo>
                      <a:pt x="116" y="154"/>
                    </a:lnTo>
                    <a:lnTo>
                      <a:pt x="110" y="154"/>
                    </a:lnTo>
                    <a:lnTo>
                      <a:pt x="106" y="156"/>
                    </a:lnTo>
                    <a:lnTo>
                      <a:pt x="102" y="156"/>
                    </a:lnTo>
                    <a:lnTo>
                      <a:pt x="100" y="156"/>
                    </a:lnTo>
                    <a:lnTo>
                      <a:pt x="98" y="156"/>
                    </a:lnTo>
                    <a:lnTo>
                      <a:pt x="92" y="156"/>
                    </a:lnTo>
                    <a:lnTo>
                      <a:pt x="88" y="154"/>
                    </a:lnTo>
                    <a:lnTo>
                      <a:pt x="82" y="154"/>
                    </a:lnTo>
                    <a:lnTo>
                      <a:pt x="78" y="152"/>
                    </a:lnTo>
                    <a:lnTo>
                      <a:pt x="76" y="150"/>
                    </a:lnTo>
                    <a:lnTo>
                      <a:pt x="32" y="150"/>
                    </a:lnTo>
                    <a:lnTo>
                      <a:pt x="30" y="150"/>
                    </a:lnTo>
                    <a:lnTo>
                      <a:pt x="28" y="150"/>
                    </a:lnTo>
                    <a:lnTo>
                      <a:pt x="24" y="150"/>
                    </a:lnTo>
                    <a:lnTo>
                      <a:pt x="22" y="148"/>
                    </a:lnTo>
                    <a:lnTo>
                      <a:pt x="20" y="144"/>
                    </a:lnTo>
                    <a:lnTo>
                      <a:pt x="18" y="144"/>
                    </a:lnTo>
                    <a:lnTo>
                      <a:pt x="16" y="142"/>
                    </a:lnTo>
                    <a:lnTo>
                      <a:pt x="12" y="142"/>
                    </a:lnTo>
                    <a:lnTo>
                      <a:pt x="6" y="142"/>
                    </a:lnTo>
                    <a:lnTo>
                      <a:pt x="0" y="144"/>
                    </a:lnTo>
                    <a:lnTo>
                      <a:pt x="2" y="140"/>
                    </a:lnTo>
                    <a:lnTo>
                      <a:pt x="4" y="130"/>
                    </a:lnTo>
                    <a:lnTo>
                      <a:pt x="6" y="118"/>
                    </a:lnTo>
                    <a:lnTo>
                      <a:pt x="10" y="108"/>
                    </a:lnTo>
                    <a:lnTo>
                      <a:pt x="10" y="100"/>
                    </a:lnTo>
                    <a:lnTo>
                      <a:pt x="10" y="98"/>
                    </a:lnTo>
                    <a:lnTo>
                      <a:pt x="12" y="94"/>
                    </a:lnTo>
                    <a:lnTo>
                      <a:pt x="14" y="90"/>
                    </a:lnTo>
                    <a:lnTo>
                      <a:pt x="16" y="82"/>
                    </a:lnTo>
                    <a:lnTo>
                      <a:pt x="20" y="76"/>
                    </a:lnTo>
                    <a:lnTo>
                      <a:pt x="24" y="68"/>
                    </a:lnTo>
                    <a:lnTo>
                      <a:pt x="26" y="68"/>
                    </a:lnTo>
                    <a:lnTo>
                      <a:pt x="28" y="66"/>
                    </a:lnTo>
                    <a:lnTo>
                      <a:pt x="28" y="62"/>
                    </a:lnTo>
                    <a:lnTo>
                      <a:pt x="28" y="58"/>
                    </a:lnTo>
                    <a:lnTo>
                      <a:pt x="28" y="54"/>
                    </a:lnTo>
                    <a:lnTo>
                      <a:pt x="26" y="46"/>
                    </a:lnTo>
                    <a:lnTo>
                      <a:pt x="24" y="38"/>
                    </a:lnTo>
                    <a:lnTo>
                      <a:pt x="14" y="16"/>
                    </a:lnTo>
                    <a:lnTo>
                      <a:pt x="6" y="10"/>
                    </a:lnTo>
                    <a:lnTo>
                      <a:pt x="6" y="4"/>
                    </a:lnTo>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32" name="Freeform 288"/>
              <p:cNvSpPr/>
              <p:nvPr/>
            </p:nvSpPr>
            <p:spPr bwMode="gray">
              <a:xfrm>
                <a:off x="2803" y="2779"/>
                <a:ext cx="280" cy="258"/>
              </a:xfrm>
              <a:custGeom>
                <a:avLst/>
                <a:gdLst>
                  <a:gd name="T0" fmla="*/ 24 w 254"/>
                  <a:gd name="T1" fmla="*/ 132 h 258"/>
                  <a:gd name="T2" fmla="*/ 32 w 254"/>
                  <a:gd name="T3" fmla="*/ 128 h 258"/>
                  <a:gd name="T4" fmla="*/ 40 w 254"/>
                  <a:gd name="T5" fmla="*/ 130 h 258"/>
                  <a:gd name="T6" fmla="*/ 46 w 254"/>
                  <a:gd name="T7" fmla="*/ 128 h 258"/>
                  <a:gd name="T8" fmla="*/ 50 w 254"/>
                  <a:gd name="T9" fmla="*/ 120 h 258"/>
                  <a:gd name="T10" fmla="*/ 66 w 254"/>
                  <a:gd name="T11" fmla="*/ 86 h 258"/>
                  <a:gd name="T12" fmla="*/ 68 w 254"/>
                  <a:gd name="T13" fmla="*/ 80 h 258"/>
                  <a:gd name="T14" fmla="*/ 72 w 254"/>
                  <a:gd name="T15" fmla="*/ 70 h 258"/>
                  <a:gd name="T16" fmla="*/ 72 w 254"/>
                  <a:gd name="T17" fmla="*/ 52 h 258"/>
                  <a:gd name="T18" fmla="*/ 72 w 254"/>
                  <a:gd name="T19" fmla="*/ 40 h 258"/>
                  <a:gd name="T20" fmla="*/ 76 w 254"/>
                  <a:gd name="T21" fmla="*/ 30 h 258"/>
                  <a:gd name="T22" fmla="*/ 72 w 254"/>
                  <a:gd name="T23" fmla="*/ 18 h 258"/>
                  <a:gd name="T24" fmla="*/ 74 w 254"/>
                  <a:gd name="T25" fmla="*/ 12 h 258"/>
                  <a:gd name="T26" fmla="*/ 84 w 254"/>
                  <a:gd name="T27" fmla="*/ 6 h 258"/>
                  <a:gd name="T28" fmla="*/ 92 w 254"/>
                  <a:gd name="T29" fmla="*/ 8 h 258"/>
                  <a:gd name="T30" fmla="*/ 96 w 254"/>
                  <a:gd name="T31" fmla="*/ 16 h 258"/>
                  <a:gd name="T32" fmla="*/ 104 w 254"/>
                  <a:gd name="T33" fmla="*/ 14 h 258"/>
                  <a:gd name="T34" fmla="*/ 122 w 254"/>
                  <a:gd name="T35" fmla="*/ 12 h 258"/>
                  <a:gd name="T36" fmla="*/ 130 w 254"/>
                  <a:gd name="T37" fmla="*/ 12 h 258"/>
                  <a:gd name="T38" fmla="*/ 180 w 254"/>
                  <a:gd name="T39" fmla="*/ 2 h 258"/>
                  <a:gd name="T40" fmla="*/ 188 w 254"/>
                  <a:gd name="T41" fmla="*/ 10 h 258"/>
                  <a:gd name="T42" fmla="*/ 202 w 254"/>
                  <a:gd name="T43" fmla="*/ 14 h 258"/>
                  <a:gd name="T44" fmla="*/ 212 w 254"/>
                  <a:gd name="T45" fmla="*/ 18 h 258"/>
                  <a:gd name="T46" fmla="*/ 222 w 254"/>
                  <a:gd name="T47" fmla="*/ 24 h 258"/>
                  <a:gd name="T48" fmla="*/ 244 w 254"/>
                  <a:gd name="T49" fmla="*/ 26 h 258"/>
                  <a:gd name="T50" fmla="*/ 242 w 254"/>
                  <a:gd name="T51" fmla="*/ 32 h 258"/>
                  <a:gd name="T52" fmla="*/ 240 w 254"/>
                  <a:gd name="T53" fmla="*/ 40 h 258"/>
                  <a:gd name="T54" fmla="*/ 238 w 254"/>
                  <a:gd name="T55" fmla="*/ 50 h 258"/>
                  <a:gd name="T56" fmla="*/ 236 w 254"/>
                  <a:gd name="T57" fmla="*/ 60 h 258"/>
                  <a:gd name="T58" fmla="*/ 230 w 254"/>
                  <a:gd name="T59" fmla="*/ 74 h 258"/>
                  <a:gd name="T60" fmla="*/ 234 w 254"/>
                  <a:gd name="T61" fmla="*/ 118 h 258"/>
                  <a:gd name="T62" fmla="*/ 244 w 254"/>
                  <a:gd name="T63" fmla="*/ 170 h 258"/>
                  <a:gd name="T64" fmla="*/ 250 w 254"/>
                  <a:gd name="T65" fmla="*/ 194 h 258"/>
                  <a:gd name="T66" fmla="*/ 242 w 254"/>
                  <a:gd name="T67" fmla="*/ 194 h 258"/>
                  <a:gd name="T68" fmla="*/ 232 w 254"/>
                  <a:gd name="T69" fmla="*/ 196 h 258"/>
                  <a:gd name="T70" fmla="*/ 226 w 254"/>
                  <a:gd name="T71" fmla="*/ 204 h 258"/>
                  <a:gd name="T72" fmla="*/ 228 w 254"/>
                  <a:gd name="T73" fmla="*/ 214 h 258"/>
                  <a:gd name="T74" fmla="*/ 234 w 254"/>
                  <a:gd name="T75" fmla="*/ 228 h 258"/>
                  <a:gd name="T76" fmla="*/ 240 w 254"/>
                  <a:gd name="T77" fmla="*/ 240 h 258"/>
                  <a:gd name="T78" fmla="*/ 250 w 254"/>
                  <a:gd name="T79" fmla="*/ 258 h 258"/>
                  <a:gd name="T80" fmla="*/ 214 w 254"/>
                  <a:gd name="T81" fmla="*/ 230 h 258"/>
                  <a:gd name="T82" fmla="*/ 210 w 254"/>
                  <a:gd name="T83" fmla="*/ 230 h 258"/>
                  <a:gd name="T84" fmla="*/ 206 w 254"/>
                  <a:gd name="T85" fmla="*/ 224 h 258"/>
                  <a:gd name="T86" fmla="*/ 204 w 254"/>
                  <a:gd name="T87" fmla="*/ 230 h 258"/>
                  <a:gd name="T88" fmla="*/ 192 w 254"/>
                  <a:gd name="T89" fmla="*/ 230 h 258"/>
                  <a:gd name="T90" fmla="*/ 164 w 254"/>
                  <a:gd name="T91" fmla="*/ 224 h 258"/>
                  <a:gd name="T92" fmla="*/ 158 w 254"/>
                  <a:gd name="T93" fmla="*/ 222 h 258"/>
                  <a:gd name="T94" fmla="*/ 156 w 254"/>
                  <a:gd name="T95" fmla="*/ 220 h 258"/>
                  <a:gd name="T96" fmla="*/ 146 w 254"/>
                  <a:gd name="T97" fmla="*/ 218 h 258"/>
                  <a:gd name="T98" fmla="*/ 136 w 254"/>
                  <a:gd name="T99" fmla="*/ 218 h 258"/>
                  <a:gd name="T100" fmla="*/ 110 w 254"/>
                  <a:gd name="T101" fmla="*/ 218 h 258"/>
                  <a:gd name="T102" fmla="*/ 112 w 254"/>
                  <a:gd name="T103" fmla="*/ 210 h 258"/>
                  <a:gd name="T104" fmla="*/ 110 w 254"/>
                  <a:gd name="T105" fmla="*/ 196 h 258"/>
                  <a:gd name="T106" fmla="*/ 108 w 254"/>
                  <a:gd name="T107" fmla="*/ 186 h 258"/>
                  <a:gd name="T108" fmla="*/ 98 w 254"/>
                  <a:gd name="T109" fmla="*/ 176 h 258"/>
                  <a:gd name="T110" fmla="*/ 84 w 254"/>
                  <a:gd name="T111" fmla="*/ 172 h 258"/>
                  <a:gd name="T112" fmla="*/ 82 w 254"/>
                  <a:gd name="T113" fmla="*/ 184 h 258"/>
                  <a:gd name="T114" fmla="*/ 48 w 254"/>
                  <a:gd name="T115" fmla="*/ 158 h 258"/>
                  <a:gd name="T116" fmla="*/ 20 w 254"/>
                  <a:gd name="T117" fmla="*/ 160 h 258"/>
                  <a:gd name="T118" fmla="*/ 1 w 254"/>
                  <a:gd name="T119" fmla="*/ 161 h 2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54"/>
                  <a:gd name="T181" fmla="*/ 0 h 258"/>
                  <a:gd name="T182" fmla="*/ 254 w 254"/>
                  <a:gd name="T183" fmla="*/ 258 h 25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54" h="258">
                    <a:moveTo>
                      <a:pt x="0" y="152"/>
                    </a:moveTo>
                    <a:lnTo>
                      <a:pt x="24" y="134"/>
                    </a:lnTo>
                    <a:lnTo>
                      <a:pt x="24" y="132"/>
                    </a:lnTo>
                    <a:lnTo>
                      <a:pt x="26" y="132"/>
                    </a:lnTo>
                    <a:lnTo>
                      <a:pt x="28" y="130"/>
                    </a:lnTo>
                    <a:lnTo>
                      <a:pt x="32" y="128"/>
                    </a:lnTo>
                    <a:lnTo>
                      <a:pt x="38" y="130"/>
                    </a:lnTo>
                    <a:lnTo>
                      <a:pt x="40" y="130"/>
                    </a:lnTo>
                    <a:lnTo>
                      <a:pt x="42" y="130"/>
                    </a:lnTo>
                    <a:lnTo>
                      <a:pt x="44" y="130"/>
                    </a:lnTo>
                    <a:lnTo>
                      <a:pt x="46" y="128"/>
                    </a:lnTo>
                    <a:lnTo>
                      <a:pt x="48" y="124"/>
                    </a:lnTo>
                    <a:lnTo>
                      <a:pt x="50" y="124"/>
                    </a:lnTo>
                    <a:lnTo>
                      <a:pt x="50" y="120"/>
                    </a:lnTo>
                    <a:lnTo>
                      <a:pt x="54" y="114"/>
                    </a:lnTo>
                    <a:lnTo>
                      <a:pt x="58" y="106"/>
                    </a:lnTo>
                    <a:lnTo>
                      <a:pt x="66" y="86"/>
                    </a:lnTo>
                    <a:lnTo>
                      <a:pt x="68" y="84"/>
                    </a:lnTo>
                    <a:lnTo>
                      <a:pt x="68" y="80"/>
                    </a:lnTo>
                    <a:lnTo>
                      <a:pt x="70" y="74"/>
                    </a:lnTo>
                    <a:lnTo>
                      <a:pt x="70" y="72"/>
                    </a:lnTo>
                    <a:lnTo>
                      <a:pt x="72" y="70"/>
                    </a:lnTo>
                    <a:lnTo>
                      <a:pt x="72" y="64"/>
                    </a:lnTo>
                    <a:lnTo>
                      <a:pt x="72" y="58"/>
                    </a:lnTo>
                    <a:lnTo>
                      <a:pt x="72" y="52"/>
                    </a:lnTo>
                    <a:lnTo>
                      <a:pt x="72" y="46"/>
                    </a:lnTo>
                    <a:lnTo>
                      <a:pt x="72" y="40"/>
                    </a:lnTo>
                    <a:lnTo>
                      <a:pt x="74" y="34"/>
                    </a:lnTo>
                    <a:lnTo>
                      <a:pt x="74" y="32"/>
                    </a:lnTo>
                    <a:lnTo>
                      <a:pt x="76" y="30"/>
                    </a:lnTo>
                    <a:lnTo>
                      <a:pt x="76" y="24"/>
                    </a:lnTo>
                    <a:lnTo>
                      <a:pt x="74" y="20"/>
                    </a:lnTo>
                    <a:lnTo>
                      <a:pt x="72" y="18"/>
                    </a:lnTo>
                    <a:lnTo>
                      <a:pt x="72" y="16"/>
                    </a:lnTo>
                    <a:lnTo>
                      <a:pt x="72" y="14"/>
                    </a:lnTo>
                    <a:lnTo>
                      <a:pt x="74" y="12"/>
                    </a:lnTo>
                    <a:lnTo>
                      <a:pt x="76" y="10"/>
                    </a:lnTo>
                    <a:lnTo>
                      <a:pt x="80" y="6"/>
                    </a:lnTo>
                    <a:lnTo>
                      <a:pt x="84" y="6"/>
                    </a:lnTo>
                    <a:lnTo>
                      <a:pt x="90" y="4"/>
                    </a:lnTo>
                    <a:lnTo>
                      <a:pt x="90" y="6"/>
                    </a:lnTo>
                    <a:lnTo>
                      <a:pt x="92" y="8"/>
                    </a:lnTo>
                    <a:lnTo>
                      <a:pt x="94" y="10"/>
                    </a:lnTo>
                    <a:lnTo>
                      <a:pt x="96" y="14"/>
                    </a:lnTo>
                    <a:lnTo>
                      <a:pt x="96" y="16"/>
                    </a:lnTo>
                    <a:lnTo>
                      <a:pt x="98" y="16"/>
                    </a:lnTo>
                    <a:lnTo>
                      <a:pt x="100" y="14"/>
                    </a:lnTo>
                    <a:lnTo>
                      <a:pt x="104" y="14"/>
                    </a:lnTo>
                    <a:lnTo>
                      <a:pt x="110" y="12"/>
                    </a:lnTo>
                    <a:lnTo>
                      <a:pt x="116" y="12"/>
                    </a:lnTo>
                    <a:lnTo>
                      <a:pt x="122" y="12"/>
                    </a:lnTo>
                    <a:lnTo>
                      <a:pt x="126" y="12"/>
                    </a:lnTo>
                    <a:lnTo>
                      <a:pt x="130" y="12"/>
                    </a:lnTo>
                    <a:lnTo>
                      <a:pt x="134" y="10"/>
                    </a:lnTo>
                    <a:lnTo>
                      <a:pt x="180" y="0"/>
                    </a:lnTo>
                    <a:lnTo>
                      <a:pt x="180" y="2"/>
                    </a:lnTo>
                    <a:lnTo>
                      <a:pt x="182" y="4"/>
                    </a:lnTo>
                    <a:lnTo>
                      <a:pt x="184" y="6"/>
                    </a:lnTo>
                    <a:lnTo>
                      <a:pt x="188" y="10"/>
                    </a:lnTo>
                    <a:lnTo>
                      <a:pt x="194" y="12"/>
                    </a:lnTo>
                    <a:lnTo>
                      <a:pt x="200" y="14"/>
                    </a:lnTo>
                    <a:lnTo>
                      <a:pt x="202" y="14"/>
                    </a:lnTo>
                    <a:lnTo>
                      <a:pt x="204" y="16"/>
                    </a:lnTo>
                    <a:lnTo>
                      <a:pt x="208" y="16"/>
                    </a:lnTo>
                    <a:lnTo>
                      <a:pt x="212" y="18"/>
                    </a:lnTo>
                    <a:lnTo>
                      <a:pt x="216" y="24"/>
                    </a:lnTo>
                    <a:lnTo>
                      <a:pt x="218" y="24"/>
                    </a:lnTo>
                    <a:lnTo>
                      <a:pt x="222" y="24"/>
                    </a:lnTo>
                    <a:lnTo>
                      <a:pt x="228" y="24"/>
                    </a:lnTo>
                    <a:lnTo>
                      <a:pt x="236" y="26"/>
                    </a:lnTo>
                    <a:lnTo>
                      <a:pt x="244" y="26"/>
                    </a:lnTo>
                    <a:lnTo>
                      <a:pt x="244" y="28"/>
                    </a:lnTo>
                    <a:lnTo>
                      <a:pt x="242" y="32"/>
                    </a:lnTo>
                    <a:lnTo>
                      <a:pt x="242" y="36"/>
                    </a:lnTo>
                    <a:lnTo>
                      <a:pt x="242" y="38"/>
                    </a:lnTo>
                    <a:lnTo>
                      <a:pt x="240" y="40"/>
                    </a:lnTo>
                    <a:lnTo>
                      <a:pt x="238" y="42"/>
                    </a:lnTo>
                    <a:lnTo>
                      <a:pt x="238" y="46"/>
                    </a:lnTo>
                    <a:lnTo>
                      <a:pt x="238" y="50"/>
                    </a:lnTo>
                    <a:lnTo>
                      <a:pt x="238" y="52"/>
                    </a:lnTo>
                    <a:lnTo>
                      <a:pt x="238" y="56"/>
                    </a:lnTo>
                    <a:lnTo>
                      <a:pt x="236" y="60"/>
                    </a:lnTo>
                    <a:lnTo>
                      <a:pt x="234" y="64"/>
                    </a:lnTo>
                    <a:lnTo>
                      <a:pt x="232" y="70"/>
                    </a:lnTo>
                    <a:lnTo>
                      <a:pt x="230" y="74"/>
                    </a:lnTo>
                    <a:lnTo>
                      <a:pt x="230" y="102"/>
                    </a:lnTo>
                    <a:lnTo>
                      <a:pt x="230" y="106"/>
                    </a:lnTo>
                    <a:lnTo>
                      <a:pt x="234" y="118"/>
                    </a:lnTo>
                    <a:lnTo>
                      <a:pt x="238" y="134"/>
                    </a:lnTo>
                    <a:lnTo>
                      <a:pt x="240" y="152"/>
                    </a:lnTo>
                    <a:lnTo>
                      <a:pt x="244" y="170"/>
                    </a:lnTo>
                    <a:lnTo>
                      <a:pt x="248" y="184"/>
                    </a:lnTo>
                    <a:lnTo>
                      <a:pt x="250" y="192"/>
                    </a:lnTo>
                    <a:lnTo>
                      <a:pt x="250" y="194"/>
                    </a:lnTo>
                    <a:lnTo>
                      <a:pt x="248" y="194"/>
                    </a:lnTo>
                    <a:lnTo>
                      <a:pt x="246" y="194"/>
                    </a:lnTo>
                    <a:lnTo>
                      <a:pt x="242" y="194"/>
                    </a:lnTo>
                    <a:lnTo>
                      <a:pt x="240" y="194"/>
                    </a:lnTo>
                    <a:lnTo>
                      <a:pt x="236" y="194"/>
                    </a:lnTo>
                    <a:lnTo>
                      <a:pt x="232" y="196"/>
                    </a:lnTo>
                    <a:lnTo>
                      <a:pt x="230" y="198"/>
                    </a:lnTo>
                    <a:lnTo>
                      <a:pt x="228" y="200"/>
                    </a:lnTo>
                    <a:lnTo>
                      <a:pt x="226" y="204"/>
                    </a:lnTo>
                    <a:lnTo>
                      <a:pt x="226" y="210"/>
                    </a:lnTo>
                    <a:lnTo>
                      <a:pt x="228" y="214"/>
                    </a:lnTo>
                    <a:lnTo>
                      <a:pt x="230" y="218"/>
                    </a:lnTo>
                    <a:lnTo>
                      <a:pt x="232" y="224"/>
                    </a:lnTo>
                    <a:lnTo>
                      <a:pt x="234" y="228"/>
                    </a:lnTo>
                    <a:lnTo>
                      <a:pt x="236" y="234"/>
                    </a:lnTo>
                    <a:lnTo>
                      <a:pt x="238" y="238"/>
                    </a:lnTo>
                    <a:lnTo>
                      <a:pt x="240" y="240"/>
                    </a:lnTo>
                    <a:lnTo>
                      <a:pt x="254" y="242"/>
                    </a:lnTo>
                    <a:lnTo>
                      <a:pt x="254" y="256"/>
                    </a:lnTo>
                    <a:lnTo>
                      <a:pt x="250" y="258"/>
                    </a:lnTo>
                    <a:lnTo>
                      <a:pt x="238" y="254"/>
                    </a:lnTo>
                    <a:lnTo>
                      <a:pt x="222" y="244"/>
                    </a:lnTo>
                    <a:lnTo>
                      <a:pt x="214" y="230"/>
                    </a:lnTo>
                    <a:lnTo>
                      <a:pt x="214" y="232"/>
                    </a:lnTo>
                    <a:lnTo>
                      <a:pt x="212" y="232"/>
                    </a:lnTo>
                    <a:lnTo>
                      <a:pt x="210" y="230"/>
                    </a:lnTo>
                    <a:lnTo>
                      <a:pt x="208" y="230"/>
                    </a:lnTo>
                    <a:lnTo>
                      <a:pt x="206" y="228"/>
                    </a:lnTo>
                    <a:lnTo>
                      <a:pt x="206" y="224"/>
                    </a:lnTo>
                    <a:lnTo>
                      <a:pt x="206" y="226"/>
                    </a:lnTo>
                    <a:lnTo>
                      <a:pt x="204" y="228"/>
                    </a:lnTo>
                    <a:lnTo>
                      <a:pt x="204" y="230"/>
                    </a:lnTo>
                    <a:lnTo>
                      <a:pt x="200" y="230"/>
                    </a:lnTo>
                    <a:lnTo>
                      <a:pt x="198" y="230"/>
                    </a:lnTo>
                    <a:lnTo>
                      <a:pt x="192" y="230"/>
                    </a:lnTo>
                    <a:lnTo>
                      <a:pt x="182" y="228"/>
                    </a:lnTo>
                    <a:lnTo>
                      <a:pt x="170" y="226"/>
                    </a:lnTo>
                    <a:lnTo>
                      <a:pt x="164" y="224"/>
                    </a:lnTo>
                    <a:lnTo>
                      <a:pt x="162" y="224"/>
                    </a:lnTo>
                    <a:lnTo>
                      <a:pt x="160" y="222"/>
                    </a:lnTo>
                    <a:lnTo>
                      <a:pt x="158" y="222"/>
                    </a:lnTo>
                    <a:lnTo>
                      <a:pt x="158" y="220"/>
                    </a:lnTo>
                    <a:lnTo>
                      <a:pt x="156" y="220"/>
                    </a:lnTo>
                    <a:lnTo>
                      <a:pt x="154" y="218"/>
                    </a:lnTo>
                    <a:lnTo>
                      <a:pt x="150" y="218"/>
                    </a:lnTo>
                    <a:lnTo>
                      <a:pt x="146" y="218"/>
                    </a:lnTo>
                    <a:lnTo>
                      <a:pt x="144" y="218"/>
                    </a:lnTo>
                    <a:lnTo>
                      <a:pt x="140" y="218"/>
                    </a:lnTo>
                    <a:lnTo>
                      <a:pt x="136" y="218"/>
                    </a:lnTo>
                    <a:lnTo>
                      <a:pt x="130" y="218"/>
                    </a:lnTo>
                    <a:lnTo>
                      <a:pt x="124" y="220"/>
                    </a:lnTo>
                    <a:lnTo>
                      <a:pt x="110" y="218"/>
                    </a:lnTo>
                    <a:lnTo>
                      <a:pt x="110" y="214"/>
                    </a:lnTo>
                    <a:lnTo>
                      <a:pt x="112" y="210"/>
                    </a:lnTo>
                    <a:lnTo>
                      <a:pt x="112" y="206"/>
                    </a:lnTo>
                    <a:lnTo>
                      <a:pt x="112" y="200"/>
                    </a:lnTo>
                    <a:lnTo>
                      <a:pt x="110" y="196"/>
                    </a:lnTo>
                    <a:lnTo>
                      <a:pt x="108" y="192"/>
                    </a:lnTo>
                    <a:lnTo>
                      <a:pt x="108" y="186"/>
                    </a:lnTo>
                    <a:lnTo>
                      <a:pt x="108" y="182"/>
                    </a:lnTo>
                    <a:lnTo>
                      <a:pt x="108" y="176"/>
                    </a:lnTo>
                    <a:lnTo>
                      <a:pt x="98" y="176"/>
                    </a:lnTo>
                    <a:lnTo>
                      <a:pt x="98" y="170"/>
                    </a:lnTo>
                    <a:lnTo>
                      <a:pt x="84" y="172"/>
                    </a:lnTo>
                    <a:lnTo>
                      <a:pt x="82" y="176"/>
                    </a:lnTo>
                    <a:lnTo>
                      <a:pt x="82" y="180"/>
                    </a:lnTo>
                    <a:lnTo>
                      <a:pt x="82" y="184"/>
                    </a:lnTo>
                    <a:lnTo>
                      <a:pt x="60" y="182"/>
                    </a:lnTo>
                    <a:lnTo>
                      <a:pt x="52" y="158"/>
                    </a:lnTo>
                    <a:lnTo>
                      <a:pt x="48" y="158"/>
                    </a:lnTo>
                    <a:lnTo>
                      <a:pt x="38" y="158"/>
                    </a:lnTo>
                    <a:lnTo>
                      <a:pt x="28" y="158"/>
                    </a:lnTo>
                    <a:lnTo>
                      <a:pt x="20" y="160"/>
                    </a:lnTo>
                    <a:lnTo>
                      <a:pt x="2" y="162"/>
                    </a:lnTo>
                    <a:lnTo>
                      <a:pt x="0" y="152"/>
                    </a:lnTo>
                    <a:lnTo>
                      <a:pt x="1" y="161"/>
                    </a:lnTo>
                    <a:lnTo>
                      <a:pt x="0" y="152"/>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33" name="Freeform 289"/>
              <p:cNvSpPr/>
              <p:nvPr/>
            </p:nvSpPr>
            <p:spPr bwMode="gray">
              <a:xfrm>
                <a:off x="2922" y="2971"/>
                <a:ext cx="214" cy="120"/>
              </a:xfrm>
              <a:custGeom>
                <a:avLst/>
                <a:gdLst>
                  <a:gd name="T0" fmla="*/ 142 w 194"/>
                  <a:gd name="T1" fmla="*/ 2 h 120"/>
                  <a:gd name="T2" fmla="*/ 138 w 194"/>
                  <a:gd name="T3" fmla="*/ 2 h 120"/>
                  <a:gd name="T4" fmla="*/ 132 w 194"/>
                  <a:gd name="T5" fmla="*/ 2 h 120"/>
                  <a:gd name="T6" fmla="*/ 124 w 194"/>
                  <a:gd name="T7" fmla="*/ 4 h 120"/>
                  <a:gd name="T8" fmla="*/ 120 w 194"/>
                  <a:gd name="T9" fmla="*/ 8 h 120"/>
                  <a:gd name="T10" fmla="*/ 118 w 194"/>
                  <a:gd name="T11" fmla="*/ 18 h 120"/>
                  <a:gd name="T12" fmla="*/ 120 w 194"/>
                  <a:gd name="T13" fmla="*/ 22 h 120"/>
                  <a:gd name="T14" fmla="*/ 124 w 194"/>
                  <a:gd name="T15" fmla="*/ 32 h 120"/>
                  <a:gd name="T16" fmla="*/ 128 w 194"/>
                  <a:gd name="T17" fmla="*/ 42 h 120"/>
                  <a:gd name="T18" fmla="*/ 132 w 194"/>
                  <a:gd name="T19" fmla="*/ 48 h 120"/>
                  <a:gd name="T20" fmla="*/ 146 w 194"/>
                  <a:gd name="T21" fmla="*/ 64 h 120"/>
                  <a:gd name="T22" fmla="*/ 130 w 194"/>
                  <a:gd name="T23" fmla="*/ 62 h 120"/>
                  <a:gd name="T24" fmla="*/ 106 w 194"/>
                  <a:gd name="T25" fmla="*/ 38 h 120"/>
                  <a:gd name="T26" fmla="*/ 104 w 194"/>
                  <a:gd name="T27" fmla="*/ 40 h 120"/>
                  <a:gd name="T28" fmla="*/ 100 w 194"/>
                  <a:gd name="T29" fmla="*/ 38 h 120"/>
                  <a:gd name="T30" fmla="*/ 98 w 194"/>
                  <a:gd name="T31" fmla="*/ 32 h 120"/>
                  <a:gd name="T32" fmla="*/ 96 w 194"/>
                  <a:gd name="T33" fmla="*/ 36 h 120"/>
                  <a:gd name="T34" fmla="*/ 92 w 194"/>
                  <a:gd name="T35" fmla="*/ 38 h 120"/>
                  <a:gd name="T36" fmla="*/ 84 w 194"/>
                  <a:gd name="T37" fmla="*/ 38 h 120"/>
                  <a:gd name="T38" fmla="*/ 62 w 194"/>
                  <a:gd name="T39" fmla="*/ 34 h 120"/>
                  <a:gd name="T40" fmla="*/ 54 w 194"/>
                  <a:gd name="T41" fmla="*/ 32 h 120"/>
                  <a:gd name="T42" fmla="*/ 50 w 194"/>
                  <a:gd name="T43" fmla="*/ 30 h 120"/>
                  <a:gd name="T44" fmla="*/ 48 w 194"/>
                  <a:gd name="T45" fmla="*/ 28 h 120"/>
                  <a:gd name="T46" fmla="*/ 46 w 194"/>
                  <a:gd name="T47" fmla="*/ 26 h 120"/>
                  <a:gd name="T48" fmla="*/ 38 w 194"/>
                  <a:gd name="T49" fmla="*/ 26 h 120"/>
                  <a:gd name="T50" fmla="*/ 32 w 194"/>
                  <a:gd name="T51" fmla="*/ 26 h 120"/>
                  <a:gd name="T52" fmla="*/ 22 w 194"/>
                  <a:gd name="T53" fmla="*/ 26 h 120"/>
                  <a:gd name="T54" fmla="*/ 16 w 194"/>
                  <a:gd name="T55" fmla="*/ 28 h 120"/>
                  <a:gd name="T56" fmla="*/ 16 w 194"/>
                  <a:gd name="T57" fmla="*/ 38 h 120"/>
                  <a:gd name="T58" fmla="*/ 14 w 194"/>
                  <a:gd name="T59" fmla="*/ 48 h 120"/>
                  <a:gd name="T60" fmla="*/ 16 w 194"/>
                  <a:gd name="T61" fmla="*/ 54 h 120"/>
                  <a:gd name="T62" fmla="*/ 0 w 194"/>
                  <a:gd name="T63" fmla="*/ 102 h 120"/>
                  <a:gd name="T64" fmla="*/ 2 w 194"/>
                  <a:gd name="T65" fmla="*/ 104 h 120"/>
                  <a:gd name="T66" fmla="*/ 8 w 194"/>
                  <a:gd name="T67" fmla="*/ 112 h 120"/>
                  <a:gd name="T68" fmla="*/ 18 w 194"/>
                  <a:gd name="T69" fmla="*/ 118 h 120"/>
                  <a:gd name="T70" fmla="*/ 24 w 194"/>
                  <a:gd name="T71" fmla="*/ 116 h 120"/>
                  <a:gd name="T72" fmla="*/ 36 w 194"/>
                  <a:gd name="T73" fmla="*/ 116 h 120"/>
                  <a:gd name="T74" fmla="*/ 48 w 194"/>
                  <a:gd name="T75" fmla="*/ 116 h 120"/>
                  <a:gd name="T76" fmla="*/ 60 w 194"/>
                  <a:gd name="T77" fmla="*/ 118 h 120"/>
                  <a:gd name="T78" fmla="*/ 72 w 194"/>
                  <a:gd name="T79" fmla="*/ 120 h 120"/>
                  <a:gd name="T80" fmla="*/ 82 w 194"/>
                  <a:gd name="T81" fmla="*/ 120 h 120"/>
                  <a:gd name="T82" fmla="*/ 102 w 194"/>
                  <a:gd name="T83" fmla="*/ 118 h 120"/>
                  <a:gd name="T84" fmla="*/ 114 w 194"/>
                  <a:gd name="T85" fmla="*/ 104 h 120"/>
                  <a:gd name="T86" fmla="*/ 192 w 194"/>
                  <a:gd name="T87" fmla="*/ 64 h 120"/>
                  <a:gd name="T88" fmla="*/ 194 w 194"/>
                  <a:gd name="T89" fmla="*/ 50 h 120"/>
                  <a:gd name="T90" fmla="*/ 190 w 194"/>
                  <a:gd name="T91" fmla="*/ 34 h 120"/>
                  <a:gd name="T92" fmla="*/ 174 w 194"/>
                  <a:gd name="T93" fmla="*/ 10 h 120"/>
                  <a:gd name="T94" fmla="*/ 142 w 194"/>
                  <a:gd name="T95" fmla="*/ 0 h 12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94"/>
                  <a:gd name="T145" fmla="*/ 0 h 120"/>
                  <a:gd name="T146" fmla="*/ 194 w 194"/>
                  <a:gd name="T147" fmla="*/ 120 h 12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94" h="120">
                    <a:moveTo>
                      <a:pt x="142" y="0"/>
                    </a:moveTo>
                    <a:lnTo>
                      <a:pt x="142" y="2"/>
                    </a:lnTo>
                    <a:lnTo>
                      <a:pt x="140" y="2"/>
                    </a:lnTo>
                    <a:lnTo>
                      <a:pt x="138" y="2"/>
                    </a:lnTo>
                    <a:lnTo>
                      <a:pt x="134" y="2"/>
                    </a:lnTo>
                    <a:lnTo>
                      <a:pt x="132" y="2"/>
                    </a:lnTo>
                    <a:lnTo>
                      <a:pt x="128" y="2"/>
                    </a:lnTo>
                    <a:lnTo>
                      <a:pt x="124" y="4"/>
                    </a:lnTo>
                    <a:lnTo>
                      <a:pt x="122" y="6"/>
                    </a:lnTo>
                    <a:lnTo>
                      <a:pt x="120" y="8"/>
                    </a:lnTo>
                    <a:lnTo>
                      <a:pt x="118" y="12"/>
                    </a:lnTo>
                    <a:lnTo>
                      <a:pt x="118" y="18"/>
                    </a:lnTo>
                    <a:lnTo>
                      <a:pt x="120" y="22"/>
                    </a:lnTo>
                    <a:lnTo>
                      <a:pt x="122" y="26"/>
                    </a:lnTo>
                    <a:lnTo>
                      <a:pt x="124" y="32"/>
                    </a:lnTo>
                    <a:lnTo>
                      <a:pt x="126" y="36"/>
                    </a:lnTo>
                    <a:lnTo>
                      <a:pt x="128" y="42"/>
                    </a:lnTo>
                    <a:lnTo>
                      <a:pt x="130" y="46"/>
                    </a:lnTo>
                    <a:lnTo>
                      <a:pt x="132" y="48"/>
                    </a:lnTo>
                    <a:lnTo>
                      <a:pt x="146" y="50"/>
                    </a:lnTo>
                    <a:lnTo>
                      <a:pt x="146" y="64"/>
                    </a:lnTo>
                    <a:lnTo>
                      <a:pt x="142" y="66"/>
                    </a:lnTo>
                    <a:lnTo>
                      <a:pt x="130" y="62"/>
                    </a:lnTo>
                    <a:lnTo>
                      <a:pt x="114" y="52"/>
                    </a:lnTo>
                    <a:lnTo>
                      <a:pt x="106" y="38"/>
                    </a:lnTo>
                    <a:lnTo>
                      <a:pt x="106" y="40"/>
                    </a:lnTo>
                    <a:lnTo>
                      <a:pt x="104" y="40"/>
                    </a:lnTo>
                    <a:lnTo>
                      <a:pt x="102" y="38"/>
                    </a:lnTo>
                    <a:lnTo>
                      <a:pt x="100" y="38"/>
                    </a:lnTo>
                    <a:lnTo>
                      <a:pt x="98" y="36"/>
                    </a:lnTo>
                    <a:lnTo>
                      <a:pt x="98" y="32"/>
                    </a:lnTo>
                    <a:lnTo>
                      <a:pt x="98" y="34"/>
                    </a:lnTo>
                    <a:lnTo>
                      <a:pt x="96" y="36"/>
                    </a:lnTo>
                    <a:lnTo>
                      <a:pt x="96" y="38"/>
                    </a:lnTo>
                    <a:lnTo>
                      <a:pt x="92" y="38"/>
                    </a:lnTo>
                    <a:lnTo>
                      <a:pt x="90" y="38"/>
                    </a:lnTo>
                    <a:lnTo>
                      <a:pt x="84" y="38"/>
                    </a:lnTo>
                    <a:lnTo>
                      <a:pt x="74" y="36"/>
                    </a:lnTo>
                    <a:lnTo>
                      <a:pt x="62" y="34"/>
                    </a:lnTo>
                    <a:lnTo>
                      <a:pt x="56" y="32"/>
                    </a:lnTo>
                    <a:lnTo>
                      <a:pt x="54" y="32"/>
                    </a:lnTo>
                    <a:lnTo>
                      <a:pt x="52" y="30"/>
                    </a:lnTo>
                    <a:lnTo>
                      <a:pt x="50" y="30"/>
                    </a:lnTo>
                    <a:lnTo>
                      <a:pt x="50" y="28"/>
                    </a:lnTo>
                    <a:lnTo>
                      <a:pt x="48" y="28"/>
                    </a:lnTo>
                    <a:lnTo>
                      <a:pt x="46" y="26"/>
                    </a:lnTo>
                    <a:lnTo>
                      <a:pt x="42" y="26"/>
                    </a:lnTo>
                    <a:lnTo>
                      <a:pt x="38" y="26"/>
                    </a:lnTo>
                    <a:lnTo>
                      <a:pt x="36" y="26"/>
                    </a:lnTo>
                    <a:lnTo>
                      <a:pt x="32" y="26"/>
                    </a:lnTo>
                    <a:lnTo>
                      <a:pt x="28" y="26"/>
                    </a:lnTo>
                    <a:lnTo>
                      <a:pt x="22" y="26"/>
                    </a:lnTo>
                    <a:lnTo>
                      <a:pt x="16" y="28"/>
                    </a:lnTo>
                    <a:lnTo>
                      <a:pt x="16" y="32"/>
                    </a:lnTo>
                    <a:lnTo>
                      <a:pt x="16" y="38"/>
                    </a:lnTo>
                    <a:lnTo>
                      <a:pt x="14" y="42"/>
                    </a:lnTo>
                    <a:lnTo>
                      <a:pt x="14" y="48"/>
                    </a:lnTo>
                    <a:lnTo>
                      <a:pt x="16" y="52"/>
                    </a:lnTo>
                    <a:lnTo>
                      <a:pt x="16" y="54"/>
                    </a:lnTo>
                    <a:lnTo>
                      <a:pt x="0" y="56"/>
                    </a:lnTo>
                    <a:lnTo>
                      <a:pt x="0" y="102"/>
                    </a:lnTo>
                    <a:lnTo>
                      <a:pt x="2" y="104"/>
                    </a:lnTo>
                    <a:lnTo>
                      <a:pt x="4" y="108"/>
                    </a:lnTo>
                    <a:lnTo>
                      <a:pt x="8" y="112"/>
                    </a:lnTo>
                    <a:lnTo>
                      <a:pt x="12" y="114"/>
                    </a:lnTo>
                    <a:lnTo>
                      <a:pt x="18" y="118"/>
                    </a:lnTo>
                    <a:lnTo>
                      <a:pt x="20" y="118"/>
                    </a:lnTo>
                    <a:lnTo>
                      <a:pt x="24" y="116"/>
                    </a:lnTo>
                    <a:lnTo>
                      <a:pt x="30" y="116"/>
                    </a:lnTo>
                    <a:lnTo>
                      <a:pt x="36" y="116"/>
                    </a:lnTo>
                    <a:lnTo>
                      <a:pt x="46" y="116"/>
                    </a:lnTo>
                    <a:lnTo>
                      <a:pt x="48" y="116"/>
                    </a:lnTo>
                    <a:lnTo>
                      <a:pt x="54" y="116"/>
                    </a:lnTo>
                    <a:lnTo>
                      <a:pt x="60" y="118"/>
                    </a:lnTo>
                    <a:lnTo>
                      <a:pt x="66" y="118"/>
                    </a:lnTo>
                    <a:lnTo>
                      <a:pt x="72" y="120"/>
                    </a:lnTo>
                    <a:lnTo>
                      <a:pt x="78" y="120"/>
                    </a:lnTo>
                    <a:lnTo>
                      <a:pt x="82" y="120"/>
                    </a:lnTo>
                    <a:lnTo>
                      <a:pt x="90" y="120"/>
                    </a:lnTo>
                    <a:lnTo>
                      <a:pt x="102" y="118"/>
                    </a:lnTo>
                    <a:lnTo>
                      <a:pt x="110" y="114"/>
                    </a:lnTo>
                    <a:lnTo>
                      <a:pt x="114" y="104"/>
                    </a:lnTo>
                    <a:lnTo>
                      <a:pt x="192" y="88"/>
                    </a:lnTo>
                    <a:lnTo>
                      <a:pt x="192" y="64"/>
                    </a:lnTo>
                    <a:lnTo>
                      <a:pt x="190" y="56"/>
                    </a:lnTo>
                    <a:lnTo>
                      <a:pt x="194" y="50"/>
                    </a:lnTo>
                    <a:lnTo>
                      <a:pt x="194" y="46"/>
                    </a:lnTo>
                    <a:lnTo>
                      <a:pt x="190" y="34"/>
                    </a:lnTo>
                    <a:lnTo>
                      <a:pt x="184" y="20"/>
                    </a:lnTo>
                    <a:lnTo>
                      <a:pt x="174" y="10"/>
                    </a:lnTo>
                    <a:lnTo>
                      <a:pt x="160" y="4"/>
                    </a:lnTo>
                    <a:lnTo>
                      <a:pt x="142" y="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34" name="Freeform 290"/>
              <p:cNvSpPr/>
              <p:nvPr/>
            </p:nvSpPr>
            <p:spPr bwMode="gray">
              <a:xfrm>
                <a:off x="2796" y="3079"/>
                <a:ext cx="212" cy="166"/>
              </a:xfrm>
              <a:custGeom>
                <a:avLst/>
                <a:gdLst>
                  <a:gd name="T0" fmla="*/ 130 w 192"/>
                  <a:gd name="T1" fmla="*/ 10 h 166"/>
                  <a:gd name="T2" fmla="*/ 122 w 192"/>
                  <a:gd name="T3" fmla="*/ 10 h 166"/>
                  <a:gd name="T4" fmla="*/ 112 w 192"/>
                  <a:gd name="T5" fmla="*/ 12 h 166"/>
                  <a:gd name="T6" fmla="*/ 104 w 192"/>
                  <a:gd name="T7" fmla="*/ 14 h 166"/>
                  <a:gd name="T8" fmla="*/ 98 w 192"/>
                  <a:gd name="T9" fmla="*/ 14 h 166"/>
                  <a:gd name="T10" fmla="*/ 88 w 192"/>
                  <a:gd name="T11" fmla="*/ 12 h 166"/>
                  <a:gd name="T12" fmla="*/ 80 w 192"/>
                  <a:gd name="T13" fmla="*/ 10 h 166"/>
                  <a:gd name="T14" fmla="*/ 34 w 192"/>
                  <a:gd name="T15" fmla="*/ 8 h 166"/>
                  <a:gd name="T16" fmla="*/ 30 w 192"/>
                  <a:gd name="T17" fmla="*/ 8 h 166"/>
                  <a:gd name="T18" fmla="*/ 24 w 192"/>
                  <a:gd name="T19" fmla="*/ 6 h 166"/>
                  <a:gd name="T20" fmla="*/ 20 w 192"/>
                  <a:gd name="T21" fmla="*/ 2 h 166"/>
                  <a:gd name="T22" fmla="*/ 14 w 192"/>
                  <a:gd name="T23" fmla="*/ 0 h 166"/>
                  <a:gd name="T24" fmla="*/ 2 w 192"/>
                  <a:gd name="T25" fmla="*/ 2 h 166"/>
                  <a:gd name="T26" fmla="*/ 2 w 192"/>
                  <a:gd name="T27" fmla="*/ 12 h 166"/>
                  <a:gd name="T28" fmla="*/ 12 w 192"/>
                  <a:gd name="T29" fmla="*/ 32 h 166"/>
                  <a:gd name="T30" fmla="*/ 18 w 192"/>
                  <a:gd name="T31" fmla="*/ 54 h 166"/>
                  <a:gd name="T32" fmla="*/ 24 w 192"/>
                  <a:gd name="T33" fmla="*/ 72 h 166"/>
                  <a:gd name="T34" fmla="*/ 34 w 192"/>
                  <a:gd name="T35" fmla="*/ 110 h 166"/>
                  <a:gd name="T36" fmla="*/ 46 w 192"/>
                  <a:gd name="T37" fmla="*/ 136 h 166"/>
                  <a:gd name="T38" fmla="*/ 48 w 192"/>
                  <a:gd name="T39" fmla="*/ 140 h 166"/>
                  <a:gd name="T40" fmla="*/ 52 w 192"/>
                  <a:gd name="T41" fmla="*/ 148 h 166"/>
                  <a:gd name="T42" fmla="*/ 58 w 192"/>
                  <a:gd name="T43" fmla="*/ 158 h 166"/>
                  <a:gd name="T44" fmla="*/ 60 w 192"/>
                  <a:gd name="T45" fmla="*/ 164 h 166"/>
                  <a:gd name="T46" fmla="*/ 72 w 192"/>
                  <a:gd name="T47" fmla="*/ 160 h 166"/>
                  <a:gd name="T48" fmla="*/ 74 w 192"/>
                  <a:gd name="T49" fmla="*/ 156 h 166"/>
                  <a:gd name="T50" fmla="*/ 76 w 192"/>
                  <a:gd name="T51" fmla="*/ 152 h 166"/>
                  <a:gd name="T52" fmla="*/ 78 w 192"/>
                  <a:gd name="T53" fmla="*/ 150 h 166"/>
                  <a:gd name="T54" fmla="*/ 82 w 192"/>
                  <a:gd name="T55" fmla="*/ 152 h 166"/>
                  <a:gd name="T56" fmla="*/ 82 w 192"/>
                  <a:gd name="T57" fmla="*/ 156 h 166"/>
                  <a:gd name="T58" fmla="*/ 82 w 192"/>
                  <a:gd name="T59" fmla="*/ 162 h 166"/>
                  <a:gd name="T60" fmla="*/ 86 w 192"/>
                  <a:gd name="T61" fmla="*/ 164 h 166"/>
                  <a:gd name="T62" fmla="*/ 94 w 192"/>
                  <a:gd name="T63" fmla="*/ 164 h 166"/>
                  <a:gd name="T64" fmla="*/ 104 w 192"/>
                  <a:gd name="T65" fmla="*/ 166 h 166"/>
                  <a:gd name="T66" fmla="*/ 112 w 192"/>
                  <a:gd name="T67" fmla="*/ 162 h 166"/>
                  <a:gd name="T68" fmla="*/ 114 w 192"/>
                  <a:gd name="T69" fmla="*/ 60 h 166"/>
                  <a:gd name="T70" fmla="*/ 128 w 192"/>
                  <a:gd name="T71" fmla="*/ 16 h 166"/>
                  <a:gd name="T72" fmla="*/ 144 w 192"/>
                  <a:gd name="T73" fmla="*/ 16 h 166"/>
                  <a:gd name="T74" fmla="*/ 164 w 192"/>
                  <a:gd name="T75" fmla="*/ 16 h 166"/>
                  <a:gd name="T76" fmla="*/ 168 w 192"/>
                  <a:gd name="T77" fmla="*/ 18 h 166"/>
                  <a:gd name="T78" fmla="*/ 170 w 192"/>
                  <a:gd name="T79" fmla="*/ 22 h 166"/>
                  <a:gd name="T80" fmla="*/ 172 w 192"/>
                  <a:gd name="T81" fmla="*/ 20 h 166"/>
                  <a:gd name="T82" fmla="*/ 182 w 192"/>
                  <a:gd name="T83" fmla="*/ 16 h 166"/>
                  <a:gd name="T84" fmla="*/ 190 w 192"/>
                  <a:gd name="T85" fmla="*/ 12 h 166"/>
                  <a:gd name="T86" fmla="*/ 188 w 192"/>
                  <a:gd name="T87" fmla="*/ 12 h 166"/>
                  <a:gd name="T88" fmla="*/ 166 w 192"/>
                  <a:gd name="T89" fmla="*/ 8 h 166"/>
                  <a:gd name="T90" fmla="*/ 132 w 192"/>
                  <a:gd name="T91" fmla="*/ 10 h 16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92"/>
                  <a:gd name="T139" fmla="*/ 0 h 166"/>
                  <a:gd name="T140" fmla="*/ 192 w 192"/>
                  <a:gd name="T141" fmla="*/ 166 h 16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92" h="166">
                    <a:moveTo>
                      <a:pt x="132" y="10"/>
                    </a:moveTo>
                    <a:lnTo>
                      <a:pt x="130" y="10"/>
                    </a:lnTo>
                    <a:lnTo>
                      <a:pt x="128" y="10"/>
                    </a:lnTo>
                    <a:lnTo>
                      <a:pt x="122" y="10"/>
                    </a:lnTo>
                    <a:lnTo>
                      <a:pt x="118" y="12"/>
                    </a:lnTo>
                    <a:lnTo>
                      <a:pt x="112" y="12"/>
                    </a:lnTo>
                    <a:lnTo>
                      <a:pt x="106" y="14"/>
                    </a:lnTo>
                    <a:lnTo>
                      <a:pt x="104" y="14"/>
                    </a:lnTo>
                    <a:lnTo>
                      <a:pt x="102" y="14"/>
                    </a:lnTo>
                    <a:lnTo>
                      <a:pt x="98" y="14"/>
                    </a:lnTo>
                    <a:lnTo>
                      <a:pt x="94" y="14"/>
                    </a:lnTo>
                    <a:lnTo>
                      <a:pt x="88" y="12"/>
                    </a:lnTo>
                    <a:lnTo>
                      <a:pt x="84" y="12"/>
                    </a:lnTo>
                    <a:lnTo>
                      <a:pt x="80" y="10"/>
                    </a:lnTo>
                    <a:lnTo>
                      <a:pt x="76" y="8"/>
                    </a:lnTo>
                    <a:lnTo>
                      <a:pt x="34" y="8"/>
                    </a:lnTo>
                    <a:lnTo>
                      <a:pt x="32" y="8"/>
                    </a:lnTo>
                    <a:lnTo>
                      <a:pt x="30" y="8"/>
                    </a:lnTo>
                    <a:lnTo>
                      <a:pt x="26" y="8"/>
                    </a:lnTo>
                    <a:lnTo>
                      <a:pt x="24" y="6"/>
                    </a:lnTo>
                    <a:lnTo>
                      <a:pt x="20" y="2"/>
                    </a:lnTo>
                    <a:lnTo>
                      <a:pt x="18" y="0"/>
                    </a:lnTo>
                    <a:lnTo>
                      <a:pt x="14" y="0"/>
                    </a:lnTo>
                    <a:lnTo>
                      <a:pt x="8" y="0"/>
                    </a:lnTo>
                    <a:lnTo>
                      <a:pt x="2" y="2"/>
                    </a:lnTo>
                    <a:lnTo>
                      <a:pt x="0" y="10"/>
                    </a:lnTo>
                    <a:lnTo>
                      <a:pt x="2" y="12"/>
                    </a:lnTo>
                    <a:lnTo>
                      <a:pt x="6" y="20"/>
                    </a:lnTo>
                    <a:lnTo>
                      <a:pt x="12" y="32"/>
                    </a:lnTo>
                    <a:lnTo>
                      <a:pt x="16" y="42"/>
                    </a:lnTo>
                    <a:lnTo>
                      <a:pt x="18" y="54"/>
                    </a:lnTo>
                    <a:lnTo>
                      <a:pt x="20" y="58"/>
                    </a:lnTo>
                    <a:lnTo>
                      <a:pt x="24" y="72"/>
                    </a:lnTo>
                    <a:lnTo>
                      <a:pt x="28" y="90"/>
                    </a:lnTo>
                    <a:lnTo>
                      <a:pt x="34" y="110"/>
                    </a:lnTo>
                    <a:lnTo>
                      <a:pt x="42" y="126"/>
                    </a:lnTo>
                    <a:lnTo>
                      <a:pt x="46" y="136"/>
                    </a:lnTo>
                    <a:lnTo>
                      <a:pt x="48" y="136"/>
                    </a:lnTo>
                    <a:lnTo>
                      <a:pt x="48" y="140"/>
                    </a:lnTo>
                    <a:lnTo>
                      <a:pt x="50" y="144"/>
                    </a:lnTo>
                    <a:lnTo>
                      <a:pt x="52" y="148"/>
                    </a:lnTo>
                    <a:lnTo>
                      <a:pt x="56" y="152"/>
                    </a:lnTo>
                    <a:lnTo>
                      <a:pt x="58" y="158"/>
                    </a:lnTo>
                    <a:lnTo>
                      <a:pt x="60" y="162"/>
                    </a:lnTo>
                    <a:lnTo>
                      <a:pt x="60" y="164"/>
                    </a:lnTo>
                    <a:lnTo>
                      <a:pt x="72" y="160"/>
                    </a:lnTo>
                    <a:lnTo>
                      <a:pt x="74" y="158"/>
                    </a:lnTo>
                    <a:lnTo>
                      <a:pt x="74" y="156"/>
                    </a:lnTo>
                    <a:lnTo>
                      <a:pt x="76" y="154"/>
                    </a:lnTo>
                    <a:lnTo>
                      <a:pt x="76" y="152"/>
                    </a:lnTo>
                    <a:lnTo>
                      <a:pt x="78" y="150"/>
                    </a:lnTo>
                    <a:lnTo>
                      <a:pt x="80" y="152"/>
                    </a:lnTo>
                    <a:lnTo>
                      <a:pt x="82" y="152"/>
                    </a:lnTo>
                    <a:lnTo>
                      <a:pt x="82" y="154"/>
                    </a:lnTo>
                    <a:lnTo>
                      <a:pt x="82" y="156"/>
                    </a:lnTo>
                    <a:lnTo>
                      <a:pt x="82" y="160"/>
                    </a:lnTo>
                    <a:lnTo>
                      <a:pt x="82" y="162"/>
                    </a:lnTo>
                    <a:lnTo>
                      <a:pt x="84" y="164"/>
                    </a:lnTo>
                    <a:lnTo>
                      <a:pt x="86" y="164"/>
                    </a:lnTo>
                    <a:lnTo>
                      <a:pt x="88" y="164"/>
                    </a:lnTo>
                    <a:lnTo>
                      <a:pt x="94" y="164"/>
                    </a:lnTo>
                    <a:lnTo>
                      <a:pt x="98" y="166"/>
                    </a:lnTo>
                    <a:lnTo>
                      <a:pt x="104" y="166"/>
                    </a:lnTo>
                    <a:lnTo>
                      <a:pt x="108" y="164"/>
                    </a:lnTo>
                    <a:lnTo>
                      <a:pt x="112" y="162"/>
                    </a:lnTo>
                    <a:lnTo>
                      <a:pt x="114" y="160"/>
                    </a:lnTo>
                    <a:lnTo>
                      <a:pt x="114" y="60"/>
                    </a:lnTo>
                    <a:lnTo>
                      <a:pt x="128" y="60"/>
                    </a:lnTo>
                    <a:lnTo>
                      <a:pt x="128" y="16"/>
                    </a:lnTo>
                    <a:lnTo>
                      <a:pt x="132" y="16"/>
                    </a:lnTo>
                    <a:lnTo>
                      <a:pt x="144" y="16"/>
                    </a:lnTo>
                    <a:lnTo>
                      <a:pt x="156" y="14"/>
                    </a:lnTo>
                    <a:lnTo>
                      <a:pt x="164" y="16"/>
                    </a:lnTo>
                    <a:lnTo>
                      <a:pt x="168" y="18"/>
                    </a:lnTo>
                    <a:lnTo>
                      <a:pt x="168" y="20"/>
                    </a:lnTo>
                    <a:lnTo>
                      <a:pt x="170" y="22"/>
                    </a:lnTo>
                    <a:lnTo>
                      <a:pt x="172" y="20"/>
                    </a:lnTo>
                    <a:lnTo>
                      <a:pt x="176" y="18"/>
                    </a:lnTo>
                    <a:lnTo>
                      <a:pt x="182" y="16"/>
                    </a:lnTo>
                    <a:lnTo>
                      <a:pt x="186" y="14"/>
                    </a:lnTo>
                    <a:lnTo>
                      <a:pt x="190" y="12"/>
                    </a:lnTo>
                    <a:lnTo>
                      <a:pt x="192" y="12"/>
                    </a:lnTo>
                    <a:lnTo>
                      <a:pt x="188" y="12"/>
                    </a:lnTo>
                    <a:lnTo>
                      <a:pt x="178" y="10"/>
                    </a:lnTo>
                    <a:lnTo>
                      <a:pt x="166" y="8"/>
                    </a:lnTo>
                    <a:lnTo>
                      <a:pt x="156" y="8"/>
                    </a:lnTo>
                    <a:lnTo>
                      <a:pt x="132" y="1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35" name="Freeform 292"/>
              <p:cNvSpPr/>
              <p:nvPr/>
            </p:nvSpPr>
            <p:spPr bwMode="gray">
              <a:xfrm>
                <a:off x="3229" y="2697"/>
                <a:ext cx="128" cy="164"/>
              </a:xfrm>
              <a:custGeom>
                <a:avLst/>
                <a:gdLst>
                  <a:gd name="T0" fmla="*/ 4 w 116"/>
                  <a:gd name="T1" fmla="*/ 164 h 164"/>
                  <a:gd name="T2" fmla="*/ 28 w 116"/>
                  <a:gd name="T3" fmla="*/ 148 h 164"/>
                  <a:gd name="T4" fmla="*/ 32 w 116"/>
                  <a:gd name="T5" fmla="*/ 144 h 164"/>
                  <a:gd name="T6" fmla="*/ 38 w 116"/>
                  <a:gd name="T7" fmla="*/ 136 h 164"/>
                  <a:gd name="T8" fmla="*/ 50 w 116"/>
                  <a:gd name="T9" fmla="*/ 126 h 164"/>
                  <a:gd name="T10" fmla="*/ 62 w 116"/>
                  <a:gd name="T11" fmla="*/ 112 h 164"/>
                  <a:gd name="T12" fmla="*/ 72 w 116"/>
                  <a:gd name="T13" fmla="*/ 98 h 164"/>
                  <a:gd name="T14" fmla="*/ 82 w 116"/>
                  <a:gd name="T15" fmla="*/ 84 h 164"/>
                  <a:gd name="T16" fmla="*/ 92 w 116"/>
                  <a:gd name="T17" fmla="*/ 66 h 164"/>
                  <a:gd name="T18" fmla="*/ 100 w 116"/>
                  <a:gd name="T19" fmla="*/ 50 h 164"/>
                  <a:gd name="T20" fmla="*/ 106 w 116"/>
                  <a:gd name="T21" fmla="*/ 36 h 164"/>
                  <a:gd name="T22" fmla="*/ 108 w 116"/>
                  <a:gd name="T23" fmla="*/ 32 h 164"/>
                  <a:gd name="T24" fmla="*/ 116 w 116"/>
                  <a:gd name="T25" fmla="*/ 18 h 164"/>
                  <a:gd name="T26" fmla="*/ 116 w 116"/>
                  <a:gd name="T27" fmla="*/ 0 h 164"/>
                  <a:gd name="T28" fmla="*/ 108 w 116"/>
                  <a:gd name="T29" fmla="*/ 0 h 164"/>
                  <a:gd name="T30" fmla="*/ 108 w 116"/>
                  <a:gd name="T31" fmla="*/ 0 h 164"/>
                  <a:gd name="T32" fmla="*/ 106 w 116"/>
                  <a:gd name="T33" fmla="*/ 2 h 164"/>
                  <a:gd name="T34" fmla="*/ 102 w 116"/>
                  <a:gd name="T35" fmla="*/ 2 h 164"/>
                  <a:gd name="T36" fmla="*/ 98 w 116"/>
                  <a:gd name="T37" fmla="*/ 4 h 164"/>
                  <a:gd name="T38" fmla="*/ 92 w 116"/>
                  <a:gd name="T39" fmla="*/ 4 h 164"/>
                  <a:gd name="T40" fmla="*/ 80 w 116"/>
                  <a:gd name="T41" fmla="*/ 6 h 164"/>
                  <a:gd name="T42" fmla="*/ 66 w 116"/>
                  <a:gd name="T43" fmla="*/ 8 h 164"/>
                  <a:gd name="T44" fmla="*/ 54 w 116"/>
                  <a:gd name="T45" fmla="*/ 10 h 164"/>
                  <a:gd name="T46" fmla="*/ 50 w 116"/>
                  <a:gd name="T47" fmla="*/ 10 h 164"/>
                  <a:gd name="T48" fmla="*/ 28 w 116"/>
                  <a:gd name="T49" fmla="*/ 14 h 164"/>
                  <a:gd name="T50" fmla="*/ 28 w 116"/>
                  <a:gd name="T51" fmla="*/ 14 h 164"/>
                  <a:gd name="T52" fmla="*/ 26 w 116"/>
                  <a:gd name="T53" fmla="*/ 12 h 164"/>
                  <a:gd name="T54" fmla="*/ 24 w 116"/>
                  <a:gd name="T55" fmla="*/ 12 h 164"/>
                  <a:gd name="T56" fmla="*/ 20 w 116"/>
                  <a:gd name="T57" fmla="*/ 10 h 164"/>
                  <a:gd name="T58" fmla="*/ 14 w 116"/>
                  <a:gd name="T59" fmla="*/ 20 h 164"/>
                  <a:gd name="T60" fmla="*/ 16 w 116"/>
                  <a:gd name="T61" fmla="*/ 22 h 164"/>
                  <a:gd name="T62" fmla="*/ 14 w 116"/>
                  <a:gd name="T63" fmla="*/ 28 h 164"/>
                  <a:gd name="T64" fmla="*/ 24 w 116"/>
                  <a:gd name="T65" fmla="*/ 34 h 164"/>
                  <a:gd name="T66" fmla="*/ 56 w 116"/>
                  <a:gd name="T67" fmla="*/ 52 h 164"/>
                  <a:gd name="T68" fmla="*/ 70 w 116"/>
                  <a:gd name="T69" fmla="*/ 54 h 164"/>
                  <a:gd name="T70" fmla="*/ 40 w 116"/>
                  <a:gd name="T71" fmla="*/ 96 h 164"/>
                  <a:gd name="T72" fmla="*/ 24 w 116"/>
                  <a:gd name="T73" fmla="*/ 102 h 164"/>
                  <a:gd name="T74" fmla="*/ 22 w 116"/>
                  <a:gd name="T75" fmla="*/ 108 h 164"/>
                  <a:gd name="T76" fmla="*/ 6 w 116"/>
                  <a:gd name="T77" fmla="*/ 108 h 164"/>
                  <a:gd name="T78" fmla="*/ 0 w 116"/>
                  <a:gd name="T79" fmla="*/ 122 h 164"/>
                  <a:gd name="T80" fmla="*/ 0 w 116"/>
                  <a:gd name="T81" fmla="*/ 156 h 164"/>
                  <a:gd name="T82" fmla="*/ 4 w 116"/>
                  <a:gd name="T83" fmla="*/ 164 h 164"/>
                  <a:gd name="T84" fmla="*/ 4 w 116"/>
                  <a:gd name="T85" fmla="*/ 164 h 16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6"/>
                  <a:gd name="T130" fmla="*/ 0 h 164"/>
                  <a:gd name="T131" fmla="*/ 116 w 116"/>
                  <a:gd name="T132" fmla="*/ 164 h 16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6" h="164">
                    <a:moveTo>
                      <a:pt x="4" y="164"/>
                    </a:moveTo>
                    <a:lnTo>
                      <a:pt x="28" y="148"/>
                    </a:lnTo>
                    <a:lnTo>
                      <a:pt x="32" y="144"/>
                    </a:lnTo>
                    <a:lnTo>
                      <a:pt x="38" y="136"/>
                    </a:lnTo>
                    <a:lnTo>
                      <a:pt x="50" y="126"/>
                    </a:lnTo>
                    <a:lnTo>
                      <a:pt x="62" y="112"/>
                    </a:lnTo>
                    <a:lnTo>
                      <a:pt x="72" y="98"/>
                    </a:lnTo>
                    <a:lnTo>
                      <a:pt x="82" y="84"/>
                    </a:lnTo>
                    <a:lnTo>
                      <a:pt x="92" y="66"/>
                    </a:lnTo>
                    <a:lnTo>
                      <a:pt x="100" y="50"/>
                    </a:lnTo>
                    <a:lnTo>
                      <a:pt x="106" y="36"/>
                    </a:lnTo>
                    <a:lnTo>
                      <a:pt x="108" y="32"/>
                    </a:lnTo>
                    <a:lnTo>
                      <a:pt x="116" y="18"/>
                    </a:lnTo>
                    <a:lnTo>
                      <a:pt x="116" y="0"/>
                    </a:lnTo>
                    <a:lnTo>
                      <a:pt x="108" y="0"/>
                    </a:lnTo>
                    <a:lnTo>
                      <a:pt x="106" y="2"/>
                    </a:lnTo>
                    <a:lnTo>
                      <a:pt x="102" y="2"/>
                    </a:lnTo>
                    <a:lnTo>
                      <a:pt x="98" y="4"/>
                    </a:lnTo>
                    <a:lnTo>
                      <a:pt x="92" y="4"/>
                    </a:lnTo>
                    <a:lnTo>
                      <a:pt x="80" y="6"/>
                    </a:lnTo>
                    <a:lnTo>
                      <a:pt x="66" y="8"/>
                    </a:lnTo>
                    <a:lnTo>
                      <a:pt x="54" y="10"/>
                    </a:lnTo>
                    <a:lnTo>
                      <a:pt x="50" y="10"/>
                    </a:lnTo>
                    <a:lnTo>
                      <a:pt x="28" y="14"/>
                    </a:lnTo>
                    <a:lnTo>
                      <a:pt x="26" y="12"/>
                    </a:lnTo>
                    <a:lnTo>
                      <a:pt x="24" y="12"/>
                    </a:lnTo>
                    <a:lnTo>
                      <a:pt x="20" y="10"/>
                    </a:lnTo>
                    <a:lnTo>
                      <a:pt x="14" y="20"/>
                    </a:lnTo>
                    <a:lnTo>
                      <a:pt x="16" y="22"/>
                    </a:lnTo>
                    <a:lnTo>
                      <a:pt x="14" y="28"/>
                    </a:lnTo>
                    <a:lnTo>
                      <a:pt x="24" y="34"/>
                    </a:lnTo>
                    <a:lnTo>
                      <a:pt x="56" y="52"/>
                    </a:lnTo>
                    <a:lnTo>
                      <a:pt x="70" y="54"/>
                    </a:lnTo>
                    <a:lnTo>
                      <a:pt x="40" y="96"/>
                    </a:lnTo>
                    <a:lnTo>
                      <a:pt x="24" y="102"/>
                    </a:lnTo>
                    <a:lnTo>
                      <a:pt x="22" y="108"/>
                    </a:lnTo>
                    <a:lnTo>
                      <a:pt x="6" y="108"/>
                    </a:lnTo>
                    <a:lnTo>
                      <a:pt x="0" y="122"/>
                    </a:lnTo>
                    <a:lnTo>
                      <a:pt x="0" y="156"/>
                    </a:lnTo>
                    <a:lnTo>
                      <a:pt x="4" y="164"/>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36" name="Freeform 293"/>
              <p:cNvSpPr/>
              <p:nvPr/>
            </p:nvSpPr>
            <p:spPr bwMode="gray">
              <a:xfrm>
                <a:off x="3119" y="2793"/>
                <a:ext cx="117" cy="124"/>
              </a:xfrm>
              <a:custGeom>
                <a:avLst/>
                <a:gdLst>
                  <a:gd name="T0" fmla="*/ 66 w 106"/>
                  <a:gd name="T1" fmla="*/ 116 h 124"/>
                  <a:gd name="T2" fmla="*/ 82 w 106"/>
                  <a:gd name="T3" fmla="*/ 100 h 124"/>
                  <a:gd name="T4" fmla="*/ 102 w 106"/>
                  <a:gd name="T5" fmla="*/ 68 h 124"/>
                  <a:gd name="T6" fmla="*/ 104 w 106"/>
                  <a:gd name="T7" fmla="*/ 68 h 124"/>
                  <a:gd name="T8" fmla="*/ 100 w 106"/>
                  <a:gd name="T9" fmla="*/ 60 h 124"/>
                  <a:gd name="T10" fmla="*/ 100 w 106"/>
                  <a:gd name="T11" fmla="*/ 26 h 124"/>
                  <a:gd name="T12" fmla="*/ 106 w 106"/>
                  <a:gd name="T13" fmla="*/ 12 h 124"/>
                  <a:gd name="T14" fmla="*/ 104 w 106"/>
                  <a:gd name="T15" fmla="*/ 6 h 124"/>
                  <a:gd name="T16" fmla="*/ 84 w 106"/>
                  <a:gd name="T17" fmla="*/ 10 h 124"/>
                  <a:gd name="T18" fmla="*/ 76 w 106"/>
                  <a:gd name="T19" fmla="*/ 18 h 124"/>
                  <a:gd name="T20" fmla="*/ 58 w 106"/>
                  <a:gd name="T21" fmla="*/ 16 h 124"/>
                  <a:gd name="T22" fmla="*/ 40 w 106"/>
                  <a:gd name="T23" fmla="*/ 0 h 124"/>
                  <a:gd name="T24" fmla="*/ 26 w 106"/>
                  <a:gd name="T25" fmla="*/ 0 h 124"/>
                  <a:gd name="T26" fmla="*/ 26 w 106"/>
                  <a:gd name="T27" fmla="*/ 0 h 124"/>
                  <a:gd name="T28" fmla="*/ 26 w 106"/>
                  <a:gd name="T29" fmla="*/ 0 h 124"/>
                  <a:gd name="T30" fmla="*/ 24 w 106"/>
                  <a:gd name="T31" fmla="*/ 2 h 124"/>
                  <a:gd name="T32" fmla="*/ 22 w 106"/>
                  <a:gd name="T33" fmla="*/ 4 h 124"/>
                  <a:gd name="T34" fmla="*/ 16 w 106"/>
                  <a:gd name="T35" fmla="*/ 4 h 124"/>
                  <a:gd name="T36" fmla="*/ 8 w 106"/>
                  <a:gd name="T37" fmla="*/ 6 h 124"/>
                  <a:gd name="T38" fmla="*/ 10 w 106"/>
                  <a:gd name="T39" fmla="*/ 12 h 124"/>
                  <a:gd name="T40" fmla="*/ 14 w 106"/>
                  <a:gd name="T41" fmla="*/ 40 h 124"/>
                  <a:gd name="T42" fmla="*/ 0 w 106"/>
                  <a:gd name="T43" fmla="*/ 56 h 124"/>
                  <a:gd name="T44" fmla="*/ 0 w 106"/>
                  <a:gd name="T45" fmla="*/ 56 h 124"/>
                  <a:gd name="T46" fmla="*/ 2 w 106"/>
                  <a:gd name="T47" fmla="*/ 58 h 124"/>
                  <a:gd name="T48" fmla="*/ 4 w 106"/>
                  <a:gd name="T49" fmla="*/ 62 h 124"/>
                  <a:gd name="T50" fmla="*/ 4 w 106"/>
                  <a:gd name="T51" fmla="*/ 66 h 124"/>
                  <a:gd name="T52" fmla="*/ 6 w 106"/>
                  <a:gd name="T53" fmla="*/ 70 h 124"/>
                  <a:gd name="T54" fmla="*/ 4 w 106"/>
                  <a:gd name="T55" fmla="*/ 74 h 124"/>
                  <a:gd name="T56" fmla="*/ 2 w 106"/>
                  <a:gd name="T57" fmla="*/ 78 h 124"/>
                  <a:gd name="T58" fmla="*/ 46 w 106"/>
                  <a:gd name="T59" fmla="*/ 110 h 124"/>
                  <a:gd name="T60" fmla="*/ 46 w 106"/>
                  <a:gd name="T61" fmla="*/ 110 h 124"/>
                  <a:gd name="T62" fmla="*/ 48 w 106"/>
                  <a:gd name="T63" fmla="*/ 112 h 124"/>
                  <a:gd name="T64" fmla="*/ 48 w 106"/>
                  <a:gd name="T65" fmla="*/ 114 h 124"/>
                  <a:gd name="T66" fmla="*/ 50 w 106"/>
                  <a:gd name="T67" fmla="*/ 116 h 124"/>
                  <a:gd name="T68" fmla="*/ 62 w 106"/>
                  <a:gd name="T69" fmla="*/ 124 h 124"/>
                  <a:gd name="T70" fmla="*/ 66 w 106"/>
                  <a:gd name="T71" fmla="*/ 116 h 1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6"/>
                  <a:gd name="T109" fmla="*/ 0 h 124"/>
                  <a:gd name="T110" fmla="*/ 106 w 106"/>
                  <a:gd name="T111" fmla="*/ 124 h 1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6" h="124">
                    <a:moveTo>
                      <a:pt x="66" y="116"/>
                    </a:moveTo>
                    <a:lnTo>
                      <a:pt x="82" y="100"/>
                    </a:lnTo>
                    <a:lnTo>
                      <a:pt x="102" y="68"/>
                    </a:lnTo>
                    <a:lnTo>
                      <a:pt x="104" y="68"/>
                    </a:lnTo>
                    <a:lnTo>
                      <a:pt x="100" y="60"/>
                    </a:lnTo>
                    <a:lnTo>
                      <a:pt x="100" y="26"/>
                    </a:lnTo>
                    <a:lnTo>
                      <a:pt x="106" y="12"/>
                    </a:lnTo>
                    <a:lnTo>
                      <a:pt x="104" y="6"/>
                    </a:lnTo>
                    <a:lnTo>
                      <a:pt x="84" y="10"/>
                    </a:lnTo>
                    <a:lnTo>
                      <a:pt x="76" y="18"/>
                    </a:lnTo>
                    <a:lnTo>
                      <a:pt x="58" y="16"/>
                    </a:lnTo>
                    <a:lnTo>
                      <a:pt x="40" y="0"/>
                    </a:lnTo>
                    <a:lnTo>
                      <a:pt x="26" y="0"/>
                    </a:lnTo>
                    <a:lnTo>
                      <a:pt x="24" y="2"/>
                    </a:lnTo>
                    <a:lnTo>
                      <a:pt x="22" y="4"/>
                    </a:lnTo>
                    <a:lnTo>
                      <a:pt x="16" y="4"/>
                    </a:lnTo>
                    <a:lnTo>
                      <a:pt x="8" y="6"/>
                    </a:lnTo>
                    <a:lnTo>
                      <a:pt x="10" y="12"/>
                    </a:lnTo>
                    <a:lnTo>
                      <a:pt x="14" y="40"/>
                    </a:lnTo>
                    <a:lnTo>
                      <a:pt x="0" y="56"/>
                    </a:lnTo>
                    <a:lnTo>
                      <a:pt x="2" y="58"/>
                    </a:lnTo>
                    <a:lnTo>
                      <a:pt x="4" y="62"/>
                    </a:lnTo>
                    <a:lnTo>
                      <a:pt x="4" y="66"/>
                    </a:lnTo>
                    <a:lnTo>
                      <a:pt x="6" y="70"/>
                    </a:lnTo>
                    <a:lnTo>
                      <a:pt x="4" y="74"/>
                    </a:lnTo>
                    <a:lnTo>
                      <a:pt x="2" y="78"/>
                    </a:lnTo>
                    <a:lnTo>
                      <a:pt x="46" y="110"/>
                    </a:lnTo>
                    <a:lnTo>
                      <a:pt x="48" y="112"/>
                    </a:lnTo>
                    <a:lnTo>
                      <a:pt x="48" y="114"/>
                    </a:lnTo>
                    <a:lnTo>
                      <a:pt x="50" y="116"/>
                    </a:lnTo>
                    <a:lnTo>
                      <a:pt x="62" y="124"/>
                    </a:lnTo>
                    <a:lnTo>
                      <a:pt x="66" y="116"/>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37" name="Freeform 295"/>
              <p:cNvSpPr/>
              <p:nvPr/>
            </p:nvSpPr>
            <p:spPr bwMode="gray">
              <a:xfrm>
                <a:off x="3112" y="2621"/>
                <a:ext cx="197" cy="190"/>
              </a:xfrm>
              <a:custGeom>
                <a:avLst/>
                <a:gdLst>
                  <a:gd name="T0" fmla="*/ 66 w 178"/>
                  <a:gd name="T1" fmla="*/ 0 h 190"/>
                  <a:gd name="T2" fmla="*/ 62 w 178"/>
                  <a:gd name="T3" fmla="*/ 4 h 190"/>
                  <a:gd name="T4" fmla="*/ 56 w 178"/>
                  <a:gd name="T5" fmla="*/ 10 h 190"/>
                  <a:gd name="T6" fmla="*/ 52 w 178"/>
                  <a:gd name="T7" fmla="*/ 12 h 190"/>
                  <a:gd name="T8" fmla="*/ 46 w 178"/>
                  <a:gd name="T9" fmla="*/ 18 h 190"/>
                  <a:gd name="T10" fmla="*/ 40 w 178"/>
                  <a:gd name="T11" fmla="*/ 26 h 190"/>
                  <a:gd name="T12" fmla="*/ 36 w 178"/>
                  <a:gd name="T13" fmla="*/ 30 h 190"/>
                  <a:gd name="T14" fmla="*/ 30 w 178"/>
                  <a:gd name="T15" fmla="*/ 50 h 190"/>
                  <a:gd name="T16" fmla="*/ 24 w 178"/>
                  <a:gd name="T17" fmla="*/ 62 h 190"/>
                  <a:gd name="T18" fmla="*/ 12 w 178"/>
                  <a:gd name="T19" fmla="*/ 76 h 190"/>
                  <a:gd name="T20" fmla="*/ 6 w 178"/>
                  <a:gd name="T21" fmla="*/ 86 h 190"/>
                  <a:gd name="T22" fmla="*/ 4 w 178"/>
                  <a:gd name="T23" fmla="*/ 90 h 190"/>
                  <a:gd name="T24" fmla="*/ 4 w 178"/>
                  <a:gd name="T25" fmla="*/ 104 h 190"/>
                  <a:gd name="T26" fmla="*/ 4 w 178"/>
                  <a:gd name="T27" fmla="*/ 112 h 190"/>
                  <a:gd name="T28" fmla="*/ 0 w 178"/>
                  <a:gd name="T29" fmla="*/ 116 h 190"/>
                  <a:gd name="T30" fmla="*/ 0 w 178"/>
                  <a:gd name="T31" fmla="*/ 122 h 190"/>
                  <a:gd name="T32" fmla="*/ 4 w 178"/>
                  <a:gd name="T33" fmla="*/ 126 h 190"/>
                  <a:gd name="T34" fmla="*/ 8 w 178"/>
                  <a:gd name="T35" fmla="*/ 128 h 190"/>
                  <a:gd name="T36" fmla="*/ 14 w 178"/>
                  <a:gd name="T37" fmla="*/ 134 h 190"/>
                  <a:gd name="T38" fmla="*/ 22 w 178"/>
                  <a:gd name="T39" fmla="*/ 144 h 190"/>
                  <a:gd name="T40" fmla="*/ 28 w 178"/>
                  <a:gd name="T41" fmla="*/ 152 h 190"/>
                  <a:gd name="T42" fmla="*/ 30 w 178"/>
                  <a:gd name="T43" fmla="*/ 154 h 190"/>
                  <a:gd name="T44" fmla="*/ 46 w 178"/>
                  <a:gd name="T45" fmla="*/ 172 h 190"/>
                  <a:gd name="T46" fmla="*/ 82 w 178"/>
                  <a:gd name="T47" fmla="*/ 190 h 190"/>
                  <a:gd name="T48" fmla="*/ 110 w 178"/>
                  <a:gd name="T49" fmla="*/ 178 h 190"/>
                  <a:gd name="T50" fmla="*/ 128 w 178"/>
                  <a:gd name="T51" fmla="*/ 184 h 190"/>
                  <a:gd name="T52" fmla="*/ 146 w 178"/>
                  <a:gd name="T53" fmla="*/ 172 h 190"/>
                  <a:gd name="T54" fmla="*/ 162 w 178"/>
                  <a:gd name="T55" fmla="*/ 128 h 190"/>
                  <a:gd name="T56" fmla="*/ 120 w 178"/>
                  <a:gd name="T57" fmla="*/ 104 h 190"/>
                  <a:gd name="T58" fmla="*/ 120 w 178"/>
                  <a:gd name="T59" fmla="*/ 96 h 190"/>
                  <a:gd name="T60" fmla="*/ 104 w 178"/>
                  <a:gd name="T61" fmla="*/ 80 h 190"/>
                  <a:gd name="T62" fmla="*/ 114 w 178"/>
                  <a:gd name="T63" fmla="*/ 74 h 190"/>
                  <a:gd name="T64" fmla="*/ 118 w 178"/>
                  <a:gd name="T65" fmla="*/ 68 h 190"/>
                  <a:gd name="T66" fmla="*/ 118 w 178"/>
                  <a:gd name="T67" fmla="*/ 66 h 190"/>
                  <a:gd name="T68" fmla="*/ 114 w 178"/>
                  <a:gd name="T69" fmla="*/ 60 h 190"/>
                  <a:gd name="T70" fmla="*/ 104 w 178"/>
                  <a:gd name="T71" fmla="*/ 50 h 190"/>
                  <a:gd name="T72" fmla="*/ 96 w 178"/>
                  <a:gd name="T73" fmla="*/ 42 h 190"/>
                  <a:gd name="T74" fmla="*/ 90 w 178"/>
                  <a:gd name="T75" fmla="*/ 38 h 190"/>
                  <a:gd name="T76" fmla="*/ 82 w 178"/>
                  <a:gd name="T77" fmla="*/ 30 h 190"/>
                  <a:gd name="T78" fmla="*/ 76 w 178"/>
                  <a:gd name="T79" fmla="*/ 20 h 190"/>
                  <a:gd name="T80" fmla="*/ 72 w 178"/>
                  <a:gd name="T81" fmla="*/ 14 h 190"/>
                  <a:gd name="T82" fmla="*/ 70 w 178"/>
                  <a:gd name="T83" fmla="*/ 10 h 190"/>
                  <a:gd name="T84" fmla="*/ 66 w 178"/>
                  <a:gd name="T85" fmla="*/ 0 h 1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8"/>
                  <a:gd name="T130" fmla="*/ 0 h 190"/>
                  <a:gd name="T131" fmla="*/ 178 w 178"/>
                  <a:gd name="T132" fmla="*/ 190 h 19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8" h="190">
                    <a:moveTo>
                      <a:pt x="66" y="0"/>
                    </a:moveTo>
                    <a:lnTo>
                      <a:pt x="66" y="0"/>
                    </a:lnTo>
                    <a:lnTo>
                      <a:pt x="64" y="2"/>
                    </a:lnTo>
                    <a:lnTo>
                      <a:pt x="62" y="4"/>
                    </a:lnTo>
                    <a:lnTo>
                      <a:pt x="58" y="8"/>
                    </a:lnTo>
                    <a:lnTo>
                      <a:pt x="56" y="10"/>
                    </a:lnTo>
                    <a:lnTo>
                      <a:pt x="54" y="10"/>
                    </a:lnTo>
                    <a:lnTo>
                      <a:pt x="52" y="12"/>
                    </a:lnTo>
                    <a:lnTo>
                      <a:pt x="48" y="14"/>
                    </a:lnTo>
                    <a:lnTo>
                      <a:pt x="46" y="18"/>
                    </a:lnTo>
                    <a:lnTo>
                      <a:pt x="42" y="22"/>
                    </a:lnTo>
                    <a:lnTo>
                      <a:pt x="40" y="26"/>
                    </a:lnTo>
                    <a:lnTo>
                      <a:pt x="38" y="28"/>
                    </a:lnTo>
                    <a:lnTo>
                      <a:pt x="36" y="30"/>
                    </a:lnTo>
                    <a:lnTo>
                      <a:pt x="34" y="40"/>
                    </a:lnTo>
                    <a:lnTo>
                      <a:pt x="30" y="50"/>
                    </a:lnTo>
                    <a:lnTo>
                      <a:pt x="26" y="60"/>
                    </a:lnTo>
                    <a:lnTo>
                      <a:pt x="24" y="62"/>
                    </a:lnTo>
                    <a:lnTo>
                      <a:pt x="16" y="68"/>
                    </a:lnTo>
                    <a:lnTo>
                      <a:pt x="12" y="76"/>
                    </a:lnTo>
                    <a:lnTo>
                      <a:pt x="8" y="82"/>
                    </a:lnTo>
                    <a:lnTo>
                      <a:pt x="6" y="86"/>
                    </a:lnTo>
                    <a:lnTo>
                      <a:pt x="4" y="90"/>
                    </a:lnTo>
                    <a:lnTo>
                      <a:pt x="4" y="98"/>
                    </a:lnTo>
                    <a:lnTo>
                      <a:pt x="4" y="104"/>
                    </a:lnTo>
                    <a:lnTo>
                      <a:pt x="4" y="108"/>
                    </a:lnTo>
                    <a:lnTo>
                      <a:pt x="4" y="112"/>
                    </a:lnTo>
                    <a:lnTo>
                      <a:pt x="4" y="114"/>
                    </a:lnTo>
                    <a:lnTo>
                      <a:pt x="0" y="116"/>
                    </a:lnTo>
                    <a:lnTo>
                      <a:pt x="0" y="120"/>
                    </a:lnTo>
                    <a:lnTo>
                      <a:pt x="0" y="122"/>
                    </a:lnTo>
                    <a:lnTo>
                      <a:pt x="2" y="124"/>
                    </a:lnTo>
                    <a:lnTo>
                      <a:pt x="4" y="126"/>
                    </a:lnTo>
                    <a:lnTo>
                      <a:pt x="6" y="126"/>
                    </a:lnTo>
                    <a:lnTo>
                      <a:pt x="8" y="128"/>
                    </a:lnTo>
                    <a:lnTo>
                      <a:pt x="10" y="130"/>
                    </a:lnTo>
                    <a:lnTo>
                      <a:pt x="14" y="134"/>
                    </a:lnTo>
                    <a:lnTo>
                      <a:pt x="18" y="140"/>
                    </a:lnTo>
                    <a:lnTo>
                      <a:pt x="22" y="144"/>
                    </a:lnTo>
                    <a:lnTo>
                      <a:pt x="24" y="148"/>
                    </a:lnTo>
                    <a:lnTo>
                      <a:pt x="28" y="152"/>
                    </a:lnTo>
                    <a:lnTo>
                      <a:pt x="28" y="154"/>
                    </a:lnTo>
                    <a:lnTo>
                      <a:pt x="30" y="154"/>
                    </a:lnTo>
                    <a:lnTo>
                      <a:pt x="32" y="172"/>
                    </a:lnTo>
                    <a:lnTo>
                      <a:pt x="46" y="172"/>
                    </a:lnTo>
                    <a:lnTo>
                      <a:pt x="64" y="188"/>
                    </a:lnTo>
                    <a:lnTo>
                      <a:pt x="82" y="190"/>
                    </a:lnTo>
                    <a:lnTo>
                      <a:pt x="90" y="182"/>
                    </a:lnTo>
                    <a:lnTo>
                      <a:pt x="110" y="178"/>
                    </a:lnTo>
                    <a:lnTo>
                      <a:pt x="112" y="184"/>
                    </a:lnTo>
                    <a:lnTo>
                      <a:pt x="128" y="184"/>
                    </a:lnTo>
                    <a:lnTo>
                      <a:pt x="130" y="178"/>
                    </a:lnTo>
                    <a:lnTo>
                      <a:pt x="146" y="172"/>
                    </a:lnTo>
                    <a:lnTo>
                      <a:pt x="178" y="130"/>
                    </a:lnTo>
                    <a:lnTo>
                      <a:pt x="162" y="128"/>
                    </a:lnTo>
                    <a:lnTo>
                      <a:pt x="130" y="110"/>
                    </a:lnTo>
                    <a:lnTo>
                      <a:pt x="120" y="104"/>
                    </a:lnTo>
                    <a:lnTo>
                      <a:pt x="122" y="98"/>
                    </a:lnTo>
                    <a:lnTo>
                      <a:pt x="120" y="96"/>
                    </a:lnTo>
                    <a:lnTo>
                      <a:pt x="106" y="92"/>
                    </a:lnTo>
                    <a:lnTo>
                      <a:pt x="104" y="80"/>
                    </a:lnTo>
                    <a:lnTo>
                      <a:pt x="112" y="72"/>
                    </a:lnTo>
                    <a:lnTo>
                      <a:pt x="114" y="74"/>
                    </a:lnTo>
                    <a:lnTo>
                      <a:pt x="118" y="70"/>
                    </a:lnTo>
                    <a:lnTo>
                      <a:pt x="118" y="68"/>
                    </a:lnTo>
                    <a:lnTo>
                      <a:pt x="118" y="66"/>
                    </a:lnTo>
                    <a:lnTo>
                      <a:pt x="116" y="64"/>
                    </a:lnTo>
                    <a:lnTo>
                      <a:pt x="114" y="60"/>
                    </a:lnTo>
                    <a:lnTo>
                      <a:pt x="110" y="56"/>
                    </a:lnTo>
                    <a:lnTo>
                      <a:pt x="104" y="50"/>
                    </a:lnTo>
                    <a:lnTo>
                      <a:pt x="96" y="44"/>
                    </a:lnTo>
                    <a:lnTo>
                      <a:pt x="96" y="42"/>
                    </a:lnTo>
                    <a:lnTo>
                      <a:pt x="94" y="40"/>
                    </a:lnTo>
                    <a:lnTo>
                      <a:pt x="90" y="38"/>
                    </a:lnTo>
                    <a:lnTo>
                      <a:pt x="86" y="34"/>
                    </a:lnTo>
                    <a:lnTo>
                      <a:pt x="82" y="30"/>
                    </a:lnTo>
                    <a:lnTo>
                      <a:pt x="78" y="26"/>
                    </a:lnTo>
                    <a:lnTo>
                      <a:pt x="76" y="20"/>
                    </a:lnTo>
                    <a:lnTo>
                      <a:pt x="74" y="16"/>
                    </a:lnTo>
                    <a:lnTo>
                      <a:pt x="72" y="14"/>
                    </a:lnTo>
                    <a:lnTo>
                      <a:pt x="72" y="12"/>
                    </a:lnTo>
                    <a:lnTo>
                      <a:pt x="70" y="10"/>
                    </a:lnTo>
                    <a:lnTo>
                      <a:pt x="70" y="6"/>
                    </a:lnTo>
                    <a:lnTo>
                      <a:pt x="66" y="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38" name="Freeform 297"/>
              <p:cNvSpPr/>
              <p:nvPr/>
            </p:nvSpPr>
            <p:spPr bwMode="gray">
              <a:xfrm>
                <a:off x="3059" y="2887"/>
                <a:ext cx="27" cy="32"/>
              </a:xfrm>
              <a:custGeom>
                <a:avLst/>
                <a:gdLst>
                  <a:gd name="T0" fmla="*/ 18 w 24"/>
                  <a:gd name="T1" fmla="*/ 0 h 32"/>
                  <a:gd name="T2" fmla="*/ 18 w 24"/>
                  <a:gd name="T3" fmla="*/ 2 h 32"/>
                  <a:gd name="T4" fmla="*/ 16 w 24"/>
                  <a:gd name="T5" fmla="*/ 2 h 32"/>
                  <a:gd name="T6" fmla="*/ 12 w 24"/>
                  <a:gd name="T7" fmla="*/ 6 h 32"/>
                  <a:gd name="T8" fmla="*/ 12 w 24"/>
                  <a:gd name="T9" fmla="*/ 6 h 32"/>
                  <a:gd name="T10" fmla="*/ 12 w 24"/>
                  <a:gd name="T11" fmla="*/ 6 h 32"/>
                  <a:gd name="T12" fmla="*/ 10 w 24"/>
                  <a:gd name="T13" fmla="*/ 6 h 32"/>
                  <a:gd name="T14" fmla="*/ 10 w 24"/>
                  <a:gd name="T15" fmla="*/ 8 h 32"/>
                  <a:gd name="T16" fmla="*/ 8 w 24"/>
                  <a:gd name="T17" fmla="*/ 8 h 32"/>
                  <a:gd name="T18" fmla="*/ 6 w 24"/>
                  <a:gd name="T19" fmla="*/ 8 h 32"/>
                  <a:gd name="T20" fmla="*/ 2 w 24"/>
                  <a:gd name="T21" fmla="*/ 6 h 32"/>
                  <a:gd name="T22" fmla="*/ 0 w 24"/>
                  <a:gd name="T23" fmla="*/ 6 h 32"/>
                  <a:gd name="T24" fmla="*/ 8 w 24"/>
                  <a:gd name="T25" fmla="*/ 32 h 32"/>
                  <a:gd name="T26" fmla="*/ 8 w 24"/>
                  <a:gd name="T27" fmla="*/ 32 h 32"/>
                  <a:gd name="T28" fmla="*/ 10 w 24"/>
                  <a:gd name="T29" fmla="*/ 30 h 32"/>
                  <a:gd name="T30" fmla="*/ 14 w 24"/>
                  <a:gd name="T31" fmla="*/ 28 h 32"/>
                  <a:gd name="T32" fmla="*/ 16 w 24"/>
                  <a:gd name="T33" fmla="*/ 24 h 32"/>
                  <a:gd name="T34" fmla="*/ 20 w 24"/>
                  <a:gd name="T35" fmla="*/ 20 h 32"/>
                  <a:gd name="T36" fmla="*/ 22 w 24"/>
                  <a:gd name="T37" fmla="*/ 16 h 32"/>
                  <a:gd name="T38" fmla="*/ 24 w 24"/>
                  <a:gd name="T39" fmla="*/ 12 h 32"/>
                  <a:gd name="T40" fmla="*/ 24 w 24"/>
                  <a:gd name="T41" fmla="*/ 10 h 32"/>
                  <a:gd name="T42" fmla="*/ 22 w 24"/>
                  <a:gd name="T43" fmla="*/ 8 h 32"/>
                  <a:gd name="T44" fmla="*/ 20 w 24"/>
                  <a:gd name="T45" fmla="*/ 6 h 32"/>
                  <a:gd name="T46" fmla="*/ 20 w 24"/>
                  <a:gd name="T47" fmla="*/ 4 h 32"/>
                  <a:gd name="T48" fmla="*/ 18 w 24"/>
                  <a:gd name="T49" fmla="*/ 0 h 32"/>
                  <a:gd name="T50" fmla="*/ 18 w 24"/>
                  <a:gd name="T51" fmla="*/ 0 h 3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4"/>
                  <a:gd name="T79" fmla="*/ 0 h 32"/>
                  <a:gd name="T80" fmla="*/ 24 w 24"/>
                  <a:gd name="T81" fmla="*/ 32 h 3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4" h="32">
                    <a:moveTo>
                      <a:pt x="18" y="0"/>
                    </a:moveTo>
                    <a:lnTo>
                      <a:pt x="18" y="2"/>
                    </a:lnTo>
                    <a:lnTo>
                      <a:pt x="16" y="2"/>
                    </a:lnTo>
                    <a:lnTo>
                      <a:pt x="12" y="6"/>
                    </a:lnTo>
                    <a:lnTo>
                      <a:pt x="10" y="6"/>
                    </a:lnTo>
                    <a:lnTo>
                      <a:pt x="10" y="8"/>
                    </a:lnTo>
                    <a:lnTo>
                      <a:pt x="8" y="8"/>
                    </a:lnTo>
                    <a:lnTo>
                      <a:pt x="6" y="8"/>
                    </a:lnTo>
                    <a:lnTo>
                      <a:pt x="2" y="6"/>
                    </a:lnTo>
                    <a:lnTo>
                      <a:pt x="0" y="6"/>
                    </a:lnTo>
                    <a:lnTo>
                      <a:pt x="8" y="32"/>
                    </a:lnTo>
                    <a:lnTo>
                      <a:pt x="10" y="30"/>
                    </a:lnTo>
                    <a:lnTo>
                      <a:pt x="14" y="28"/>
                    </a:lnTo>
                    <a:lnTo>
                      <a:pt x="16" y="24"/>
                    </a:lnTo>
                    <a:lnTo>
                      <a:pt x="20" y="20"/>
                    </a:lnTo>
                    <a:lnTo>
                      <a:pt x="22" y="16"/>
                    </a:lnTo>
                    <a:lnTo>
                      <a:pt x="24" y="12"/>
                    </a:lnTo>
                    <a:lnTo>
                      <a:pt x="24" y="10"/>
                    </a:lnTo>
                    <a:lnTo>
                      <a:pt x="22" y="8"/>
                    </a:lnTo>
                    <a:lnTo>
                      <a:pt x="20" y="6"/>
                    </a:lnTo>
                    <a:lnTo>
                      <a:pt x="20" y="4"/>
                    </a:lnTo>
                    <a:lnTo>
                      <a:pt x="18" y="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39" name="Freeform 298"/>
              <p:cNvSpPr/>
              <p:nvPr/>
            </p:nvSpPr>
            <p:spPr bwMode="gray">
              <a:xfrm>
                <a:off x="3068" y="2867"/>
                <a:ext cx="139" cy="142"/>
              </a:xfrm>
              <a:custGeom>
                <a:avLst/>
                <a:gdLst>
                  <a:gd name="T0" fmla="*/ 40 w 126"/>
                  <a:gd name="T1" fmla="*/ 4 h 142"/>
                  <a:gd name="T2" fmla="*/ 40 w 126"/>
                  <a:gd name="T3" fmla="*/ 6 h 142"/>
                  <a:gd name="T4" fmla="*/ 38 w 126"/>
                  <a:gd name="T5" fmla="*/ 12 h 142"/>
                  <a:gd name="T6" fmla="*/ 32 w 126"/>
                  <a:gd name="T7" fmla="*/ 18 h 142"/>
                  <a:gd name="T8" fmla="*/ 28 w 126"/>
                  <a:gd name="T9" fmla="*/ 18 h 142"/>
                  <a:gd name="T10" fmla="*/ 22 w 126"/>
                  <a:gd name="T11" fmla="*/ 12 h 142"/>
                  <a:gd name="T12" fmla="*/ 18 w 126"/>
                  <a:gd name="T13" fmla="*/ 6 h 142"/>
                  <a:gd name="T14" fmla="*/ 10 w 126"/>
                  <a:gd name="T15" fmla="*/ 2 h 142"/>
                  <a:gd name="T16" fmla="*/ 10 w 126"/>
                  <a:gd name="T17" fmla="*/ 6 h 142"/>
                  <a:gd name="T18" fmla="*/ 12 w 126"/>
                  <a:gd name="T19" fmla="*/ 14 h 142"/>
                  <a:gd name="T20" fmla="*/ 14 w 126"/>
                  <a:gd name="T21" fmla="*/ 16 h 142"/>
                  <a:gd name="T22" fmla="*/ 12 w 126"/>
                  <a:gd name="T23" fmla="*/ 22 h 142"/>
                  <a:gd name="T24" fmla="*/ 12 w 126"/>
                  <a:gd name="T25" fmla="*/ 26 h 142"/>
                  <a:gd name="T26" fmla="*/ 16 w 126"/>
                  <a:gd name="T27" fmla="*/ 32 h 142"/>
                  <a:gd name="T28" fmla="*/ 16 w 126"/>
                  <a:gd name="T29" fmla="*/ 34 h 142"/>
                  <a:gd name="T30" fmla="*/ 14 w 126"/>
                  <a:gd name="T31" fmla="*/ 38 h 142"/>
                  <a:gd name="T32" fmla="*/ 6 w 126"/>
                  <a:gd name="T33" fmla="*/ 48 h 142"/>
                  <a:gd name="T34" fmla="*/ 10 w 126"/>
                  <a:gd name="T35" fmla="*/ 104 h 142"/>
                  <a:gd name="T36" fmla="*/ 14 w 126"/>
                  <a:gd name="T37" fmla="*/ 104 h 142"/>
                  <a:gd name="T38" fmla="*/ 22 w 126"/>
                  <a:gd name="T39" fmla="*/ 106 h 142"/>
                  <a:gd name="T40" fmla="*/ 30 w 126"/>
                  <a:gd name="T41" fmla="*/ 108 h 142"/>
                  <a:gd name="T42" fmla="*/ 34 w 126"/>
                  <a:gd name="T43" fmla="*/ 108 h 142"/>
                  <a:gd name="T44" fmla="*/ 40 w 126"/>
                  <a:gd name="T45" fmla="*/ 108 h 142"/>
                  <a:gd name="T46" fmla="*/ 48 w 126"/>
                  <a:gd name="T47" fmla="*/ 108 h 142"/>
                  <a:gd name="T48" fmla="*/ 56 w 126"/>
                  <a:gd name="T49" fmla="*/ 116 h 142"/>
                  <a:gd name="T50" fmla="*/ 60 w 126"/>
                  <a:gd name="T51" fmla="*/ 126 h 142"/>
                  <a:gd name="T52" fmla="*/ 62 w 126"/>
                  <a:gd name="T53" fmla="*/ 132 h 142"/>
                  <a:gd name="T54" fmla="*/ 68 w 126"/>
                  <a:gd name="T55" fmla="*/ 142 h 142"/>
                  <a:gd name="T56" fmla="*/ 84 w 126"/>
                  <a:gd name="T57" fmla="*/ 140 h 142"/>
                  <a:gd name="T58" fmla="*/ 106 w 126"/>
                  <a:gd name="T59" fmla="*/ 142 h 142"/>
                  <a:gd name="T60" fmla="*/ 110 w 126"/>
                  <a:gd name="T61" fmla="*/ 108 h 142"/>
                  <a:gd name="T62" fmla="*/ 106 w 126"/>
                  <a:gd name="T63" fmla="*/ 90 h 142"/>
                  <a:gd name="T64" fmla="*/ 102 w 126"/>
                  <a:gd name="T65" fmla="*/ 84 h 142"/>
                  <a:gd name="T66" fmla="*/ 100 w 126"/>
                  <a:gd name="T67" fmla="*/ 76 h 142"/>
                  <a:gd name="T68" fmla="*/ 110 w 126"/>
                  <a:gd name="T69" fmla="*/ 50 h 142"/>
                  <a:gd name="T70" fmla="*/ 96 w 126"/>
                  <a:gd name="T71" fmla="*/ 42 h 142"/>
                  <a:gd name="T72" fmla="*/ 94 w 126"/>
                  <a:gd name="T73" fmla="*/ 38 h 142"/>
                  <a:gd name="T74" fmla="*/ 48 w 126"/>
                  <a:gd name="T75" fmla="*/ 4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26"/>
                  <a:gd name="T115" fmla="*/ 0 h 142"/>
                  <a:gd name="T116" fmla="*/ 126 w 126"/>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26" h="142">
                    <a:moveTo>
                      <a:pt x="48" y="4"/>
                    </a:moveTo>
                    <a:lnTo>
                      <a:pt x="40" y="4"/>
                    </a:lnTo>
                    <a:lnTo>
                      <a:pt x="40" y="6"/>
                    </a:lnTo>
                    <a:lnTo>
                      <a:pt x="38" y="10"/>
                    </a:lnTo>
                    <a:lnTo>
                      <a:pt x="38" y="12"/>
                    </a:lnTo>
                    <a:lnTo>
                      <a:pt x="36" y="16"/>
                    </a:lnTo>
                    <a:lnTo>
                      <a:pt x="32" y="18"/>
                    </a:lnTo>
                    <a:lnTo>
                      <a:pt x="28" y="18"/>
                    </a:lnTo>
                    <a:lnTo>
                      <a:pt x="24" y="16"/>
                    </a:lnTo>
                    <a:lnTo>
                      <a:pt x="22" y="12"/>
                    </a:lnTo>
                    <a:lnTo>
                      <a:pt x="20" y="10"/>
                    </a:lnTo>
                    <a:lnTo>
                      <a:pt x="18" y="6"/>
                    </a:lnTo>
                    <a:lnTo>
                      <a:pt x="18" y="0"/>
                    </a:lnTo>
                    <a:lnTo>
                      <a:pt x="10" y="2"/>
                    </a:lnTo>
                    <a:lnTo>
                      <a:pt x="10" y="4"/>
                    </a:lnTo>
                    <a:lnTo>
                      <a:pt x="10" y="6"/>
                    </a:lnTo>
                    <a:lnTo>
                      <a:pt x="12" y="10"/>
                    </a:lnTo>
                    <a:lnTo>
                      <a:pt x="12" y="14"/>
                    </a:lnTo>
                    <a:lnTo>
                      <a:pt x="14" y="16"/>
                    </a:lnTo>
                    <a:lnTo>
                      <a:pt x="12" y="18"/>
                    </a:lnTo>
                    <a:lnTo>
                      <a:pt x="12" y="22"/>
                    </a:lnTo>
                    <a:lnTo>
                      <a:pt x="12" y="26"/>
                    </a:lnTo>
                    <a:lnTo>
                      <a:pt x="14" y="28"/>
                    </a:lnTo>
                    <a:lnTo>
                      <a:pt x="16" y="32"/>
                    </a:lnTo>
                    <a:lnTo>
                      <a:pt x="16" y="34"/>
                    </a:lnTo>
                    <a:lnTo>
                      <a:pt x="16" y="36"/>
                    </a:lnTo>
                    <a:lnTo>
                      <a:pt x="14" y="38"/>
                    </a:lnTo>
                    <a:lnTo>
                      <a:pt x="10" y="42"/>
                    </a:lnTo>
                    <a:lnTo>
                      <a:pt x="6" y="48"/>
                    </a:lnTo>
                    <a:lnTo>
                      <a:pt x="0" y="54"/>
                    </a:lnTo>
                    <a:lnTo>
                      <a:pt x="10" y="104"/>
                    </a:lnTo>
                    <a:lnTo>
                      <a:pt x="14" y="104"/>
                    </a:lnTo>
                    <a:lnTo>
                      <a:pt x="16" y="106"/>
                    </a:lnTo>
                    <a:lnTo>
                      <a:pt x="22" y="106"/>
                    </a:lnTo>
                    <a:lnTo>
                      <a:pt x="26" y="108"/>
                    </a:lnTo>
                    <a:lnTo>
                      <a:pt x="30" y="108"/>
                    </a:lnTo>
                    <a:lnTo>
                      <a:pt x="34" y="108"/>
                    </a:lnTo>
                    <a:lnTo>
                      <a:pt x="36" y="108"/>
                    </a:lnTo>
                    <a:lnTo>
                      <a:pt x="40" y="108"/>
                    </a:lnTo>
                    <a:lnTo>
                      <a:pt x="42" y="108"/>
                    </a:lnTo>
                    <a:lnTo>
                      <a:pt x="48" y="108"/>
                    </a:lnTo>
                    <a:lnTo>
                      <a:pt x="52" y="112"/>
                    </a:lnTo>
                    <a:lnTo>
                      <a:pt x="56" y="116"/>
                    </a:lnTo>
                    <a:lnTo>
                      <a:pt x="60" y="124"/>
                    </a:lnTo>
                    <a:lnTo>
                      <a:pt x="60" y="126"/>
                    </a:lnTo>
                    <a:lnTo>
                      <a:pt x="62" y="128"/>
                    </a:lnTo>
                    <a:lnTo>
                      <a:pt x="62" y="132"/>
                    </a:lnTo>
                    <a:lnTo>
                      <a:pt x="64" y="138"/>
                    </a:lnTo>
                    <a:lnTo>
                      <a:pt x="68" y="142"/>
                    </a:lnTo>
                    <a:lnTo>
                      <a:pt x="80" y="142"/>
                    </a:lnTo>
                    <a:lnTo>
                      <a:pt x="84" y="140"/>
                    </a:lnTo>
                    <a:lnTo>
                      <a:pt x="86" y="142"/>
                    </a:lnTo>
                    <a:lnTo>
                      <a:pt x="106" y="142"/>
                    </a:lnTo>
                    <a:lnTo>
                      <a:pt x="126" y="134"/>
                    </a:lnTo>
                    <a:lnTo>
                      <a:pt x="110" y="108"/>
                    </a:lnTo>
                    <a:lnTo>
                      <a:pt x="108" y="90"/>
                    </a:lnTo>
                    <a:lnTo>
                      <a:pt x="106" y="90"/>
                    </a:lnTo>
                    <a:lnTo>
                      <a:pt x="104" y="88"/>
                    </a:lnTo>
                    <a:lnTo>
                      <a:pt x="102" y="84"/>
                    </a:lnTo>
                    <a:lnTo>
                      <a:pt x="102" y="80"/>
                    </a:lnTo>
                    <a:lnTo>
                      <a:pt x="100" y="76"/>
                    </a:lnTo>
                    <a:lnTo>
                      <a:pt x="102" y="70"/>
                    </a:lnTo>
                    <a:lnTo>
                      <a:pt x="110" y="50"/>
                    </a:lnTo>
                    <a:lnTo>
                      <a:pt x="98" y="44"/>
                    </a:lnTo>
                    <a:lnTo>
                      <a:pt x="96" y="42"/>
                    </a:lnTo>
                    <a:lnTo>
                      <a:pt x="94" y="40"/>
                    </a:lnTo>
                    <a:lnTo>
                      <a:pt x="94" y="38"/>
                    </a:lnTo>
                    <a:lnTo>
                      <a:pt x="94" y="36"/>
                    </a:lnTo>
                    <a:lnTo>
                      <a:pt x="48" y="4"/>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40" name="Freeform 299"/>
              <p:cNvSpPr/>
              <p:nvPr/>
            </p:nvSpPr>
            <p:spPr bwMode="gray">
              <a:xfrm>
                <a:off x="3086" y="3001"/>
                <a:ext cx="123" cy="212"/>
              </a:xfrm>
              <a:custGeom>
                <a:avLst/>
                <a:gdLst>
                  <a:gd name="T0" fmla="*/ 8 w 112"/>
                  <a:gd name="T1" fmla="*/ 148 h 212"/>
                  <a:gd name="T2" fmla="*/ 28 w 112"/>
                  <a:gd name="T3" fmla="*/ 128 h 212"/>
                  <a:gd name="T4" fmla="*/ 28 w 112"/>
                  <a:gd name="T5" fmla="*/ 96 h 212"/>
                  <a:gd name="T6" fmla="*/ 18 w 112"/>
                  <a:gd name="T7" fmla="*/ 76 h 212"/>
                  <a:gd name="T8" fmla="*/ 8 w 112"/>
                  <a:gd name="T9" fmla="*/ 66 h 212"/>
                  <a:gd name="T10" fmla="*/ 44 w 112"/>
                  <a:gd name="T11" fmla="*/ 34 h 212"/>
                  <a:gd name="T12" fmla="*/ 46 w 112"/>
                  <a:gd name="T13" fmla="*/ 20 h 212"/>
                  <a:gd name="T14" fmla="*/ 54 w 112"/>
                  <a:gd name="T15" fmla="*/ 28 h 212"/>
                  <a:gd name="T16" fmla="*/ 58 w 112"/>
                  <a:gd name="T17" fmla="*/ 36 h 212"/>
                  <a:gd name="T18" fmla="*/ 62 w 112"/>
                  <a:gd name="T19" fmla="*/ 40 h 212"/>
                  <a:gd name="T20" fmla="*/ 64 w 112"/>
                  <a:gd name="T21" fmla="*/ 40 h 212"/>
                  <a:gd name="T22" fmla="*/ 62 w 112"/>
                  <a:gd name="T23" fmla="*/ 26 h 212"/>
                  <a:gd name="T24" fmla="*/ 58 w 112"/>
                  <a:gd name="T25" fmla="*/ 24 h 212"/>
                  <a:gd name="T26" fmla="*/ 56 w 112"/>
                  <a:gd name="T27" fmla="*/ 20 h 212"/>
                  <a:gd name="T28" fmla="*/ 64 w 112"/>
                  <a:gd name="T29" fmla="*/ 8 h 212"/>
                  <a:gd name="T30" fmla="*/ 70 w 112"/>
                  <a:gd name="T31" fmla="*/ 8 h 212"/>
                  <a:gd name="T32" fmla="*/ 110 w 112"/>
                  <a:gd name="T33" fmla="*/ 0 h 212"/>
                  <a:gd name="T34" fmla="*/ 110 w 112"/>
                  <a:gd name="T35" fmla="*/ 10 h 212"/>
                  <a:gd name="T36" fmla="*/ 110 w 112"/>
                  <a:gd name="T37" fmla="*/ 24 h 212"/>
                  <a:gd name="T38" fmla="*/ 110 w 112"/>
                  <a:gd name="T39" fmla="*/ 36 h 212"/>
                  <a:gd name="T40" fmla="*/ 112 w 112"/>
                  <a:gd name="T41" fmla="*/ 42 h 212"/>
                  <a:gd name="T42" fmla="*/ 108 w 112"/>
                  <a:gd name="T43" fmla="*/ 70 h 212"/>
                  <a:gd name="T44" fmla="*/ 96 w 112"/>
                  <a:gd name="T45" fmla="*/ 80 h 212"/>
                  <a:gd name="T46" fmla="*/ 88 w 112"/>
                  <a:gd name="T47" fmla="*/ 82 h 212"/>
                  <a:gd name="T48" fmla="*/ 78 w 112"/>
                  <a:gd name="T49" fmla="*/ 88 h 212"/>
                  <a:gd name="T50" fmla="*/ 72 w 112"/>
                  <a:gd name="T51" fmla="*/ 94 h 212"/>
                  <a:gd name="T52" fmla="*/ 68 w 112"/>
                  <a:gd name="T53" fmla="*/ 100 h 212"/>
                  <a:gd name="T54" fmla="*/ 60 w 112"/>
                  <a:gd name="T55" fmla="*/ 108 h 212"/>
                  <a:gd name="T56" fmla="*/ 56 w 112"/>
                  <a:gd name="T57" fmla="*/ 110 h 212"/>
                  <a:gd name="T58" fmla="*/ 48 w 112"/>
                  <a:gd name="T59" fmla="*/ 118 h 212"/>
                  <a:gd name="T60" fmla="*/ 44 w 112"/>
                  <a:gd name="T61" fmla="*/ 126 h 212"/>
                  <a:gd name="T62" fmla="*/ 44 w 112"/>
                  <a:gd name="T63" fmla="*/ 142 h 212"/>
                  <a:gd name="T64" fmla="*/ 46 w 112"/>
                  <a:gd name="T65" fmla="*/ 168 h 212"/>
                  <a:gd name="T66" fmla="*/ 46 w 112"/>
                  <a:gd name="T67" fmla="*/ 176 h 212"/>
                  <a:gd name="T68" fmla="*/ 46 w 112"/>
                  <a:gd name="T69" fmla="*/ 184 h 212"/>
                  <a:gd name="T70" fmla="*/ 42 w 112"/>
                  <a:gd name="T71" fmla="*/ 188 h 212"/>
                  <a:gd name="T72" fmla="*/ 34 w 112"/>
                  <a:gd name="T73" fmla="*/ 192 h 212"/>
                  <a:gd name="T74" fmla="*/ 30 w 112"/>
                  <a:gd name="T75" fmla="*/ 194 h 212"/>
                  <a:gd name="T76" fmla="*/ 22 w 112"/>
                  <a:gd name="T77" fmla="*/ 198 h 212"/>
                  <a:gd name="T78" fmla="*/ 20 w 112"/>
                  <a:gd name="T79" fmla="*/ 202 h 212"/>
                  <a:gd name="T80" fmla="*/ 20 w 112"/>
                  <a:gd name="T81" fmla="*/ 206 h 212"/>
                  <a:gd name="T82" fmla="*/ 22 w 112"/>
                  <a:gd name="T83" fmla="*/ 208 h 212"/>
                  <a:gd name="T84" fmla="*/ 20 w 112"/>
                  <a:gd name="T85" fmla="*/ 212 h 212"/>
                  <a:gd name="T86" fmla="*/ 18 w 112"/>
                  <a:gd name="T87" fmla="*/ 212 h 212"/>
                  <a:gd name="T88" fmla="*/ 12 w 112"/>
                  <a:gd name="T89" fmla="*/ 204 h 212"/>
                  <a:gd name="T90" fmla="*/ 10 w 112"/>
                  <a:gd name="T91" fmla="*/ 194 h 212"/>
                  <a:gd name="T92" fmla="*/ 8 w 112"/>
                  <a:gd name="T93" fmla="*/ 192 h 212"/>
                  <a:gd name="T94" fmla="*/ 6 w 112"/>
                  <a:gd name="T95" fmla="*/ 192 h 212"/>
                  <a:gd name="T96" fmla="*/ 6 w 112"/>
                  <a:gd name="T97" fmla="*/ 174 h 212"/>
                  <a:gd name="T98" fmla="*/ 2 w 112"/>
                  <a:gd name="T99" fmla="*/ 164 h 212"/>
                  <a:gd name="T100" fmla="*/ 0 w 112"/>
                  <a:gd name="T101" fmla="*/ 160 h 212"/>
                  <a:gd name="T102" fmla="*/ 2 w 112"/>
                  <a:gd name="T103" fmla="*/ 156 h 21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12"/>
                  <a:gd name="T157" fmla="*/ 0 h 212"/>
                  <a:gd name="T158" fmla="*/ 112 w 112"/>
                  <a:gd name="T159" fmla="*/ 212 h 21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12" h="212">
                    <a:moveTo>
                      <a:pt x="2" y="156"/>
                    </a:moveTo>
                    <a:lnTo>
                      <a:pt x="8" y="148"/>
                    </a:lnTo>
                    <a:lnTo>
                      <a:pt x="20" y="140"/>
                    </a:lnTo>
                    <a:lnTo>
                      <a:pt x="28" y="128"/>
                    </a:lnTo>
                    <a:lnTo>
                      <a:pt x="30" y="112"/>
                    </a:lnTo>
                    <a:lnTo>
                      <a:pt x="28" y="96"/>
                    </a:lnTo>
                    <a:lnTo>
                      <a:pt x="30" y="82"/>
                    </a:lnTo>
                    <a:lnTo>
                      <a:pt x="18" y="76"/>
                    </a:lnTo>
                    <a:lnTo>
                      <a:pt x="8" y="72"/>
                    </a:lnTo>
                    <a:lnTo>
                      <a:pt x="8" y="66"/>
                    </a:lnTo>
                    <a:lnTo>
                      <a:pt x="44" y="58"/>
                    </a:lnTo>
                    <a:lnTo>
                      <a:pt x="44" y="34"/>
                    </a:lnTo>
                    <a:lnTo>
                      <a:pt x="42" y="26"/>
                    </a:lnTo>
                    <a:lnTo>
                      <a:pt x="46" y="20"/>
                    </a:lnTo>
                    <a:lnTo>
                      <a:pt x="50" y="28"/>
                    </a:lnTo>
                    <a:lnTo>
                      <a:pt x="54" y="28"/>
                    </a:lnTo>
                    <a:lnTo>
                      <a:pt x="56" y="34"/>
                    </a:lnTo>
                    <a:lnTo>
                      <a:pt x="58" y="36"/>
                    </a:lnTo>
                    <a:lnTo>
                      <a:pt x="60" y="38"/>
                    </a:lnTo>
                    <a:lnTo>
                      <a:pt x="62" y="40"/>
                    </a:lnTo>
                    <a:lnTo>
                      <a:pt x="64" y="40"/>
                    </a:lnTo>
                    <a:lnTo>
                      <a:pt x="64" y="32"/>
                    </a:lnTo>
                    <a:lnTo>
                      <a:pt x="62" y="26"/>
                    </a:lnTo>
                    <a:lnTo>
                      <a:pt x="60" y="26"/>
                    </a:lnTo>
                    <a:lnTo>
                      <a:pt x="58" y="24"/>
                    </a:lnTo>
                    <a:lnTo>
                      <a:pt x="56" y="22"/>
                    </a:lnTo>
                    <a:lnTo>
                      <a:pt x="56" y="20"/>
                    </a:lnTo>
                    <a:lnTo>
                      <a:pt x="52" y="8"/>
                    </a:lnTo>
                    <a:lnTo>
                      <a:pt x="64" y="8"/>
                    </a:lnTo>
                    <a:lnTo>
                      <a:pt x="68" y="6"/>
                    </a:lnTo>
                    <a:lnTo>
                      <a:pt x="70" y="8"/>
                    </a:lnTo>
                    <a:lnTo>
                      <a:pt x="92" y="8"/>
                    </a:lnTo>
                    <a:lnTo>
                      <a:pt x="110" y="0"/>
                    </a:lnTo>
                    <a:lnTo>
                      <a:pt x="110" y="4"/>
                    </a:lnTo>
                    <a:lnTo>
                      <a:pt x="110" y="10"/>
                    </a:lnTo>
                    <a:lnTo>
                      <a:pt x="110" y="18"/>
                    </a:lnTo>
                    <a:lnTo>
                      <a:pt x="110" y="24"/>
                    </a:lnTo>
                    <a:lnTo>
                      <a:pt x="110" y="32"/>
                    </a:lnTo>
                    <a:lnTo>
                      <a:pt x="110" y="36"/>
                    </a:lnTo>
                    <a:lnTo>
                      <a:pt x="112" y="40"/>
                    </a:lnTo>
                    <a:lnTo>
                      <a:pt x="112" y="42"/>
                    </a:lnTo>
                    <a:lnTo>
                      <a:pt x="112" y="58"/>
                    </a:lnTo>
                    <a:lnTo>
                      <a:pt x="108" y="70"/>
                    </a:lnTo>
                    <a:lnTo>
                      <a:pt x="102" y="76"/>
                    </a:lnTo>
                    <a:lnTo>
                      <a:pt x="96" y="80"/>
                    </a:lnTo>
                    <a:lnTo>
                      <a:pt x="90" y="82"/>
                    </a:lnTo>
                    <a:lnTo>
                      <a:pt x="88" y="82"/>
                    </a:lnTo>
                    <a:lnTo>
                      <a:pt x="82" y="86"/>
                    </a:lnTo>
                    <a:lnTo>
                      <a:pt x="78" y="88"/>
                    </a:lnTo>
                    <a:lnTo>
                      <a:pt x="74" y="92"/>
                    </a:lnTo>
                    <a:lnTo>
                      <a:pt x="72" y="94"/>
                    </a:lnTo>
                    <a:lnTo>
                      <a:pt x="68" y="100"/>
                    </a:lnTo>
                    <a:lnTo>
                      <a:pt x="62" y="106"/>
                    </a:lnTo>
                    <a:lnTo>
                      <a:pt x="60" y="108"/>
                    </a:lnTo>
                    <a:lnTo>
                      <a:pt x="56" y="110"/>
                    </a:lnTo>
                    <a:lnTo>
                      <a:pt x="50" y="114"/>
                    </a:lnTo>
                    <a:lnTo>
                      <a:pt x="48" y="118"/>
                    </a:lnTo>
                    <a:lnTo>
                      <a:pt x="46" y="122"/>
                    </a:lnTo>
                    <a:lnTo>
                      <a:pt x="44" y="126"/>
                    </a:lnTo>
                    <a:lnTo>
                      <a:pt x="44" y="142"/>
                    </a:lnTo>
                    <a:lnTo>
                      <a:pt x="44" y="158"/>
                    </a:lnTo>
                    <a:lnTo>
                      <a:pt x="46" y="168"/>
                    </a:lnTo>
                    <a:lnTo>
                      <a:pt x="46" y="172"/>
                    </a:lnTo>
                    <a:lnTo>
                      <a:pt x="46" y="176"/>
                    </a:lnTo>
                    <a:lnTo>
                      <a:pt x="46" y="180"/>
                    </a:lnTo>
                    <a:lnTo>
                      <a:pt x="46" y="184"/>
                    </a:lnTo>
                    <a:lnTo>
                      <a:pt x="42" y="188"/>
                    </a:lnTo>
                    <a:lnTo>
                      <a:pt x="38" y="190"/>
                    </a:lnTo>
                    <a:lnTo>
                      <a:pt x="34" y="192"/>
                    </a:lnTo>
                    <a:lnTo>
                      <a:pt x="30" y="194"/>
                    </a:lnTo>
                    <a:lnTo>
                      <a:pt x="24" y="196"/>
                    </a:lnTo>
                    <a:lnTo>
                      <a:pt x="22" y="198"/>
                    </a:lnTo>
                    <a:lnTo>
                      <a:pt x="20" y="200"/>
                    </a:lnTo>
                    <a:lnTo>
                      <a:pt x="20" y="202"/>
                    </a:lnTo>
                    <a:lnTo>
                      <a:pt x="20" y="206"/>
                    </a:lnTo>
                    <a:lnTo>
                      <a:pt x="22" y="208"/>
                    </a:lnTo>
                    <a:lnTo>
                      <a:pt x="22" y="210"/>
                    </a:lnTo>
                    <a:lnTo>
                      <a:pt x="20" y="212"/>
                    </a:lnTo>
                    <a:lnTo>
                      <a:pt x="18" y="212"/>
                    </a:lnTo>
                    <a:lnTo>
                      <a:pt x="14" y="212"/>
                    </a:lnTo>
                    <a:lnTo>
                      <a:pt x="12" y="204"/>
                    </a:lnTo>
                    <a:lnTo>
                      <a:pt x="10" y="198"/>
                    </a:lnTo>
                    <a:lnTo>
                      <a:pt x="10" y="194"/>
                    </a:lnTo>
                    <a:lnTo>
                      <a:pt x="8" y="192"/>
                    </a:lnTo>
                    <a:lnTo>
                      <a:pt x="6" y="192"/>
                    </a:lnTo>
                    <a:lnTo>
                      <a:pt x="8" y="182"/>
                    </a:lnTo>
                    <a:lnTo>
                      <a:pt x="6" y="174"/>
                    </a:lnTo>
                    <a:lnTo>
                      <a:pt x="4" y="168"/>
                    </a:lnTo>
                    <a:lnTo>
                      <a:pt x="2" y="164"/>
                    </a:lnTo>
                    <a:lnTo>
                      <a:pt x="0" y="162"/>
                    </a:lnTo>
                    <a:lnTo>
                      <a:pt x="0" y="160"/>
                    </a:lnTo>
                    <a:lnTo>
                      <a:pt x="2" y="156"/>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41" name="Freeform 300"/>
              <p:cNvSpPr/>
              <p:nvPr/>
            </p:nvSpPr>
            <p:spPr bwMode="gray">
              <a:xfrm>
                <a:off x="2863" y="3161"/>
                <a:ext cx="247" cy="176"/>
              </a:xfrm>
              <a:custGeom>
                <a:avLst/>
                <a:gdLst>
                  <a:gd name="T0" fmla="*/ 170 w 224"/>
                  <a:gd name="T1" fmla="*/ 6 h 176"/>
                  <a:gd name="T2" fmla="*/ 162 w 224"/>
                  <a:gd name="T3" fmla="*/ 10 h 176"/>
                  <a:gd name="T4" fmla="*/ 152 w 224"/>
                  <a:gd name="T5" fmla="*/ 18 h 176"/>
                  <a:gd name="T6" fmla="*/ 144 w 224"/>
                  <a:gd name="T7" fmla="*/ 22 h 176"/>
                  <a:gd name="T8" fmla="*/ 134 w 224"/>
                  <a:gd name="T9" fmla="*/ 34 h 176"/>
                  <a:gd name="T10" fmla="*/ 128 w 224"/>
                  <a:gd name="T11" fmla="*/ 46 h 176"/>
                  <a:gd name="T12" fmla="*/ 122 w 224"/>
                  <a:gd name="T13" fmla="*/ 46 h 176"/>
                  <a:gd name="T14" fmla="*/ 114 w 224"/>
                  <a:gd name="T15" fmla="*/ 40 h 176"/>
                  <a:gd name="T16" fmla="*/ 102 w 224"/>
                  <a:gd name="T17" fmla="*/ 42 h 176"/>
                  <a:gd name="T18" fmla="*/ 98 w 224"/>
                  <a:gd name="T19" fmla="*/ 46 h 176"/>
                  <a:gd name="T20" fmla="*/ 94 w 224"/>
                  <a:gd name="T21" fmla="*/ 54 h 176"/>
                  <a:gd name="T22" fmla="*/ 80 w 224"/>
                  <a:gd name="T23" fmla="*/ 66 h 176"/>
                  <a:gd name="T24" fmla="*/ 66 w 224"/>
                  <a:gd name="T25" fmla="*/ 68 h 176"/>
                  <a:gd name="T26" fmla="*/ 64 w 224"/>
                  <a:gd name="T27" fmla="*/ 62 h 176"/>
                  <a:gd name="T28" fmla="*/ 68 w 224"/>
                  <a:gd name="T29" fmla="*/ 56 h 176"/>
                  <a:gd name="T30" fmla="*/ 64 w 224"/>
                  <a:gd name="T31" fmla="*/ 38 h 176"/>
                  <a:gd name="T32" fmla="*/ 56 w 224"/>
                  <a:gd name="T33" fmla="*/ 32 h 176"/>
                  <a:gd name="T34" fmla="*/ 54 w 224"/>
                  <a:gd name="T35" fmla="*/ 78 h 176"/>
                  <a:gd name="T36" fmla="*/ 50 w 224"/>
                  <a:gd name="T37" fmla="*/ 82 h 176"/>
                  <a:gd name="T38" fmla="*/ 28 w 224"/>
                  <a:gd name="T39" fmla="*/ 82 h 176"/>
                  <a:gd name="T40" fmla="*/ 24 w 224"/>
                  <a:gd name="T41" fmla="*/ 80 h 176"/>
                  <a:gd name="T42" fmla="*/ 22 w 224"/>
                  <a:gd name="T43" fmla="*/ 70 h 176"/>
                  <a:gd name="T44" fmla="*/ 18 w 224"/>
                  <a:gd name="T45" fmla="*/ 68 h 176"/>
                  <a:gd name="T46" fmla="*/ 0 w 224"/>
                  <a:gd name="T47" fmla="*/ 82 h 176"/>
                  <a:gd name="T48" fmla="*/ 20 w 224"/>
                  <a:gd name="T49" fmla="*/ 160 h 176"/>
                  <a:gd name="T50" fmla="*/ 38 w 224"/>
                  <a:gd name="T51" fmla="*/ 172 h 176"/>
                  <a:gd name="T52" fmla="*/ 70 w 224"/>
                  <a:gd name="T53" fmla="*/ 172 h 176"/>
                  <a:gd name="T54" fmla="*/ 100 w 224"/>
                  <a:gd name="T55" fmla="*/ 164 h 176"/>
                  <a:gd name="T56" fmla="*/ 128 w 224"/>
                  <a:gd name="T57" fmla="*/ 160 h 176"/>
                  <a:gd name="T58" fmla="*/ 146 w 224"/>
                  <a:gd name="T59" fmla="*/ 150 h 176"/>
                  <a:gd name="T60" fmla="*/ 154 w 224"/>
                  <a:gd name="T61" fmla="*/ 142 h 176"/>
                  <a:gd name="T62" fmla="*/ 166 w 224"/>
                  <a:gd name="T63" fmla="*/ 126 h 176"/>
                  <a:gd name="T64" fmla="*/ 186 w 224"/>
                  <a:gd name="T65" fmla="*/ 104 h 176"/>
                  <a:gd name="T66" fmla="*/ 190 w 224"/>
                  <a:gd name="T67" fmla="*/ 96 h 176"/>
                  <a:gd name="T68" fmla="*/ 198 w 224"/>
                  <a:gd name="T69" fmla="*/ 88 h 176"/>
                  <a:gd name="T70" fmla="*/ 202 w 224"/>
                  <a:gd name="T71" fmla="*/ 84 h 176"/>
                  <a:gd name="T72" fmla="*/ 212 w 224"/>
                  <a:gd name="T73" fmla="*/ 76 h 176"/>
                  <a:gd name="T74" fmla="*/ 216 w 224"/>
                  <a:gd name="T75" fmla="*/ 70 h 176"/>
                  <a:gd name="T76" fmla="*/ 222 w 224"/>
                  <a:gd name="T77" fmla="*/ 58 h 176"/>
                  <a:gd name="T78" fmla="*/ 216 w 224"/>
                  <a:gd name="T79" fmla="*/ 52 h 176"/>
                  <a:gd name="T80" fmla="*/ 214 w 224"/>
                  <a:gd name="T81" fmla="*/ 44 h 176"/>
                  <a:gd name="T82" fmla="*/ 210 w 224"/>
                  <a:gd name="T83" fmla="*/ 32 h 176"/>
                  <a:gd name="T84" fmla="*/ 210 w 224"/>
                  <a:gd name="T85" fmla="*/ 26 h 176"/>
                  <a:gd name="T86" fmla="*/ 208 w 224"/>
                  <a:gd name="T87" fmla="*/ 8 h 176"/>
                  <a:gd name="T88" fmla="*/ 176 w 224"/>
                  <a:gd name="T89" fmla="*/ 0 h 17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24"/>
                  <a:gd name="T136" fmla="*/ 0 h 176"/>
                  <a:gd name="T137" fmla="*/ 224 w 224"/>
                  <a:gd name="T138" fmla="*/ 176 h 17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24" h="176">
                    <a:moveTo>
                      <a:pt x="176" y="0"/>
                    </a:moveTo>
                    <a:lnTo>
                      <a:pt x="174" y="4"/>
                    </a:lnTo>
                    <a:lnTo>
                      <a:pt x="170" y="6"/>
                    </a:lnTo>
                    <a:lnTo>
                      <a:pt x="166" y="8"/>
                    </a:lnTo>
                    <a:lnTo>
                      <a:pt x="164" y="10"/>
                    </a:lnTo>
                    <a:lnTo>
                      <a:pt x="162" y="10"/>
                    </a:lnTo>
                    <a:lnTo>
                      <a:pt x="160" y="14"/>
                    </a:lnTo>
                    <a:lnTo>
                      <a:pt x="158" y="16"/>
                    </a:lnTo>
                    <a:lnTo>
                      <a:pt x="152" y="18"/>
                    </a:lnTo>
                    <a:lnTo>
                      <a:pt x="148" y="20"/>
                    </a:lnTo>
                    <a:lnTo>
                      <a:pt x="146" y="20"/>
                    </a:lnTo>
                    <a:lnTo>
                      <a:pt x="144" y="22"/>
                    </a:lnTo>
                    <a:lnTo>
                      <a:pt x="140" y="24"/>
                    </a:lnTo>
                    <a:lnTo>
                      <a:pt x="136" y="28"/>
                    </a:lnTo>
                    <a:lnTo>
                      <a:pt x="134" y="34"/>
                    </a:lnTo>
                    <a:lnTo>
                      <a:pt x="132" y="38"/>
                    </a:lnTo>
                    <a:lnTo>
                      <a:pt x="130" y="42"/>
                    </a:lnTo>
                    <a:lnTo>
                      <a:pt x="128" y="46"/>
                    </a:lnTo>
                    <a:lnTo>
                      <a:pt x="128" y="48"/>
                    </a:lnTo>
                    <a:lnTo>
                      <a:pt x="124" y="48"/>
                    </a:lnTo>
                    <a:lnTo>
                      <a:pt x="122" y="46"/>
                    </a:lnTo>
                    <a:lnTo>
                      <a:pt x="120" y="44"/>
                    </a:lnTo>
                    <a:lnTo>
                      <a:pt x="118" y="44"/>
                    </a:lnTo>
                    <a:lnTo>
                      <a:pt x="114" y="40"/>
                    </a:lnTo>
                    <a:lnTo>
                      <a:pt x="110" y="40"/>
                    </a:lnTo>
                    <a:lnTo>
                      <a:pt x="106" y="40"/>
                    </a:lnTo>
                    <a:lnTo>
                      <a:pt x="102" y="42"/>
                    </a:lnTo>
                    <a:lnTo>
                      <a:pt x="100" y="42"/>
                    </a:lnTo>
                    <a:lnTo>
                      <a:pt x="98" y="44"/>
                    </a:lnTo>
                    <a:lnTo>
                      <a:pt x="98" y="46"/>
                    </a:lnTo>
                    <a:lnTo>
                      <a:pt x="96" y="50"/>
                    </a:lnTo>
                    <a:lnTo>
                      <a:pt x="94" y="52"/>
                    </a:lnTo>
                    <a:lnTo>
                      <a:pt x="94" y="54"/>
                    </a:lnTo>
                    <a:lnTo>
                      <a:pt x="94" y="56"/>
                    </a:lnTo>
                    <a:lnTo>
                      <a:pt x="88" y="62"/>
                    </a:lnTo>
                    <a:lnTo>
                      <a:pt x="80" y="66"/>
                    </a:lnTo>
                    <a:lnTo>
                      <a:pt x="74" y="68"/>
                    </a:lnTo>
                    <a:lnTo>
                      <a:pt x="70" y="68"/>
                    </a:lnTo>
                    <a:lnTo>
                      <a:pt x="66" y="68"/>
                    </a:lnTo>
                    <a:lnTo>
                      <a:pt x="64" y="68"/>
                    </a:lnTo>
                    <a:lnTo>
                      <a:pt x="62" y="64"/>
                    </a:lnTo>
                    <a:lnTo>
                      <a:pt x="64" y="62"/>
                    </a:lnTo>
                    <a:lnTo>
                      <a:pt x="66" y="58"/>
                    </a:lnTo>
                    <a:lnTo>
                      <a:pt x="68" y="56"/>
                    </a:lnTo>
                    <a:lnTo>
                      <a:pt x="68" y="50"/>
                    </a:lnTo>
                    <a:lnTo>
                      <a:pt x="66" y="44"/>
                    </a:lnTo>
                    <a:lnTo>
                      <a:pt x="64" y="38"/>
                    </a:lnTo>
                    <a:lnTo>
                      <a:pt x="60" y="36"/>
                    </a:lnTo>
                    <a:lnTo>
                      <a:pt x="58" y="34"/>
                    </a:lnTo>
                    <a:lnTo>
                      <a:pt x="56" y="32"/>
                    </a:lnTo>
                    <a:lnTo>
                      <a:pt x="54" y="32"/>
                    </a:lnTo>
                    <a:lnTo>
                      <a:pt x="54" y="78"/>
                    </a:lnTo>
                    <a:lnTo>
                      <a:pt x="54" y="80"/>
                    </a:lnTo>
                    <a:lnTo>
                      <a:pt x="52" y="80"/>
                    </a:lnTo>
                    <a:lnTo>
                      <a:pt x="50" y="82"/>
                    </a:lnTo>
                    <a:lnTo>
                      <a:pt x="46" y="82"/>
                    </a:lnTo>
                    <a:lnTo>
                      <a:pt x="38" y="82"/>
                    </a:lnTo>
                    <a:lnTo>
                      <a:pt x="28" y="82"/>
                    </a:lnTo>
                    <a:lnTo>
                      <a:pt x="26" y="82"/>
                    </a:lnTo>
                    <a:lnTo>
                      <a:pt x="24" y="80"/>
                    </a:lnTo>
                    <a:lnTo>
                      <a:pt x="22" y="76"/>
                    </a:lnTo>
                    <a:lnTo>
                      <a:pt x="22" y="70"/>
                    </a:lnTo>
                    <a:lnTo>
                      <a:pt x="20" y="70"/>
                    </a:lnTo>
                    <a:lnTo>
                      <a:pt x="20" y="68"/>
                    </a:lnTo>
                    <a:lnTo>
                      <a:pt x="18" y="68"/>
                    </a:lnTo>
                    <a:lnTo>
                      <a:pt x="16" y="68"/>
                    </a:lnTo>
                    <a:lnTo>
                      <a:pt x="12" y="78"/>
                    </a:lnTo>
                    <a:lnTo>
                      <a:pt x="0" y="82"/>
                    </a:lnTo>
                    <a:lnTo>
                      <a:pt x="8" y="110"/>
                    </a:lnTo>
                    <a:lnTo>
                      <a:pt x="20" y="126"/>
                    </a:lnTo>
                    <a:lnTo>
                      <a:pt x="20" y="160"/>
                    </a:lnTo>
                    <a:lnTo>
                      <a:pt x="20" y="162"/>
                    </a:lnTo>
                    <a:lnTo>
                      <a:pt x="28" y="168"/>
                    </a:lnTo>
                    <a:lnTo>
                      <a:pt x="38" y="172"/>
                    </a:lnTo>
                    <a:lnTo>
                      <a:pt x="56" y="176"/>
                    </a:lnTo>
                    <a:lnTo>
                      <a:pt x="60" y="176"/>
                    </a:lnTo>
                    <a:lnTo>
                      <a:pt x="70" y="172"/>
                    </a:lnTo>
                    <a:lnTo>
                      <a:pt x="82" y="166"/>
                    </a:lnTo>
                    <a:lnTo>
                      <a:pt x="92" y="164"/>
                    </a:lnTo>
                    <a:lnTo>
                      <a:pt x="100" y="164"/>
                    </a:lnTo>
                    <a:lnTo>
                      <a:pt x="104" y="164"/>
                    </a:lnTo>
                    <a:lnTo>
                      <a:pt x="116" y="164"/>
                    </a:lnTo>
                    <a:lnTo>
                      <a:pt x="128" y="160"/>
                    </a:lnTo>
                    <a:lnTo>
                      <a:pt x="142" y="154"/>
                    </a:lnTo>
                    <a:lnTo>
                      <a:pt x="144" y="152"/>
                    </a:lnTo>
                    <a:lnTo>
                      <a:pt x="146" y="150"/>
                    </a:lnTo>
                    <a:lnTo>
                      <a:pt x="148" y="148"/>
                    </a:lnTo>
                    <a:lnTo>
                      <a:pt x="152" y="144"/>
                    </a:lnTo>
                    <a:lnTo>
                      <a:pt x="154" y="142"/>
                    </a:lnTo>
                    <a:lnTo>
                      <a:pt x="156" y="138"/>
                    </a:lnTo>
                    <a:lnTo>
                      <a:pt x="158" y="136"/>
                    </a:lnTo>
                    <a:lnTo>
                      <a:pt x="166" y="126"/>
                    </a:lnTo>
                    <a:lnTo>
                      <a:pt x="174" y="116"/>
                    </a:lnTo>
                    <a:lnTo>
                      <a:pt x="182" y="108"/>
                    </a:lnTo>
                    <a:lnTo>
                      <a:pt x="186" y="104"/>
                    </a:lnTo>
                    <a:lnTo>
                      <a:pt x="186" y="102"/>
                    </a:lnTo>
                    <a:lnTo>
                      <a:pt x="188" y="100"/>
                    </a:lnTo>
                    <a:lnTo>
                      <a:pt x="190" y="96"/>
                    </a:lnTo>
                    <a:lnTo>
                      <a:pt x="194" y="94"/>
                    </a:lnTo>
                    <a:lnTo>
                      <a:pt x="196" y="90"/>
                    </a:lnTo>
                    <a:lnTo>
                      <a:pt x="198" y="88"/>
                    </a:lnTo>
                    <a:lnTo>
                      <a:pt x="198" y="86"/>
                    </a:lnTo>
                    <a:lnTo>
                      <a:pt x="200" y="86"/>
                    </a:lnTo>
                    <a:lnTo>
                      <a:pt x="202" y="84"/>
                    </a:lnTo>
                    <a:lnTo>
                      <a:pt x="206" y="82"/>
                    </a:lnTo>
                    <a:lnTo>
                      <a:pt x="208" y="80"/>
                    </a:lnTo>
                    <a:lnTo>
                      <a:pt x="212" y="76"/>
                    </a:lnTo>
                    <a:lnTo>
                      <a:pt x="214" y="74"/>
                    </a:lnTo>
                    <a:lnTo>
                      <a:pt x="216" y="72"/>
                    </a:lnTo>
                    <a:lnTo>
                      <a:pt x="216" y="70"/>
                    </a:lnTo>
                    <a:lnTo>
                      <a:pt x="218" y="68"/>
                    </a:lnTo>
                    <a:lnTo>
                      <a:pt x="220" y="62"/>
                    </a:lnTo>
                    <a:lnTo>
                      <a:pt x="222" y="58"/>
                    </a:lnTo>
                    <a:lnTo>
                      <a:pt x="224" y="54"/>
                    </a:lnTo>
                    <a:lnTo>
                      <a:pt x="224" y="52"/>
                    </a:lnTo>
                    <a:lnTo>
                      <a:pt x="216" y="52"/>
                    </a:lnTo>
                    <a:lnTo>
                      <a:pt x="214" y="52"/>
                    </a:lnTo>
                    <a:lnTo>
                      <a:pt x="214" y="48"/>
                    </a:lnTo>
                    <a:lnTo>
                      <a:pt x="214" y="44"/>
                    </a:lnTo>
                    <a:lnTo>
                      <a:pt x="214" y="40"/>
                    </a:lnTo>
                    <a:lnTo>
                      <a:pt x="212" y="36"/>
                    </a:lnTo>
                    <a:lnTo>
                      <a:pt x="210" y="32"/>
                    </a:lnTo>
                    <a:lnTo>
                      <a:pt x="208" y="30"/>
                    </a:lnTo>
                    <a:lnTo>
                      <a:pt x="210" y="26"/>
                    </a:lnTo>
                    <a:lnTo>
                      <a:pt x="210" y="20"/>
                    </a:lnTo>
                    <a:lnTo>
                      <a:pt x="208" y="14"/>
                    </a:lnTo>
                    <a:lnTo>
                      <a:pt x="208" y="8"/>
                    </a:lnTo>
                    <a:lnTo>
                      <a:pt x="204" y="4"/>
                    </a:lnTo>
                    <a:lnTo>
                      <a:pt x="202" y="0"/>
                    </a:lnTo>
                    <a:lnTo>
                      <a:pt x="176" y="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42" name="Freeform 301"/>
              <p:cNvSpPr/>
              <p:nvPr/>
            </p:nvSpPr>
            <p:spPr bwMode="gray">
              <a:xfrm>
                <a:off x="3086" y="3191"/>
                <a:ext cx="15" cy="28"/>
              </a:xfrm>
              <a:custGeom>
                <a:avLst/>
                <a:gdLst>
                  <a:gd name="T0" fmla="*/ 4 w 14"/>
                  <a:gd name="T1" fmla="*/ 2 h 28"/>
                  <a:gd name="T2" fmla="*/ 4 w 14"/>
                  <a:gd name="T3" fmla="*/ 2 h 28"/>
                  <a:gd name="T4" fmla="*/ 6 w 14"/>
                  <a:gd name="T5" fmla="*/ 2 h 28"/>
                  <a:gd name="T6" fmla="*/ 6 w 14"/>
                  <a:gd name="T7" fmla="*/ 0 h 28"/>
                  <a:gd name="T8" fmla="*/ 6 w 14"/>
                  <a:gd name="T9" fmla="*/ 2 h 28"/>
                  <a:gd name="T10" fmla="*/ 8 w 14"/>
                  <a:gd name="T11" fmla="*/ 2 h 28"/>
                  <a:gd name="T12" fmla="*/ 8 w 14"/>
                  <a:gd name="T13" fmla="*/ 4 h 28"/>
                  <a:gd name="T14" fmla="*/ 10 w 14"/>
                  <a:gd name="T15" fmla="*/ 6 h 28"/>
                  <a:gd name="T16" fmla="*/ 12 w 14"/>
                  <a:gd name="T17" fmla="*/ 10 h 28"/>
                  <a:gd name="T18" fmla="*/ 12 w 14"/>
                  <a:gd name="T19" fmla="*/ 14 h 28"/>
                  <a:gd name="T20" fmla="*/ 14 w 14"/>
                  <a:gd name="T21" fmla="*/ 22 h 28"/>
                  <a:gd name="T22" fmla="*/ 12 w 14"/>
                  <a:gd name="T23" fmla="*/ 24 h 28"/>
                  <a:gd name="T24" fmla="*/ 12 w 14"/>
                  <a:gd name="T25" fmla="*/ 24 h 28"/>
                  <a:gd name="T26" fmla="*/ 10 w 14"/>
                  <a:gd name="T27" fmla="*/ 26 h 28"/>
                  <a:gd name="T28" fmla="*/ 6 w 14"/>
                  <a:gd name="T29" fmla="*/ 28 h 28"/>
                  <a:gd name="T30" fmla="*/ 4 w 14"/>
                  <a:gd name="T31" fmla="*/ 26 h 28"/>
                  <a:gd name="T32" fmla="*/ 2 w 14"/>
                  <a:gd name="T33" fmla="*/ 24 h 28"/>
                  <a:gd name="T34" fmla="*/ 2 w 14"/>
                  <a:gd name="T35" fmla="*/ 22 h 28"/>
                  <a:gd name="T36" fmla="*/ 0 w 14"/>
                  <a:gd name="T37" fmla="*/ 18 h 28"/>
                  <a:gd name="T38" fmla="*/ 0 w 14"/>
                  <a:gd name="T39" fmla="*/ 14 h 28"/>
                  <a:gd name="T40" fmla="*/ 0 w 14"/>
                  <a:gd name="T41" fmla="*/ 8 h 28"/>
                  <a:gd name="T42" fmla="*/ 4 w 14"/>
                  <a:gd name="T43" fmla="*/ 2 h 28"/>
                  <a:gd name="T44" fmla="*/ 4 w 14"/>
                  <a:gd name="T45" fmla="*/ 2 h 2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4"/>
                  <a:gd name="T70" fmla="*/ 0 h 28"/>
                  <a:gd name="T71" fmla="*/ 14 w 14"/>
                  <a:gd name="T72" fmla="*/ 28 h 2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4" h="28">
                    <a:moveTo>
                      <a:pt x="4" y="2"/>
                    </a:moveTo>
                    <a:lnTo>
                      <a:pt x="4" y="2"/>
                    </a:lnTo>
                    <a:lnTo>
                      <a:pt x="6" y="2"/>
                    </a:lnTo>
                    <a:lnTo>
                      <a:pt x="6" y="0"/>
                    </a:lnTo>
                    <a:lnTo>
                      <a:pt x="6" y="2"/>
                    </a:lnTo>
                    <a:lnTo>
                      <a:pt x="8" y="2"/>
                    </a:lnTo>
                    <a:lnTo>
                      <a:pt x="8" y="4"/>
                    </a:lnTo>
                    <a:lnTo>
                      <a:pt x="10" y="6"/>
                    </a:lnTo>
                    <a:lnTo>
                      <a:pt x="12" y="10"/>
                    </a:lnTo>
                    <a:lnTo>
                      <a:pt x="12" y="14"/>
                    </a:lnTo>
                    <a:lnTo>
                      <a:pt x="14" y="22"/>
                    </a:lnTo>
                    <a:lnTo>
                      <a:pt x="12" y="24"/>
                    </a:lnTo>
                    <a:lnTo>
                      <a:pt x="10" y="26"/>
                    </a:lnTo>
                    <a:lnTo>
                      <a:pt x="6" y="28"/>
                    </a:lnTo>
                    <a:lnTo>
                      <a:pt x="4" y="26"/>
                    </a:lnTo>
                    <a:lnTo>
                      <a:pt x="2" y="24"/>
                    </a:lnTo>
                    <a:lnTo>
                      <a:pt x="2" y="22"/>
                    </a:lnTo>
                    <a:lnTo>
                      <a:pt x="0" y="18"/>
                    </a:lnTo>
                    <a:lnTo>
                      <a:pt x="0" y="14"/>
                    </a:lnTo>
                    <a:lnTo>
                      <a:pt x="0" y="8"/>
                    </a:lnTo>
                    <a:lnTo>
                      <a:pt x="4" y="2"/>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43" name="Freeform 302"/>
              <p:cNvSpPr/>
              <p:nvPr/>
            </p:nvSpPr>
            <p:spPr bwMode="gray">
              <a:xfrm>
                <a:off x="3022" y="3237"/>
                <a:ext cx="24" cy="26"/>
              </a:xfrm>
              <a:custGeom>
                <a:avLst/>
                <a:gdLst>
                  <a:gd name="T0" fmla="*/ 0 w 22"/>
                  <a:gd name="T1" fmla="*/ 12 h 26"/>
                  <a:gd name="T2" fmla="*/ 4 w 22"/>
                  <a:gd name="T3" fmla="*/ 6 h 26"/>
                  <a:gd name="T4" fmla="*/ 4 w 22"/>
                  <a:gd name="T5" fmla="*/ 6 h 26"/>
                  <a:gd name="T6" fmla="*/ 4 w 22"/>
                  <a:gd name="T7" fmla="*/ 6 h 26"/>
                  <a:gd name="T8" fmla="*/ 4 w 22"/>
                  <a:gd name="T9" fmla="*/ 4 h 26"/>
                  <a:gd name="T10" fmla="*/ 6 w 22"/>
                  <a:gd name="T11" fmla="*/ 2 h 26"/>
                  <a:gd name="T12" fmla="*/ 8 w 22"/>
                  <a:gd name="T13" fmla="*/ 2 h 26"/>
                  <a:gd name="T14" fmla="*/ 12 w 22"/>
                  <a:gd name="T15" fmla="*/ 0 h 26"/>
                  <a:gd name="T16" fmla="*/ 22 w 22"/>
                  <a:gd name="T17" fmla="*/ 8 h 26"/>
                  <a:gd name="T18" fmla="*/ 16 w 22"/>
                  <a:gd name="T19" fmla="*/ 18 h 26"/>
                  <a:gd name="T20" fmla="*/ 14 w 22"/>
                  <a:gd name="T21" fmla="*/ 20 h 26"/>
                  <a:gd name="T22" fmla="*/ 14 w 22"/>
                  <a:gd name="T23" fmla="*/ 22 h 26"/>
                  <a:gd name="T24" fmla="*/ 12 w 22"/>
                  <a:gd name="T25" fmla="*/ 24 h 26"/>
                  <a:gd name="T26" fmla="*/ 12 w 22"/>
                  <a:gd name="T27" fmla="*/ 26 h 26"/>
                  <a:gd name="T28" fmla="*/ 8 w 22"/>
                  <a:gd name="T29" fmla="*/ 26 h 26"/>
                  <a:gd name="T30" fmla="*/ 0 w 22"/>
                  <a:gd name="T31" fmla="*/ 12 h 26"/>
                  <a:gd name="T32" fmla="*/ 0 w 22"/>
                  <a:gd name="T33" fmla="*/ 12 h 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
                  <a:gd name="T52" fmla="*/ 0 h 26"/>
                  <a:gd name="T53" fmla="*/ 22 w 22"/>
                  <a:gd name="T54" fmla="*/ 26 h 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 h="26">
                    <a:moveTo>
                      <a:pt x="0" y="12"/>
                    </a:moveTo>
                    <a:lnTo>
                      <a:pt x="4" y="6"/>
                    </a:lnTo>
                    <a:lnTo>
                      <a:pt x="4" y="4"/>
                    </a:lnTo>
                    <a:lnTo>
                      <a:pt x="6" y="2"/>
                    </a:lnTo>
                    <a:lnTo>
                      <a:pt x="8" y="2"/>
                    </a:lnTo>
                    <a:lnTo>
                      <a:pt x="12" y="0"/>
                    </a:lnTo>
                    <a:lnTo>
                      <a:pt x="22" y="8"/>
                    </a:lnTo>
                    <a:lnTo>
                      <a:pt x="16" y="18"/>
                    </a:lnTo>
                    <a:lnTo>
                      <a:pt x="14" y="20"/>
                    </a:lnTo>
                    <a:lnTo>
                      <a:pt x="14" y="22"/>
                    </a:lnTo>
                    <a:lnTo>
                      <a:pt x="12" y="24"/>
                    </a:lnTo>
                    <a:lnTo>
                      <a:pt x="12" y="26"/>
                    </a:lnTo>
                    <a:lnTo>
                      <a:pt x="8" y="26"/>
                    </a:lnTo>
                    <a:lnTo>
                      <a:pt x="0" y="12"/>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44" name="Freeform 303"/>
              <p:cNvSpPr/>
              <p:nvPr/>
            </p:nvSpPr>
            <p:spPr bwMode="gray">
              <a:xfrm>
                <a:off x="3008" y="3065"/>
                <a:ext cx="111" cy="96"/>
              </a:xfrm>
              <a:custGeom>
                <a:avLst/>
                <a:gdLst>
                  <a:gd name="T0" fmla="*/ 18 w 100"/>
                  <a:gd name="T1" fmla="*/ 26 h 96"/>
                  <a:gd name="T2" fmla="*/ 34 w 100"/>
                  <a:gd name="T3" fmla="*/ 16 h 96"/>
                  <a:gd name="T4" fmla="*/ 36 w 100"/>
                  <a:gd name="T5" fmla="*/ 10 h 96"/>
                  <a:gd name="T6" fmla="*/ 78 w 100"/>
                  <a:gd name="T7" fmla="*/ 8 h 96"/>
                  <a:gd name="T8" fmla="*/ 100 w 100"/>
                  <a:gd name="T9" fmla="*/ 18 h 96"/>
                  <a:gd name="T10" fmla="*/ 100 w 100"/>
                  <a:gd name="T11" fmla="*/ 48 h 96"/>
                  <a:gd name="T12" fmla="*/ 90 w 100"/>
                  <a:gd name="T13" fmla="*/ 76 h 96"/>
                  <a:gd name="T14" fmla="*/ 72 w 100"/>
                  <a:gd name="T15" fmla="*/ 92 h 96"/>
                  <a:gd name="T16" fmla="*/ 42 w 100"/>
                  <a:gd name="T17" fmla="*/ 96 h 96"/>
                  <a:gd name="T18" fmla="*/ 40 w 100"/>
                  <a:gd name="T19" fmla="*/ 94 h 96"/>
                  <a:gd name="T20" fmla="*/ 34 w 100"/>
                  <a:gd name="T21" fmla="*/ 88 h 96"/>
                  <a:gd name="T22" fmla="*/ 32 w 100"/>
                  <a:gd name="T23" fmla="*/ 88 h 96"/>
                  <a:gd name="T24" fmla="*/ 28 w 100"/>
                  <a:gd name="T25" fmla="*/ 86 h 96"/>
                  <a:gd name="T26" fmla="*/ 26 w 100"/>
                  <a:gd name="T27" fmla="*/ 80 h 96"/>
                  <a:gd name="T28" fmla="*/ 20 w 100"/>
                  <a:gd name="T29" fmla="*/ 74 h 96"/>
                  <a:gd name="T30" fmla="*/ 20 w 100"/>
                  <a:gd name="T31" fmla="*/ 74 h 96"/>
                  <a:gd name="T32" fmla="*/ 18 w 100"/>
                  <a:gd name="T33" fmla="*/ 68 h 96"/>
                  <a:gd name="T34" fmla="*/ 12 w 100"/>
                  <a:gd name="T35" fmla="*/ 58 h 96"/>
                  <a:gd name="T36" fmla="*/ 4 w 100"/>
                  <a:gd name="T37" fmla="*/ 46 h 96"/>
                  <a:gd name="T38" fmla="*/ 0 w 100"/>
                  <a:gd name="T39" fmla="*/ 28 h 96"/>
                  <a:gd name="T40" fmla="*/ 2 w 100"/>
                  <a:gd name="T41" fmla="*/ 38 h 96"/>
                  <a:gd name="T42" fmla="*/ 6 w 100"/>
                  <a:gd name="T43" fmla="*/ 50 h 96"/>
                  <a:gd name="T44" fmla="*/ 10 w 100"/>
                  <a:gd name="T45" fmla="*/ 56 h 96"/>
                  <a:gd name="T46" fmla="*/ 12 w 100"/>
                  <a:gd name="T47" fmla="*/ 58 h 96"/>
                  <a:gd name="T48" fmla="*/ 16 w 100"/>
                  <a:gd name="T49" fmla="*/ 64 h 96"/>
                  <a:gd name="T50" fmla="*/ 20 w 100"/>
                  <a:gd name="T51" fmla="*/ 72 h 96"/>
                  <a:gd name="T52" fmla="*/ 20 w 100"/>
                  <a:gd name="T53" fmla="*/ 74 h 96"/>
                  <a:gd name="T54" fmla="*/ 26 w 100"/>
                  <a:gd name="T55" fmla="*/ 80 h 96"/>
                  <a:gd name="T56" fmla="*/ 28 w 100"/>
                  <a:gd name="T57" fmla="*/ 86 h 96"/>
                  <a:gd name="T58" fmla="*/ 32 w 100"/>
                  <a:gd name="T59" fmla="*/ 88 h 96"/>
                  <a:gd name="T60" fmla="*/ 34 w 100"/>
                  <a:gd name="T61" fmla="*/ 88 h 96"/>
                  <a:gd name="T62" fmla="*/ 40 w 100"/>
                  <a:gd name="T63" fmla="*/ 94 h 96"/>
                  <a:gd name="T64" fmla="*/ 42 w 100"/>
                  <a:gd name="T65" fmla="*/ 96 h 9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0"/>
                  <a:gd name="T100" fmla="*/ 0 h 96"/>
                  <a:gd name="T101" fmla="*/ 100 w 100"/>
                  <a:gd name="T102" fmla="*/ 96 h 9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0" h="96">
                    <a:moveTo>
                      <a:pt x="0" y="26"/>
                    </a:moveTo>
                    <a:lnTo>
                      <a:pt x="18" y="26"/>
                    </a:lnTo>
                    <a:lnTo>
                      <a:pt x="30" y="22"/>
                    </a:lnTo>
                    <a:lnTo>
                      <a:pt x="34" y="16"/>
                    </a:lnTo>
                    <a:lnTo>
                      <a:pt x="36" y="12"/>
                    </a:lnTo>
                    <a:lnTo>
                      <a:pt x="36" y="10"/>
                    </a:lnTo>
                    <a:lnTo>
                      <a:pt x="78" y="0"/>
                    </a:lnTo>
                    <a:lnTo>
                      <a:pt x="78" y="8"/>
                    </a:lnTo>
                    <a:lnTo>
                      <a:pt x="88" y="12"/>
                    </a:lnTo>
                    <a:lnTo>
                      <a:pt x="100" y="18"/>
                    </a:lnTo>
                    <a:lnTo>
                      <a:pt x="98" y="32"/>
                    </a:lnTo>
                    <a:lnTo>
                      <a:pt x="100" y="48"/>
                    </a:lnTo>
                    <a:lnTo>
                      <a:pt x="98" y="64"/>
                    </a:lnTo>
                    <a:lnTo>
                      <a:pt x="90" y="76"/>
                    </a:lnTo>
                    <a:lnTo>
                      <a:pt x="78" y="86"/>
                    </a:lnTo>
                    <a:lnTo>
                      <a:pt x="72" y="92"/>
                    </a:lnTo>
                    <a:lnTo>
                      <a:pt x="70" y="96"/>
                    </a:lnTo>
                    <a:lnTo>
                      <a:pt x="42" y="96"/>
                    </a:lnTo>
                    <a:lnTo>
                      <a:pt x="40" y="94"/>
                    </a:lnTo>
                    <a:lnTo>
                      <a:pt x="38" y="90"/>
                    </a:lnTo>
                    <a:lnTo>
                      <a:pt x="34" y="88"/>
                    </a:lnTo>
                    <a:lnTo>
                      <a:pt x="32" y="88"/>
                    </a:lnTo>
                    <a:lnTo>
                      <a:pt x="30" y="88"/>
                    </a:lnTo>
                    <a:lnTo>
                      <a:pt x="28" y="86"/>
                    </a:lnTo>
                    <a:lnTo>
                      <a:pt x="26" y="84"/>
                    </a:lnTo>
                    <a:lnTo>
                      <a:pt x="26" y="80"/>
                    </a:lnTo>
                    <a:lnTo>
                      <a:pt x="24" y="76"/>
                    </a:lnTo>
                    <a:lnTo>
                      <a:pt x="20" y="74"/>
                    </a:lnTo>
                    <a:lnTo>
                      <a:pt x="20" y="72"/>
                    </a:lnTo>
                    <a:lnTo>
                      <a:pt x="18" y="68"/>
                    </a:lnTo>
                    <a:lnTo>
                      <a:pt x="16" y="64"/>
                    </a:lnTo>
                    <a:lnTo>
                      <a:pt x="12" y="58"/>
                    </a:lnTo>
                    <a:lnTo>
                      <a:pt x="8" y="52"/>
                    </a:lnTo>
                    <a:lnTo>
                      <a:pt x="4" y="46"/>
                    </a:lnTo>
                    <a:lnTo>
                      <a:pt x="0" y="26"/>
                    </a:lnTo>
                    <a:lnTo>
                      <a:pt x="0" y="28"/>
                    </a:lnTo>
                    <a:lnTo>
                      <a:pt x="2" y="32"/>
                    </a:lnTo>
                    <a:lnTo>
                      <a:pt x="2" y="38"/>
                    </a:lnTo>
                    <a:lnTo>
                      <a:pt x="4" y="44"/>
                    </a:lnTo>
                    <a:lnTo>
                      <a:pt x="6" y="50"/>
                    </a:lnTo>
                    <a:lnTo>
                      <a:pt x="8" y="54"/>
                    </a:lnTo>
                    <a:lnTo>
                      <a:pt x="10" y="56"/>
                    </a:lnTo>
                    <a:lnTo>
                      <a:pt x="12" y="58"/>
                    </a:lnTo>
                    <a:lnTo>
                      <a:pt x="14" y="62"/>
                    </a:lnTo>
                    <a:lnTo>
                      <a:pt x="16" y="64"/>
                    </a:lnTo>
                    <a:lnTo>
                      <a:pt x="18" y="68"/>
                    </a:lnTo>
                    <a:lnTo>
                      <a:pt x="20" y="72"/>
                    </a:lnTo>
                    <a:lnTo>
                      <a:pt x="20" y="74"/>
                    </a:lnTo>
                    <a:lnTo>
                      <a:pt x="24" y="76"/>
                    </a:lnTo>
                    <a:lnTo>
                      <a:pt x="26" y="80"/>
                    </a:lnTo>
                    <a:lnTo>
                      <a:pt x="28" y="84"/>
                    </a:lnTo>
                    <a:lnTo>
                      <a:pt x="28" y="86"/>
                    </a:lnTo>
                    <a:lnTo>
                      <a:pt x="30" y="88"/>
                    </a:lnTo>
                    <a:lnTo>
                      <a:pt x="32" y="88"/>
                    </a:lnTo>
                    <a:lnTo>
                      <a:pt x="34" y="88"/>
                    </a:lnTo>
                    <a:lnTo>
                      <a:pt x="38" y="90"/>
                    </a:lnTo>
                    <a:lnTo>
                      <a:pt x="40" y="94"/>
                    </a:lnTo>
                    <a:lnTo>
                      <a:pt x="42" y="96"/>
                    </a:lnTo>
                    <a:lnTo>
                      <a:pt x="0" y="26"/>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45" name="Freeform 304"/>
              <p:cNvSpPr/>
              <p:nvPr/>
            </p:nvSpPr>
            <p:spPr bwMode="gray">
              <a:xfrm>
                <a:off x="2461" y="2505"/>
                <a:ext cx="232" cy="200"/>
              </a:xfrm>
              <a:custGeom>
                <a:avLst/>
                <a:gdLst>
                  <a:gd name="T0" fmla="*/ 74 w 210"/>
                  <a:gd name="T1" fmla="*/ 0 h 200"/>
                  <a:gd name="T2" fmla="*/ 74 w 210"/>
                  <a:gd name="T3" fmla="*/ 0 h 200"/>
                  <a:gd name="T4" fmla="*/ 72 w 210"/>
                  <a:gd name="T5" fmla="*/ 2 h 200"/>
                  <a:gd name="T6" fmla="*/ 78 w 210"/>
                  <a:gd name="T7" fmla="*/ 114 h 200"/>
                  <a:gd name="T8" fmla="*/ 80 w 210"/>
                  <a:gd name="T9" fmla="*/ 120 h 200"/>
                  <a:gd name="T10" fmla="*/ 82 w 210"/>
                  <a:gd name="T11" fmla="*/ 128 h 200"/>
                  <a:gd name="T12" fmla="*/ 24 w 210"/>
                  <a:gd name="T13" fmla="*/ 130 h 200"/>
                  <a:gd name="T14" fmla="*/ 22 w 210"/>
                  <a:gd name="T15" fmla="*/ 132 h 200"/>
                  <a:gd name="T16" fmla="*/ 18 w 210"/>
                  <a:gd name="T17" fmla="*/ 134 h 200"/>
                  <a:gd name="T18" fmla="*/ 16 w 210"/>
                  <a:gd name="T19" fmla="*/ 132 h 200"/>
                  <a:gd name="T20" fmla="*/ 14 w 210"/>
                  <a:gd name="T21" fmla="*/ 132 h 200"/>
                  <a:gd name="T22" fmla="*/ 12 w 210"/>
                  <a:gd name="T23" fmla="*/ 136 h 200"/>
                  <a:gd name="T24" fmla="*/ 12 w 210"/>
                  <a:gd name="T25" fmla="*/ 140 h 200"/>
                  <a:gd name="T26" fmla="*/ 10 w 210"/>
                  <a:gd name="T27" fmla="*/ 144 h 200"/>
                  <a:gd name="T28" fmla="*/ 8 w 210"/>
                  <a:gd name="T29" fmla="*/ 146 h 200"/>
                  <a:gd name="T30" fmla="*/ 6 w 210"/>
                  <a:gd name="T31" fmla="*/ 150 h 200"/>
                  <a:gd name="T32" fmla="*/ 2 w 210"/>
                  <a:gd name="T33" fmla="*/ 154 h 200"/>
                  <a:gd name="T34" fmla="*/ 0 w 210"/>
                  <a:gd name="T35" fmla="*/ 156 h 200"/>
                  <a:gd name="T36" fmla="*/ 0 w 210"/>
                  <a:gd name="T37" fmla="*/ 164 h 200"/>
                  <a:gd name="T38" fmla="*/ 2 w 210"/>
                  <a:gd name="T39" fmla="*/ 172 h 200"/>
                  <a:gd name="T40" fmla="*/ 2 w 210"/>
                  <a:gd name="T41" fmla="*/ 174 h 200"/>
                  <a:gd name="T42" fmla="*/ 4 w 210"/>
                  <a:gd name="T43" fmla="*/ 176 h 200"/>
                  <a:gd name="T44" fmla="*/ 10 w 210"/>
                  <a:gd name="T45" fmla="*/ 178 h 200"/>
                  <a:gd name="T46" fmla="*/ 14 w 210"/>
                  <a:gd name="T47" fmla="*/ 180 h 200"/>
                  <a:gd name="T48" fmla="*/ 22 w 210"/>
                  <a:gd name="T49" fmla="*/ 182 h 200"/>
                  <a:gd name="T50" fmla="*/ 24 w 210"/>
                  <a:gd name="T51" fmla="*/ 182 h 200"/>
                  <a:gd name="T52" fmla="*/ 30 w 210"/>
                  <a:gd name="T53" fmla="*/ 182 h 200"/>
                  <a:gd name="T54" fmla="*/ 30 w 210"/>
                  <a:gd name="T55" fmla="*/ 176 h 200"/>
                  <a:gd name="T56" fmla="*/ 32 w 210"/>
                  <a:gd name="T57" fmla="*/ 176 h 200"/>
                  <a:gd name="T58" fmla="*/ 38 w 210"/>
                  <a:gd name="T59" fmla="*/ 174 h 200"/>
                  <a:gd name="T60" fmla="*/ 44 w 210"/>
                  <a:gd name="T61" fmla="*/ 178 h 200"/>
                  <a:gd name="T62" fmla="*/ 44 w 210"/>
                  <a:gd name="T63" fmla="*/ 182 h 200"/>
                  <a:gd name="T64" fmla="*/ 48 w 210"/>
                  <a:gd name="T65" fmla="*/ 190 h 200"/>
                  <a:gd name="T66" fmla="*/ 56 w 210"/>
                  <a:gd name="T67" fmla="*/ 198 h 200"/>
                  <a:gd name="T68" fmla="*/ 60 w 210"/>
                  <a:gd name="T69" fmla="*/ 200 h 200"/>
                  <a:gd name="T70" fmla="*/ 70 w 210"/>
                  <a:gd name="T71" fmla="*/ 198 h 200"/>
                  <a:gd name="T72" fmla="*/ 74 w 210"/>
                  <a:gd name="T73" fmla="*/ 196 h 200"/>
                  <a:gd name="T74" fmla="*/ 78 w 210"/>
                  <a:gd name="T75" fmla="*/ 192 h 200"/>
                  <a:gd name="T76" fmla="*/ 84 w 210"/>
                  <a:gd name="T77" fmla="*/ 196 h 200"/>
                  <a:gd name="T78" fmla="*/ 86 w 210"/>
                  <a:gd name="T79" fmla="*/ 196 h 200"/>
                  <a:gd name="T80" fmla="*/ 90 w 210"/>
                  <a:gd name="T81" fmla="*/ 196 h 200"/>
                  <a:gd name="T82" fmla="*/ 92 w 210"/>
                  <a:gd name="T83" fmla="*/ 194 h 200"/>
                  <a:gd name="T84" fmla="*/ 94 w 210"/>
                  <a:gd name="T85" fmla="*/ 186 h 200"/>
                  <a:gd name="T86" fmla="*/ 98 w 210"/>
                  <a:gd name="T87" fmla="*/ 176 h 200"/>
                  <a:gd name="T88" fmla="*/ 102 w 210"/>
                  <a:gd name="T89" fmla="*/ 170 h 200"/>
                  <a:gd name="T90" fmla="*/ 106 w 210"/>
                  <a:gd name="T91" fmla="*/ 166 h 200"/>
                  <a:gd name="T92" fmla="*/ 114 w 210"/>
                  <a:gd name="T93" fmla="*/ 164 h 200"/>
                  <a:gd name="T94" fmla="*/ 130 w 210"/>
                  <a:gd name="T95" fmla="*/ 162 h 200"/>
                  <a:gd name="T96" fmla="*/ 148 w 210"/>
                  <a:gd name="T97" fmla="*/ 156 h 200"/>
                  <a:gd name="T98" fmla="*/ 154 w 210"/>
                  <a:gd name="T99" fmla="*/ 150 h 200"/>
                  <a:gd name="T100" fmla="*/ 162 w 210"/>
                  <a:gd name="T101" fmla="*/ 150 h 200"/>
                  <a:gd name="T102" fmla="*/ 176 w 210"/>
                  <a:gd name="T103" fmla="*/ 148 h 200"/>
                  <a:gd name="T104" fmla="*/ 180 w 210"/>
                  <a:gd name="T105" fmla="*/ 148 h 200"/>
                  <a:gd name="T106" fmla="*/ 186 w 210"/>
                  <a:gd name="T107" fmla="*/ 142 h 200"/>
                  <a:gd name="T108" fmla="*/ 196 w 210"/>
                  <a:gd name="T109" fmla="*/ 132 h 200"/>
                  <a:gd name="T110" fmla="*/ 202 w 210"/>
                  <a:gd name="T111" fmla="*/ 120 h 200"/>
                  <a:gd name="T112" fmla="*/ 208 w 210"/>
                  <a:gd name="T113" fmla="*/ 92 h 200"/>
                  <a:gd name="T114" fmla="*/ 202 w 210"/>
                  <a:gd name="T115" fmla="*/ 74 h 200"/>
                  <a:gd name="T116" fmla="*/ 170 w 210"/>
                  <a:gd name="T117" fmla="*/ 58 h 200"/>
                  <a:gd name="T118" fmla="*/ 154 w 210"/>
                  <a:gd name="T119" fmla="*/ 45 h 200"/>
                  <a:gd name="T120" fmla="*/ 94 w 210"/>
                  <a:gd name="T121" fmla="*/ 0 h 20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10"/>
                  <a:gd name="T184" fmla="*/ 0 h 200"/>
                  <a:gd name="T185" fmla="*/ 210 w 210"/>
                  <a:gd name="T186" fmla="*/ 200 h 20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10" h="200">
                    <a:moveTo>
                      <a:pt x="94" y="0"/>
                    </a:moveTo>
                    <a:lnTo>
                      <a:pt x="74" y="0"/>
                    </a:lnTo>
                    <a:lnTo>
                      <a:pt x="72" y="0"/>
                    </a:lnTo>
                    <a:lnTo>
                      <a:pt x="72" y="2"/>
                    </a:lnTo>
                    <a:lnTo>
                      <a:pt x="78" y="114"/>
                    </a:lnTo>
                    <a:lnTo>
                      <a:pt x="80" y="118"/>
                    </a:lnTo>
                    <a:lnTo>
                      <a:pt x="80" y="120"/>
                    </a:lnTo>
                    <a:lnTo>
                      <a:pt x="82" y="124"/>
                    </a:lnTo>
                    <a:lnTo>
                      <a:pt x="82" y="128"/>
                    </a:lnTo>
                    <a:lnTo>
                      <a:pt x="76" y="136"/>
                    </a:lnTo>
                    <a:lnTo>
                      <a:pt x="24" y="130"/>
                    </a:lnTo>
                    <a:lnTo>
                      <a:pt x="22" y="132"/>
                    </a:lnTo>
                    <a:lnTo>
                      <a:pt x="20" y="134"/>
                    </a:lnTo>
                    <a:lnTo>
                      <a:pt x="18" y="134"/>
                    </a:lnTo>
                    <a:lnTo>
                      <a:pt x="16" y="132"/>
                    </a:lnTo>
                    <a:lnTo>
                      <a:pt x="14" y="132"/>
                    </a:lnTo>
                    <a:lnTo>
                      <a:pt x="12" y="134"/>
                    </a:lnTo>
                    <a:lnTo>
                      <a:pt x="12" y="136"/>
                    </a:lnTo>
                    <a:lnTo>
                      <a:pt x="12" y="138"/>
                    </a:lnTo>
                    <a:lnTo>
                      <a:pt x="12" y="140"/>
                    </a:lnTo>
                    <a:lnTo>
                      <a:pt x="12" y="144"/>
                    </a:lnTo>
                    <a:lnTo>
                      <a:pt x="10" y="144"/>
                    </a:lnTo>
                    <a:lnTo>
                      <a:pt x="8" y="144"/>
                    </a:lnTo>
                    <a:lnTo>
                      <a:pt x="8" y="146"/>
                    </a:lnTo>
                    <a:lnTo>
                      <a:pt x="8" y="148"/>
                    </a:lnTo>
                    <a:lnTo>
                      <a:pt x="6" y="150"/>
                    </a:lnTo>
                    <a:lnTo>
                      <a:pt x="4" y="154"/>
                    </a:lnTo>
                    <a:lnTo>
                      <a:pt x="2" y="154"/>
                    </a:lnTo>
                    <a:lnTo>
                      <a:pt x="0" y="154"/>
                    </a:lnTo>
                    <a:lnTo>
                      <a:pt x="0" y="156"/>
                    </a:lnTo>
                    <a:lnTo>
                      <a:pt x="0" y="158"/>
                    </a:lnTo>
                    <a:lnTo>
                      <a:pt x="0" y="164"/>
                    </a:lnTo>
                    <a:lnTo>
                      <a:pt x="2" y="168"/>
                    </a:lnTo>
                    <a:lnTo>
                      <a:pt x="2" y="172"/>
                    </a:lnTo>
                    <a:lnTo>
                      <a:pt x="2" y="174"/>
                    </a:lnTo>
                    <a:lnTo>
                      <a:pt x="2" y="176"/>
                    </a:lnTo>
                    <a:lnTo>
                      <a:pt x="4" y="176"/>
                    </a:lnTo>
                    <a:lnTo>
                      <a:pt x="6" y="178"/>
                    </a:lnTo>
                    <a:lnTo>
                      <a:pt x="10" y="178"/>
                    </a:lnTo>
                    <a:lnTo>
                      <a:pt x="14" y="180"/>
                    </a:lnTo>
                    <a:lnTo>
                      <a:pt x="18" y="182"/>
                    </a:lnTo>
                    <a:lnTo>
                      <a:pt x="22" y="182"/>
                    </a:lnTo>
                    <a:lnTo>
                      <a:pt x="24" y="182"/>
                    </a:lnTo>
                    <a:lnTo>
                      <a:pt x="28" y="182"/>
                    </a:lnTo>
                    <a:lnTo>
                      <a:pt x="30" y="182"/>
                    </a:lnTo>
                    <a:lnTo>
                      <a:pt x="30" y="180"/>
                    </a:lnTo>
                    <a:lnTo>
                      <a:pt x="30" y="176"/>
                    </a:lnTo>
                    <a:lnTo>
                      <a:pt x="32" y="176"/>
                    </a:lnTo>
                    <a:lnTo>
                      <a:pt x="36" y="174"/>
                    </a:lnTo>
                    <a:lnTo>
                      <a:pt x="38" y="174"/>
                    </a:lnTo>
                    <a:lnTo>
                      <a:pt x="42" y="176"/>
                    </a:lnTo>
                    <a:lnTo>
                      <a:pt x="44" y="178"/>
                    </a:lnTo>
                    <a:lnTo>
                      <a:pt x="44" y="180"/>
                    </a:lnTo>
                    <a:lnTo>
                      <a:pt x="44" y="182"/>
                    </a:lnTo>
                    <a:lnTo>
                      <a:pt x="46" y="186"/>
                    </a:lnTo>
                    <a:lnTo>
                      <a:pt x="48" y="190"/>
                    </a:lnTo>
                    <a:lnTo>
                      <a:pt x="50" y="194"/>
                    </a:lnTo>
                    <a:lnTo>
                      <a:pt x="56" y="198"/>
                    </a:lnTo>
                    <a:lnTo>
                      <a:pt x="60" y="200"/>
                    </a:lnTo>
                    <a:lnTo>
                      <a:pt x="64" y="200"/>
                    </a:lnTo>
                    <a:lnTo>
                      <a:pt x="70" y="198"/>
                    </a:lnTo>
                    <a:lnTo>
                      <a:pt x="74" y="196"/>
                    </a:lnTo>
                    <a:lnTo>
                      <a:pt x="76" y="194"/>
                    </a:lnTo>
                    <a:lnTo>
                      <a:pt x="78" y="192"/>
                    </a:lnTo>
                    <a:lnTo>
                      <a:pt x="82" y="192"/>
                    </a:lnTo>
                    <a:lnTo>
                      <a:pt x="84" y="196"/>
                    </a:lnTo>
                    <a:lnTo>
                      <a:pt x="86" y="196"/>
                    </a:lnTo>
                    <a:lnTo>
                      <a:pt x="88" y="198"/>
                    </a:lnTo>
                    <a:lnTo>
                      <a:pt x="90" y="196"/>
                    </a:lnTo>
                    <a:lnTo>
                      <a:pt x="92" y="194"/>
                    </a:lnTo>
                    <a:lnTo>
                      <a:pt x="92" y="190"/>
                    </a:lnTo>
                    <a:lnTo>
                      <a:pt x="94" y="186"/>
                    </a:lnTo>
                    <a:lnTo>
                      <a:pt x="96" y="180"/>
                    </a:lnTo>
                    <a:lnTo>
                      <a:pt x="98" y="176"/>
                    </a:lnTo>
                    <a:lnTo>
                      <a:pt x="100" y="172"/>
                    </a:lnTo>
                    <a:lnTo>
                      <a:pt x="102" y="170"/>
                    </a:lnTo>
                    <a:lnTo>
                      <a:pt x="102" y="168"/>
                    </a:lnTo>
                    <a:lnTo>
                      <a:pt x="106" y="166"/>
                    </a:lnTo>
                    <a:lnTo>
                      <a:pt x="108" y="164"/>
                    </a:lnTo>
                    <a:lnTo>
                      <a:pt x="114" y="164"/>
                    </a:lnTo>
                    <a:lnTo>
                      <a:pt x="120" y="164"/>
                    </a:lnTo>
                    <a:lnTo>
                      <a:pt x="130" y="162"/>
                    </a:lnTo>
                    <a:lnTo>
                      <a:pt x="140" y="160"/>
                    </a:lnTo>
                    <a:lnTo>
                      <a:pt x="148" y="156"/>
                    </a:lnTo>
                    <a:lnTo>
                      <a:pt x="152" y="150"/>
                    </a:lnTo>
                    <a:lnTo>
                      <a:pt x="154" y="150"/>
                    </a:lnTo>
                    <a:lnTo>
                      <a:pt x="158" y="150"/>
                    </a:lnTo>
                    <a:lnTo>
                      <a:pt x="162" y="150"/>
                    </a:lnTo>
                    <a:lnTo>
                      <a:pt x="168" y="150"/>
                    </a:lnTo>
                    <a:lnTo>
                      <a:pt x="176" y="148"/>
                    </a:lnTo>
                    <a:lnTo>
                      <a:pt x="180" y="148"/>
                    </a:lnTo>
                    <a:lnTo>
                      <a:pt x="182" y="146"/>
                    </a:lnTo>
                    <a:lnTo>
                      <a:pt x="186" y="142"/>
                    </a:lnTo>
                    <a:lnTo>
                      <a:pt x="192" y="138"/>
                    </a:lnTo>
                    <a:lnTo>
                      <a:pt x="196" y="132"/>
                    </a:lnTo>
                    <a:lnTo>
                      <a:pt x="200" y="124"/>
                    </a:lnTo>
                    <a:lnTo>
                      <a:pt x="202" y="120"/>
                    </a:lnTo>
                    <a:lnTo>
                      <a:pt x="204" y="108"/>
                    </a:lnTo>
                    <a:lnTo>
                      <a:pt x="208" y="92"/>
                    </a:lnTo>
                    <a:lnTo>
                      <a:pt x="210" y="72"/>
                    </a:lnTo>
                    <a:lnTo>
                      <a:pt x="202" y="74"/>
                    </a:lnTo>
                    <a:lnTo>
                      <a:pt x="198" y="58"/>
                    </a:lnTo>
                    <a:lnTo>
                      <a:pt x="170" y="58"/>
                    </a:lnTo>
                    <a:lnTo>
                      <a:pt x="94" y="0"/>
                    </a:lnTo>
                    <a:lnTo>
                      <a:pt x="154" y="45"/>
                    </a:lnTo>
                    <a:lnTo>
                      <a:pt x="127" y="24"/>
                    </a:lnTo>
                    <a:lnTo>
                      <a:pt x="94" y="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46" name="Freeform 305"/>
              <p:cNvSpPr/>
              <p:nvPr/>
            </p:nvSpPr>
            <p:spPr bwMode="gray">
              <a:xfrm>
                <a:off x="3000" y="2425"/>
                <a:ext cx="152" cy="150"/>
              </a:xfrm>
              <a:custGeom>
                <a:avLst/>
                <a:gdLst>
                  <a:gd name="T0" fmla="*/ 0 w 138"/>
                  <a:gd name="T1" fmla="*/ 150 h 150"/>
                  <a:gd name="T2" fmla="*/ 0 w 138"/>
                  <a:gd name="T3" fmla="*/ 0 h 150"/>
                  <a:gd name="T4" fmla="*/ 2 w 138"/>
                  <a:gd name="T5" fmla="*/ 0 h 150"/>
                  <a:gd name="T6" fmla="*/ 6 w 138"/>
                  <a:gd name="T7" fmla="*/ 2 h 150"/>
                  <a:gd name="T8" fmla="*/ 12 w 138"/>
                  <a:gd name="T9" fmla="*/ 2 h 150"/>
                  <a:gd name="T10" fmla="*/ 18 w 138"/>
                  <a:gd name="T11" fmla="*/ 2 h 150"/>
                  <a:gd name="T12" fmla="*/ 22 w 138"/>
                  <a:gd name="T13" fmla="*/ 2 h 150"/>
                  <a:gd name="T14" fmla="*/ 26 w 138"/>
                  <a:gd name="T15" fmla="*/ 4 h 150"/>
                  <a:gd name="T16" fmla="*/ 28 w 138"/>
                  <a:gd name="T17" fmla="*/ 4 h 150"/>
                  <a:gd name="T18" fmla="*/ 30 w 138"/>
                  <a:gd name="T19" fmla="*/ 6 h 150"/>
                  <a:gd name="T20" fmla="*/ 34 w 138"/>
                  <a:gd name="T21" fmla="*/ 8 h 150"/>
                  <a:gd name="T22" fmla="*/ 38 w 138"/>
                  <a:gd name="T23" fmla="*/ 10 h 150"/>
                  <a:gd name="T24" fmla="*/ 44 w 138"/>
                  <a:gd name="T25" fmla="*/ 10 h 150"/>
                  <a:gd name="T26" fmla="*/ 68 w 138"/>
                  <a:gd name="T27" fmla="*/ 4 h 150"/>
                  <a:gd name="T28" fmla="*/ 68 w 138"/>
                  <a:gd name="T29" fmla="*/ 4 h 150"/>
                  <a:gd name="T30" fmla="*/ 70 w 138"/>
                  <a:gd name="T31" fmla="*/ 4 h 150"/>
                  <a:gd name="T32" fmla="*/ 72 w 138"/>
                  <a:gd name="T33" fmla="*/ 2 h 150"/>
                  <a:gd name="T34" fmla="*/ 76 w 138"/>
                  <a:gd name="T35" fmla="*/ 2 h 150"/>
                  <a:gd name="T36" fmla="*/ 80 w 138"/>
                  <a:gd name="T37" fmla="*/ 4 h 150"/>
                  <a:gd name="T38" fmla="*/ 86 w 138"/>
                  <a:gd name="T39" fmla="*/ 6 h 150"/>
                  <a:gd name="T40" fmla="*/ 86 w 138"/>
                  <a:gd name="T41" fmla="*/ 6 h 150"/>
                  <a:gd name="T42" fmla="*/ 86 w 138"/>
                  <a:gd name="T43" fmla="*/ 10 h 150"/>
                  <a:gd name="T44" fmla="*/ 86 w 138"/>
                  <a:gd name="T45" fmla="*/ 14 h 150"/>
                  <a:gd name="T46" fmla="*/ 88 w 138"/>
                  <a:gd name="T47" fmla="*/ 20 h 150"/>
                  <a:gd name="T48" fmla="*/ 92 w 138"/>
                  <a:gd name="T49" fmla="*/ 26 h 150"/>
                  <a:gd name="T50" fmla="*/ 92 w 138"/>
                  <a:gd name="T51" fmla="*/ 30 h 150"/>
                  <a:gd name="T52" fmla="*/ 98 w 138"/>
                  <a:gd name="T53" fmla="*/ 40 h 150"/>
                  <a:gd name="T54" fmla="*/ 106 w 138"/>
                  <a:gd name="T55" fmla="*/ 56 h 150"/>
                  <a:gd name="T56" fmla="*/ 114 w 138"/>
                  <a:gd name="T57" fmla="*/ 74 h 150"/>
                  <a:gd name="T58" fmla="*/ 122 w 138"/>
                  <a:gd name="T59" fmla="*/ 92 h 150"/>
                  <a:gd name="T60" fmla="*/ 130 w 138"/>
                  <a:gd name="T61" fmla="*/ 108 h 150"/>
                  <a:gd name="T62" fmla="*/ 136 w 138"/>
                  <a:gd name="T63" fmla="*/ 122 h 150"/>
                  <a:gd name="T64" fmla="*/ 138 w 138"/>
                  <a:gd name="T65" fmla="*/ 128 h 150"/>
                  <a:gd name="T66" fmla="*/ 138 w 138"/>
                  <a:gd name="T67" fmla="*/ 130 h 150"/>
                  <a:gd name="T68" fmla="*/ 136 w 138"/>
                  <a:gd name="T69" fmla="*/ 132 h 150"/>
                  <a:gd name="T70" fmla="*/ 132 w 138"/>
                  <a:gd name="T71" fmla="*/ 138 h 150"/>
                  <a:gd name="T72" fmla="*/ 126 w 138"/>
                  <a:gd name="T73" fmla="*/ 142 h 150"/>
                  <a:gd name="T74" fmla="*/ 120 w 138"/>
                  <a:gd name="T75" fmla="*/ 146 h 150"/>
                  <a:gd name="T76" fmla="*/ 110 w 138"/>
                  <a:gd name="T77" fmla="*/ 150 h 150"/>
                  <a:gd name="T78" fmla="*/ 0 w 138"/>
                  <a:gd name="T79" fmla="*/ 150 h 150"/>
                  <a:gd name="T80" fmla="*/ 0 w 138"/>
                  <a:gd name="T81" fmla="*/ 150 h 15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38"/>
                  <a:gd name="T124" fmla="*/ 0 h 150"/>
                  <a:gd name="T125" fmla="*/ 138 w 138"/>
                  <a:gd name="T126" fmla="*/ 150 h 15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38" h="150">
                    <a:moveTo>
                      <a:pt x="0" y="150"/>
                    </a:moveTo>
                    <a:lnTo>
                      <a:pt x="0" y="0"/>
                    </a:lnTo>
                    <a:lnTo>
                      <a:pt x="2" y="0"/>
                    </a:lnTo>
                    <a:lnTo>
                      <a:pt x="6" y="2"/>
                    </a:lnTo>
                    <a:lnTo>
                      <a:pt x="12" y="2"/>
                    </a:lnTo>
                    <a:lnTo>
                      <a:pt x="18" y="2"/>
                    </a:lnTo>
                    <a:lnTo>
                      <a:pt x="22" y="2"/>
                    </a:lnTo>
                    <a:lnTo>
                      <a:pt x="26" y="4"/>
                    </a:lnTo>
                    <a:lnTo>
                      <a:pt x="28" y="4"/>
                    </a:lnTo>
                    <a:lnTo>
                      <a:pt x="30" y="6"/>
                    </a:lnTo>
                    <a:lnTo>
                      <a:pt x="34" y="8"/>
                    </a:lnTo>
                    <a:lnTo>
                      <a:pt x="38" y="10"/>
                    </a:lnTo>
                    <a:lnTo>
                      <a:pt x="44" y="10"/>
                    </a:lnTo>
                    <a:lnTo>
                      <a:pt x="68" y="4"/>
                    </a:lnTo>
                    <a:lnTo>
                      <a:pt x="70" y="4"/>
                    </a:lnTo>
                    <a:lnTo>
                      <a:pt x="72" y="2"/>
                    </a:lnTo>
                    <a:lnTo>
                      <a:pt x="76" y="2"/>
                    </a:lnTo>
                    <a:lnTo>
                      <a:pt x="80" y="4"/>
                    </a:lnTo>
                    <a:lnTo>
                      <a:pt x="86" y="6"/>
                    </a:lnTo>
                    <a:lnTo>
                      <a:pt x="86" y="10"/>
                    </a:lnTo>
                    <a:lnTo>
                      <a:pt x="86" y="14"/>
                    </a:lnTo>
                    <a:lnTo>
                      <a:pt x="88" y="20"/>
                    </a:lnTo>
                    <a:lnTo>
                      <a:pt x="92" y="26"/>
                    </a:lnTo>
                    <a:lnTo>
                      <a:pt x="92" y="30"/>
                    </a:lnTo>
                    <a:lnTo>
                      <a:pt x="98" y="40"/>
                    </a:lnTo>
                    <a:lnTo>
                      <a:pt x="106" y="56"/>
                    </a:lnTo>
                    <a:lnTo>
                      <a:pt x="114" y="74"/>
                    </a:lnTo>
                    <a:lnTo>
                      <a:pt x="122" y="92"/>
                    </a:lnTo>
                    <a:lnTo>
                      <a:pt x="130" y="108"/>
                    </a:lnTo>
                    <a:lnTo>
                      <a:pt x="136" y="122"/>
                    </a:lnTo>
                    <a:lnTo>
                      <a:pt x="138" y="128"/>
                    </a:lnTo>
                    <a:lnTo>
                      <a:pt x="138" y="130"/>
                    </a:lnTo>
                    <a:lnTo>
                      <a:pt x="136" y="132"/>
                    </a:lnTo>
                    <a:lnTo>
                      <a:pt x="132" y="138"/>
                    </a:lnTo>
                    <a:lnTo>
                      <a:pt x="126" y="142"/>
                    </a:lnTo>
                    <a:lnTo>
                      <a:pt x="120" y="146"/>
                    </a:lnTo>
                    <a:lnTo>
                      <a:pt x="110" y="150"/>
                    </a:lnTo>
                    <a:lnTo>
                      <a:pt x="0" y="15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47" name="Freeform 306"/>
              <p:cNvSpPr/>
              <p:nvPr/>
            </p:nvSpPr>
            <p:spPr bwMode="gray">
              <a:xfrm>
                <a:off x="3094" y="2429"/>
                <a:ext cx="45" cy="50"/>
              </a:xfrm>
              <a:custGeom>
                <a:avLst/>
                <a:gdLst>
                  <a:gd name="T0" fmla="*/ 0 w 40"/>
                  <a:gd name="T1" fmla="*/ 0 h 50"/>
                  <a:gd name="T2" fmla="*/ 0 w 40"/>
                  <a:gd name="T3" fmla="*/ 8 h 50"/>
                  <a:gd name="T4" fmla="*/ 0 w 40"/>
                  <a:gd name="T5" fmla="*/ 10 h 50"/>
                  <a:gd name="T6" fmla="*/ 2 w 40"/>
                  <a:gd name="T7" fmla="*/ 12 h 50"/>
                  <a:gd name="T8" fmla="*/ 2 w 40"/>
                  <a:gd name="T9" fmla="*/ 16 h 50"/>
                  <a:gd name="T10" fmla="*/ 4 w 40"/>
                  <a:gd name="T11" fmla="*/ 20 h 50"/>
                  <a:gd name="T12" fmla="*/ 6 w 40"/>
                  <a:gd name="T13" fmla="*/ 24 h 50"/>
                  <a:gd name="T14" fmla="*/ 8 w 40"/>
                  <a:gd name="T15" fmla="*/ 28 h 50"/>
                  <a:gd name="T16" fmla="*/ 10 w 40"/>
                  <a:gd name="T17" fmla="*/ 30 h 50"/>
                  <a:gd name="T18" fmla="*/ 14 w 40"/>
                  <a:gd name="T19" fmla="*/ 34 h 50"/>
                  <a:gd name="T20" fmla="*/ 16 w 40"/>
                  <a:gd name="T21" fmla="*/ 38 h 50"/>
                  <a:gd name="T22" fmla="*/ 22 w 40"/>
                  <a:gd name="T23" fmla="*/ 42 h 50"/>
                  <a:gd name="T24" fmla="*/ 26 w 40"/>
                  <a:gd name="T25" fmla="*/ 44 h 50"/>
                  <a:gd name="T26" fmla="*/ 30 w 40"/>
                  <a:gd name="T27" fmla="*/ 48 h 50"/>
                  <a:gd name="T28" fmla="*/ 32 w 40"/>
                  <a:gd name="T29" fmla="*/ 50 h 50"/>
                  <a:gd name="T30" fmla="*/ 32 w 40"/>
                  <a:gd name="T31" fmla="*/ 50 h 50"/>
                  <a:gd name="T32" fmla="*/ 34 w 40"/>
                  <a:gd name="T33" fmla="*/ 50 h 50"/>
                  <a:gd name="T34" fmla="*/ 36 w 40"/>
                  <a:gd name="T35" fmla="*/ 48 h 50"/>
                  <a:gd name="T36" fmla="*/ 38 w 40"/>
                  <a:gd name="T37" fmla="*/ 44 h 50"/>
                  <a:gd name="T38" fmla="*/ 40 w 40"/>
                  <a:gd name="T39" fmla="*/ 32 h 50"/>
                  <a:gd name="T40" fmla="*/ 38 w 40"/>
                  <a:gd name="T41" fmla="*/ 28 h 50"/>
                  <a:gd name="T42" fmla="*/ 32 w 40"/>
                  <a:gd name="T43" fmla="*/ 18 h 50"/>
                  <a:gd name="T44" fmla="*/ 26 w 40"/>
                  <a:gd name="T45" fmla="*/ 8 h 50"/>
                  <a:gd name="T46" fmla="*/ 22 w 40"/>
                  <a:gd name="T47" fmla="*/ 0 h 50"/>
                  <a:gd name="T48" fmla="*/ 22 w 40"/>
                  <a:gd name="T49" fmla="*/ 0 h 50"/>
                  <a:gd name="T50" fmla="*/ 18 w 40"/>
                  <a:gd name="T51" fmla="*/ 0 h 50"/>
                  <a:gd name="T52" fmla="*/ 12 w 40"/>
                  <a:gd name="T53" fmla="*/ 0 h 50"/>
                  <a:gd name="T54" fmla="*/ 8 w 40"/>
                  <a:gd name="T55" fmla="*/ 0 h 50"/>
                  <a:gd name="T56" fmla="*/ 2 w 40"/>
                  <a:gd name="T57" fmla="*/ 0 h 50"/>
                  <a:gd name="T58" fmla="*/ 0 w 40"/>
                  <a:gd name="T59" fmla="*/ 0 h 50"/>
                  <a:gd name="T60" fmla="*/ 0 w 40"/>
                  <a:gd name="T61" fmla="*/ 0 h 5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0"/>
                  <a:gd name="T94" fmla="*/ 0 h 50"/>
                  <a:gd name="T95" fmla="*/ 40 w 40"/>
                  <a:gd name="T96" fmla="*/ 50 h 5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0" h="50">
                    <a:moveTo>
                      <a:pt x="0" y="0"/>
                    </a:moveTo>
                    <a:lnTo>
                      <a:pt x="0" y="8"/>
                    </a:lnTo>
                    <a:lnTo>
                      <a:pt x="0" y="10"/>
                    </a:lnTo>
                    <a:lnTo>
                      <a:pt x="2" y="12"/>
                    </a:lnTo>
                    <a:lnTo>
                      <a:pt x="2" y="16"/>
                    </a:lnTo>
                    <a:lnTo>
                      <a:pt x="4" y="20"/>
                    </a:lnTo>
                    <a:lnTo>
                      <a:pt x="6" y="24"/>
                    </a:lnTo>
                    <a:lnTo>
                      <a:pt x="8" y="28"/>
                    </a:lnTo>
                    <a:lnTo>
                      <a:pt x="10" y="30"/>
                    </a:lnTo>
                    <a:lnTo>
                      <a:pt x="14" y="34"/>
                    </a:lnTo>
                    <a:lnTo>
                      <a:pt x="16" y="38"/>
                    </a:lnTo>
                    <a:lnTo>
                      <a:pt x="22" y="42"/>
                    </a:lnTo>
                    <a:lnTo>
                      <a:pt x="26" y="44"/>
                    </a:lnTo>
                    <a:lnTo>
                      <a:pt x="30" y="48"/>
                    </a:lnTo>
                    <a:lnTo>
                      <a:pt x="32" y="50"/>
                    </a:lnTo>
                    <a:lnTo>
                      <a:pt x="34" y="50"/>
                    </a:lnTo>
                    <a:lnTo>
                      <a:pt x="36" y="48"/>
                    </a:lnTo>
                    <a:lnTo>
                      <a:pt x="38" y="44"/>
                    </a:lnTo>
                    <a:lnTo>
                      <a:pt x="40" y="32"/>
                    </a:lnTo>
                    <a:lnTo>
                      <a:pt x="38" y="28"/>
                    </a:lnTo>
                    <a:lnTo>
                      <a:pt x="32" y="18"/>
                    </a:lnTo>
                    <a:lnTo>
                      <a:pt x="26" y="8"/>
                    </a:lnTo>
                    <a:lnTo>
                      <a:pt x="22" y="0"/>
                    </a:lnTo>
                    <a:lnTo>
                      <a:pt x="18" y="0"/>
                    </a:lnTo>
                    <a:lnTo>
                      <a:pt x="12" y="0"/>
                    </a:lnTo>
                    <a:lnTo>
                      <a:pt x="8" y="0"/>
                    </a:lnTo>
                    <a:lnTo>
                      <a:pt x="2" y="0"/>
                    </a:lnTo>
                    <a:lnTo>
                      <a:pt x="0" y="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48" name="Freeform 307"/>
              <p:cNvSpPr/>
              <p:nvPr/>
            </p:nvSpPr>
            <p:spPr bwMode="gray">
              <a:xfrm>
                <a:off x="3247" y="3003"/>
                <a:ext cx="95" cy="182"/>
              </a:xfrm>
              <a:custGeom>
                <a:avLst/>
                <a:gdLst>
                  <a:gd name="T0" fmla="*/ 78 w 86"/>
                  <a:gd name="T1" fmla="*/ 0 h 182"/>
                  <a:gd name="T2" fmla="*/ 72 w 86"/>
                  <a:gd name="T3" fmla="*/ 4 h 182"/>
                  <a:gd name="T4" fmla="*/ 64 w 86"/>
                  <a:gd name="T5" fmla="*/ 12 h 182"/>
                  <a:gd name="T6" fmla="*/ 60 w 86"/>
                  <a:gd name="T7" fmla="*/ 20 h 182"/>
                  <a:gd name="T8" fmla="*/ 56 w 86"/>
                  <a:gd name="T9" fmla="*/ 24 h 182"/>
                  <a:gd name="T10" fmla="*/ 48 w 86"/>
                  <a:gd name="T11" fmla="*/ 32 h 182"/>
                  <a:gd name="T12" fmla="*/ 40 w 86"/>
                  <a:gd name="T13" fmla="*/ 42 h 182"/>
                  <a:gd name="T14" fmla="*/ 34 w 86"/>
                  <a:gd name="T15" fmla="*/ 50 h 182"/>
                  <a:gd name="T16" fmla="*/ 28 w 86"/>
                  <a:gd name="T17" fmla="*/ 54 h 182"/>
                  <a:gd name="T18" fmla="*/ 24 w 86"/>
                  <a:gd name="T19" fmla="*/ 54 h 182"/>
                  <a:gd name="T20" fmla="*/ 22 w 86"/>
                  <a:gd name="T21" fmla="*/ 54 h 182"/>
                  <a:gd name="T22" fmla="*/ 16 w 86"/>
                  <a:gd name="T23" fmla="*/ 54 h 182"/>
                  <a:gd name="T24" fmla="*/ 10 w 86"/>
                  <a:gd name="T25" fmla="*/ 60 h 182"/>
                  <a:gd name="T26" fmla="*/ 6 w 86"/>
                  <a:gd name="T27" fmla="*/ 68 h 182"/>
                  <a:gd name="T28" fmla="*/ 6 w 86"/>
                  <a:gd name="T29" fmla="*/ 82 h 182"/>
                  <a:gd name="T30" fmla="*/ 4 w 86"/>
                  <a:gd name="T31" fmla="*/ 90 h 182"/>
                  <a:gd name="T32" fmla="*/ 6 w 86"/>
                  <a:gd name="T33" fmla="*/ 92 h 182"/>
                  <a:gd name="T34" fmla="*/ 8 w 86"/>
                  <a:gd name="T35" fmla="*/ 92 h 182"/>
                  <a:gd name="T36" fmla="*/ 14 w 86"/>
                  <a:gd name="T37" fmla="*/ 100 h 182"/>
                  <a:gd name="T38" fmla="*/ 14 w 86"/>
                  <a:gd name="T39" fmla="*/ 106 h 182"/>
                  <a:gd name="T40" fmla="*/ 10 w 86"/>
                  <a:gd name="T41" fmla="*/ 110 h 182"/>
                  <a:gd name="T42" fmla="*/ 6 w 86"/>
                  <a:gd name="T43" fmla="*/ 116 h 182"/>
                  <a:gd name="T44" fmla="*/ 0 w 86"/>
                  <a:gd name="T45" fmla="*/ 138 h 182"/>
                  <a:gd name="T46" fmla="*/ 6 w 86"/>
                  <a:gd name="T47" fmla="*/ 172 h 182"/>
                  <a:gd name="T48" fmla="*/ 8 w 86"/>
                  <a:gd name="T49" fmla="*/ 172 h 182"/>
                  <a:gd name="T50" fmla="*/ 16 w 86"/>
                  <a:gd name="T51" fmla="*/ 172 h 182"/>
                  <a:gd name="T52" fmla="*/ 22 w 86"/>
                  <a:gd name="T53" fmla="*/ 172 h 182"/>
                  <a:gd name="T54" fmla="*/ 20 w 86"/>
                  <a:gd name="T55" fmla="*/ 174 h 182"/>
                  <a:gd name="T56" fmla="*/ 24 w 86"/>
                  <a:gd name="T57" fmla="*/ 178 h 182"/>
                  <a:gd name="T58" fmla="*/ 28 w 86"/>
                  <a:gd name="T59" fmla="*/ 182 h 182"/>
                  <a:gd name="T60" fmla="*/ 36 w 86"/>
                  <a:gd name="T61" fmla="*/ 182 h 182"/>
                  <a:gd name="T62" fmla="*/ 44 w 86"/>
                  <a:gd name="T63" fmla="*/ 178 h 182"/>
                  <a:gd name="T64" fmla="*/ 50 w 86"/>
                  <a:gd name="T65" fmla="*/ 164 h 182"/>
                  <a:gd name="T66" fmla="*/ 58 w 86"/>
                  <a:gd name="T67" fmla="*/ 134 h 182"/>
                  <a:gd name="T68" fmla="*/ 58 w 86"/>
                  <a:gd name="T69" fmla="*/ 126 h 182"/>
                  <a:gd name="T70" fmla="*/ 60 w 86"/>
                  <a:gd name="T71" fmla="*/ 120 h 182"/>
                  <a:gd name="T72" fmla="*/ 66 w 86"/>
                  <a:gd name="T73" fmla="*/ 108 h 182"/>
                  <a:gd name="T74" fmla="*/ 72 w 86"/>
                  <a:gd name="T75" fmla="*/ 82 h 182"/>
                  <a:gd name="T76" fmla="*/ 78 w 86"/>
                  <a:gd name="T77" fmla="*/ 54 h 182"/>
                  <a:gd name="T78" fmla="*/ 78 w 86"/>
                  <a:gd name="T79" fmla="*/ 50 h 182"/>
                  <a:gd name="T80" fmla="*/ 82 w 86"/>
                  <a:gd name="T81" fmla="*/ 40 h 182"/>
                  <a:gd name="T82" fmla="*/ 84 w 86"/>
                  <a:gd name="T83" fmla="*/ 28 h 182"/>
                  <a:gd name="T84" fmla="*/ 84 w 86"/>
                  <a:gd name="T85" fmla="*/ 20 h 182"/>
                  <a:gd name="T86" fmla="*/ 86 w 86"/>
                  <a:gd name="T87" fmla="*/ 12 h 182"/>
                  <a:gd name="T88" fmla="*/ 86 w 86"/>
                  <a:gd name="T89" fmla="*/ 4 h 182"/>
                  <a:gd name="T90" fmla="*/ 78 w 86"/>
                  <a:gd name="T91" fmla="*/ 0 h 18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6"/>
                  <a:gd name="T139" fmla="*/ 0 h 182"/>
                  <a:gd name="T140" fmla="*/ 86 w 86"/>
                  <a:gd name="T141" fmla="*/ 182 h 18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6" h="182">
                    <a:moveTo>
                      <a:pt x="78" y="0"/>
                    </a:moveTo>
                    <a:lnTo>
                      <a:pt x="78" y="0"/>
                    </a:lnTo>
                    <a:lnTo>
                      <a:pt x="76" y="2"/>
                    </a:lnTo>
                    <a:lnTo>
                      <a:pt x="72" y="4"/>
                    </a:lnTo>
                    <a:lnTo>
                      <a:pt x="68" y="6"/>
                    </a:lnTo>
                    <a:lnTo>
                      <a:pt x="64" y="12"/>
                    </a:lnTo>
                    <a:lnTo>
                      <a:pt x="62" y="20"/>
                    </a:lnTo>
                    <a:lnTo>
                      <a:pt x="60" y="20"/>
                    </a:lnTo>
                    <a:lnTo>
                      <a:pt x="58" y="22"/>
                    </a:lnTo>
                    <a:lnTo>
                      <a:pt x="56" y="24"/>
                    </a:lnTo>
                    <a:lnTo>
                      <a:pt x="52" y="28"/>
                    </a:lnTo>
                    <a:lnTo>
                      <a:pt x="48" y="32"/>
                    </a:lnTo>
                    <a:lnTo>
                      <a:pt x="44" y="36"/>
                    </a:lnTo>
                    <a:lnTo>
                      <a:pt x="40" y="42"/>
                    </a:lnTo>
                    <a:lnTo>
                      <a:pt x="38" y="46"/>
                    </a:lnTo>
                    <a:lnTo>
                      <a:pt x="34" y="50"/>
                    </a:lnTo>
                    <a:lnTo>
                      <a:pt x="30" y="52"/>
                    </a:lnTo>
                    <a:lnTo>
                      <a:pt x="28" y="54"/>
                    </a:lnTo>
                    <a:lnTo>
                      <a:pt x="26" y="54"/>
                    </a:lnTo>
                    <a:lnTo>
                      <a:pt x="24" y="54"/>
                    </a:lnTo>
                    <a:lnTo>
                      <a:pt x="22" y="54"/>
                    </a:lnTo>
                    <a:lnTo>
                      <a:pt x="20" y="54"/>
                    </a:lnTo>
                    <a:lnTo>
                      <a:pt x="16" y="54"/>
                    </a:lnTo>
                    <a:lnTo>
                      <a:pt x="14" y="56"/>
                    </a:lnTo>
                    <a:lnTo>
                      <a:pt x="10" y="60"/>
                    </a:lnTo>
                    <a:lnTo>
                      <a:pt x="8" y="64"/>
                    </a:lnTo>
                    <a:lnTo>
                      <a:pt x="6" y="68"/>
                    </a:lnTo>
                    <a:lnTo>
                      <a:pt x="6" y="76"/>
                    </a:lnTo>
                    <a:lnTo>
                      <a:pt x="6" y="82"/>
                    </a:lnTo>
                    <a:lnTo>
                      <a:pt x="6" y="88"/>
                    </a:lnTo>
                    <a:lnTo>
                      <a:pt x="4" y="90"/>
                    </a:lnTo>
                    <a:lnTo>
                      <a:pt x="6" y="90"/>
                    </a:lnTo>
                    <a:lnTo>
                      <a:pt x="6" y="92"/>
                    </a:lnTo>
                    <a:lnTo>
                      <a:pt x="8" y="92"/>
                    </a:lnTo>
                    <a:lnTo>
                      <a:pt x="12" y="96"/>
                    </a:lnTo>
                    <a:lnTo>
                      <a:pt x="14" y="100"/>
                    </a:lnTo>
                    <a:lnTo>
                      <a:pt x="14" y="102"/>
                    </a:lnTo>
                    <a:lnTo>
                      <a:pt x="14" y="106"/>
                    </a:lnTo>
                    <a:lnTo>
                      <a:pt x="12" y="108"/>
                    </a:lnTo>
                    <a:lnTo>
                      <a:pt x="10" y="110"/>
                    </a:lnTo>
                    <a:lnTo>
                      <a:pt x="8" y="112"/>
                    </a:lnTo>
                    <a:lnTo>
                      <a:pt x="6" y="116"/>
                    </a:lnTo>
                    <a:lnTo>
                      <a:pt x="2" y="124"/>
                    </a:lnTo>
                    <a:lnTo>
                      <a:pt x="0" y="138"/>
                    </a:lnTo>
                    <a:lnTo>
                      <a:pt x="0" y="154"/>
                    </a:lnTo>
                    <a:lnTo>
                      <a:pt x="6" y="172"/>
                    </a:lnTo>
                    <a:lnTo>
                      <a:pt x="8" y="172"/>
                    </a:lnTo>
                    <a:lnTo>
                      <a:pt x="12" y="172"/>
                    </a:lnTo>
                    <a:lnTo>
                      <a:pt x="16" y="172"/>
                    </a:lnTo>
                    <a:lnTo>
                      <a:pt x="20" y="172"/>
                    </a:lnTo>
                    <a:lnTo>
                      <a:pt x="22" y="172"/>
                    </a:lnTo>
                    <a:lnTo>
                      <a:pt x="20" y="174"/>
                    </a:lnTo>
                    <a:lnTo>
                      <a:pt x="22" y="176"/>
                    </a:lnTo>
                    <a:lnTo>
                      <a:pt x="24" y="178"/>
                    </a:lnTo>
                    <a:lnTo>
                      <a:pt x="26" y="180"/>
                    </a:lnTo>
                    <a:lnTo>
                      <a:pt x="28" y="182"/>
                    </a:lnTo>
                    <a:lnTo>
                      <a:pt x="32" y="182"/>
                    </a:lnTo>
                    <a:lnTo>
                      <a:pt x="36" y="182"/>
                    </a:lnTo>
                    <a:lnTo>
                      <a:pt x="40" y="182"/>
                    </a:lnTo>
                    <a:lnTo>
                      <a:pt x="44" y="178"/>
                    </a:lnTo>
                    <a:lnTo>
                      <a:pt x="46" y="172"/>
                    </a:lnTo>
                    <a:lnTo>
                      <a:pt x="50" y="164"/>
                    </a:lnTo>
                    <a:lnTo>
                      <a:pt x="56" y="146"/>
                    </a:lnTo>
                    <a:lnTo>
                      <a:pt x="58" y="134"/>
                    </a:lnTo>
                    <a:lnTo>
                      <a:pt x="60" y="128"/>
                    </a:lnTo>
                    <a:lnTo>
                      <a:pt x="58" y="126"/>
                    </a:lnTo>
                    <a:lnTo>
                      <a:pt x="58" y="124"/>
                    </a:lnTo>
                    <a:lnTo>
                      <a:pt x="60" y="120"/>
                    </a:lnTo>
                    <a:lnTo>
                      <a:pt x="62" y="114"/>
                    </a:lnTo>
                    <a:lnTo>
                      <a:pt x="66" y="108"/>
                    </a:lnTo>
                    <a:lnTo>
                      <a:pt x="70" y="98"/>
                    </a:lnTo>
                    <a:lnTo>
                      <a:pt x="72" y="82"/>
                    </a:lnTo>
                    <a:lnTo>
                      <a:pt x="76" y="66"/>
                    </a:lnTo>
                    <a:lnTo>
                      <a:pt x="78" y="54"/>
                    </a:lnTo>
                    <a:lnTo>
                      <a:pt x="78" y="52"/>
                    </a:lnTo>
                    <a:lnTo>
                      <a:pt x="78" y="50"/>
                    </a:lnTo>
                    <a:lnTo>
                      <a:pt x="80" y="44"/>
                    </a:lnTo>
                    <a:lnTo>
                      <a:pt x="82" y="40"/>
                    </a:lnTo>
                    <a:lnTo>
                      <a:pt x="82" y="34"/>
                    </a:lnTo>
                    <a:lnTo>
                      <a:pt x="84" y="28"/>
                    </a:lnTo>
                    <a:lnTo>
                      <a:pt x="84" y="24"/>
                    </a:lnTo>
                    <a:lnTo>
                      <a:pt x="84" y="20"/>
                    </a:lnTo>
                    <a:lnTo>
                      <a:pt x="86" y="16"/>
                    </a:lnTo>
                    <a:lnTo>
                      <a:pt x="86" y="12"/>
                    </a:lnTo>
                    <a:lnTo>
                      <a:pt x="86" y="8"/>
                    </a:lnTo>
                    <a:lnTo>
                      <a:pt x="86" y="4"/>
                    </a:lnTo>
                    <a:lnTo>
                      <a:pt x="84" y="2"/>
                    </a:lnTo>
                    <a:lnTo>
                      <a:pt x="78" y="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349" name="Freeform 291"/>
              <p:cNvSpPr/>
              <p:nvPr/>
            </p:nvSpPr>
            <p:spPr bwMode="gray">
              <a:xfrm>
                <a:off x="2922" y="3082"/>
                <a:ext cx="142" cy="149"/>
              </a:xfrm>
              <a:custGeom>
                <a:avLst/>
                <a:gdLst>
                  <a:gd name="T0" fmla="*/ 98 w 120"/>
                  <a:gd name="T1" fmla="*/ 48 h 138"/>
                  <a:gd name="T2" fmla="*/ 98 w 120"/>
                  <a:gd name="T3" fmla="*/ 44 h 138"/>
                  <a:gd name="T4" fmla="*/ 96 w 120"/>
                  <a:gd name="T5" fmla="*/ 38 h 138"/>
                  <a:gd name="T6" fmla="*/ 90 w 120"/>
                  <a:gd name="T7" fmla="*/ 32 h 138"/>
                  <a:gd name="T8" fmla="*/ 88 w 120"/>
                  <a:gd name="T9" fmla="*/ 28 h 138"/>
                  <a:gd name="T10" fmla="*/ 84 w 120"/>
                  <a:gd name="T11" fmla="*/ 22 h 138"/>
                  <a:gd name="T12" fmla="*/ 80 w 120"/>
                  <a:gd name="T13" fmla="*/ 10 h 138"/>
                  <a:gd name="T14" fmla="*/ 78 w 120"/>
                  <a:gd name="T15" fmla="*/ 0 h 138"/>
                  <a:gd name="T16" fmla="*/ 76 w 120"/>
                  <a:gd name="T17" fmla="*/ 0 h 138"/>
                  <a:gd name="T18" fmla="*/ 68 w 120"/>
                  <a:gd name="T19" fmla="*/ 2 h 138"/>
                  <a:gd name="T20" fmla="*/ 60 w 120"/>
                  <a:gd name="T21" fmla="*/ 6 h 138"/>
                  <a:gd name="T22" fmla="*/ 56 w 120"/>
                  <a:gd name="T23" fmla="*/ 10 h 138"/>
                  <a:gd name="T24" fmla="*/ 46 w 120"/>
                  <a:gd name="T25" fmla="*/ 2 h 138"/>
                  <a:gd name="T26" fmla="*/ 26 w 120"/>
                  <a:gd name="T27" fmla="*/ 2 h 138"/>
                  <a:gd name="T28" fmla="*/ 14 w 120"/>
                  <a:gd name="T29" fmla="*/ 4 h 138"/>
                  <a:gd name="T30" fmla="*/ 0 w 120"/>
                  <a:gd name="T31" fmla="*/ 48 h 138"/>
                  <a:gd name="T32" fmla="*/ 2 w 120"/>
                  <a:gd name="T33" fmla="*/ 102 h 138"/>
                  <a:gd name="T34" fmla="*/ 6 w 120"/>
                  <a:gd name="T35" fmla="*/ 104 h 138"/>
                  <a:gd name="T36" fmla="*/ 12 w 120"/>
                  <a:gd name="T37" fmla="*/ 112 h 138"/>
                  <a:gd name="T38" fmla="*/ 12 w 120"/>
                  <a:gd name="T39" fmla="*/ 126 h 138"/>
                  <a:gd name="T40" fmla="*/ 10 w 120"/>
                  <a:gd name="T41" fmla="*/ 128 h 138"/>
                  <a:gd name="T42" fmla="*/ 8 w 120"/>
                  <a:gd name="T43" fmla="*/ 134 h 138"/>
                  <a:gd name="T44" fmla="*/ 12 w 120"/>
                  <a:gd name="T45" fmla="*/ 138 h 138"/>
                  <a:gd name="T46" fmla="*/ 20 w 120"/>
                  <a:gd name="T47" fmla="*/ 136 h 138"/>
                  <a:gd name="T48" fmla="*/ 32 w 120"/>
                  <a:gd name="T49" fmla="*/ 130 h 138"/>
                  <a:gd name="T50" fmla="*/ 40 w 120"/>
                  <a:gd name="T51" fmla="*/ 124 h 138"/>
                  <a:gd name="T52" fmla="*/ 42 w 120"/>
                  <a:gd name="T53" fmla="*/ 118 h 138"/>
                  <a:gd name="T54" fmla="*/ 44 w 120"/>
                  <a:gd name="T55" fmla="*/ 112 h 138"/>
                  <a:gd name="T56" fmla="*/ 46 w 120"/>
                  <a:gd name="T57" fmla="*/ 110 h 138"/>
                  <a:gd name="T58" fmla="*/ 52 w 120"/>
                  <a:gd name="T59" fmla="*/ 108 h 138"/>
                  <a:gd name="T60" fmla="*/ 60 w 120"/>
                  <a:gd name="T61" fmla="*/ 110 h 138"/>
                  <a:gd name="T62" fmla="*/ 64 w 120"/>
                  <a:gd name="T63" fmla="*/ 114 h 138"/>
                  <a:gd name="T64" fmla="*/ 70 w 120"/>
                  <a:gd name="T65" fmla="*/ 116 h 138"/>
                  <a:gd name="T66" fmla="*/ 74 w 120"/>
                  <a:gd name="T67" fmla="*/ 114 h 138"/>
                  <a:gd name="T68" fmla="*/ 76 w 120"/>
                  <a:gd name="T69" fmla="*/ 106 h 138"/>
                  <a:gd name="T70" fmla="*/ 82 w 120"/>
                  <a:gd name="T71" fmla="*/ 98 h 138"/>
                  <a:gd name="T72" fmla="*/ 90 w 120"/>
                  <a:gd name="T73" fmla="*/ 90 h 138"/>
                  <a:gd name="T74" fmla="*/ 94 w 120"/>
                  <a:gd name="T75" fmla="*/ 88 h 138"/>
                  <a:gd name="T76" fmla="*/ 104 w 120"/>
                  <a:gd name="T77" fmla="*/ 84 h 138"/>
                  <a:gd name="T78" fmla="*/ 108 w 120"/>
                  <a:gd name="T79" fmla="*/ 80 h 138"/>
                  <a:gd name="T80" fmla="*/ 112 w 120"/>
                  <a:gd name="T81" fmla="*/ 78 h 138"/>
                  <a:gd name="T82" fmla="*/ 118 w 120"/>
                  <a:gd name="T83" fmla="*/ 72 h 138"/>
                  <a:gd name="T84" fmla="*/ 120 w 120"/>
                  <a:gd name="T85" fmla="*/ 68 h 138"/>
                  <a:gd name="T86" fmla="*/ 116 w 120"/>
                  <a:gd name="T87" fmla="*/ 62 h 138"/>
                  <a:gd name="T88" fmla="*/ 112 w 120"/>
                  <a:gd name="T89" fmla="*/ 60 h 138"/>
                  <a:gd name="T90" fmla="*/ 110 w 120"/>
                  <a:gd name="T91" fmla="*/ 60 h 138"/>
                  <a:gd name="T92" fmla="*/ 106 w 120"/>
                  <a:gd name="T93" fmla="*/ 56 h 138"/>
                  <a:gd name="T94" fmla="*/ 102 w 120"/>
                  <a:gd name="T95" fmla="*/ 48 h 1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20"/>
                  <a:gd name="T145" fmla="*/ 0 h 138"/>
                  <a:gd name="T146" fmla="*/ 120 w 120"/>
                  <a:gd name="T147" fmla="*/ 138 h 1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20" h="138">
                    <a:moveTo>
                      <a:pt x="102" y="48"/>
                    </a:moveTo>
                    <a:lnTo>
                      <a:pt x="98" y="48"/>
                    </a:lnTo>
                    <a:lnTo>
                      <a:pt x="100" y="46"/>
                    </a:lnTo>
                    <a:lnTo>
                      <a:pt x="98" y="44"/>
                    </a:lnTo>
                    <a:lnTo>
                      <a:pt x="98" y="40"/>
                    </a:lnTo>
                    <a:lnTo>
                      <a:pt x="96" y="38"/>
                    </a:lnTo>
                    <a:lnTo>
                      <a:pt x="92" y="34"/>
                    </a:lnTo>
                    <a:lnTo>
                      <a:pt x="90" y="32"/>
                    </a:lnTo>
                    <a:lnTo>
                      <a:pt x="90" y="30"/>
                    </a:lnTo>
                    <a:lnTo>
                      <a:pt x="88" y="28"/>
                    </a:lnTo>
                    <a:lnTo>
                      <a:pt x="86" y="26"/>
                    </a:lnTo>
                    <a:lnTo>
                      <a:pt x="84" y="22"/>
                    </a:lnTo>
                    <a:lnTo>
                      <a:pt x="82" y="16"/>
                    </a:lnTo>
                    <a:lnTo>
                      <a:pt x="80" y="10"/>
                    </a:lnTo>
                    <a:lnTo>
                      <a:pt x="80" y="4"/>
                    </a:lnTo>
                    <a:lnTo>
                      <a:pt x="78" y="0"/>
                    </a:lnTo>
                    <a:lnTo>
                      <a:pt x="76" y="0"/>
                    </a:lnTo>
                    <a:lnTo>
                      <a:pt x="72" y="0"/>
                    </a:lnTo>
                    <a:lnTo>
                      <a:pt x="68" y="2"/>
                    </a:lnTo>
                    <a:lnTo>
                      <a:pt x="64" y="4"/>
                    </a:lnTo>
                    <a:lnTo>
                      <a:pt x="60" y="6"/>
                    </a:lnTo>
                    <a:lnTo>
                      <a:pt x="56" y="8"/>
                    </a:lnTo>
                    <a:lnTo>
                      <a:pt x="56" y="10"/>
                    </a:lnTo>
                    <a:lnTo>
                      <a:pt x="52" y="4"/>
                    </a:lnTo>
                    <a:lnTo>
                      <a:pt x="46" y="2"/>
                    </a:lnTo>
                    <a:lnTo>
                      <a:pt x="36" y="0"/>
                    </a:lnTo>
                    <a:lnTo>
                      <a:pt x="26" y="2"/>
                    </a:lnTo>
                    <a:lnTo>
                      <a:pt x="18" y="2"/>
                    </a:lnTo>
                    <a:lnTo>
                      <a:pt x="14" y="4"/>
                    </a:lnTo>
                    <a:lnTo>
                      <a:pt x="14" y="46"/>
                    </a:lnTo>
                    <a:lnTo>
                      <a:pt x="0" y="48"/>
                    </a:lnTo>
                    <a:lnTo>
                      <a:pt x="0" y="100"/>
                    </a:lnTo>
                    <a:lnTo>
                      <a:pt x="2" y="102"/>
                    </a:lnTo>
                    <a:lnTo>
                      <a:pt x="4" y="102"/>
                    </a:lnTo>
                    <a:lnTo>
                      <a:pt x="6" y="104"/>
                    </a:lnTo>
                    <a:lnTo>
                      <a:pt x="10" y="108"/>
                    </a:lnTo>
                    <a:lnTo>
                      <a:pt x="12" y="112"/>
                    </a:lnTo>
                    <a:lnTo>
                      <a:pt x="14" y="118"/>
                    </a:lnTo>
                    <a:lnTo>
                      <a:pt x="12" y="126"/>
                    </a:lnTo>
                    <a:lnTo>
                      <a:pt x="10" y="128"/>
                    </a:lnTo>
                    <a:lnTo>
                      <a:pt x="8" y="130"/>
                    </a:lnTo>
                    <a:lnTo>
                      <a:pt x="8" y="134"/>
                    </a:lnTo>
                    <a:lnTo>
                      <a:pt x="10" y="136"/>
                    </a:lnTo>
                    <a:lnTo>
                      <a:pt x="12" y="138"/>
                    </a:lnTo>
                    <a:lnTo>
                      <a:pt x="16" y="138"/>
                    </a:lnTo>
                    <a:lnTo>
                      <a:pt x="20" y="136"/>
                    </a:lnTo>
                    <a:lnTo>
                      <a:pt x="26" y="134"/>
                    </a:lnTo>
                    <a:lnTo>
                      <a:pt x="32" y="130"/>
                    </a:lnTo>
                    <a:lnTo>
                      <a:pt x="38" y="124"/>
                    </a:lnTo>
                    <a:lnTo>
                      <a:pt x="40" y="124"/>
                    </a:lnTo>
                    <a:lnTo>
                      <a:pt x="40" y="122"/>
                    </a:lnTo>
                    <a:lnTo>
                      <a:pt x="42" y="118"/>
                    </a:lnTo>
                    <a:lnTo>
                      <a:pt x="44" y="116"/>
                    </a:lnTo>
                    <a:lnTo>
                      <a:pt x="44" y="112"/>
                    </a:lnTo>
                    <a:lnTo>
                      <a:pt x="46" y="110"/>
                    </a:lnTo>
                    <a:lnTo>
                      <a:pt x="50" y="110"/>
                    </a:lnTo>
                    <a:lnTo>
                      <a:pt x="52" y="108"/>
                    </a:lnTo>
                    <a:lnTo>
                      <a:pt x="56" y="108"/>
                    </a:lnTo>
                    <a:lnTo>
                      <a:pt x="60" y="110"/>
                    </a:lnTo>
                    <a:lnTo>
                      <a:pt x="64" y="114"/>
                    </a:lnTo>
                    <a:lnTo>
                      <a:pt x="68" y="116"/>
                    </a:lnTo>
                    <a:lnTo>
                      <a:pt x="70" y="116"/>
                    </a:lnTo>
                    <a:lnTo>
                      <a:pt x="74" y="116"/>
                    </a:lnTo>
                    <a:lnTo>
                      <a:pt x="74" y="114"/>
                    </a:lnTo>
                    <a:lnTo>
                      <a:pt x="74" y="112"/>
                    </a:lnTo>
                    <a:lnTo>
                      <a:pt x="76" y="106"/>
                    </a:lnTo>
                    <a:lnTo>
                      <a:pt x="80" y="102"/>
                    </a:lnTo>
                    <a:lnTo>
                      <a:pt x="82" y="98"/>
                    </a:lnTo>
                    <a:lnTo>
                      <a:pt x="86" y="94"/>
                    </a:lnTo>
                    <a:lnTo>
                      <a:pt x="90" y="90"/>
                    </a:lnTo>
                    <a:lnTo>
                      <a:pt x="94" y="88"/>
                    </a:lnTo>
                    <a:lnTo>
                      <a:pt x="98" y="86"/>
                    </a:lnTo>
                    <a:lnTo>
                      <a:pt x="104" y="84"/>
                    </a:lnTo>
                    <a:lnTo>
                      <a:pt x="106" y="82"/>
                    </a:lnTo>
                    <a:lnTo>
                      <a:pt x="108" y="80"/>
                    </a:lnTo>
                    <a:lnTo>
                      <a:pt x="110" y="78"/>
                    </a:lnTo>
                    <a:lnTo>
                      <a:pt x="112" y="78"/>
                    </a:lnTo>
                    <a:lnTo>
                      <a:pt x="116" y="76"/>
                    </a:lnTo>
                    <a:lnTo>
                      <a:pt x="118" y="72"/>
                    </a:lnTo>
                    <a:lnTo>
                      <a:pt x="120" y="70"/>
                    </a:lnTo>
                    <a:lnTo>
                      <a:pt x="120" y="68"/>
                    </a:lnTo>
                    <a:lnTo>
                      <a:pt x="120" y="66"/>
                    </a:lnTo>
                    <a:lnTo>
                      <a:pt x="116" y="62"/>
                    </a:lnTo>
                    <a:lnTo>
                      <a:pt x="112" y="60"/>
                    </a:lnTo>
                    <a:lnTo>
                      <a:pt x="110" y="60"/>
                    </a:lnTo>
                    <a:lnTo>
                      <a:pt x="108" y="58"/>
                    </a:lnTo>
                    <a:lnTo>
                      <a:pt x="106" y="56"/>
                    </a:lnTo>
                    <a:lnTo>
                      <a:pt x="104" y="54"/>
                    </a:lnTo>
                    <a:lnTo>
                      <a:pt x="102" y="48"/>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grpSp>
        <p:grpSp>
          <p:nvGrpSpPr>
            <p:cNvPr id="251" name="Group 166"/>
            <p:cNvGrpSpPr/>
            <p:nvPr/>
          </p:nvGrpSpPr>
          <p:grpSpPr bwMode="auto">
            <a:xfrm>
              <a:off x="3927905" y="1260252"/>
              <a:ext cx="2320504" cy="1840071"/>
              <a:chOff x="3138" y="-720"/>
              <a:chExt cx="2167" cy="1745"/>
            </a:xfrm>
            <a:grpFill/>
          </p:grpSpPr>
          <p:sp>
            <p:nvSpPr>
              <p:cNvPr id="259" name="Freeform 318"/>
              <p:cNvSpPr/>
              <p:nvPr/>
            </p:nvSpPr>
            <p:spPr bwMode="gray">
              <a:xfrm>
                <a:off x="4485" y="917"/>
                <a:ext cx="135" cy="108"/>
              </a:xfrm>
              <a:custGeom>
                <a:avLst/>
                <a:gdLst>
                  <a:gd name="T0" fmla="*/ 122 w 122"/>
                  <a:gd name="T1" fmla="*/ 28 h 108"/>
                  <a:gd name="T2" fmla="*/ 114 w 122"/>
                  <a:gd name="T3" fmla="*/ 24 h 108"/>
                  <a:gd name="T4" fmla="*/ 102 w 122"/>
                  <a:gd name="T5" fmla="*/ 18 h 108"/>
                  <a:gd name="T6" fmla="*/ 92 w 122"/>
                  <a:gd name="T7" fmla="*/ 14 h 108"/>
                  <a:gd name="T8" fmla="*/ 80 w 122"/>
                  <a:gd name="T9" fmla="*/ 14 h 108"/>
                  <a:gd name="T10" fmla="*/ 72 w 122"/>
                  <a:gd name="T11" fmla="*/ 20 h 108"/>
                  <a:gd name="T12" fmla="*/ 72 w 122"/>
                  <a:gd name="T13" fmla="*/ 20 h 108"/>
                  <a:gd name="T14" fmla="*/ 72 w 122"/>
                  <a:gd name="T15" fmla="*/ 24 h 108"/>
                  <a:gd name="T16" fmla="*/ 72 w 122"/>
                  <a:gd name="T17" fmla="*/ 28 h 108"/>
                  <a:gd name="T18" fmla="*/ 70 w 122"/>
                  <a:gd name="T19" fmla="*/ 32 h 108"/>
                  <a:gd name="T20" fmla="*/ 70 w 122"/>
                  <a:gd name="T21" fmla="*/ 36 h 108"/>
                  <a:gd name="T22" fmla="*/ 66 w 122"/>
                  <a:gd name="T23" fmla="*/ 40 h 108"/>
                  <a:gd name="T24" fmla="*/ 64 w 122"/>
                  <a:gd name="T25" fmla="*/ 42 h 108"/>
                  <a:gd name="T26" fmla="*/ 58 w 122"/>
                  <a:gd name="T27" fmla="*/ 42 h 108"/>
                  <a:gd name="T28" fmla="*/ 52 w 122"/>
                  <a:gd name="T29" fmla="*/ 42 h 108"/>
                  <a:gd name="T30" fmla="*/ 48 w 122"/>
                  <a:gd name="T31" fmla="*/ 40 h 108"/>
                  <a:gd name="T32" fmla="*/ 42 w 122"/>
                  <a:gd name="T33" fmla="*/ 38 h 108"/>
                  <a:gd name="T34" fmla="*/ 40 w 122"/>
                  <a:gd name="T35" fmla="*/ 32 h 108"/>
                  <a:gd name="T36" fmla="*/ 38 w 122"/>
                  <a:gd name="T37" fmla="*/ 28 h 108"/>
                  <a:gd name="T38" fmla="*/ 34 w 122"/>
                  <a:gd name="T39" fmla="*/ 22 h 108"/>
                  <a:gd name="T40" fmla="*/ 34 w 122"/>
                  <a:gd name="T41" fmla="*/ 18 h 108"/>
                  <a:gd name="T42" fmla="*/ 32 w 122"/>
                  <a:gd name="T43" fmla="*/ 14 h 108"/>
                  <a:gd name="T44" fmla="*/ 32 w 122"/>
                  <a:gd name="T45" fmla="*/ 12 h 108"/>
                  <a:gd name="T46" fmla="*/ 30 w 122"/>
                  <a:gd name="T47" fmla="*/ 12 h 108"/>
                  <a:gd name="T48" fmla="*/ 28 w 122"/>
                  <a:gd name="T49" fmla="*/ 10 h 108"/>
                  <a:gd name="T50" fmla="*/ 26 w 122"/>
                  <a:gd name="T51" fmla="*/ 6 h 108"/>
                  <a:gd name="T52" fmla="*/ 22 w 122"/>
                  <a:gd name="T53" fmla="*/ 4 h 108"/>
                  <a:gd name="T54" fmla="*/ 18 w 122"/>
                  <a:gd name="T55" fmla="*/ 2 h 108"/>
                  <a:gd name="T56" fmla="*/ 12 w 122"/>
                  <a:gd name="T57" fmla="*/ 0 h 108"/>
                  <a:gd name="T58" fmla="*/ 8 w 122"/>
                  <a:gd name="T59" fmla="*/ 2 h 108"/>
                  <a:gd name="T60" fmla="*/ 2 w 122"/>
                  <a:gd name="T61" fmla="*/ 4 h 108"/>
                  <a:gd name="T62" fmla="*/ 2 w 122"/>
                  <a:gd name="T63" fmla="*/ 6 h 108"/>
                  <a:gd name="T64" fmla="*/ 0 w 122"/>
                  <a:gd name="T65" fmla="*/ 8 h 108"/>
                  <a:gd name="T66" fmla="*/ 0 w 122"/>
                  <a:gd name="T67" fmla="*/ 10 h 108"/>
                  <a:gd name="T68" fmla="*/ 2 w 122"/>
                  <a:gd name="T69" fmla="*/ 14 h 108"/>
                  <a:gd name="T70" fmla="*/ 6 w 122"/>
                  <a:gd name="T71" fmla="*/ 18 h 108"/>
                  <a:gd name="T72" fmla="*/ 10 w 122"/>
                  <a:gd name="T73" fmla="*/ 26 h 108"/>
                  <a:gd name="T74" fmla="*/ 12 w 122"/>
                  <a:gd name="T75" fmla="*/ 32 h 108"/>
                  <a:gd name="T76" fmla="*/ 14 w 122"/>
                  <a:gd name="T77" fmla="*/ 38 h 108"/>
                  <a:gd name="T78" fmla="*/ 14 w 122"/>
                  <a:gd name="T79" fmla="*/ 42 h 108"/>
                  <a:gd name="T80" fmla="*/ 16 w 122"/>
                  <a:gd name="T81" fmla="*/ 46 h 108"/>
                  <a:gd name="T82" fmla="*/ 18 w 122"/>
                  <a:gd name="T83" fmla="*/ 48 h 108"/>
                  <a:gd name="T84" fmla="*/ 20 w 122"/>
                  <a:gd name="T85" fmla="*/ 50 h 108"/>
                  <a:gd name="T86" fmla="*/ 24 w 122"/>
                  <a:gd name="T87" fmla="*/ 50 h 108"/>
                  <a:gd name="T88" fmla="*/ 28 w 122"/>
                  <a:gd name="T89" fmla="*/ 48 h 108"/>
                  <a:gd name="T90" fmla="*/ 34 w 122"/>
                  <a:gd name="T91" fmla="*/ 48 h 108"/>
                  <a:gd name="T92" fmla="*/ 38 w 122"/>
                  <a:gd name="T93" fmla="*/ 50 h 108"/>
                  <a:gd name="T94" fmla="*/ 42 w 122"/>
                  <a:gd name="T95" fmla="*/ 52 h 108"/>
                  <a:gd name="T96" fmla="*/ 46 w 122"/>
                  <a:gd name="T97" fmla="*/ 54 h 108"/>
                  <a:gd name="T98" fmla="*/ 50 w 122"/>
                  <a:gd name="T99" fmla="*/ 54 h 108"/>
                  <a:gd name="T100" fmla="*/ 56 w 122"/>
                  <a:gd name="T101" fmla="*/ 56 h 108"/>
                  <a:gd name="T102" fmla="*/ 62 w 122"/>
                  <a:gd name="T103" fmla="*/ 56 h 108"/>
                  <a:gd name="T104" fmla="*/ 68 w 122"/>
                  <a:gd name="T105" fmla="*/ 58 h 108"/>
                  <a:gd name="T106" fmla="*/ 70 w 122"/>
                  <a:gd name="T107" fmla="*/ 58 h 108"/>
                  <a:gd name="T108" fmla="*/ 72 w 122"/>
                  <a:gd name="T109" fmla="*/ 58 h 108"/>
                  <a:gd name="T110" fmla="*/ 88 w 122"/>
                  <a:gd name="T111" fmla="*/ 72 h 108"/>
                  <a:gd name="T112" fmla="*/ 98 w 122"/>
                  <a:gd name="T113" fmla="*/ 90 h 108"/>
                  <a:gd name="T114" fmla="*/ 114 w 122"/>
                  <a:gd name="T115" fmla="*/ 104 h 108"/>
                  <a:gd name="T116" fmla="*/ 118 w 122"/>
                  <a:gd name="T117" fmla="*/ 108 h 108"/>
                  <a:gd name="T118" fmla="*/ 122 w 122"/>
                  <a:gd name="T119" fmla="*/ 28 h 108"/>
                  <a:gd name="T120" fmla="*/ 122 w 122"/>
                  <a:gd name="T121" fmla="*/ 28 h 10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22"/>
                  <a:gd name="T184" fmla="*/ 0 h 108"/>
                  <a:gd name="T185" fmla="*/ 122 w 122"/>
                  <a:gd name="T186" fmla="*/ 108 h 10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22" h="108">
                    <a:moveTo>
                      <a:pt x="122" y="28"/>
                    </a:moveTo>
                    <a:lnTo>
                      <a:pt x="114" y="24"/>
                    </a:lnTo>
                    <a:lnTo>
                      <a:pt x="102" y="18"/>
                    </a:lnTo>
                    <a:lnTo>
                      <a:pt x="92" y="14"/>
                    </a:lnTo>
                    <a:lnTo>
                      <a:pt x="80" y="14"/>
                    </a:lnTo>
                    <a:lnTo>
                      <a:pt x="72" y="20"/>
                    </a:lnTo>
                    <a:lnTo>
                      <a:pt x="72" y="24"/>
                    </a:lnTo>
                    <a:lnTo>
                      <a:pt x="72" y="28"/>
                    </a:lnTo>
                    <a:lnTo>
                      <a:pt x="70" y="32"/>
                    </a:lnTo>
                    <a:lnTo>
                      <a:pt x="70" y="36"/>
                    </a:lnTo>
                    <a:lnTo>
                      <a:pt x="66" y="40"/>
                    </a:lnTo>
                    <a:lnTo>
                      <a:pt x="64" y="42"/>
                    </a:lnTo>
                    <a:lnTo>
                      <a:pt x="58" y="42"/>
                    </a:lnTo>
                    <a:lnTo>
                      <a:pt x="52" y="42"/>
                    </a:lnTo>
                    <a:lnTo>
                      <a:pt x="48" y="40"/>
                    </a:lnTo>
                    <a:lnTo>
                      <a:pt x="42" y="38"/>
                    </a:lnTo>
                    <a:lnTo>
                      <a:pt x="40" y="32"/>
                    </a:lnTo>
                    <a:lnTo>
                      <a:pt x="38" y="28"/>
                    </a:lnTo>
                    <a:lnTo>
                      <a:pt x="34" y="22"/>
                    </a:lnTo>
                    <a:lnTo>
                      <a:pt x="34" y="18"/>
                    </a:lnTo>
                    <a:lnTo>
                      <a:pt x="32" y="14"/>
                    </a:lnTo>
                    <a:lnTo>
                      <a:pt x="32" y="12"/>
                    </a:lnTo>
                    <a:lnTo>
                      <a:pt x="30" y="12"/>
                    </a:lnTo>
                    <a:lnTo>
                      <a:pt x="28" y="10"/>
                    </a:lnTo>
                    <a:lnTo>
                      <a:pt x="26" y="6"/>
                    </a:lnTo>
                    <a:lnTo>
                      <a:pt x="22" y="4"/>
                    </a:lnTo>
                    <a:lnTo>
                      <a:pt x="18" y="2"/>
                    </a:lnTo>
                    <a:lnTo>
                      <a:pt x="12" y="0"/>
                    </a:lnTo>
                    <a:lnTo>
                      <a:pt x="8" y="2"/>
                    </a:lnTo>
                    <a:lnTo>
                      <a:pt x="2" y="4"/>
                    </a:lnTo>
                    <a:lnTo>
                      <a:pt x="2" y="6"/>
                    </a:lnTo>
                    <a:lnTo>
                      <a:pt x="0" y="8"/>
                    </a:lnTo>
                    <a:lnTo>
                      <a:pt x="0" y="10"/>
                    </a:lnTo>
                    <a:lnTo>
                      <a:pt x="2" y="14"/>
                    </a:lnTo>
                    <a:lnTo>
                      <a:pt x="6" y="18"/>
                    </a:lnTo>
                    <a:lnTo>
                      <a:pt x="10" y="26"/>
                    </a:lnTo>
                    <a:lnTo>
                      <a:pt x="12" y="32"/>
                    </a:lnTo>
                    <a:lnTo>
                      <a:pt x="14" y="38"/>
                    </a:lnTo>
                    <a:lnTo>
                      <a:pt x="14" y="42"/>
                    </a:lnTo>
                    <a:lnTo>
                      <a:pt x="16" y="46"/>
                    </a:lnTo>
                    <a:lnTo>
                      <a:pt x="18" y="48"/>
                    </a:lnTo>
                    <a:lnTo>
                      <a:pt x="20" y="50"/>
                    </a:lnTo>
                    <a:lnTo>
                      <a:pt x="24" y="50"/>
                    </a:lnTo>
                    <a:lnTo>
                      <a:pt x="28" y="48"/>
                    </a:lnTo>
                    <a:lnTo>
                      <a:pt x="34" y="48"/>
                    </a:lnTo>
                    <a:lnTo>
                      <a:pt x="38" y="50"/>
                    </a:lnTo>
                    <a:lnTo>
                      <a:pt x="42" y="52"/>
                    </a:lnTo>
                    <a:lnTo>
                      <a:pt x="46" y="54"/>
                    </a:lnTo>
                    <a:lnTo>
                      <a:pt x="50" y="54"/>
                    </a:lnTo>
                    <a:lnTo>
                      <a:pt x="56" y="56"/>
                    </a:lnTo>
                    <a:lnTo>
                      <a:pt x="62" y="56"/>
                    </a:lnTo>
                    <a:lnTo>
                      <a:pt x="68" y="58"/>
                    </a:lnTo>
                    <a:lnTo>
                      <a:pt x="70" y="58"/>
                    </a:lnTo>
                    <a:lnTo>
                      <a:pt x="72" y="58"/>
                    </a:lnTo>
                    <a:lnTo>
                      <a:pt x="88" y="72"/>
                    </a:lnTo>
                    <a:lnTo>
                      <a:pt x="98" y="90"/>
                    </a:lnTo>
                    <a:lnTo>
                      <a:pt x="114" y="104"/>
                    </a:lnTo>
                    <a:lnTo>
                      <a:pt x="118" y="108"/>
                    </a:lnTo>
                    <a:lnTo>
                      <a:pt x="122" y="28"/>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60" name="Freeform 196"/>
              <p:cNvSpPr/>
              <p:nvPr/>
            </p:nvSpPr>
            <p:spPr bwMode="gray">
              <a:xfrm>
                <a:off x="4626" y="107"/>
                <a:ext cx="36" cy="164"/>
              </a:xfrm>
              <a:custGeom>
                <a:avLst/>
                <a:gdLst>
                  <a:gd name="T0" fmla="*/ 26 w 32"/>
                  <a:gd name="T1" fmla="*/ 8 h 164"/>
                  <a:gd name="T2" fmla="*/ 26 w 32"/>
                  <a:gd name="T3" fmla="*/ 6 h 164"/>
                  <a:gd name="T4" fmla="*/ 24 w 32"/>
                  <a:gd name="T5" fmla="*/ 6 h 164"/>
                  <a:gd name="T6" fmla="*/ 22 w 32"/>
                  <a:gd name="T7" fmla="*/ 2 h 164"/>
                  <a:gd name="T8" fmla="*/ 20 w 32"/>
                  <a:gd name="T9" fmla="*/ 2 h 164"/>
                  <a:gd name="T10" fmla="*/ 18 w 32"/>
                  <a:gd name="T11" fmla="*/ 0 h 164"/>
                  <a:gd name="T12" fmla="*/ 16 w 32"/>
                  <a:gd name="T13" fmla="*/ 2 h 164"/>
                  <a:gd name="T14" fmla="*/ 14 w 32"/>
                  <a:gd name="T15" fmla="*/ 6 h 164"/>
                  <a:gd name="T16" fmla="*/ 12 w 32"/>
                  <a:gd name="T17" fmla="*/ 10 h 164"/>
                  <a:gd name="T18" fmla="*/ 10 w 32"/>
                  <a:gd name="T19" fmla="*/ 14 h 164"/>
                  <a:gd name="T20" fmla="*/ 8 w 32"/>
                  <a:gd name="T21" fmla="*/ 18 h 164"/>
                  <a:gd name="T22" fmla="*/ 8 w 32"/>
                  <a:gd name="T23" fmla="*/ 22 h 164"/>
                  <a:gd name="T24" fmla="*/ 8 w 32"/>
                  <a:gd name="T25" fmla="*/ 22 h 164"/>
                  <a:gd name="T26" fmla="*/ 2 w 32"/>
                  <a:gd name="T27" fmla="*/ 42 h 164"/>
                  <a:gd name="T28" fmla="*/ 2 w 32"/>
                  <a:gd name="T29" fmla="*/ 44 h 164"/>
                  <a:gd name="T30" fmla="*/ 2 w 32"/>
                  <a:gd name="T31" fmla="*/ 46 h 164"/>
                  <a:gd name="T32" fmla="*/ 4 w 32"/>
                  <a:gd name="T33" fmla="*/ 52 h 164"/>
                  <a:gd name="T34" fmla="*/ 4 w 32"/>
                  <a:gd name="T35" fmla="*/ 56 h 164"/>
                  <a:gd name="T36" fmla="*/ 6 w 32"/>
                  <a:gd name="T37" fmla="*/ 60 h 164"/>
                  <a:gd name="T38" fmla="*/ 6 w 32"/>
                  <a:gd name="T39" fmla="*/ 66 h 164"/>
                  <a:gd name="T40" fmla="*/ 8 w 32"/>
                  <a:gd name="T41" fmla="*/ 82 h 164"/>
                  <a:gd name="T42" fmla="*/ 6 w 32"/>
                  <a:gd name="T43" fmla="*/ 100 h 164"/>
                  <a:gd name="T44" fmla="*/ 6 w 32"/>
                  <a:gd name="T45" fmla="*/ 118 h 164"/>
                  <a:gd name="T46" fmla="*/ 6 w 32"/>
                  <a:gd name="T47" fmla="*/ 132 h 164"/>
                  <a:gd name="T48" fmla="*/ 6 w 32"/>
                  <a:gd name="T49" fmla="*/ 140 h 164"/>
                  <a:gd name="T50" fmla="*/ 6 w 32"/>
                  <a:gd name="T51" fmla="*/ 142 h 164"/>
                  <a:gd name="T52" fmla="*/ 4 w 32"/>
                  <a:gd name="T53" fmla="*/ 146 h 164"/>
                  <a:gd name="T54" fmla="*/ 2 w 32"/>
                  <a:gd name="T55" fmla="*/ 150 h 164"/>
                  <a:gd name="T56" fmla="*/ 0 w 32"/>
                  <a:gd name="T57" fmla="*/ 156 h 164"/>
                  <a:gd name="T58" fmla="*/ 0 w 32"/>
                  <a:gd name="T59" fmla="*/ 158 h 164"/>
                  <a:gd name="T60" fmla="*/ 0 w 32"/>
                  <a:gd name="T61" fmla="*/ 160 h 164"/>
                  <a:gd name="T62" fmla="*/ 8 w 32"/>
                  <a:gd name="T63" fmla="*/ 164 h 164"/>
                  <a:gd name="T64" fmla="*/ 12 w 32"/>
                  <a:gd name="T65" fmla="*/ 152 h 164"/>
                  <a:gd name="T66" fmla="*/ 22 w 32"/>
                  <a:gd name="T67" fmla="*/ 162 h 164"/>
                  <a:gd name="T68" fmla="*/ 22 w 32"/>
                  <a:gd name="T69" fmla="*/ 160 h 164"/>
                  <a:gd name="T70" fmla="*/ 22 w 32"/>
                  <a:gd name="T71" fmla="*/ 158 h 164"/>
                  <a:gd name="T72" fmla="*/ 22 w 32"/>
                  <a:gd name="T73" fmla="*/ 152 h 164"/>
                  <a:gd name="T74" fmla="*/ 22 w 32"/>
                  <a:gd name="T75" fmla="*/ 146 h 164"/>
                  <a:gd name="T76" fmla="*/ 20 w 32"/>
                  <a:gd name="T77" fmla="*/ 140 h 164"/>
                  <a:gd name="T78" fmla="*/ 16 w 32"/>
                  <a:gd name="T79" fmla="*/ 130 h 164"/>
                  <a:gd name="T80" fmla="*/ 16 w 32"/>
                  <a:gd name="T81" fmla="*/ 118 h 164"/>
                  <a:gd name="T82" fmla="*/ 24 w 32"/>
                  <a:gd name="T83" fmla="*/ 106 h 164"/>
                  <a:gd name="T84" fmla="*/ 28 w 32"/>
                  <a:gd name="T85" fmla="*/ 102 h 164"/>
                  <a:gd name="T86" fmla="*/ 32 w 32"/>
                  <a:gd name="T87" fmla="*/ 96 h 164"/>
                  <a:gd name="T88" fmla="*/ 32 w 32"/>
                  <a:gd name="T89" fmla="*/ 92 h 164"/>
                  <a:gd name="T90" fmla="*/ 32 w 32"/>
                  <a:gd name="T91" fmla="*/ 88 h 164"/>
                  <a:gd name="T92" fmla="*/ 30 w 32"/>
                  <a:gd name="T93" fmla="*/ 84 h 164"/>
                  <a:gd name="T94" fmla="*/ 30 w 32"/>
                  <a:gd name="T95" fmla="*/ 80 h 164"/>
                  <a:gd name="T96" fmla="*/ 30 w 32"/>
                  <a:gd name="T97" fmla="*/ 74 h 164"/>
                  <a:gd name="T98" fmla="*/ 28 w 32"/>
                  <a:gd name="T99" fmla="*/ 62 h 164"/>
                  <a:gd name="T100" fmla="*/ 26 w 32"/>
                  <a:gd name="T101" fmla="*/ 50 h 164"/>
                  <a:gd name="T102" fmla="*/ 24 w 32"/>
                  <a:gd name="T103" fmla="*/ 40 h 164"/>
                  <a:gd name="T104" fmla="*/ 24 w 32"/>
                  <a:gd name="T105" fmla="*/ 36 h 164"/>
                  <a:gd name="T106" fmla="*/ 24 w 32"/>
                  <a:gd name="T107" fmla="*/ 36 h 164"/>
                  <a:gd name="T108" fmla="*/ 22 w 32"/>
                  <a:gd name="T109" fmla="*/ 32 h 164"/>
                  <a:gd name="T110" fmla="*/ 22 w 32"/>
                  <a:gd name="T111" fmla="*/ 28 h 164"/>
                  <a:gd name="T112" fmla="*/ 22 w 32"/>
                  <a:gd name="T113" fmla="*/ 22 h 164"/>
                  <a:gd name="T114" fmla="*/ 22 w 32"/>
                  <a:gd name="T115" fmla="*/ 16 h 164"/>
                  <a:gd name="T116" fmla="*/ 24 w 32"/>
                  <a:gd name="T117" fmla="*/ 12 h 164"/>
                  <a:gd name="T118" fmla="*/ 26 w 32"/>
                  <a:gd name="T119" fmla="*/ 8 h 164"/>
                  <a:gd name="T120" fmla="*/ 26 w 32"/>
                  <a:gd name="T121" fmla="*/ 8 h 16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2"/>
                  <a:gd name="T184" fmla="*/ 0 h 164"/>
                  <a:gd name="T185" fmla="*/ 32 w 32"/>
                  <a:gd name="T186" fmla="*/ 164 h 16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2" h="164">
                    <a:moveTo>
                      <a:pt x="26" y="8"/>
                    </a:moveTo>
                    <a:lnTo>
                      <a:pt x="26" y="6"/>
                    </a:lnTo>
                    <a:lnTo>
                      <a:pt x="24" y="6"/>
                    </a:lnTo>
                    <a:lnTo>
                      <a:pt x="22" y="2"/>
                    </a:lnTo>
                    <a:lnTo>
                      <a:pt x="20" y="2"/>
                    </a:lnTo>
                    <a:lnTo>
                      <a:pt x="18" y="0"/>
                    </a:lnTo>
                    <a:lnTo>
                      <a:pt x="16" y="2"/>
                    </a:lnTo>
                    <a:lnTo>
                      <a:pt x="14" y="6"/>
                    </a:lnTo>
                    <a:lnTo>
                      <a:pt x="12" y="10"/>
                    </a:lnTo>
                    <a:lnTo>
                      <a:pt x="10" y="14"/>
                    </a:lnTo>
                    <a:lnTo>
                      <a:pt x="8" y="18"/>
                    </a:lnTo>
                    <a:lnTo>
                      <a:pt x="8" y="22"/>
                    </a:lnTo>
                    <a:lnTo>
                      <a:pt x="2" y="42"/>
                    </a:lnTo>
                    <a:lnTo>
                      <a:pt x="2" y="44"/>
                    </a:lnTo>
                    <a:lnTo>
                      <a:pt x="2" y="46"/>
                    </a:lnTo>
                    <a:lnTo>
                      <a:pt x="4" y="52"/>
                    </a:lnTo>
                    <a:lnTo>
                      <a:pt x="4" y="56"/>
                    </a:lnTo>
                    <a:lnTo>
                      <a:pt x="6" y="60"/>
                    </a:lnTo>
                    <a:lnTo>
                      <a:pt x="6" y="66"/>
                    </a:lnTo>
                    <a:lnTo>
                      <a:pt x="8" y="82"/>
                    </a:lnTo>
                    <a:lnTo>
                      <a:pt x="6" y="100"/>
                    </a:lnTo>
                    <a:lnTo>
                      <a:pt x="6" y="118"/>
                    </a:lnTo>
                    <a:lnTo>
                      <a:pt x="6" y="132"/>
                    </a:lnTo>
                    <a:lnTo>
                      <a:pt x="6" y="140"/>
                    </a:lnTo>
                    <a:lnTo>
                      <a:pt x="6" y="142"/>
                    </a:lnTo>
                    <a:lnTo>
                      <a:pt x="4" y="146"/>
                    </a:lnTo>
                    <a:lnTo>
                      <a:pt x="2" y="150"/>
                    </a:lnTo>
                    <a:lnTo>
                      <a:pt x="0" y="156"/>
                    </a:lnTo>
                    <a:lnTo>
                      <a:pt x="0" y="158"/>
                    </a:lnTo>
                    <a:lnTo>
                      <a:pt x="0" y="160"/>
                    </a:lnTo>
                    <a:lnTo>
                      <a:pt x="8" y="164"/>
                    </a:lnTo>
                    <a:lnTo>
                      <a:pt x="12" y="152"/>
                    </a:lnTo>
                    <a:lnTo>
                      <a:pt x="22" y="162"/>
                    </a:lnTo>
                    <a:lnTo>
                      <a:pt x="22" y="160"/>
                    </a:lnTo>
                    <a:lnTo>
                      <a:pt x="22" y="158"/>
                    </a:lnTo>
                    <a:lnTo>
                      <a:pt x="22" y="152"/>
                    </a:lnTo>
                    <a:lnTo>
                      <a:pt x="22" y="146"/>
                    </a:lnTo>
                    <a:lnTo>
                      <a:pt x="20" y="140"/>
                    </a:lnTo>
                    <a:lnTo>
                      <a:pt x="16" y="130"/>
                    </a:lnTo>
                    <a:lnTo>
                      <a:pt x="16" y="118"/>
                    </a:lnTo>
                    <a:lnTo>
                      <a:pt x="24" y="106"/>
                    </a:lnTo>
                    <a:lnTo>
                      <a:pt x="28" y="102"/>
                    </a:lnTo>
                    <a:lnTo>
                      <a:pt x="32" y="96"/>
                    </a:lnTo>
                    <a:lnTo>
                      <a:pt x="32" y="92"/>
                    </a:lnTo>
                    <a:lnTo>
                      <a:pt x="32" y="88"/>
                    </a:lnTo>
                    <a:lnTo>
                      <a:pt x="30" y="84"/>
                    </a:lnTo>
                    <a:lnTo>
                      <a:pt x="30" y="80"/>
                    </a:lnTo>
                    <a:lnTo>
                      <a:pt x="30" y="74"/>
                    </a:lnTo>
                    <a:lnTo>
                      <a:pt x="28" y="62"/>
                    </a:lnTo>
                    <a:lnTo>
                      <a:pt x="26" y="50"/>
                    </a:lnTo>
                    <a:lnTo>
                      <a:pt x="24" y="40"/>
                    </a:lnTo>
                    <a:lnTo>
                      <a:pt x="24" y="36"/>
                    </a:lnTo>
                    <a:lnTo>
                      <a:pt x="22" y="32"/>
                    </a:lnTo>
                    <a:lnTo>
                      <a:pt x="22" y="28"/>
                    </a:lnTo>
                    <a:lnTo>
                      <a:pt x="22" y="22"/>
                    </a:lnTo>
                    <a:lnTo>
                      <a:pt x="22" y="16"/>
                    </a:lnTo>
                    <a:lnTo>
                      <a:pt x="24" y="12"/>
                    </a:lnTo>
                    <a:lnTo>
                      <a:pt x="26" y="8"/>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61" name="Freeform 198"/>
              <p:cNvSpPr/>
              <p:nvPr/>
            </p:nvSpPr>
            <p:spPr bwMode="gray">
              <a:xfrm>
                <a:off x="4037" y="617"/>
                <a:ext cx="95" cy="116"/>
              </a:xfrm>
              <a:custGeom>
                <a:avLst/>
                <a:gdLst>
                  <a:gd name="T0" fmla="*/ 2 w 86"/>
                  <a:gd name="T1" fmla="*/ 26 h 116"/>
                  <a:gd name="T2" fmla="*/ 8 w 86"/>
                  <a:gd name="T3" fmla="*/ 28 h 116"/>
                  <a:gd name="T4" fmla="*/ 10 w 86"/>
                  <a:gd name="T5" fmla="*/ 32 h 116"/>
                  <a:gd name="T6" fmla="*/ 10 w 86"/>
                  <a:gd name="T7" fmla="*/ 36 h 116"/>
                  <a:gd name="T8" fmla="*/ 22 w 86"/>
                  <a:gd name="T9" fmla="*/ 40 h 116"/>
                  <a:gd name="T10" fmla="*/ 22 w 86"/>
                  <a:gd name="T11" fmla="*/ 48 h 116"/>
                  <a:gd name="T12" fmla="*/ 20 w 86"/>
                  <a:gd name="T13" fmla="*/ 58 h 116"/>
                  <a:gd name="T14" fmla="*/ 18 w 86"/>
                  <a:gd name="T15" fmla="*/ 60 h 116"/>
                  <a:gd name="T16" fmla="*/ 20 w 86"/>
                  <a:gd name="T17" fmla="*/ 62 h 116"/>
                  <a:gd name="T18" fmla="*/ 26 w 86"/>
                  <a:gd name="T19" fmla="*/ 60 h 116"/>
                  <a:gd name="T20" fmla="*/ 32 w 86"/>
                  <a:gd name="T21" fmla="*/ 56 h 116"/>
                  <a:gd name="T22" fmla="*/ 38 w 86"/>
                  <a:gd name="T23" fmla="*/ 56 h 116"/>
                  <a:gd name="T24" fmla="*/ 42 w 86"/>
                  <a:gd name="T25" fmla="*/ 58 h 116"/>
                  <a:gd name="T26" fmla="*/ 50 w 86"/>
                  <a:gd name="T27" fmla="*/ 66 h 116"/>
                  <a:gd name="T28" fmla="*/ 58 w 86"/>
                  <a:gd name="T29" fmla="*/ 78 h 116"/>
                  <a:gd name="T30" fmla="*/ 60 w 86"/>
                  <a:gd name="T31" fmla="*/ 86 h 116"/>
                  <a:gd name="T32" fmla="*/ 62 w 86"/>
                  <a:gd name="T33" fmla="*/ 94 h 116"/>
                  <a:gd name="T34" fmla="*/ 62 w 86"/>
                  <a:gd name="T35" fmla="*/ 104 h 116"/>
                  <a:gd name="T36" fmla="*/ 60 w 86"/>
                  <a:gd name="T37" fmla="*/ 110 h 116"/>
                  <a:gd name="T38" fmla="*/ 70 w 86"/>
                  <a:gd name="T39" fmla="*/ 114 h 116"/>
                  <a:gd name="T40" fmla="*/ 78 w 86"/>
                  <a:gd name="T41" fmla="*/ 114 h 116"/>
                  <a:gd name="T42" fmla="*/ 86 w 86"/>
                  <a:gd name="T43" fmla="*/ 114 h 116"/>
                  <a:gd name="T44" fmla="*/ 86 w 86"/>
                  <a:gd name="T45" fmla="*/ 100 h 116"/>
                  <a:gd name="T46" fmla="*/ 80 w 86"/>
                  <a:gd name="T47" fmla="*/ 78 h 116"/>
                  <a:gd name="T48" fmla="*/ 72 w 86"/>
                  <a:gd name="T49" fmla="*/ 70 h 116"/>
                  <a:gd name="T50" fmla="*/ 64 w 86"/>
                  <a:gd name="T51" fmla="*/ 62 h 116"/>
                  <a:gd name="T52" fmla="*/ 60 w 86"/>
                  <a:gd name="T53" fmla="*/ 58 h 116"/>
                  <a:gd name="T54" fmla="*/ 58 w 86"/>
                  <a:gd name="T55" fmla="*/ 56 h 116"/>
                  <a:gd name="T56" fmla="*/ 52 w 86"/>
                  <a:gd name="T57" fmla="*/ 50 h 116"/>
                  <a:gd name="T58" fmla="*/ 46 w 86"/>
                  <a:gd name="T59" fmla="*/ 44 h 116"/>
                  <a:gd name="T60" fmla="*/ 50 w 86"/>
                  <a:gd name="T61" fmla="*/ 38 h 116"/>
                  <a:gd name="T62" fmla="*/ 52 w 86"/>
                  <a:gd name="T63" fmla="*/ 36 h 116"/>
                  <a:gd name="T64" fmla="*/ 54 w 86"/>
                  <a:gd name="T65" fmla="*/ 30 h 116"/>
                  <a:gd name="T66" fmla="*/ 52 w 86"/>
                  <a:gd name="T67" fmla="*/ 24 h 116"/>
                  <a:gd name="T68" fmla="*/ 40 w 86"/>
                  <a:gd name="T69" fmla="*/ 16 h 116"/>
                  <a:gd name="T70" fmla="*/ 36 w 86"/>
                  <a:gd name="T71" fmla="*/ 4 h 116"/>
                  <a:gd name="T72" fmla="*/ 34 w 86"/>
                  <a:gd name="T73" fmla="*/ 0 h 116"/>
                  <a:gd name="T74" fmla="*/ 28 w 86"/>
                  <a:gd name="T75" fmla="*/ 0 h 116"/>
                  <a:gd name="T76" fmla="*/ 24 w 86"/>
                  <a:gd name="T77" fmla="*/ 4 h 116"/>
                  <a:gd name="T78" fmla="*/ 24 w 86"/>
                  <a:gd name="T79" fmla="*/ 10 h 116"/>
                  <a:gd name="T80" fmla="*/ 24 w 86"/>
                  <a:gd name="T81" fmla="*/ 18 h 116"/>
                  <a:gd name="T82" fmla="*/ 22 w 86"/>
                  <a:gd name="T83" fmla="*/ 20 h 116"/>
                  <a:gd name="T84" fmla="*/ 18 w 86"/>
                  <a:gd name="T85" fmla="*/ 20 h 116"/>
                  <a:gd name="T86" fmla="*/ 12 w 86"/>
                  <a:gd name="T87" fmla="*/ 22 h 116"/>
                  <a:gd name="T88" fmla="*/ 0 w 86"/>
                  <a:gd name="T89" fmla="*/ 26 h 11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6"/>
                  <a:gd name="T136" fmla="*/ 0 h 116"/>
                  <a:gd name="T137" fmla="*/ 86 w 86"/>
                  <a:gd name="T138" fmla="*/ 116 h 11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6" h="116">
                    <a:moveTo>
                      <a:pt x="0" y="26"/>
                    </a:moveTo>
                    <a:lnTo>
                      <a:pt x="2" y="26"/>
                    </a:lnTo>
                    <a:lnTo>
                      <a:pt x="4" y="26"/>
                    </a:lnTo>
                    <a:lnTo>
                      <a:pt x="8" y="28"/>
                    </a:lnTo>
                    <a:lnTo>
                      <a:pt x="8" y="30"/>
                    </a:lnTo>
                    <a:lnTo>
                      <a:pt x="10" y="32"/>
                    </a:lnTo>
                    <a:lnTo>
                      <a:pt x="10" y="36"/>
                    </a:lnTo>
                    <a:lnTo>
                      <a:pt x="20" y="36"/>
                    </a:lnTo>
                    <a:lnTo>
                      <a:pt x="22" y="40"/>
                    </a:lnTo>
                    <a:lnTo>
                      <a:pt x="22" y="44"/>
                    </a:lnTo>
                    <a:lnTo>
                      <a:pt x="22" y="48"/>
                    </a:lnTo>
                    <a:lnTo>
                      <a:pt x="20" y="54"/>
                    </a:lnTo>
                    <a:lnTo>
                      <a:pt x="20" y="58"/>
                    </a:lnTo>
                    <a:lnTo>
                      <a:pt x="18" y="60"/>
                    </a:lnTo>
                    <a:lnTo>
                      <a:pt x="18" y="62"/>
                    </a:lnTo>
                    <a:lnTo>
                      <a:pt x="20" y="62"/>
                    </a:lnTo>
                    <a:lnTo>
                      <a:pt x="24" y="62"/>
                    </a:lnTo>
                    <a:lnTo>
                      <a:pt x="26" y="60"/>
                    </a:lnTo>
                    <a:lnTo>
                      <a:pt x="30" y="58"/>
                    </a:lnTo>
                    <a:lnTo>
                      <a:pt x="32" y="56"/>
                    </a:lnTo>
                    <a:lnTo>
                      <a:pt x="34" y="56"/>
                    </a:lnTo>
                    <a:lnTo>
                      <a:pt x="38" y="56"/>
                    </a:lnTo>
                    <a:lnTo>
                      <a:pt x="40" y="58"/>
                    </a:lnTo>
                    <a:lnTo>
                      <a:pt x="42" y="58"/>
                    </a:lnTo>
                    <a:lnTo>
                      <a:pt x="44" y="60"/>
                    </a:lnTo>
                    <a:lnTo>
                      <a:pt x="50" y="66"/>
                    </a:lnTo>
                    <a:lnTo>
                      <a:pt x="54" y="72"/>
                    </a:lnTo>
                    <a:lnTo>
                      <a:pt x="58" y="78"/>
                    </a:lnTo>
                    <a:lnTo>
                      <a:pt x="60" y="84"/>
                    </a:lnTo>
                    <a:lnTo>
                      <a:pt x="60" y="86"/>
                    </a:lnTo>
                    <a:lnTo>
                      <a:pt x="60" y="88"/>
                    </a:lnTo>
                    <a:lnTo>
                      <a:pt x="62" y="94"/>
                    </a:lnTo>
                    <a:lnTo>
                      <a:pt x="62" y="100"/>
                    </a:lnTo>
                    <a:lnTo>
                      <a:pt x="62" y="104"/>
                    </a:lnTo>
                    <a:lnTo>
                      <a:pt x="62" y="108"/>
                    </a:lnTo>
                    <a:lnTo>
                      <a:pt x="60" y="110"/>
                    </a:lnTo>
                    <a:lnTo>
                      <a:pt x="68" y="116"/>
                    </a:lnTo>
                    <a:lnTo>
                      <a:pt x="70" y="114"/>
                    </a:lnTo>
                    <a:lnTo>
                      <a:pt x="72" y="114"/>
                    </a:lnTo>
                    <a:lnTo>
                      <a:pt x="78" y="114"/>
                    </a:lnTo>
                    <a:lnTo>
                      <a:pt x="82" y="114"/>
                    </a:lnTo>
                    <a:lnTo>
                      <a:pt x="86" y="114"/>
                    </a:lnTo>
                    <a:lnTo>
                      <a:pt x="86" y="110"/>
                    </a:lnTo>
                    <a:lnTo>
                      <a:pt x="86" y="100"/>
                    </a:lnTo>
                    <a:lnTo>
                      <a:pt x="84" y="88"/>
                    </a:lnTo>
                    <a:lnTo>
                      <a:pt x="80" y="78"/>
                    </a:lnTo>
                    <a:lnTo>
                      <a:pt x="76" y="74"/>
                    </a:lnTo>
                    <a:lnTo>
                      <a:pt x="72" y="70"/>
                    </a:lnTo>
                    <a:lnTo>
                      <a:pt x="68" y="66"/>
                    </a:lnTo>
                    <a:lnTo>
                      <a:pt x="64" y="62"/>
                    </a:lnTo>
                    <a:lnTo>
                      <a:pt x="62" y="60"/>
                    </a:lnTo>
                    <a:lnTo>
                      <a:pt x="60" y="58"/>
                    </a:lnTo>
                    <a:lnTo>
                      <a:pt x="58" y="56"/>
                    </a:lnTo>
                    <a:lnTo>
                      <a:pt x="54" y="54"/>
                    </a:lnTo>
                    <a:lnTo>
                      <a:pt x="52" y="50"/>
                    </a:lnTo>
                    <a:lnTo>
                      <a:pt x="48" y="48"/>
                    </a:lnTo>
                    <a:lnTo>
                      <a:pt x="46" y="44"/>
                    </a:lnTo>
                    <a:lnTo>
                      <a:pt x="48" y="40"/>
                    </a:lnTo>
                    <a:lnTo>
                      <a:pt x="50" y="38"/>
                    </a:lnTo>
                    <a:lnTo>
                      <a:pt x="52" y="36"/>
                    </a:lnTo>
                    <a:lnTo>
                      <a:pt x="52" y="34"/>
                    </a:lnTo>
                    <a:lnTo>
                      <a:pt x="54" y="30"/>
                    </a:lnTo>
                    <a:lnTo>
                      <a:pt x="54" y="26"/>
                    </a:lnTo>
                    <a:lnTo>
                      <a:pt x="52" y="24"/>
                    </a:lnTo>
                    <a:lnTo>
                      <a:pt x="50" y="20"/>
                    </a:lnTo>
                    <a:lnTo>
                      <a:pt x="40" y="16"/>
                    </a:lnTo>
                    <a:lnTo>
                      <a:pt x="38" y="4"/>
                    </a:lnTo>
                    <a:lnTo>
                      <a:pt x="36" y="4"/>
                    </a:lnTo>
                    <a:lnTo>
                      <a:pt x="36" y="2"/>
                    </a:lnTo>
                    <a:lnTo>
                      <a:pt x="34" y="0"/>
                    </a:lnTo>
                    <a:lnTo>
                      <a:pt x="30" y="0"/>
                    </a:lnTo>
                    <a:lnTo>
                      <a:pt x="28" y="0"/>
                    </a:lnTo>
                    <a:lnTo>
                      <a:pt x="24" y="2"/>
                    </a:lnTo>
                    <a:lnTo>
                      <a:pt x="24" y="4"/>
                    </a:lnTo>
                    <a:lnTo>
                      <a:pt x="24" y="6"/>
                    </a:lnTo>
                    <a:lnTo>
                      <a:pt x="24" y="10"/>
                    </a:lnTo>
                    <a:lnTo>
                      <a:pt x="24" y="14"/>
                    </a:lnTo>
                    <a:lnTo>
                      <a:pt x="24" y="18"/>
                    </a:lnTo>
                    <a:lnTo>
                      <a:pt x="24" y="20"/>
                    </a:lnTo>
                    <a:lnTo>
                      <a:pt x="22" y="20"/>
                    </a:lnTo>
                    <a:lnTo>
                      <a:pt x="20" y="20"/>
                    </a:lnTo>
                    <a:lnTo>
                      <a:pt x="18" y="20"/>
                    </a:lnTo>
                    <a:lnTo>
                      <a:pt x="14" y="22"/>
                    </a:lnTo>
                    <a:lnTo>
                      <a:pt x="12" y="22"/>
                    </a:lnTo>
                    <a:lnTo>
                      <a:pt x="0" y="26"/>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62" name="Freeform 199"/>
              <p:cNvSpPr/>
              <p:nvPr/>
            </p:nvSpPr>
            <p:spPr bwMode="gray">
              <a:xfrm>
                <a:off x="3501" y="425"/>
                <a:ext cx="221" cy="174"/>
              </a:xfrm>
              <a:custGeom>
                <a:avLst/>
                <a:gdLst>
                  <a:gd name="T0" fmla="*/ 150 w 200"/>
                  <a:gd name="T1" fmla="*/ 2 h 174"/>
                  <a:gd name="T2" fmla="*/ 142 w 200"/>
                  <a:gd name="T3" fmla="*/ 10 h 174"/>
                  <a:gd name="T4" fmla="*/ 122 w 200"/>
                  <a:gd name="T5" fmla="*/ 28 h 174"/>
                  <a:gd name="T6" fmla="*/ 118 w 200"/>
                  <a:gd name="T7" fmla="*/ 30 h 174"/>
                  <a:gd name="T8" fmla="*/ 110 w 200"/>
                  <a:gd name="T9" fmla="*/ 36 h 174"/>
                  <a:gd name="T10" fmla="*/ 92 w 200"/>
                  <a:gd name="T11" fmla="*/ 66 h 174"/>
                  <a:gd name="T12" fmla="*/ 82 w 200"/>
                  <a:gd name="T13" fmla="*/ 66 h 174"/>
                  <a:gd name="T14" fmla="*/ 66 w 200"/>
                  <a:gd name="T15" fmla="*/ 70 h 174"/>
                  <a:gd name="T16" fmla="*/ 56 w 200"/>
                  <a:gd name="T17" fmla="*/ 82 h 174"/>
                  <a:gd name="T18" fmla="*/ 46 w 200"/>
                  <a:gd name="T19" fmla="*/ 90 h 174"/>
                  <a:gd name="T20" fmla="*/ 40 w 200"/>
                  <a:gd name="T21" fmla="*/ 94 h 174"/>
                  <a:gd name="T22" fmla="*/ 8 w 200"/>
                  <a:gd name="T23" fmla="*/ 98 h 174"/>
                  <a:gd name="T24" fmla="*/ 14 w 200"/>
                  <a:gd name="T25" fmla="*/ 120 h 174"/>
                  <a:gd name="T26" fmla="*/ 12 w 200"/>
                  <a:gd name="T27" fmla="*/ 132 h 174"/>
                  <a:gd name="T28" fmla="*/ 4 w 200"/>
                  <a:gd name="T29" fmla="*/ 144 h 174"/>
                  <a:gd name="T30" fmla="*/ 4 w 200"/>
                  <a:gd name="T31" fmla="*/ 154 h 174"/>
                  <a:gd name="T32" fmla="*/ 8 w 200"/>
                  <a:gd name="T33" fmla="*/ 162 h 174"/>
                  <a:gd name="T34" fmla="*/ 18 w 200"/>
                  <a:gd name="T35" fmla="*/ 158 h 174"/>
                  <a:gd name="T36" fmla="*/ 30 w 200"/>
                  <a:gd name="T37" fmla="*/ 156 h 174"/>
                  <a:gd name="T38" fmla="*/ 44 w 200"/>
                  <a:gd name="T39" fmla="*/ 158 h 174"/>
                  <a:gd name="T40" fmla="*/ 48 w 200"/>
                  <a:gd name="T41" fmla="*/ 158 h 174"/>
                  <a:gd name="T42" fmla="*/ 60 w 200"/>
                  <a:gd name="T43" fmla="*/ 160 h 174"/>
                  <a:gd name="T44" fmla="*/ 76 w 200"/>
                  <a:gd name="T45" fmla="*/ 174 h 174"/>
                  <a:gd name="T46" fmla="*/ 94 w 200"/>
                  <a:gd name="T47" fmla="*/ 156 h 174"/>
                  <a:gd name="T48" fmla="*/ 114 w 200"/>
                  <a:gd name="T49" fmla="*/ 154 h 174"/>
                  <a:gd name="T50" fmla="*/ 114 w 200"/>
                  <a:gd name="T51" fmla="*/ 130 h 174"/>
                  <a:gd name="T52" fmla="*/ 116 w 200"/>
                  <a:gd name="T53" fmla="*/ 112 h 174"/>
                  <a:gd name="T54" fmla="*/ 152 w 200"/>
                  <a:gd name="T55" fmla="*/ 82 h 174"/>
                  <a:gd name="T56" fmla="*/ 156 w 200"/>
                  <a:gd name="T57" fmla="*/ 76 h 174"/>
                  <a:gd name="T58" fmla="*/ 164 w 200"/>
                  <a:gd name="T59" fmla="*/ 66 h 174"/>
                  <a:gd name="T60" fmla="*/ 172 w 200"/>
                  <a:gd name="T61" fmla="*/ 60 h 174"/>
                  <a:gd name="T62" fmla="*/ 172 w 200"/>
                  <a:gd name="T63" fmla="*/ 52 h 174"/>
                  <a:gd name="T64" fmla="*/ 178 w 200"/>
                  <a:gd name="T65" fmla="*/ 46 h 174"/>
                  <a:gd name="T66" fmla="*/ 188 w 200"/>
                  <a:gd name="T67" fmla="*/ 44 h 174"/>
                  <a:gd name="T68" fmla="*/ 200 w 200"/>
                  <a:gd name="T69" fmla="*/ 46 h 174"/>
                  <a:gd name="T70" fmla="*/ 198 w 200"/>
                  <a:gd name="T71" fmla="*/ 42 h 174"/>
                  <a:gd name="T72" fmla="*/ 192 w 200"/>
                  <a:gd name="T73" fmla="*/ 38 h 174"/>
                  <a:gd name="T74" fmla="*/ 184 w 200"/>
                  <a:gd name="T75" fmla="*/ 36 h 174"/>
                  <a:gd name="T76" fmla="*/ 180 w 200"/>
                  <a:gd name="T77" fmla="*/ 32 h 174"/>
                  <a:gd name="T78" fmla="*/ 172 w 200"/>
                  <a:gd name="T79" fmla="*/ 26 h 174"/>
                  <a:gd name="T80" fmla="*/ 160 w 200"/>
                  <a:gd name="T81" fmla="*/ 28 h 174"/>
                  <a:gd name="T82" fmla="*/ 156 w 200"/>
                  <a:gd name="T83" fmla="*/ 18 h 174"/>
                  <a:gd name="T84" fmla="*/ 154 w 200"/>
                  <a:gd name="T85" fmla="*/ 0 h 17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00"/>
                  <a:gd name="T130" fmla="*/ 0 h 174"/>
                  <a:gd name="T131" fmla="*/ 200 w 200"/>
                  <a:gd name="T132" fmla="*/ 174 h 17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00" h="174">
                    <a:moveTo>
                      <a:pt x="154" y="0"/>
                    </a:moveTo>
                    <a:lnTo>
                      <a:pt x="154" y="2"/>
                    </a:lnTo>
                    <a:lnTo>
                      <a:pt x="150" y="2"/>
                    </a:lnTo>
                    <a:lnTo>
                      <a:pt x="148" y="4"/>
                    </a:lnTo>
                    <a:lnTo>
                      <a:pt x="144" y="8"/>
                    </a:lnTo>
                    <a:lnTo>
                      <a:pt x="142" y="10"/>
                    </a:lnTo>
                    <a:lnTo>
                      <a:pt x="142" y="14"/>
                    </a:lnTo>
                    <a:lnTo>
                      <a:pt x="126" y="18"/>
                    </a:lnTo>
                    <a:lnTo>
                      <a:pt x="122" y="28"/>
                    </a:lnTo>
                    <a:lnTo>
                      <a:pt x="120" y="28"/>
                    </a:lnTo>
                    <a:lnTo>
                      <a:pt x="118" y="30"/>
                    </a:lnTo>
                    <a:lnTo>
                      <a:pt x="116" y="30"/>
                    </a:lnTo>
                    <a:lnTo>
                      <a:pt x="112" y="32"/>
                    </a:lnTo>
                    <a:lnTo>
                      <a:pt x="110" y="36"/>
                    </a:lnTo>
                    <a:lnTo>
                      <a:pt x="110" y="40"/>
                    </a:lnTo>
                    <a:lnTo>
                      <a:pt x="110" y="46"/>
                    </a:lnTo>
                    <a:lnTo>
                      <a:pt x="92" y="66"/>
                    </a:lnTo>
                    <a:lnTo>
                      <a:pt x="90" y="66"/>
                    </a:lnTo>
                    <a:lnTo>
                      <a:pt x="86" y="66"/>
                    </a:lnTo>
                    <a:lnTo>
                      <a:pt x="82" y="66"/>
                    </a:lnTo>
                    <a:lnTo>
                      <a:pt x="76" y="66"/>
                    </a:lnTo>
                    <a:lnTo>
                      <a:pt x="72" y="68"/>
                    </a:lnTo>
                    <a:lnTo>
                      <a:pt x="66" y="70"/>
                    </a:lnTo>
                    <a:lnTo>
                      <a:pt x="62" y="74"/>
                    </a:lnTo>
                    <a:lnTo>
                      <a:pt x="60" y="78"/>
                    </a:lnTo>
                    <a:lnTo>
                      <a:pt x="56" y="82"/>
                    </a:lnTo>
                    <a:lnTo>
                      <a:pt x="52" y="86"/>
                    </a:lnTo>
                    <a:lnTo>
                      <a:pt x="48" y="88"/>
                    </a:lnTo>
                    <a:lnTo>
                      <a:pt x="46" y="90"/>
                    </a:lnTo>
                    <a:lnTo>
                      <a:pt x="44" y="92"/>
                    </a:lnTo>
                    <a:lnTo>
                      <a:pt x="42" y="92"/>
                    </a:lnTo>
                    <a:lnTo>
                      <a:pt x="40" y="94"/>
                    </a:lnTo>
                    <a:lnTo>
                      <a:pt x="32" y="96"/>
                    </a:lnTo>
                    <a:lnTo>
                      <a:pt x="20" y="98"/>
                    </a:lnTo>
                    <a:lnTo>
                      <a:pt x="8" y="98"/>
                    </a:lnTo>
                    <a:lnTo>
                      <a:pt x="0" y="96"/>
                    </a:lnTo>
                    <a:lnTo>
                      <a:pt x="12" y="116"/>
                    </a:lnTo>
                    <a:lnTo>
                      <a:pt x="14" y="120"/>
                    </a:lnTo>
                    <a:lnTo>
                      <a:pt x="14" y="130"/>
                    </a:lnTo>
                    <a:lnTo>
                      <a:pt x="12" y="132"/>
                    </a:lnTo>
                    <a:lnTo>
                      <a:pt x="8" y="134"/>
                    </a:lnTo>
                    <a:lnTo>
                      <a:pt x="6" y="138"/>
                    </a:lnTo>
                    <a:lnTo>
                      <a:pt x="4" y="144"/>
                    </a:lnTo>
                    <a:lnTo>
                      <a:pt x="4" y="146"/>
                    </a:lnTo>
                    <a:lnTo>
                      <a:pt x="4" y="150"/>
                    </a:lnTo>
                    <a:lnTo>
                      <a:pt x="4" y="154"/>
                    </a:lnTo>
                    <a:lnTo>
                      <a:pt x="6" y="158"/>
                    </a:lnTo>
                    <a:lnTo>
                      <a:pt x="8" y="162"/>
                    </a:lnTo>
                    <a:lnTo>
                      <a:pt x="10" y="160"/>
                    </a:lnTo>
                    <a:lnTo>
                      <a:pt x="14" y="160"/>
                    </a:lnTo>
                    <a:lnTo>
                      <a:pt x="18" y="158"/>
                    </a:lnTo>
                    <a:lnTo>
                      <a:pt x="22" y="158"/>
                    </a:lnTo>
                    <a:lnTo>
                      <a:pt x="24" y="156"/>
                    </a:lnTo>
                    <a:lnTo>
                      <a:pt x="30" y="156"/>
                    </a:lnTo>
                    <a:lnTo>
                      <a:pt x="34" y="158"/>
                    </a:lnTo>
                    <a:lnTo>
                      <a:pt x="40" y="158"/>
                    </a:lnTo>
                    <a:lnTo>
                      <a:pt x="44" y="158"/>
                    </a:lnTo>
                    <a:lnTo>
                      <a:pt x="46" y="158"/>
                    </a:lnTo>
                    <a:lnTo>
                      <a:pt x="48" y="158"/>
                    </a:lnTo>
                    <a:lnTo>
                      <a:pt x="52" y="158"/>
                    </a:lnTo>
                    <a:lnTo>
                      <a:pt x="56" y="160"/>
                    </a:lnTo>
                    <a:lnTo>
                      <a:pt x="60" y="160"/>
                    </a:lnTo>
                    <a:lnTo>
                      <a:pt x="64" y="162"/>
                    </a:lnTo>
                    <a:lnTo>
                      <a:pt x="66" y="166"/>
                    </a:lnTo>
                    <a:lnTo>
                      <a:pt x="76" y="174"/>
                    </a:lnTo>
                    <a:lnTo>
                      <a:pt x="92" y="156"/>
                    </a:lnTo>
                    <a:lnTo>
                      <a:pt x="94" y="156"/>
                    </a:lnTo>
                    <a:lnTo>
                      <a:pt x="96" y="154"/>
                    </a:lnTo>
                    <a:lnTo>
                      <a:pt x="100" y="154"/>
                    </a:lnTo>
                    <a:lnTo>
                      <a:pt x="114" y="154"/>
                    </a:lnTo>
                    <a:lnTo>
                      <a:pt x="120" y="154"/>
                    </a:lnTo>
                    <a:lnTo>
                      <a:pt x="122" y="134"/>
                    </a:lnTo>
                    <a:lnTo>
                      <a:pt x="114" y="130"/>
                    </a:lnTo>
                    <a:lnTo>
                      <a:pt x="114" y="128"/>
                    </a:lnTo>
                    <a:lnTo>
                      <a:pt x="114" y="122"/>
                    </a:lnTo>
                    <a:lnTo>
                      <a:pt x="116" y="112"/>
                    </a:lnTo>
                    <a:lnTo>
                      <a:pt x="120" y="102"/>
                    </a:lnTo>
                    <a:lnTo>
                      <a:pt x="132" y="92"/>
                    </a:lnTo>
                    <a:lnTo>
                      <a:pt x="152" y="82"/>
                    </a:lnTo>
                    <a:lnTo>
                      <a:pt x="154" y="80"/>
                    </a:lnTo>
                    <a:lnTo>
                      <a:pt x="156" y="76"/>
                    </a:lnTo>
                    <a:lnTo>
                      <a:pt x="160" y="72"/>
                    </a:lnTo>
                    <a:lnTo>
                      <a:pt x="162" y="70"/>
                    </a:lnTo>
                    <a:lnTo>
                      <a:pt x="164" y="66"/>
                    </a:lnTo>
                    <a:lnTo>
                      <a:pt x="164" y="62"/>
                    </a:lnTo>
                    <a:lnTo>
                      <a:pt x="172" y="62"/>
                    </a:lnTo>
                    <a:lnTo>
                      <a:pt x="172" y="60"/>
                    </a:lnTo>
                    <a:lnTo>
                      <a:pt x="170" y="58"/>
                    </a:lnTo>
                    <a:lnTo>
                      <a:pt x="170" y="56"/>
                    </a:lnTo>
                    <a:lnTo>
                      <a:pt x="172" y="52"/>
                    </a:lnTo>
                    <a:lnTo>
                      <a:pt x="174" y="50"/>
                    </a:lnTo>
                    <a:lnTo>
                      <a:pt x="176" y="46"/>
                    </a:lnTo>
                    <a:lnTo>
                      <a:pt x="178" y="46"/>
                    </a:lnTo>
                    <a:lnTo>
                      <a:pt x="180" y="46"/>
                    </a:lnTo>
                    <a:lnTo>
                      <a:pt x="184" y="44"/>
                    </a:lnTo>
                    <a:lnTo>
                      <a:pt x="188" y="44"/>
                    </a:lnTo>
                    <a:lnTo>
                      <a:pt x="192" y="44"/>
                    </a:lnTo>
                    <a:lnTo>
                      <a:pt x="196" y="46"/>
                    </a:lnTo>
                    <a:lnTo>
                      <a:pt x="200" y="46"/>
                    </a:lnTo>
                    <a:lnTo>
                      <a:pt x="200" y="44"/>
                    </a:lnTo>
                    <a:lnTo>
                      <a:pt x="198" y="42"/>
                    </a:lnTo>
                    <a:lnTo>
                      <a:pt x="196" y="40"/>
                    </a:lnTo>
                    <a:lnTo>
                      <a:pt x="192" y="38"/>
                    </a:lnTo>
                    <a:lnTo>
                      <a:pt x="190" y="38"/>
                    </a:lnTo>
                    <a:lnTo>
                      <a:pt x="186" y="36"/>
                    </a:lnTo>
                    <a:lnTo>
                      <a:pt x="184" y="36"/>
                    </a:lnTo>
                    <a:lnTo>
                      <a:pt x="182" y="34"/>
                    </a:lnTo>
                    <a:lnTo>
                      <a:pt x="182" y="32"/>
                    </a:lnTo>
                    <a:lnTo>
                      <a:pt x="180" y="32"/>
                    </a:lnTo>
                    <a:lnTo>
                      <a:pt x="178" y="30"/>
                    </a:lnTo>
                    <a:lnTo>
                      <a:pt x="176" y="28"/>
                    </a:lnTo>
                    <a:lnTo>
                      <a:pt x="172" y="26"/>
                    </a:lnTo>
                    <a:lnTo>
                      <a:pt x="166" y="26"/>
                    </a:lnTo>
                    <a:lnTo>
                      <a:pt x="160" y="28"/>
                    </a:lnTo>
                    <a:lnTo>
                      <a:pt x="158" y="26"/>
                    </a:lnTo>
                    <a:lnTo>
                      <a:pt x="156" y="22"/>
                    </a:lnTo>
                    <a:lnTo>
                      <a:pt x="156" y="18"/>
                    </a:lnTo>
                    <a:lnTo>
                      <a:pt x="156" y="14"/>
                    </a:lnTo>
                    <a:lnTo>
                      <a:pt x="172" y="0"/>
                    </a:lnTo>
                    <a:lnTo>
                      <a:pt x="154" y="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63" name="Freeform 200"/>
              <p:cNvSpPr/>
              <p:nvPr/>
            </p:nvSpPr>
            <p:spPr bwMode="gray">
              <a:xfrm>
                <a:off x="4028" y="837"/>
                <a:ext cx="75" cy="66"/>
              </a:xfrm>
              <a:custGeom>
                <a:avLst/>
                <a:gdLst>
                  <a:gd name="T0" fmla="*/ 0 w 68"/>
                  <a:gd name="T1" fmla="*/ 0 h 66"/>
                  <a:gd name="T2" fmla="*/ 16 w 68"/>
                  <a:gd name="T3" fmla="*/ 26 h 66"/>
                  <a:gd name="T4" fmla="*/ 18 w 68"/>
                  <a:gd name="T5" fmla="*/ 28 h 66"/>
                  <a:gd name="T6" fmla="*/ 28 w 68"/>
                  <a:gd name="T7" fmla="*/ 36 h 66"/>
                  <a:gd name="T8" fmla="*/ 38 w 68"/>
                  <a:gd name="T9" fmla="*/ 44 h 66"/>
                  <a:gd name="T10" fmla="*/ 50 w 68"/>
                  <a:gd name="T11" fmla="*/ 54 h 66"/>
                  <a:gd name="T12" fmla="*/ 60 w 68"/>
                  <a:gd name="T13" fmla="*/ 62 h 66"/>
                  <a:gd name="T14" fmla="*/ 66 w 68"/>
                  <a:gd name="T15" fmla="*/ 66 h 66"/>
                  <a:gd name="T16" fmla="*/ 68 w 68"/>
                  <a:gd name="T17" fmla="*/ 66 h 66"/>
                  <a:gd name="T18" fmla="*/ 68 w 68"/>
                  <a:gd name="T19" fmla="*/ 62 h 66"/>
                  <a:gd name="T20" fmla="*/ 68 w 68"/>
                  <a:gd name="T21" fmla="*/ 60 h 66"/>
                  <a:gd name="T22" fmla="*/ 68 w 68"/>
                  <a:gd name="T23" fmla="*/ 58 h 66"/>
                  <a:gd name="T24" fmla="*/ 66 w 68"/>
                  <a:gd name="T25" fmla="*/ 56 h 66"/>
                  <a:gd name="T26" fmla="*/ 66 w 68"/>
                  <a:gd name="T27" fmla="*/ 54 h 66"/>
                  <a:gd name="T28" fmla="*/ 58 w 68"/>
                  <a:gd name="T29" fmla="*/ 42 h 66"/>
                  <a:gd name="T30" fmla="*/ 58 w 68"/>
                  <a:gd name="T31" fmla="*/ 40 h 66"/>
                  <a:gd name="T32" fmla="*/ 58 w 68"/>
                  <a:gd name="T33" fmla="*/ 36 h 66"/>
                  <a:gd name="T34" fmla="*/ 56 w 68"/>
                  <a:gd name="T35" fmla="*/ 32 h 66"/>
                  <a:gd name="T36" fmla="*/ 56 w 68"/>
                  <a:gd name="T37" fmla="*/ 26 h 66"/>
                  <a:gd name="T38" fmla="*/ 54 w 68"/>
                  <a:gd name="T39" fmla="*/ 24 h 66"/>
                  <a:gd name="T40" fmla="*/ 46 w 68"/>
                  <a:gd name="T41" fmla="*/ 12 h 66"/>
                  <a:gd name="T42" fmla="*/ 38 w 68"/>
                  <a:gd name="T43" fmla="*/ 14 h 66"/>
                  <a:gd name="T44" fmla="*/ 30 w 68"/>
                  <a:gd name="T45" fmla="*/ 4 h 66"/>
                  <a:gd name="T46" fmla="*/ 12 w 68"/>
                  <a:gd name="T47" fmla="*/ 6 h 66"/>
                  <a:gd name="T48" fmla="*/ 0 w 68"/>
                  <a:gd name="T49" fmla="*/ 0 h 66"/>
                  <a:gd name="T50" fmla="*/ 0 w 68"/>
                  <a:gd name="T51" fmla="*/ 0 h 6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8"/>
                  <a:gd name="T79" fmla="*/ 0 h 66"/>
                  <a:gd name="T80" fmla="*/ 68 w 68"/>
                  <a:gd name="T81" fmla="*/ 66 h 6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8" h="66">
                    <a:moveTo>
                      <a:pt x="0" y="0"/>
                    </a:moveTo>
                    <a:lnTo>
                      <a:pt x="16" y="26"/>
                    </a:lnTo>
                    <a:lnTo>
                      <a:pt x="18" y="28"/>
                    </a:lnTo>
                    <a:lnTo>
                      <a:pt x="28" y="36"/>
                    </a:lnTo>
                    <a:lnTo>
                      <a:pt x="38" y="44"/>
                    </a:lnTo>
                    <a:lnTo>
                      <a:pt x="50" y="54"/>
                    </a:lnTo>
                    <a:lnTo>
                      <a:pt x="60" y="62"/>
                    </a:lnTo>
                    <a:lnTo>
                      <a:pt x="66" y="66"/>
                    </a:lnTo>
                    <a:lnTo>
                      <a:pt x="68" y="66"/>
                    </a:lnTo>
                    <a:lnTo>
                      <a:pt x="68" y="62"/>
                    </a:lnTo>
                    <a:lnTo>
                      <a:pt x="68" y="60"/>
                    </a:lnTo>
                    <a:lnTo>
                      <a:pt x="68" y="58"/>
                    </a:lnTo>
                    <a:lnTo>
                      <a:pt x="66" y="56"/>
                    </a:lnTo>
                    <a:lnTo>
                      <a:pt x="66" y="54"/>
                    </a:lnTo>
                    <a:lnTo>
                      <a:pt x="58" y="42"/>
                    </a:lnTo>
                    <a:lnTo>
                      <a:pt x="58" y="40"/>
                    </a:lnTo>
                    <a:lnTo>
                      <a:pt x="58" y="36"/>
                    </a:lnTo>
                    <a:lnTo>
                      <a:pt x="56" y="32"/>
                    </a:lnTo>
                    <a:lnTo>
                      <a:pt x="56" y="26"/>
                    </a:lnTo>
                    <a:lnTo>
                      <a:pt x="54" y="24"/>
                    </a:lnTo>
                    <a:lnTo>
                      <a:pt x="46" y="12"/>
                    </a:lnTo>
                    <a:lnTo>
                      <a:pt x="38" y="14"/>
                    </a:lnTo>
                    <a:lnTo>
                      <a:pt x="30" y="4"/>
                    </a:lnTo>
                    <a:lnTo>
                      <a:pt x="12" y="6"/>
                    </a:lnTo>
                    <a:lnTo>
                      <a:pt x="0" y="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64" name="Freeform 201"/>
              <p:cNvSpPr/>
              <p:nvPr/>
            </p:nvSpPr>
            <p:spPr bwMode="gray">
              <a:xfrm>
                <a:off x="3876" y="583"/>
                <a:ext cx="60" cy="56"/>
              </a:xfrm>
              <a:custGeom>
                <a:avLst/>
                <a:gdLst>
                  <a:gd name="T0" fmla="*/ 54 w 54"/>
                  <a:gd name="T1" fmla="*/ 56 h 56"/>
                  <a:gd name="T2" fmla="*/ 48 w 54"/>
                  <a:gd name="T3" fmla="*/ 44 h 56"/>
                  <a:gd name="T4" fmla="*/ 48 w 54"/>
                  <a:gd name="T5" fmla="*/ 44 h 56"/>
                  <a:gd name="T6" fmla="*/ 48 w 54"/>
                  <a:gd name="T7" fmla="*/ 42 h 56"/>
                  <a:gd name="T8" fmla="*/ 44 w 54"/>
                  <a:gd name="T9" fmla="*/ 40 h 56"/>
                  <a:gd name="T10" fmla="*/ 40 w 54"/>
                  <a:gd name="T11" fmla="*/ 38 h 56"/>
                  <a:gd name="T12" fmla="*/ 40 w 54"/>
                  <a:gd name="T13" fmla="*/ 38 h 56"/>
                  <a:gd name="T14" fmla="*/ 38 w 54"/>
                  <a:gd name="T15" fmla="*/ 36 h 56"/>
                  <a:gd name="T16" fmla="*/ 34 w 54"/>
                  <a:gd name="T17" fmla="*/ 36 h 56"/>
                  <a:gd name="T18" fmla="*/ 28 w 54"/>
                  <a:gd name="T19" fmla="*/ 36 h 56"/>
                  <a:gd name="T20" fmla="*/ 24 w 54"/>
                  <a:gd name="T21" fmla="*/ 38 h 56"/>
                  <a:gd name="T22" fmla="*/ 20 w 54"/>
                  <a:gd name="T23" fmla="*/ 40 h 56"/>
                  <a:gd name="T24" fmla="*/ 20 w 54"/>
                  <a:gd name="T25" fmla="*/ 42 h 56"/>
                  <a:gd name="T26" fmla="*/ 18 w 54"/>
                  <a:gd name="T27" fmla="*/ 42 h 56"/>
                  <a:gd name="T28" fmla="*/ 18 w 54"/>
                  <a:gd name="T29" fmla="*/ 44 h 56"/>
                  <a:gd name="T30" fmla="*/ 16 w 54"/>
                  <a:gd name="T31" fmla="*/ 44 h 56"/>
                  <a:gd name="T32" fmla="*/ 12 w 54"/>
                  <a:gd name="T33" fmla="*/ 46 h 56"/>
                  <a:gd name="T34" fmla="*/ 6 w 54"/>
                  <a:gd name="T35" fmla="*/ 46 h 56"/>
                  <a:gd name="T36" fmla="*/ 6 w 54"/>
                  <a:gd name="T37" fmla="*/ 32 h 56"/>
                  <a:gd name="T38" fmla="*/ 6 w 54"/>
                  <a:gd name="T39" fmla="*/ 32 h 56"/>
                  <a:gd name="T40" fmla="*/ 6 w 54"/>
                  <a:gd name="T41" fmla="*/ 30 h 56"/>
                  <a:gd name="T42" fmla="*/ 4 w 54"/>
                  <a:gd name="T43" fmla="*/ 26 h 56"/>
                  <a:gd name="T44" fmla="*/ 2 w 54"/>
                  <a:gd name="T45" fmla="*/ 26 h 56"/>
                  <a:gd name="T46" fmla="*/ 2 w 54"/>
                  <a:gd name="T47" fmla="*/ 24 h 56"/>
                  <a:gd name="T48" fmla="*/ 0 w 54"/>
                  <a:gd name="T49" fmla="*/ 22 h 56"/>
                  <a:gd name="T50" fmla="*/ 0 w 54"/>
                  <a:gd name="T51" fmla="*/ 18 h 56"/>
                  <a:gd name="T52" fmla="*/ 0 w 54"/>
                  <a:gd name="T53" fmla="*/ 14 h 56"/>
                  <a:gd name="T54" fmla="*/ 2 w 54"/>
                  <a:gd name="T55" fmla="*/ 12 h 56"/>
                  <a:gd name="T56" fmla="*/ 2 w 54"/>
                  <a:gd name="T57" fmla="*/ 10 h 56"/>
                  <a:gd name="T58" fmla="*/ 2 w 54"/>
                  <a:gd name="T59" fmla="*/ 8 h 56"/>
                  <a:gd name="T60" fmla="*/ 4 w 54"/>
                  <a:gd name="T61" fmla="*/ 4 h 56"/>
                  <a:gd name="T62" fmla="*/ 4 w 54"/>
                  <a:gd name="T63" fmla="*/ 2 h 56"/>
                  <a:gd name="T64" fmla="*/ 6 w 54"/>
                  <a:gd name="T65" fmla="*/ 0 h 56"/>
                  <a:gd name="T66" fmla="*/ 10 w 54"/>
                  <a:gd name="T67" fmla="*/ 0 h 56"/>
                  <a:gd name="T68" fmla="*/ 18 w 54"/>
                  <a:gd name="T69" fmla="*/ 0 h 56"/>
                  <a:gd name="T70" fmla="*/ 24 w 54"/>
                  <a:gd name="T71" fmla="*/ 0 h 56"/>
                  <a:gd name="T72" fmla="*/ 24 w 54"/>
                  <a:gd name="T73" fmla="*/ 0 h 56"/>
                  <a:gd name="T74" fmla="*/ 26 w 54"/>
                  <a:gd name="T75" fmla="*/ 0 h 56"/>
                  <a:gd name="T76" fmla="*/ 26 w 54"/>
                  <a:gd name="T77" fmla="*/ 0 h 56"/>
                  <a:gd name="T78" fmla="*/ 28 w 54"/>
                  <a:gd name="T79" fmla="*/ 2 h 56"/>
                  <a:gd name="T80" fmla="*/ 30 w 54"/>
                  <a:gd name="T81" fmla="*/ 6 h 56"/>
                  <a:gd name="T82" fmla="*/ 30 w 54"/>
                  <a:gd name="T83" fmla="*/ 14 h 56"/>
                  <a:gd name="T84" fmla="*/ 34 w 54"/>
                  <a:gd name="T85" fmla="*/ 28 h 56"/>
                  <a:gd name="T86" fmla="*/ 36 w 54"/>
                  <a:gd name="T87" fmla="*/ 26 h 56"/>
                  <a:gd name="T88" fmla="*/ 36 w 54"/>
                  <a:gd name="T89" fmla="*/ 26 h 56"/>
                  <a:gd name="T90" fmla="*/ 38 w 54"/>
                  <a:gd name="T91" fmla="*/ 24 h 56"/>
                  <a:gd name="T92" fmla="*/ 40 w 54"/>
                  <a:gd name="T93" fmla="*/ 20 h 56"/>
                  <a:gd name="T94" fmla="*/ 40 w 54"/>
                  <a:gd name="T95" fmla="*/ 18 h 56"/>
                  <a:gd name="T96" fmla="*/ 42 w 54"/>
                  <a:gd name="T97" fmla="*/ 14 h 56"/>
                  <a:gd name="T98" fmla="*/ 44 w 54"/>
                  <a:gd name="T99" fmla="*/ 12 h 56"/>
                  <a:gd name="T100" fmla="*/ 44 w 54"/>
                  <a:gd name="T101" fmla="*/ 12 h 56"/>
                  <a:gd name="T102" fmla="*/ 46 w 54"/>
                  <a:gd name="T103" fmla="*/ 12 h 56"/>
                  <a:gd name="T104" fmla="*/ 48 w 54"/>
                  <a:gd name="T105" fmla="*/ 14 h 56"/>
                  <a:gd name="T106" fmla="*/ 48 w 54"/>
                  <a:gd name="T107" fmla="*/ 18 h 56"/>
                  <a:gd name="T108" fmla="*/ 52 w 54"/>
                  <a:gd name="T109" fmla="*/ 34 h 56"/>
                  <a:gd name="T110" fmla="*/ 54 w 54"/>
                  <a:gd name="T111" fmla="*/ 46 h 56"/>
                  <a:gd name="T112" fmla="*/ 54 w 54"/>
                  <a:gd name="T113" fmla="*/ 56 h 56"/>
                  <a:gd name="T114" fmla="*/ 54 w 54"/>
                  <a:gd name="T115" fmla="*/ 56 h 5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4"/>
                  <a:gd name="T175" fmla="*/ 0 h 56"/>
                  <a:gd name="T176" fmla="*/ 54 w 54"/>
                  <a:gd name="T177" fmla="*/ 56 h 5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4" h="56">
                    <a:moveTo>
                      <a:pt x="54" y="56"/>
                    </a:moveTo>
                    <a:lnTo>
                      <a:pt x="48" y="44"/>
                    </a:lnTo>
                    <a:lnTo>
                      <a:pt x="48" y="42"/>
                    </a:lnTo>
                    <a:lnTo>
                      <a:pt x="44" y="40"/>
                    </a:lnTo>
                    <a:lnTo>
                      <a:pt x="40" y="38"/>
                    </a:lnTo>
                    <a:lnTo>
                      <a:pt x="38" y="36"/>
                    </a:lnTo>
                    <a:lnTo>
                      <a:pt x="34" y="36"/>
                    </a:lnTo>
                    <a:lnTo>
                      <a:pt x="28" y="36"/>
                    </a:lnTo>
                    <a:lnTo>
                      <a:pt x="24" y="38"/>
                    </a:lnTo>
                    <a:lnTo>
                      <a:pt x="20" y="40"/>
                    </a:lnTo>
                    <a:lnTo>
                      <a:pt x="20" y="42"/>
                    </a:lnTo>
                    <a:lnTo>
                      <a:pt x="18" y="42"/>
                    </a:lnTo>
                    <a:lnTo>
                      <a:pt x="18" y="44"/>
                    </a:lnTo>
                    <a:lnTo>
                      <a:pt x="16" y="44"/>
                    </a:lnTo>
                    <a:lnTo>
                      <a:pt x="12" y="46"/>
                    </a:lnTo>
                    <a:lnTo>
                      <a:pt x="6" y="46"/>
                    </a:lnTo>
                    <a:lnTo>
                      <a:pt x="6" y="32"/>
                    </a:lnTo>
                    <a:lnTo>
                      <a:pt x="6" y="30"/>
                    </a:lnTo>
                    <a:lnTo>
                      <a:pt x="4" y="26"/>
                    </a:lnTo>
                    <a:lnTo>
                      <a:pt x="2" y="26"/>
                    </a:lnTo>
                    <a:lnTo>
                      <a:pt x="2" y="24"/>
                    </a:lnTo>
                    <a:lnTo>
                      <a:pt x="0" y="22"/>
                    </a:lnTo>
                    <a:lnTo>
                      <a:pt x="0" y="18"/>
                    </a:lnTo>
                    <a:lnTo>
                      <a:pt x="0" y="14"/>
                    </a:lnTo>
                    <a:lnTo>
                      <a:pt x="2" y="12"/>
                    </a:lnTo>
                    <a:lnTo>
                      <a:pt x="2" y="10"/>
                    </a:lnTo>
                    <a:lnTo>
                      <a:pt x="2" y="8"/>
                    </a:lnTo>
                    <a:lnTo>
                      <a:pt x="4" y="4"/>
                    </a:lnTo>
                    <a:lnTo>
                      <a:pt x="4" y="2"/>
                    </a:lnTo>
                    <a:lnTo>
                      <a:pt x="6" y="0"/>
                    </a:lnTo>
                    <a:lnTo>
                      <a:pt x="10" y="0"/>
                    </a:lnTo>
                    <a:lnTo>
                      <a:pt x="18" y="0"/>
                    </a:lnTo>
                    <a:lnTo>
                      <a:pt x="24" y="0"/>
                    </a:lnTo>
                    <a:lnTo>
                      <a:pt x="26" y="0"/>
                    </a:lnTo>
                    <a:lnTo>
                      <a:pt x="28" y="2"/>
                    </a:lnTo>
                    <a:lnTo>
                      <a:pt x="30" y="6"/>
                    </a:lnTo>
                    <a:lnTo>
                      <a:pt x="30" y="14"/>
                    </a:lnTo>
                    <a:lnTo>
                      <a:pt x="34" y="28"/>
                    </a:lnTo>
                    <a:lnTo>
                      <a:pt x="36" y="26"/>
                    </a:lnTo>
                    <a:lnTo>
                      <a:pt x="38" y="24"/>
                    </a:lnTo>
                    <a:lnTo>
                      <a:pt x="40" y="20"/>
                    </a:lnTo>
                    <a:lnTo>
                      <a:pt x="40" y="18"/>
                    </a:lnTo>
                    <a:lnTo>
                      <a:pt x="42" y="14"/>
                    </a:lnTo>
                    <a:lnTo>
                      <a:pt x="44" y="12"/>
                    </a:lnTo>
                    <a:lnTo>
                      <a:pt x="46" y="12"/>
                    </a:lnTo>
                    <a:lnTo>
                      <a:pt x="48" y="14"/>
                    </a:lnTo>
                    <a:lnTo>
                      <a:pt x="48" y="18"/>
                    </a:lnTo>
                    <a:lnTo>
                      <a:pt x="52" y="34"/>
                    </a:lnTo>
                    <a:lnTo>
                      <a:pt x="54" y="46"/>
                    </a:lnTo>
                    <a:lnTo>
                      <a:pt x="54" y="56"/>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65" name="Freeform 202"/>
              <p:cNvSpPr/>
              <p:nvPr/>
            </p:nvSpPr>
            <p:spPr bwMode="gray">
              <a:xfrm>
                <a:off x="3931" y="545"/>
                <a:ext cx="111" cy="272"/>
              </a:xfrm>
              <a:custGeom>
                <a:avLst/>
                <a:gdLst>
                  <a:gd name="T0" fmla="*/ 40 w 100"/>
                  <a:gd name="T1" fmla="*/ 170 h 272"/>
                  <a:gd name="T2" fmla="*/ 26 w 100"/>
                  <a:gd name="T3" fmla="*/ 166 h 272"/>
                  <a:gd name="T4" fmla="*/ 26 w 100"/>
                  <a:gd name="T5" fmla="*/ 156 h 272"/>
                  <a:gd name="T6" fmla="*/ 26 w 100"/>
                  <a:gd name="T7" fmla="*/ 142 h 272"/>
                  <a:gd name="T8" fmla="*/ 24 w 100"/>
                  <a:gd name="T9" fmla="*/ 136 h 272"/>
                  <a:gd name="T10" fmla="*/ 20 w 100"/>
                  <a:gd name="T11" fmla="*/ 130 h 272"/>
                  <a:gd name="T12" fmla="*/ 16 w 100"/>
                  <a:gd name="T13" fmla="*/ 120 h 272"/>
                  <a:gd name="T14" fmla="*/ 10 w 100"/>
                  <a:gd name="T15" fmla="*/ 112 h 272"/>
                  <a:gd name="T16" fmla="*/ 8 w 100"/>
                  <a:gd name="T17" fmla="*/ 108 h 272"/>
                  <a:gd name="T18" fmla="*/ 4 w 100"/>
                  <a:gd name="T19" fmla="*/ 102 h 272"/>
                  <a:gd name="T20" fmla="*/ 2 w 100"/>
                  <a:gd name="T21" fmla="*/ 94 h 272"/>
                  <a:gd name="T22" fmla="*/ 2 w 100"/>
                  <a:gd name="T23" fmla="*/ 90 h 272"/>
                  <a:gd name="T24" fmla="*/ 4 w 100"/>
                  <a:gd name="T25" fmla="*/ 82 h 272"/>
                  <a:gd name="T26" fmla="*/ 2 w 100"/>
                  <a:gd name="T27" fmla="*/ 78 h 272"/>
                  <a:gd name="T28" fmla="*/ 0 w 100"/>
                  <a:gd name="T29" fmla="*/ 74 h 272"/>
                  <a:gd name="T30" fmla="*/ 2 w 100"/>
                  <a:gd name="T31" fmla="*/ 70 h 272"/>
                  <a:gd name="T32" fmla="*/ 4 w 100"/>
                  <a:gd name="T33" fmla="*/ 72 h 272"/>
                  <a:gd name="T34" fmla="*/ 6 w 100"/>
                  <a:gd name="T35" fmla="*/ 72 h 272"/>
                  <a:gd name="T36" fmla="*/ 8 w 100"/>
                  <a:gd name="T37" fmla="*/ 74 h 272"/>
                  <a:gd name="T38" fmla="*/ 10 w 100"/>
                  <a:gd name="T39" fmla="*/ 70 h 272"/>
                  <a:gd name="T40" fmla="*/ 6 w 100"/>
                  <a:gd name="T41" fmla="*/ 56 h 272"/>
                  <a:gd name="T42" fmla="*/ 8 w 100"/>
                  <a:gd name="T43" fmla="*/ 56 h 272"/>
                  <a:gd name="T44" fmla="*/ 10 w 100"/>
                  <a:gd name="T45" fmla="*/ 58 h 272"/>
                  <a:gd name="T46" fmla="*/ 16 w 100"/>
                  <a:gd name="T47" fmla="*/ 60 h 272"/>
                  <a:gd name="T48" fmla="*/ 22 w 100"/>
                  <a:gd name="T49" fmla="*/ 58 h 272"/>
                  <a:gd name="T50" fmla="*/ 22 w 100"/>
                  <a:gd name="T51" fmla="*/ 56 h 272"/>
                  <a:gd name="T52" fmla="*/ 26 w 100"/>
                  <a:gd name="T53" fmla="*/ 54 h 272"/>
                  <a:gd name="T54" fmla="*/ 28 w 100"/>
                  <a:gd name="T55" fmla="*/ 48 h 272"/>
                  <a:gd name="T56" fmla="*/ 32 w 100"/>
                  <a:gd name="T57" fmla="*/ 40 h 272"/>
                  <a:gd name="T58" fmla="*/ 36 w 100"/>
                  <a:gd name="T59" fmla="*/ 34 h 272"/>
                  <a:gd name="T60" fmla="*/ 36 w 100"/>
                  <a:gd name="T61" fmla="*/ 30 h 272"/>
                  <a:gd name="T62" fmla="*/ 40 w 100"/>
                  <a:gd name="T63" fmla="*/ 26 h 272"/>
                  <a:gd name="T64" fmla="*/ 66 w 100"/>
                  <a:gd name="T65" fmla="*/ 0 h 272"/>
                  <a:gd name="T66" fmla="*/ 74 w 100"/>
                  <a:gd name="T67" fmla="*/ 8 h 272"/>
                  <a:gd name="T68" fmla="*/ 84 w 100"/>
                  <a:gd name="T69" fmla="*/ 34 h 272"/>
                  <a:gd name="T70" fmla="*/ 82 w 100"/>
                  <a:gd name="T71" fmla="*/ 36 h 272"/>
                  <a:gd name="T72" fmla="*/ 76 w 100"/>
                  <a:gd name="T73" fmla="*/ 52 h 272"/>
                  <a:gd name="T74" fmla="*/ 72 w 100"/>
                  <a:gd name="T75" fmla="*/ 72 h 272"/>
                  <a:gd name="T76" fmla="*/ 76 w 100"/>
                  <a:gd name="T77" fmla="*/ 76 h 272"/>
                  <a:gd name="T78" fmla="*/ 80 w 100"/>
                  <a:gd name="T79" fmla="*/ 80 h 272"/>
                  <a:gd name="T80" fmla="*/ 90 w 100"/>
                  <a:gd name="T81" fmla="*/ 78 h 272"/>
                  <a:gd name="T82" fmla="*/ 96 w 100"/>
                  <a:gd name="T83" fmla="*/ 98 h 272"/>
                  <a:gd name="T84" fmla="*/ 90 w 100"/>
                  <a:gd name="T85" fmla="*/ 102 h 272"/>
                  <a:gd name="T86" fmla="*/ 82 w 100"/>
                  <a:gd name="T87" fmla="*/ 112 h 272"/>
                  <a:gd name="T88" fmla="*/ 84 w 100"/>
                  <a:gd name="T89" fmla="*/ 138 h 272"/>
                  <a:gd name="T90" fmla="*/ 82 w 100"/>
                  <a:gd name="T91" fmla="*/ 138 h 272"/>
                  <a:gd name="T92" fmla="*/ 80 w 100"/>
                  <a:gd name="T93" fmla="*/ 142 h 272"/>
                  <a:gd name="T94" fmla="*/ 80 w 100"/>
                  <a:gd name="T95" fmla="*/ 150 h 272"/>
                  <a:gd name="T96" fmla="*/ 80 w 100"/>
                  <a:gd name="T97" fmla="*/ 158 h 272"/>
                  <a:gd name="T98" fmla="*/ 80 w 100"/>
                  <a:gd name="T99" fmla="*/ 168 h 272"/>
                  <a:gd name="T100" fmla="*/ 84 w 100"/>
                  <a:gd name="T101" fmla="*/ 182 h 272"/>
                  <a:gd name="T102" fmla="*/ 84 w 100"/>
                  <a:gd name="T103" fmla="*/ 210 h 272"/>
                  <a:gd name="T104" fmla="*/ 84 w 100"/>
                  <a:gd name="T105" fmla="*/ 224 h 272"/>
                  <a:gd name="T106" fmla="*/ 82 w 100"/>
                  <a:gd name="T107" fmla="*/ 244 h 272"/>
                  <a:gd name="T108" fmla="*/ 76 w 100"/>
                  <a:gd name="T109" fmla="*/ 272 h 272"/>
                  <a:gd name="T110" fmla="*/ 72 w 100"/>
                  <a:gd name="T111" fmla="*/ 262 h 272"/>
                  <a:gd name="T112" fmla="*/ 74 w 100"/>
                  <a:gd name="T113" fmla="*/ 226 h 272"/>
                  <a:gd name="T114" fmla="*/ 74 w 100"/>
                  <a:gd name="T115" fmla="*/ 206 h 272"/>
                  <a:gd name="T116" fmla="*/ 70 w 100"/>
                  <a:gd name="T117" fmla="*/ 168 h 272"/>
                  <a:gd name="T118" fmla="*/ 62 w 100"/>
                  <a:gd name="T119" fmla="*/ 154 h 27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0"/>
                  <a:gd name="T181" fmla="*/ 0 h 272"/>
                  <a:gd name="T182" fmla="*/ 100 w 100"/>
                  <a:gd name="T183" fmla="*/ 272 h 27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0" h="272">
                    <a:moveTo>
                      <a:pt x="62" y="154"/>
                    </a:moveTo>
                    <a:lnTo>
                      <a:pt x="40" y="170"/>
                    </a:lnTo>
                    <a:lnTo>
                      <a:pt x="26" y="168"/>
                    </a:lnTo>
                    <a:lnTo>
                      <a:pt x="26" y="166"/>
                    </a:lnTo>
                    <a:lnTo>
                      <a:pt x="26" y="162"/>
                    </a:lnTo>
                    <a:lnTo>
                      <a:pt x="26" y="156"/>
                    </a:lnTo>
                    <a:lnTo>
                      <a:pt x="26" y="148"/>
                    </a:lnTo>
                    <a:lnTo>
                      <a:pt x="26" y="142"/>
                    </a:lnTo>
                    <a:lnTo>
                      <a:pt x="24" y="138"/>
                    </a:lnTo>
                    <a:lnTo>
                      <a:pt x="24" y="136"/>
                    </a:lnTo>
                    <a:lnTo>
                      <a:pt x="22" y="134"/>
                    </a:lnTo>
                    <a:lnTo>
                      <a:pt x="20" y="130"/>
                    </a:lnTo>
                    <a:lnTo>
                      <a:pt x="18" y="126"/>
                    </a:lnTo>
                    <a:lnTo>
                      <a:pt x="16" y="120"/>
                    </a:lnTo>
                    <a:lnTo>
                      <a:pt x="12" y="116"/>
                    </a:lnTo>
                    <a:lnTo>
                      <a:pt x="10" y="112"/>
                    </a:lnTo>
                    <a:lnTo>
                      <a:pt x="10" y="108"/>
                    </a:lnTo>
                    <a:lnTo>
                      <a:pt x="8" y="108"/>
                    </a:lnTo>
                    <a:lnTo>
                      <a:pt x="6" y="106"/>
                    </a:lnTo>
                    <a:lnTo>
                      <a:pt x="4" y="102"/>
                    </a:lnTo>
                    <a:lnTo>
                      <a:pt x="4" y="98"/>
                    </a:lnTo>
                    <a:lnTo>
                      <a:pt x="2" y="94"/>
                    </a:lnTo>
                    <a:lnTo>
                      <a:pt x="2" y="92"/>
                    </a:lnTo>
                    <a:lnTo>
                      <a:pt x="2" y="90"/>
                    </a:lnTo>
                    <a:lnTo>
                      <a:pt x="4" y="86"/>
                    </a:lnTo>
                    <a:lnTo>
                      <a:pt x="4" y="82"/>
                    </a:lnTo>
                    <a:lnTo>
                      <a:pt x="2" y="78"/>
                    </a:lnTo>
                    <a:lnTo>
                      <a:pt x="2" y="76"/>
                    </a:lnTo>
                    <a:lnTo>
                      <a:pt x="0" y="74"/>
                    </a:lnTo>
                    <a:lnTo>
                      <a:pt x="0" y="72"/>
                    </a:lnTo>
                    <a:lnTo>
                      <a:pt x="2" y="70"/>
                    </a:lnTo>
                    <a:lnTo>
                      <a:pt x="4" y="72"/>
                    </a:lnTo>
                    <a:lnTo>
                      <a:pt x="6" y="72"/>
                    </a:lnTo>
                    <a:lnTo>
                      <a:pt x="8" y="74"/>
                    </a:lnTo>
                    <a:lnTo>
                      <a:pt x="10" y="72"/>
                    </a:lnTo>
                    <a:lnTo>
                      <a:pt x="10" y="70"/>
                    </a:lnTo>
                    <a:lnTo>
                      <a:pt x="8" y="56"/>
                    </a:lnTo>
                    <a:lnTo>
                      <a:pt x="6" y="56"/>
                    </a:lnTo>
                    <a:lnTo>
                      <a:pt x="8" y="56"/>
                    </a:lnTo>
                    <a:lnTo>
                      <a:pt x="10" y="58"/>
                    </a:lnTo>
                    <a:lnTo>
                      <a:pt x="14" y="60"/>
                    </a:lnTo>
                    <a:lnTo>
                      <a:pt x="16" y="60"/>
                    </a:lnTo>
                    <a:lnTo>
                      <a:pt x="22" y="58"/>
                    </a:lnTo>
                    <a:lnTo>
                      <a:pt x="22" y="56"/>
                    </a:lnTo>
                    <a:lnTo>
                      <a:pt x="24" y="54"/>
                    </a:lnTo>
                    <a:lnTo>
                      <a:pt x="26" y="54"/>
                    </a:lnTo>
                    <a:lnTo>
                      <a:pt x="28" y="50"/>
                    </a:lnTo>
                    <a:lnTo>
                      <a:pt x="28" y="48"/>
                    </a:lnTo>
                    <a:lnTo>
                      <a:pt x="30" y="46"/>
                    </a:lnTo>
                    <a:lnTo>
                      <a:pt x="32" y="40"/>
                    </a:lnTo>
                    <a:lnTo>
                      <a:pt x="34" y="36"/>
                    </a:lnTo>
                    <a:lnTo>
                      <a:pt x="36" y="34"/>
                    </a:lnTo>
                    <a:lnTo>
                      <a:pt x="36" y="32"/>
                    </a:lnTo>
                    <a:lnTo>
                      <a:pt x="36" y="30"/>
                    </a:lnTo>
                    <a:lnTo>
                      <a:pt x="38" y="28"/>
                    </a:lnTo>
                    <a:lnTo>
                      <a:pt x="40" y="26"/>
                    </a:lnTo>
                    <a:lnTo>
                      <a:pt x="54" y="24"/>
                    </a:lnTo>
                    <a:lnTo>
                      <a:pt x="66" y="0"/>
                    </a:lnTo>
                    <a:lnTo>
                      <a:pt x="68" y="2"/>
                    </a:lnTo>
                    <a:lnTo>
                      <a:pt x="74" y="8"/>
                    </a:lnTo>
                    <a:lnTo>
                      <a:pt x="80" y="20"/>
                    </a:lnTo>
                    <a:lnTo>
                      <a:pt x="84" y="34"/>
                    </a:lnTo>
                    <a:lnTo>
                      <a:pt x="82" y="36"/>
                    </a:lnTo>
                    <a:lnTo>
                      <a:pt x="78" y="40"/>
                    </a:lnTo>
                    <a:lnTo>
                      <a:pt x="76" y="52"/>
                    </a:lnTo>
                    <a:lnTo>
                      <a:pt x="72" y="70"/>
                    </a:lnTo>
                    <a:lnTo>
                      <a:pt x="72" y="72"/>
                    </a:lnTo>
                    <a:lnTo>
                      <a:pt x="74" y="74"/>
                    </a:lnTo>
                    <a:lnTo>
                      <a:pt x="76" y="76"/>
                    </a:lnTo>
                    <a:lnTo>
                      <a:pt x="78" y="78"/>
                    </a:lnTo>
                    <a:lnTo>
                      <a:pt x="80" y="80"/>
                    </a:lnTo>
                    <a:lnTo>
                      <a:pt x="84" y="80"/>
                    </a:lnTo>
                    <a:lnTo>
                      <a:pt x="90" y="78"/>
                    </a:lnTo>
                    <a:lnTo>
                      <a:pt x="100" y="84"/>
                    </a:lnTo>
                    <a:lnTo>
                      <a:pt x="96" y="98"/>
                    </a:lnTo>
                    <a:lnTo>
                      <a:pt x="94" y="100"/>
                    </a:lnTo>
                    <a:lnTo>
                      <a:pt x="90" y="102"/>
                    </a:lnTo>
                    <a:lnTo>
                      <a:pt x="86" y="104"/>
                    </a:lnTo>
                    <a:lnTo>
                      <a:pt x="82" y="112"/>
                    </a:lnTo>
                    <a:lnTo>
                      <a:pt x="80" y="122"/>
                    </a:lnTo>
                    <a:lnTo>
                      <a:pt x="84" y="138"/>
                    </a:lnTo>
                    <a:lnTo>
                      <a:pt x="82" y="138"/>
                    </a:lnTo>
                    <a:lnTo>
                      <a:pt x="80" y="140"/>
                    </a:lnTo>
                    <a:lnTo>
                      <a:pt x="80" y="142"/>
                    </a:lnTo>
                    <a:lnTo>
                      <a:pt x="78" y="146"/>
                    </a:lnTo>
                    <a:lnTo>
                      <a:pt x="80" y="150"/>
                    </a:lnTo>
                    <a:lnTo>
                      <a:pt x="80" y="156"/>
                    </a:lnTo>
                    <a:lnTo>
                      <a:pt x="80" y="158"/>
                    </a:lnTo>
                    <a:lnTo>
                      <a:pt x="80" y="162"/>
                    </a:lnTo>
                    <a:lnTo>
                      <a:pt x="80" y="168"/>
                    </a:lnTo>
                    <a:lnTo>
                      <a:pt x="82" y="174"/>
                    </a:lnTo>
                    <a:lnTo>
                      <a:pt x="84" y="182"/>
                    </a:lnTo>
                    <a:lnTo>
                      <a:pt x="88" y="188"/>
                    </a:lnTo>
                    <a:lnTo>
                      <a:pt x="84" y="210"/>
                    </a:lnTo>
                    <a:lnTo>
                      <a:pt x="84" y="218"/>
                    </a:lnTo>
                    <a:lnTo>
                      <a:pt x="84" y="224"/>
                    </a:lnTo>
                    <a:lnTo>
                      <a:pt x="84" y="230"/>
                    </a:lnTo>
                    <a:lnTo>
                      <a:pt x="82" y="244"/>
                    </a:lnTo>
                    <a:lnTo>
                      <a:pt x="80" y="260"/>
                    </a:lnTo>
                    <a:lnTo>
                      <a:pt x="76" y="272"/>
                    </a:lnTo>
                    <a:lnTo>
                      <a:pt x="74" y="270"/>
                    </a:lnTo>
                    <a:lnTo>
                      <a:pt x="72" y="262"/>
                    </a:lnTo>
                    <a:lnTo>
                      <a:pt x="72" y="248"/>
                    </a:lnTo>
                    <a:lnTo>
                      <a:pt x="74" y="226"/>
                    </a:lnTo>
                    <a:lnTo>
                      <a:pt x="74" y="220"/>
                    </a:lnTo>
                    <a:lnTo>
                      <a:pt x="74" y="206"/>
                    </a:lnTo>
                    <a:lnTo>
                      <a:pt x="74" y="188"/>
                    </a:lnTo>
                    <a:lnTo>
                      <a:pt x="70" y="168"/>
                    </a:lnTo>
                    <a:lnTo>
                      <a:pt x="62" y="154"/>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66" name="Freeform 203"/>
              <p:cNvSpPr/>
              <p:nvPr/>
            </p:nvSpPr>
            <p:spPr bwMode="gray">
              <a:xfrm>
                <a:off x="4070" y="607"/>
                <a:ext cx="100" cy="168"/>
              </a:xfrm>
              <a:custGeom>
                <a:avLst/>
                <a:gdLst>
                  <a:gd name="T0" fmla="*/ 58 w 90"/>
                  <a:gd name="T1" fmla="*/ 124 h 168"/>
                  <a:gd name="T2" fmla="*/ 62 w 90"/>
                  <a:gd name="T3" fmla="*/ 128 h 168"/>
                  <a:gd name="T4" fmla="*/ 64 w 90"/>
                  <a:gd name="T5" fmla="*/ 132 h 168"/>
                  <a:gd name="T6" fmla="*/ 50 w 90"/>
                  <a:gd name="T7" fmla="*/ 154 h 168"/>
                  <a:gd name="T8" fmla="*/ 42 w 90"/>
                  <a:gd name="T9" fmla="*/ 158 h 168"/>
                  <a:gd name="T10" fmla="*/ 46 w 90"/>
                  <a:gd name="T11" fmla="*/ 166 h 168"/>
                  <a:gd name="T12" fmla="*/ 64 w 90"/>
                  <a:gd name="T13" fmla="*/ 164 h 168"/>
                  <a:gd name="T14" fmla="*/ 78 w 90"/>
                  <a:gd name="T15" fmla="*/ 150 h 168"/>
                  <a:gd name="T16" fmla="*/ 88 w 90"/>
                  <a:gd name="T17" fmla="*/ 134 h 168"/>
                  <a:gd name="T18" fmla="*/ 90 w 90"/>
                  <a:gd name="T19" fmla="*/ 126 h 168"/>
                  <a:gd name="T20" fmla="*/ 84 w 90"/>
                  <a:gd name="T21" fmla="*/ 102 h 168"/>
                  <a:gd name="T22" fmla="*/ 84 w 90"/>
                  <a:gd name="T23" fmla="*/ 98 h 168"/>
                  <a:gd name="T24" fmla="*/ 82 w 90"/>
                  <a:gd name="T25" fmla="*/ 90 h 168"/>
                  <a:gd name="T26" fmla="*/ 76 w 90"/>
                  <a:gd name="T27" fmla="*/ 82 h 168"/>
                  <a:gd name="T28" fmla="*/ 60 w 90"/>
                  <a:gd name="T29" fmla="*/ 74 h 168"/>
                  <a:gd name="T30" fmla="*/ 46 w 90"/>
                  <a:gd name="T31" fmla="*/ 46 h 168"/>
                  <a:gd name="T32" fmla="*/ 48 w 90"/>
                  <a:gd name="T33" fmla="*/ 42 h 168"/>
                  <a:gd name="T34" fmla="*/ 52 w 90"/>
                  <a:gd name="T35" fmla="*/ 36 h 168"/>
                  <a:gd name="T36" fmla="*/ 60 w 90"/>
                  <a:gd name="T37" fmla="*/ 32 h 168"/>
                  <a:gd name="T38" fmla="*/ 64 w 90"/>
                  <a:gd name="T39" fmla="*/ 30 h 168"/>
                  <a:gd name="T40" fmla="*/ 72 w 90"/>
                  <a:gd name="T41" fmla="*/ 26 h 168"/>
                  <a:gd name="T42" fmla="*/ 70 w 90"/>
                  <a:gd name="T43" fmla="*/ 22 h 168"/>
                  <a:gd name="T44" fmla="*/ 68 w 90"/>
                  <a:gd name="T45" fmla="*/ 16 h 168"/>
                  <a:gd name="T46" fmla="*/ 64 w 90"/>
                  <a:gd name="T47" fmla="*/ 12 h 168"/>
                  <a:gd name="T48" fmla="*/ 60 w 90"/>
                  <a:gd name="T49" fmla="*/ 6 h 168"/>
                  <a:gd name="T50" fmla="*/ 50 w 90"/>
                  <a:gd name="T51" fmla="*/ 2 h 168"/>
                  <a:gd name="T52" fmla="*/ 48 w 90"/>
                  <a:gd name="T53" fmla="*/ 4 h 168"/>
                  <a:gd name="T54" fmla="*/ 40 w 90"/>
                  <a:gd name="T55" fmla="*/ 4 h 168"/>
                  <a:gd name="T56" fmla="*/ 28 w 90"/>
                  <a:gd name="T57" fmla="*/ 2 h 168"/>
                  <a:gd name="T58" fmla="*/ 20 w 90"/>
                  <a:gd name="T59" fmla="*/ 0 h 168"/>
                  <a:gd name="T60" fmla="*/ 14 w 90"/>
                  <a:gd name="T61" fmla="*/ 2 h 168"/>
                  <a:gd name="T62" fmla="*/ 8 w 90"/>
                  <a:gd name="T63" fmla="*/ 2 h 168"/>
                  <a:gd name="T64" fmla="*/ 2 w 90"/>
                  <a:gd name="T65" fmla="*/ 4 h 168"/>
                  <a:gd name="T66" fmla="*/ 0 w 90"/>
                  <a:gd name="T67" fmla="*/ 10 h 168"/>
                  <a:gd name="T68" fmla="*/ 4 w 90"/>
                  <a:gd name="T69" fmla="*/ 10 h 168"/>
                  <a:gd name="T70" fmla="*/ 8 w 90"/>
                  <a:gd name="T71" fmla="*/ 14 h 168"/>
                  <a:gd name="T72" fmla="*/ 20 w 90"/>
                  <a:gd name="T73" fmla="*/ 30 h 168"/>
                  <a:gd name="T74" fmla="*/ 24 w 90"/>
                  <a:gd name="T75" fmla="*/ 36 h 168"/>
                  <a:gd name="T76" fmla="*/ 22 w 90"/>
                  <a:gd name="T77" fmla="*/ 44 h 168"/>
                  <a:gd name="T78" fmla="*/ 20 w 90"/>
                  <a:gd name="T79" fmla="*/ 48 h 168"/>
                  <a:gd name="T80" fmla="*/ 18 w 90"/>
                  <a:gd name="T81" fmla="*/ 50 h 168"/>
                  <a:gd name="T82" fmla="*/ 18 w 90"/>
                  <a:gd name="T83" fmla="*/ 58 h 168"/>
                  <a:gd name="T84" fmla="*/ 24 w 90"/>
                  <a:gd name="T85" fmla="*/ 64 h 168"/>
                  <a:gd name="T86" fmla="*/ 30 w 90"/>
                  <a:gd name="T87" fmla="*/ 68 h 168"/>
                  <a:gd name="T88" fmla="*/ 32 w 90"/>
                  <a:gd name="T89" fmla="*/ 70 h 168"/>
                  <a:gd name="T90" fmla="*/ 38 w 90"/>
                  <a:gd name="T91" fmla="*/ 76 h 168"/>
                  <a:gd name="T92" fmla="*/ 46 w 90"/>
                  <a:gd name="T93" fmla="*/ 84 h 168"/>
                  <a:gd name="T94" fmla="*/ 52 w 90"/>
                  <a:gd name="T95" fmla="*/ 94 h 168"/>
                  <a:gd name="T96" fmla="*/ 56 w 90"/>
                  <a:gd name="T97" fmla="*/ 106 h 168"/>
                  <a:gd name="T98" fmla="*/ 56 w 90"/>
                  <a:gd name="T99" fmla="*/ 116 h 168"/>
                  <a:gd name="T100" fmla="*/ 56 w 90"/>
                  <a:gd name="T101" fmla="*/ 124 h 16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0"/>
                  <a:gd name="T154" fmla="*/ 0 h 168"/>
                  <a:gd name="T155" fmla="*/ 90 w 90"/>
                  <a:gd name="T156" fmla="*/ 168 h 16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0" h="168">
                    <a:moveTo>
                      <a:pt x="56" y="124"/>
                    </a:moveTo>
                    <a:lnTo>
                      <a:pt x="58" y="124"/>
                    </a:lnTo>
                    <a:lnTo>
                      <a:pt x="60" y="126"/>
                    </a:lnTo>
                    <a:lnTo>
                      <a:pt x="62" y="128"/>
                    </a:lnTo>
                    <a:lnTo>
                      <a:pt x="64" y="132"/>
                    </a:lnTo>
                    <a:lnTo>
                      <a:pt x="60" y="150"/>
                    </a:lnTo>
                    <a:lnTo>
                      <a:pt x="50" y="154"/>
                    </a:lnTo>
                    <a:lnTo>
                      <a:pt x="46" y="158"/>
                    </a:lnTo>
                    <a:lnTo>
                      <a:pt x="42" y="158"/>
                    </a:lnTo>
                    <a:lnTo>
                      <a:pt x="38" y="168"/>
                    </a:lnTo>
                    <a:lnTo>
                      <a:pt x="46" y="166"/>
                    </a:lnTo>
                    <a:lnTo>
                      <a:pt x="62" y="168"/>
                    </a:lnTo>
                    <a:lnTo>
                      <a:pt x="64" y="164"/>
                    </a:lnTo>
                    <a:lnTo>
                      <a:pt x="70" y="158"/>
                    </a:lnTo>
                    <a:lnTo>
                      <a:pt x="78" y="150"/>
                    </a:lnTo>
                    <a:lnTo>
                      <a:pt x="86" y="140"/>
                    </a:lnTo>
                    <a:lnTo>
                      <a:pt x="88" y="134"/>
                    </a:lnTo>
                    <a:lnTo>
                      <a:pt x="90" y="130"/>
                    </a:lnTo>
                    <a:lnTo>
                      <a:pt x="90" y="126"/>
                    </a:lnTo>
                    <a:lnTo>
                      <a:pt x="88" y="124"/>
                    </a:lnTo>
                    <a:lnTo>
                      <a:pt x="84" y="102"/>
                    </a:lnTo>
                    <a:lnTo>
                      <a:pt x="84" y="100"/>
                    </a:lnTo>
                    <a:lnTo>
                      <a:pt x="84" y="98"/>
                    </a:lnTo>
                    <a:lnTo>
                      <a:pt x="84" y="94"/>
                    </a:lnTo>
                    <a:lnTo>
                      <a:pt x="82" y="90"/>
                    </a:lnTo>
                    <a:lnTo>
                      <a:pt x="80" y="86"/>
                    </a:lnTo>
                    <a:lnTo>
                      <a:pt x="76" y="82"/>
                    </a:lnTo>
                    <a:lnTo>
                      <a:pt x="70" y="78"/>
                    </a:lnTo>
                    <a:lnTo>
                      <a:pt x="60" y="74"/>
                    </a:lnTo>
                    <a:lnTo>
                      <a:pt x="46" y="54"/>
                    </a:lnTo>
                    <a:lnTo>
                      <a:pt x="46" y="46"/>
                    </a:lnTo>
                    <a:lnTo>
                      <a:pt x="48" y="44"/>
                    </a:lnTo>
                    <a:lnTo>
                      <a:pt x="48" y="42"/>
                    </a:lnTo>
                    <a:lnTo>
                      <a:pt x="50" y="40"/>
                    </a:lnTo>
                    <a:lnTo>
                      <a:pt x="52" y="36"/>
                    </a:lnTo>
                    <a:lnTo>
                      <a:pt x="56" y="34"/>
                    </a:lnTo>
                    <a:lnTo>
                      <a:pt x="60" y="32"/>
                    </a:lnTo>
                    <a:lnTo>
                      <a:pt x="64" y="30"/>
                    </a:lnTo>
                    <a:lnTo>
                      <a:pt x="68" y="28"/>
                    </a:lnTo>
                    <a:lnTo>
                      <a:pt x="72" y="26"/>
                    </a:lnTo>
                    <a:lnTo>
                      <a:pt x="70" y="24"/>
                    </a:lnTo>
                    <a:lnTo>
                      <a:pt x="70" y="22"/>
                    </a:lnTo>
                    <a:lnTo>
                      <a:pt x="68" y="18"/>
                    </a:lnTo>
                    <a:lnTo>
                      <a:pt x="68" y="16"/>
                    </a:lnTo>
                    <a:lnTo>
                      <a:pt x="64" y="12"/>
                    </a:lnTo>
                    <a:lnTo>
                      <a:pt x="62" y="10"/>
                    </a:lnTo>
                    <a:lnTo>
                      <a:pt x="60" y="6"/>
                    </a:lnTo>
                    <a:lnTo>
                      <a:pt x="56" y="4"/>
                    </a:lnTo>
                    <a:lnTo>
                      <a:pt x="50" y="2"/>
                    </a:lnTo>
                    <a:lnTo>
                      <a:pt x="48" y="4"/>
                    </a:lnTo>
                    <a:lnTo>
                      <a:pt x="46" y="4"/>
                    </a:lnTo>
                    <a:lnTo>
                      <a:pt x="40" y="4"/>
                    </a:lnTo>
                    <a:lnTo>
                      <a:pt x="34" y="4"/>
                    </a:lnTo>
                    <a:lnTo>
                      <a:pt x="28" y="2"/>
                    </a:lnTo>
                    <a:lnTo>
                      <a:pt x="22" y="2"/>
                    </a:lnTo>
                    <a:lnTo>
                      <a:pt x="20" y="0"/>
                    </a:lnTo>
                    <a:lnTo>
                      <a:pt x="16" y="2"/>
                    </a:lnTo>
                    <a:lnTo>
                      <a:pt x="14" y="2"/>
                    </a:lnTo>
                    <a:lnTo>
                      <a:pt x="10" y="2"/>
                    </a:lnTo>
                    <a:lnTo>
                      <a:pt x="8" y="2"/>
                    </a:lnTo>
                    <a:lnTo>
                      <a:pt x="4" y="4"/>
                    </a:lnTo>
                    <a:lnTo>
                      <a:pt x="2" y="4"/>
                    </a:lnTo>
                    <a:lnTo>
                      <a:pt x="0" y="6"/>
                    </a:lnTo>
                    <a:lnTo>
                      <a:pt x="0" y="10"/>
                    </a:lnTo>
                    <a:lnTo>
                      <a:pt x="2" y="10"/>
                    </a:lnTo>
                    <a:lnTo>
                      <a:pt x="4" y="10"/>
                    </a:lnTo>
                    <a:lnTo>
                      <a:pt x="6" y="12"/>
                    </a:lnTo>
                    <a:lnTo>
                      <a:pt x="8" y="14"/>
                    </a:lnTo>
                    <a:lnTo>
                      <a:pt x="10" y="26"/>
                    </a:lnTo>
                    <a:lnTo>
                      <a:pt x="20" y="30"/>
                    </a:lnTo>
                    <a:lnTo>
                      <a:pt x="22" y="34"/>
                    </a:lnTo>
                    <a:lnTo>
                      <a:pt x="24" y="36"/>
                    </a:lnTo>
                    <a:lnTo>
                      <a:pt x="24" y="40"/>
                    </a:lnTo>
                    <a:lnTo>
                      <a:pt x="22" y="44"/>
                    </a:lnTo>
                    <a:lnTo>
                      <a:pt x="22" y="46"/>
                    </a:lnTo>
                    <a:lnTo>
                      <a:pt x="20" y="48"/>
                    </a:lnTo>
                    <a:lnTo>
                      <a:pt x="18" y="50"/>
                    </a:lnTo>
                    <a:lnTo>
                      <a:pt x="16" y="54"/>
                    </a:lnTo>
                    <a:lnTo>
                      <a:pt x="18" y="58"/>
                    </a:lnTo>
                    <a:lnTo>
                      <a:pt x="22" y="60"/>
                    </a:lnTo>
                    <a:lnTo>
                      <a:pt x="24" y="64"/>
                    </a:lnTo>
                    <a:lnTo>
                      <a:pt x="28" y="66"/>
                    </a:lnTo>
                    <a:lnTo>
                      <a:pt x="30" y="68"/>
                    </a:lnTo>
                    <a:lnTo>
                      <a:pt x="32" y="70"/>
                    </a:lnTo>
                    <a:lnTo>
                      <a:pt x="34" y="72"/>
                    </a:lnTo>
                    <a:lnTo>
                      <a:pt x="38" y="76"/>
                    </a:lnTo>
                    <a:lnTo>
                      <a:pt x="42" y="80"/>
                    </a:lnTo>
                    <a:lnTo>
                      <a:pt x="46" y="84"/>
                    </a:lnTo>
                    <a:lnTo>
                      <a:pt x="50" y="88"/>
                    </a:lnTo>
                    <a:lnTo>
                      <a:pt x="52" y="94"/>
                    </a:lnTo>
                    <a:lnTo>
                      <a:pt x="54" y="100"/>
                    </a:lnTo>
                    <a:lnTo>
                      <a:pt x="56" y="106"/>
                    </a:lnTo>
                    <a:lnTo>
                      <a:pt x="56" y="112"/>
                    </a:lnTo>
                    <a:lnTo>
                      <a:pt x="56" y="116"/>
                    </a:lnTo>
                    <a:lnTo>
                      <a:pt x="56" y="118"/>
                    </a:lnTo>
                    <a:lnTo>
                      <a:pt x="56" y="124"/>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67" name="Freeform 204"/>
              <p:cNvSpPr/>
              <p:nvPr/>
            </p:nvSpPr>
            <p:spPr bwMode="gray">
              <a:xfrm>
                <a:off x="4015" y="643"/>
                <a:ext cx="91" cy="208"/>
              </a:xfrm>
              <a:custGeom>
                <a:avLst/>
                <a:gdLst>
                  <a:gd name="T0" fmla="*/ 18 w 82"/>
                  <a:gd name="T1" fmla="*/ 2 h 208"/>
                  <a:gd name="T2" fmla="*/ 10 w 82"/>
                  <a:gd name="T3" fmla="*/ 6 h 208"/>
                  <a:gd name="T4" fmla="*/ 4 w 82"/>
                  <a:gd name="T5" fmla="*/ 24 h 208"/>
                  <a:gd name="T6" fmla="*/ 6 w 82"/>
                  <a:gd name="T7" fmla="*/ 40 h 208"/>
                  <a:gd name="T8" fmla="*/ 4 w 82"/>
                  <a:gd name="T9" fmla="*/ 42 h 208"/>
                  <a:gd name="T10" fmla="*/ 2 w 82"/>
                  <a:gd name="T11" fmla="*/ 48 h 208"/>
                  <a:gd name="T12" fmla="*/ 4 w 82"/>
                  <a:gd name="T13" fmla="*/ 58 h 208"/>
                  <a:gd name="T14" fmla="*/ 4 w 82"/>
                  <a:gd name="T15" fmla="*/ 64 h 208"/>
                  <a:gd name="T16" fmla="*/ 6 w 82"/>
                  <a:gd name="T17" fmla="*/ 76 h 208"/>
                  <a:gd name="T18" fmla="*/ 12 w 82"/>
                  <a:gd name="T19" fmla="*/ 90 h 208"/>
                  <a:gd name="T20" fmla="*/ 8 w 82"/>
                  <a:gd name="T21" fmla="*/ 120 h 208"/>
                  <a:gd name="T22" fmla="*/ 8 w 82"/>
                  <a:gd name="T23" fmla="*/ 132 h 208"/>
                  <a:gd name="T24" fmla="*/ 4 w 82"/>
                  <a:gd name="T25" fmla="*/ 162 h 208"/>
                  <a:gd name="T26" fmla="*/ 0 w 82"/>
                  <a:gd name="T27" fmla="*/ 174 h 208"/>
                  <a:gd name="T28" fmla="*/ 0 w 82"/>
                  <a:gd name="T29" fmla="*/ 176 h 208"/>
                  <a:gd name="T30" fmla="*/ 2 w 82"/>
                  <a:gd name="T31" fmla="*/ 178 h 208"/>
                  <a:gd name="T32" fmla="*/ 8 w 82"/>
                  <a:gd name="T33" fmla="*/ 186 h 208"/>
                  <a:gd name="T34" fmla="*/ 24 w 82"/>
                  <a:gd name="T35" fmla="*/ 200 h 208"/>
                  <a:gd name="T36" fmla="*/ 50 w 82"/>
                  <a:gd name="T37" fmla="*/ 208 h 208"/>
                  <a:gd name="T38" fmla="*/ 46 w 82"/>
                  <a:gd name="T39" fmla="*/ 192 h 208"/>
                  <a:gd name="T40" fmla="*/ 20 w 82"/>
                  <a:gd name="T41" fmla="*/ 166 h 208"/>
                  <a:gd name="T42" fmla="*/ 14 w 82"/>
                  <a:gd name="T43" fmla="*/ 148 h 208"/>
                  <a:gd name="T44" fmla="*/ 18 w 82"/>
                  <a:gd name="T45" fmla="*/ 128 h 208"/>
                  <a:gd name="T46" fmla="*/ 22 w 82"/>
                  <a:gd name="T47" fmla="*/ 108 h 208"/>
                  <a:gd name="T48" fmla="*/ 24 w 82"/>
                  <a:gd name="T49" fmla="*/ 90 h 208"/>
                  <a:gd name="T50" fmla="*/ 26 w 82"/>
                  <a:gd name="T51" fmla="*/ 86 h 208"/>
                  <a:gd name="T52" fmla="*/ 28 w 82"/>
                  <a:gd name="T53" fmla="*/ 82 h 208"/>
                  <a:gd name="T54" fmla="*/ 32 w 82"/>
                  <a:gd name="T55" fmla="*/ 84 h 208"/>
                  <a:gd name="T56" fmla="*/ 34 w 82"/>
                  <a:gd name="T57" fmla="*/ 90 h 208"/>
                  <a:gd name="T58" fmla="*/ 42 w 82"/>
                  <a:gd name="T59" fmla="*/ 110 h 208"/>
                  <a:gd name="T60" fmla="*/ 48 w 82"/>
                  <a:gd name="T61" fmla="*/ 112 h 208"/>
                  <a:gd name="T62" fmla="*/ 48 w 82"/>
                  <a:gd name="T63" fmla="*/ 92 h 208"/>
                  <a:gd name="T64" fmla="*/ 56 w 82"/>
                  <a:gd name="T65" fmla="*/ 82 h 208"/>
                  <a:gd name="T66" fmla="*/ 64 w 82"/>
                  <a:gd name="T67" fmla="*/ 80 h 208"/>
                  <a:gd name="T68" fmla="*/ 74 w 82"/>
                  <a:gd name="T69" fmla="*/ 82 h 208"/>
                  <a:gd name="T70" fmla="*/ 82 w 82"/>
                  <a:gd name="T71" fmla="*/ 82 h 208"/>
                  <a:gd name="T72" fmla="*/ 82 w 82"/>
                  <a:gd name="T73" fmla="*/ 74 h 208"/>
                  <a:gd name="T74" fmla="*/ 80 w 82"/>
                  <a:gd name="T75" fmla="*/ 62 h 208"/>
                  <a:gd name="T76" fmla="*/ 80 w 82"/>
                  <a:gd name="T77" fmla="*/ 58 h 208"/>
                  <a:gd name="T78" fmla="*/ 74 w 82"/>
                  <a:gd name="T79" fmla="*/ 46 h 208"/>
                  <a:gd name="T80" fmla="*/ 64 w 82"/>
                  <a:gd name="T81" fmla="*/ 34 h 208"/>
                  <a:gd name="T82" fmla="*/ 60 w 82"/>
                  <a:gd name="T83" fmla="*/ 32 h 208"/>
                  <a:gd name="T84" fmla="*/ 54 w 82"/>
                  <a:gd name="T85" fmla="*/ 30 h 208"/>
                  <a:gd name="T86" fmla="*/ 50 w 82"/>
                  <a:gd name="T87" fmla="*/ 32 h 208"/>
                  <a:gd name="T88" fmla="*/ 44 w 82"/>
                  <a:gd name="T89" fmla="*/ 36 h 208"/>
                  <a:gd name="T90" fmla="*/ 38 w 82"/>
                  <a:gd name="T91" fmla="*/ 36 h 208"/>
                  <a:gd name="T92" fmla="*/ 38 w 82"/>
                  <a:gd name="T93" fmla="*/ 34 h 208"/>
                  <a:gd name="T94" fmla="*/ 40 w 82"/>
                  <a:gd name="T95" fmla="*/ 28 h 208"/>
                  <a:gd name="T96" fmla="*/ 42 w 82"/>
                  <a:gd name="T97" fmla="*/ 18 h 208"/>
                  <a:gd name="T98" fmla="*/ 40 w 82"/>
                  <a:gd name="T99" fmla="*/ 10 h 208"/>
                  <a:gd name="T100" fmla="*/ 30 w 82"/>
                  <a:gd name="T101" fmla="*/ 10 h 208"/>
                  <a:gd name="T102" fmla="*/ 28 w 82"/>
                  <a:gd name="T103" fmla="*/ 4 h 208"/>
                  <a:gd name="T104" fmla="*/ 24 w 82"/>
                  <a:gd name="T105" fmla="*/ 0 h 208"/>
                  <a:gd name="T106" fmla="*/ 20 w 82"/>
                  <a:gd name="T107" fmla="*/ 0 h 20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2"/>
                  <a:gd name="T163" fmla="*/ 0 h 208"/>
                  <a:gd name="T164" fmla="*/ 82 w 82"/>
                  <a:gd name="T165" fmla="*/ 208 h 20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2" h="208">
                    <a:moveTo>
                      <a:pt x="20" y="0"/>
                    </a:moveTo>
                    <a:lnTo>
                      <a:pt x="18" y="2"/>
                    </a:lnTo>
                    <a:lnTo>
                      <a:pt x="14" y="4"/>
                    </a:lnTo>
                    <a:lnTo>
                      <a:pt x="10" y="6"/>
                    </a:lnTo>
                    <a:lnTo>
                      <a:pt x="6" y="14"/>
                    </a:lnTo>
                    <a:lnTo>
                      <a:pt x="4" y="24"/>
                    </a:lnTo>
                    <a:lnTo>
                      <a:pt x="8" y="40"/>
                    </a:lnTo>
                    <a:lnTo>
                      <a:pt x="6" y="40"/>
                    </a:lnTo>
                    <a:lnTo>
                      <a:pt x="4" y="42"/>
                    </a:lnTo>
                    <a:lnTo>
                      <a:pt x="4" y="44"/>
                    </a:lnTo>
                    <a:lnTo>
                      <a:pt x="2" y="48"/>
                    </a:lnTo>
                    <a:lnTo>
                      <a:pt x="4" y="52"/>
                    </a:lnTo>
                    <a:lnTo>
                      <a:pt x="4" y="58"/>
                    </a:lnTo>
                    <a:lnTo>
                      <a:pt x="4" y="60"/>
                    </a:lnTo>
                    <a:lnTo>
                      <a:pt x="4" y="64"/>
                    </a:lnTo>
                    <a:lnTo>
                      <a:pt x="4" y="70"/>
                    </a:lnTo>
                    <a:lnTo>
                      <a:pt x="6" y="76"/>
                    </a:lnTo>
                    <a:lnTo>
                      <a:pt x="8" y="84"/>
                    </a:lnTo>
                    <a:lnTo>
                      <a:pt x="12" y="90"/>
                    </a:lnTo>
                    <a:lnTo>
                      <a:pt x="8" y="112"/>
                    </a:lnTo>
                    <a:lnTo>
                      <a:pt x="8" y="120"/>
                    </a:lnTo>
                    <a:lnTo>
                      <a:pt x="8" y="126"/>
                    </a:lnTo>
                    <a:lnTo>
                      <a:pt x="8" y="132"/>
                    </a:lnTo>
                    <a:lnTo>
                      <a:pt x="6" y="146"/>
                    </a:lnTo>
                    <a:lnTo>
                      <a:pt x="4" y="162"/>
                    </a:lnTo>
                    <a:lnTo>
                      <a:pt x="0" y="174"/>
                    </a:lnTo>
                    <a:lnTo>
                      <a:pt x="0" y="176"/>
                    </a:lnTo>
                    <a:lnTo>
                      <a:pt x="2" y="178"/>
                    </a:lnTo>
                    <a:lnTo>
                      <a:pt x="4" y="182"/>
                    </a:lnTo>
                    <a:lnTo>
                      <a:pt x="8" y="186"/>
                    </a:lnTo>
                    <a:lnTo>
                      <a:pt x="12" y="192"/>
                    </a:lnTo>
                    <a:lnTo>
                      <a:pt x="24" y="200"/>
                    </a:lnTo>
                    <a:lnTo>
                      <a:pt x="42" y="198"/>
                    </a:lnTo>
                    <a:lnTo>
                      <a:pt x="50" y="208"/>
                    </a:lnTo>
                    <a:lnTo>
                      <a:pt x="58" y="206"/>
                    </a:lnTo>
                    <a:lnTo>
                      <a:pt x="46" y="192"/>
                    </a:lnTo>
                    <a:lnTo>
                      <a:pt x="22" y="168"/>
                    </a:lnTo>
                    <a:lnTo>
                      <a:pt x="20" y="166"/>
                    </a:lnTo>
                    <a:lnTo>
                      <a:pt x="16" y="158"/>
                    </a:lnTo>
                    <a:lnTo>
                      <a:pt x="14" y="148"/>
                    </a:lnTo>
                    <a:lnTo>
                      <a:pt x="16" y="132"/>
                    </a:lnTo>
                    <a:lnTo>
                      <a:pt x="18" y="128"/>
                    </a:lnTo>
                    <a:lnTo>
                      <a:pt x="20" y="120"/>
                    </a:lnTo>
                    <a:lnTo>
                      <a:pt x="22" y="108"/>
                    </a:lnTo>
                    <a:lnTo>
                      <a:pt x="24" y="98"/>
                    </a:lnTo>
                    <a:lnTo>
                      <a:pt x="24" y="90"/>
                    </a:lnTo>
                    <a:lnTo>
                      <a:pt x="26" y="88"/>
                    </a:lnTo>
                    <a:lnTo>
                      <a:pt x="26" y="86"/>
                    </a:lnTo>
                    <a:lnTo>
                      <a:pt x="26" y="84"/>
                    </a:lnTo>
                    <a:lnTo>
                      <a:pt x="28" y="82"/>
                    </a:lnTo>
                    <a:lnTo>
                      <a:pt x="32" y="82"/>
                    </a:lnTo>
                    <a:lnTo>
                      <a:pt x="32" y="84"/>
                    </a:lnTo>
                    <a:lnTo>
                      <a:pt x="32" y="86"/>
                    </a:lnTo>
                    <a:lnTo>
                      <a:pt x="34" y="90"/>
                    </a:lnTo>
                    <a:lnTo>
                      <a:pt x="34" y="94"/>
                    </a:lnTo>
                    <a:lnTo>
                      <a:pt x="42" y="110"/>
                    </a:lnTo>
                    <a:lnTo>
                      <a:pt x="48" y="116"/>
                    </a:lnTo>
                    <a:lnTo>
                      <a:pt x="48" y="112"/>
                    </a:lnTo>
                    <a:lnTo>
                      <a:pt x="46" y="102"/>
                    </a:lnTo>
                    <a:lnTo>
                      <a:pt x="48" y="92"/>
                    </a:lnTo>
                    <a:lnTo>
                      <a:pt x="56" y="84"/>
                    </a:lnTo>
                    <a:lnTo>
                      <a:pt x="56" y="82"/>
                    </a:lnTo>
                    <a:lnTo>
                      <a:pt x="60" y="82"/>
                    </a:lnTo>
                    <a:lnTo>
                      <a:pt x="64" y="80"/>
                    </a:lnTo>
                    <a:lnTo>
                      <a:pt x="68" y="80"/>
                    </a:lnTo>
                    <a:lnTo>
                      <a:pt x="74" y="82"/>
                    </a:lnTo>
                    <a:lnTo>
                      <a:pt x="80" y="84"/>
                    </a:lnTo>
                    <a:lnTo>
                      <a:pt x="82" y="82"/>
                    </a:lnTo>
                    <a:lnTo>
                      <a:pt x="82" y="78"/>
                    </a:lnTo>
                    <a:lnTo>
                      <a:pt x="82" y="74"/>
                    </a:lnTo>
                    <a:lnTo>
                      <a:pt x="82" y="68"/>
                    </a:lnTo>
                    <a:lnTo>
                      <a:pt x="80" y="62"/>
                    </a:lnTo>
                    <a:lnTo>
                      <a:pt x="80" y="60"/>
                    </a:lnTo>
                    <a:lnTo>
                      <a:pt x="80" y="58"/>
                    </a:lnTo>
                    <a:lnTo>
                      <a:pt x="78" y="52"/>
                    </a:lnTo>
                    <a:lnTo>
                      <a:pt x="74" y="46"/>
                    </a:lnTo>
                    <a:lnTo>
                      <a:pt x="70" y="40"/>
                    </a:lnTo>
                    <a:lnTo>
                      <a:pt x="64" y="34"/>
                    </a:lnTo>
                    <a:lnTo>
                      <a:pt x="62" y="32"/>
                    </a:lnTo>
                    <a:lnTo>
                      <a:pt x="60" y="32"/>
                    </a:lnTo>
                    <a:lnTo>
                      <a:pt x="58" y="30"/>
                    </a:lnTo>
                    <a:lnTo>
                      <a:pt x="54" y="30"/>
                    </a:lnTo>
                    <a:lnTo>
                      <a:pt x="52" y="30"/>
                    </a:lnTo>
                    <a:lnTo>
                      <a:pt x="50" y="32"/>
                    </a:lnTo>
                    <a:lnTo>
                      <a:pt x="46" y="34"/>
                    </a:lnTo>
                    <a:lnTo>
                      <a:pt x="44" y="36"/>
                    </a:lnTo>
                    <a:lnTo>
                      <a:pt x="40" y="36"/>
                    </a:lnTo>
                    <a:lnTo>
                      <a:pt x="38" y="36"/>
                    </a:lnTo>
                    <a:lnTo>
                      <a:pt x="38" y="34"/>
                    </a:lnTo>
                    <a:lnTo>
                      <a:pt x="40" y="32"/>
                    </a:lnTo>
                    <a:lnTo>
                      <a:pt x="40" y="28"/>
                    </a:lnTo>
                    <a:lnTo>
                      <a:pt x="42" y="22"/>
                    </a:lnTo>
                    <a:lnTo>
                      <a:pt x="42" y="18"/>
                    </a:lnTo>
                    <a:lnTo>
                      <a:pt x="42" y="14"/>
                    </a:lnTo>
                    <a:lnTo>
                      <a:pt x="40" y="10"/>
                    </a:lnTo>
                    <a:lnTo>
                      <a:pt x="30" y="10"/>
                    </a:lnTo>
                    <a:lnTo>
                      <a:pt x="30" y="6"/>
                    </a:lnTo>
                    <a:lnTo>
                      <a:pt x="28" y="4"/>
                    </a:lnTo>
                    <a:lnTo>
                      <a:pt x="28" y="2"/>
                    </a:lnTo>
                    <a:lnTo>
                      <a:pt x="24" y="0"/>
                    </a:lnTo>
                    <a:lnTo>
                      <a:pt x="22" y="0"/>
                    </a:lnTo>
                    <a:lnTo>
                      <a:pt x="20" y="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68" name="Freeform 205"/>
              <p:cNvSpPr/>
              <p:nvPr/>
            </p:nvSpPr>
            <p:spPr bwMode="gray">
              <a:xfrm>
                <a:off x="3872" y="533"/>
                <a:ext cx="77" cy="38"/>
              </a:xfrm>
              <a:custGeom>
                <a:avLst/>
                <a:gdLst>
                  <a:gd name="T0" fmla="*/ 58 w 70"/>
                  <a:gd name="T1" fmla="*/ 38 h 38"/>
                  <a:gd name="T2" fmla="*/ 34 w 70"/>
                  <a:gd name="T3" fmla="*/ 36 h 38"/>
                  <a:gd name="T4" fmla="*/ 34 w 70"/>
                  <a:gd name="T5" fmla="*/ 36 h 38"/>
                  <a:gd name="T6" fmla="*/ 30 w 70"/>
                  <a:gd name="T7" fmla="*/ 36 h 38"/>
                  <a:gd name="T8" fmla="*/ 26 w 70"/>
                  <a:gd name="T9" fmla="*/ 36 h 38"/>
                  <a:gd name="T10" fmla="*/ 18 w 70"/>
                  <a:gd name="T11" fmla="*/ 36 h 38"/>
                  <a:gd name="T12" fmla="*/ 10 w 70"/>
                  <a:gd name="T13" fmla="*/ 38 h 38"/>
                  <a:gd name="T14" fmla="*/ 8 w 70"/>
                  <a:gd name="T15" fmla="*/ 38 h 38"/>
                  <a:gd name="T16" fmla="*/ 8 w 70"/>
                  <a:gd name="T17" fmla="*/ 38 h 38"/>
                  <a:gd name="T18" fmla="*/ 4 w 70"/>
                  <a:gd name="T19" fmla="*/ 38 h 38"/>
                  <a:gd name="T20" fmla="*/ 2 w 70"/>
                  <a:gd name="T21" fmla="*/ 38 h 38"/>
                  <a:gd name="T22" fmla="*/ 0 w 70"/>
                  <a:gd name="T23" fmla="*/ 36 h 38"/>
                  <a:gd name="T24" fmla="*/ 0 w 70"/>
                  <a:gd name="T25" fmla="*/ 34 h 38"/>
                  <a:gd name="T26" fmla="*/ 0 w 70"/>
                  <a:gd name="T27" fmla="*/ 32 h 38"/>
                  <a:gd name="T28" fmla="*/ 4 w 70"/>
                  <a:gd name="T29" fmla="*/ 16 h 38"/>
                  <a:gd name="T30" fmla="*/ 4 w 70"/>
                  <a:gd name="T31" fmla="*/ 16 h 38"/>
                  <a:gd name="T32" fmla="*/ 8 w 70"/>
                  <a:gd name="T33" fmla="*/ 14 h 38"/>
                  <a:gd name="T34" fmla="*/ 10 w 70"/>
                  <a:gd name="T35" fmla="*/ 10 h 38"/>
                  <a:gd name="T36" fmla="*/ 16 w 70"/>
                  <a:gd name="T37" fmla="*/ 6 h 38"/>
                  <a:gd name="T38" fmla="*/ 20 w 70"/>
                  <a:gd name="T39" fmla="*/ 4 h 38"/>
                  <a:gd name="T40" fmla="*/ 26 w 70"/>
                  <a:gd name="T41" fmla="*/ 2 h 38"/>
                  <a:gd name="T42" fmla="*/ 32 w 70"/>
                  <a:gd name="T43" fmla="*/ 0 h 38"/>
                  <a:gd name="T44" fmla="*/ 50 w 70"/>
                  <a:gd name="T45" fmla="*/ 2 h 38"/>
                  <a:gd name="T46" fmla="*/ 64 w 70"/>
                  <a:gd name="T47" fmla="*/ 4 h 38"/>
                  <a:gd name="T48" fmla="*/ 70 w 70"/>
                  <a:gd name="T49" fmla="*/ 12 h 38"/>
                  <a:gd name="T50" fmla="*/ 58 w 70"/>
                  <a:gd name="T51" fmla="*/ 38 h 38"/>
                  <a:gd name="T52" fmla="*/ 58 w 70"/>
                  <a:gd name="T53" fmla="*/ 38 h 3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0"/>
                  <a:gd name="T82" fmla="*/ 0 h 38"/>
                  <a:gd name="T83" fmla="*/ 70 w 70"/>
                  <a:gd name="T84" fmla="*/ 38 h 3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0" h="38">
                    <a:moveTo>
                      <a:pt x="58" y="38"/>
                    </a:moveTo>
                    <a:lnTo>
                      <a:pt x="34" y="36"/>
                    </a:lnTo>
                    <a:lnTo>
                      <a:pt x="30" y="36"/>
                    </a:lnTo>
                    <a:lnTo>
                      <a:pt x="26" y="36"/>
                    </a:lnTo>
                    <a:lnTo>
                      <a:pt x="18" y="36"/>
                    </a:lnTo>
                    <a:lnTo>
                      <a:pt x="10" y="38"/>
                    </a:lnTo>
                    <a:lnTo>
                      <a:pt x="8" y="38"/>
                    </a:lnTo>
                    <a:lnTo>
                      <a:pt x="4" y="38"/>
                    </a:lnTo>
                    <a:lnTo>
                      <a:pt x="2" y="38"/>
                    </a:lnTo>
                    <a:lnTo>
                      <a:pt x="0" y="36"/>
                    </a:lnTo>
                    <a:lnTo>
                      <a:pt x="0" y="34"/>
                    </a:lnTo>
                    <a:lnTo>
                      <a:pt x="0" y="32"/>
                    </a:lnTo>
                    <a:lnTo>
                      <a:pt x="4" y="16"/>
                    </a:lnTo>
                    <a:lnTo>
                      <a:pt x="8" y="14"/>
                    </a:lnTo>
                    <a:lnTo>
                      <a:pt x="10" y="10"/>
                    </a:lnTo>
                    <a:lnTo>
                      <a:pt x="16" y="6"/>
                    </a:lnTo>
                    <a:lnTo>
                      <a:pt x="20" y="4"/>
                    </a:lnTo>
                    <a:lnTo>
                      <a:pt x="26" y="2"/>
                    </a:lnTo>
                    <a:lnTo>
                      <a:pt x="32" y="0"/>
                    </a:lnTo>
                    <a:lnTo>
                      <a:pt x="50" y="2"/>
                    </a:lnTo>
                    <a:lnTo>
                      <a:pt x="64" y="4"/>
                    </a:lnTo>
                    <a:lnTo>
                      <a:pt x="70" y="12"/>
                    </a:lnTo>
                    <a:lnTo>
                      <a:pt x="58" y="38"/>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69" name="Freeform 206"/>
              <p:cNvSpPr/>
              <p:nvPr/>
            </p:nvSpPr>
            <p:spPr bwMode="gray">
              <a:xfrm>
                <a:off x="3759" y="511"/>
                <a:ext cx="108" cy="52"/>
              </a:xfrm>
              <a:custGeom>
                <a:avLst/>
                <a:gdLst>
                  <a:gd name="T0" fmla="*/ 8 w 98"/>
                  <a:gd name="T1" fmla="*/ 0 h 52"/>
                  <a:gd name="T2" fmla="*/ 8 w 98"/>
                  <a:gd name="T3" fmla="*/ 0 h 52"/>
                  <a:gd name="T4" fmla="*/ 6 w 98"/>
                  <a:gd name="T5" fmla="*/ 2 h 52"/>
                  <a:gd name="T6" fmla="*/ 4 w 98"/>
                  <a:gd name="T7" fmla="*/ 4 h 52"/>
                  <a:gd name="T8" fmla="*/ 2 w 98"/>
                  <a:gd name="T9" fmla="*/ 6 h 52"/>
                  <a:gd name="T10" fmla="*/ 0 w 98"/>
                  <a:gd name="T11" fmla="*/ 10 h 52"/>
                  <a:gd name="T12" fmla="*/ 0 w 98"/>
                  <a:gd name="T13" fmla="*/ 12 h 52"/>
                  <a:gd name="T14" fmla="*/ 2 w 98"/>
                  <a:gd name="T15" fmla="*/ 16 h 52"/>
                  <a:gd name="T16" fmla="*/ 8 w 98"/>
                  <a:gd name="T17" fmla="*/ 20 h 52"/>
                  <a:gd name="T18" fmla="*/ 8 w 98"/>
                  <a:gd name="T19" fmla="*/ 20 h 52"/>
                  <a:gd name="T20" fmla="*/ 8 w 98"/>
                  <a:gd name="T21" fmla="*/ 22 h 52"/>
                  <a:gd name="T22" fmla="*/ 10 w 98"/>
                  <a:gd name="T23" fmla="*/ 22 h 52"/>
                  <a:gd name="T24" fmla="*/ 10 w 98"/>
                  <a:gd name="T25" fmla="*/ 24 h 52"/>
                  <a:gd name="T26" fmla="*/ 14 w 98"/>
                  <a:gd name="T27" fmla="*/ 28 h 52"/>
                  <a:gd name="T28" fmla="*/ 18 w 98"/>
                  <a:gd name="T29" fmla="*/ 32 h 52"/>
                  <a:gd name="T30" fmla="*/ 26 w 98"/>
                  <a:gd name="T31" fmla="*/ 36 h 52"/>
                  <a:gd name="T32" fmla="*/ 42 w 98"/>
                  <a:gd name="T33" fmla="*/ 42 h 52"/>
                  <a:gd name="T34" fmla="*/ 64 w 98"/>
                  <a:gd name="T35" fmla="*/ 48 h 52"/>
                  <a:gd name="T36" fmla="*/ 96 w 98"/>
                  <a:gd name="T37" fmla="*/ 52 h 52"/>
                  <a:gd name="T38" fmla="*/ 98 w 98"/>
                  <a:gd name="T39" fmla="*/ 34 h 52"/>
                  <a:gd name="T40" fmla="*/ 82 w 98"/>
                  <a:gd name="T41" fmla="*/ 32 h 52"/>
                  <a:gd name="T42" fmla="*/ 36 w 98"/>
                  <a:gd name="T43" fmla="*/ 22 h 52"/>
                  <a:gd name="T44" fmla="*/ 24 w 98"/>
                  <a:gd name="T45" fmla="*/ 12 h 52"/>
                  <a:gd name="T46" fmla="*/ 8 w 98"/>
                  <a:gd name="T47" fmla="*/ 0 h 5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8"/>
                  <a:gd name="T73" fmla="*/ 0 h 52"/>
                  <a:gd name="T74" fmla="*/ 98 w 98"/>
                  <a:gd name="T75" fmla="*/ 52 h 5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8" h="52">
                    <a:moveTo>
                      <a:pt x="8" y="0"/>
                    </a:moveTo>
                    <a:lnTo>
                      <a:pt x="8" y="0"/>
                    </a:lnTo>
                    <a:lnTo>
                      <a:pt x="6" y="2"/>
                    </a:lnTo>
                    <a:lnTo>
                      <a:pt x="4" y="4"/>
                    </a:lnTo>
                    <a:lnTo>
                      <a:pt x="2" y="6"/>
                    </a:lnTo>
                    <a:lnTo>
                      <a:pt x="0" y="10"/>
                    </a:lnTo>
                    <a:lnTo>
                      <a:pt x="0" y="12"/>
                    </a:lnTo>
                    <a:lnTo>
                      <a:pt x="2" y="16"/>
                    </a:lnTo>
                    <a:lnTo>
                      <a:pt x="8" y="20"/>
                    </a:lnTo>
                    <a:lnTo>
                      <a:pt x="8" y="22"/>
                    </a:lnTo>
                    <a:lnTo>
                      <a:pt x="10" y="22"/>
                    </a:lnTo>
                    <a:lnTo>
                      <a:pt x="10" y="24"/>
                    </a:lnTo>
                    <a:lnTo>
                      <a:pt x="14" y="28"/>
                    </a:lnTo>
                    <a:lnTo>
                      <a:pt x="18" y="32"/>
                    </a:lnTo>
                    <a:lnTo>
                      <a:pt x="26" y="36"/>
                    </a:lnTo>
                    <a:lnTo>
                      <a:pt x="42" y="42"/>
                    </a:lnTo>
                    <a:lnTo>
                      <a:pt x="64" y="48"/>
                    </a:lnTo>
                    <a:lnTo>
                      <a:pt x="96" y="52"/>
                    </a:lnTo>
                    <a:lnTo>
                      <a:pt x="98" y="34"/>
                    </a:lnTo>
                    <a:lnTo>
                      <a:pt x="82" y="32"/>
                    </a:lnTo>
                    <a:lnTo>
                      <a:pt x="36" y="22"/>
                    </a:lnTo>
                    <a:lnTo>
                      <a:pt x="24" y="12"/>
                    </a:lnTo>
                    <a:lnTo>
                      <a:pt x="8" y="0"/>
                    </a:lnTo>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70" name="Freeform 207"/>
              <p:cNvSpPr/>
              <p:nvPr/>
            </p:nvSpPr>
            <p:spPr bwMode="gray">
              <a:xfrm>
                <a:off x="3585" y="433"/>
                <a:ext cx="417" cy="372"/>
              </a:xfrm>
              <a:custGeom>
                <a:avLst/>
                <a:gdLst>
                  <a:gd name="T0" fmla="*/ 262 w 378"/>
                  <a:gd name="T1" fmla="*/ 126 h 372"/>
                  <a:gd name="T2" fmla="*/ 264 w 378"/>
                  <a:gd name="T3" fmla="*/ 110 h 372"/>
                  <a:gd name="T4" fmla="*/ 256 w 378"/>
                  <a:gd name="T5" fmla="*/ 114 h 372"/>
                  <a:gd name="T6" fmla="*/ 254 w 378"/>
                  <a:gd name="T7" fmla="*/ 130 h 372"/>
                  <a:gd name="T8" fmla="*/ 192 w 378"/>
                  <a:gd name="T9" fmla="*/ 116 h 372"/>
                  <a:gd name="T10" fmla="*/ 168 w 378"/>
                  <a:gd name="T11" fmla="*/ 98 h 372"/>
                  <a:gd name="T12" fmla="*/ 162 w 378"/>
                  <a:gd name="T13" fmla="*/ 82 h 372"/>
                  <a:gd name="T14" fmla="*/ 160 w 378"/>
                  <a:gd name="T15" fmla="*/ 58 h 372"/>
                  <a:gd name="T16" fmla="*/ 174 w 378"/>
                  <a:gd name="T17" fmla="*/ 40 h 372"/>
                  <a:gd name="T18" fmla="*/ 170 w 378"/>
                  <a:gd name="T19" fmla="*/ 6 h 372"/>
                  <a:gd name="T20" fmla="*/ 152 w 378"/>
                  <a:gd name="T21" fmla="*/ 0 h 372"/>
                  <a:gd name="T22" fmla="*/ 140 w 378"/>
                  <a:gd name="T23" fmla="*/ 8 h 372"/>
                  <a:gd name="T24" fmla="*/ 110 w 378"/>
                  <a:gd name="T25" fmla="*/ 18 h 372"/>
                  <a:gd name="T26" fmla="*/ 112 w 378"/>
                  <a:gd name="T27" fmla="*/ 28 h 372"/>
                  <a:gd name="T28" fmla="*/ 124 w 378"/>
                  <a:gd name="T29" fmla="*/ 34 h 372"/>
                  <a:gd name="T30" fmla="*/ 108 w 378"/>
                  <a:gd name="T31" fmla="*/ 36 h 372"/>
                  <a:gd name="T32" fmla="*/ 96 w 378"/>
                  <a:gd name="T33" fmla="*/ 48 h 372"/>
                  <a:gd name="T34" fmla="*/ 88 w 378"/>
                  <a:gd name="T35" fmla="*/ 60 h 372"/>
                  <a:gd name="T36" fmla="*/ 58 w 378"/>
                  <a:gd name="T37" fmla="*/ 84 h 372"/>
                  <a:gd name="T38" fmla="*/ 48 w 378"/>
                  <a:gd name="T39" fmla="*/ 126 h 372"/>
                  <a:gd name="T40" fmla="*/ 18 w 378"/>
                  <a:gd name="T41" fmla="*/ 148 h 372"/>
                  <a:gd name="T42" fmla="*/ 12 w 378"/>
                  <a:gd name="T43" fmla="*/ 170 h 372"/>
                  <a:gd name="T44" fmla="*/ 32 w 378"/>
                  <a:gd name="T45" fmla="*/ 166 h 372"/>
                  <a:gd name="T46" fmla="*/ 32 w 378"/>
                  <a:gd name="T47" fmla="*/ 176 h 372"/>
                  <a:gd name="T48" fmla="*/ 16 w 378"/>
                  <a:gd name="T49" fmla="*/ 192 h 372"/>
                  <a:gd name="T50" fmla="*/ 38 w 378"/>
                  <a:gd name="T51" fmla="*/ 214 h 372"/>
                  <a:gd name="T52" fmla="*/ 50 w 378"/>
                  <a:gd name="T53" fmla="*/ 206 h 372"/>
                  <a:gd name="T54" fmla="*/ 58 w 378"/>
                  <a:gd name="T55" fmla="*/ 194 h 372"/>
                  <a:gd name="T56" fmla="*/ 56 w 378"/>
                  <a:gd name="T57" fmla="*/ 210 h 372"/>
                  <a:gd name="T58" fmla="*/ 76 w 378"/>
                  <a:gd name="T59" fmla="*/ 308 h 372"/>
                  <a:gd name="T60" fmla="*/ 102 w 378"/>
                  <a:gd name="T61" fmla="*/ 352 h 372"/>
                  <a:gd name="T62" fmla="*/ 114 w 378"/>
                  <a:gd name="T63" fmla="*/ 370 h 372"/>
                  <a:gd name="T64" fmla="*/ 132 w 378"/>
                  <a:gd name="T65" fmla="*/ 370 h 372"/>
                  <a:gd name="T66" fmla="*/ 134 w 378"/>
                  <a:gd name="T67" fmla="*/ 362 h 372"/>
                  <a:gd name="T68" fmla="*/ 146 w 378"/>
                  <a:gd name="T69" fmla="*/ 348 h 372"/>
                  <a:gd name="T70" fmla="*/ 160 w 378"/>
                  <a:gd name="T71" fmla="*/ 318 h 372"/>
                  <a:gd name="T72" fmla="*/ 162 w 378"/>
                  <a:gd name="T73" fmla="*/ 280 h 372"/>
                  <a:gd name="T74" fmla="*/ 182 w 378"/>
                  <a:gd name="T75" fmla="*/ 268 h 372"/>
                  <a:gd name="T76" fmla="*/ 224 w 378"/>
                  <a:gd name="T77" fmla="*/ 232 h 372"/>
                  <a:gd name="T78" fmla="*/ 248 w 378"/>
                  <a:gd name="T79" fmla="*/ 202 h 372"/>
                  <a:gd name="T80" fmla="*/ 262 w 378"/>
                  <a:gd name="T81" fmla="*/ 194 h 372"/>
                  <a:gd name="T82" fmla="*/ 266 w 378"/>
                  <a:gd name="T83" fmla="*/ 176 h 372"/>
                  <a:gd name="T84" fmla="*/ 266 w 378"/>
                  <a:gd name="T85" fmla="*/ 160 h 372"/>
                  <a:gd name="T86" fmla="*/ 282 w 378"/>
                  <a:gd name="T87" fmla="*/ 150 h 372"/>
                  <a:gd name="T88" fmla="*/ 294 w 378"/>
                  <a:gd name="T89" fmla="*/ 156 h 372"/>
                  <a:gd name="T90" fmla="*/ 304 w 378"/>
                  <a:gd name="T91" fmla="*/ 170 h 372"/>
                  <a:gd name="T92" fmla="*/ 312 w 378"/>
                  <a:gd name="T93" fmla="*/ 164 h 372"/>
                  <a:gd name="T94" fmla="*/ 318 w 378"/>
                  <a:gd name="T95" fmla="*/ 182 h 372"/>
                  <a:gd name="T96" fmla="*/ 324 w 378"/>
                  <a:gd name="T97" fmla="*/ 184 h 372"/>
                  <a:gd name="T98" fmla="*/ 322 w 378"/>
                  <a:gd name="T99" fmla="*/ 168 h 372"/>
                  <a:gd name="T100" fmla="*/ 336 w 378"/>
                  <a:gd name="T101" fmla="*/ 168 h 372"/>
                  <a:gd name="T102" fmla="*/ 346 w 378"/>
                  <a:gd name="T103" fmla="*/ 152 h 372"/>
                  <a:gd name="T104" fmla="*/ 370 w 378"/>
                  <a:gd name="T105" fmla="*/ 130 h 372"/>
                  <a:gd name="T106" fmla="*/ 378 w 378"/>
                  <a:gd name="T107" fmla="*/ 114 h 372"/>
                  <a:gd name="T108" fmla="*/ 344 w 378"/>
                  <a:gd name="T109" fmla="*/ 114 h 372"/>
                  <a:gd name="T110" fmla="*/ 322 w 378"/>
                  <a:gd name="T111" fmla="*/ 130 h 372"/>
                  <a:gd name="T112" fmla="*/ 306 w 378"/>
                  <a:gd name="T113" fmla="*/ 136 h 372"/>
                  <a:gd name="T114" fmla="*/ 282 w 378"/>
                  <a:gd name="T115" fmla="*/ 136 h 37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78"/>
                  <a:gd name="T175" fmla="*/ 0 h 372"/>
                  <a:gd name="T176" fmla="*/ 378 w 378"/>
                  <a:gd name="T177" fmla="*/ 372 h 37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78" h="372">
                    <a:moveTo>
                      <a:pt x="264" y="138"/>
                    </a:moveTo>
                    <a:lnTo>
                      <a:pt x="262" y="136"/>
                    </a:lnTo>
                    <a:lnTo>
                      <a:pt x="260" y="134"/>
                    </a:lnTo>
                    <a:lnTo>
                      <a:pt x="260" y="130"/>
                    </a:lnTo>
                    <a:lnTo>
                      <a:pt x="262" y="128"/>
                    </a:lnTo>
                    <a:lnTo>
                      <a:pt x="262" y="126"/>
                    </a:lnTo>
                    <a:lnTo>
                      <a:pt x="262" y="122"/>
                    </a:lnTo>
                    <a:lnTo>
                      <a:pt x="264" y="118"/>
                    </a:lnTo>
                    <a:lnTo>
                      <a:pt x="264" y="114"/>
                    </a:lnTo>
                    <a:lnTo>
                      <a:pt x="264" y="110"/>
                    </a:lnTo>
                    <a:lnTo>
                      <a:pt x="262" y="110"/>
                    </a:lnTo>
                    <a:lnTo>
                      <a:pt x="260" y="110"/>
                    </a:lnTo>
                    <a:lnTo>
                      <a:pt x="258" y="110"/>
                    </a:lnTo>
                    <a:lnTo>
                      <a:pt x="258" y="112"/>
                    </a:lnTo>
                    <a:lnTo>
                      <a:pt x="256" y="112"/>
                    </a:lnTo>
                    <a:lnTo>
                      <a:pt x="256" y="114"/>
                    </a:lnTo>
                    <a:lnTo>
                      <a:pt x="256" y="116"/>
                    </a:lnTo>
                    <a:lnTo>
                      <a:pt x="256" y="120"/>
                    </a:lnTo>
                    <a:lnTo>
                      <a:pt x="254" y="122"/>
                    </a:lnTo>
                    <a:lnTo>
                      <a:pt x="254" y="126"/>
                    </a:lnTo>
                    <a:lnTo>
                      <a:pt x="254" y="128"/>
                    </a:lnTo>
                    <a:lnTo>
                      <a:pt x="254" y="130"/>
                    </a:lnTo>
                    <a:lnTo>
                      <a:pt x="226" y="126"/>
                    </a:lnTo>
                    <a:lnTo>
                      <a:pt x="218" y="122"/>
                    </a:lnTo>
                    <a:lnTo>
                      <a:pt x="206" y="120"/>
                    </a:lnTo>
                    <a:lnTo>
                      <a:pt x="196" y="118"/>
                    </a:lnTo>
                    <a:lnTo>
                      <a:pt x="192" y="116"/>
                    </a:lnTo>
                    <a:lnTo>
                      <a:pt x="186" y="114"/>
                    </a:lnTo>
                    <a:lnTo>
                      <a:pt x="180" y="112"/>
                    </a:lnTo>
                    <a:lnTo>
                      <a:pt x="176" y="108"/>
                    </a:lnTo>
                    <a:lnTo>
                      <a:pt x="172" y="104"/>
                    </a:lnTo>
                    <a:lnTo>
                      <a:pt x="168" y="102"/>
                    </a:lnTo>
                    <a:lnTo>
                      <a:pt x="168" y="98"/>
                    </a:lnTo>
                    <a:lnTo>
                      <a:pt x="166" y="98"/>
                    </a:lnTo>
                    <a:lnTo>
                      <a:pt x="162" y="94"/>
                    </a:lnTo>
                    <a:lnTo>
                      <a:pt x="160" y="90"/>
                    </a:lnTo>
                    <a:lnTo>
                      <a:pt x="158" y="88"/>
                    </a:lnTo>
                    <a:lnTo>
                      <a:pt x="160" y="84"/>
                    </a:lnTo>
                    <a:lnTo>
                      <a:pt x="162" y="82"/>
                    </a:lnTo>
                    <a:lnTo>
                      <a:pt x="164" y="80"/>
                    </a:lnTo>
                    <a:lnTo>
                      <a:pt x="166" y="78"/>
                    </a:lnTo>
                    <a:lnTo>
                      <a:pt x="162" y="72"/>
                    </a:lnTo>
                    <a:lnTo>
                      <a:pt x="160" y="64"/>
                    </a:lnTo>
                    <a:lnTo>
                      <a:pt x="160" y="58"/>
                    </a:lnTo>
                    <a:lnTo>
                      <a:pt x="162" y="52"/>
                    </a:lnTo>
                    <a:lnTo>
                      <a:pt x="164" y="48"/>
                    </a:lnTo>
                    <a:lnTo>
                      <a:pt x="166" y="44"/>
                    </a:lnTo>
                    <a:lnTo>
                      <a:pt x="170" y="42"/>
                    </a:lnTo>
                    <a:lnTo>
                      <a:pt x="172" y="40"/>
                    </a:lnTo>
                    <a:lnTo>
                      <a:pt x="174" y="40"/>
                    </a:lnTo>
                    <a:lnTo>
                      <a:pt x="168" y="28"/>
                    </a:lnTo>
                    <a:lnTo>
                      <a:pt x="174" y="22"/>
                    </a:lnTo>
                    <a:lnTo>
                      <a:pt x="172" y="20"/>
                    </a:lnTo>
                    <a:lnTo>
                      <a:pt x="170" y="14"/>
                    </a:lnTo>
                    <a:lnTo>
                      <a:pt x="170" y="10"/>
                    </a:lnTo>
                    <a:lnTo>
                      <a:pt x="170" y="6"/>
                    </a:lnTo>
                    <a:lnTo>
                      <a:pt x="168" y="6"/>
                    </a:lnTo>
                    <a:lnTo>
                      <a:pt x="168" y="2"/>
                    </a:lnTo>
                    <a:lnTo>
                      <a:pt x="164" y="0"/>
                    </a:lnTo>
                    <a:lnTo>
                      <a:pt x="160" y="0"/>
                    </a:lnTo>
                    <a:lnTo>
                      <a:pt x="156" y="0"/>
                    </a:lnTo>
                    <a:lnTo>
                      <a:pt x="152" y="0"/>
                    </a:lnTo>
                    <a:lnTo>
                      <a:pt x="150" y="0"/>
                    </a:lnTo>
                    <a:lnTo>
                      <a:pt x="146" y="2"/>
                    </a:lnTo>
                    <a:lnTo>
                      <a:pt x="144" y="2"/>
                    </a:lnTo>
                    <a:lnTo>
                      <a:pt x="140" y="6"/>
                    </a:lnTo>
                    <a:lnTo>
                      <a:pt x="140" y="8"/>
                    </a:lnTo>
                    <a:lnTo>
                      <a:pt x="138" y="12"/>
                    </a:lnTo>
                    <a:lnTo>
                      <a:pt x="126" y="14"/>
                    </a:lnTo>
                    <a:lnTo>
                      <a:pt x="120" y="14"/>
                    </a:lnTo>
                    <a:lnTo>
                      <a:pt x="114" y="16"/>
                    </a:lnTo>
                    <a:lnTo>
                      <a:pt x="110" y="18"/>
                    </a:lnTo>
                    <a:lnTo>
                      <a:pt x="108" y="20"/>
                    </a:lnTo>
                    <a:lnTo>
                      <a:pt x="106" y="22"/>
                    </a:lnTo>
                    <a:lnTo>
                      <a:pt x="106" y="24"/>
                    </a:lnTo>
                    <a:lnTo>
                      <a:pt x="106" y="26"/>
                    </a:lnTo>
                    <a:lnTo>
                      <a:pt x="108" y="26"/>
                    </a:lnTo>
                    <a:lnTo>
                      <a:pt x="112" y="28"/>
                    </a:lnTo>
                    <a:lnTo>
                      <a:pt x="114" y="28"/>
                    </a:lnTo>
                    <a:lnTo>
                      <a:pt x="116" y="28"/>
                    </a:lnTo>
                    <a:lnTo>
                      <a:pt x="118" y="28"/>
                    </a:lnTo>
                    <a:lnTo>
                      <a:pt x="120" y="30"/>
                    </a:lnTo>
                    <a:lnTo>
                      <a:pt x="124" y="32"/>
                    </a:lnTo>
                    <a:lnTo>
                      <a:pt x="124" y="34"/>
                    </a:lnTo>
                    <a:lnTo>
                      <a:pt x="124" y="36"/>
                    </a:lnTo>
                    <a:lnTo>
                      <a:pt x="124" y="38"/>
                    </a:lnTo>
                    <a:lnTo>
                      <a:pt x="122" y="36"/>
                    </a:lnTo>
                    <a:lnTo>
                      <a:pt x="118" y="36"/>
                    </a:lnTo>
                    <a:lnTo>
                      <a:pt x="114" y="36"/>
                    </a:lnTo>
                    <a:lnTo>
                      <a:pt x="108" y="36"/>
                    </a:lnTo>
                    <a:lnTo>
                      <a:pt x="106" y="38"/>
                    </a:lnTo>
                    <a:lnTo>
                      <a:pt x="102" y="38"/>
                    </a:lnTo>
                    <a:lnTo>
                      <a:pt x="98" y="40"/>
                    </a:lnTo>
                    <a:lnTo>
                      <a:pt x="96" y="44"/>
                    </a:lnTo>
                    <a:lnTo>
                      <a:pt x="96" y="48"/>
                    </a:lnTo>
                    <a:lnTo>
                      <a:pt x="96" y="50"/>
                    </a:lnTo>
                    <a:lnTo>
                      <a:pt x="96" y="52"/>
                    </a:lnTo>
                    <a:lnTo>
                      <a:pt x="96" y="54"/>
                    </a:lnTo>
                    <a:lnTo>
                      <a:pt x="90" y="54"/>
                    </a:lnTo>
                    <a:lnTo>
                      <a:pt x="90" y="58"/>
                    </a:lnTo>
                    <a:lnTo>
                      <a:pt x="88" y="60"/>
                    </a:lnTo>
                    <a:lnTo>
                      <a:pt x="84" y="64"/>
                    </a:lnTo>
                    <a:lnTo>
                      <a:pt x="82" y="68"/>
                    </a:lnTo>
                    <a:lnTo>
                      <a:pt x="78" y="70"/>
                    </a:lnTo>
                    <a:lnTo>
                      <a:pt x="76" y="72"/>
                    </a:lnTo>
                    <a:lnTo>
                      <a:pt x="76" y="74"/>
                    </a:lnTo>
                    <a:lnTo>
                      <a:pt x="58" y="84"/>
                    </a:lnTo>
                    <a:lnTo>
                      <a:pt x="46" y="94"/>
                    </a:lnTo>
                    <a:lnTo>
                      <a:pt x="40" y="104"/>
                    </a:lnTo>
                    <a:lnTo>
                      <a:pt x="38" y="112"/>
                    </a:lnTo>
                    <a:lnTo>
                      <a:pt x="38" y="118"/>
                    </a:lnTo>
                    <a:lnTo>
                      <a:pt x="40" y="122"/>
                    </a:lnTo>
                    <a:lnTo>
                      <a:pt x="48" y="126"/>
                    </a:lnTo>
                    <a:lnTo>
                      <a:pt x="44" y="146"/>
                    </a:lnTo>
                    <a:lnTo>
                      <a:pt x="38" y="146"/>
                    </a:lnTo>
                    <a:lnTo>
                      <a:pt x="24" y="146"/>
                    </a:lnTo>
                    <a:lnTo>
                      <a:pt x="22" y="146"/>
                    </a:lnTo>
                    <a:lnTo>
                      <a:pt x="20" y="146"/>
                    </a:lnTo>
                    <a:lnTo>
                      <a:pt x="18" y="148"/>
                    </a:lnTo>
                    <a:lnTo>
                      <a:pt x="16" y="148"/>
                    </a:lnTo>
                    <a:lnTo>
                      <a:pt x="0" y="166"/>
                    </a:lnTo>
                    <a:lnTo>
                      <a:pt x="2" y="168"/>
                    </a:lnTo>
                    <a:lnTo>
                      <a:pt x="6" y="170"/>
                    </a:lnTo>
                    <a:lnTo>
                      <a:pt x="12" y="170"/>
                    </a:lnTo>
                    <a:lnTo>
                      <a:pt x="18" y="170"/>
                    </a:lnTo>
                    <a:lnTo>
                      <a:pt x="24" y="168"/>
                    </a:lnTo>
                    <a:lnTo>
                      <a:pt x="26" y="168"/>
                    </a:lnTo>
                    <a:lnTo>
                      <a:pt x="28" y="166"/>
                    </a:lnTo>
                    <a:lnTo>
                      <a:pt x="30" y="166"/>
                    </a:lnTo>
                    <a:lnTo>
                      <a:pt x="32" y="166"/>
                    </a:lnTo>
                    <a:lnTo>
                      <a:pt x="36" y="166"/>
                    </a:lnTo>
                    <a:lnTo>
                      <a:pt x="36" y="168"/>
                    </a:lnTo>
                    <a:lnTo>
                      <a:pt x="34" y="170"/>
                    </a:lnTo>
                    <a:lnTo>
                      <a:pt x="32" y="176"/>
                    </a:lnTo>
                    <a:lnTo>
                      <a:pt x="28" y="180"/>
                    </a:lnTo>
                    <a:lnTo>
                      <a:pt x="24" y="184"/>
                    </a:lnTo>
                    <a:lnTo>
                      <a:pt x="20" y="188"/>
                    </a:lnTo>
                    <a:lnTo>
                      <a:pt x="16" y="190"/>
                    </a:lnTo>
                    <a:lnTo>
                      <a:pt x="16" y="192"/>
                    </a:lnTo>
                    <a:lnTo>
                      <a:pt x="16" y="194"/>
                    </a:lnTo>
                    <a:lnTo>
                      <a:pt x="18" y="198"/>
                    </a:lnTo>
                    <a:lnTo>
                      <a:pt x="20" y="202"/>
                    </a:lnTo>
                    <a:lnTo>
                      <a:pt x="24" y="206"/>
                    </a:lnTo>
                    <a:lnTo>
                      <a:pt x="30" y="210"/>
                    </a:lnTo>
                    <a:lnTo>
                      <a:pt x="38" y="214"/>
                    </a:lnTo>
                    <a:lnTo>
                      <a:pt x="40" y="214"/>
                    </a:lnTo>
                    <a:lnTo>
                      <a:pt x="42" y="214"/>
                    </a:lnTo>
                    <a:lnTo>
                      <a:pt x="44" y="214"/>
                    </a:lnTo>
                    <a:lnTo>
                      <a:pt x="46" y="210"/>
                    </a:lnTo>
                    <a:lnTo>
                      <a:pt x="50" y="206"/>
                    </a:lnTo>
                    <a:lnTo>
                      <a:pt x="50" y="204"/>
                    </a:lnTo>
                    <a:lnTo>
                      <a:pt x="50" y="200"/>
                    </a:lnTo>
                    <a:lnTo>
                      <a:pt x="52" y="196"/>
                    </a:lnTo>
                    <a:lnTo>
                      <a:pt x="54" y="194"/>
                    </a:lnTo>
                    <a:lnTo>
                      <a:pt x="58" y="192"/>
                    </a:lnTo>
                    <a:lnTo>
                      <a:pt x="58" y="194"/>
                    </a:lnTo>
                    <a:lnTo>
                      <a:pt x="56" y="196"/>
                    </a:lnTo>
                    <a:lnTo>
                      <a:pt x="56" y="200"/>
                    </a:lnTo>
                    <a:lnTo>
                      <a:pt x="56" y="204"/>
                    </a:lnTo>
                    <a:lnTo>
                      <a:pt x="58" y="206"/>
                    </a:lnTo>
                    <a:lnTo>
                      <a:pt x="58" y="208"/>
                    </a:lnTo>
                    <a:lnTo>
                      <a:pt x="56" y="210"/>
                    </a:lnTo>
                    <a:lnTo>
                      <a:pt x="56" y="212"/>
                    </a:lnTo>
                    <a:lnTo>
                      <a:pt x="56" y="216"/>
                    </a:lnTo>
                    <a:lnTo>
                      <a:pt x="56" y="220"/>
                    </a:lnTo>
                    <a:lnTo>
                      <a:pt x="56" y="228"/>
                    </a:lnTo>
                    <a:lnTo>
                      <a:pt x="60" y="258"/>
                    </a:lnTo>
                    <a:lnTo>
                      <a:pt x="76" y="308"/>
                    </a:lnTo>
                    <a:lnTo>
                      <a:pt x="92" y="336"/>
                    </a:lnTo>
                    <a:lnTo>
                      <a:pt x="94" y="336"/>
                    </a:lnTo>
                    <a:lnTo>
                      <a:pt x="96" y="340"/>
                    </a:lnTo>
                    <a:lnTo>
                      <a:pt x="98" y="344"/>
                    </a:lnTo>
                    <a:lnTo>
                      <a:pt x="102" y="352"/>
                    </a:lnTo>
                    <a:lnTo>
                      <a:pt x="104" y="354"/>
                    </a:lnTo>
                    <a:lnTo>
                      <a:pt x="108" y="358"/>
                    </a:lnTo>
                    <a:lnTo>
                      <a:pt x="110" y="362"/>
                    </a:lnTo>
                    <a:lnTo>
                      <a:pt x="112" y="366"/>
                    </a:lnTo>
                    <a:lnTo>
                      <a:pt x="114" y="370"/>
                    </a:lnTo>
                    <a:lnTo>
                      <a:pt x="116" y="372"/>
                    </a:lnTo>
                    <a:lnTo>
                      <a:pt x="120" y="372"/>
                    </a:lnTo>
                    <a:lnTo>
                      <a:pt x="126" y="372"/>
                    </a:lnTo>
                    <a:lnTo>
                      <a:pt x="130" y="372"/>
                    </a:lnTo>
                    <a:lnTo>
                      <a:pt x="132" y="372"/>
                    </a:lnTo>
                    <a:lnTo>
                      <a:pt x="132" y="370"/>
                    </a:lnTo>
                    <a:lnTo>
                      <a:pt x="132" y="368"/>
                    </a:lnTo>
                    <a:lnTo>
                      <a:pt x="134" y="364"/>
                    </a:lnTo>
                    <a:lnTo>
                      <a:pt x="134" y="362"/>
                    </a:lnTo>
                    <a:lnTo>
                      <a:pt x="138" y="358"/>
                    </a:lnTo>
                    <a:lnTo>
                      <a:pt x="140" y="356"/>
                    </a:lnTo>
                    <a:lnTo>
                      <a:pt x="144" y="354"/>
                    </a:lnTo>
                    <a:lnTo>
                      <a:pt x="146" y="352"/>
                    </a:lnTo>
                    <a:lnTo>
                      <a:pt x="146" y="348"/>
                    </a:lnTo>
                    <a:lnTo>
                      <a:pt x="150" y="346"/>
                    </a:lnTo>
                    <a:lnTo>
                      <a:pt x="152" y="344"/>
                    </a:lnTo>
                    <a:lnTo>
                      <a:pt x="154" y="342"/>
                    </a:lnTo>
                    <a:lnTo>
                      <a:pt x="156" y="338"/>
                    </a:lnTo>
                    <a:lnTo>
                      <a:pt x="158" y="330"/>
                    </a:lnTo>
                    <a:lnTo>
                      <a:pt x="160" y="318"/>
                    </a:lnTo>
                    <a:lnTo>
                      <a:pt x="158" y="308"/>
                    </a:lnTo>
                    <a:lnTo>
                      <a:pt x="156" y="302"/>
                    </a:lnTo>
                    <a:lnTo>
                      <a:pt x="156" y="296"/>
                    </a:lnTo>
                    <a:lnTo>
                      <a:pt x="156" y="290"/>
                    </a:lnTo>
                    <a:lnTo>
                      <a:pt x="158" y="284"/>
                    </a:lnTo>
                    <a:lnTo>
                      <a:pt x="162" y="280"/>
                    </a:lnTo>
                    <a:lnTo>
                      <a:pt x="166" y="278"/>
                    </a:lnTo>
                    <a:lnTo>
                      <a:pt x="168" y="276"/>
                    </a:lnTo>
                    <a:lnTo>
                      <a:pt x="170" y="276"/>
                    </a:lnTo>
                    <a:lnTo>
                      <a:pt x="174" y="274"/>
                    </a:lnTo>
                    <a:lnTo>
                      <a:pt x="178" y="270"/>
                    </a:lnTo>
                    <a:lnTo>
                      <a:pt x="182" y="268"/>
                    </a:lnTo>
                    <a:lnTo>
                      <a:pt x="184" y="266"/>
                    </a:lnTo>
                    <a:lnTo>
                      <a:pt x="190" y="260"/>
                    </a:lnTo>
                    <a:lnTo>
                      <a:pt x="198" y="252"/>
                    </a:lnTo>
                    <a:lnTo>
                      <a:pt x="208" y="244"/>
                    </a:lnTo>
                    <a:lnTo>
                      <a:pt x="218" y="236"/>
                    </a:lnTo>
                    <a:lnTo>
                      <a:pt x="224" y="232"/>
                    </a:lnTo>
                    <a:lnTo>
                      <a:pt x="226" y="230"/>
                    </a:lnTo>
                    <a:lnTo>
                      <a:pt x="232" y="228"/>
                    </a:lnTo>
                    <a:lnTo>
                      <a:pt x="236" y="222"/>
                    </a:lnTo>
                    <a:lnTo>
                      <a:pt x="242" y="216"/>
                    </a:lnTo>
                    <a:lnTo>
                      <a:pt x="246" y="210"/>
                    </a:lnTo>
                    <a:lnTo>
                      <a:pt x="248" y="202"/>
                    </a:lnTo>
                    <a:lnTo>
                      <a:pt x="250" y="200"/>
                    </a:lnTo>
                    <a:lnTo>
                      <a:pt x="250" y="198"/>
                    </a:lnTo>
                    <a:lnTo>
                      <a:pt x="254" y="196"/>
                    </a:lnTo>
                    <a:lnTo>
                      <a:pt x="258" y="194"/>
                    </a:lnTo>
                    <a:lnTo>
                      <a:pt x="262" y="194"/>
                    </a:lnTo>
                    <a:lnTo>
                      <a:pt x="270" y="196"/>
                    </a:lnTo>
                    <a:lnTo>
                      <a:pt x="270" y="182"/>
                    </a:lnTo>
                    <a:lnTo>
                      <a:pt x="270" y="180"/>
                    </a:lnTo>
                    <a:lnTo>
                      <a:pt x="268" y="176"/>
                    </a:lnTo>
                    <a:lnTo>
                      <a:pt x="266" y="176"/>
                    </a:lnTo>
                    <a:lnTo>
                      <a:pt x="266" y="174"/>
                    </a:lnTo>
                    <a:lnTo>
                      <a:pt x="264" y="172"/>
                    </a:lnTo>
                    <a:lnTo>
                      <a:pt x="264" y="168"/>
                    </a:lnTo>
                    <a:lnTo>
                      <a:pt x="264" y="164"/>
                    </a:lnTo>
                    <a:lnTo>
                      <a:pt x="266" y="162"/>
                    </a:lnTo>
                    <a:lnTo>
                      <a:pt x="266" y="160"/>
                    </a:lnTo>
                    <a:lnTo>
                      <a:pt x="266" y="158"/>
                    </a:lnTo>
                    <a:lnTo>
                      <a:pt x="268" y="154"/>
                    </a:lnTo>
                    <a:lnTo>
                      <a:pt x="268" y="152"/>
                    </a:lnTo>
                    <a:lnTo>
                      <a:pt x="270" y="150"/>
                    </a:lnTo>
                    <a:lnTo>
                      <a:pt x="274" y="150"/>
                    </a:lnTo>
                    <a:lnTo>
                      <a:pt x="282" y="150"/>
                    </a:lnTo>
                    <a:lnTo>
                      <a:pt x="288" y="150"/>
                    </a:lnTo>
                    <a:lnTo>
                      <a:pt x="290" y="150"/>
                    </a:lnTo>
                    <a:lnTo>
                      <a:pt x="292" y="152"/>
                    </a:lnTo>
                    <a:lnTo>
                      <a:pt x="294" y="156"/>
                    </a:lnTo>
                    <a:lnTo>
                      <a:pt x="294" y="164"/>
                    </a:lnTo>
                    <a:lnTo>
                      <a:pt x="298" y="178"/>
                    </a:lnTo>
                    <a:lnTo>
                      <a:pt x="300" y="176"/>
                    </a:lnTo>
                    <a:lnTo>
                      <a:pt x="302" y="174"/>
                    </a:lnTo>
                    <a:lnTo>
                      <a:pt x="304" y="170"/>
                    </a:lnTo>
                    <a:lnTo>
                      <a:pt x="304" y="168"/>
                    </a:lnTo>
                    <a:lnTo>
                      <a:pt x="306" y="164"/>
                    </a:lnTo>
                    <a:lnTo>
                      <a:pt x="308" y="162"/>
                    </a:lnTo>
                    <a:lnTo>
                      <a:pt x="310" y="162"/>
                    </a:lnTo>
                    <a:lnTo>
                      <a:pt x="312" y="164"/>
                    </a:lnTo>
                    <a:lnTo>
                      <a:pt x="312" y="168"/>
                    </a:lnTo>
                    <a:lnTo>
                      <a:pt x="314" y="176"/>
                    </a:lnTo>
                    <a:lnTo>
                      <a:pt x="316" y="184"/>
                    </a:lnTo>
                    <a:lnTo>
                      <a:pt x="316" y="182"/>
                    </a:lnTo>
                    <a:lnTo>
                      <a:pt x="318" y="182"/>
                    </a:lnTo>
                    <a:lnTo>
                      <a:pt x="320" y="182"/>
                    </a:lnTo>
                    <a:lnTo>
                      <a:pt x="320" y="184"/>
                    </a:lnTo>
                    <a:lnTo>
                      <a:pt x="322" y="184"/>
                    </a:lnTo>
                    <a:lnTo>
                      <a:pt x="324" y="184"/>
                    </a:lnTo>
                    <a:lnTo>
                      <a:pt x="324" y="182"/>
                    </a:lnTo>
                    <a:lnTo>
                      <a:pt x="324" y="178"/>
                    </a:lnTo>
                    <a:lnTo>
                      <a:pt x="322" y="174"/>
                    </a:lnTo>
                    <a:lnTo>
                      <a:pt x="322" y="170"/>
                    </a:lnTo>
                    <a:lnTo>
                      <a:pt x="322" y="168"/>
                    </a:lnTo>
                    <a:lnTo>
                      <a:pt x="324" y="168"/>
                    </a:lnTo>
                    <a:lnTo>
                      <a:pt x="328" y="170"/>
                    </a:lnTo>
                    <a:lnTo>
                      <a:pt x="330" y="172"/>
                    </a:lnTo>
                    <a:lnTo>
                      <a:pt x="332" y="172"/>
                    </a:lnTo>
                    <a:lnTo>
                      <a:pt x="334" y="170"/>
                    </a:lnTo>
                    <a:lnTo>
                      <a:pt x="336" y="168"/>
                    </a:lnTo>
                    <a:lnTo>
                      <a:pt x="338" y="166"/>
                    </a:lnTo>
                    <a:lnTo>
                      <a:pt x="340" y="164"/>
                    </a:lnTo>
                    <a:lnTo>
                      <a:pt x="342" y="164"/>
                    </a:lnTo>
                    <a:lnTo>
                      <a:pt x="344" y="160"/>
                    </a:lnTo>
                    <a:lnTo>
                      <a:pt x="344" y="156"/>
                    </a:lnTo>
                    <a:lnTo>
                      <a:pt x="346" y="152"/>
                    </a:lnTo>
                    <a:lnTo>
                      <a:pt x="348" y="146"/>
                    </a:lnTo>
                    <a:lnTo>
                      <a:pt x="350" y="142"/>
                    </a:lnTo>
                    <a:lnTo>
                      <a:pt x="354" y="140"/>
                    </a:lnTo>
                    <a:lnTo>
                      <a:pt x="358" y="138"/>
                    </a:lnTo>
                    <a:lnTo>
                      <a:pt x="368" y="134"/>
                    </a:lnTo>
                    <a:lnTo>
                      <a:pt x="370" y="130"/>
                    </a:lnTo>
                    <a:lnTo>
                      <a:pt x="370" y="128"/>
                    </a:lnTo>
                    <a:lnTo>
                      <a:pt x="372" y="126"/>
                    </a:lnTo>
                    <a:lnTo>
                      <a:pt x="374" y="124"/>
                    </a:lnTo>
                    <a:lnTo>
                      <a:pt x="374" y="120"/>
                    </a:lnTo>
                    <a:lnTo>
                      <a:pt x="376" y="116"/>
                    </a:lnTo>
                    <a:lnTo>
                      <a:pt x="378" y="114"/>
                    </a:lnTo>
                    <a:lnTo>
                      <a:pt x="378" y="110"/>
                    </a:lnTo>
                    <a:lnTo>
                      <a:pt x="378" y="108"/>
                    </a:lnTo>
                    <a:lnTo>
                      <a:pt x="376" y="108"/>
                    </a:lnTo>
                    <a:lnTo>
                      <a:pt x="366" y="110"/>
                    </a:lnTo>
                    <a:lnTo>
                      <a:pt x="354" y="112"/>
                    </a:lnTo>
                    <a:lnTo>
                      <a:pt x="344" y="114"/>
                    </a:lnTo>
                    <a:lnTo>
                      <a:pt x="330" y="112"/>
                    </a:lnTo>
                    <a:lnTo>
                      <a:pt x="328" y="116"/>
                    </a:lnTo>
                    <a:lnTo>
                      <a:pt x="326" y="120"/>
                    </a:lnTo>
                    <a:lnTo>
                      <a:pt x="324" y="124"/>
                    </a:lnTo>
                    <a:lnTo>
                      <a:pt x="322" y="130"/>
                    </a:lnTo>
                    <a:lnTo>
                      <a:pt x="320" y="134"/>
                    </a:lnTo>
                    <a:lnTo>
                      <a:pt x="318" y="136"/>
                    </a:lnTo>
                    <a:lnTo>
                      <a:pt x="316" y="138"/>
                    </a:lnTo>
                    <a:lnTo>
                      <a:pt x="314" y="138"/>
                    </a:lnTo>
                    <a:lnTo>
                      <a:pt x="310" y="138"/>
                    </a:lnTo>
                    <a:lnTo>
                      <a:pt x="306" y="136"/>
                    </a:lnTo>
                    <a:lnTo>
                      <a:pt x="302" y="136"/>
                    </a:lnTo>
                    <a:lnTo>
                      <a:pt x="298" y="136"/>
                    </a:lnTo>
                    <a:lnTo>
                      <a:pt x="294" y="138"/>
                    </a:lnTo>
                    <a:lnTo>
                      <a:pt x="290" y="136"/>
                    </a:lnTo>
                    <a:lnTo>
                      <a:pt x="284" y="136"/>
                    </a:lnTo>
                    <a:lnTo>
                      <a:pt x="282" y="136"/>
                    </a:lnTo>
                    <a:lnTo>
                      <a:pt x="280" y="136"/>
                    </a:lnTo>
                    <a:lnTo>
                      <a:pt x="264" y="138"/>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71" name="Freeform 208"/>
              <p:cNvSpPr/>
              <p:nvPr/>
            </p:nvSpPr>
            <p:spPr bwMode="gray">
              <a:xfrm>
                <a:off x="3488" y="389"/>
                <a:ext cx="216" cy="136"/>
              </a:xfrm>
              <a:custGeom>
                <a:avLst/>
                <a:gdLst>
                  <a:gd name="T0" fmla="*/ 194 w 196"/>
                  <a:gd name="T1" fmla="*/ 36 h 136"/>
                  <a:gd name="T2" fmla="*/ 184 w 196"/>
                  <a:gd name="T3" fmla="*/ 36 h 136"/>
                  <a:gd name="T4" fmla="*/ 166 w 196"/>
                  <a:gd name="T5" fmla="*/ 38 h 136"/>
                  <a:gd name="T6" fmla="*/ 162 w 196"/>
                  <a:gd name="T7" fmla="*/ 40 h 136"/>
                  <a:gd name="T8" fmla="*/ 156 w 196"/>
                  <a:gd name="T9" fmla="*/ 44 h 136"/>
                  <a:gd name="T10" fmla="*/ 154 w 196"/>
                  <a:gd name="T11" fmla="*/ 50 h 136"/>
                  <a:gd name="T12" fmla="*/ 134 w 196"/>
                  <a:gd name="T13" fmla="*/ 66 h 136"/>
                  <a:gd name="T14" fmla="*/ 132 w 196"/>
                  <a:gd name="T15" fmla="*/ 66 h 136"/>
                  <a:gd name="T16" fmla="*/ 128 w 196"/>
                  <a:gd name="T17" fmla="*/ 66 h 136"/>
                  <a:gd name="T18" fmla="*/ 122 w 196"/>
                  <a:gd name="T19" fmla="*/ 72 h 136"/>
                  <a:gd name="T20" fmla="*/ 122 w 196"/>
                  <a:gd name="T21" fmla="*/ 84 h 136"/>
                  <a:gd name="T22" fmla="*/ 102 w 196"/>
                  <a:gd name="T23" fmla="*/ 102 h 136"/>
                  <a:gd name="T24" fmla="*/ 94 w 196"/>
                  <a:gd name="T25" fmla="*/ 102 h 136"/>
                  <a:gd name="T26" fmla="*/ 84 w 196"/>
                  <a:gd name="T27" fmla="*/ 104 h 136"/>
                  <a:gd name="T28" fmla="*/ 74 w 196"/>
                  <a:gd name="T29" fmla="*/ 110 h 136"/>
                  <a:gd name="T30" fmla="*/ 68 w 196"/>
                  <a:gd name="T31" fmla="*/ 118 h 136"/>
                  <a:gd name="T32" fmla="*/ 60 w 196"/>
                  <a:gd name="T33" fmla="*/ 124 h 136"/>
                  <a:gd name="T34" fmla="*/ 56 w 196"/>
                  <a:gd name="T35" fmla="*/ 128 h 136"/>
                  <a:gd name="T36" fmla="*/ 52 w 196"/>
                  <a:gd name="T37" fmla="*/ 130 h 136"/>
                  <a:gd name="T38" fmla="*/ 32 w 196"/>
                  <a:gd name="T39" fmla="*/ 136 h 136"/>
                  <a:gd name="T40" fmla="*/ 12 w 196"/>
                  <a:gd name="T41" fmla="*/ 132 h 136"/>
                  <a:gd name="T42" fmla="*/ 0 w 196"/>
                  <a:gd name="T43" fmla="*/ 80 h 136"/>
                  <a:gd name="T44" fmla="*/ 12 w 196"/>
                  <a:gd name="T45" fmla="*/ 42 h 136"/>
                  <a:gd name="T46" fmla="*/ 32 w 196"/>
                  <a:gd name="T47" fmla="*/ 32 h 136"/>
                  <a:gd name="T48" fmla="*/ 38 w 196"/>
                  <a:gd name="T49" fmla="*/ 30 h 136"/>
                  <a:gd name="T50" fmla="*/ 48 w 196"/>
                  <a:gd name="T51" fmla="*/ 24 h 136"/>
                  <a:gd name="T52" fmla="*/ 56 w 196"/>
                  <a:gd name="T53" fmla="*/ 14 h 136"/>
                  <a:gd name="T54" fmla="*/ 60 w 196"/>
                  <a:gd name="T55" fmla="*/ 8 h 136"/>
                  <a:gd name="T56" fmla="*/ 66 w 196"/>
                  <a:gd name="T57" fmla="*/ 10 h 136"/>
                  <a:gd name="T58" fmla="*/ 74 w 196"/>
                  <a:gd name="T59" fmla="*/ 10 h 136"/>
                  <a:gd name="T60" fmla="*/ 92 w 196"/>
                  <a:gd name="T61" fmla="*/ 12 h 136"/>
                  <a:gd name="T62" fmla="*/ 122 w 196"/>
                  <a:gd name="T63" fmla="*/ 2 h 136"/>
                  <a:gd name="T64" fmla="*/ 140 w 196"/>
                  <a:gd name="T65" fmla="*/ 8 h 136"/>
                  <a:gd name="T66" fmla="*/ 142 w 196"/>
                  <a:gd name="T67" fmla="*/ 12 h 136"/>
                  <a:gd name="T68" fmla="*/ 150 w 196"/>
                  <a:gd name="T69" fmla="*/ 16 h 136"/>
                  <a:gd name="T70" fmla="*/ 158 w 196"/>
                  <a:gd name="T71" fmla="*/ 20 h 136"/>
                  <a:gd name="T72" fmla="*/ 194 w 196"/>
                  <a:gd name="T73" fmla="*/ 20 h 136"/>
                  <a:gd name="T74" fmla="*/ 194 w 196"/>
                  <a:gd name="T75" fmla="*/ 24 h 136"/>
                  <a:gd name="T76" fmla="*/ 196 w 196"/>
                  <a:gd name="T77" fmla="*/ 34 h 136"/>
                  <a:gd name="T78" fmla="*/ 196 w 196"/>
                  <a:gd name="T79" fmla="*/ 36 h 1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96"/>
                  <a:gd name="T121" fmla="*/ 0 h 136"/>
                  <a:gd name="T122" fmla="*/ 196 w 196"/>
                  <a:gd name="T123" fmla="*/ 136 h 1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96" h="136">
                    <a:moveTo>
                      <a:pt x="196" y="36"/>
                    </a:moveTo>
                    <a:lnTo>
                      <a:pt x="194" y="36"/>
                    </a:lnTo>
                    <a:lnTo>
                      <a:pt x="190" y="36"/>
                    </a:lnTo>
                    <a:lnTo>
                      <a:pt x="184" y="36"/>
                    </a:lnTo>
                    <a:lnTo>
                      <a:pt x="176" y="36"/>
                    </a:lnTo>
                    <a:lnTo>
                      <a:pt x="166" y="38"/>
                    </a:lnTo>
                    <a:lnTo>
                      <a:pt x="162" y="40"/>
                    </a:lnTo>
                    <a:lnTo>
                      <a:pt x="160" y="42"/>
                    </a:lnTo>
                    <a:lnTo>
                      <a:pt x="156" y="44"/>
                    </a:lnTo>
                    <a:lnTo>
                      <a:pt x="154" y="46"/>
                    </a:lnTo>
                    <a:lnTo>
                      <a:pt x="154" y="50"/>
                    </a:lnTo>
                    <a:lnTo>
                      <a:pt x="138" y="56"/>
                    </a:lnTo>
                    <a:lnTo>
                      <a:pt x="134" y="66"/>
                    </a:lnTo>
                    <a:lnTo>
                      <a:pt x="132" y="66"/>
                    </a:lnTo>
                    <a:lnTo>
                      <a:pt x="130" y="66"/>
                    </a:lnTo>
                    <a:lnTo>
                      <a:pt x="128" y="66"/>
                    </a:lnTo>
                    <a:lnTo>
                      <a:pt x="124" y="68"/>
                    </a:lnTo>
                    <a:lnTo>
                      <a:pt x="122" y="72"/>
                    </a:lnTo>
                    <a:lnTo>
                      <a:pt x="122" y="76"/>
                    </a:lnTo>
                    <a:lnTo>
                      <a:pt x="122" y="84"/>
                    </a:lnTo>
                    <a:lnTo>
                      <a:pt x="104" y="102"/>
                    </a:lnTo>
                    <a:lnTo>
                      <a:pt x="102" y="102"/>
                    </a:lnTo>
                    <a:lnTo>
                      <a:pt x="98" y="102"/>
                    </a:lnTo>
                    <a:lnTo>
                      <a:pt x="94" y="102"/>
                    </a:lnTo>
                    <a:lnTo>
                      <a:pt x="88" y="104"/>
                    </a:lnTo>
                    <a:lnTo>
                      <a:pt x="84" y="104"/>
                    </a:lnTo>
                    <a:lnTo>
                      <a:pt x="78" y="108"/>
                    </a:lnTo>
                    <a:lnTo>
                      <a:pt x="74" y="110"/>
                    </a:lnTo>
                    <a:lnTo>
                      <a:pt x="72" y="114"/>
                    </a:lnTo>
                    <a:lnTo>
                      <a:pt x="68" y="118"/>
                    </a:lnTo>
                    <a:lnTo>
                      <a:pt x="64" y="122"/>
                    </a:lnTo>
                    <a:lnTo>
                      <a:pt x="60" y="124"/>
                    </a:lnTo>
                    <a:lnTo>
                      <a:pt x="58" y="128"/>
                    </a:lnTo>
                    <a:lnTo>
                      <a:pt x="56" y="128"/>
                    </a:lnTo>
                    <a:lnTo>
                      <a:pt x="54" y="130"/>
                    </a:lnTo>
                    <a:lnTo>
                      <a:pt x="52" y="130"/>
                    </a:lnTo>
                    <a:lnTo>
                      <a:pt x="44" y="134"/>
                    </a:lnTo>
                    <a:lnTo>
                      <a:pt x="32" y="136"/>
                    </a:lnTo>
                    <a:lnTo>
                      <a:pt x="20" y="134"/>
                    </a:lnTo>
                    <a:lnTo>
                      <a:pt x="12" y="132"/>
                    </a:lnTo>
                    <a:lnTo>
                      <a:pt x="2" y="110"/>
                    </a:lnTo>
                    <a:lnTo>
                      <a:pt x="0" y="80"/>
                    </a:lnTo>
                    <a:lnTo>
                      <a:pt x="10" y="64"/>
                    </a:lnTo>
                    <a:lnTo>
                      <a:pt x="12" y="42"/>
                    </a:lnTo>
                    <a:lnTo>
                      <a:pt x="28" y="42"/>
                    </a:lnTo>
                    <a:lnTo>
                      <a:pt x="32" y="32"/>
                    </a:lnTo>
                    <a:lnTo>
                      <a:pt x="34" y="32"/>
                    </a:lnTo>
                    <a:lnTo>
                      <a:pt x="38" y="30"/>
                    </a:lnTo>
                    <a:lnTo>
                      <a:pt x="42" y="28"/>
                    </a:lnTo>
                    <a:lnTo>
                      <a:pt x="48" y="24"/>
                    </a:lnTo>
                    <a:lnTo>
                      <a:pt x="52" y="20"/>
                    </a:lnTo>
                    <a:lnTo>
                      <a:pt x="56" y="14"/>
                    </a:lnTo>
                    <a:lnTo>
                      <a:pt x="58" y="8"/>
                    </a:lnTo>
                    <a:lnTo>
                      <a:pt x="60" y="8"/>
                    </a:lnTo>
                    <a:lnTo>
                      <a:pt x="62" y="10"/>
                    </a:lnTo>
                    <a:lnTo>
                      <a:pt x="66" y="10"/>
                    </a:lnTo>
                    <a:lnTo>
                      <a:pt x="70" y="10"/>
                    </a:lnTo>
                    <a:lnTo>
                      <a:pt x="74" y="10"/>
                    </a:lnTo>
                    <a:lnTo>
                      <a:pt x="80" y="10"/>
                    </a:lnTo>
                    <a:lnTo>
                      <a:pt x="92" y="12"/>
                    </a:lnTo>
                    <a:lnTo>
                      <a:pt x="108" y="10"/>
                    </a:lnTo>
                    <a:lnTo>
                      <a:pt x="122" y="2"/>
                    </a:lnTo>
                    <a:lnTo>
                      <a:pt x="132" y="0"/>
                    </a:lnTo>
                    <a:lnTo>
                      <a:pt x="140" y="8"/>
                    </a:lnTo>
                    <a:lnTo>
                      <a:pt x="140" y="10"/>
                    </a:lnTo>
                    <a:lnTo>
                      <a:pt x="142" y="12"/>
                    </a:lnTo>
                    <a:lnTo>
                      <a:pt x="146" y="14"/>
                    </a:lnTo>
                    <a:lnTo>
                      <a:pt x="150" y="16"/>
                    </a:lnTo>
                    <a:lnTo>
                      <a:pt x="154" y="18"/>
                    </a:lnTo>
                    <a:lnTo>
                      <a:pt x="158" y="20"/>
                    </a:lnTo>
                    <a:lnTo>
                      <a:pt x="162" y="20"/>
                    </a:lnTo>
                    <a:lnTo>
                      <a:pt x="194" y="20"/>
                    </a:lnTo>
                    <a:lnTo>
                      <a:pt x="194" y="22"/>
                    </a:lnTo>
                    <a:lnTo>
                      <a:pt x="194" y="24"/>
                    </a:lnTo>
                    <a:lnTo>
                      <a:pt x="194" y="30"/>
                    </a:lnTo>
                    <a:lnTo>
                      <a:pt x="196" y="34"/>
                    </a:lnTo>
                    <a:lnTo>
                      <a:pt x="196" y="36"/>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72" name="Freeform 209"/>
              <p:cNvSpPr/>
              <p:nvPr/>
            </p:nvSpPr>
            <p:spPr bwMode="gray">
              <a:xfrm>
                <a:off x="4369" y="265"/>
                <a:ext cx="128" cy="172"/>
              </a:xfrm>
              <a:custGeom>
                <a:avLst/>
                <a:gdLst>
                  <a:gd name="T0" fmla="*/ 112 w 116"/>
                  <a:gd name="T1" fmla="*/ 4 h 172"/>
                  <a:gd name="T2" fmla="*/ 94 w 116"/>
                  <a:gd name="T3" fmla="*/ 20 h 172"/>
                  <a:gd name="T4" fmla="*/ 76 w 116"/>
                  <a:gd name="T5" fmla="*/ 34 h 172"/>
                  <a:gd name="T6" fmla="*/ 66 w 116"/>
                  <a:gd name="T7" fmla="*/ 42 h 172"/>
                  <a:gd name="T8" fmla="*/ 58 w 116"/>
                  <a:gd name="T9" fmla="*/ 48 h 172"/>
                  <a:gd name="T10" fmla="*/ 54 w 116"/>
                  <a:gd name="T11" fmla="*/ 50 h 172"/>
                  <a:gd name="T12" fmla="*/ 18 w 116"/>
                  <a:gd name="T13" fmla="*/ 46 h 172"/>
                  <a:gd name="T14" fmla="*/ 16 w 116"/>
                  <a:gd name="T15" fmla="*/ 52 h 172"/>
                  <a:gd name="T16" fmla="*/ 18 w 116"/>
                  <a:gd name="T17" fmla="*/ 60 h 172"/>
                  <a:gd name="T18" fmla="*/ 18 w 116"/>
                  <a:gd name="T19" fmla="*/ 64 h 172"/>
                  <a:gd name="T20" fmla="*/ 18 w 116"/>
                  <a:gd name="T21" fmla="*/ 70 h 172"/>
                  <a:gd name="T22" fmla="*/ 10 w 116"/>
                  <a:gd name="T23" fmla="*/ 72 h 172"/>
                  <a:gd name="T24" fmla="*/ 4 w 116"/>
                  <a:gd name="T25" fmla="*/ 70 h 172"/>
                  <a:gd name="T26" fmla="*/ 0 w 116"/>
                  <a:gd name="T27" fmla="*/ 70 h 172"/>
                  <a:gd name="T28" fmla="*/ 12 w 116"/>
                  <a:gd name="T29" fmla="*/ 90 h 172"/>
                  <a:gd name="T30" fmla="*/ 16 w 116"/>
                  <a:gd name="T31" fmla="*/ 112 h 172"/>
                  <a:gd name="T32" fmla="*/ 20 w 116"/>
                  <a:gd name="T33" fmla="*/ 114 h 172"/>
                  <a:gd name="T34" fmla="*/ 26 w 116"/>
                  <a:gd name="T35" fmla="*/ 120 h 172"/>
                  <a:gd name="T36" fmla="*/ 34 w 116"/>
                  <a:gd name="T37" fmla="*/ 124 h 172"/>
                  <a:gd name="T38" fmla="*/ 40 w 116"/>
                  <a:gd name="T39" fmla="*/ 128 h 172"/>
                  <a:gd name="T40" fmla="*/ 42 w 116"/>
                  <a:gd name="T41" fmla="*/ 132 h 172"/>
                  <a:gd name="T42" fmla="*/ 42 w 116"/>
                  <a:gd name="T43" fmla="*/ 134 h 172"/>
                  <a:gd name="T44" fmla="*/ 42 w 116"/>
                  <a:gd name="T45" fmla="*/ 140 h 172"/>
                  <a:gd name="T46" fmla="*/ 40 w 116"/>
                  <a:gd name="T47" fmla="*/ 156 h 172"/>
                  <a:gd name="T48" fmla="*/ 42 w 116"/>
                  <a:gd name="T49" fmla="*/ 164 h 172"/>
                  <a:gd name="T50" fmla="*/ 48 w 116"/>
                  <a:gd name="T51" fmla="*/ 170 h 172"/>
                  <a:gd name="T52" fmla="*/ 56 w 116"/>
                  <a:gd name="T53" fmla="*/ 172 h 172"/>
                  <a:gd name="T54" fmla="*/ 64 w 116"/>
                  <a:gd name="T55" fmla="*/ 172 h 172"/>
                  <a:gd name="T56" fmla="*/ 72 w 116"/>
                  <a:gd name="T57" fmla="*/ 166 h 172"/>
                  <a:gd name="T58" fmla="*/ 76 w 116"/>
                  <a:gd name="T59" fmla="*/ 160 h 172"/>
                  <a:gd name="T60" fmla="*/ 78 w 116"/>
                  <a:gd name="T61" fmla="*/ 136 h 172"/>
                  <a:gd name="T62" fmla="*/ 76 w 116"/>
                  <a:gd name="T63" fmla="*/ 120 h 172"/>
                  <a:gd name="T64" fmla="*/ 70 w 116"/>
                  <a:gd name="T65" fmla="*/ 112 h 172"/>
                  <a:gd name="T66" fmla="*/ 66 w 116"/>
                  <a:gd name="T67" fmla="*/ 108 h 172"/>
                  <a:gd name="T68" fmla="*/ 62 w 116"/>
                  <a:gd name="T69" fmla="*/ 106 h 172"/>
                  <a:gd name="T70" fmla="*/ 54 w 116"/>
                  <a:gd name="T71" fmla="*/ 96 h 172"/>
                  <a:gd name="T72" fmla="*/ 54 w 116"/>
                  <a:gd name="T73" fmla="*/ 90 h 172"/>
                  <a:gd name="T74" fmla="*/ 56 w 116"/>
                  <a:gd name="T75" fmla="*/ 86 h 172"/>
                  <a:gd name="T76" fmla="*/ 58 w 116"/>
                  <a:gd name="T77" fmla="*/ 84 h 172"/>
                  <a:gd name="T78" fmla="*/ 60 w 116"/>
                  <a:gd name="T79" fmla="*/ 84 h 172"/>
                  <a:gd name="T80" fmla="*/ 86 w 116"/>
                  <a:gd name="T81" fmla="*/ 56 h 172"/>
                  <a:gd name="T82" fmla="*/ 98 w 116"/>
                  <a:gd name="T83" fmla="*/ 42 h 172"/>
                  <a:gd name="T84" fmla="*/ 110 w 116"/>
                  <a:gd name="T85" fmla="*/ 20 h 172"/>
                  <a:gd name="T86" fmla="*/ 114 w 116"/>
                  <a:gd name="T87" fmla="*/ 8 h 172"/>
                  <a:gd name="T88" fmla="*/ 116 w 116"/>
                  <a:gd name="T89" fmla="*/ 0 h 17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16"/>
                  <a:gd name="T136" fmla="*/ 0 h 172"/>
                  <a:gd name="T137" fmla="*/ 116 w 116"/>
                  <a:gd name="T138" fmla="*/ 172 h 17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16" h="172">
                    <a:moveTo>
                      <a:pt x="116" y="0"/>
                    </a:moveTo>
                    <a:lnTo>
                      <a:pt x="112" y="4"/>
                    </a:lnTo>
                    <a:lnTo>
                      <a:pt x="104" y="10"/>
                    </a:lnTo>
                    <a:lnTo>
                      <a:pt x="94" y="20"/>
                    </a:lnTo>
                    <a:lnTo>
                      <a:pt x="84" y="28"/>
                    </a:lnTo>
                    <a:lnTo>
                      <a:pt x="76" y="34"/>
                    </a:lnTo>
                    <a:lnTo>
                      <a:pt x="70" y="38"/>
                    </a:lnTo>
                    <a:lnTo>
                      <a:pt x="66" y="42"/>
                    </a:lnTo>
                    <a:lnTo>
                      <a:pt x="62" y="46"/>
                    </a:lnTo>
                    <a:lnTo>
                      <a:pt x="58" y="48"/>
                    </a:lnTo>
                    <a:lnTo>
                      <a:pt x="54" y="48"/>
                    </a:lnTo>
                    <a:lnTo>
                      <a:pt x="54" y="50"/>
                    </a:lnTo>
                    <a:lnTo>
                      <a:pt x="22" y="46"/>
                    </a:lnTo>
                    <a:lnTo>
                      <a:pt x="18" y="46"/>
                    </a:lnTo>
                    <a:lnTo>
                      <a:pt x="18" y="48"/>
                    </a:lnTo>
                    <a:lnTo>
                      <a:pt x="16" y="52"/>
                    </a:lnTo>
                    <a:lnTo>
                      <a:pt x="16" y="56"/>
                    </a:lnTo>
                    <a:lnTo>
                      <a:pt x="18" y="60"/>
                    </a:lnTo>
                    <a:lnTo>
                      <a:pt x="18" y="62"/>
                    </a:lnTo>
                    <a:lnTo>
                      <a:pt x="18" y="64"/>
                    </a:lnTo>
                    <a:lnTo>
                      <a:pt x="20" y="66"/>
                    </a:lnTo>
                    <a:lnTo>
                      <a:pt x="18" y="70"/>
                    </a:lnTo>
                    <a:lnTo>
                      <a:pt x="14" y="72"/>
                    </a:lnTo>
                    <a:lnTo>
                      <a:pt x="10" y="72"/>
                    </a:lnTo>
                    <a:lnTo>
                      <a:pt x="8" y="72"/>
                    </a:lnTo>
                    <a:lnTo>
                      <a:pt x="4" y="70"/>
                    </a:lnTo>
                    <a:lnTo>
                      <a:pt x="2" y="70"/>
                    </a:lnTo>
                    <a:lnTo>
                      <a:pt x="0" y="70"/>
                    </a:lnTo>
                    <a:lnTo>
                      <a:pt x="0" y="92"/>
                    </a:lnTo>
                    <a:lnTo>
                      <a:pt x="12" y="90"/>
                    </a:lnTo>
                    <a:lnTo>
                      <a:pt x="22" y="98"/>
                    </a:lnTo>
                    <a:lnTo>
                      <a:pt x="16" y="112"/>
                    </a:lnTo>
                    <a:lnTo>
                      <a:pt x="18" y="112"/>
                    </a:lnTo>
                    <a:lnTo>
                      <a:pt x="20" y="114"/>
                    </a:lnTo>
                    <a:lnTo>
                      <a:pt x="22" y="116"/>
                    </a:lnTo>
                    <a:lnTo>
                      <a:pt x="26" y="120"/>
                    </a:lnTo>
                    <a:lnTo>
                      <a:pt x="30" y="122"/>
                    </a:lnTo>
                    <a:lnTo>
                      <a:pt x="34" y="124"/>
                    </a:lnTo>
                    <a:lnTo>
                      <a:pt x="36" y="126"/>
                    </a:lnTo>
                    <a:lnTo>
                      <a:pt x="40" y="128"/>
                    </a:lnTo>
                    <a:lnTo>
                      <a:pt x="42" y="130"/>
                    </a:lnTo>
                    <a:lnTo>
                      <a:pt x="42" y="132"/>
                    </a:lnTo>
                    <a:lnTo>
                      <a:pt x="42" y="134"/>
                    </a:lnTo>
                    <a:lnTo>
                      <a:pt x="42" y="136"/>
                    </a:lnTo>
                    <a:lnTo>
                      <a:pt x="42" y="140"/>
                    </a:lnTo>
                    <a:lnTo>
                      <a:pt x="42" y="148"/>
                    </a:lnTo>
                    <a:lnTo>
                      <a:pt x="40" y="156"/>
                    </a:lnTo>
                    <a:lnTo>
                      <a:pt x="40" y="160"/>
                    </a:lnTo>
                    <a:lnTo>
                      <a:pt x="42" y="164"/>
                    </a:lnTo>
                    <a:lnTo>
                      <a:pt x="46" y="168"/>
                    </a:lnTo>
                    <a:lnTo>
                      <a:pt x="48" y="170"/>
                    </a:lnTo>
                    <a:lnTo>
                      <a:pt x="52" y="170"/>
                    </a:lnTo>
                    <a:lnTo>
                      <a:pt x="56" y="172"/>
                    </a:lnTo>
                    <a:lnTo>
                      <a:pt x="60" y="172"/>
                    </a:lnTo>
                    <a:lnTo>
                      <a:pt x="64" y="172"/>
                    </a:lnTo>
                    <a:lnTo>
                      <a:pt x="68" y="168"/>
                    </a:lnTo>
                    <a:lnTo>
                      <a:pt x="72" y="166"/>
                    </a:lnTo>
                    <a:lnTo>
                      <a:pt x="74" y="162"/>
                    </a:lnTo>
                    <a:lnTo>
                      <a:pt x="76" y="160"/>
                    </a:lnTo>
                    <a:lnTo>
                      <a:pt x="78" y="136"/>
                    </a:lnTo>
                    <a:lnTo>
                      <a:pt x="78" y="128"/>
                    </a:lnTo>
                    <a:lnTo>
                      <a:pt x="76" y="120"/>
                    </a:lnTo>
                    <a:lnTo>
                      <a:pt x="74" y="116"/>
                    </a:lnTo>
                    <a:lnTo>
                      <a:pt x="70" y="112"/>
                    </a:lnTo>
                    <a:lnTo>
                      <a:pt x="68" y="108"/>
                    </a:lnTo>
                    <a:lnTo>
                      <a:pt x="66" y="108"/>
                    </a:lnTo>
                    <a:lnTo>
                      <a:pt x="64" y="106"/>
                    </a:lnTo>
                    <a:lnTo>
                      <a:pt x="62" y="106"/>
                    </a:lnTo>
                    <a:lnTo>
                      <a:pt x="58" y="100"/>
                    </a:lnTo>
                    <a:lnTo>
                      <a:pt x="54" y="96"/>
                    </a:lnTo>
                    <a:lnTo>
                      <a:pt x="54" y="92"/>
                    </a:lnTo>
                    <a:lnTo>
                      <a:pt x="54" y="90"/>
                    </a:lnTo>
                    <a:lnTo>
                      <a:pt x="54" y="88"/>
                    </a:lnTo>
                    <a:lnTo>
                      <a:pt x="56" y="86"/>
                    </a:lnTo>
                    <a:lnTo>
                      <a:pt x="58" y="86"/>
                    </a:lnTo>
                    <a:lnTo>
                      <a:pt x="58" y="84"/>
                    </a:lnTo>
                    <a:lnTo>
                      <a:pt x="60" y="84"/>
                    </a:lnTo>
                    <a:lnTo>
                      <a:pt x="74" y="70"/>
                    </a:lnTo>
                    <a:lnTo>
                      <a:pt x="86" y="56"/>
                    </a:lnTo>
                    <a:lnTo>
                      <a:pt x="94" y="46"/>
                    </a:lnTo>
                    <a:lnTo>
                      <a:pt x="98" y="42"/>
                    </a:lnTo>
                    <a:lnTo>
                      <a:pt x="104" y="32"/>
                    </a:lnTo>
                    <a:lnTo>
                      <a:pt x="110" y="20"/>
                    </a:lnTo>
                    <a:lnTo>
                      <a:pt x="114" y="12"/>
                    </a:lnTo>
                    <a:lnTo>
                      <a:pt x="114" y="8"/>
                    </a:lnTo>
                    <a:lnTo>
                      <a:pt x="116" y="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73" name="Freeform 211"/>
              <p:cNvSpPr/>
              <p:nvPr/>
            </p:nvSpPr>
            <p:spPr bwMode="gray">
              <a:xfrm>
                <a:off x="3671" y="95"/>
                <a:ext cx="874" cy="574"/>
              </a:xfrm>
              <a:custGeom>
                <a:avLst/>
                <a:gdLst>
                  <a:gd name="T0" fmla="*/ 0 w 792"/>
                  <a:gd name="T1" fmla="*/ 0 h 574"/>
                  <a:gd name="T2" fmla="*/ 792 w 792"/>
                  <a:gd name="T3" fmla="*/ 574 h 574"/>
                </a:gdLst>
                <a:ahLst/>
                <a:cxnLst/>
                <a:rect l="T0" t="T1" r="T2" b="T3"/>
                <a:pathLst>
                  <a:path w="792" h="574">
                    <a:moveTo>
                      <a:pt x="194" y="86"/>
                    </a:moveTo>
                    <a:cubicBezTo>
                      <a:pt x="193" y="92"/>
                      <a:pt x="193" y="98"/>
                      <a:pt x="192" y="104"/>
                    </a:cubicBezTo>
                    <a:cubicBezTo>
                      <a:pt x="194" y="109"/>
                      <a:pt x="196" y="115"/>
                      <a:pt x="198" y="120"/>
                    </a:cubicBezTo>
                    <a:cubicBezTo>
                      <a:pt x="201" y="124"/>
                      <a:pt x="205" y="128"/>
                      <a:pt x="208" y="132"/>
                    </a:cubicBezTo>
                    <a:cubicBezTo>
                      <a:pt x="213" y="135"/>
                      <a:pt x="217" y="139"/>
                      <a:pt x="222" y="142"/>
                    </a:cubicBezTo>
                    <a:cubicBezTo>
                      <a:pt x="227" y="144"/>
                      <a:pt x="231" y="146"/>
                      <a:pt x="236" y="148"/>
                    </a:cubicBezTo>
                    <a:lnTo>
                      <a:pt x="248" y="154"/>
                    </a:lnTo>
                    <a:cubicBezTo>
                      <a:pt x="251" y="157"/>
                      <a:pt x="255" y="159"/>
                      <a:pt x="258" y="162"/>
                    </a:cubicBezTo>
                    <a:lnTo>
                      <a:pt x="264" y="174"/>
                    </a:lnTo>
                    <a:cubicBezTo>
                      <a:pt x="265" y="179"/>
                      <a:pt x="267" y="183"/>
                      <a:pt x="268" y="188"/>
                    </a:cubicBezTo>
                    <a:cubicBezTo>
                      <a:pt x="269" y="191"/>
                      <a:pt x="269" y="195"/>
                      <a:pt x="270" y="198"/>
                    </a:cubicBezTo>
                    <a:lnTo>
                      <a:pt x="270" y="202"/>
                    </a:lnTo>
                    <a:cubicBezTo>
                      <a:pt x="271" y="205"/>
                      <a:pt x="271" y="207"/>
                      <a:pt x="272" y="210"/>
                    </a:cubicBezTo>
                    <a:cubicBezTo>
                      <a:pt x="275" y="211"/>
                      <a:pt x="277" y="213"/>
                      <a:pt x="280" y="214"/>
                    </a:cubicBezTo>
                    <a:cubicBezTo>
                      <a:pt x="285" y="215"/>
                      <a:pt x="289" y="215"/>
                      <a:pt x="294" y="216"/>
                    </a:cubicBezTo>
                    <a:cubicBezTo>
                      <a:pt x="299" y="217"/>
                      <a:pt x="305" y="217"/>
                      <a:pt x="310" y="218"/>
                    </a:cubicBezTo>
                    <a:cubicBezTo>
                      <a:pt x="315" y="217"/>
                      <a:pt x="319" y="217"/>
                      <a:pt x="324" y="216"/>
                    </a:cubicBezTo>
                    <a:cubicBezTo>
                      <a:pt x="329" y="215"/>
                      <a:pt x="333" y="215"/>
                      <a:pt x="338" y="214"/>
                    </a:cubicBezTo>
                    <a:lnTo>
                      <a:pt x="348" y="214"/>
                    </a:lnTo>
                    <a:cubicBezTo>
                      <a:pt x="351" y="215"/>
                      <a:pt x="353" y="215"/>
                      <a:pt x="356" y="216"/>
                    </a:cubicBezTo>
                    <a:lnTo>
                      <a:pt x="362" y="222"/>
                    </a:lnTo>
                    <a:cubicBezTo>
                      <a:pt x="364" y="223"/>
                      <a:pt x="366" y="225"/>
                      <a:pt x="368" y="226"/>
                    </a:cubicBezTo>
                    <a:cubicBezTo>
                      <a:pt x="372" y="227"/>
                      <a:pt x="376" y="227"/>
                      <a:pt x="380" y="228"/>
                    </a:cubicBezTo>
                    <a:cubicBezTo>
                      <a:pt x="385" y="227"/>
                      <a:pt x="391" y="227"/>
                      <a:pt x="396" y="226"/>
                    </a:cubicBezTo>
                    <a:cubicBezTo>
                      <a:pt x="401" y="224"/>
                      <a:pt x="407" y="222"/>
                      <a:pt x="412" y="220"/>
                    </a:cubicBezTo>
                    <a:cubicBezTo>
                      <a:pt x="416" y="217"/>
                      <a:pt x="420" y="215"/>
                      <a:pt x="424" y="212"/>
                    </a:cubicBezTo>
                    <a:cubicBezTo>
                      <a:pt x="427" y="211"/>
                      <a:pt x="429" y="209"/>
                      <a:pt x="432" y="208"/>
                    </a:cubicBezTo>
                    <a:cubicBezTo>
                      <a:pt x="435" y="207"/>
                      <a:pt x="437" y="207"/>
                      <a:pt x="440" y="206"/>
                    </a:cubicBezTo>
                    <a:cubicBezTo>
                      <a:pt x="445" y="205"/>
                      <a:pt x="449" y="203"/>
                      <a:pt x="454" y="202"/>
                    </a:cubicBezTo>
                    <a:cubicBezTo>
                      <a:pt x="461" y="201"/>
                      <a:pt x="467" y="199"/>
                      <a:pt x="474" y="198"/>
                    </a:cubicBezTo>
                    <a:cubicBezTo>
                      <a:pt x="481" y="197"/>
                      <a:pt x="487" y="195"/>
                      <a:pt x="494" y="194"/>
                    </a:cubicBezTo>
                    <a:cubicBezTo>
                      <a:pt x="501" y="193"/>
                      <a:pt x="507" y="191"/>
                      <a:pt x="514" y="190"/>
                    </a:cubicBezTo>
                    <a:cubicBezTo>
                      <a:pt x="519" y="189"/>
                      <a:pt x="525" y="187"/>
                      <a:pt x="530" y="186"/>
                    </a:cubicBezTo>
                    <a:lnTo>
                      <a:pt x="542" y="180"/>
                    </a:lnTo>
                    <a:cubicBezTo>
                      <a:pt x="544" y="177"/>
                      <a:pt x="546" y="175"/>
                      <a:pt x="548" y="172"/>
                    </a:cubicBezTo>
                    <a:cubicBezTo>
                      <a:pt x="549" y="169"/>
                      <a:pt x="551" y="167"/>
                      <a:pt x="552" y="164"/>
                    </a:cubicBezTo>
                    <a:lnTo>
                      <a:pt x="552" y="156"/>
                    </a:lnTo>
                    <a:lnTo>
                      <a:pt x="552" y="154"/>
                    </a:lnTo>
                    <a:cubicBezTo>
                      <a:pt x="557" y="151"/>
                      <a:pt x="563" y="149"/>
                      <a:pt x="568" y="146"/>
                    </a:cubicBezTo>
                    <a:cubicBezTo>
                      <a:pt x="573" y="145"/>
                      <a:pt x="579" y="143"/>
                      <a:pt x="584" y="142"/>
                    </a:cubicBezTo>
                    <a:lnTo>
                      <a:pt x="590" y="142"/>
                    </a:lnTo>
                    <a:cubicBezTo>
                      <a:pt x="592" y="141"/>
                      <a:pt x="594" y="141"/>
                      <a:pt x="596" y="140"/>
                    </a:cubicBezTo>
                    <a:cubicBezTo>
                      <a:pt x="599" y="139"/>
                      <a:pt x="601" y="139"/>
                      <a:pt x="604" y="138"/>
                    </a:cubicBezTo>
                    <a:lnTo>
                      <a:pt x="608" y="134"/>
                    </a:lnTo>
                    <a:lnTo>
                      <a:pt x="612" y="130"/>
                    </a:lnTo>
                    <a:lnTo>
                      <a:pt x="612" y="126"/>
                    </a:lnTo>
                    <a:cubicBezTo>
                      <a:pt x="611" y="125"/>
                      <a:pt x="611" y="123"/>
                      <a:pt x="610" y="122"/>
                    </a:cubicBezTo>
                    <a:lnTo>
                      <a:pt x="606" y="118"/>
                    </a:lnTo>
                    <a:cubicBezTo>
                      <a:pt x="604" y="117"/>
                      <a:pt x="602" y="117"/>
                      <a:pt x="600" y="116"/>
                    </a:cubicBezTo>
                    <a:cubicBezTo>
                      <a:pt x="599" y="115"/>
                      <a:pt x="597" y="115"/>
                      <a:pt x="596" y="114"/>
                    </a:cubicBezTo>
                    <a:lnTo>
                      <a:pt x="592" y="114"/>
                    </a:lnTo>
                    <a:lnTo>
                      <a:pt x="590" y="114"/>
                    </a:lnTo>
                    <a:lnTo>
                      <a:pt x="562" y="114"/>
                    </a:lnTo>
                    <a:cubicBezTo>
                      <a:pt x="565" y="101"/>
                      <a:pt x="567" y="89"/>
                      <a:pt x="570" y="76"/>
                    </a:cubicBezTo>
                    <a:cubicBezTo>
                      <a:pt x="576" y="71"/>
                      <a:pt x="582" y="65"/>
                      <a:pt x="588" y="60"/>
                    </a:cubicBezTo>
                    <a:lnTo>
                      <a:pt x="588" y="56"/>
                    </a:lnTo>
                    <a:lnTo>
                      <a:pt x="588" y="46"/>
                    </a:lnTo>
                    <a:cubicBezTo>
                      <a:pt x="589" y="42"/>
                      <a:pt x="589" y="38"/>
                      <a:pt x="590" y="34"/>
                    </a:cubicBezTo>
                    <a:cubicBezTo>
                      <a:pt x="591" y="29"/>
                      <a:pt x="593" y="25"/>
                      <a:pt x="594" y="20"/>
                    </a:cubicBezTo>
                    <a:cubicBezTo>
                      <a:pt x="597" y="16"/>
                      <a:pt x="599" y="12"/>
                      <a:pt x="602" y="8"/>
                    </a:cubicBezTo>
                    <a:lnTo>
                      <a:pt x="614" y="2"/>
                    </a:lnTo>
                    <a:cubicBezTo>
                      <a:pt x="621" y="1"/>
                      <a:pt x="627" y="1"/>
                      <a:pt x="634" y="0"/>
                    </a:cubicBezTo>
                    <a:cubicBezTo>
                      <a:pt x="639" y="1"/>
                      <a:pt x="643" y="1"/>
                      <a:pt x="648" y="2"/>
                    </a:cubicBezTo>
                    <a:cubicBezTo>
                      <a:pt x="651" y="4"/>
                      <a:pt x="655" y="6"/>
                      <a:pt x="658" y="8"/>
                    </a:cubicBezTo>
                    <a:lnTo>
                      <a:pt x="664" y="20"/>
                    </a:lnTo>
                    <a:lnTo>
                      <a:pt x="666" y="22"/>
                    </a:lnTo>
                    <a:lnTo>
                      <a:pt x="666" y="24"/>
                    </a:lnTo>
                    <a:cubicBezTo>
                      <a:pt x="667" y="26"/>
                      <a:pt x="667" y="28"/>
                      <a:pt x="668" y="30"/>
                    </a:cubicBezTo>
                    <a:cubicBezTo>
                      <a:pt x="669" y="32"/>
                      <a:pt x="671" y="34"/>
                      <a:pt x="672" y="36"/>
                    </a:cubicBezTo>
                    <a:cubicBezTo>
                      <a:pt x="673" y="38"/>
                      <a:pt x="673" y="40"/>
                      <a:pt x="674" y="42"/>
                    </a:cubicBezTo>
                    <a:cubicBezTo>
                      <a:pt x="675" y="45"/>
                      <a:pt x="675" y="47"/>
                      <a:pt x="676" y="50"/>
                    </a:cubicBezTo>
                    <a:lnTo>
                      <a:pt x="678" y="52"/>
                    </a:lnTo>
                    <a:lnTo>
                      <a:pt x="686" y="60"/>
                    </a:lnTo>
                    <a:cubicBezTo>
                      <a:pt x="689" y="63"/>
                      <a:pt x="691" y="67"/>
                      <a:pt x="694" y="70"/>
                    </a:cubicBezTo>
                    <a:cubicBezTo>
                      <a:pt x="696" y="73"/>
                      <a:pt x="698" y="77"/>
                      <a:pt x="700" y="80"/>
                    </a:cubicBezTo>
                    <a:cubicBezTo>
                      <a:pt x="701" y="84"/>
                      <a:pt x="701" y="88"/>
                      <a:pt x="702" y="92"/>
                    </a:cubicBezTo>
                    <a:lnTo>
                      <a:pt x="704" y="92"/>
                    </a:lnTo>
                    <a:lnTo>
                      <a:pt x="706" y="92"/>
                    </a:lnTo>
                    <a:lnTo>
                      <a:pt x="708" y="90"/>
                    </a:lnTo>
                    <a:lnTo>
                      <a:pt x="712" y="90"/>
                    </a:lnTo>
                    <a:lnTo>
                      <a:pt x="716" y="90"/>
                    </a:lnTo>
                    <a:cubicBezTo>
                      <a:pt x="718" y="91"/>
                      <a:pt x="720" y="91"/>
                      <a:pt x="722" y="92"/>
                    </a:cubicBezTo>
                    <a:cubicBezTo>
                      <a:pt x="723" y="93"/>
                      <a:pt x="725" y="93"/>
                      <a:pt x="726" y="94"/>
                    </a:cubicBezTo>
                    <a:lnTo>
                      <a:pt x="730" y="98"/>
                    </a:lnTo>
                    <a:cubicBezTo>
                      <a:pt x="731" y="100"/>
                      <a:pt x="731" y="102"/>
                      <a:pt x="732" y="104"/>
                    </a:cubicBezTo>
                    <a:lnTo>
                      <a:pt x="734" y="106"/>
                    </a:lnTo>
                    <a:lnTo>
                      <a:pt x="734" y="108"/>
                    </a:lnTo>
                    <a:cubicBezTo>
                      <a:pt x="735" y="109"/>
                      <a:pt x="735" y="111"/>
                      <a:pt x="736" y="112"/>
                    </a:cubicBezTo>
                    <a:lnTo>
                      <a:pt x="738" y="114"/>
                    </a:lnTo>
                    <a:lnTo>
                      <a:pt x="742" y="114"/>
                    </a:lnTo>
                    <a:lnTo>
                      <a:pt x="746" y="114"/>
                    </a:lnTo>
                    <a:cubicBezTo>
                      <a:pt x="748" y="113"/>
                      <a:pt x="750" y="113"/>
                      <a:pt x="752" y="112"/>
                    </a:cubicBezTo>
                    <a:cubicBezTo>
                      <a:pt x="754" y="111"/>
                      <a:pt x="756" y="109"/>
                      <a:pt x="758" y="108"/>
                    </a:cubicBezTo>
                    <a:lnTo>
                      <a:pt x="760" y="108"/>
                    </a:lnTo>
                    <a:cubicBezTo>
                      <a:pt x="761" y="107"/>
                      <a:pt x="761" y="105"/>
                      <a:pt x="762" y="104"/>
                    </a:cubicBezTo>
                    <a:cubicBezTo>
                      <a:pt x="763" y="103"/>
                      <a:pt x="763" y="101"/>
                      <a:pt x="764" y="100"/>
                    </a:cubicBezTo>
                    <a:cubicBezTo>
                      <a:pt x="765" y="98"/>
                      <a:pt x="767" y="96"/>
                      <a:pt x="768" y="94"/>
                    </a:cubicBezTo>
                    <a:cubicBezTo>
                      <a:pt x="770" y="93"/>
                      <a:pt x="772" y="91"/>
                      <a:pt x="774" y="90"/>
                    </a:cubicBezTo>
                    <a:cubicBezTo>
                      <a:pt x="775" y="88"/>
                      <a:pt x="777" y="86"/>
                      <a:pt x="778" y="84"/>
                    </a:cubicBezTo>
                    <a:cubicBezTo>
                      <a:pt x="780" y="83"/>
                      <a:pt x="782" y="81"/>
                      <a:pt x="784" y="80"/>
                    </a:cubicBezTo>
                    <a:cubicBezTo>
                      <a:pt x="786" y="79"/>
                      <a:pt x="788" y="79"/>
                      <a:pt x="790" y="78"/>
                    </a:cubicBezTo>
                    <a:lnTo>
                      <a:pt x="790" y="80"/>
                    </a:lnTo>
                    <a:lnTo>
                      <a:pt x="790" y="82"/>
                    </a:lnTo>
                    <a:lnTo>
                      <a:pt x="790" y="86"/>
                    </a:lnTo>
                    <a:lnTo>
                      <a:pt x="790" y="90"/>
                    </a:lnTo>
                    <a:cubicBezTo>
                      <a:pt x="790" y="96"/>
                      <a:pt x="792" y="108"/>
                      <a:pt x="787" y="121"/>
                    </a:cubicBezTo>
                    <a:cubicBezTo>
                      <a:pt x="783" y="127"/>
                      <a:pt x="764" y="161"/>
                      <a:pt x="759" y="166"/>
                    </a:cubicBezTo>
                    <a:cubicBezTo>
                      <a:pt x="751" y="175"/>
                      <a:pt x="747" y="170"/>
                      <a:pt x="740" y="174"/>
                    </a:cubicBezTo>
                    <a:cubicBezTo>
                      <a:pt x="733" y="179"/>
                      <a:pt x="727" y="185"/>
                      <a:pt x="720" y="190"/>
                    </a:cubicBezTo>
                    <a:cubicBezTo>
                      <a:pt x="713" y="196"/>
                      <a:pt x="705" y="202"/>
                      <a:pt x="698" y="208"/>
                    </a:cubicBezTo>
                    <a:lnTo>
                      <a:pt x="696" y="210"/>
                    </a:lnTo>
                    <a:lnTo>
                      <a:pt x="694" y="212"/>
                    </a:lnTo>
                    <a:cubicBezTo>
                      <a:pt x="693" y="213"/>
                      <a:pt x="691" y="213"/>
                      <a:pt x="690" y="214"/>
                    </a:cubicBezTo>
                    <a:cubicBezTo>
                      <a:pt x="689" y="215"/>
                      <a:pt x="687" y="215"/>
                      <a:pt x="686" y="216"/>
                    </a:cubicBezTo>
                    <a:cubicBezTo>
                      <a:pt x="684" y="217"/>
                      <a:pt x="682" y="217"/>
                      <a:pt x="680" y="218"/>
                    </a:cubicBezTo>
                    <a:lnTo>
                      <a:pt x="672" y="218"/>
                    </a:lnTo>
                    <a:lnTo>
                      <a:pt x="666" y="218"/>
                    </a:lnTo>
                    <a:cubicBezTo>
                      <a:pt x="664" y="217"/>
                      <a:pt x="662" y="217"/>
                      <a:pt x="660" y="216"/>
                    </a:cubicBezTo>
                    <a:lnTo>
                      <a:pt x="656" y="216"/>
                    </a:lnTo>
                    <a:lnTo>
                      <a:pt x="654" y="216"/>
                    </a:lnTo>
                    <a:lnTo>
                      <a:pt x="652" y="216"/>
                    </a:lnTo>
                    <a:lnTo>
                      <a:pt x="648" y="216"/>
                    </a:lnTo>
                    <a:lnTo>
                      <a:pt x="646" y="218"/>
                    </a:lnTo>
                    <a:lnTo>
                      <a:pt x="644" y="220"/>
                    </a:lnTo>
                    <a:lnTo>
                      <a:pt x="644" y="224"/>
                    </a:lnTo>
                    <a:cubicBezTo>
                      <a:pt x="645" y="225"/>
                      <a:pt x="645" y="227"/>
                      <a:pt x="646" y="228"/>
                    </a:cubicBezTo>
                    <a:lnTo>
                      <a:pt x="646" y="232"/>
                    </a:lnTo>
                    <a:lnTo>
                      <a:pt x="646" y="236"/>
                    </a:lnTo>
                    <a:lnTo>
                      <a:pt x="646" y="238"/>
                    </a:lnTo>
                    <a:lnTo>
                      <a:pt x="644" y="240"/>
                    </a:lnTo>
                    <a:lnTo>
                      <a:pt x="642" y="242"/>
                    </a:lnTo>
                    <a:lnTo>
                      <a:pt x="638" y="242"/>
                    </a:lnTo>
                    <a:lnTo>
                      <a:pt x="636" y="242"/>
                    </a:lnTo>
                    <a:cubicBezTo>
                      <a:pt x="635" y="241"/>
                      <a:pt x="633" y="241"/>
                      <a:pt x="632" y="240"/>
                    </a:cubicBezTo>
                    <a:lnTo>
                      <a:pt x="630" y="240"/>
                    </a:lnTo>
                    <a:lnTo>
                      <a:pt x="628" y="240"/>
                    </a:lnTo>
                    <a:lnTo>
                      <a:pt x="628" y="262"/>
                    </a:lnTo>
                    <a:lnTo>
                      <a:pt x="626" y="264"/>
                    </a:lnTo>
                    <a:lnTo>
                      <a:pt x="622" y="268"/>
                    </a:lnTo>
                    <a:cubicBezTo>
                      <a:pt x="621" y="269"/>
                      <a:pt x="619" y="269"/>
                      <a:pt x="618" y="270"/>
                    </a:cubicBezTo>
                    <a:cubicBezTo>
                      <a:pt x="616" y="271"/>
                      <a:pt x="614" y="273"/>
                      <a:pt x="612" y="274"/>
                    </a:cubicBezTo>
                    <a:cubicBezTo>
                      <a:pt x="611" y="275"/>
                      <a:pt x="609" y="275"/>
                      <a:pt x="608" y="276"/>
                    </a:cubicBezTo>
                    <a:lnTo>
                      <a:pt x="606" y="276"/>
                    </a:lnTo>
                    <a:lnTo>
                      <a:pt x="604" y="276"/>
                    </a:lnTo>
                    <a:lnTo>
                      <a:pt x="602" y="274"/>
                    </a:lnTo>
                    <a:lnTo>
                      <a:pt x="600" y="274"/>
                    </a:lnTo>
                    <a:lnTo>
                      <a:pt x="600" y="272"/>
                    </a:lnTo>
                    <a:lnTo>
                      <a:pt x="600" y="268"/>
                    </a:lnTo>
                    <a:cubicBezTo>
                      <a:pt x="601" y="267"/>
                      <a:pt x="601" y="265"/>
                      <a:pt x="602" y="264"/>
                    </a:cubicBezTo>
                    <a:cubicBezTo>
                      <a:pt x="603" y="263"/>
                      <a:pt x="605" y="263"/>
                      <a:pt x="606" y="262"/>
                    </a:cubicBezTo>
                    <a:cubicBezTo>
                      <a:pt x="607" y="261"/>
                      <a:pt x="607" y="259"/>
                      <a:pt x="608" y="258"/>
                    </a:cubicBezTo>
                    <a:lnTo>
                      <a:pt x="608" y="256"/>
                    </a:lnTo>
                    <a:lnTo>
                      <a:pt x="608" y="254"/>
                    </a:lnTo>
                    <a:cubicBezTo>
                      <a:pt x="607" y="253"/>
                      <a:pt x="605" y="253"/>
                      <a:pt x="604" y="252"/>
                    </a:cubicBezTo>
                    <a:lnTo>
                      <a:pt x="600" y="252"/>
                    </a:lnTo>
                    <a:cubicBezTo>
                      <a:pt x="599" y="253"/>
                      <a:pt x="597" y="253"/>
                      <a:pt x="596" y="254"/>
                    </a:cubicBezTo>
                    <a:cubicBezTo>
                      <a:pt x="595" y="255"/>
                      <a:pt x="593" y="255"/>
                      <a:pt x="592" y="256"/>
                    </a:cubicBezTo>
                    <a:cubicBezTo>
                      <a:pt x="590" y="257"/>
                      <a:pt x="588" y="259"/>
                      <a:pt x="586" y="260"/>
                    </a:cubicBezTo>
                    <a:lnTo>
                      <a:pt x="582" y="264"/>
                    </a:lnTo>
                    <a:cubicBezTo>
                      <a:pt x="579" y="265"/>
                      <a:pt x="577" y="265"/>
                      <a:pt x="574" y="266"/>
                    </a:cubicBezTo>
                    <a:lnTo>
                      <a:pt x="568" y="266"/>
                    </a:lnTo>
                    <a:lnTo>
                      <a:pt x="562" y="266"/>
                    </a:lnTo>
                    <a:lnTo>
                      <a:pt x="558" y="266"/>
                    </a:lnTo>
                    <a:lnTo>
                      <a:pt x="556" y="264"/>
                    </a:lnTo>
                    <a:lnTo>
                      <a:pt x="554" y="264"/>
                    </a:lnTo>
                    <a:lnTo>
                      <a:pt x="552" y="266"/>
                    </a:lnTo>
                    <a:lnTo>
                      <a:pt x="550" y="268"/>
                    </a:lnTo>
                    <a:lnTo>
                      <a:pt x="550" y="270"/>
                    </a:lnTo>
                    <a:cubicBezTo>
                      <a:pt x="551" y="271"/>
                      <a:pt x="551" y="273"/>
                      <a:pt x="552" y="274"/>
                    </a:cubicBezTo>
                    <a:cubicBezTo>
                      <a:pt x="553" y="275"/>
                      <a:pt x="553" y="277"/>
                      <a:pt x="554" y="278"/>
                    </a:cubicBezTo>
                    <a:cubicBezTo>
                      <a:pt x="556" y="279"/>
                      <a:pt x="558" y="281"/>
                      <a:pt x="560" y="282"/>
                    </a:cubicBezTo>
                    <a:cubicBezTo>
                      <a:pt x="562" y="283"/>
                      <a:pt x="564" y="285"/>
                      <a:pt x="566" y="286"/>
                    </a:cubicBezTo>
                    <a:lnTo>
                      <a:pt x="570" y="290"/>
                    </a:lnTo>
                    <a:lnTo>
                      <a:pt x="574" y="294"/>
                    </a:lnTo>
                    <a:cubicBezTo>
                      <a:pt x="575" y="295"/>
                      <a:pt x="577" y="295"/>
                      <a:pt x="578" y="296"/>
                    </a:cubicBezTo>
                    <a:lnTo>
                      <a:pt x="580" y="296"/>
                    </a:lnTo>
                    <a:cubicBezTo>
                      <a:pt x="581" y="295"/>
                      <a:pt x="583" y="295"/>
                      <a:pt x="584" y="294"/>
                    </a:cubicBezTo>
                    <a:lnTo>
                      <a:pt x="590" y="294"/>
                    </a:lnTo>
                    <a:cubicBezTo>
                      <a:pt x="591" y="293"/>
                      <a:pt x="593" y="293"/>
                      <a:pt x="594" y="292"/>
                    </a:cubicBezTo>
                    <a:lnTo>
                      <a:pt x="600" y="292"/>
                    </a:lnTo>
                    <a:cubicBezTo>
                      <a:pt x="601" y="291"/>
                      <a:pt x="603" y="291"/>
                      <a:pt x="604" y="290"/>
                    </a:cubicBezTo>
                    <a:lnTo>
                      <a:pt x="610" y="290"/>
                    </a:lnTo>
                    <a:cubicBezTo>
                      <a:pt x="612" y="291"/>
                      <a:pt x="614" y="291"/>
                      <a:pt x="616" y="292"/>
                    </a:cubicBezTo>
                    <a:cubicBezTo>
                      <a:pt x="617" y="293"/>
                      <a:pt x="619" y="293"/>
                      <a:pt x="620" y="294"/>
                    </a:cubicBezTo>
                    <a:lnTo>
                      <a:pt x="622" y="296"/>
                    </a:lnTo>
                    <a:lnTo>
                      <a:pt x="624" y="298"/>
                    </a:lnTo>
                    <a:lnTo>
                      <a:pt x="624" y="300"/>
                    </a:lnTo>
                    <a:cubicBezTo>
                      <a:pt x="623" y="301"/>
                      <a:pt x="621" y="301"/>
                      <a:pt x="620" y="302"/>
                    </a:cubicBezTo>
                    <a:cubicBezTo>
                      <a:pt x="619" y="303"/>
                      <a:pt x="617" y="303"/>
                      <a:pt x="616" y="304"/>
                    </a:cubicBezTo>
                    <a:cubicBezTo>
                      <a:pt x="614" y="305"/>
                      <a:pt x="612" y="305"/>
                      <a:pt x="610" y="306"/>
                    </a:cubicBezTo>
                    <a:cubicBezTo>
                      <a:pt x="608" y="307"/>
                      <a:pt x="606" y="307"/>
                      <a:pt x="604" y="308"/>
                    </a:cubicBezTo>
                    <a:lnTo>
                      <a:pt x="600" y="312"/>
                    </a:lnTo>
                    <a:cubicBezTo>
                      <a:pt x="599" y="313"/>
                      <a:pt x="597" y="313"/>
                      <a:pt x="596" y="314"/>
                    </a:cubicBezTo>
                    <a:cubicBezTo>
                      <a:pt x="595" y="315"/>
                      <a:pt x="593" y="315"/>
                      <a:pt x="592" y="316"/>
                    </a:cubicBezTo>
                    <a:lnTo>
                      <a:pt x="590" y="316"/>
                    </a:lnTo>
                    <a:lnTo>
                      <a:pt x="588" y="318"/>
                    </a:lnTo>
                    <a:cubicBezTo>
                      <a:pt x="587" y="319"/>
                      <a:pt x="585" y="319"/>
                      <a:pt x="584" y="320"/>
                    </a:cubicBezTo>
                    <a:cubicBezTo>
                      <a:pt x="583" y="321"/>
                      <a:pt x="583" y="323"/>
                      <a:pt x="582" y="324"/>
                    </a:cubicBezTo>
                    <a:lnTo>
                      <a:pt x="580" y="326"/>
                    </a:lnTo>
                    <a:lnTo>
                      <a:pt x="580" y="332"/>
                    </a:lnTo>
                    <a:cubicBezTo>
                      <a:pt x="581" y="333"/>
                      <a:pt x="581" y="335"/>
                      <a:pt x="582" y="336"/>
                    </a:cubicBezTo>
                    <a:cubicBezTo>
                      <a:pt x="583" y="338"/>
                      <a:pt x="585" y="340"/>
                      <a:pt x="586" y="342"/>
                    </a:cubicBezTo>
                    <a:cubicBezTo>
                      <a:pt x="587" y="344"/>
                      <a:pt x="589" y="346"/>
                      <a:pt x="590" y="348"/>
                    </a:cubicBezTo>
                    <a:lnTo>
                      <a:pt x="594" y="352"/>
                    </a:lnTo>
                    <a:cubicBezTo>
                      <a:pt x="595" y="354"/>
                      <a:pt x="595" y="356"/>
                      <a:pt x="596" y="358"/>
                    </a:cubicBezTo>
                    <a:cubicBezTo>
                      <a:pt x="597" y="359"/>
                      <a:pt x="597" y="361"/>
                      <a:pt x="598" y="362"/>
                    </a:cubicBezTo>
                    <a:lnTo>
                      <a:pt x="600" y="364"/>
                    </a:lnTo>
                    <a:lnTo>
                      <a:pt x="600" y="366"/>
                    </a:lnTo>
                    <a:cubicBezTo>
                      <a:pt x="603" y="374"/>
                      <a:pt x="605" y="382"/>
                      <a:pt x="608" y="390"/>
                    </a:cubicBezTo>
                    <a:lnTo>
                      <a:pt x="610" y="390"/>
                    </a:lnTo>
                    <a:lnTo>
                      <a:pt x="610" y="394"/>
                    </a:lnTo>
                    <a:cubicBezTo>
                      <a:pt x="611" y="395"/>
                      <a:pt x="611" y="397"/>
                      <a:pt x="612" y="398"/>
                    </a:cubicBezTo>
                    <a:cubicBezTo>
                      <a:pt x="613" y="399"/>
                      <a:pt x="613" y="401"/>
                      <a:pt x="614" y="402"/>
                    </a:cubicBezTo>
                    <a:lnTo>
                      <a:pt x="614" y="406"/>
                    </a:lnTo>
                    <a:lnTo>
                      <a:pt x="614" y="412"/>
                    </a:lnTo>
                    <a:lnTo>
                      <a:pt x="614" y="416"/>
                    </a:lnTo>
                    <a:lnTo>
                      <a:pt x="614" y="422"/>
                    </a:lnTo>
                    <a:cubicBezTo>
                      <a:pt x="613" y="423"/>
                      <a:pt x="613" y="425"/>
                      <a:pt x="612" y="426"/>
                    </a:cubicBezTo>
                    <a:cubicBezTo>
                      <a:pt x="611" y="427"/>
                      <a:pt x="611" y="429"/>
                      <a:pt x="610" y="430"/>
                    </a:cubicBezTo>
                    <a:lnTo>
                      <a:pt x="606" y="434"/>
                    </a:lnTo>
                    <a:lnTo>
                      <a:pt x="606" y="436"/>
                    </a:lnTo>
                    <a:lnTo>
                      <a:pt x="604" y="438"/>
                    </a:lnTo>
                    <a:cubicBezTo>
                      <a:pt x="600" y="445"/>
                      <a:pt x="596" y="451"/>
                      <a:pt x="592" y="458"/>
                    </a:cubicBezTo>
                    <a:cubicBezTo>
                      <a:pt x="589" y="466"/>
                      <a:pt x="585" y="474"/>
                      <a:pt x="582" y="482"/>
                    </a:cubicBezTo>
                    <a:cubicBezTo>
                      <a:pt x="575" y="489"/>
                      <a:pt x="567" y="495"/>
                      <a:pt x="560" y="502"/>
                    </a:cubicBezTo>
                    <a:cubicBezTo>
                      <a:pt x="555" y="505"/>
                      <a:pt x="549" y="509"/>
                      <a:pt x="544" y="512"/>
                    </a:cubicBezTo>
                    <a:cubicBezTo>
                      <a:pt x="543" y="515"/>
                      <a:pt x="541" y="517"/>
                      <a:pt x="540" y="520"/>
                    </a:cubicBezTo>
                    <a:lnTo>
                      <a:pt x="536" y="520"/>
                    </a:lnTo>
                    <a:cubicBezTo>
                      <a:pt x="533" y="521"/>
                      <a:pt x="529" y="521"/>
                      <a:pt x="526" y="522"/>
                    </a:cubicBezTo>
                    <a:lnTo>
                      <a:pt x="514" y="522"/>
                    </a:lnTo>
                    <a:cubicBezTo>
                      <a:pt x="510" y="521"/>
                      <a:pt x="506" y="521"/>
                      <a:pt x="502" y="520"/>
                    </a:cubicBezTo>
                    <a:cubicBezTo>
                      <a:pt x="499" y="524"/>
                      <a:pt x="497" y="528"/>
                      <a:pt x="494" y="532"/>
                    </a:cubicBezTo>
                    <a:cubicBezTo>
                      <a:pt x="490" y="533"/>
                      <a:pt x="486" y="533"/>
                      <a:pt x="482" y="534"/>
                    </a:cubicBezTo>
                    <a:lnTo>
                      <a:pt x="480" y="534"/>
                    </a:lnTo>
                    <a:lnTo>
                      <a:pt x="478" y="534"/>
                    </a:lnTo>
                    <a:cubicBezTo>
                      <a:pt x="477" y="535"/>
                      <a:pt x="475" y="535"/>
                      <a:pt x="474" y="536"/>
                    </a:cubicBezTo>
                    <a:lnTo>
                      <a:pt x="472" y="536"/>
                    </a:lnTo>
                    <a:cubicBezTo>
                      <a:pt x="471" y="537"/>
                      <a:pt x="471" y="539"/>
                      <a:pt x="470" y="540"/>
                    </a:cubicBezTo>
                    <a:lnTo>
                      <a:pt x="468" y="542"/>
                    </a:lnTo>
                    <a:lnTo>
                      <a:pt x="468" y="546"/>
                    </a:lnTo>
                    <a:cubicBezTo>
                      <a:pt x="469" y="548"/>
                      <a:pt x="469" y="550"/>
                      <a:pt x="470" y="552"/>
                    </a:cubicBezTo>
                    <a:lnTo>
                      <a:pt x="470" y="558"/>
                    </a:lnTo>
                    <a:lnTo>
                      <a:pt x="470" y="564"/>
                    </a:lnTo>
                    <a:lnTo>
                      <a:pt x="470" y="568"/>
                    </a:lnTo>
                    <a:lnTo>
                      <a:pt x="470" y="570"/>
                    </a:lnTo>
                    <a:lnTo>
                      <a:pt x="468" y="572"/>
                    </a:lnTo>
                    <a:cubicBezTo>
                      <a:pt x="464" y="573"/>
                      <a:pt x="460" y="573"/>
                      <a:pt x="456" y="574"/>
                    </a:cubicBezTo>
                    <a:lnTo>
                      <a:pt x="454" y="574"/>
                    </a:lnTo>
                    <a:lnTo>
                      <a:pt x="452" y="572"/>
                    </a:lnTo>
                    <a:lnTo>
                      <a:pt x="450" y="570"/>
                    </a:lnTo>
                    <a:lnTo>
                      <a:pt x="450" y="566"/>
                    </a:lnTo>
                    <a:lnTo>
                      <a:pt x="450" y="564"/>
                    </a:lnTo>
                    <a:cubicBezTo>
                      <a:pt x="451" y="563"/>
                      <a:pt x="451" y="561"/>
                      <a:pt x="452" y="560"/>
                    </a:cubicBezTo>
                    <a:lnTo>
                      <a:pt x="456" y="556"/>
                    </a:lnTo>
                    <a:cubicBezTo>
                      <a:pt x="457" y="555"/>
                      <a:pt x="457" y="553"/>
                      <a:pt x="458" y="552"/>
                    </a:cubicBezTo>
                    <a:cubicBezTo>
                      <a:pt x="459" y="551"/>
                      <a:pt x="459" y="549"/>
                      <a:pt x="460" y="548"/>
                    </a:cubicBezTo>
                    <a:lnTo>
                      <a:pt x="460" y="544"/>
                    </a:lnTo>
                    <a:cubicBezTo>
                      <a:pt x="459" y="543"/>
                      <a:pt x="459" y="541"/>
                      <a:pt x="458" y="540"/>
                    </a:cubicBezTo>
                    <a:lnTo>
                      <a:pt x="456" y="538"/>
                    </a:lnTo>
                    <a:cubicBezTo>
                      <a:pt x="455" y="537"/>
                      <a:pt x="453" y="537"/>
                      <a:pt x="452" y="536"/>
                    </a:cubicBezTo>
                    <a:lnTo>
                      <a:pt x="448" y="536"/>
                    </a:lnTo>
                    <a:cubicBezTo>
                      <a:pt x="447" y="535"/>
                      <a:pt x="445" y="535"/>
                      <a:pt x="444" y="534"/>
                    </a:cubicBezTo>
                    <a:lnTo>
                      <a:pt x="442" y="532"/>
                    </a:lnTo>
                    <a:cubicBezTo>
                      <a:pt x="441" y="533"/>
                      <a:pt x="439" y="533"/>
                      <a:pt x="438" y="534"/>
                    </a:cubicBezTo>
                    <a:cubicBezTo>
                      <a:pt x="437" y="535"/>
                      <a:pt x="435" y="535"/>
                      <a:pt x="434" y="536"/>
                    </a:cubicBezTo>
                    <a:lnTo>
                      <a:pt x="434" y="538"/>
                    </a:lnTo>
                    <a:lnTo>
                      <a:pt x="432" y="538"/>
                    </a:lnTo>
                    <a:cubicBezTo>
                      <a:pt x="431" y="535"/>
                      <a:pt x="431" y="531"/>
                      <a:pt x="430" y="528"/>
                    </a:cubicBezTo>
                    <a:lnTo>
                      <a:pt x="418" y="516"/>
                    </a:lnTo>
                    <a:cubicBezTo>
                      <a:pt x="416" y="515"/>
                      <a:pt x="414" y="515"/>
                      <a:pt x="412" y="514"/>
                    </a:cubicBezTo>
                    <a:cubicBezTo>
                      <a:pt x="411" y="515"/>
                      <a:pt x="409" y="515"/>
                      <a:pt x="408" y="516"/>
                    </a:cubicBezTo>
                    <a:lnTo>
                      <a:pt x="402" y="516"/>
                    </a:lnTo>
                    <a:lnTo>
                      <a:pt x="396" y="516"/>
                    </a:lnTo>
                    <a:lnTo>
                      <a:pt x="390" y="516"/>
                    </a:lnTo>
                    <a:cubicBezTo>
                      <a:pt x="389" y="515"/>
                      <a:pt x="387" y="515"/>
                      <a:pt x="386" y="514"/>
                    </a:cubicBezTo>
                    <a:lnTo>
                      <a:pt x="382" y="514"/>
                    </a:lnTo>
                    <a:lnTo>
                      <a:pt x="378" y="514"/>
                    </a:lnTo>
                    <a:lnTo>
                      <a:pt x="372" y="514"/>
                    </a:lnTo>
                    <a:lnTo>
                      <a:pt x="370" y="516"/>
                    </a:lnTo>
                    <a:lnTo>
                      <a:pt x="368" y="516"/>
                    </a:lnTo>
                    <a:lnTo>
                      <a:pt x="364" y="516"/>
                    </a:lnTo>
                    <a:lnTo>
                      <a:pt x="362" y="518"/>
                    </a:lnTo>
                    <a:lnTo>
                      <a:pt x="362" y="520"/>
                    </a:lnTo>
                    <a:lnTo>
                      <a:pt x="362" y="522"/>
                    </a:lnTo>
                    <a:cubicBezTo>
                      <a:pt x="361" y="523"/>
                      <a:pt x="359" y="523"/>
                      <a:pt x="358" y="524"/>
                    </a:cubicBezTo>
                    <a:lnTo>
                      <a:pt x="356" y="526"/>
                    </a:lnTo>
                    <a:lnTo>
                      <a:pt x="356" y="528"/>
                    </a:lnTo>
                    <a:lnTo>
                      <a:pt x="356" y="532"/>
                    </a:lnTo>
                    <a:cubicBezTo>
                      <a:pt x="357" y="534"/>
                      <a:pt x="357" y="536"/>
                      <a:pt x="358" y="538"/>
                    </a:cubicBezTo>
                    <a:cubicBezTo>
                      <a:pt x="357" y="539"/>
                      <a:pt x="357" y="541"/>
                      <a:pt x="356" y="542"/>
                    </a:cubicBezTo>
                    <a:lnTo>
                      <a:pt x="356" y="544"/>
                    </a:lnTo>
                    <a:lnTo>
                      <a:pt x="354" y="544"/>
                    </a:lnTo>
                    <a:lnTo>
                      <a:pt x="352" y="544"/>
                    </a:lnTo>
                    <a:lnTo>
                      <a:pt x="350" y="544"/>
                    </a:lnTo>
                    <a:lnTo>
                      <a:pt x="348" y="544"/>
                    </a:lnTo>
                    <a:cubicBezTo>
                      <a:pt x="346" y="545"/>
                      <a:pt x="344" y="545"/>
                      <a:pt x="342" y="546"/>
                    </a:cubicBezTo>
                    <a:cubicBezTo>
                      <a:pt x="341" y="547"/>
                      <a:pt x="339" y="547"/>
                      <a:pt x="338" y="548"/>
                    </a:cubicBezTo>
                    <a:lnTo>
                      <a:pt x="334" y="548"/>
                    </a:lnTo>
                    <a:lnTo>
                      <a:pt x="332" y="548"/>
                    </a:lnTo>
                    <a:lnTo>
                      <a:pt x="332" y="546"/>
                    </a:lnTo>
                    <a:lnTo>
                      <a:pt x="332" y="542"/>
                    </a:lnTo>
                    <a:cubicBezTo>
                      <a:pt x="333" y="541"/>
                      <a:pt x="333" y="539"/>
                      <a:pt x="334" y="538"/>
                    </a:cubicBezTo>
                    <a:lnTo>
                      <a:pt x="334" y="536"/>
                    </a:lnTo>
                    <a:lnTo>
                      <a:pt x="334" y="534"/>
                    </a:lnTo>
                    <a:cubicBezTo>
                      <a:pt x="331" y="532"/>
                      <a:pt x="329" y="530"/>
                      <a:pt x="326" y="528"/>
                    </a:cubicBezTo>
                    <a:cubicBezTo>
                      <a:pt x="324" y="529"/>
                      <a:pt x="322" y="529"/>
                      <a:pt x="320" y="530"/>
                    </a:cubicBezTo>
                    <a:lnTo>
                      <a:pt x="316" y="530"/>
                    </a:lnTo>
                    <a:cubicBezTo>
                      <a:pt x="315" y="529"/>
                      <a:pt x="313" y="529"/>
                      <a:pt x="312" y="528"/>
                    </a:cubicBezTo>
                    <a:lnTo>
                      <a:pt x="310" y="526"/>
                    </a:lnTo>
                    <a:lnTo>
                      <a:pt x="308" y="524"/>
                    </a:lnTo>
                    <a:lnTo>
                      <a:pt x="308" y="522"/>
                    </a:lnTo>
                    <a:lnTo>
                      <a:pt x="308" y="520"/>
                    </a:lnTo>
                    <a:cubicBezTo>
                      <a:pt x="309" y="513"/>
                      <a:pt x="311" y="505"/>
                      <a:pt x="312" y="498"/>
                    </a:cubicBezTo>
                    <a:cubicBezTo>
                      <a:pt x="313" y="495"/>
                      <a:pt x="315" y="491"/>
                      <a:pt x="316" y="488"/>
                    </a:cubicBezTo>
                    <a:lnTo>
                      <a:pt x="320" y="484"/>
                    </a:lnTo>
                    <a:cubicBezTo>
                      <a:pt x="319" y="479"/>
                      <a:pt x="317" y="475"/>
                      <a:pt x="316" y="470"/>
                    </a:cubicBezTo>
                    <a:lnTo>
                      <a:pt x="310" y="458"/>
                    </a:lnTo>
                    <a:lnTo>
                      <a:pt x="304" y="452"/>
                    </a:lnTo>
                    <a:cubicBezTo>
                      <a:pt x="303" y="451"/>
                      <a:pt x="301" y="451"/>
                      <a:pt x="300" y="450"/>
                    </a:cubicBezTo>
                    <a:lnTo>
                      <a:pt x="300" y="448"/>
                    </a:lnTo>
                    <a:lnTo>
                      <a:pt x="298" y="448"/>
                    </a:lnTo>
                    <a:cubicBezTo>
                      <a:pt x="287" y="449"/>
                      <a:pt x="275" y="451"/>
                      <a:pt x="264" y="452"/>
                    </a:cubicBezTo>
                    <a:cubicBezTo>
                      <a:pt x="260" y="451"/>
                      <a:pt x="256" y="451"/>
                      <a:pt x="252" y="450"/>
                    </a:cubicBezTo>
                    <a:lnTo>
                      <a:pt x="248" y="446"/>
                    </a:lnTo>
                    <a:cubicBezTo>
                      <a:pt x="246" y="445"/>
                      <a:pt x="244" y="443"/>
                      <a:pt x="242" y="442"/>
                    </a:cubicBezTo>
                    <a:cubicBezTo>
                      <a:pt x="239" y="441"/>
                      <a:pt x="235" y="441"/>
                      <a:pt x="232" y="440"/>
                    </a:cubicBezTo>
                    <a:lnTo>
                      <a:pt x="222" y="440"/>
                    </a:lnTo>
                    <a:cubicBezTo>
                      <a:pt x="220" y="439"/>
                      <a:pt x="218" y="439"/>
                      <a:pt x="216" y="438"/>
                    </a:cubicBezTo>
                    <a:cubicBezTo>
                      <a:pt x="213" y="439"/>
                      <a:pt x="211" y="439"/>
                      <a:pt x="208" y="440"/>
                    </a:cubicBezTo>
                    <a:cubicBezTo>
                      <a:pt x="205" y="441"/>
                      <a:pt x="203" y="443"/>
                      <a:pt x="200" y="444"/>
                    </a:cubicBezTo>
                    <a:cubicBezTo>
                      <a:pt x="199" y="445"/>
                      <a:pt x="197" y="445"/>
                      <a:pt x="196" y="446"/>
                    </a:cubicBezTo>
                    <a:lnTo>
                      <a:pt x="192" y="450"/>
                    </a:lnTo>
                    <a:cubicBezTo>
                      <a:pt x="191" y="451"/>
                      <a:pt x="189" y="451"/>
                      <a:pt x="188" y="452"/>
                    </a:cubicBezTo>
                    <a:lnTo>
                      <a:pt x="186" y="454"/>
                    </a:lnTo>
                    <a:lnTo>
                      <a:pt x="186" y="452"/>
                    </a:lnTo>
                    <a:lnTo>
                      <a:pt x="184" y="450"/>
                    </a:lnTo>
                    <a:lnTo>
                      <a:pt x="184" y="448"/>
                    </a:lnTo>
                    <a:lnTo>
                      <a:pt x="182" y="450"/>
                    </a:lnTo>
                    <a:lnTo>
                      <a:pt x="180" y="450"/>
                    </a:lnTo>
                    <a:lnTo>
                      <a:pt x="178" y="450"/>
                    </a:lnTo>
                    <a:lnTo>
                      <a:pt x="178" y="452"/>
                    </a:lnTo>
                    <a:cubicBezTo>
                      <a:pt x="157" y="447"/>
                      <a:pt x="135" y="443"/>
                      <a:pt x="114" y="438"/>
                    </a:cubicBezTo>
                    <a:cubicBezTo>
                      <a:pt x="105" y="431"/>
                      <a:pt x="97" y="423"/>
                      <a:pt x="88" y="416"/>
                    </a:cubicBezTo>
                    <a:cubicBezTo>
                      <a:pt x="86" y="411"/>
                      <a:pt x="84" y="407"/>
                      <a:pt x="82" y="402"/>
                    </a:cubicBezTo>
                    <a:lnTo>
                      <a:pt x="82" y="392"/>
                    </a:lnTo>
                    <a:cubicBezTo>
                      <a:pt x="84" y="389"/>
                      <a:pt x="86" y="387"/>
                      <a:pt x="88" y="384"/>
                    </a:cubicBezTo>
                    <a:lnTo>
                      <a:pt x="92" y="380"/>
                    </a:lnTo>
                    <a:lnTo>
                      <a:pt x="94" y="380"/>
                    </a:lnTo>
                    <a:cubicBezTo>
                      <a:pt x="92" y="375"/>
                      <a:pt x="90" y="371"/>
                      <a:pt x="88" y="366"/>
                    </a:cubicBezTo>
                    <a:cubicBezTo>
                      <a:pt x="91" y="365"/>
                      <a:pt x="93" y="363"/>
                      <a:pt x="96" y="362"/>
                    </a:cubicBezTo>
                    <a:cubicBezTo>
                      <a:pt x="95" y="361"/>
                      <a:pt x="95" y="359"/>
                      <a:pt x="94" y="358"/>
                    </a:cubicBezTo>
                    <a:cubicBezTo>
                      <a:pt x="93" y="357"/>
                      <a:pt x="93" y="355"/>
                      <a:pt x="92" y="354"/>
                    </a:cubicBezTo>
                    <a:lnTo>
                      <a:pt x="92" y="350"/>
                    </a:lnTo>
                    <a:lnTo>
                      <a:pt x="90" y="348"/>
                    </a:lnTo>
                    <a:lnTo>
                      <a:pt x="90" y="346"/>
                    </a:lnTo>
                    <a:cubicBezTo>
                      <a:pt x="89" y="345"/>
                      <a:pt x="89" y="343"/>
                      <a:pt x="88" y="342"/>
                    </a:cubicBezTo>
                    <a:lnTo>
                      <a:pt x="86" y="340"/>
                    </a:lnTo>
                    <a:cubicBezTo>
                      <a:pt x="85" y="339"/>
                      <a:pt x="83" y="339"/>
                      <a:pt x="82" y="338"/>
                    </a:cubicBezTo>
                    <a:cubicBezTo>
                      <a:pt x="80" y="337"/>
                      <a:pt x="78" y="337"/>
                      <a:pt x="76" y="336"/>
                    </a:cubicBezTo>
                    <a:lnTo>
                      <a:pt x="72" y="336"/>
                    </a:lnTo>
                    <a:cubicBezTo>
                      <a:pt x="70" y="335"/>
                      <a:pt x="68" y="335"/>
                      <a:pt x="66" y="334"/>
                    </a:cubicBezTo>
                    <a:cubicBezTo>
                      <a:pt x="65" y="333"/>
                      <a:pt x="63" y="333"/>
                      <a:pt x="62" y="332"/>
                    </a:cubicBezTo>
                    <a:lnTo>
                      <a:pt x="60" y="330"/>
                    </a:lnTo>
                    <a:lnTo>
                      <a:pt x="58" y="328"/>
                    </a:lnTo>
                    <a:cubicBezTo>
                      <a:pt x="55" y="329"/>
                      <a:pt x="53" y="329"/>
                      <a:pt x="50" y="330"/>
                    </a:cubicBezTo>
                    <a:cubicBezTo>
                      <a:pt x="43" y="331"/>
                      <a:pt x="37" y="331"/>
                      <a:pt x="30" y="332"/>
                    </a:cubicBezTo>
                    <a:cubicBezTo>
                      <a:pt x="29" y="326"/>
                      <a:pt x="29" y="320"/>
                      <a:pt x="28" y="314"/>
                    </a:cubicBezTo>
                    <a:lnTo>
                      <a:pt x="26" y="312"/>
                    </a:lnTo>
                    <a:lnTo>
                      <a:pt x="24" y="310"/>
                    </a:lnTo>
                    <a:lnTo>
                      <a:pt x="22" y="308"/>
                    </a:lnTo>
                    <a:cubicBezTo>
                      <a:pt x="21" y="307"/>
                      <a:pt x="21" y="305"/>
                      <a:pt x="20" y="304"/>
                    </a:cubicBezTo>
                    <a:cubicBezTo>
                      <a:pt x="19" y="303"/>
                      <a:pt x="19" y="301"/>
                      <a:pt x="18" y="300"/>
                    </a:cubicBezTo>
                    <a:cubicBezTo>
                      <a:pt x="17" y="298"/>
                      <a:pt x="17" y="296"/>
                      <a:pt x="16" y="294"/>
                    </a:cubicBezTo>
                    <a:lnTo>
                      <a:pt x="16" y="290"/>
                    </a:lnTo>
                    <a:cubicBezTo>
                      <a:pt x="15" y="289"/>
                      <a:pt x="15" y="287"/>
                      <a:pt x="14" y="286"/>
                    </a:cubicBezTo>
                    <a:lnTo>
                      <a:pt x="12" y="284"/>
                    </a:lnTo>
                    <a:lnTo>
                      <a:pt x="10" y="282"/>
                    </a:lnTo>
                    <a:lnTo>
                      <a:pt x="6" y="282"/>
                    </a:lnTo>
                    <a:lnTo>
                      <a:pt x="4" y="280"/>
                    </a:lnTo>
                    <a:lnTo>
                      <a:pt x="2" y="280"/>
                    </a:lnTo>
                    <a:cubicBezTo>
                      <a:pt x="1" y="279"/>
                      <a:pt x="1" y="277"/>
                      <a:pt x="0" y="276"/>
                    </a:cubicBezTo>
                    <a:lnTo>
                      <a:pt x="0" y="272"/>
                    </a:lnTo>
                    <a:lnTo>
                      <a:pt x="0" y="270"/>
                    </a:lnTo>
                    <a:lnTo>
                      <a:pt x="0" y="266"/>
                    </a:lnTo>
                    <a:lnTo>
                      <a:pt x="0" y="264"/>
                    </a:lnTo>
                    <a:cubicBezTo>
                      <a:pt x="1" y="263"/>
                      <a:pt x="1" y="261"/>
                      <a:pt x="2" y="260"/>
                    </a:cubicBezTo>
                    <a:cubicBezTo>
                      <a:pt x="3" y="259"/>
                      <a:pt x="3" y="257"/>
                      <a:pt x="4" y="256"/>
                    </a:cubicBezTo>
                    <a:cubicBezTo>
                      <a:pt x="5" y="255"/>
                      <a:pt x="7" y="255"/>
                      <a:pt x="8" y="254"/>
                    </a:cubicBezTo>
                    <a:cubicBezTo>
                      <a:pt x="9" y="253"/>
                      <a:pt x="11" y="253"/>
                      <a:pt x="12" y="252"/>
                    </a:cubicBezTo>
                    <a:lnTo>
                      <a:pt x="18" y="252"/>
                    </a:lnTo>
                    <a:cubicBezTo>
                      <a:pt x="21" y="253"/>
                      <a:pt x="25" y="253"/>
                      <a:pt x="28" y="254"/>
                    </a:cubicBezTo>
                    <a:cubicBezTo>
                      <a:pt x="32" y="251"/>
                      <a:pt x="36" y="249"/>
                      <a:pt x="40" y="246"/>
                    </a:cubicBezTo>
                    <a:lnTo>
                      <a:pt x="42" y="244"/>
                    </a:lnTo>
                    <a:lnTo>
                      <a:pt x="44" y="242"/>
                    </a:lnTo>
                    <a:lnTo>
                      <a:pt x="48" y="242"/>
                    </a:lnTo>
                    <a:cubicBezTo>
                      <a:pt x="50" y="241"/>
                      <a:pt x="52" y="241"/>
                      <a:pt x="54" y="240"/>
                    </a:cubicBezTo>
                    <a:lnTo>
                      <a:pt x="56" y="240"/>
                    </a:lnTo>
                    <a:lnTo>
                      <a:pt x="60" y="240"/>
                    </a:lnTo>
                    <a:cubicBezTo>
                      <a:pt x="61" y="239"/>
                      <a:pt x="63" y="239"/>
                      <a:pt x="64" y="238"/>
                    </a:cubicBezTo>
                    <a:cubicBezTo>
                      <a:pt x="66" y="237"/>
                      <a:pt x="68" y="237"/>
                      <a:pt x="70" y="236"/>
                    </a:cubicBezTo>
                    <a:lnTo>
                      <a:pt x="74" y="232"/>
                    </a:lnTo>
                    <a:cubicBezTo>
                      <a:pt x="75" y="230"/>
                      <a:pt x="77" y="228"/>
                      <a:pt x="78" y="226"/>
                    </a:cubicBezTo>
                    <a:cubicBezTo>
                      <a:pt x="79" y="224"/>
                      <a:pt x="79" y="222"/>
                      <a:pt x="80" y="220"/>
                    </a:cubicBezTo>
                    <a:lnTo>
                      <a:pt x="82" y="218"/>
                    </a:lnTo>
                    <a:lnTo>
                      <a:pt x="82" y="216"/>
                    </a:lnTo>
                    <a:cubicBezTo>
                      <a:pt x="83" y="215"/>
                      <a:pt x="83" y="213"/>
                      <a:pt x="84" y="212"/>
                    </a:cubicBezTo>
                    <a:lnTo>
                      <a:pt x="84" y="208"/>
                    </a:lnTo>
                    <a:lnTo>
                      <a:pt x="84" y="206"/>
                    </a:lnTo>
                    <a:lnTo>
                      <a:pt x="84" y="202"/>
                    </a:lnTo>
                    <a:lnTo>
                      <a:pt x="80" y="202"/>
                    </a:lnTo>
                    <a:cubicBezTo>
                      <a:pt x="79" y="201"/>
                      <a:pt x="79" y="199"/>
                      <a:pt x="78" y="198"/>
                    </a:cubicBezTo>
                    <a:lnTo>
                      <a:pt x="76" y="196"/>
                    </a:lnTo>
                    <a:cubicBezTo>
                      <a:pt x="75" y="195"/>
                      <a:pt x="75" y="193"/>
                      <a:pt x="74" y="192"/>
                    </a:cubicBezTo>
                    <a:lnTo>
                      <a:pt x="74" y="188"/>
                    </a:lnTo>
                    <a:lnTo>
                      <a:pt x="74" y="186"/>
                    </a:lnTo>
                    <a:cubicBezTo>
                      <a:pt x="76" y="185"/>
                      <a:pt x="78" y="185"/>
                      <a:pt x="80" y="184"/>
                    </a:cubicBezTo>
                    <a:cubicBezTo>
                      <a:pt x="81" y="183"/>
                      <a:pt x="83" y="183"/>
                      <a:pt x="84" y="182"/>
                    </a:cubicBezTo>
                    <a:lnTo>
                      <a:pt x="86" y="182"/>
                    </a:lnTo>
                    <a:lnTo>
                      <a:pt x="88" y="180"/>
                    </a:lnTo>
                    <a:lnTo>
                      <a:pt x="90" y="178"/>
                    </a:lnTo>
                    <a:lnTo>
                      <a:pt x="90" y="176"/>
                    </a:lnTo>
                    <a:lnTo>
                      <a:pt x="90" y="174"/>
                    </a:lnTo>
                    <a:lnTo>
                      <a:pt x="90" y="172"/>
                    </a:lnTo>
                    <a:lnTo>
                      <a:pt x="94" y="172"/>
                    </a:lnTo>
                    <a:cubicBezTo>
                      <a:pt x="95" y="171"/>
                      <a:pt x="97" y="171"/>
                      <a:pt x="98" y="170"/>
                    </a:cubicBezTo>
                    <a:lnTo>
                      <a:pt x="102" y="170"/>
                    </a:lnTo>
                    <a:cubicBezTo>
                      <a:pt x="103" y="169"/>
                      <a:pt x="105" y="169"/>
                      <a:pt x="106" y="168"/>
                    </a:cubicBezTo>
                    <a:lnTo>
                      <a:pt x="110" y="164"/>
                    </a:lnTo>
                    <a:cubicBezTo>
                      <a:pt x="111" y="162"/>
                      <a:pt x="111" y="160"/>
                      <a:pt x="112" y="158"/>
                    </a:cubicBezTo>
                    <a:cubicBezTo>
                      <a:pt x="113" y="156"/>
                      <a:pt x="115" y="154"/>
                      <a:pt x="116" y="152"/>
                    </a:cubicBezTo>
                    <a:lnTo>
                      <a:pt x="116" y="146"/>
                    </a:lnTo>
                    <a:lnTo>
                      <a:pt x="116" y="142"/>
                    </a:lnTo>
                    <a:cubicBezTo>
                      <a:pt x="117" y="140"/>
                      <a:pt x="119" y="138"/>
                      <a:pt x="120" y="136"/>
                    </a:cubicBezTo>
                    <a:cubicBezTo>
                      <a:pt x="121" y="135"/>
                      <a:pt x="123" y="135"/>
                      <a:pt x="124" y="134"/>
                    </a:cubicBezTo>
                    <a:cubicBezTo>
                      <a:pt x="125" y="133"/>
                      <a:pt x="127" y="133"/>
                      <a:pt x="128" y="132"/>
                    </a:cubicBezTo>
                    <a:cubicBezTo>
                      <a:pt x="130" y="131"/>
                      <a:pt x="132" y="131"/>
                      <a:pt x="134" y="130"/>
                    </a:cubicBezTo>
                    <a:lnTo>
                      <a:pt x="140" y="130"/>
                    </a:lnTo>
                    <a:cubicBezTo>
                      <a:pt x="141" y="129"/>
                      <a:pt x="143" y="129"/>
                      <a:pt x="144" y="128"/>
                    </a:cubicBezTo>
                    <a:cubicBezTo>
                      <a:pt x="145" y="127"/>
                      <a:pt x="145" y="125"/>
                      <a:pt x="146" y="124"/>
                    </a:cubicBezTo>
                    <a:cubicBezTo>
                      <a:pt x="147" y="123"/>
                      <a:pt x="147" y="121"/>
                      <a:pt x="148" y="120"/>
                    </a:cubicBezTo>
                    <a:cubicBezTo>
                      <a:pt x="149" y="118"/>
                      <a:pt x="149" y="116"/>
                      <a:pt x="150" y="114"/>
                    </a:cubicBezTo>
                    <a:lnTo>
                      <a:pt x="154" y="110"/>
                    </a:lnTo>
                    <a:cubicBezTo>
                      <a:pt x="155" y="108"/>
                      <a:pt x="157" y="106"/>
                      <a:pt x="158" y="104"/>
                    </a:cubicBezTo>
                    <a:cubicBezTo>
                      <a:pt x="160" y="103"/>
                      <a:pt x="162" y="103"/>
                      <a:pt x="164" y="102"/>
                    </a:cubicBezTo>
                    <a:cubicBezTo>
                      <a:pt x="167" y="101"/>
                      <a:pt x="169" y="101"/>
                      <a:pt x="172" y="100"/>
                    </a:cubicBezTo>
                    <a:lnTo>
                      <a:pt x="176" y="100"/>
                    </a:lnTo>
                    <a:lnTo>
                      <a:pt x="178" y="98"/>
                    </a:lnTo>
                    <a:lnTo>
                      <a:pt x="180" y="96"/>
                    </a:lnTo>
                    <a:lnTo>
                      <a:pt x="180" y="94"/>
                    </a:lnTo>
                    <a:lnTo>
                      <a:pt x="180" y="92"/>
                    </a:lnTo>
                    <a:lnTo>
                      <a:pt x="180" y="90"/>
                    </a:lnTo>
                    <a:lnTo>
                      <a:pt x="180" y="86"/>
                    </a:lnTo>
                    <a:cubicBezTo>
                      <a:pt x="181" y="85"/>
                      <a:pt x="181" y="83"/>
                      <a:pt x="182" y="82"/>
                    </a:cubicBezTo>
                    <a:cubicBezTo>
                      <a:pt x="183" y="81"/>
                      <a:pt x="185" y="81"/>
                      <a:pt x="186" y="80"/>
                    </a:cubicBezTo>
                    <a:lnTo>
                      <a:pt x="190" y="76"/>
                    </a:lnTo>
                    <a:cubicBezTo>
                      <a:pt x="191" y="75"/>
                      <a:pt x="193" y="75"/>
                      <a:pt x="194" y="74"/>
                    </a:cubicBezTo>
                    <a:lnTo>
                      <a:pt x="216" y="74"/>
                    </a:lnTo>
                    <a:cubicBezTo>
                      <a:pt x="209" y="78"/>
                      <a:pt x="201" y="82"/>
                      <a:pt x="194" y="86"/>
                    </a:cubicBez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74" name="Freeform 212"/>
              <p:cNvSpPr/>
              <p:nvPr/>
            </p:nvSpPr>
            <p:spPr bwMode="gray">
              <a:xfrm>
                <a:off x="4066" y="723"/>
                <a:ext cx="75" cy="56"/>
              </a:xfrm>
              <a:custGeom>
                <a:avLst/>
                <a:gdLst>
                  <a:gd name="T0" fmla="*/ 2 w 68"/>
                  <a:gd name="T1" fmla="*/ 36 h 56"/>
                  <a:gd name="T2" fmla="*/ 2 w 68"/>
                  <a:gd name="T3" fmla="*/ 32 h 56"/>
                  <a:gd name="T4" fmla="*/ 0 w 68"/>
                  <a:gd name="T5" fmla="*/ 22 h 56"/>
                  <a:gd name="T6" fmla="*/ 2 w 68"/>
                  <a:gd name="T7" fmla="*/ 10 h 56"/>
                  <a:gd name="T8" fmla="*/ 10 w 68"/>
                  <a:gd name="T9" fmla="*/ 4 h 56"/>
                  <a:gd name="T10" fmla="*/ 10 w 68"/>
                  <a:gd name="T11" fmla="*/ 2 h 56"/>
                  <a:gd name="T12" fmla="*/ 12 w 68"/>
                  <a:gd name="T13" fmla="*/ 2 h 56"/>
                  <a:gd name="T14" fmla="*/ 14 w 68"/>
                  <a:gd name="T15" fmla="*/ 2 h 56"/>
                  <a:gd name="T16" fmla="*/ 16 w 68"/>
                  <a:gd name="T17" fmla="*/ 0 h 56"/>
                  <a:gd name="T18" fmla="*/ 22 w 68"/>
                  <a:gd name="T19" fmla="*/ 0 h 56"/>
                  <a:gd name="T20" fmla="*/ 28 w 68"/>
                  <a:gd name="T21" fmla="*/ 2 h 56"/>
                  <a:gd name="T22" fmla="*/ 34 w 68"/>
                  <a:gd name="T23" fmla="*/ 4 h 56"/>
                  <a:gd name="T24" fmla="*/ 42 w 68"/>
                  <a:gd name="T25" fmla="*/ 10 h 56"/>
                  <a:gd name="T26" fmla="*/ 44 w 68"/>
                  <a:gd name="T27" fmla="*/ 8 h 56"/>
                  <a:gd name="T28" fmla="*/ 46 w 68"/>
                  <a:gd name="T29" fmla="*/ 8 h 56"/>
                  <a:gd name="T30" fmla="*/ 50 w 68"/>
                  <a:gd name="T31" fmla="*/ 8 h 56"/>
                  <a:gd name="T32" fmla="*/ 54 w 68"/>
                  <a:gd name="T33" fmla="*/ 8 h 56"/>
                  <a:gd name="T34" fmla="*/ 58 w 68"/>
                  <a:gd name="T35" fmla="*/ 8 h 56"/>
                  <a:gd name="T36" fmla="*/ 60 w 68"/>
                  <a:gd name="T37" fmla="*/ 8 h 56"/>
                  <a:gd name="T38" fmla="*/ 64 w 68"/>
                  <a:gd name="T39" fmla="*/ 10 h 56"/>
                  <a:gd name="T40" fmla="*/ 66 w 68"/>
                  <a:gd name="T41" fmla="*/ 12 h 56"/>
                  <a:gd name="T42" fmla="*/ 68 w 68"/>
                  <a:gd name="T43" fmla="*/ 16 h 56"/>
                  <a:gd name="T44" fmla="*/ 68 w 68"/>
                  <a:gd name="T45" fmla="*/ 18 h 56"/>
                  <a:gd name="T46" fmla="*/ 66 w 68"/>
                  <a:gd name="T47" fmla="*/ 22 h 56"/>
                  <a:gd name="T48" fmla="*/ 66 w 68"/>
                  <a:gd name="T49" fmla="*/ 26 h 56"/>
                  <a:gd name="T50" fmla="*/ 64 w 68"/>
                  <a:gd name="T51" fmla="*/ 30 h 56"/>
                  <a:gd name="T52" fmla="*/ 64 w 68"/>
                  <a:gd name="T53" fmla="*/ 32 h 56"/>
                  <a:gd name="T54" fmla="*/ 64 w 68"/>
                  <a:gd name="T55" fmla="*/ 34 h 56"/>
                  <a:gd name="T56" fmla="*/ 54 w 68"/>
                  <a:gd name="T57" fmla="*/ 38 h 56"/>
                  <a:gd name="T58" fmla="*/ 50 w 68"/>
                  <a:gd name="T59" fmla="*/ 42 h 56"/>
                  <a:gd name="T60" fmla="*/ 46 w 68"/>
                  <a:gd name="T61" fmla="*/ 42 h 56"/>
                  <a:gd name="T62" fmla="*/ 42 w 68"/>
                  <a:gd name="T63" fmla="*/ 52 h 56"/>
                  <a:gd name="T64" fmla="*/ 24 w 68"/>
                  <a:gd name="T65" fmla="*/ 56 h 56"/>
                  <a:gd name="T66" fmla="*/ 2 w 68"/>
                  <a:gd name="T67" fmla="*/ 36 h 56"/>
                  <a:gd name="T68" fmla="*/ 2 w 68"/>
                  <a:gd name="T69" fmla="*/ 36 h 5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8"/>
                  <a:gd name="T106" fmla="*/ 0 h 56"/>
                  <a:gd name="T107" fmla="*/ 68 w 68"/>
                  <a:gd name="T108" fmla="*/ 56 h 5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8" h="56">
                    <a:moveTo>
                      <a:pt x="2" y="36"/>
                    </a:moveTo>
                    <a:lnTo>
                      <a:pt x="2" y="32"/>
                    </a:lnTo>
                    <a:lnTo>
                      <a:pt x="0" y="22"/>
                    </a:lnTo>
                    <a:lnTo>
                      <a:pt x="2" y="10"/>
                    </a:lnTo>
                    <a:lnTo>
                      <a:pt x="10" y="4"/>
                    </a:lnTo>
                    <a:lnTo>
                      <a:pt x="10" y="2"/>
                    </a:lnTo>
                    <a:lnTo>
                      <a:pt x="12" y="2"/>
                    </a:lnTo>
                    <a:lnTo>
                      <a:pt x="14" y="2"/>
                    </a:lnTo>
                    <a:lnTo>
                      <a:pt x="16" y="0"/>
                    </a:lnTo>
                    <a:lnTo>
                      <a:pt x="22" y="0"/>
                    </a:lnTo>
                    <a:lnTo>
                      <a:pt x="28" y="2"/>
                    </a:lnTo>
                    <a:lnTo>
                      <a:pt x="34" y="4"/>
                    </a:lnTo>
                    <a:lnTo>
                      <a:pt x="42" y="10"/>
                    </a:lnTo>
                    <a:lnTo>
                      <a:pt x="44" y="8"/>
                    </a:lnTo>
                    <a:lnTo>
                      <a:pt x="46" y="8"/>
                    </a:lnTo>
                    <a:lnTo>
                      <a:pt x="50" y="8"/>
                    </a:lnTo>
                    <a:lnTo>
                      <a:pt x="54" y="8"/>
                    </a:lnTo>
                    <a:lnTo>
                      <a:pt x="58" y="8"/>
                    </a:lnTo>
                    <a:lnTo>
                      <a:pt x="60" y="8"/>
                    </a:lnTo>
                    <a:lnTo>
                      <a:pt x="64" y="10"/>
                    </a:lnTo>
                    <a:lnTo>
                      <a:pt x="66" y="12"/>
                    </a:lnTo>
                    <a:lnTo>
                      <a:pt x="68" y="16"/>
                    </a:lnTo>
                    <a:lnTo>
                      <a:pt x="68" y="18"/>
                    </a:lnTo>
                    <a:lnTo>
                      <a:pt x="66" y="22"/>
                    </a:lnTo>
                    <a:lnTo>
                      <a:pt x="66" y="26"/>
                    </a:lnTo>
                    <a:lnTo>
                      <a:pt x="64" y="30"/>
                    </a:lnTo>
                    <a:lnTo>
                      <a:pt x="64" y="32"/>
                    </a:lnTo>
                    <a:lnTo>
                      <a:pt x="64" y="34"/>
                    </a:lnTo>
                    <a:lnTo>
                      <a:pt x="54" y="38"/>
                    </a:lnTo>
                    <a:lnTo>
                      <a:pt x="50" y="42"/>
                    </a:lnTo>
                    <a:lnTo>
                      <a:pt x="46" y="42"/>
                    </a:lnTo>
                    <a:lnTo>
                      <a:pt x="42" y="52"/>
                    </a:lnTo>
                    <a:lnTo>
                      <a:pt x="24" y="56"/>
                    </a:lnTo>
                    <a:lnTo>
                      <a:pt x="2" y="36"/>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75" name="Freeform 213"/>
              <p:cNvSpPr/>
              <p:nvPr/>
            </p:nvSpPr>
            <p:spPr bwMode="gray">
              <a:xfrm>
                <a:off x="4457" y="449"/>
                <a:ext cx="39" cy="44"/>
              </a:xfrm>
              <a:custGeom>
                <a:avLst/>
                <a:gdLst>
                  <a:gd name="T0" fmla="*/ 6 w 36"/>
                  <a:gd name="T1" fmla="*/ 0 h 44"/>
                  <a:gd name="T2" fmla="*/ 6 w 36"/>
                  <a:gd name="T3" fmla="*/ 2 h 44"/>
                  <a:gd name="T4" fmla="*/ 2 w 36"/>
                  <a:gd name="T5" fmla="*/ 4 h 44"/>
                  <a:gd name="T6" fmla="*/ 0 w 36"/>
                  <a:gd name="T7" fmla="*/ 6 h 44"/>
                  <a:gd name="T8" fmla="*/ 0 w 36"/>
                  <a:gd name="T9" fmla="*/ 10 h 44"/>
                  <a:gd name="T10" fmla="*/ 2 w 36"/>
                  <a:gd name="T11" fmla="*/ 12 h 44"/>
                  <a:gd name="T12" fmla="*/ 4 w 36"/>
                  <a:gd name="T13" fmla="*/ 16 h 44"/>
                  <a:gd name="T14" fmla="*/ 8 w 36"/>
                  <a:gd name="T15" fmla="*/ 20 h 44"/>
                  <a:gd name="T16" fmla="*/ 10 w 36"/>
                  <a:gd name="T17" fmla="*/ 24 h 44"/>
                  <a:gd name="T18" fmla="*/ 14 w 36"/>
                  <a:gd name="T19" fmla="*/ 28 h 44"/>
                  <a:gd name="T20" fmla="*/ 16 w 36"/>
                  <a:gd name="T21" fmla="*/ 32 h 44"/>
                  <a:gd name="T22" fmla="*/ 16 w 36"/>
                  <a:gd name="T23" fmla="*/ 32 h 44"/>
                  <a:gd name="T24" fmla="*/ 16 w 36"/>
                  <a:gd name="T25" fmla="*/ 34 h 44"/>
                  <a:gd name="T26" fmla="*/ 16 w 36"/>
                  <a:gd name="T27" fmla="*/ 36 h 44"/>
                  <a:gd name="T28" fmla="*/ 16 w 36"/>
                  <a:gd name="T29" fmla="*/ 38 h 44"/>
                  <a:gd name="T30" fmla="*/ 18 w 36"/>
                  <a:gd name="T31" fmla="*/ 40 h 44"/>
                  <a:gd name="T32" fmla="*/ 18 w 36"/>
                  <a:gd name="T33" fmla="*/ 42 h 44"/>
                  <a:gd name="T34" fmla="*/ 22 w 36"/>
                  <a:gd name="T35" fmla="*/ 44 h 44"/>
                  <a:gd name="T36" fmla="*/ 26 w 36"/>
                  <a:gd name="T37" fmla="*/ 44 h 44"/>
                  <a:gd name="T38" fmla="*/ 30 w 36"/>
                  <a:gd name="T39" fmla="*/ 42 h 44"/>
                  <a:gd name="T40" fmla="*/ 34 w 36"/>
                  <a:gd name="T41" fmla="*/ 38 h 44"/>
                  <a:gd name="T42" fmla="*/ 34 w 36"/>
                  <a:gd name="T43" fmla="*/ 34 h 44"/>
                  <a:gd name="T44" fmla="*/ 34 w 36"/>
                  <a:gd name="T45" fmla="*/ 30 h 44"/>
                  <a:gd name="T46" fmla="*/ 34 w 36"/>
                  <a:gd name="T47" fmla="*/ 26 h 44"/>
                  <a:gd name="T48" fmla="*/ 34 w 36"/>
                  <a:gd name="T49" fmla="*/ 22 h 44"/>
                  <a:gd name="T50" fmla="*/ 34 w 36"/>
                  <a:gd name="T51" fmla="*/ 18 h 44"/>
                  <a:gd name="T52" fmla="*/ 34 w 36"/>
                  <a:gd name="T53" fmla="*/ 16 h 44"/>
                  <a:gd name="T54" fmla="*/ 36 w 36"/>
                  <a:gd name="T55" fmla="*/ 14 h 44"/>
                  <a:gd name="T56" fmla="*/ 34 w 36"/>
                  <a:gd name="T57" fmla="*/ 14 h 44"/>
                  <a:gd name="T58" fmla="*/ 32 w 36"/>
                  <a:gd name="T59" fmla="*/ 12 h 44"/>
                  <a:gd name="T60" fmla="*/ 28 w 36"/>
                  <a:gd name="T61" fmla="*/ 10 h 44"/>
                  <a:gd name="T62" fmla="*/ 24 w 36"/>
                  <a:gd name="T63" fmla="*/ 6 h 44"/>
                  <a:gd name="T64" fmla="*/ 20 w 36"/>
                  <a:gd name="T65" fmla="*/ 4 h 44"/>
                  <a:gd name="T66" fmla="*/ 18 w 36"/>
                  <a:gd name="T67" fmla="*/ 4 h 44"/>
                  <a:gd name="T68" fmla="*/ 12 w 36"/>
                  <a:gd name="T69" fmla="*/ 4 h 44"/>
                  <a:gd name="T70" fmla="*/ 10 w 36"/>
                  <a:gd name="T71" fmla="*/ 2 h 44"/>
                  <a:gd name="T72" fmla="*/ 8 w 36"/>
                  <a:gd name="T73" fmla="*/ 2 h 44"/>
                  <a:gd name="T74" fmla="*/ 6 w 36"/>
                  <a:gd name="T75" fmla="*/ 0 h 44"/>
                  <a:gd name="T76" fmla="*/ 6 w 36"/>
                  <a:gd name="T77" fmla="*/ 0 h 4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6"/>
                  <a:gd name="T118" fmla="*/ 0 h 44"/>
                  <a:gd name="T119" fmla="*/ 36 w 36"/>
                  <a:gd name="T120" fmla="*/ 44 h 4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6" h="44">
                    <a:moveTo>
                      <a:pt x="6" y="0"/>
                    </a:moveTo>
                    <a:lnTo>
                      <a:pt x="6" y="2"/>
                    </a:lnTo>
                    <a:lnTo>
                      <a:pt x="2" y="4"/>
                    </a:lnTo>
                    <a:lnTo>
                      <a:pt x="0" y="6"/>
                    </a:lnTo>
                    <a:lnTo>
                      <a:pt x="0" y="10"/>
                    </a:lnTo>
                    <a:lnTo>
                      <a:pt x="2" y="12"/>
                    </a:lnTo>
                    <a:lnTo>
                      <a:pt x="4" y="16"/>
                    </a:lnTo>
                    <a:lnTo>
                      <a:pt x="8" y="20"/>
                    </a:lnTo>
                    <a:lnTo>
                      <a:pt x="10" y="24"/>
                    </a:lnTo>
                    <a:lnTo>
                      <a:pt x="14" y="28"/>
                    </a:lnTo>
                    <a:lnTo>
                      <a:pt x="16" y="32"/>
                    </a:lnTo>
                    <a:lnTo>
                      <a:pt x="16" y="34"/>
                    </a:lnTo>
                    <a:lnTo>
                      <a:pt x="16" y="36"/>
                    </a:lnTo>
                    <a:lnTo>
                      <a:pt x="16" y="38"/>
                    </a:lnTo>
                    <a:lnTo>
                      <a:pt x="18" y="40"/>
                    </a:lnTo>
                    <a:lnTo>
                      <a:pt x="18" y="42"/>
                    </a:lnTo>
                    <a:lnTo>
                      <a:pt x="22" y="44"/>
                    </a:lnTo>
                    <a:lnTo>
                      <a:pt x="26" y="44"/>
                    </a:lnTo>
                    <a:lnTo>
                      <a:pt x="30" y="42"/>
                    </a:lnTo>
                    <a:lnTo>
                      <a:pt x="34" y="38"/>
                    </a:lnTo>
                    <a:lnTo>
                      <a:pt x="34" y="34"/>
                    </a:lnTo>
                    <a:lnTo>
                      <a:pt x="34" y="30"/>
                    </a:lnTo>
                    <a:lnTo>
                      <a:pt x="34" y="26"/>
                    </a:lnTo>
                    <a:lnTo>
                      <a:pt x="34" y="22"/>
                    </a:lnTo>
                    <a:lnTo>
                      <a:pt x="34" y="18"/>
                    </a:lnTo>
                    <a:lnTo>
                      <a:pt x="34" y="16"/>
                    </a:lnTo>
                    <a:lnTo>
                      <a:pt x="36" y="14"/>
                    </a:lnTo>
                    <a:lnTo>
                      <a:pt x="34" y="14"/>
                    </a:lnTo>
                    <a:lnTo>
                      <a:pt x="32" y="12"/>
                    </a:lnTo>
                    <a:lnTo>
                      <a:pt x="28" y="10"/>
                    </a:lnTo>
                    <a:lnTo>
                      <a:pt x="24" y="6"/>
                    </a:lnTo>
                    <a:lnTo>
                      <a:pt x="20" y="4"/>
                    </a:lnTo>
                    <a:lnTo>
                      <a:pt x="18" y="4"/>
                    </a:lnTo>
                    <a:lnTo>
                      <a:pt x="12" y="4"/>
                    </a:lnTo>
                    <a:lnTo>
                      <a:pt x="10" y="2"/>
                    </a:lnTo>
                    <a:lnTo>
                      <a:pt x="8" y="2"/>
                    </a:lnTo>
                    <a:lnTo>
                      <a:pt x="6" y="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76" name="Freeform 214"/>
              <p:cNvSpPr/>
              <p:nvPr/>
            </p:nvSpPr>
            <p:spPr bwMode="gray">
              <a:xfrm>
                <a:off x="4470" y="327"/>
                <a:ext cx="159" cy="122"/>
              </a:xfrm>
              <a:custGeom>
                <a:avLst/>
                <a:gdLst>
                  <a:gd name="T0" fmla="*/ 0 w 144"/>
                  <a:gd name="T1" fmla="*/ 114 h 122"/>
                  <a:gd name="T2" fmla="*/ 22 w 144"/>
                  <a:gd name="T3" fmla="*/ 114 h 122"/>
                  <a:gd name="T4" fmla="*/ 58 w 144"/>
                  <a:gd name="T5" fmla="*/ 106 h 122"/>
                  <a:gd name="T6" fmla="*/ 62 w 144"/>
                  <a:gd name="T7" fmla="*/ 118 h 122"/>
                  <a:gd name="T8" fmla="*/ 66 w 144"/>
                  <a:gd name="T9" fmla="*/ 120 h 122"/>
                  <a:gd name="T10" fmla="*/ 74 w 144"/>
                  <a:gd name="T11" fmla="*/ 120 h 122"/>
                  <a:gd name="T12" fmla="*/ 82 w 144"/>
                  <a:gd name="T13" fmla="*/ 114 h 122"/>
                  <a:gd name="T14" fmla="*/ 86 w 144"/>
                  <a:gd name="T15" fmla="*/ 110 h 122"/>
                  <a:gd name="T16" fmla="*/ 102 w 144"/>
                  <a:gd name="T17" fmla="*/ 104 h 122"/>
                  <a:gd name="T18" fmla="*/ 106 w 144"/>
                  <a:gd name="T19" fmla="*/ 100 h 122"/>
                  <a:gd name="T20" fmla="*/ 116 w 144"/>
                  <a:gd name="T21" fmla="*/ 94 h 122"/>
                  <a:gd name="T22" fmla="*/ 124 w 144"/>
                  <a:gd name="T23" fmla="*/ 88 h 122"/>
                  <a:gd name="T24" fmla="*/ 128 w 144"/>
                  <a:gd name="T25" fmla="*/ 82 h 122"/>
                  <a:gd name="T26" fmla="*/ 132 w 144"/>
                  <a:gd name="T27" fmla="*/ 76 h 122"/>
                  <a:gd name="T28" fmla="*/ 136 w 144"/>
                  <a:gd name="T29" fmla="*/ 68 h 122"/>
                  <a:gd name="T30" fmla="*/ 138 w 144"/>
                  <a:gd name="T31" fmla="*/ 60 h 122"/>
                  <a:gd name="T32" fmla="*/ 138 w 144"/>
                  <a:gd name="T33" fmla="*/ 52 h 122"/>
                  <a:gd name="T34" fmla="*/ 136 w 144"/>
                  <a:gd name="T35" fmla="*/ 44 h 122"/>
                  <a:gd name="T36" fmla="*/ 136 w 144"/>
                  <a:gd name="T37" fmla="*/ 42 h 122"/>
                  <a:gd name="T38" fmla="*/ 140 w 144"/>
                  <a:gd name="T39" fmla="*/ 38 h 122"/>
                  <a:gd name="T40" fmla="*/ 144 w 144"/>
                  <a:gd name="T41" fmla="*/ 30 h 122"/>
                  <a:gd name="T42" fmla="*/ 144 w 144"/>
                  <a:gd name="T43" fmla="*/ 20 h 122"/>
                  <a:gd name="T44" fmla="*/ 142 w 144"/>
                  <a:gd name="T45" fmla="*/ 8 h 122"/>
                  <a:gd name="T46" fmla="*/ 140 w 144"/>
                  <a:gd name="T47" fmla="*/ 0 h 122"/>
                  <a:gd name="T48" fmla="*/ 138 w 144"/>
                  <a:gd name="T49" fmla="*/ 0 h 122"/>
                  <a:gd name="T50" fmla="*/ 132 w 144"/>
                  <a:gd name="T51" fmla="*/ 2 h 122"/>
                  <a:gd name="T52" fmla="*/ 122 w 144"/>
                  <a:gd name="T53" fmla="*/ 8 h 122"/>
                  <a:gd name="T54" fmla="*/ 116 w 144"/>
                  <a:gd name="T55" fmla="*/ 18 h 122"/>
                  <a:gd name="T56" fmla="*/ 114 w 144"/>
                  <a:gd name="T57" fmla="*/ 32 h 122"/>
                  <a:gd name="T58" fmla="*/ 112 w 144"/>
                  <a:gd name="T59" fmla="*/ 44 h 122"/>
                  <a:gd name="T60" fmla="*/ 108 w 144"/>
                  <a:gd name="T61" fmla="*/ 48 h 122"/>
                  <a:gd name="T62" fmla="*/ 102 w 144"/>
                  <a:gd name="T63" fmla="*/ 58 h 122"/>
                  <a:gd name="T64" fmla="*/ 94 w 144"/>
                  <a:gd name="T65" fmla="*/ 68 h 122"/>
                  <a:gd name="T66" fmla="*/ 82 w 144"/>
                  <a:gd name="T67" fmla="*/ 76 h 122"/>
                  <a:gd name="T68" fmla="*/ 72 w 144"/>
                  <a:gd name="T69" fmla="*/ 84 h 122"/>
                  <a:gd name="T70" fmla="*/ 64 w 144"/>
                  <a:gd name="T71" fmla="*/ 90 h 122"/>
                  <a:gd name="T72" fmla="*/ 40 w 144"/>
                  <a:gd name="T73" fmla="*/ 90 h 122"/>
                  <a:gd name="T74" fmla="*/ 6 w 144"/>
                  <a:gd name="T75" fmla="*/ 106 h 12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4"/>
                  <a:gd name="T115" fmla="*/ 0 h 122"/>
                  <a:gd name="T116" fmla="*/ 144 w 144"/>
                  <a:gd name="T117" fmla="*/ 122 h 12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4" h="122">
                    <a:moveTo>
                      <a:pt x="6" y="106"/>
                    </a:moveTo>
                    <a:lnTo>
                      <a:pt x="0" y="114"/>
                    </a:lnTo>
                    <a:lnTo>
                      <a:pt x="14" y="118"/>
                    </a:lnTo>
                    <a:lnTo>
                      <a:pt x="22" y="114"/>
                    </a:lnTo>
                    <a:lnTo>
                      <a:pt x="38" y="110"/>
                    </a:lnTo>
                    <a:lnTo>
                      <a:pt x="58" y="106"/>
                    </a:lnTo>
                    <a:lnTo>
                      <a:pt x="62" y="118"/>
                    </a:lnTo>
                    <a:lnTo>
                      <a:pt x="62" y="120"/>
                    </a:lnTo>
                    <a:lnTo>
                      <a:pt x="66" y="120"/>
                    </a:lnTo>
                    <a:lnTo>
                      <a:pt x="68" y="122"/>
                    </a:lnTo>
                    <a:lnTo>
                      <a:pt x="74" y="120"/>
                    </a:lnTo>
                    <a:lnTo>
                      <a:pt x="78" y="116"/>
                    </a:lnTo>
                    <a:lnTo>
                      <a:pt x="82" y="114"/>
                    </a:lnTo>
                    <a:lnTo>
                      <a:pt x="84" y="110"/>
                    </a:lnTo>
                    <a:lnTo>
                      <a:pt x="86" y="110"/>
                    </a:lnTo>
                    <a:lnTo>
                      <a:pt x="100" y="106"/>
                    </a:lnTo>
                    <a:lnTo>
                      <a:pt x="102" y="104"/>
                    </a:lnTo>
                    <a:lnTo>
                      <a:pt x="104" y="104"/>
                    </a:lnTo>
                    <a:lnTo>
                      <a:pt x="106" y="100"/>
                    </a:lnTo>
                    <a:lnTo>
                      <a:pt x="112" y="98"/>
                    </a:lnTo>
                    <a:lnTo>
                      <a:pt x="116" y="94"/>
                    </a:lnTo>
                    <a:lnTo>
                      <a:pt x="120" y="90"/>
                    </a:lnTo>
                    <a:lnTo>
                      <a:pt x="124" y="88"/>
                    </a:lnTo>
                    <a:lnTo>
                      <a:pt x="126" y="84"/>
                    </a:lnTo>
                    <a:lnTo>
                      <a:pt x="128" y="82"/>
                    </a:lnTo>
                    <a:lnTo>
                      <a:pt x="130" y="80"/>
                    </a:lnTo>
                    <a:lnTo>
                      <a:pt x="132" y="76"/>
                    </a:lnTo>
                    <a:lnTo>
                      <a:pt x="134" y="72"/>
                    </a:lnTo>
                    <a:lnTo>
                      <a:pt x="136" y="68"/>
                    </a:lnTo>
                    <a:lnTo>
                      <a:pt x="138" y="64"/>
                    </a:lnTo>
                    <a:lnTo>
                      <a:pt x="138" y="60"/>
                    </a:lnTo>
                    <a:lnTo>
                      <a:pt x="138" y="58"/>
                    </a:lnTo>
                    <a:lnTo>
                      <a:pt x="138" y="52"/>
                    </a:lnTo>
                    <a:lnTo>
                      <a:pt x="136" y="48"/>
                    </a:lnTo>
                    <a:lnTo>
                      <a:pt x="136" y="44"/>
                    </a:lnTo>
                    <a:lnTo>
                      <a:pt x="136" y="42"/>
                    </a:lnTo>
                    <a:lnTo>
                      <a:pt x="138" y="40"/>
                    </a:lnTo>
                    <a:lnTo>
                      <a:pt x="140" y="38"/>
                    </a:lnTo>
                    <a:lnTo>
                      <a:pt x="142" y="34"/>
                    </a:lnTo>
                    <a:lnTo>
                      <a:pt x="144" y="30"/>
                    </a:lnTo>
                    <a:lnTo>
                      <a:pt x="144" y="26"/>
                    </a:lnTo>
                    <a:lnTo>
                      <a:pt x="144" y="20"/>
                    </a:lnTo>
                    <a:lnTo>
                      <a:pt x="142" y="14"/>
                    </a:lnTo>
                    <a:lnTo>
                      <a:pt x="142" y="8"/>
                    </a:lnTo>
                    <a:lnTo>
                      <a:pt x="140" y="4"/>
                    </a:lnTo>
                    <a:lnTo>
                      <a:pt x="140" y="0"/>
                    </a:lnTo>
                    <a:lnTo>
                      <a:pt x="138" y="0"/>
                    </a:lnTo>
                    <a:lnTo>
                      <a:pt x="136" y="0"/>
                    </a:lnTo>
                    <a:lnTo>
                      <a:pt x="132" y="2"/>
                    </a:lnTo>
                    <a:lnTo>
                      <a:pt x="126" y="4"/>
                    </a:lnTo>
                    <a:lnTo>
                      <a:pt x="122" y="8"/>
                    </a:lnTo>
                    <a:lnTo>
                      <a:pt x="118" y="12"/>
                    </a:lnTo>
                    <a:lnTo>
                      <a:pt x="116" y="18"/>
                    </a:lnTo>
                    <a:lnTo>
                      <a:pt x="114" y="26"/>
                    </a:lnTo>
                    <a:lnTo>
                      <a:pt x="114" y="32"/>
                    </a:lnTo>
                    <a:lnTo>
                      <a:pt x="112" y="38"/>
                    </a:lnTo>
                    <a:lnTo>
                      <a:pt x="112" y="44"/>
                    </a:lnTo>
                    <a:lnTo>
                      <a:pt x="110" y="46"/>
                    </a:lnTo>
                    <a:lnTo>
                      <a:pt x="108" y="48"/>
                    </a:lnTo>
                    <a:lnTo>
                      <a:pt x="106" y="52"/>
                    </a:lnTo>
                    <a:lnTo>
                      <a:pt x="102" y="58"/>
                    </a:lnTo>
                    <a:lnTo>
                      <a:pt x="98" y="62"/>
                    </a:lnTo>
                    <a:lnTo>
                      <a:pt x="94" y="68"/>
                    </a:lnTo>
                    <a:lnTo>
                      <a:pt x="88" y="72"/>
                    </a:lnTo>
                    <a:lnTo>
                      <a:pt x="82" y="76"/>
                    </a:lnTo>
                    <a:lnTo>
                      <a:pt x="76" y="80"/>
                    </a:lnTo>
                    <a:lnTo>
                      <a:pt x="72" y="84"/>
                    </a:lnTo>
                    <a:lnTo>
                      <a:pt x="68" y="88"/>
                    </a:lnTo>
                    <a:lnTo>
                      <a:pt x="64" y="90"/>
                    </a:lnTo>
                    <a:lnTo>
                      <a:pt x="40" y="90"/>
                    </a:lnTo>
                    <a:lnTo>
                      <a:pt x="22" y="96"/>
                    </a:lnTo>
                    <a:lnTo>
                      <a:pt x="6" y="106"/>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77" name="Freeform 215"/>
              <p:cNvSpPr/>
              <p:nvPr/>
            </p:nvSpPr>
            <p:spPr bwMode="gray">
              <a:xfrm>
                <a:off x="4492" y="443"/>
                <a:ext cx="26" cy="16"/>
              </a:xfrm>
              <a:custGeom>
                <a:avLst/>
                <a:gdLst>
                  <a:gd name="T0" fmla="*/ 8 w 24"/>
                  <a:gd name="T1" fmla="*/ 0 h 16"/>
                  <a:gd name="T2" fmla="*/ 0 w 24"/>
                  <a:gd name="T3" fmla="*/ 10 h 16"/>
                  <a:gd name="T4" fmla="*/ 8 w 24"/>
                  <a:gd name="T5" fmla="*/ 16 h 16"/>
                  <a:gd name="T6" fmla="*/ 18 w 24"/>
                  <a:gd name="T7" fmla="*/ 8 h 16"/>
                  <a:gd name="T8" fmla="*/ 24 w 24"/>
                  <a:gd name="T9" fmla="*/ 2 h 16"/>
                  <a:gd name="T10" fmla="*/ 8 w 24"/>
                  <a:gd name="T11" fmla="*/ 0 h 16"/>
                  <a:gd name="T12" fmla="*/ 8 w 24"/>
                  <a:gd name="T13" fmla="*/ 0 h 16"/>
                  <a:gd name="T14" fmla="*/ 0 60000 65536"/>
                  <a:gd name="T15" fmla="*/ 0 60000 65536"/>
                  <a:gd name="T16" fmla="*/ 0 60000 65536"/>
                  <a:gd name="T17" fmla="*/ 0 60000 65536"/>
                  <a:gd name="T18" fmla="*/ 0 60000 65536"/>
                  <a:gd name="T19" fmla="*/ 0 60000 65536"/>
                  <a:gd name="T20" fmla="*/ 0 60000 65536"/>
                  <a:gd name="T21" fmla="*/ 0 w 24"/>
                  <a:gd name="T22" fmla="*/ 0 h 16"/>
                  <a:gd name="T23" fmla="*/ 24 w 24"/>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16">
                    <a:moveTo>
                      <a:pt x="8" y="0"/>
                    </a:moveTo>
                    <a:lnTo>
                      <a:pt x="0" y="10"/>
                    </a:lnTo>
                    <a:lnTo>
                      <a:pt x="8" y="16"/>
                    </a:lnTo>
                    <a:lnTo>
                      <a:pt x="18" y="8"/>
                    </a:lnTo>
                    <a:lnTo>
                      <a:pt x="24" y="2"/>
                    </a:lnTo>
                    <a:lnTo>
                      <a:pt x="8" y="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78" name="Freeform 216"/>
              <p:cNvSpPr/>
              <p:nvPr/>
            </p:nvSpPr>
            <p:spPr bwMode="gray">
              <a:xfrm>
                <a:off x="4600" y="283"/>
                <a:ext cx="86" cy="60"/>
              </a:xfrm>
              <a:custGeom>
                <a:avLst/>
                <a:gdLst>
                  <a:gd name="T0" fmla="*/ 36 w 78"/>
                  <a:gd name="T1" fmla="*/ 6 h 60"/>
                  <a:gd name="T2" fmla="*/ 36 w 78"/>
                  <a:gd name="T3" fmla="*/ 6 h 60"/>
                  <a:gd name="T4" fmla="*/ 34 w 78"/>
                  <a:gd name="T5" fmla="*/ 4 h 60"/>
                  <a:gd name="T6" fmla="*/ 32 w 78"/>
                  <a:gd name="T7" fmla="*/ 2 h 60"/>
                  <a:gd name="T8" fmla="*/ 30 w 78"/>
                  <a:gd name="T9" fmla="*/ 0 h 60"/>
                  <a:gd name="T10" fmla="*/ 28 w 78"/>
                  <a:gd name="T11" fmla="*/ 0 h 60"/>
                  <a:gd name="T12" fmla="*/ 26 w 78"/>
                  <a:gd name="T13" fmla="*/ 2 h 60"/>
                  <a:gd name="T14" fmla="*/ 24 w 78"/>
                  <a:gd name="T15" fmla="*/ 4 h 60"/>
                  <a:gd name="T16" fmla="*/ 22 w 78"/>
                  <a:gd name="T17" fmla="*/ 12 h 60"/>
                  <a:gd name="T18" fmla="*/ 20 w 78"/>
                  <a:gd name="T19" fmla="*/ 18 h 60"/>
                  <a:gd name="T20" fmla="*/ 20 w 78"/>
                  <a:gd name="T21" fmla="*/ 22 h 60"/>
                  <a:gd name="T22" fmla="*/ 20 w 78"/>
                  <a:gd name="T23" fmla="*/ 26 h 60"/>
                  <a:gd name="T24" fmla="*/ 18 w 78"/>
                  <a:gd name="T25" fmla="*/ 28 h 60"/>
                  <a:gd name="T26" fmla="*/ 16 w 78"/>
                  <a:gd name="T27" fmla="*/ 32 h 60"/>
                  <a:gd name="T28" fmla="*/ 12 w 78"/>
                  <a:gd name="T29" fmla="*/ 36 h 60"/>
                  <a:gd name="T30" fmla="*/ 10 w 78"/>
                  <a:gd name="T31" fmla="*/ 42 h 60"/>
                  <a:gd name="T32" fmla="*/ 6 w 78"/>
                  <a:gd name="T33" fmla="*/ 46 h 60"/>
                  <a:gd name="T34" fmla="*/ 4 w 78"/>
                  <a:gd name="T35" fmla="*/ 48 h 60"/>
                  <a:gd name="T36" fmla="*/ 2 w 78"/>
                  <a:gd name="T37" fmla="*/ 50 h 60"/>
                  <a:gd name="T38" fmla="*/ 0 w 78"/>
                  <a:gd name="T39" fmla="*/ 52 h 60"/>
                  <a:gd name="T40" fmla="*/ 0 w 78"/>
                  <a:gd name="T41" fmla="*/ 54 h 60"/>
                  <a:gd name="T42" fmla="*/ 0 w 78"/>
                  <a:gd name="T43" fmla="*/ 56 h 60"/>
                  <a:gd name="T44" fmla="*/ 4 w 78"/>
                  <a:gd name="T45" fmla="*/ 56 h 60"/>
                  <a:gd name="T46" fmla="*/ 8 w 78"/>
                  <a:gd name="T47" fmla="*/ 58 h 60"/>
                  <a:gd name="T48" fmla="*/ 14 w 78"/>
                  <a:gd name="T49" fmla="*/ 58 h 60"/>
                  <a:gd name="T50" fmla="*/ 20 w 78"/>
                  <a:gd name="T51" fmla="*/ 58 h 60"/>
                  <a:gd name="T52" fmla="*/ 26 w 78"/>
                  <a:gd name="T53" fmla="*/ 58 h 60"/>
                  <a:gd name="T54" fmla="*/ 30 w 78"/>
                  <a:gd name="T55" fmla="*/ 56 h 60"/>
                  <a:gd name="T56" fmla="*/ 32 w 78"/>
                  <a:gd name="T57" fmla="*/ 56 h 60"/>
                  <a:gd name="T58" fmla="*/ 38 w 78"/>
                  <a:gd name="T59" fmla="*/ 60 h 60"/>
                  <a:gd name="T60" fmla="*/ 48 w 78"/>
                  <a:gd name="T61" fmla="*/ 58 h 60"/>
                  <a:gd name="T62" fmla="*/ 48 w 78"/>
                  <a:gd name="T63" fmla="*/ 58 h 60"/>
                  <a:gd name="T64" fmla="*/ 50 w 78"/>
                  <a:gd name="T65" fmla="*/ 56 h 60"/>
                  <a:gd name="T66" fmla="*/ 52 w 78"/>
                  <a:gd name="T67" fmla="*/ 52 h 60"/>
                  <a:gd name="T68" fmla="*/ 54 w 78"/>
                  <a:gd name="T69" fmla="*/ 50 h 60"/>
                  <a:gd name="T70" fmla="*/ 56 w 78"/>
                  <a:gd name="T71" fmla="*/ 46 h 60"/>
                  <a:gd name="T72" fmla="*/ 60 w 78"/>
                  <a:gd name="T73" fmla="*/ 44 h 60"/>
                  <a:gd name="T74" fmla="*/ 62 w 78"/>
                  <a:gd name="T75" fmla="*/ 44 h 60"/>
                  <a:gd name="T76" fmla="*/ 64 w 78"/>
                  <a:gd name="T77" fmla="*/ 44 h 60"/>
                  <a:gd name="T78" fmla="*/ 66 w 78"/>
                  <a:gd name="T79" fmla="*/ 42 h 60"/>
                  <a:gd name="T80" fmla="*/ 70 w 78"/>
                  <a:gd name="T81" fmla="*/ 40 h 60"/>
                  <a:gd name="T82" fmla="*/ 72 w 78"/>
                  <a:gd name="T83" fmla="*/ 38 h 60"/>
                  <a:gd name="T84" fmla="*/ 74 w 78"/>
                  <a:gd name="T85" fmla="*/ 36 h 60"/>
                  <a:gd name="T86" fmla="*/ 76 w 78"/>
                  <a:gd name="T87" fmla="*/ 34 h 60"/>
                  <a:gd name="T88" fmla="*/ 78 w 78"/>
                  <a:gd name="T89" fmla="*/ 32 h 60"/>
                  <a:gd name="T90" fmla="*/ 78 w 78"/>
                  <a:gd name="T91" fmla="*/ 32 h 60"/>
                  <a:gd name="T92" fmla="*/ 78 w 78"/>
                  <a:gd name="T93" fmla="*/ 30 h 60"/>
                  <a:gd name="T94" fmla="*/ 78 w 78"/>
                  <a:gd name="T95" fmla="*/ 26 h 60"/>
                  <a:gd name="T96" fmla="*/ 78 w 78"/>
                  <a:gd name="T97" fmla="*/ 24 h 60"/>
                  <a:gd name="T98" fmla="*/ 76 w 78"/>
                  <a:gd name="T99" fmla="*/ 22 h 60"/>
                  <a:gd name="T100" fmla="*/ 74 w 78"/>
                  <a:gd name="T101" fmla="*/ 20 h 60"/>
                  <a:gd name="T102" fmla="*/ 72 w 78"/>
                  <a:gd name="T103" fmla="*/ 22 h 60"/>
                  <a:gd name="T104" fmla="*/ 70 w 78"/>
                  <a:gd name="T105" fmla="*/ 24 h 60"/>
                  <a:gd name="T106" fmla="*/ 66 w 78"/>
                  <a:gd name="T107" fmla="*/ 26 h 60"/>
                  <a:gd name="T108" fmla="*/ 64 w 78"/>
                  <a:gd name="T109" fmla="*/ 26 h 60"/>
                  <a:gd name="T110" fmla="*/ 62 w 78"/>
                  <a:gd name="T111" fmla="*/ 26 h 60"/>
                  <a:gd name="T112" fmla="*/ 58 w 78"/>
                  <a:gd name="T113" fmla="*/ 24 h 60"/>
                  <a:gd name="T114" fmla="*/ 52 w 78"/>
                  <a:gd name="T115" fmla="*/ 22 h 60"/>
                  <a:gd name="T116" fmla="*/ 46 w 78"/>
                  <a:gd name="T117" fmla="*/ 20 h 60"/>
                  <a:gd name="T118" fmla="*/ 42 w 78"/>
                  <a:gd name="T119" fmla="*/ 16 h 60"/>
                  <a:gd name="T120" fmla="*/ 38 w 78"/>
                  <a:gd name="T121" fmla="*/ 12 h 60"/>
                  <a:gd name="T122" fmla="*/ 36 w 78"/>
                  <a:gd name="T123" fmla="*/ 6 h 60"/>
                  <a:gd name="T124" fmla="*/ 36 w 78"/>
                  <a:gd name="T125" fmla="*/ 6 h 6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8"/>
                  <a:gd name="T190" fmla="*/ 0 h 60"/>
                  <a:gd name="T191" fmla="*/ 78 w 78"/>
                  <a:gd name="T192" fmla="*/ 60 h 6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8" h="60">
                    <a:moveTo>
                      <a:pt x="36" y="6"/>
                    </a:moveTo>
                    <a:lnTo>
                      <a:pt x="36" y="6"/>
                    </a:lnTo>
                    <a:lnTo>
                      <a:pt x="34" y="4"/>
                    </a:lnTo>
                    <a:lnTo>
                      <a:pt x="32" y="2"/>
                    </a:lnTo>
                    <a:lnTo>
                      <a:pt x="30" y="0"/>
                    </a:lnTo>
                    <a:lnTo>
                      <a:pt x="28" y="0"/>
                    </a:lnTo>
                    <a:lnTo>
                      <a:pt x="26" y="2"/>
                    </a:lnTo>
                    <a:lnTo>
                      <a:pt x="24" y="4"/>
                    </a:lnTo>
                    <a:lnTo>
                      <a:pt x="22" y="12"/>
                    </a:lnTo>
                    <a:lnTo>
                      <a:pt x="20" y="18"/>
                    </a:lnTo>
                    <a:lnTo>
                      <a:pt x="20" y="22"/>
                    </a:lnTo>
                    <a:lnTo>
                      <a:pt x="20" y="26"/>
                    </a:lnTo>
                    <a:lnTo>
                      <a:pt x="18" y="28"/>
                    </a:lnTo>
                    <a:lnTo>
                      <a:pt x="16" y="32"/>
                    </a:lnTo>
                    <a:lnTo>
                      <a:pt x="12" y="36"/>
                    </a:lnTo>
                    <a:lnTo>
                      <a:pt x="10" y="42"/>
                    </a:lnTo>
                    <a:lnTo>
                      <a:pt x="6" y="46"/>
                    </a:lnTo>
                    <a:lnTo>
                      <a:pt x="4" y="48"/>
                    </a:lnTo>
                    <a:lnTo>
                      <a:pt x="2" y="50"/>
                    </a:lnTo>
                    <a:lnTo>
                      <a:pt x="0" y="52"/>
                    </a:lnTo>
                    <a:lnTo>
                      <a:pt x="0" y="54"/>
                    </a:lnTo>
                    <a:lnTo>
                      <a:pt x="0" y="56"/>
                    </a:lnTo>
                    <a:lnTo>
                      <a:pt x="4" y="56"/>
                    </a:lnTo>
                    <a:lnTo>
                      <a:pt x="8" y="58"/>
                    </a:lnTo>
                    <a:lnTo>
                      <a:pt x="14" y="58"/>
                    </a:lnTo>
                    <a:lnTo>
                      <a:pt x="20" y="58"/>
                    </a:lnTo>
                    <a:lnTo>
                      <a:pt x="26" y="58"/>
                    </a:lnTo>
                    <a:lnTo>
                      <a:pt x="30" y="56"/>
                    </a:lnTo>
                    <a:lnTo>
                      <a:pt x="32" y="56"/>
                    </a:lnTo>
                    <a:lnTo>
                      <a:pt x="38" y="60"/>
                    </a:lnTo>
                    <a:lnTo>
                      <a:pt x="48" y="58"/>
                    </a:lnTo>
                    <a:lnTo>
                      <a:pt x="50" y="56"/>
                    </a:lnTo>
                    <a:lnTo>
                      <a:pt x="52" y="52"/>
                    </a:lnTo>
                    <a:lnTo>
                      <a:pt x="54" y="50"/>
                    </a:lnTo>
                    <a:lnTo>
                      <a:pt x="56" y="46"/>
                    </a:lnTo>
                    <a:lnTo>
                      <a:pt x="60" y="44"/>
                    </a:lnTo>
                    <a:lnTo>
                      <a:pt x="62" y="44"/>
                    </a:lnTo>
                    <a:lnTo>
                      <a:pt x="64" y="44"/>
                    </a:lnTo>
                    <a:lnTo>
                      <a:pt x="66" y="42"/>
                    </a:lnTo>
                    <a:lnTo>
                      <a:pt x="70" y="40"/>
                    </a:lnTo>
                    <a:lnTo>
                      <a:pt x="72" y="38"/>
                    </a:lnTo>
                    <a:lnTo>
                      <a:pt x="74" y="36"/>
                    </a:lnTo>
                    <a:lnTo>
                      <a:pt x="76" y="34"/>
                    </a:lnTo>
                    <a:lnTo>
                      <a:pt x="78" y="32"/>
                    </a:lnTo>
                    <a:lnTo>
                      <a:pt x="78" y="30"/>
                    </a:lnTo>
                    <a:lnTo>
                      <a:pt x="78" y="26"/>
                    </a:lnTo>
                    <a:lnTo>
                      <a:pt x="78" y="24"/>
                    </a:lnTo>
                    <a:lnTo>
                      <a:pt x="76" y="22"/>
                    </a:lnTo>
                    <a:lnTo>
                      <a:pt x="74" y="20"/>
                    </a:lnTo>
                    <a:lnTo>
                      <a:pt x="72" y="22"/>
                    </a:lnTo>
                    <a:lnTo>
                      <a:pt x="70" y="24"/>
                    </a:lnTo>
                    <a:lnTo>
                      <a:pt x="66" y="26"/>
                    </a:lnTo>
                    <a:lnTo>
                      <a:pt x="64" y="26"/>
                    </a:lnTo>
                    <a:lnTo>
                      <a:pt x="62" y="26"/>
                    </a:lnTo>
                    <a:lnTo>
                      <a:pt x="58" y="24"/>
                    </a:lnTo>
                    <a:lnTo>
                      <a:pt x="52" y="22"/>
                    </a:lnTo>
                    <a:lnTo>
                      <a:pt x="46" y="20"/>
                    </a:lnTo>
                    <a:lnTo>
                      <a:pt x="42" y="16"/>
                    </a:lnTo>
                    <a:lnTo>
                      <a:pt x="38" y="12"/>
                    </a:lnTo>
                    <a:lnTo>
                      <a:pt x="36" y="6"/>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79" name="Freeform 217"/>
              <p:cNvSpPr/>
              <p:nvPr/>
            </p:nvSpPr>
            <p:spPr bwMode="gray">
              <a:xfrm>
                <a:off x="3673" y="423"/>
                <a:ext cx="88" cy="34"/>
              </a:xfrm>
              <a:custGeom>
                <a:avLst/>
                <a:gdLst>
                  <a:gd name="T0" fmla="*/ 58 w 80"/>
                  <a:gd name="T1" fmla="*/ 0 h 34"/>
                  <a:gd name="T2" fmla="*/ 52 w 80"/>
                  <a:gd name="T3" fmla="*/ 2 h 34"/>
                  <a:gd name="T4" fmla="*/ 38 w 80"/>
                  <a:gd name="T5" fmla="*/ 2 h 34"/>
                  <a:gd name="T6" fmla="*/ 24 w 80"/>
                  <a:gd name="T7" fmla="*/ 2 h 34"/>
                  <a:gd name="T8" fmla="*/ 16 w 80"/>
                  <a:gd name="T9" fmla="*/ 2 h 34"/>
                  <a:gd name="T10" fmla="*/ 0 w 80"/>
                  <a:gd name="T11" fmla="*/ 16 h 34"/>
                  <a:gd name="T12" fmla="*/ 0 w 80"/>
                  <a:gd name="T13" fmla="*/ 22 h 34"/>
                  <a:gd name="T14" fmla="*/ 0 w 80"/>
                  <a:gd name="T15" fmla="*/ 22 h 34"/>
                  <a:gd name="T16" fmla="*/ 2 w 80"/>
                  <a:gd name="T17" fmla="*/ 24 h 34"/>
                  <a:gd name="T18" fmla="*/ 2 w 80"/>
                  <a:gd name="T19" fmla="*/ 28 h 34"/>
                  <a:gd name="T20" fmla="*/ 4 w 80"/>
                  <a:gd name="T21" fmla="*/ 30 h 34"/>
                  <a:gd name="T22" fmla="*/ 6 w 80"/>
                  <a:gd name="T23" fmla="*/ 30 h 34"/>
                  <a:gd name="T24" fmla="*/ 8 w 80"/>
                  <a:gd name="T25" fmla="*/ 30 h 34"/>
                  <a:gd name="T26" fmla="*/ 12 w 80"/>
                  <a:gd name="T27" fmla="*/ 28 h 34"/>
                  <a:gd name="T28" fmla="*/ 16 w 80"/>
                  <a:gd name="T29" fmla="*/ 28 h 34"/>
                  <a:gd name="T30" fmla="*/ 20 w 80"/>
                  <a:gd name="T31" fmla="*/ 30 h 34"/>
                  <a:gd name="T32" fmla="*/ 26 w 80"/>
                  <a:gd name="T33" fmla="*/ 34 h 34"/>
                  <a:gd name="T34" fmla="*/ 26 w 80"/>
                  <a:gd name="T35" fmla="*/ 32 h 34"/>
                  <a:gd name="T36" fmla="*/ 30 w 80"/>
                  <a:gd name="T37" fmla="*/ 28 h 34"/>
                  <a:gd name="T38" fmla="*/ 40 w 80"/>
                  <a:gd name="T39" fmla="*/ 26 h 34"/>
                  <a:gd name="T40" fmla="*/ 58 w 80"/>
                  <a:gd name="T41" fmla="*/ 24 h 34"/>
                  <a:gd name="T42" fmla="*/ 58 w 80"/>
                  <a:gd name="T43" fmla="*/ 24 h 34"/>
                  <a:gd name="T44" fmla="*/ 58 w 80"/>
                  <a:gd name="T45" fmla="*/ 22 h 34"/>
                  <a:gd name="T46" fmla="*/ 58 w 80"/>
                  <a:gd name="T47" fmla="*/ 20 h 34"/>
                  <a:gd name="T48" fmla="*/ 60 w 80"/>
                  <a:gd name="T49" fmla="*/ 16 h 34"/>
                  <a:gd name="T50" fmla="*/ 62 w 80"/>
                  <a:gd name="T51" fmla="*/ 14 h 34"/>
                  <a:gd name="T52" fmla="*/ 66 w 80"/>
                  <a:gd name="T53" fmla="*/ 12 h 34"/>
                  <a:gd name="T54" fmla="*/ 72 w 80"/>
                  <a:gd name="T55" fmla="*/ 10 h 34"/>
                  <a:gd name="T56" fmla="*/ 80 w 80"/>
                  <a:gd name="T57" fmla="*/ 10 h 34"/>
                  <a:gd name="T58" fmla="*/ 78 w 80"/>
                  <a:gd name="T59" fmla="*/ 8 h 34"/>
                  <a:gd name="T60" fmla="*/ 76 w 80"/>
                  <a:gd name="T61" fmla="*/ 8 h 34"/>
                  <a:gd name="T62" fmla="*/ 70 w 80"/>
                  <a:gd name="T63" fmla="*/ 8 h 34"/>
                  <a:gd name="T64" fmla="*/ 64 w 80"/>
                  <a:gd name="T65" fmla="*/ 6 h 34"/>
                  <a:gd name="T66" fmla="*/ 60 w 80"/>
                  <a:gd name="T67" fmla="*/ 4 h 34"/>
                  <a:gd name="T68" fmla="*/ 58 w 80"/>
                  <a:gd name="T69" fmla="*/ 0 h 3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0"/>
                  <a:gd name="T106" fmla="*/ 0 h 34"/>
                  <a:gd name="T107" fmla="*/ 80 w 80"/>
                  <a:gd name="T108" fmla="*/ 34 h 3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0" h="34">
                    <a:moveTo>
                      <a:pt x="58" y="0"/>
                    </a:moveTo>
                    <a:lnTo>
                      <a:pt x="52" y="2"/>
                    </a:lnTo>
                    <a:lnTo>
                      <a:pt x="38" y="2"/>
                    </a:lnTo>
                    <a:lnTo>
                      <a:pt x="24" y="2"/>
                    </a:lnTo>
                    <a:lnTo>
                      <a:pt x="16" y="2"/>
                    </a:lnTo>
                    <a:lnTo>
                      <a:pt x="0" y="16"/>
                    </a:lnTo>
                    <a:lnTo>
                      <a:pt x="0" y="22"/>
                    </a:lnTo>
                    <a:lnTo>
                      <a:pt x="2" y="24"/>
                    </a:lnTo>
                    <a:lnTo>
                      <a:pt x="2" y="28"/>
                    </a:lnTo>
                    <a:lnTo>
                      <a:pt x="4" y="30"/>
                    </a:lnTo>
                    <a:lnTo>
                      <a:pt x="6" y="30"/>
                    </a:lnTo>
                    <a:lnTo>
                      <a:pt x="8" y="30"/>
                    </a:lnTo>
                    <a:lnTo>
                      <a:pt x="12" y="28"/>
                    </a:lnTo>
                    <a:lnTo>
                      <a:pt x="16" y="28"/>
                    </a:lnTo>
                    <a:lnTo>
                      <a:pt x="20" y="30"/>
                    </a:lnTo>
                    <a:lnTo>
                      <a:pt x="26" y="34"/>
                    </a:lnTo>
                    <a:lnTo>
                      <a:pt x="26" y="32"/>
                    </a:lnTo>
                    <a:lnTo>
                      <a:pt x="30" y="28"/>
                    </a:lnTo>
                    <a:lnTo>
                      <a:pt x="40" y="26"/>
                    </a:lnTo>
                    <a:lnTo>
                      <a:pt x="58" y="24"/>
                    </a:lnTo>
                    <a:lnTo>
                      <a:pt x="58" y="22"/>
                    </a:lnTo>
                    <a:lnTo>
                      <a:pt x="58" y="20"/>
                    </a:lnTo>
                    <a:lnTo>
                      <a:pt x="60" y="16"/>
                    </a:lnTo>
                    <a:lnTo>
                      <a:pt x="62" y="14"/>
                    </a:lnTo>
                    <a:lnTo>
                      <a:pt x="66" y="12"/>
                    </a:lnTo>
                    <a:lnTo>
                      <a:pt x="72" y="10"/>
                    </a:lnTo>
                    <a:lnTo>
                      <a:pt x="80" y="10"/>
                    </a:lnTo>
                    <a:lnTo>
                      <a:pt x="78" y="8"/>
                    </a:lnTo>
                    <a:lnTo>
                      <a:pt x="76" y="8"/>
                    </a:lnTo>
                    <a:lnTo>
                      <a:pt x="70" y="8"/>
                    </a:lnTo>
                    <a:lnTo>
                      <a:pt x="64" y="6"/>
                    </a:lnTo>
                    <a:lnTo>
                      <a:pt x="60" y="4"/>
                    </a:lnTo>
                    <a:lnTo>
                      <a:pt x="58" y="0"/>
                    </a:lnTo>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80" name="Freeform 218"/>
              <p:cNvSpPr/>
              <p:nvPr/>
            </p:nvSpPr>
            <p:spPr bwMode="gray">
              <a:xfrm>
                <a:off x="3673" y="423"/>
                <a:ext cx="88" cy="34"/>
              </a:xfrm>
              <a:custGeom>
                <a:avLst/>
                <a:gdLst>
                  <a:gd name="T0" fmla="*/ 56 w 80"/>
                  <a:gd name="T1" fmla="*/ 0 h 34"/>
                  <a:gd name="T2" fmla="*/ 50 w 80"/>
                  <a:gd name="T3" fmla="*/ 2 h 34"/>
                  <a:gd name="T4" fmla="*/ 38 w 80"/>
                  <a:gd name="T5" fmla="*/ 2 h 34"/>
                  <a:gd name="T6" fmla="*/ 24 w 80"/>
                  <a:gd name="T7" fmla="*/ 2 h 34"/>
                  <a:gd name="T8" fmla="*/ 16 w 80"/>
                  <a:gd name="T9" fmla="*/ 2 h 34"/>
                  <a:gd name="T10" fmla="*/ 0 w 80"/>
                  <a:gd name="T11" fmla="*/ 16 h 34"/>
                  <a:gd name="T12" fmla="*/ 0 w 80"/>
                  <a:gd name="T13" fmla="*/ 22 h 34"/>
                  <a:gd name="T14" fmla="*/ 0 w 80"/>
                  <a:gd name="T15" fmla="*/ 22 h 34"/>
                  <a:gd name="T16" fmla="*/ 2 w 80"/>
                  <a:gd name="T17" fmla="*/ 24 h 34"/>
                  <a:gd name="T18" fmla="*/ 2 w 80"/>
                  <a:gd name="T19" fmla="*/ 28 h 34"/>
                  <a:gd name="T20" fmla="*/ 4 w 80"/>
                  <a:gd name="T21" fmla="*/ 30 h 34"/>
                  <a:gd name="T22" fmla="*/ 6 w 80"/>
                  <a:gd name="T23" fmla="*/ 30 h 34"/>
                  <a:gd name="T24" fmla="*/ 8 w 80"/>
                  <a:gd name="T25" fmla="*/ 30 h 34"/>
                  <a:gd name="T26" fmla="*/ 12 w 80"/>
                  <a:gd name="T27" fmla="*/ 28 h 34"/>
                  <a:gd name="T28" fmla="*/ 16 w 80"/>
                  <a:gd name="T29" fmla="*/ 28 h 34"/>
                  <a:gd name="T30" fmla="*/ 20 w 80"/>
                  <a:gd name="T31" fmla="*/ 30 h 34"/>
                  <a:gd name="T32" fmla="*/ 26 w 80"/>
                  <a:gd name="T33" fmla="*/ 34 h 34"/>
                  <a:gd name="T34" fmla="*/ 26 w 80"/>
                  <a:gd name="T35" fmla="*/ 32 h 34"/>
                  <a:gd name="T36" fmla="*/ 30 w 80"/>
                  <a:gd name="T37" fmla="*/ 28 h 34"/>
                  <a:gd name="T38" fmla="*/ 40 w 80"/>
                  <a:gd name="T39" fmla="*/ 26 h 34"/>
                  <a:gd name="T40" fmla="*/ 58 w 80"/>
                  <a:gd name="T41" fmla="*/ 24 h 34"/>
                  <a:gd name="T42" fmla="*/ 58 w 80"/>
                  <a:gd name="T43" fmla="*/ 24 h 34"/>
                  <a:gd name="T44" fmla="*/ 58 w 80"/>
                  <a:gd name="T45" fmla="*/ 22 h 34"/>
                  <a:gd name="T46" fmla="*/ 58 w 80"/>
                  <a:gd name="T47" fmla="*/ 20 h 34"/>
                  <a:gd name="T48" fmla="*/ 60 w 80"/>
                  <a:gd name="T49" fmla="*/ 16 h 34"/>
                  <a:gd name="T50" fmla="*/ 62 w 80"/>
                  <a:gd name="T51" fmla="*/ 14 h 34"/>
                  <a:gd name="T52" fmla="*/ 66 w 80"/>
                  <a:gd name="T53" fmla="*/ 12 h 34"/>
                  <a:gd name="T54" fmla="*/ 72 w 80"/>
                  <a:gd name="T55" fmla="*/ 10 h 34"/>
                  <a:gd name="T56" fmla="*/ 80 w 80"/>
                  <a:gd name="T57" fmla="*/ 10 h 34"/>
                  <a:gd name="T58" fmla="*/ 78 w 80"/>
                  <a:gd name="T59" fmla="*/ 8 h 34"/>
                  <a:gd name="T60" fmla="*/ 74 w 80"/>
                  <a:gd name="T61" fmla="*/ 8 h 34"/>
                  <a:gd name="T62" fmla="*/ 70 w 80"/>
                  <a:gd name="T63" fmla="*/ 8 h 34"/>
                  <a:gd name="T64" fmla="*/ 64 w 80"/>
                  <a:gd name="T65" fmla="*/ 6 h 34"/>
                  <a:gd name="T66" fmla="*/ 60 w 80"/>
                  <a:gd name="T67" fmla="*/ 4 h 34"/>
                  <a:gd name="T68" fmla="*/ 56 w 80"/>
                  <a:gd name="T69" fmla="*/ 0 h 34"/>
                  <a:gd name="T70" fmla="*/ 56 w 80"/>
                  <a:gd name="T71" fmla="*/ 0 h 3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0"/>
                  <a:gd name="T109" fmla="*/ 0 h 34"/>
                  <a:gd name="T110" fmla="*/ 80 w 80"/>
                  <a:gd name="T111" fmla="*/ 34 h 3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0" h="34">
                    <a:moveTo>
                      <a:pt x="56" y="0"/>
                    </a:moveTo>
                    <a:lnTo>
                      <a:pt x="50" y="2"/>
                    </a:lnTo>
                    <a:lnTo>
                      <a:pt x="38" y="2"/>
                    </a:lnTo>
                    <a:lnTo>
                      <a:pt x="24" y="2"/>
                    </a:lnTo>
                    <a:lnTo>
                      <a:pt x="16" y="2"/>
                    </a:lnTo>
                    <a:lnTo>
                      <a:pt x="0" y="16"/>
                    </a:lnTo>
                    <a:lnTo>
                      <a:pt x="0" y="22"/>
                    </a:lnTo>
                    <a:lnTo>
                      <a:pt x="2" y="24"/>
                    </a:lnTo>
                    <a:lnTo>
                      <a:pt x="2" y="28"/>
                    </a:lnTo>
                    <a:lnTo>
                      <a:pt x="4" y="30"/>
                    </a:lnTo>
                    <a:lnTo>
                      <a:pt x="6" y="30"/>
                    </a:lnTo>
                    <a:lnTo>
                      <a:pt x="8" y="30"/>
                    </a:lnTo>
                    <a:lnTo>
                      <a:pt x="12" y="28"/>
                    </a:lnTo>
                    <a:lnTo>
                      <a:pt x="16" y="28"/>
                    </a:lnTo>
                    <a:lnTo>
                      <a:pt x="20" y="30"/>
                    </a:lnTo>
                    <a:lnTo>
                      <a:pt x="26" y="34"/>
                    </a:lnTo>
                    <a:lnTo>
                      <a:pt x="26" y="32"/>
                    </a:lnTo>
                    <a:lnTo>
                      <a:pt x="30" y="28"/>
                    </a:lnTo>
                    <a:lnTo>
                      <a:pt x="40" y="26"/>
                    </a:lnTo>
                    <a:lnTo>
                      <a:pt x="58" y="24"/>
                    </a:lnTo>
                    <a:lnTo>
                      <a:pt x="58" y="22"/>
                    </a:lnTo>
                    <a:lnTo>
                      <a:pt x="58" y="20"/>
                    </a:lnTo>
                    <a:lnTo>
                      <a:pt x="60" y="16"/>
                    </a:lnTo>
                    <a:lnTo>
                      <a:pt x="62" y="14"/>
                    </a:lnTo>
                    <a:lnTo>
                      <a:pt x="66" y="12"/>
                    </a:lnTo>
                    <a:lnTo>
                      <a:pt x="72" y="10"/>
                    </a:lnTo>
                    <a:lnTo>
                      <a:pt x="80" y="10"/>
                    </a:lnTo>
                    <a:lnTo>
                      <a:pt x="78" y="8"/>
                    </a:lnTo>
                    <a:lnTo>
                      <a:pt x="74" y="8"/>
                    </a:lnTo>
                    <a:lnTo>
                      <a:pt x="70" y="8"/>
                    </a:lnTo>
                    <a:lnTo>
                      <a:pt x="64" y="6"/>
                    </a:lnTo>
                    <a:lnTo>
                      <a:pt x="60" y="4"/>
                    </a:lnTo>
                    <a:lnTo>
                      <a:pt x="56" y="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81" name="Freeform 41"/>
              <p:cNvSpPr>
                <a:spLocks noChangeArrowheads="1"/>
              </p:cNvSpPr>
              <p:nvPr/>
            </p:nvSpPr>
            <p:spPr bwMode="gray">
              <a:xfrm>
                <a:off x="3376" y="-720"/>
                <a:ext cx="1929" cy="1038"/>
              </a:xfrm>
              <a:custGeom>
                <a:avLst/>
                <a:gdLst>
                  <a:gd name="T0" fmla="*/ 0 w 2774703"/>
                  <a:gd name="T1" fmla="*/ 0 h 1646826"/>
                  <a:gd name="T2" fmla="*/ 2774703 w 2774703"/>
                  <a:gd name="T3" fmla="*/ 1646826 h 1646826"/>
                </a:gdLst>
                <a:ahLst/>
                <a:cxnLst/>
                <a:rect l="T0" t="T1" r="T2" b="T3"/>
                <a:pathLst>
                  <a:path w="2774703" h="1646826">
                    <a:moveTo>
                      <a:pt x="5503" y="1413577"/>
                    </a:moveTo>
                    <a:lnTo>
                      <a:pt x="93638" y="1399806"/>
                    </a:lnTo>
                    <a:lnTo>
                      <a:pt x="176265" y="1391544"/>
                    </a:lnTo>
                    <a:lnTo>
                      <a:pt x="264400" y="1347476"/>
                    </a:lnTo>
                    <a:lnTo>
                      <a:pt x="305713" y="1308917"/>
                    </a:lnTo>
                    <a:lnTo>
                      <a:pt x="360797" y="1322688"/>
                    </a:lnTo>
                    <a:lnTo>
                      <a:pt x="404865" y="1333705"/>
                    </a:lnTo>
                    <a:lnTo>
                      <a:pt x="473720" y="1344722"/>
                    </a:lnTo>
                    <a:cubicBezTo>
                      <a:pt x="497243" y="1264921"/>
                      <a:pt x="509750" y="1344863"/>
                      <a:pt x="527765" y="1344934"/>
                    </a:cubicBezTo>
                    <a:lnTo>
                      <a:pt x="600221" y="1396089"/>
                    </a:lnTo>
                    <a:lnTo>
                      <a:pt x="755708" y="1423712"/>
                    </a:lnTo>
                    <a:lnTo>
                      <a:pt x="773996" y="1423712"/>
                    </a:lnTo>
                    <a:lnTo>
                      <a:pt x="788626" y="1409082"/>
                    </a:lnTo>
                    <a:lnTo>
                      <a:pt x="825202" y="1420054"/>
                    </a:lnTo>
                    <a:lnTo>
                      <a:pt x="847148" y="1412739"/>
                    </a:lnTo>
                    <a:lnTo>
                      <a:pt x="887381" y="1449315"/>
                    </a:lnTo>
                    <a:lnTo>
                      <a:pt x="905669" y="1471261"/>
                    </a:lnTo>
                    <a:lnTo>
                      <a:pt x="927615" y="1438342"/>
                    </a:lnTo>
                    <a:lnTo>
                      <a:pt x="927615" y="1420054"/>
                    </a:lnTo>
                    <a:lnTo>
                      <a:pt x="945903" y="1427370"/>
                    </a:lnTo>
                    <a:lnTo>
                      <a:pt x="982479" y="1390794"/>
                    </a:lnTo>
                    <a:lnTo>
                      <a:pt x="1011740" y="1405424"/>
                    </a:lnTo>
                    <a:lnTo>
                      <a:pt x="1044658" y="1398109"/>
                    </a:lnTo>
                    <a:lnTo>
                      <a:pt x="1073919" y="1398109"/>
                    </a:lnTo>
                    <a:lnTo>
                      <a:pt x="1128783" y="1434685"/>
                    </a:lnTo>
                    <a:lnTo>
                      <a:pt x="1176332" y="1438342"/>
                    </a:lnTo>
                    <a:lnTo>
                      <a:pt x="1223881" y="1423712"/>
                    </a:lnTo>
                    <a:lnTo>
                      <a:pt x="1245826" y="1394451"/>
                    </a:lnTo>
                    <a:lnTo>
                      <a:pt x="1264114" y="1394451"/>
                    </a:lnTo>
                    <a:lnTo>
                      <a:pt x="1337266" y="1431027"/>
                    </a:lnTo>
                    <a:lnTo>
                      <a:pt x="1366527" y="1409082"/>
                    </a:lnTo>
                    <a:lnTo>
                      <a:pt x="1370185" y="1376163"/>
                    </a:lnTo>
                    <a:lnTo>
                      <a:pt x="1388473" y="1317642"/>
                    </a:lnTo>
                    <a:lnTo>
                      <a:pt x="1428706" y="1310326"/>
                    </a:lnTo>
                    <a:lnTo>
                      <a:pt x="1461625" y="1313984"/>
                    </a:lnTo>
                    <a:cubicBezTo>
                      <a:pt x="1484302" y="1344220"/>
                      <a:pt x="1471378" y="1343245"/>
                      <a:pt x="1487228" y="1343245"/>
                    </a:cubicBezTo>
                    <a:lnTo>
                      <a:pt x="1494543" y="1376163"/>
                    </a:lnTo>
                    <a:lnTo>
                      <a:pt x="1531119" y="1431027"/>
                    </a:lnTo>
                    <a:lnTo>
                      <a:pt x="1542092" y="1460288"/>
                    </a:lnTo>
                    <a:lnTo>
                      <a:pt x="1575010" y="1456630"/>
                    </a:lnTo>
                    <a:lnTo>
                      <a:pt x="1589641" y="1474918"/>
                    </a:lnTo>
                    <a:lnTo>
                      <a:pt x="1611586" y="1493206"/>
                    </a:lnTo>
                    <a:lnTo>
                      <a:pt x="1633532" y="1485891"/>
                    </a:lnTo>
                    <a:lnTo>
                      <a:pt x="1651820" y="1452973"/>
                    </a:lnTo>
                    <a:lnTo>
                      <a:pt x="1684738" y="1434685"/>
                    </a:lnTo>
                    <a:lnTo>
                      <a:pt x="1681081" y="1467603"/>
                    </a:lnTo>
                    <a:lnTo>
                      <a:pt x="1640847" y="1537098"/>
                    </a:lnTo>
                    <a:lnTo>
                      <a:pt x="1604271" y="1580989"/>
                    </a:lnTo>
                    <a:lnTo>
                      <a:pt x="1600613" y="1610250"/>
                    </a:lnTo>
                    <a:lnTo>
                      <a:pt x="1607929" y="1628538"/>
                    </a:lnTo>
                    <a:lnTo>
                      <a:pt x="1640847" y="1646826"/>
                    </a:lnTo>
                    <a:lnTo>
                      <a:pt x="1703026" y="1570016"/>
                    </a:lnTo>
                    <a:lnTo>
                      <a:pt x="1750575" y="1478576"/>
                    </a:lnTo>
                    <a:lnTo>
                      <a:pt x="1768863" y="1431027"/>
                    </a:lnTo>
                    <a:cubicBezTo>
                      <a:pt x="1772721" y="1407880"/>
                      <a:pt x="1765105" y="1409082"/>
                      <a:pt x="1776178" y="1409082"/>
                    </a:cubicBezTo>
                    <a:lnTo>
                      <a:pt x="1794466" y="1376163"/>
                    </a:lnTo>
                    <a:lnTo>
                      <a:pt x="1794466" y="1317642"/>
                    </a:lnTo>
                    <a:cubicBezTo>
                      <a:pt x="1790699" y="1276194"/>
                      <a:pt x="1804276" y="1277408"/>
                      <a:pt x="1787151" y="1277408"/>
                    </a:cubicBezTo>
                    <a:lnTo>
                      <a:pt x="1768863" y="1277408"/>
                    </a:lnTo>
                    <a:lnTo>
                      <a:pt x="1732287" y="1284723"/>
                    </a:lnTo>
                    <a:lnTo>
                      <a:pt x="1692053" y="1270093"/>
                    </a:lnTo>
                    <a:lnTo>
                      <a:pt x="1688396" y="1251805"/>
                    </a:lnTo>
                    <a:lnTo>
                      <a:pt x="1728629" y="1226202"/>
                    </a:lnTo>
                    <a:lnTo>
                      <a:pt x="1732287" y="1204256"/>
                    </a:lnTo>
                    <a:lnTo>
                      <a:pt x="1834700" y="1087213"/>
                    </a:lnTo>
                    <a:lnTo>
                      <a:pt x="1955401" y="1109158"/>
                    </a:lnTo>
                    <a:lnTo>
                      <a:pt x="1951743" y="1090870"/>
                    </a:lnTo>
                    <a:cubicBezTo>
                      <a:pt x="1974779" y="1079353"/>
                      <a:pt x="1965510" y="1079898"/>
                      <a:pt x="1977346" y="1079898"/>
                    </a:cubicBezTo>
                    <a:lnTo>
                      <a:pt x="2002949" y="1079898"/>
                    </a:lnTo>
                    <a:lnTo>
                      <a:pt x="2013922" y="1112816"/>
                    </a:lnTo>
                    <a:lnTo>
                      <a:pt x="2083417" y="1094528"/>
                    </a:lnTo>
                    <a:lnTo>
                      <a:pt x="2079759" y="1068925"/>
                    </a:lnTo>
                    <a:lnTo>
                      <a:pt x="2149253" y="1014061"/>
                    </a:lnTo>
                    <a:lnTo>
                      <a:pt x="2193145" y="992115"/>
                    </a:lnTo>
                    <a:lnTo>
                      <a:pt x="2193145" y="1006746"/>
                    </a:lnTo>
                    <a:lnTo>
                      <a:pt x="2174857" y="1036006"/>
                    </a:lnTo>
                    <a:lnTo>
                      <a:pt x="2193145" y="1039664"/>
                    </a:lnTo>
                    <a:lnTo>
                      <a:pt x="2237036" y="992115"/>
                    </a:lnTo>
                    <a:lnTo>
                      <a:pt x="2244351" y="1039664"/>
                    </a:lnTo>
                    <a:lnTo>
                      <a:pt x="2193145" y="1068925"/>
                    </a:lnTo>
                    <a:lnTo>
                      <a:pt x="2174857" y="1094528"/>
                    </a:lnTo>
                    <a:lnTo>
                      <a:pt x="2152911" y="1127446"/>
                    </a:lnTo>
                    <a:lnTo>
                      <a:pt x="2112677" y="1164022"/>
                    </a:lnTo>
                    <a:lnTo>
                      <a:pt x="2076101" y="1244490"/>
                    </a:lnTo>
                    <a:lnTo>
                      <a:pt x="2105362" y="1357875"/>
                    </a:lnTo>
                    <a:lnTo>
                      <a:pt x="2123650" y="1383478"/>
                    </a:lnTo>
                    <a:lnTo>
                      <a:pt x="2174857" y="1310326"/>
                    </a:lnTo>
                    <a:lnTo>
                      <a:pt x="2204117" y="1266435"/>
                    </a:lnTo>
                    <a:lnTo>
                      <a:pt x="2226063" y="1266435"/>
                    </a:lnTo>
                    <a:lnTo>
                      <a:pt x="2222405" y="1215229"/>
                    </a:lnTo>
                    <a:lnTo>
                      <a:pt x="2244351" y="1164022"/>
                    </a:lnTo>
                    <a:lnTo>
                      <a:pt x="2226063" y="1131104"/>
                    </a:lnTo>
                    <a:lnTo>
                      <a:pt x="2233378" y="1109158"/>
                    </a:lnTo>
                    <a:lnTo>
                      <a:pt x="2273612" y="1109158"/>
                    </a:lnTo>
                    <a:lnTo>
                      <a:pt x="2280927" y="1090870"/>
                    </a:lnTo>
                    <a:lnTo>
                      <a:pt x="2280927" y="1076240"/>
                    </a:lnTo>
                    <a:lnTo>
                      <a:pt x="2302873" y="1068925"/>
                    </a:lnTo>
                    <a:lnTo>
                      <a:pt x="2354079" y="1039664"/>
                    </a:lnTo>
                    <a:lnTo>
                      <a:pt x="2376025" y="1036006"/>
                    </a:lnTo>
                    <a:lnTo>
                      <a:pt x="2419916" y="1050637"/>
                    </a:lnTo>
                    <a:lnTo>
                      <a:pt x="2441861" y="1006746"/>
                    </a:lnTo>
                    <a:cubicBezTo>
                      <a:pt x="2475846" y="987866"/>
                      <a:pt x="2462227" y="988458"/>
                      <a:pt x="2478437" y="988458"/>
                    </a:cubicBezTo>
                    <a:lnTo>
                      <a:pt x="2489410" y="966512"/>
                    </a:lnTo>
                    <a:lnTo>
                      <a:pt x="2536959" y="973827"/>
                    </a:lnTo>
                    <a:lnTo>
                      <a:pt x="2577193" y="948224"/>
                    </a:lnTo>
                    <a:cubicBezTo>
                      <a:pt x="2547256" y="903318"/>
                      <a:pt x="2565516" y="904333"/>
                      <a:pt x="2544274" y="904333"/>
                    </a:cubicBezTo>
                    <a:lnTo>
                      <a:pt x="2518671" y="878730"/>
                    </a:lnTo>
                    <a:lnTo>
                      <a:pt x="2518671" y="860442"/>
                    </a:lnTo>
                    <a:lnTo>
                      <a:pt x="2544274" y="860442"/>
                    </a:lnTo>
                    <a:lnTo>
                      <a:pt x="2591823" y="820208"/>
                    </a:lnTo>
                    <a:lnTo>
                      <a:pt x="2588165" y="790947"/>
                    </a:lnTo>
                    <a:lnTo>
                      <a:pt x="2606453" y="783632"/>
                    </a:lnTo>
                    <a:lnTo>
                      <a:pt x="2613769" y="809235"/>
                    </a:lnTo>
                    <a:lnTo>
                      <a:pt x="2661317" y="834838"/>
                    </a:lnTo>
                    <a:lnTo>
                      <a:pt x="2701551" y="878730"/>
                    </a:lnTo>
                    <a:lnTo>
                      <a:pt x="2719839" y="878730"/>
                    </a:lnTo>
                    <a:lnTo>
                      <a:pt x="2730812" y="820208"/>
                    </a:lnTo>
                    <a:lnTo>
                      <a:pt x="2752757" y="820208"/>
                    </a:lnTo>
                    <a:lnTo>
                      <a:pt x="2774703" y="794605"/>
                    </a:lnTo>
                    <a:lnTo>
                      <a:pt x="2708866" y="750714"/>
                    </a:lnTo>
                    <a:lnTo>
                      <a:pt x="2675948" y="765344"/>
                    </a:lnTo>
                    <a:lnTo>
                      <a:pt x="2657660" y="717795"/>
                    </a:lnTo>
                    <a:lnTo>
                      <a:pt x="2610111" y="673904"/>
                    </a:lnTo>
                    <a:lnTo>
                      <a:pt x="2558905" y="648301"/>
                    </a:lnTo>
                    <a:lnTo>
                      <a:pt x="2522329" y="611725"/>
                    </a:lnTo>
                    <a:lnTo>
                      <a:pt x="2478437" y="593437"/>
                    </a:lnTo>
                    <a:lnTo>
                      <a:pt x="2423573" y="586122"/>
                    </a:lnTo>
                    <a:lnTo>
                      <a:pt x="2401628" y="578806"/>
                    </a:lnTo>
                    <a:lnTo>
                      <a:pt x="2408943" y="622698"/>
                    </a:lnTo>
                    <a:lnTo>
                      <a:pt x="2405285" y="655616"/>
                    </a:lnTo>
                    <a:lnTo>
                      <a:pt x="2379682" y="662931"/>
                    </a:lnTo>
                    <a:lnTo>
                      <a:pt x="2368709" y="633670"/>
                    </a:lnTo>
                    <a:lnTo>
                      <a:pt x="2350421" y="611725"/>
                    </a:lnTo>
                    <a:lnTo>
                      <a:pt x="2372367" y="593437"/>
                    </a:lnTo>
                    <a:lnTo>
                      <a:pt x="2365052" y="582464"/>
                    </a:lnTo>
                    <a:lnTo>
                      <a:pt x="2321161" y="597094"/>
                    </a:lnTo>
                    <a:lnTo>
                      <a:pt x="2302873" y="604410"/>
                    </a:lnTo>
                    <a:lnTo>
                      <a:pt x="2251666" y="604410"/>
                    </a:lnTo>
                    <a:lnTo>
                      <a:pt x="2229721" y="604410"/>
                    </a:lnTo>
                    <a:lnTo>
                      <a:pt x="2200460" y="626355"/>
                    </a:lnTo>
                    <a:lnTo>
                      <a:pt x="2189487" y="608067"/>
                    </a:lnTo>
                    <a:lnTo>
                      <a:pt x="2189487" y="560518"/>
                    </a:lnTo>
                    <a:lnTo>
                      <a:pt x="2160226" y="527600"/>
                    </a:lnTo>
                    <a:lnTo>
                      <a:pt x="2112677" y="516627"/>
                    </a:lnTo>
                    <a:lnTo>
                      <a:pt x="2039525" y="527600"/>
                    </a:lnTo>
                    <a:lnTo>
                      <a:pt x="2010265" y="505654"/>
                    </a:lnTo>
                    <a:lnTo>
                      <a:pt x="2002949" y="516627"/>
                    </a:lnTo>
                    <a:lnTo>
                      <a:pt x="1999292" y="491024"/>
                    </a:lnTo>
                    <a:lnTo>
                      <a:pt x="1973689" y="432502"/>
                    </a:lnTo>
                    <a:lnTo>
                      <a:pt x="1948085" y="436160"/>
                    </a:lnTo>
                    <a:lnTo>
                      <a:pt x="1922482" y="461763"/>
                    </a:lnTo>
                    <a:lnTo>
                      <a:pt x="1915167" y="432502"/>
                    </a:lnTo>
                    <a:lnTo>
                      <a:pt x="1893221" y="425187"/>
                    </a:lnTo>
                    <a:lnTo>
                      <a:pt x="1823727" y="410557"/>
                    </a:lnTo>
                    <a:lnTo>
                      <a:pt x="1805439" y="417872"/>
                    </a:lnTo>
                    <a:lnTo>
                      <a:pt x="1787151" y="432502"/>
                    </a:lnTo>
                    <a:lnTo>
                      <a:pt x="1776178" y="450790"/>
                    </a:lnTo>
                    <a:lnTo>
                      <a:pt x="1776178" y="491024"/>
                    </a:lnTo>
                    <a:lnTo>
                      <a:pt x="1743260" y="505654"/>
                    </a:lnTo>
                    <a:lnTo>
                      <a:pt x="1713999" y="483709"/>
                    </a:lnTo>
                    <a:lnTo>
                      <a:pt x="1688396" y="491024"/>
                    </a:lnTo>
                    <a:lnTo>
                      <a:pt x="1651820" y="491024"/>
                    </a:lnTo>
                    <a:lnTo>
                      <a:pt x="1648162" y="465421"/>
                    </a:lnTo>
                    <a:lnTo>
                      <a:pt x="1622559" y="494682"/>
                    </a:lnTo>
                    <a:lnTo>
                      <a:pt x="1607929" y="527600"/>
                    </a:lnTo>
                    <a:lnTo>
                      <a:pt x="1589641" y="483709"/>
                    </a:lnTo>
                    <a:lnTo>
                      <a:pt x="1589641" y="410557"/>
                    </a:lnTo>
                    <a:lnTo>
                      <a:pt x="1582325" y="373981"/>
                    </a:lnTo>
                    <a:lnTo>
                      <a:pt x="1553065" y="373981"/>
                    </a:lnTo>
                    <a:lnTo>
                      <a:pt x="1523804" y="366666"/>
                    </a:lnTo>
                    <a:lnTo>
                      <a:pt x="1468940" y="366666"/>
                    </a:lnTo>
                    <a:lnTo>
                      <a:pt x="1436021" y="392269"/>
                    </a:lnTo>
                    <a:lnTo>
                      <a:pt x="1355554" y="363008"/>
                    </a:lnTo>
                    <a:lnTo>
                      <a:pt x="1337266" y="341062"/>
                    </a:lnTo>
                    <a:lnTo>
                      <a:pt x="1260457" y="326432"/>
                    </a:lnTo>
                    <a:lnTo>
                      <a:pt x="1242169" y="304486"/>
                    </a:lnTo>
                    <a:lnTo>
                      <a:pt x="1242169" y="278883"/>
                    </a:lnTo>
                    <a:lnTo>
                      <a:pt x="1223881" y="260595"/>
                    </a:lnTo>
                    <a:lnTo>
                      <a:pt x="1198277" y="286198"/>
                    </a:lnTo>
                    <a:lnTo>
                      <a:pt x="1179989" y="319117"/>
                    </a:lnTo>
                    <a:lnTo>
                      <a:pt x="1139756" y="352035"/>
                    </a:lnTo>
                    <a:lnTo>
                      <a:pt x="1139756" y="363008"/>
                    </a:lnTo>
                    <a:lnTo>
                      <a:pt x="1121468" y="322774"/>
                    </a:lnTo>
                    <a:lnTo>
                      <a:pt x="1110495" y="308144"/>
                    </a:lnTo>
                    <a:lnTo>
                      <a:pt x="1150729" y="300829"/>
                    </a:lnTo>
                    <a:lnTo>
                      <a:pt x="1201935" y="242307"/>
                    </a:lnTo>
                    <a:lnTo>
                      <a:pt x="1245826" y="198416"/>
                    </a:lnTo>
                    <a:lnTo>
                      <a:pt x="1245826" y="147210"/>
                    </a:lnTo>
                    <a:lnTo>
                      <a:pt x="1234853" y="99661"/>
                    </a:lnTo>
                    <a:lnTo>
                      <a:pt x="1187305" y="85030"/>
                    </a:lnTo>
                    <a:lnTo>
                      <a:pt x="1125125" y="117949"/>
                    </a:lnTo>
                    <a:lnTo>
                      <a:pt x="1103180" y="110634"/>
                    </a:lnTo>
                    <a:lnTo>
                      <a:pt x="1095865" y="77715"/>
                    </a:lnTo>
                    <a:lnTo>
                      <a:pt x="1095865" y="74058"/>
                    </a:lnTo>
                    <a:lnTo>
                      <a:pt x="1095865" y="41139"/>
                    </a:lnTo>
                    <a:lnTo>
                      <a:pt x="1128783" y="15536"/>
                    </a:lnTo>
                    <a:cubicBezTo>
                      <a:pt x="1089943" y="0"/>
                      <a:pt x="1105338" y="906"/>
                      <a:pt x="1084892" y="906"/>
                    </a:cubicBezTo>
                    <a:lnTo>
                      <a:pt x="1030028" y="22851"/>
                    </a:lnTo>
                    <a:lnTo>
                      <a:pt x="1000767" y="77715"/>
                    </a:lnTo>
                    <a:lnTo>
                      <a:pt x="997109" y="99661"/>
                    </a:lnTo>
                    <a:lnTo>
                      <a:pt x="960533" y="106976"/>
                    </a:lnTo>
                    <a:lnTo>
                      <a:pt x="964191" y="121606"/>
                    </a:lnTo>
                    <a:lnTo>
                      <a:pt x="1008082" y="154525"/>
                    </a:lnTo>
                    <a:lnTo>
                      <a:pt x="1011740" y="183786"/>
                    </a:lnTo>
                    <a:lnTo>
                      <a:pt x="1000767" y="209389"/>
                    </a:lnTo>
                    <a:lnTo>
                      <a:pt x="967849" y="176470"/>
                    </a:lnTo>
                    <a:lnTo>
                      <a:pt x="942245" y="147210"/>
                    </a:lnTo>
                    <a:lnTo>
                      <a:pt x="894697" y="143552"/>
                    </a:lnTo>
                    <a:lnTo>
                      <a:pt x="858121" y="132579"/>
                    </a:lnTo>
                    <a:lnTo>
                      <a:pt x="799599" y="165498"/>
                    </a:lnTo>
                    <a:lnTo>
                      <a:pt x="752050" y="180128"/>
                    </a:lnTo>
                    <a:lnTo>
                      <a:pt x="733762" y="234992"/>
                    </a:lnTo>
                    <a:lnTo>
                      <a:pt x="708159" y="271568"/>
                    </a:lnTo>
                    <a:cubicBezTo>
                      <a:pt x="677864" y="290502"/>
                      <a:pt x="678898" y="278354"/>
                      <a:pt x="678898" y="293514"/>
                    </a:cubicBezTo>
                    <a:lnTo>
                      <a:pt x="682556" y="304486"/>
                    </a:lnTo>
                    <a:lnTo>
                      <a:pt x="642322" y="333747"/>
                    </a:lnTo>
                    <a:lnTo>
                      <a:pt x="620377" y="359350"/>
                    </a:lnTo>
                    <a:lnTo>
                      <a:pt x="602089" y="399584"/>
                    </a:lnTo>
                    <a:lnTo>
                      <a:pt x="613061" y="439818"/>
                    </a:lnTo>
                    <a:lnTo>
                      <a:pt x="653295" y="461763"/>
                    </a:lnTo>
                    <a:lnTo>
                      <a:pt x="664268" y="483709"/>
                    </a:lnTo>
                    <a:lnTo>
                      <a:pt x="660610" y="553203"/>
                    </a:lnTo>
                    <a:lnTo>
                      <a:pt x="678898" y="611725"/>
                    </a:lnTo>
                    <a:lnTo>
                      <a:pt x="627692" y="567834"/>
                    </a:lnTo>
                    <a:lnTo>
                      <a:pt x="627692" y="538573"/>
                    </a:lnTo>
                    <a:lnTo>
                      <a:pt x="616719" y="534915"/>
                    </a:lnTo>
                    <a:cubicBezTo>
                      <a:pt x="642900" y="486293"/>
                      <a:pt x="660323" y="487366"/>
                      <a:pt x="638665" y="487366"/>
                    </a:cubicBezTo>
                    <a:lnTo>
                      <a:pt x="631349" y="472736"/>
                    </a:lnTo>
                    <a:lnTo>
                      <a:pt x="587458" y="465421"/>
                    </a:lnTo>
                    <a:lnTo>
                      <a:pt x="532594" y="432502"/>
                    </a:lnTo>
                    <a:lnTo>
                      <a:pt x="517964" y="443475"/>
                    </a:lnTo>
                    <a:lnTo>
                      <a:pt x="514306" y="403242"/>
                    </a:lnTo>
                    <a:lnTo>
                      <a:pt x="503333" y="384954"/>
                    </a:lnTo>
                    <a:lnTo>
                      <a:pt x="474073" y="388611"/>
                    </a:lnTo>
                    <a:lnTo>
                      <a:pt x="474073" y="403242"/>
                    </a:lnTo>
                    <a:lnTo>
                      <a:pt x="485045" y="439818"/>
                    </a:lnTo>
                    <a:lnTo>
                      <a:pt x="474073" y="454448"/>
                    </a:lnTo>
                    <a:lnTo>
                      <a:pt x="444812" y="480051"/>
                    </a:lnTo>
                    <a:lnTo>
                      <a:pt x="452127" y="509312"/>
                    </a:lnTo>
                    <a:lnTo>
                      <a:pt x="470415" y="523942"/>
                    </a:lnTo>
                    <a:lnTo>
                      <a:pt x="463100" y="553203"/>
                    </a:lnTo>
                    <a:lnTo>
                      <a:pt x="455785" y="578806"/>
                    </a:lnTo>
                    <a:lnTo>
                      <a:pt x="448469" y="622698"/>
                    </a:lnTo>
                    <a:lnTo>
                      <a:pt x="470415" y="633670"/>
                    </a:lnTo>
                    <a:lnTo>
                      <a:pt x="496018" y="619040"/>
                    </a:lnTo>
                    <a:lnTo>
                      <a:pt x="510649" y="615382"/>
                    </a:lnTo>
                    <a:lnTo>
                      <a:pt x="536252" y="630013"/>
                    </a:lnTo>
                    <a:lnTo>
                      <a:pt x="554540" y="684877"/>
                    </a:lnTo>
                    <a:lnTo>
                      <a:pt x="554540" y="714138"/>
                    </a:lnTo>
                    <a:lnTo>
                      <a:pt x="583801" y="714138"/>
                    </a:lnTo>
                    <a:lnTo>
                      <a:pt x="620377" y="725110"/>
                    </a:lnTo>
                    <a:lnTo>
                      <a:pt x="587458" y="750714"/>
                    </a:lnTo>
                    <a:lnTo>
                      <a:pt x="572828" y="754371"/>
                    </a:lnTo>
                    <a:lnTo>
                      <a:pt x="583801" y="790947"/>
                    </a:lnTo>
                    <a:lnTo>
                      <a:pt x="583801" y="834838"/>
                    </a:lnTo>
                    <a:lnTo>
                      <a:pt x="565513" y="834838"/>
                    </a:lnTo>
                    <a:lnTo>
                      <a:pt x="550882" y="794605"/>
                    </a:lnTo>
                    <a:lnTo>
                      <a:pt x="547225" y="750714"/>
                    </a:lnTo>
                    <a:lnTo>
                      <a:pt x="525279" y="750714"/>
                    </a:lnTo>
                    <a:lnTo>
                      <a:pt x="517964" y="783632"/>
                    </a:lnTo>
                    <a:lnTo>
                      <a:pt x="492361" y="783632"/>
                    </a:lnTo>
                    <a:lnTo>
                      <a:pt x="510649" y="743398"/>
                    </a:lnTo>
                    <a:lnTo>
                      <a:pt x="510649" y="688534"/>
                    </a:lnTo>
                    <a:lnTo>
                      <a:pt x="503333" y="637328"/>
                    </a:lnTo>
                    <a:lnTo>
                      <a:pt x="485045" y="648301"/>
                    </a:lnTo>
                    <a:lnTo>
                      <a:pt x="463100" y="659274"/>
                    </a:lnTo>
                    <a:lnTo>
                      <a:pt x="463100" y="732426"/>
                    </a:lnTo>
                    <a:lnTo>
                      <a:pt x="455785" y="772659"/>
                    </a:lnTo>
                    <a:lnTo>
                      <a:pt x="411893" y="783632"/>
                    </a:lnTo>
                    <a:lnTo>
                      <a:pt x="375317" y="787290"/>
                    </a:lnTo>
                    <a:lnTo>
                      <a:pt x="331426" y="765344"/>
                    </a:lnTo>
                    <a:lnTo>
                      <a:pt x="346057" y="758029"/>
                    </a:lnTo>
                    <a:lnTo>
                      <a:pt x="382633" y="743398"/>
                    </a:lnTo>
                    <a:lnTo>
                      <a:pt x="415551" y="743398"/>
                    </a:lnTo>
                    <a:lnTo>
                      <a:pt x="411893" y="717795"/>
                    </a:lnTo>
                    <a:lnTo>
                      <a:pt x="433839" y="681219"/>
                    </a:lnTo>
                    <a:lnTo>
                      <a:pt x="422866" y="659274"/>
                    </a:lnTo>
                    <a:lnTo>
                      <a:pt x="422866" y="586122"/>
                    </a:lnTo>
                    <a:lnTo>
                      <a:pt x="426524" y="538573"/>
                    </a:lnTo>
                    <a:lnTo>
                      <a:pt x="411893" y="505654"/>
                    </a:lnTo>
                    <a:lnTo>
                      <a:pt x="411893" y="458106"/>
                    </a:lnTo>
                    <a:lnTo>
                      <a:pt x="437497" y="417872"/>
                    </a:lnTo>
                    <a:lnTo>
                      <a:pt x="441154" y="403242"/>
                    </a:lnTo>
                    <a:lnTo>
                      <a:pt x="426524" y="395926"/>
                    </a:lnTo>
                    <a:lnTo>
                      <a:pt x="389948" y="406899"/>
                    </a:lnTo>
                    <a:cubicBezTo>
                      <a:pt x="378243" y="391294"/>
                      <a:pt x="385071" y="392269"/>
                      <a:pt x="375317" y="392269"/>
                    </a:cubicBezTo>
                    <a:lnTo>
                      <a:pt x="349714" y="421530"/>
                    </a:lnTo>
                    <a:lnTo>
                      <a:pt x="349714" y="454448"/>
                    </a:lnTo>
                    <a:lnTo>
                      <a:pt x="313138" y="491024"/>
                    </a:lnTo>
                    <a:lnTo>
                      <a:pt x="309481" y="538573"/>
                    </a:lnTo>
                    <a:lnTo>
                      <a:pt x="316796" y="593437"/>
                    </a:lnTo>
                    <a:lnTo>
                      <a:pt x="331426" y="633670"/>
                    </a:lnTo>
                    <a:lnTo>
                      <a:pt x="320453" y="644643"/>
                    </a:lnTo>
                    <a:lnTo>
                      <a:pt x="276562" y="619040"/>
                    </a:lnTo>
                    <a:cubicBezTo>
                      <a:pt x="265589" y="611725"/>
                      <a:pt x="37147" y="1217622"/>
                      <a:pt x="0" y="1404312"/>
                    </a:cubicBezTo>
                    <a:lnTo>
                      <a:pt x="5503" y="1413577"/>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282" name="Freeform 250"/>
              <p:cNvSpPr/>
              <p:nvPr/>
            </p:nvSpPr>
            <p:spPr bwMode="gray">
              <a:xfrm>
                <a:off x="3138" y="479"/>
                <a:ext cx="317" cy="248"/>
              </a:xfrm>
              <a:custGeom>
                <a:avLst/>
                <a:gdLst>
                  <a:gd name="T0" fmla="*/ 34 w 270"/>
                  <a:gd name="T1" fmla="*/ 8 h 232"/>
                  <a:gd name="T2" fmla="*/ 42 w 270"/>
                  <a:gd name="T3" fmla="*/ 24 h 232"/>
                  <a:gd name="T4" fmla="*/ 36 w 270"/>
                  <a:gd name="T5" fmla="*/ 30 h 232"/>
                  <a:gd name="T6" fmla="*/ 30 w 270"/>
                  <a:gd name="T7" fmla="*/ 36 h 232"/>
                  <a:gd name="T8" fmla="*/ 26 w 270"/>
                  <a:gd name="T9" fmla="*/ 40 h 232"/>
                  <a:gd name="T10" fmla="*/ 0 w 270"/>
                  <a:gd name="T11" fmla="*/ 40 h 232"/>
                  <a:gd name="T12" fmla="*/ 6 w 270"/>
                  <a:gd name="T13" fmla="*/ 56 h 232"/>
                  <a:gd name="T14" fmla="*/ 8 w 270"/>
                  <a:gd name="T15" fmla="*/ 60 h 232"/>
                  <a:gd name="T16" fmla="*/ 12 w 270"/>
                  <a:gd name="T17" fmla="*/ 68 h 232"/>
                  <a:gd name="T18" fmla="*/ 18 w 270"/>
                  <a:gd name="T19" fmla="*/ 78 h 232"/>
                  <a:gd name="T20" fmla="*/ 26 w 270"/>
                  <a:gd name="T21" fmla="*/ 90 h 232"/>
                  <a:gd name="T22" fmla="*/ 38 w 270"/>
                  <a:gd name="T23" fmla="*/ 110 h 232"/>
                  <a:gd name="T24" fmla="*/ 42 w 270"/>
                  <a:gd name="T25" fmla="*/ 118 h 232"/>
                  <a:gd name="T26" fmla="*/ 52 w 270"/>
                  <a:gd name="T27" fmla="*/ 140 h 232"/>
                  <a:gd name="T28" fmla="*/ 68 w 270"/>
                  <a:gd name="T29" fmla="*/ 170 h 232"/>
                  <a:gd name="T30" fmla="*/ 80 w 270"/>
                  <a:gd name="T31" fmla="*/ 188 h 232"/>
                  <a:gd name="T32" fmla="*/ 92 w 270"/>
                  <a:gd name="T33" fmla="*/ 212 h 232"/>
                  <a:gd name="T34" fmla="*/ 96 w 270"/>
                  <a:gd name="T35" fmla="*/ 212 h 232"/>
                  <a:gd name="T36" fmla="*/ 100 w 270"/>
                  <a:gd name="T37" fmla="*/ 210 h 232"/>
                  <a:gd name="T38" fmla="*/ 104 w 270"/>
                  <a:gd name="T39" fmla="*/ 206 h 232"/>
                  <a:gd name="T40" fmla="*/ 104 w 270"/>
                  <a:gd name="T41" fmla="*/ 202 h 232"/>
                  <a:gd name="T42" fmla="*/ 106 w 270"/>
                  <a:gd name="T43" fmla="*/ 204 h 232"/>
                  <a:gd name="T44" fmla="*/ 110 w 270"/>
                  <a:gd name="T45" fmla="*/ 204 h 232"/>
                  <a:gd name="T46" fmla="*/ 136 w 270"/>
                  <a:gd name="T47" fmla="*/ 232 h 232"/>
                  <a:gd name="T48" fmla="*/ 140 w 270"/>
                  <a:gd name="T49" fmla="*/ 228 h 232"/>
                  <a:gd name="T50" fmla="*/ 146 w 270"/>
                  <a:gd name="T51" fmla="*/ 220 h 232"/>
                  <a:gd name="T52" fmla="*/ 152 w 270"/>
                  <a:gd name="T53" fmla="*/ 212 h 232"/>
                  <a:gd name="T54" fmla="*/ 158 w 270"/>
                  <a:gd name="T55" fmla="*/ 204 h 232"/>
                  <a:gd name="T56" fmla="*/ 166 w 270"/>
                  <a:gd name="T57" fmla="*/ 200 h 232"/>
                  <a:gd name="T58" fmla="*/ 194 w 270"/>
                  <a:gd name="T59" fmla="*/ 188 h 232"/>
                  <a:gd name="T60" fmla="*/ 220 w 270"/>
                  <a:gd name="T61" fmla="*/ 184 h 232"/>
                  <a:gd name="T62" fmla="*/ 224 w 270"/>
                  <a:gd name="T63" fmla="*/ 182 h 232"/>
                  <a:gd name="T64" fmla="*/ 248 w 270"/>
                  <a:gd name="T65" fmla="*/ 170 h 232"/>
                  <a:gd name="T66" fmla="*/ 268 w 270"/>
                  <a:gd name="T67" fmla="*/ 148 h 232"/>
                  <a:gd name="T68" fmla="*/ 268 w 270"/>
                  <a:gd name="T69" fmla="*/ 132 h 232"/>
                  <a:gd name="T70" fmla="*/ 268 w 270"/>
                  <a:gd name="T71" fmla="*/ 126 h 232"/>
                  <a:gd name="T72" fmla="*/ 270 w 270"/>
                  <a:gd name="T73" fmla="*/ 122 h 232"/>
                  <a:gd name="T74" fmla="*/ 234 w 270"/>
                  <a:gd name="T75" fmla="*/ 124 h 232"/>
                  <a:gd name="T76" fmla="*/ 232 w 270"/>
                  <a:gd name="T77" fmla="*/ 122 h 232"/>
                  <a:gd name="T78" fmla="*/ 228 w 270"/>
                  <a:gd name="T79" fmla="*/ 120 h 232"/>
                  <a:gd name="T80" fmla="*/ 228 w 270"/>
                  <a:gd name="T81" fmla="*/ 116 h 232"/>
                  <a:gd name="T82" fmla="*/ 220 w 270"/>
                  <a:gd name="T83" fmla="*/ 108 h 232"/>
                  <a:gd name="T84" fmla="*/ 216 w 270"/>
                  <a:gd name="T85" fmla="*/ 110 h 232"/>
                  <a:gd name="T86" fmla="*/ 210 w 270"/>
                  <a:gd name="T87" fmla="*/ 110 h 232"/>
                  <a:gd name="T88" fmla="*/ 206 w 270"/>
                  <a:gd name="T89" fmla="*/ 106 h 232"/>
                  <a:gd name="T90" fmla="*/ 202 w 270"/>
                  <a:gd name="T91" fmla="*/ 98 h 232"/>
                  <a:gd name="T92" fmla="*/ 196 w 270"/>
                  <a:gd name="T93" fmla="*/ 88 h 232"/>
                  <a:gd name="T94" fmla="*/ 192 w 270"/>
                  <a:gd name="T95" fmla="*/ 80 h 232"/>
                  <a:gd name="T96" fmla="*/ 172 w 270"/>
                  <a:gd name="T97" fmla="*/ 54 h 232"/>
                  <a:gd name="T98" fmla="*/ 154 w 270"/>
                  <a:gd name="T99" fmla="*/ 52 h 232"/>
                  <a:gd name="T100" fmla="*/ 150 w 270"/>
                  <a:gd name="T101" fmla="*/ 48 h 232"/>
                  <a:gd name="T102" fmla="*/ 144 w 270"/>
                  <a:gd name="T103" fmla="*/ 46 h 232"/>
                  <a:gd name="T104" fmla="*/ 138 w 270"/>
                  <a:gd name="T105" fmla="*/ 40 h 232"/>
                  <a:gd name="T106" fmla="*/ 130 w 270"/>
                  <a:gd name="T107" fmla="*/ 34 h 232"/>
                  <a:gd name="T108" fmla="*/ 120 w 270"/>
                  <a:gd name="T109" fmla="*/ 28 h 232"/>
                  <a:gd name="T110" fmla="*/ 102 w 270"/>
                  <a:gd name="T111" fmla="*/ 16 h 232"/>
                  <a:gd name="T112" fmla="*/ 68 w 270"/>
                  <a:gd name="T113" fmla="*/ 4 h 232"/>
                  <a:gd name="T114" fmla="*/ 62 w 270"/>
                  <a:gd name="T115" fmla="*/ 0 h 232"/>
                  <a:gd name="T116" fmla="*/ 58 w 270"/>
                  <a:gd name="T117" fmla="*/ 2 h 232"/>
                  <a:gd name="T118" fmla="*/ 54 w 270"/>
                  <a:gd name="T119" fmla="*/ 4 h 23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0"/>
                  <a:gd name="T181" fmla="*/ 0 h 232"/>
                  <a:gd name="T182" fmla="*/ 270 w 270"/>
                  <a:gd name="T183" fmla="*/ 232 h 23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0" h="232">
                    <a:moveTo>
                      <a:pt x="54" y="4"/>
                    </a:moveTo>
                    <a:lnTo>
                      <a:pt x="34" y="8"/>
                    </a:lnTo>
                    <a:lnTo>
                      <a:pt x="42" y="22"/>
                    </a:lnTo>
                    <a:lnTo>
                      <a:pt x="42" y="24"/>
                    </a:lnTo>
                    <a:lnTo>
                      <a:pt x="40" y="26"/>
                    </a:lnTo>
                    <a:lnTo>
                      <a:pt x="36" y="30"/>
                    </a:lnTo>
                    <a:lnTo>
                      <a:pt x="34" y="34"/>
                    </a:lnTo>
                    <a:lnTo>
                      <a:pt x="30" y="36"/>
                    </a:lnTo>
                    <a:lnTo>
                      <a:pt x="28" y="38"/>
                    </a:lnTo>
                    <a:lnTo>
                      <a:pt x="26" y="40"/>
                    </a:lnTo>
                    <a:lnTo>
                      <a:pt x="24" y="42"/>
                    </a:lnTo>
                    <a:lnTo>
                      <a:pt x="0" y="40"/>
                    </a:lnTo>
                    <a:lnTo>
                      <a:pt x="2" y="46"/>
                    </a:lnTo>
                    <a:lnTo>
                      <a:pt x="6" y="56"/>
                    </a:lnTo>
                    <a:lnTo>
                      <a:pt x="6" y="58"/>
                    </a:lnTo>
                    <a:lnTo>
                      <a:pt x="8" y="60"/>
                    </a:lnTo>
                    <a:lnTo>
                      <a:pt x="10" y="64"/>
                    </a:lnTo>
                    <a:lnTo>
                      <a:pt x="12" y="68"/>
                    </a:lnTo>
                    <a:lnTo>
                      <a:pt x="16" y="74"/>
                    </a:lnTo>
                    <a:lnTo>
                      <a:pt x="18" y="78"/>
                    </a:lnTo>
                    <a:lnTo>
                      <a:pt x="22" y="82"/>
                    </a:lnTo>
                    <a:lnTo>
                      <a:pt x="26" y="90"/>
                    </a:lnTo>
                    <a:lnTo>
                      <a:pt x="34" y="100"/>
                    </a:lnTo>
                    <a:lnTo>
                      <a:pt x="38" y="110"/>
                    </a:lnTo>
                    <a:lnTo>
                      <a:pt x="42" y="114"/>
                    </a:lnTo>
                    <a:lnTo>
                      <a:pt x="42" y="118"/>
                    </a:lnTo>
                    <a:lnTo>
                      <a:pt x="46" y="128"/>
                    </a:lnTo>
                    <a:lnTo>
                      <a:pt x="52" y="140"/>
                    </a:lnTo>
                    <a:lnTo>
                      <a:pt x="58" y="152"/>
                    </a:lnTo>
                    <a:lnTo>
                      <a:pt x="68" y="170"/>
                    </a:lnTo>
                    <a:lnTo>
                      <a:pt x="72" y="176"/>
                    </a:lnTo>
                    <a:lnTo>
                      <a:pt x="80" y="188"/>
                    </a:lnTo>
                    <a:lnTo>
                      <a:pt x="86" y="202"/>
                    </a:lnTo>
                    <a:lnTo>
                      <a:pt x="92" y="212"/>
                    </a:lnTo>
                    <a:lnTo>
                      <a:pt x="94" y="216"/>
                    </a:lnTo>
                    <a:lnTo>
                      <a:pt x="96" y="212"/>
                    </a:lnTo>
                    <a:lnTo>
                      <a:pt x="98" y="212"/>
                    </a:lnTo>
                    <a:lnTo>
                      <a:pt x="100" y="210"/>
                    </a:lnTo>
                    <a:lnTo>
                      <a:pt x="102" y="210"/>
                    </a:lnTo>
                    <a:lnTo>
                      <a:pt x="104" y="206"/>
                    </a:lnTo>
                    <a:lnTo>
                      <a:pt x="104" y="202"/>
                    </a:lnTo>
                    <a:lnTo>
                      <a:pt x="106" y="204"/>
                    </a:lnTo>
                    <a:lnTo>
                      <a:pt x="108" y="204"/>
                    </a:lnTo>
                    <a:lnTo>
                      <a:pt x="110" y="204"/>
                    </a:lnTo>
                    <a:lnTo>
                      <a:pt x="114" y="204"/>
                    </a:lnTo>
                    <a:lnTo>
                      <a:pt x="136" y="232"/>
                    </a:lnTo>
                    <a:lnTo>
                      <a:pt x="140" y="228"/>
                    </a:lnTo>
                    <a:lnTo>
                      <a:pt x="142" y="224"/>
                    </a:lnTo>
                    <a:lnTo>
                      <a:pt x="146" y="220"/>
                    </a:lnTo>
                    <a:lnTo>
                      <a:pt x="148" y="216"/>
                    </a:lnTo>
                    <a:lnTo>
                      <a:pt x="152" y="212"/>
                    </a:lnTo>
                    <a:lnTo>
                      <a:pt x="156" y="206"/>
                    </a:lnTo>
                    <a:lnTo>
                      <a:pt x="158" y="204"/>
                    </a:lnTo>
                    <a:lnTo>
                      <a:pt x="160" y="202"/>
                    </a:lnTo>
                    <a:lnTo>
                      <a:pt x="166" y="200"/>
                    </a:lnTo>
                    <a:lnTo>
                      <a:pt x="178" y="194"/>
                    </a:lnTo>
                    <a:lnTo>
                      <a:pt x="194" y="188"/>
                    </a:lnTo>
                    <a:lnTo>
                      <a:pt x="208" y="184"/>
                    </a:lnTo>
                    <a:lnTo>
                      <a:pt x="220" y="184"/>
                    </a:lnTo>
                    <a:lnTo>
                      <a:pt x="220" y="182"/>
                    </a:lnTo>
                    <a:lnTo>
                      <a:pt x="224" y="182"/>
                    </a:lnTo>
                    <a:lnTo>
                      <a:pt x="236" y="178"/>
                    </a:lnTo>
                    <a:lnTo>
                      <a:pt x="248" y="170"/>
                    </a:lnTo>
                    <a:lnTo>
                      <a:pt x="260" y="160"/>
                    </a:lnTo>
                    <a:lnTo>
                      <a:pt x="268" y="148"/>
                    </a:lnTo>
                    <a:lnTo>
                      <a:pt x="270" y="132"/>
                    </a:lnTo>
                    <a:lnTo>
                      <a:pt x="268" y="132"/>
                    </a:lnTo>
                    <a:lnTo>
                      <a:pt x="268" y="130"/>
                    </a:lnTo>
                    <a:lnTo>
                      <a:pt x="268" y="126"/>
                    </a:lnTo>
                    <a:lnTo>
                      <a:pt x="268" y="124"/>
                    </a:lnTo>
                    <a:lnTo>
                      <a:pt x="270" y="122"/>
                    </a:lnTo>
                    <a:lnTo>
                      <a:pt x="254" y="124"/>
                    </a:lnTo>
                    <a:lnTo>
                      <a:pt x="234" y="124"/>
                    </a:lnTo>
                    <a:lnTo>
                      <a:pt x="232" y="122"/>
                    </a:lnTo>
                    <a:lnTo>
                      <a:pt x="230" y="122"/>
                    </a:lnTo>
                    <a:lnTo>
                      <a:pt x="228" y="120"/>
                    </a:lnTo>
                    <a:lnTo>
                      <a:pt x="228" y="118"/>
                    </a:lnTo>
                    <a:lnTo>
                      <a:pt x="228" y="116"/>
                    </a:lnTo>
                    <a:lnTo>
                      <a:pt x="230" y="110"/>
                    </a:lnTo>
                    <a:lnTo>
                      <a:pt x="220" y="108"/>
                    </a:lnTo>
                    <a:lnTo>
                      <a:pt x="218" y="108"/>
                    </a:lnTo>
                    <a:lnTo>
                      <a:pt x="216" y="110"/>
                    </a:lnTo>
                    <a:lnTo>
                      <a:pt x="214" y="110"/>
                    </a:lnTo>
                    <a:lnTo>
                      <a:pt x="210" y="110"/>
                    </a:lnTo>
                    <a:lnTo>
                      <a:pt x="206" y="108"/>
                    </a:lnTo>
                    <a:lnTo>
                      <a:pt x="206" y="106"/>
                    </a:lnTo>
                    <a:lnTo>
                      <a:pt x="204" y="102"/>
                    </a:lnTo>
                    <a:lnTo>
                      <a:pt x="202" y="98"/>
                    </a:lnTo>
                    <a:lnTo>
                      <a:pt x="200" y="92"/>
                    </a:lnTo>
                    <a:lnTo>
                      <a:pt x="196" y="88"/>
                    </a:lnTo>
                    <a:lnTo>
                      <a:pt x="194" y="84"/>
                    </a:lnTo>
                    <a:lnTo>
                      <a:pt x="192" y="80"/>
                    </a:lnTo>
                    <a:lnTo>
                      <a:pt x="172" y="54"/>
                    </a:lnTo>
                    <a:lnTo>
                      <a:pt x="154" y="54"/>
                    </a:lnTo>
                    <a:lnTo>
                      <a:pt x="154" y="52"/>
                    </a:lnTo>
                    <a:lnTo>
                      <a:pt x="152" y="50"/>
                    </a:lnTo>
                    <a:lnTo>
                      <a:pt x="150" y="48"/>
                    </a:lnTo>
                    <a:lnTo>
                      <a:pt x="144" y="46"/>
                    </a:lnTo>
                    <a:lnTo>
                      <a:pt x="142" y="44"/>
                    </a:lnTo>
                    <a:lnTo>
                      <a:pt x="138" y="40"/>
                    </a:lnTo>
                    <a:lnTo>
                      <a:pt x="134" y="38"/>
                    </a:lnTo>
                    <a:lnTo>
                      <a:pt x="130" y="34"/>
                    </a:lnTo>
                    <a:lnTo>
                      <a:pt x="124" y="30"/>
                    </a:lnTo>
                    <a:lnTo>
                      <a:pt x="120" y="28"/>
                    </a:lnTo>
                    <a:lnTo>
                      <a:pt x="114" y="26"/>
                    </a:lnTo>
                    <a:lnTo>
                      <a:pt x="102" y="16"/>
                    </a:lnTo>
                    <a:lnTo>
                      <a:pt x="94" y="16"/>
                    </a:lnTo>
                    <a:lnTo>
                      <a:pt x="68" y="4"/>
                    </a:lnTo>
                    <a:lnTo>
                      <a:pt x="62" y="0"/>
                    </a:lnTo>
                    <a:lnTo>
                      <a:pt x="60" y="2"/>
                    </a:lnTo>
                    <a:lnTo>
                      <a:pt x="58" y="2"/>
                    </a:lnTo>
                    <a:lnTo>
                      <a:pt x="54" y="4"/>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83" name="Freeform 251"/>
              <p:cNvSpPr/>
              <p:nvPr/>
            </p:nvSpPr>
            <p:spPr bwMode="gray">
              <a:xfrm>
                <a:off x="3245" y="685"/>
                <a:ext cx="46" cy="66"/>
              </a:xfrm>
              <a:custGeom>
                <a:avLst/>
                <a:gdLst>
                  <a:gd name="T0" fmla="*/ 20 w 42"/>
                  <a:gd name="T1" fmla="*/ 66 h 66"/>
                  <a:gd name="T2" fmla="*/ 16 w 42"/>
                  <a:gd name="T3" fmla="*/ 64 h 66"/>
                  <a:gd name="T4" fmla="*/ 12 w 42"/>
                  <a:gd name="T5" fmla="*/ 62 h 66"/>
                  <a:gd name="T6" fmla="*/ 10 w 42"/>
                  <a:gd name="T7" fmla="*/ 62 h 66"/>
                  <a:gd name="T8" fmla="*/ 10 w 42"/>
                  <a:gd name="T9" fmla="*/ 60 h 66"/>
                  <a:gd name="T10" fmla="*/ 8 w 42"/>
                  <a:gd name="T11" fmla="*/ 46 h 66"/>
                  <a:gd name="T12" fmla="*/ 2 w 42"/>
                  <a:gd name="T13" fmla="*/ 38 h 66"/>
                  <a:gd name="T14" fmla="*/ 2 w 42"/>
                  <a:gd name="T15" fmla="*/ 36 h 66"/>
                  <a:gd name="T16" fmla="*/ 2 w 42"/>
                  <a:gd name="T17" fmla="*/ 32 h 66"/>
                  <a:gd name="T18" fmla="*/ 2 w 42"/>
                  <a:gd name="T19" fmla="*/ 26 h 66"/>
                  <a:gd name="T20" fmla="*/ 2 w 42"/>
                  <a:gd name="T21" fmla="*/ 20 h 66"/>
                  <a:gd name="T22" fmla="*/ 0 w 42"/>
                  <a:gd name="T23" fmla="*/ 14 h 66"/>
                  <a:gd name="T24" fmla="*/ 0 w 42"/>
                  <a:gd name="T25" fmla="*/ 14 h 66"/>
                  <a:gd name="T26" fmla="*/ 2 w 42"/>
                  <a:gd name="T27" fmla="*/ 12 h 66"/>
                  <a:gd name="T28" fmla="*/ 4 w 42"/>
                  <a:gd name="T29" fmla="*/ 10 h 66"/>
                  <a:gd name="T30" fmla="*/ 6 w 42"/>
                  <a:gd name="T31" fmla="*/ 8 h 66"/>
                  <a:gd name="T32" fmla="*/ 8 w 42"/>
                  <a:gd name="T33" fmla="*/ 8 h 66"/>
                  <a:gd name="T34" fmla="*/ 8 w 42"/>
                  <a:gd name="T35" fmla="*/ 8 h 66"/>
                  <a:gd name="T36" fmla="*/ 8 w 42"/>
                  <a:gd name="T37" fmla="*/ 6 h 66"/>
                  <a:gd name="T38" fmla="*/ 10 w 42"/>
                  <a:gd name="T39" fmla="*/ 4 h 66"/>
                  <a:gd name="T40" fmla="*/ 10 w 42"/>
                  <a:gd name="T41" fmla="*/ 2 h 66"/>
                  <a:gd name="T42" fmla="*/ 10 w 42"/>
                  <a:gd name="T43" fmla="*/ 2 h 66"/>
                  <a:gd name="T44" fmla="*/ 10 w 42"/>
                  <a:gd name="T45" fmla="*/ 0 h 66"/>
                  <a:gd name="T46" fmla="*/ 10 w 42"/>
                  <a:gd name="T47" fmla="*/ 0 h 66"/>
                  <a:gd name="T48" fmla="*/ 14 w 42"/>
                  <a:gd name="T49" fmla="*/ 2 h 66"/>
                  <a:gd name="T50" fmla="*/ 14 w 42"/>
                  <a:gd name="T51" fmla="*/ 2 h 66"/>
                  <a:gd name="T52" fmla="*/ 18 w 42"/>
                  <a:gd name="T53" fmla="*/ 2 h 66"/>
                  <a:gd name="T54" fmla="*/ 20 w 42"/>
                  <a:gd name="T55" fmla="*/ 2 h 66"/>
                  <a:gd name="T56" fmla="*/ 42 w 42"/>
                  <a:gd name="T57" fmla="*/ 30 h 66"/>
                  <a:gd name="T58" fmla="*/ 42 w 42"/>
                  <a:gd name="T59" fmla="*/ 30 h 66"/>
                  <a:gd name="T60" fmla="*/ 40 w 42"/>
                  <a:gd name="T61" fmla="*/ 32 h 66"/>
                  <a:gd name="T62" fmla="*/ 38 w 42"/>
                  <a:gd name="T63" fmla="*/ 34 h 66"/>
                  <a:gd name="T64" fmla="*/ 38 w 42"/>
                  <a:gd name="T65" fmla="*/ 36 h 66"/>
                  <a:gd name="T66" fmla="*/ 38 w 42"/>
                  <a:gd name="T67" fmla="*/ 40 h 66"/>
                  <a:gd name="T68" fmla="*/ 40 w 42"/>
                  <a:gd name="T69" fmla="*/ 40 h 66"/>
                  <a:gd name="T70" fmla="*/ 40 w 42"/>
                  <a:gd name="T71" fmla="*/ 42 h 66"/>
                  <a:gd name="T72" fmla="*/ 40 w 42"/>
                  <a:gd name="T73" fmla="*/ 44 h 66"/>
                  <a:gd name="T74" fmla="*/ 40 w 42"/>
                  <a:gd name="T75" fmla="*/ 46 h 66"/>
                  <a:gd name="T76" fmla="*/ 40 w 42"/>
                  <a:gd name="T77" fmla="*/ 48 h 66"/>
                  <a:gd name="T78" fmla="*/ 38 w 42"/>
                  <a:gd name="T79" fmla="*/ 48 h 66"/>
                  <a:gd name="T80" fmla="*/ 36 w 42"/>
                  <a:gd name="T81" fmla="*/ 48 h 66"/>
                  <a:gd name="T82" fmla="*/ 36 w 42"/>
                  <a:gd name="T83" fmla="*/ 48 h 66"/>
                  <a:gd name="T84" fmla="*/ 34 w 42"/>
                  <a:gd name="T85" fmla="*/ 48 h 66"/>
                  <a:gd name="T86" fmla="*/ 34 w 42"/>
                  <a:gd name="T87" fmla="*/ 50 h 66"/>
                  <a:gd name="T88" fmla="*/ 32 w 42"/>
                  <a:gd name="T89" fmla="*/ 52 h 66"/>
                  <a:gd name="T90" fmla="*/ 30 w 42"/>
                  <a:gd name="T91" fmla="*/ 54 h 66"/>
                  <a:gd name="T92" fmla="*/ 28 w 42"/>
                  <a:gd name="T93" fmla="*/ 56 h 66"/>
                  <a:gd name="T94" fmla="*/ 28 w 42"/>
                  <a:gd name="T95" fmla="*/ 56 h 66"/>
                  <a:gd name="T96" fmla="*/ 30 w 42"/>
                  <a:gd name="T97" fmla="*/ 60 h 66"/>
                  <a:gd name="T98" fmla="*/ 28 w 42"/>
                  <a:gd name="T99" fmla="*/ 62 h 66"/>
                  <a:gd name="T100" fmla="*/ 28 w 42"/>
                  <a:gd name="T101" fmla="*/ 62 h 66"/>
                  <a:gd name="T102" fmla="*/ 26 w 42"/>
                  <a:gd name="T103" fmla="*/ 60 h 66"/>
                  <a:gd name="T104" fmla="*/ 24 w 42"/>
                  <a:gd name="T105" fmla="*/ 60 h 66"/>
                  <a:gd name="T106" fmla="*/ 24 w 42"/>
                  <a:gd name="T107" fmla="*/ 62 h 66"/>
                  <a:gd name="T108" fmla="*/ 22 w 42"/>
                  <a:gd name="T109" fmla="*/ 64 h 66"/>
                  <a:gd name="T110" fmla="*/ 20 w 42"/>
                  <a:gd name="T111" fmla="*/ 66 h 66"/>
                  <a:gd name="T112" fmla="*/ 20 w 42"/>
                  <a:gd name="T113" fmla="*/ 66 h 66"/>
                  <a:gd name="T114" fmla="*/ 20 w 42"/>
                  <a:gd name="T115" fmla="*/ 66 h 6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2"/>
                  <a:gd name="T175" fmla="*/ 0 h 66"/>
                  <a:gd name="T176" fmla="*/ 42 w 42"/>
                  <a:gd name="T177" fmla="*/ 66 h 6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2" h="66">
                    <a:moveTo>
                      <a:pt x="20" y="66"/>
                    </a:moveTo>
                    <a:lnTo>
                      <a:pt x="16" y="64"/>
                    </a:lnTo>
                    <a:lnTo>
                      <a:pt x="12" y="62"/>
                    </a:lnTo>
                    <a:lnTo>
                      <a:pt x="10" y="62"/>
                    </a:lnTo>
                    <a:lnTo>
                      <a:pt x="10" y="60"/>
                    </a:lnTo>
                    <a:lnTo>
                      <a:pt x="8" y="46"/>
                    </a:lnTo>
                    <a:lnTo>
                      <a:pt x="2" y="38"/>
                    </a:lnTo>
                    <a:lnTo>
                      <a:pt x="2" y="36"/>
                    </a:lnTo>
                    <a:lnTo>
                      <a:pt x="2" y="32"/>
                    </a:lnTo>
                    <a:lnTo>
                      <a:pt x="2" y="26"/>
                    </a:lnTo>
                    <a:lnTo>
                      <a:pt x="2" y="20"/>
                    </a:lnTo>
                    <a:lnTo>
                      <a:pt x="0" y="14"/>
                    </a:lnTo>
                    <a:lnTo>
                      <a:pt x="2" y="12"/>
                    </a:lnTo>
                    <a:lnTo>
                      <a:pt x="4" y="10"/>
                    </a:lnTo>
                    <a:lnTo>
                      <a:pt x="6" y="8"/>
                    </a:lnTo>
                    <a:lnTo>
                      <a:pt x="8" y="8"/>
                    </a:lnTo>
                    <a:lnTo>
                      <a:pt x="8" y="6"/>
                    </a:lnTo>
                    <a:lnTo>
                      <a:pt x="10" y="4"/>
                    </a:lnTo>
                    <a:lnTo>
                      <a:pt x="10" y="2"/>
                    </a:lnTo>
                    <a:lnTo>
                      <a:pt x="10" y="0"/>
                    </a:lnTo>
                    <a:lnTo>
                      <a:pt x="14" y="2"/>
                    </a:lnTo>
                    <a:lnTo>
                      <a:pt x="18" y="2"/>
                    </a:lnTo>
                    <a:lnTo>
                      <a:pt x="20" y="2"/>
                    </a:lnTo>
                    <a:lnTo>
                      <a:pt x="42" y="30"/>
                    </a:lnTo>
                    <a:lnTo>
                      <a:pt x="40" y="32"/>
                    </a:lnTo>
                    <a:lnTo>
                      <a:pt x="38" y="34"/>
                    </a:lnTo>
                    <a:lnTo>
                      <a:pt x="38" y="36"/>
                    </a:lnTo>
                    <a:lnTo>
                      <a:pt x="38" y="40"/>
                    </a:lnTo>
                    <a:lnTo>
                      <a:pt x="40" y="40"/>
                    </a:lnTo>
                    <a:lnTo>
                      <a:pt x="40" y="42"/>
                    </a:lnTo>
                    <a:lnTo>
                      <a:pt x="40" y="44"/>
                    </a:lnTo>
                    <a:lnTo>
                      <a:pt x="40" y="46"/>
                    </a:lnTo>
                    <a:lnTo>
                      <a:pt x="40" y="48"/>
                    </a:lnTo>
                    <a:lnTo>
                      <a:pt x="38" y="48"/>
                    </a:lnTo>
                    <a:lnTo>
                      <a:pt x="36" y="48"/>
                    </a:lnTo>
                    <a:lnTo>
                      <a:pt x="34" y="48"/>
                    </a:lnTo>
                    <a:lnTo>
                      <a:pt x="34" y="50"/>
                    </a:lnTo>
                    <a:lnTo>
                      <a:pt x="32" y="52"/>
                    </a:lnTo>
                    <a:lnTo>
                      <a:pt x="30" y="54"/>
                    </a:lnTo>
                    <a:lnTo>
                      <a:pt x="28" y="56"/>
                    </a:lnTo>
                    <a:lnTo>
                      <a:pt x="30" y="60"/>
                    </a:lnTo>
                    <a:lnTo>
                      <a:pt x="28" y="62"/>
                    </a:lnTo>
                    <a:lnTo>
                      <a:pt x="26" y="60"/>
                    </a:lnTo>
                    <a:lnTo>
                      <a:pt x="24" y="60"/>
                    </a:lnTo>
                    <a:lnTo>
                      <a:pt x="24" y="62"/>
                    </a:lnTo>
                    <a:lnTo>
                      <a:pt x="22" y="64"/>
                    </a:lnTo>
                    <a:lnTo>
                      <a:pt x="20" y="66"/>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84" name="Freeform 252"/>
              <p:cNvSpPr/>
              <p:nvPr/>
            </p:nvSpPr>
            <p:spPr bwMode="gray">
              <a:xfrm>
                <a:off x="3267" y="667"/>
                <a:ext cx="130" cy="86"/>
              </a:xfrm>
              <a:custGeom>
                <a:avLst/>
                <a:gdLst>
                  <a:gd name="T0" fmla="*/ 118 w 118"/>
                  <a:gd name="T1" fmla="*/ 28 h 86"/>
                  <a:gd name="T2" fmla="*/ 102 w 118"/>
                  <a:gd name="T3" fmla="*/ 32 h 86"/>
                  <a:gd name="T4" fmla="*/ 94 w 118"/>
                  <a:gd name="T5" fmla="*/ 38 h 86"/>
                  <a:gd name="T6" fmla="*/ 86 w 118"/>
                  <a:gd name="T7" fmla="*/ 46 h 86"/>
                  <a:gd name="T8" fmla="*/ 80 w 118"/>
                  <a:gd name="T9" fmla="*/ 54 h 86"/>
                  <a:gd name="T10" fmla="*/ 74 w 118"/>
                  <a:gd name="T11" fmla="*/ 58 h 86"/>
                  <a:gd name="T12" fmla="*/ 68 w 118"/>
                  <a:gd name="T13" fmla="*/ 60 h 86"/>
                  <a:gd name="T14" fmla="*/ 62 w 118"/>
                  <a:gd name="T15" fmla="*/ 62 h 86"/>
                  <a:gd name="T16" fmla="*/ 58 w 118"/>
                  <a:gd name="T17" fmla="*/ 64 h 86"/>
                  <a:gd name="T18" fmla="*/ 54 w 118"/>
                  <a:gd name="T19" fmla="*/ 64 h 86"/>
                  <a:gd name="T20" fmla="*/ 52 w 118"/>
                  <a:gd name="T21" fmla="*/ 64 h 86"/>
                  <a:gd name="T22" fmla="*/ 36 w 118"/>
                  <a:gd name="T23" fmla="*/ 78 h 86"/>
                  <a:gd name="T24" fmla="*/ 6 w 118"/>
                  <a:gd name="T25" fmla="*/ 86 h 86"/>
                  <a:gd name="T26" fmla="*/ 2 w 118"/>
                  <a:gd name="T27" fmla="*/ 84 h 86"/>
                  <a:gd name="T28" fmla="*/ 0 w 118"/>
                  <a:gd name="T29" fmla="*/ 84 h 86"/>
                  <a:gd name="T30" fmla="*/ 0 w 118"/>
                  <a:gd name="T31" fmla="*/ 84 h 86"/>
                  <a:gd name="T32" fmla="*/ 2 w 118"/>
                  <a:gd name="T33" fmla="*/ 84 h 86"/>
                  <a:gd name="T34" fmla="*/ 4 w 118"/>
                  <a:gd name="T35" fmla="*/ 80 h 86"/>
                  <a:gd name="T36" fmla="*/ 4 w 118"/>
                  <a:gd name="T37" fmla="*/ 80 h 86"/>
                  <a:gd name="T38" fmla="*/ 6 w 118"/>
                  <a:gd name="T39" fmla="*/ 80 h 86"/>
                  <a:gd name="T40" fmla="*/ 8 w 118"/>
                  <a:gd name="T41" fmla="*/ 80 h 86"/>
                  <a:gd name="T42" fmla="*/ 10 w 118"/>
                  <a:gd name="T43" fmla="*/ 78 h 86"/>
                  <a:gd name="T44" fmla="*/ 8 w 118"/>
                  <a:gd name="T45" fmla="*/ 74 h 86"/>
                  <a:gd name="T46" fmla="*/ 12 w 118"/>
                  <a:gd name="T47" fmla="*/ 68 h 86"/>
                  <a:gd name="T48" fmla="*/ 14 w 118"/>
                  <a:gd name="T49" fmla="*/ 68 h 86"/>
                  <a:gd name="T50" fmla="*/ 14 w 118"/>
                  <a:gd name="T51" fmla="*/ 66 h 86"/>
                  <a:gd name="T52" fmla="*/ 16 w 118"/>
                  <a:gd name="T53" fmla="*/ 66 h 86"/>
                  <a:gd name="T54" fmla="*/ 18 w 118"/>
                  <a:gd name="T55" fmla="*/ 66 h 86"/>
                  <a:gd name="T56" fmla="*/ 20 w 118"/>
                  <a:gd name="T57" fmla="*/ 66 h 86"/>
                  <a:gd name="T58" fmla="*/ 20 w 118"/>
                  <a:gd name="T59" fmla="*/ 66 h 86"/>
                  <a:gd name="T60" fmla="*/ 22 w 118"/>
                  <a:gd name="T61" fmla="*/ 64 h 86"/>
                  <a:gd name="T62" fmla="*/ 20 w 118"/>
                  <a:gd name="T63" fmla="*/ 62 h 86"/>
                  <a:gd name="T64" fmla="*/ 20 w 118"/>
                  <a:gd name="T65" fmla="*/ 60 h 86"/>
                  <a:gd name="T66" fmla="*/ 20 w 118"/>
                  <a:gd name="T67" fmla="*/ 58 h 86"/>
                  <a:gd name="T68" fmla="*/ 18 w 118"/>
                  <a:gd name="T69" fmla="*/ 56 h 86"/>
                  <a:gd name="T70" fmla="*/ 18 w 118"/>
                  <a:gd name="T71" fmla="*/ 54 h 86"/>
                  <a:gd name="T72" fmla="*/ 18 w 118"/>
                  <a:gd name="T73" fmla="*/ 50 h 86"/>
                  <a:gd name="T74" fmla="*/ 22 w 118"/>
                  <a:gd name="T75" fmla="*/ 48 h 86"/>
                  <a:gd name="T76" fmla="*/ 22 w 118"/>
                  <a:gd name="T77" fmla="*/ 48 h 86"/>
                  <a:gd name="T78" fmla="*/ 24 w 118"/>
                  <a:gd name="T79" fmla="*/ 46 h 86"/>
                  <a:gd name="T80" fmla="*/ 26 w 118"/>
                  <a:gd name="T81" fmla="*/ 44 h 86"/>
                  <a:gd name="T82" fmla="*/ 26 w 118"/>
                  <a:gd name="T83" fmla="*/ 44 h 86"/>
                  <a:gd name="T84" fmla="*/ 28 w 118"/>
                  <a:gd name="T85" fmla="*/ 42 h 86"/>
                  <a:gd name="T86" fmla="*/ 30 w 118"/>
                  <a:gd name="T87" fmla="*/ 38 h 86"/>
                  <a:gd name="T88" fmla="*/ 34 w 118"/>
                  <a:gd name="T89" fmla="*/ 34 h 86"/>
                  <a:gd name="T90" fmla="*/ 38 w 118"/>
                  <a:gd name="T91" fmla="*/ 30 h 86"/>
                  <a:gd name="T92" fmla="*/ 40 w 118"/>
                  <a:gd name="T93" fmla="*/ 24 h 86"/>
                  <a:gd name="T94" fmla="*/ 44 w 118"/>
                  <a:gd name="T95" fmla="*/ 20 h 86"/>
                  <a:gd name="T96" fmla="*/ 48 w 118"/>
                  <a:gd name="T97" fmla="*/ 18 h 86"/>
                  <a:gd name="T98" fmla="*/ 50 w 118"/>
                  <a:gd name="T99" fmla="*/ 16 h 86"/>
                  <a:gd name="T100" fmla="*/ 54 w 118"/>
                  <a:gd name="T101" fmla="*/ 14 h 86"/>
                  <a:gd name="T102" fmla="*/ 66 w 118"/>
                  <a:gd name="T103" fmla="*/ 10 h 86"/>
                  <a:gd name="T104" fmla="*/ 80 w 118"/>
                  <a:gd name="T105" fmla="*/ 6 h 86"/>
                  <a:gd name="T106" fmla="*/ 94 w 118"/>
                  <a:gd name="T107" fmla="*/ 0 h 86"/>
                  <a:gd name="T108" fmla="*/ 104 w 118"/>
                  <a:gd name="T109" fmla="*/ 0 h 86"/>
                  <a:gd name="T110" fmla="*/ 104 w 118"/>
                  <a:gd name="T111" fmla="*/ 0 h 86"/>
                  <a:gd name="T112" fmla="*/ 106 w 118"/>
                  <a:gd name="T113" fmla="*/ 0 h 86"/>
                  <a:gd name="T114" fmla="*/ 108 w 118"/>
                  <a:gd name="T115" fmla="*/ 2 h 86"/>
                  <a:gd name="T116" fmla="*/ 118 w 118"/>
                  <a:gd name="T117" fmla="*/ 28 h 86"/>
                  <a:gd name="T118" fmla="*/ 118 w 118"/>
                  <a:gd name="T119" fmla="*/ 28 h 8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8"/>
                  <a:gd name="T181" fmla="*/ 0 h 86"/>
                  <a:gd name="T182" fmla="*/ 118 w 118"/>
                  <a:gd name="T183" fmla="*/ 86 h 8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8" h="86">
                    <a:moveTo>
                      <a:pt x="118" y="28"/>
                    </a:moveTo>
                    <a:lnTo>
                      <a:pt x="102" y="32"/>
                    </a:lnTo>
                    <a:lnTo>
                      <a:pt x="94" y="38"/>
                    </a:lnTo>
                    <a:lnTo>
                      <a:pt x="86" y="46"/>
                    </a:lnTo>
                    <a:lnTo>
                      <a:pt x="80" y="54"/>
                    </a:lnTo>
                    <a:lnTo>
                      <a:pt x="74" y="58"/>
                    </a:lnTo>
                    <a:lnTo>
                      <a:pt x="68" y="60"/>
                    </a:lnTo>
                    <a:lnTo>
                      <a:pt x="62" y="62"/>
                    </a:lnTo>
                    <a:lnTo>
                      <a:pt x="58" y="64"/>
                    </a:lnTo>
                    <a:lnTo>
                      <a:pt x="54" y="64"/>
                    </a:lnTo>
                    <a:lnTo>
                      <a:pt x="52" y="64"/>
                    </a:lnTo>
                    <a:lnTo>
                      <a:pt x="36" y="78"/>
                    </a:lnTo>
                    <a:lnTo>
                      <a:pt x="6" y="86"/>
                    </a:lnTo>
                    <a:lnTo>
                      <a:pt x="2" y="84"/>
                    </a:lnTo>
                    <a:lnTo>
                      <a:pt x="0" y="84"/>
                    </a:lnTo>
                    <a:lnTo>
                      <a:pt x="2" y="84"/>
                    </a:lnTo>
                    <a:lnTo>
                      <a:pt x="4" y="80"/>
                    </a:lnTo>
                    <a:lnTo>
                      <a:pt x="6" y="80"/>
                    </a:lnTo>
                    <a:lnTo>
                      <a:pt x="8" y="80"/>
                    </a:lnTo>
                    <a:lnTo>
                      <a:pt x="10" y="78"/>
                    </a:lnTo>
                    <a:lnTo>
                      <a:pt x="8" y="74"/>
                    </a:lnTo>
                    <a:lnTo>
                      <a:pt x="12" y="68"/>
                    </a:lnTo>
                    <a:lnTo>
                      <a:pt x="14" y="68"/>
                    </a:lnTo>
                    <a:lnTo>
                      <a:pt x="14" y="66"/>
                    </a:lnTo>
                    <a:lnTo>
                      <a:pt x="16" y="66"/>
                    </a:lnTo>
                    <a:lnTo>
                      <a:pt x="18" y="66"/>
                    </a:lnTo>
                    <a:lnTo>
                      <a:pt x="20" y="66"/>
                    </a:lnTo>
                    <a:lnTo>
                      <a:pt x="22" y="64"/>
                    </a:lnTo>
                    <a:lnTo>
                      <a:pt x="20" y="62"/>
                    </a:lnTo>
                    <a:lnTo>
                      <a:pt x="20" y="60"/>
                    </a:lnTo>
                    <a:lnTo>
                      <a:pt x="20" y="58"/>
                    </a:lnTo>
                    <a:lnTo>
                      <a:pt x="18" y="56"/>
                    </a:lnTo>
                    <a:lnTo>
                      <a:pt x="18" y="54"/>
                    </a:lnTo>
                    <a:lnTo>
                      <a:pt x="18" y="50"/>
                    </a:lnTo>
                    <a:lnTo>
                      <a:pt x="22" y="48"/>
                    </a:lnTo>
                    <a:lnTo>
                      <a:pt x="24" y="46"/>
                    </a:lnTo>
                    <a:lnTo>
                      <a:pt x="26" y="44"/>
                    </a:lnTo>
                    <a:lnTo>
                      <a:pt x="28" y="42"/>
                    </a:lnTo>
                    <a:lnTo>
                      <a:pt x="30" y="38"/>
                    </a:lnTo>
                    <a:lnTo>
                      <a:pt x="34" y="34"/>
                    </a:lnTo>
                    <a:lnTo>
                      <a:pt x="38" y="30"/>
                    </a:lnTo>
                    <a:lnTo>
                      <a:pt x="40" y="24"/>
                    </a:lnTo>
                    <a:lnTo>
                      <a:pt x="44" y="20"/>
                    </a:lnTo>
                    <a:lnTo>
                      <a:pt x="48" y="18"/>
                    </a:lnTo>
                    <a:lnTo>
                      <a:pt x="50" y="16"/>
                    </a:lnTo>
                    <a:lnTo>
                      <a:pt x="54" y="14"/>
                    </a:lnTo>
                    <a:lnTo>
                      <a:pt x="66" y="10"/>
                    </a:lnTo>
                    <a:lnTo>
                      <a:pt x="80" y="6"/>
                    </a:lnTo>
                    <a:lnTo>
                      <a:pt x="94" y="0"/>
                    </a:lnTo>
                    <a:lnTo>
                      <a:pt x="104" y="0"/>
                    </a:lnTo>
                    <a:lnTo>
                      <a:pt x="106" y="0"/>
                    </a:lnTo>
                    <a:lnTo>
                      <a:pt x="108" y="2"/>
                    </a:lnTo>
                    <a:lnTo>
                      <a:pt x="118" y="28"/>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85" name="Freeform 253"/>
              <p:cNvSpPr/>
              <p:nvPr/>
            </p:nvSpPr>
            <p:spPr bwMode="gray">
              <a:xfrm>
                <a:off x="3384" y="593"/>
                <a:ext cx="101" cy="102"/>
              </a:xfrm>
              <a:custGeom>
                <a:avLst/>
                <a:gdLst>
                  <a:gd name="T0" fmla="*/ 72 w 92"/>
                  <a:gd name="T1" fmla="*/ 4 h 102"/>
                  <a:gd name="T2" fmla="*/ 72 w 92"/>
                  <a:gd name="T3" fmla="*/ 8 h 102"/>
                  <a:gd name="T4" fmla="*/ 80 w 92"/>
                  <a:gd name="T5" fmla="*/ 18 h 102"/>
                  <a:gd name="T6" fmla="*/ 88 w 92"/>
                  <a:gd name="T7" fmla="*/ 22 h 102"/>
                  <a:gd name="T8" fmla="*/ 90 w 92"/>
                  <a:gd name="T9" fmla="*/ 24 h 102"/>
                  <a:gd name="T10" fmla="*/ 92 w 92"/>
                  <a:gd name="T11" fmla="*/ 34 h 102"/>
                  <a:gd name="T12" fmla="*/ 86 w 92"/>
                  <a:gd name="T13" fmla="*/ 44 h 102"/>
                  <a:gd name="T14" fmla="*/ 78 w 92"/>
                  <a:gd name="T15" fmla="*/ 50 h 102"/>
                  <a:gd name="T16" fmla="*/ 74 w 92"/>
                  <a:gd name="T17" fmla="*/ 50 h 102"/>
                  <a:gd name="T18" fmla="*/ 72 w 92"/>
                  <a:gd name="T19" fmla="*/ 58 h 102"/>
                  <a:gd name="T20" fmla="*/ 66 w 92"/>
                  <a:gd name="T21" fmla="*/ 64 h 102"/>
                  <a:gd name="T22" fmla="*/ 64 w 92"/>
                  <a:gd name="T23" fmla="*/ 66 h 102"/>
                  <a:gd name="T24" fmla="*/ 54 w 92"/>
                  <a:gd name="T25" fmla="*/ 68 h 102"/>
                  <a:gd name="T26" fmla="*/ 50 w 92"/>
                  <a:gd name="T27" fmla="*/ 74 h 102"/>
                  <a:gd name="T28" fmla="*/ 50 w 92"/>
                  <a:gd name="T29" fmla="*/ 78 h 102"/>
                  <a:gd name="T30" fmla="*/ 48 w 92"/>
                  <a:gd name="T31" fmla="*/ 82 h 102"/>
                  <a:gd name="T32" fmla="*/ 30 w 92"/>
                  <a:gd name="T33" fmla="*/ 98 h 102"/>
                  <a:gd name="T34" fmla="*/ 2 w 92"/>
                  <a:gd name="T35" fmla="*/ 76 h 102"/>
                  <a:gd name="T36" fmla="*/ 0 w 92"/>
                  <a:gd name="T37" fmla="*/ 74 h 102"/>
                  <a:gd name="T38" fmla="*/ 2 w 92"/>
                  <a:gd name="T39" fmla="*/ 72 h 102"/>
                  <a:gd name="T40" fmla="*/ 26 w 92"/>
                  <a:gd name="T41" fmla="*/ 62 h 102"/>
                  <a:gd name="T42" fmla="*/ 46 w 92"/>
                  <a:gd name="T43" fmla="*/ 42 h 102"/>
                  <a:gd name="T44" fmla="*/ 50 w 92"/>
                  <a:gd name="T45" fmla="*/ 26 h 102"/>
                  <a:gd name="T46" fmla="*/ 48 w 92"/>
                  <a:gd name="T47" fmla="*/ 20 h 102"/>
                  <a:gd name="T48" fmla="*/ 48 w 92"/>
                  <a:gd name="T49" fmla="*/ 16 h 102"/>
                  <a:gd name="T50" fmla="*/ 48 w 92"/>
                  <a:gd name="T51" fmla="*/ 12 h 102"/>
                  <a:gd name="T52" fmla="*/ 52 w 92"/>
                  <a:gd name="T53" fmla="*/ 12 h 102"/>
                  <a:gd name="T54" fmla="*/ 58 w 92"/>
                  <a:gd name="T55" fmla="*/ 10 h 102"/>
                  <a:gd name="T56" fmla="*/ 60 w 92"/>
                  <a:gd name="T57" fmla="*/ 8 h 102"/>
                  <a:gd name="T58" fmla="*/ 62 w 92"/>
                  <a:gd name="T59" fmla="*/ 4 h 102"/>
                  <a:gd name="T60" fmla="*/ 64 w 92"/>
                  <a:gd name="T61" fmla="*/ 4 h 102"/>
                  <a:gd name="T62" fmla="*/ 72 w 92"/>
                  <a:gd name="T63" fmla="*/ 0 h 10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2"/>
                  <a:gd name="T97" fmla="*/ 0 h 102"/>
                  <a:gd name="T98" fmla="*/ 92 w 92"/>
                  <a:gd name="T99" fmla="*/ 102 h 10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2" h="102">
                    <a:moveTo>
                      <a:pt x="72" y="0"/>
                    </a:moveTo>
                    <a:lnTo>
                      <a:pt x="72" y="4"/>
                    </a:lnTo>
                    <a:lnTo>
                      <a:pt x="72" y="8"/>
                    </a:lnTo>
                    <a:lnTo>
                      <a:pt x="76" y="14"/>
                    </a:lnTo>
                    <a:lnTo>
                      <a:pt x="80" y="18"/>
                    </a:lnTo>
                    <a:lnTo>
                      <a:pt x="84" y="22"/>
                    </a:lnTo>
                    <a:lnTo>
                      <a:pt x="88" y="22"/>
                    </a:lnTo>
                    <a:lnTo>
                      <a:pt x="90" y="24"/>
                    </a:lnTo>
                    <a:lnTo>
                      <a:pt x="92" y="30"/>
                    </a:lnTo>
                    <a:lnTo>
                      <a:pt x="92" y="34"/>
                    </a:lnTo>
                    <a:lnTo>
                      <a:pt x="90" y="40"/>
                    </a:lnTo>
                    <a:lnTo>
                      <a:pt x="86" y="44"/>
                    </a:lnTo>
                    <a:lnTo>
                      <a:pt x="82" y="46"/>
                    </a:lnTo>
                    <a:lnTo>
                      <a:pt x="78" y="50"/>
                    </a:lnTo>
                    <a:lnTo>
                      <a:pt x="76" y="50"/>
                    </a:lnTo>
                    <a:lnTo>
                      <a:pt x="74" y="50"/>
                    </a:lnTo>
                    <a:lnTo>
                      <a:pt x="74" y="56"/>
                    </a:lnTo>
                    <a:lnTo>
                      <a:pt x="72" y="58"/>
                    </a:lnTo>
                    <a:lnTo>
                      <a:pt x="70" y="62"/>
                    </a:lnTo>
                    <a:lnTo>
                      <a:pt x="66" y="64"/>
                    </a:lnTo>
                    <a:lnTo>
                      <a:pt x="64" y="64"/>
                    </a:lnTo>
                    <a:lnTo>
                      <a:pt x="64" y="66"/>
                    </a:lnTo>
                    <a:lnTo>
                      <a:pt x="58" y="66"/>
                    </a:lnTo>
                    <a:lnTo>
                      <a:pt x="54" y="68"/>
                    </a:lnTo>
                    <a:lnTo>
                      <a:pt x="52" y="72"/>
                    </a:lnTo>
                    <a:lnTo>
                      <a:pt x="50" y="74"/>
                    </a:lnTo>
                    <a:lnTo>
                      <a:pt x="50" y="76"/>
                    </a:lnTo>
                    <a:lnTo>
                      <a:pt x="50" y="78"/>
                    </a:lnTo>
                    <a:lnTo>
                      <a:pt x="50" y="80"/>
                    </a:lnTo>
                    <a:lnTo>
                      <a:pt x="48" y="82"/>
                    </a:lnTo>
                    <a:lnTo>
                      <a:pt x="42" y="90"/>
                    </a:lnTo>
                    <a:lnTo>
                      <a:pt x="30" y="98"/>
                    </a:lnTo>
                    <a:lnTo>
                      <a:pt x="12" y="102"/>
                    </a:lnTo>
                    <a:lnTo>
                      <a:pt x="2" y="76"/>
                    </a:lnTo>
                    <a:lnTo>
                      <a:pt x="0" y="74"/>
                    </a:lnTo>
                    <a:lnTo>
                      <a:pt x="2" y="72"/>
                    </a:lnTo>
                    <a:lnTo>
                      <a:pt x="12" y="68"/>
                    </a:lnTo>
                    <a:lnTo>
                      <a:pt x="26" y="62"/>
                    </a:lnTo>
                    <a:lnTo>
                      <a:pt x="38" y="54"/>
                    </a:lnTo>
                    <a:lnTo>
                      <a:pt x="46" y="42"/>
                    </a:lnTo>
                    <a:lnTo>
                      <a:pt x="50" y="28"/>
                    </a:lnTo>
                    <a:lnTo>
                      <a:pt x="50" y="26"/>
                    </a:lnTo>
                    <a:lnTo>
                      <a:pt x="50" y="24"/>
                    </a:lnTo>
                    <a:lnTo>
                      <a:pt x="48" y="20"/>
                    </a:lnTo>
                    <a:lnTo>
                      <a:pt x="48" y="18"/>
                    </a:lnTo>
                    <a:lnTo>
                      <a:pt x="48" y="16"/>
                    </a:lnTo>
                    <a:lnTo>
                      <a:pt x="48" y="14"/>
                    </a:lnTo>
                    <a:lnTo>
                      <a:pt x="48" y="12"/>
                    </a:lnTo>
                    <a:lnTo>
                      <a:pt x="50" y="12"/>
                    </a:lnTo>
                    <a:lnTo>
                      <a:pt x="52" y="12"/>
                    </a:lnTo>
                    <a:lnTo>
                      <a:pt x="54" y="12"/>
                    </a:lnTo>
                    <a:lnTo>
                      <a:pt x="58" y="10"/>
                    </a:lnTo>
                    <a:lnTo>
                      <a:pt x="60" y="8"/>
                    </a:lnTo>
                    <a:lnTo>
                      <a:pt x="60" y="6"/>
                    </a:lnTo>
                    <a:lnTo>
                      <a:pt x="62" y="4"/>
                    </a:lnTo>
                    <a:lnTo>
                      <a:pt x="64" y="4"/>
                    </a:lnTo>
                    <a:lnTo>
                      <a:pt x="72" y="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86" name="Freeform 254"/>
              <p:cNvSpPr/>
              <p:nvPr/>
            </p:nvSpPr>
            <p:spPr bwMode="gray">
              <a:xfrm>
                <a:off x="3190" y="385"/>
                <a:ext cx="128" cy="134"/>
              </a:xfrm>
              <a:custGeom>
                <a:avLst/>
                <a:gdLst>
                  <a:gd name="T0" fmla="*/ 86 w 116"/>
                  <a:gd name="T1" fmla="*/ 132 h 134"/>
                  <a:gd name="T2" fmla="*/ 80 w 116"/>
                  <a:gd name="T3" fmla="*/ 130 h 134"/>
                  <a:gd name="T4" fmla="*/ 70 w 116"/>
                  <a:gd name="T5" fmla="*/ 124 h 134"/>
                  <a:gd name="T6" fmla="*/ 50 w 116"/>
                  <a:gd name="T7" fmla="*/ 114 h 134"/>
                  <a:gd name="T8" fmla="*/ 18 w 116"/>
                  <a:gd name="T9" fmla="*/ 98 h 134"/>
                  <a:gd name="T10" fmla="*/ 16 w 116"/>
                  <a:gd name="T11" fmla="*/ 92 h 134"/>
                  <a:gd name="T12" fmla="*/ 0 w 116"/>
                  <a:gd name="T13" fmla="*/ 68 h 134"/>
                  <a:gd name="T14" fmla="*/ 26 w 116"/>
                  <a:gd name="T15" fmla="*/ 44 h 134"/>
                  <a:gd name="T16" fmla="*/ 26 w 116"/>
                  <a:gd name="T17" fmla="*/ 40 h 134"/>
                  <a:gd name="T18" fmla="*/ 26 w 116"/>
                  <a:gd name="T19" fmla="*/ 36 h 134"/>
                  <a:gd name="T20" fmla="*/ 26 w 116"/>
                  <a:gd name="T21" fmla="*/ 32 h 134"/>
                  <a:gd name="T22" fmla="*/ 28 w 116"/>
                  <a:gd name="T23" fmla="*/ 30 h 134"/>
                  <a:gd name="T24" fmla="*/ 30 w 116"/>
                  <a:gd name="T25" fmla="*/ 26 h 134"/>
                  <a:gd name="T26" fmla="*/ 34 w 116"/>
                  <a:gd name="T27" fmla="*/ 22 h 134"/>
                  <a:gd name="T28" fmla="*/ 36 w 116"/>
                  <a:gd name="T29" fmla="*/ 16 h 134"/>
                  <a:gd name="T30" fmla="*/ 38 w 116"/>
                  <a:gd name="T31" fmla="*/ 10 h 134"/>
                  <a:gd name="T32" fmla="*/ 40 w 116"/>
                  <a:gd name="T33" fmla="*/ 6 h 134"/>
                  <a:gd name="T34" fmla="*/ 46 w 116"/>
                  <a:gd name="T35" fmla="*/ 4 h 134"/>
                  <a:gd name="T36" fmla="*/ 54 w 116"/>
                  <a:gd name="T37" fmla="*/ 2 h 134"/>
                  <a:gd name="T38" fmla="*/ 70 w 116"/>
                  <a:gd name="T39" fmla="*/ 0 h 134"/>
                  <a:gd name="T40" fmla="*/ 70 w 116"/>
                  <a:gd name="T41" fmla="*/ 2 h 134"/>
                  <a:gd name="T42" fmla="*/ 74 w 116"/>
                  <a:gd name="T43" fmla="*/ 4 h 134"/>
                  <a:gd name="T44" fmla="*/ 78 w 116"/>
                  <a:gd name="T45" fmla="*/ 2 h 134"/>
                  <a:gd name="T46" fmla="*/ 82 w 116"/>
                  <a:gd name="T47" fmla="*/ 4 h 134"/>
                  <a:gd name="T48" fmla="*/ 84 w 116"/>
                  <a:gd name="T49" fmla="*/ 10 h 134"/>
                  <a:gd name="T50" fmla="*/ 82 w 116"/>
                  <a:gd name="T51" fmla="*/ 12 h 134"/>
                  <a:gd name="T52" fmla="*/ 80 w 116"/>
                  <a:gd name="T53" fmla="*/ 16 h 134"/>
                  <a:gd name="T54" fmla="*/ 84 w 116"/>
                  <a:gd name="T55" fmla="*/ 18 h 134"/>
                  <a:gd name="T56" fmla="*/ 88 w 116"/>
                  <a:gd name="T57" fmla="*/ 22 h 134"/>
                  <a:gd name="T58" fmla="*/ 90 w 116"/>
                  <a:gd name="T59" fmla="*/ 26 h 134"/>
                  <a:gd name="T60" fmla="*/ 96 w 116"/>
                  <a:gd name="T61" fmla="*/ 32 h 134"/>
                  <a:gd name="T62" fmla="*/ 98 w 116"/>
                  <a:gd name="T63" fmla="*/ 38 h 134"/>
                  <a:gd name="T64" fmla="*/ 96 w 116"/>
                  <a:gd name="T65" fmla="*/ 42 h 134"/>
                  <a:gd name="T66" fmla="*/ 92 w 116"/>
                  <a:gd name="T67" fmla="*/ 52 h 134"/>
                  <a:gd name="T68" fmla="*/ 90 w 116"/>
                  <a:gd name="T69" fmla="*/ 60 h 134"/>
                  <a:gd name="T70" fmla="*/ 92 w 116"/>
                  <a:gd name="T71" fmla="*/ 64 h 134"/>
                  <a:gd name="T72" fmla="*/ 96 w 116"/>
                  <a:gd name="T73" fmla="*/ 72 h 134"/>
                  <a:gd name="T74" fmla="*/ 100 w 116"/>
                  <a:gd name="T75" fmla="*/ 82 h 134"/>
                  <a:gd name="T76" fmla="*/ 106 w 116"/>
                  <a:gd name="T77" fmla="*/ 86 h 134"/>
                  <a:gd name="T78" fmla="*/ 106 w 116"/>
                  <a:gd name="T79" fmla="*/ 90 h 134"/>
                  <a:gd name="T80" fmla="*/ 108 w 116"/>
                  <a:gd name="T81" fmla="*/ 96 h 134"/>
                  <a:gd name="T82" fmla="*/ 108 w 116"/>
                  <a:gd name="T83" fmla="*/ 98 h 134"/>
                  <a:gd name="T84" fmla="*/ 112 w 116"/>
                  <a:gd name="T85" fmla="*/ 102 h 134"/>
                  <a:gd name="T86" fmla="*/ 114 w 116"/>
                  <a:gd name="T87" fmla="*/ 106 h 134"/>
                  <a:gd name="T88" fmla="*/ 116 w 116"/>
                  <a:gd name="T89" fmla="*/ 112 h 134"/>
                  <a:gd name="T90" fmla="*/ 114 w 116"/>
                  <a:gd name="T91" fmla="*/ 124 h 134"/>
                  <a:gd name="T92" fmla="*/ 112 w 116"/>
                  <a:gd name="T93" fmla="*/ 124 h 134"/>
                  <a:gd name="T94" fmla="*/ 108 w 116"/>
                  <a:gd name="T95" fmla="*/ 128 h 134"/>
                  <a:gd name="T96" fmla="*/ 88 w 116"/>
                  <a:gd name="T97" fmla="*/ 134 h 13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16"/>
                  <a:gd name="T148" fmla="*/ 0 h 134"/>
                  <a:gd name="T149" fmla="*/ 116 w 116"/>
                  <a:gd name="T150" fmla="*/ 134 h 13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16" h="134">
                    <a:moveTo>
                      <a:pt x="88" y="134"/>
                    </a:moveTo>
                    <a:lnTo>
                      <a:pt x="86" y="132"/>
                    </a:lnTo>
                    <a:lnTo>
                      <a:pt x="84" y="132"/>
                    </a:lnTo>
                    <a:lnTo>
                      <a:pt x="80" y="130"/>
                    </a:lnTo>
                    <a:lnTo>
                      <a:pt x="76" y="126"/>
                    </a:lnTo>
                    <a:lnTo>
                      <a:pt x="70" y="124"/>
                    </a:lnTo>
                    <a:lnTo>
                      <a:pt x="58" y="114"/>
                    </a:lnTo>
                    <a:lnTo>
                      <a:pt x="50" y="114"/>
                    </a:lnTo>
                    <a:lnTo>
                      <a:pt x="24" y="102"/>
                    </a:lnTo>
                    <a:lnTo>
                      <a:pt x="18" y="98"/>
                    </a:lnTo>
                    <a:lnTo>
                      <a:pt x="18" y="96"/>
                    </a:lnTo>
                    <a:lnTo>
                      <a:pt x="16" y="92"/>
                    </a:lnTo>
                    <a:lnTo>
                      <a:pt x="4" y="76"/>
                    </a:lnTo>
                    <a:lnTo>
                      <a:pt x="0" y="68"/>
                    </a:lnTo>
                    <a:lnTo>
                      <a:pt x="26" y="46"/>
                    </a:lnTo>
                    <a:lnTo>
                      <a:pt x="26" y="44"/>
                    </a:lnTo>
                    <a:lnTo>
                      <a:pt x="26" y="42"/>
                    </a:lnTo>
                    <a:lnTo>
                      <a:pt x="26" y="40"/>
                    </a:lnTo>
                    <a:lnTo>
                      <a:pt x="26" y="38"/>
                    </a:lnTo>
                    <a:lnTo>
                      <a:pt x="26" y="36"/>
                    </a:lnTo>
                    <a:lnTo>
                      <a:pt x="26" y="34"/>
                    </a:lnTo>
                    <a:lnTo>
                      <a:pt x="26" y="32"/>
                    </a:lnTo>
                    <a:lnTo>
                      <a:pt x="28" y="30"/>
                    </a:lnTo>
                    <a:lnTo>
                      <a:pt x="28" y="28"/>
                    </a:lnTo>
                    <a:lnTo>
                      <a:pt x="30" y="26"/>
                    </a:lnTo>
                    <a:lnTo>
                      <a:pt x="32" y="22"/>
                    </a:lnTo>
                    <a:lnTo>
                      <a:pt x="34" y="22"/>
                    </a:lnTo>
                    <a:lnTo>
                      <a:pt x="34" y="20"/>
                    </a:lnTo>
                    <a:lnTo>
                      <a:pt x="36" y="16"/>
                    </a:lnTo>
                    <a:lnTo>
                      <a:pt x="38" y="12"/>
                    </a:lnTo>
                    <a:lnTo>
                      <a:pt x="38" y="10"/>
                    </a:lnTo>
                    <a:lnTo>
                      <a:pt x="40" y="8"/>
                    </a:lnTo>
                    <a:lnTo>
                      <a:pt x="40" y="6"/>
                    </a:lnTo>
                    <a:lnTo>
                      <a:pt x="42" y="6"/>
                    </a:lnTo>
                    <a:lnTo>
                      <a:pt x="46" y="4"/>
                    </a:lnTo>
                    <a:lnTo>
                      <a:pt x="50" y="2"/>
                    </a:lnTo>
                    <a:lnTo>
                      <a:pt x="54" y="2"/>
                    </a:lnTo>
                    <a:lnTo>
                      <a:pt x="60" y="2"/>
                    </a:lnTo>
                    <a:lnTo>
                      <a:pt x="70" y="0"/>
                    </a:lnTo>
                    <a:lnTo>
                      <a:pt x="70" y="2"/>
                    </a:lnTo>
                    <a:lnTo>
                      <a:pt x="72" y="4"/>
                    </a:lnTo>
                    <a:lnTo>
                      <a:pt x="74" y="4"/>
                    </a:lnTo>
                    <a:lnTo>
                      <a:pt x="76" y="4"/>
                    </a:lnTo>
                    <a:lnTo>
                      <a:pt x="78" y="2"/>
                    </a:lnTo>
                    <a:lnTo>
                      <a:pt x="82" y="4"/>
                    </a:lnTo>
                    <a:lnTo>
                      <a:pt x="82" y="8"/>
                    </a:lnTo>
                    <a:lnTo>
                      <a:pt x="84" y="10"/>
                    </a:lnTo>
                    <a:lnTo>
                      <a:pt x="82" y="10"/>
                    </a:lnTo>
                    <a:lnTo>
                      <a:pt x="82" y="12"/>
                    </a:lnTo>
                    <a:lnTo>
                      <a:pt x="80" y="14"/>
                    </a:lnTo>
                    <a:lnTo>
                      <a:pt x="80" y="16"/>
                    </a:lnTo>
                    <a:lnTo>
                      <a:pt x="82" y="16"/>
                    </a:lnTo>
                    <a:lnTo>
                      <a:pt x="84" y="18"/>
                    </a:lnTo>
                    <a:lnTo>
                      <a:pt x="86" y="20"/>
                    </a:lnTo>
                    <a:lnTo>
                      <a:pt x="88" y="22"/>
                    </a:lnTo>
                    <a:lnTo>
                      <a:pt x="88" y="24"/>
                    </a:lnTo>
                    <a:lnTo>
                      <a:pt x="90" y="26"/>
                    </a:lnTo>
                    <a:lnTo>
                      <a:pt x="94" y="28"/>
                    </a:lnTo>
                    <a:lnTo>
                      <a:pt x="96" y="32"/>
                    </a:lnTo>
                    <a:lnTo>
                      <a:pt x="98" y="34"/>
                    </a:lnTo>
                    <a:lnTo>
                      <a:pt x="98" y="38"/>
                    </a:lnTo>
                    <a:lnTo>
                      <a:pt x="96" y="42"/>
                    </a:lnTo>
                    <a:lnTo>
                      <a:pt x="94" y="46"/>
                    </a:lnTo>
                    <a:lnTo>
                      <a:pt x="92" y="52"/>
                    </a:lnTo>
                    <a:lnTo>
                      <a:pt x="92" y="56"/>
                    </a:lnTo>
                    <a:lnTo>
                      <a:pt x="90" y="60"/>
                    </a:lnTo>
                    <a:lnTo>
                      <a:pt x="92" y="64"/>
                    </a:lnTo>
                    <a:lnTo>
                      <a:pt x="94" y="68"/>
                    </a:lnTo>
                    <a:lnTo>
                      <a:pt x="96" y="72"/>
                    </a:lnTo>
                    <a:lnTo>
                      <a:pt x="98" y="76"/>
                    </a:lnTo>
                    <a:lnTo>
                      <a:pt x="100" y="82"/>
                    </a:lnTo>
                    <a:lnTo>
                      <a:pt x="104" y="84"/>
                    </a:lnTo>
                    <a:lnTo>
                      <a:pt x="106" y="86"/>
                    </a:lnTo>
                    <a:lnTo>
                      <a:pt x="106" y="88"/>
                    </a:lnTo>
                    <a:lnTo>
                      <a:pt x="106" y="90"/>
                    </a:lnTo>
                    <a:lnTo>
                      <a:pt x="106" y="92"/>
                    </a:lnTo>
                    <a:lnTo>
                      <a:pt x="108" y="96"/>
                    </a:lnTo>
                    <a:lnTo>
                      <a:pt x="108" y="98"/>
                    </a:lnTo>
                    <a:lnTo>
                      <a:pt x="110" y="100"/>
                    </a:lnTo>
                    <a:lnTo>
                      <a:pt x="112" y="102"/>
                    </a:lnTo>
                    <a:lnTo>
                      <a:pt x="114" y="104"/>
                    </a:lnTo>
                    <a:lnTo>
                      <a:pt x="114" y="106"/>
                    </a:lnTo>
                    <a:lnTo>
                      <a:pt x="114" y="108"/>
                    </a:lnTo>
                    <a:lnTo>
                      <a:pt x="116" y="112"/>
                    </a:lnTo>
                    <a:lnTo>
                      <a:pt x="116" y="114"/>
                    </a:lnTo>
                    <a:lnTo>
                      <a:pt x="114" y="124"/>
                    </a:lnTo>
                    <a:lnTo>
                      <a:pt x="112" y="124"/>
                    </a:lnTo>
                    <a:lnTo>
                      <a:pt x="110" y="126"/>
                    </a:lnTo>
                    <a:lnTo>
                      <a:pt x="108" y="128"/>
                    </a:lnTo>
                    <a:lnTo>
                      <a:pt x="88" y="134"/>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87" name="Freeform 255"/>
              <p:cNvSpPr/>
              <p:nvPr/>
            </p:nvSpPr>
            <p:spPr bwMode="gray">
              <a:xfrm>
                <a:off x="3141" y="453"/>
                <a:ext cx="68" cy="72"/>
              </a:xfrm>
              <a:custGeom>
                <a:avLst/>
                <a:gdLst>
                  <a:gd name="T0" fmla="*/ 4 w 62"/>
                  <a:gd name="T1" fmla="*/ 40 h 72"/>
                  <a:gd name="T2" fmla="*/ 4 w 62"/>
                  <a:gd name="T3" fmla="*/ 8 h 72"/>
                  <a:gd name="T4" fmla="*/ 4 w 62"/>
                  <a:gd name="T5" fmla="*/ 8 h 72"/>
                  <a:gd name="T6" fmla="*/ 6 w 62"/>
                  <a:gd name="T7" fmla="*/ 10 h 72"/>
                  <a:gd name="T8" fmla="*/ 8 w 62"/>
                  <a:gd name="T9" fmla="*/ 10 h 72"/>
                  <a:gd name="T10" fmla="*/ 8 w 62"/>
                  <a:gd name="T11" fmla="*/ 10 h 72"/>
                  <a:gd name="T12" fmla="*/ 8 w 62"/>
                  <a:gd name="T13" fmla="*/ 12 h 72"/>
                  <a:gd name="T14" fmla="*/ 10 w 62"/>
                  <a:gd name="T15" fmla="*/ 14 h 72"/>
                  <a:gd name="T16" fmla="*/ 12 w 62"/>
                  <a:gd name="T17" fmla="*/ 16 h 72"/>
                  <a:gd name="T18" fmla="*/ 16 w 62"/>
                  <a:gd name="T19" fmla="*/ 16 h 72"/>
                  <a:gd name="T20" fmla="*/ 20 w 62"/>
                  <a:gd name="T21" fmla="*/ 16 h 72"/>
                  <a:gd name="T22" fmla="*/ 26 w 62"/>
                  <a:gd name="T23" fmla="*/ 14 h 72"/>
                  <a:gd name="T24" fmla="*/ 44 w 62"/>
                  <a:gd name="T25" fmla="*/ 0 h 72"/>
                  <a:gd name="T26" fmla="*/ 44 w 62"/>
                  <a:gd name="T27" fmla="*/ 0 h 72"/>
                  <a:gd name="T28" fmla="*/ 44 w 62"/>
                  <a:gd name="T29" fmla="*/ 0 h 72"/>
                  <a:gd name="T30" fmla="*/ 46 w 62"/>
                  <a:gd name="T31" fmla="*/ 4 h 72"/>
                  <a:gd name="T32" fmla="*/ 48 w 62"/>
                  <a:gd name="T33" fmla="*/ 8 h 72"/>
                  <a:gd name="T34" fmla="*/ 48 w 62"/>
                  <a:gd name="T35" fmla="*/ 8 h 72"/>
                  <a:gd name="T36" fmla="*/ 50 w 62"/>
                  <a:gd name="T37" fmla="*/ 10 h 72"/>
                  <a:gd name="T38" fmla="*/ 54 w 62"/>
                  <a:gd name="T39" fmla="*/ 14 h 72"/>
                  <a:gd name="T40" fmla="*/ 56 w 62"/>
                  <a:gd name="T41" fmla="*/ 18 h 72"/>
                  <a:gd name="T42" fmla="*/ 58 w 62"/>
                  <a:gd name="T43" fmla="*/ 22 h 72"/>
                  <a:gd name="T44" fmla="*/ 60 w 62"/>
                  <a:gd name="T45" fmla="*/ 26 h 72"/>
                  <a:gd name="T46" fmla="*/ 62 w 62"/>
                  <a:gd name="T47" fmla="*/ 28 h 72"/>
                  <a:gd name="T48" fmla="*/ 62 w 62"/>
                  <a:gd name="T49" fmla="*/ 28 h 72"/>
                  <a:gd name="T50" fmla="*/ 62 w 62"/>
                  <a:gd name="T51" fmla="*/ 30 h 72"/>
                  <a:gd name="T52" fmla="*/ 62 w 62"/>
                  <a:gd name="T53" fmla="*/ 30 h 72"/>
                  <a:gd name="T54" fmla="*/ 60 w 62"/>
                  <a:gd name="T55" fmla="*/ 32 h 72"/>
                  <a:gd name="T56" fmla="*/ 56 w 62"/>
                  <a:gd name="T57" fmla="*/ 34 h 72"/>
                  <a:gd name="T58" fmla="*/ 48 w 62"/>
                  <a:gd name="T59" fmla="*/ 34 h 72"/>
                  <a:gd name="T60" fmla="*/ 40 w 62"/>
                  <a:gd name="T61" fmla="*/ 36 h 72"/>
                  <a:gd name="T62" fmla="*/ 34 w 62"/>
                  <a:gd name="T63" fmla="*/ 38 h 72"/>
                  <a:gd name="T64" fmla="*/ 34 w 62"/>
                  <a:gd name="T65" fmla="*/ 38 h 72"/>
                  <a:gd name="T66" fmla="*/ 36 w 62"/>
                  <a:gd name="T67" fmla="*/ 42 h 72"/>
                  <a:gd name="T68" fmla="*/ 38 w 62"/>
                  <a:gd name="T69" fmla="*/ 46 h 72"/>
                  <a:gd name="T70" fmla="*/ 40 w 62"/>
                  <a:gd name="T71" fmla="*/ 50 h 72"/>
                  <a:gd name="T72" fmla="*/ 42 w 62"/>
                  <a:gd name="T73" fmla="*/ 52 h 72"/>
                  <a:gd name="T74" fmla="*/ 42 w 62"/>
                  <a:gd name="T75" fmla="*/ 56 h 72"/>
                  <a:gd name="T76" fmla="*/ 40 w 62"/>
                  <a:gd name="T77" fmla="*/ 56 h 72"/>
                  <a:gd name="T78" fmla="*/ 38 w 62"/>
                  <a:gd name="T79" fmla="*/ 58 h 72"/>
                  <a:gd name="T80" fmla="*/ 36 w 62"/>
                  <a:gd name="T81" fmla="*/ 62 h 72"/>
                  <a:gd name="T82" fmla="*/ 32 w 62"/>
                  <a:gd name="T83" fmla="*/ 66 h 72"/>
                  <a:gd name="T84" fmla="*/ 30 w 62"/>
                  <a:gd name="T85" fmla="*/ 68 h 72"/>
                  <a:gd name="T86" fmla="*/ 28 w 62"/>
                  <a:gd name="T87" fmla="*/ 68 h 72"/>
                  <a:gd name="T88" fmla="*/ 26 w 62"/>
                  <a:gd name="T89" fmla="*/ 68 h 72"/>
                  <a:gd name="T90" fmla="*/ 26 w 62"/>
                  <a:gd name="T91" fmla="*/ 70 h 72"/>
                  <a:gd name="T92" fmla="*/ 26 w 62"/>
                  <a:gd name="T93" fmla="*/ 72 h 72"/>
                  <a:gd name="T94" fmla="*/ 24 w 62"/>
                  <a:gd name="T95" fmla="*/ 72 h 72"/>
                  <a:gd name="T96" fmla="*/ 20 w 62"/>
                  <a:gd name="T97" fmla="*/ 70 h 72"/>
                  <a:gd name="T98" fmla="*/ 14 w 62"/>
                  <a:gd name="T99" fmla="*/ 70 h 72"/>
                  <a:gd name="T100" fmla="*/ 8 w 62"/>
                  <a:gd name="T101" fmla="*/ 70 h 72"/>
                  <a:gd name="T102" fmla="*/ 2 w 62"/>
                  <a:gd name="T103" fmla="*/ 70 h 72"/>
                  <a:gd name="T104" fmla="*/ 0 w 62"/>
                  <a:gd name="T105" fmla="*/ 70 h 72"/>
                  <a:gd name="T106" fmla="*/ 4 w 62"/>
                  <a:gd name="T107" fmla="*/ 40 h 7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2"/>
                  <a:gd name="T163" fmla="*/ 0 h 72"/>
                  <a:gd name="T164" fmla="*/ 62 w 62"/>
                  <a:gd name="T165" fmla="*/ 72 h 7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2" h="72">
                    <a:moveTo>
                      <a:pt x="4" y="40"/>
                    </a:moveTo>
                    <a:lnTo>
                      <a:pt x="4" y="8"/>
                    </a:lnTo>
                    <a:lnTo>
                      <a:pt x="6" y="10"/>
                    </a:lnTo>
                    <a:lnTo>
                      <a:pt x="8" y="10"/>
                    </a:lnTo>
                    <a:lnTo>
                      <a:pt x="8" y="12"/>
                    </a:lnTo>
                    <a:lnTo>
                      <a:pt x="10" y="14"/>
                    </a:lnTo>
                    <a:lnTo>
                      <a:pt x="12" y="16"/>
                    </a:lnTo>
                    <a:lnTo>
                      <a:pt x="16" y="16"/>
                    </a:lnTo>
                    <a:lnTo>
                      <a:pt x="20" y="16"/>
                    </a:lnTo>
                    <a:lnTo>
                      <a:pt x="26" y="14"/>
                    </a:lnTo>
                    <a:lnTo>
                      <a:pt x="44" y="0"/>
                    </a:lnTo>
                    <a:lnTo>
                      <a:pt x="46" y="4"/>
                    </a:lnTo>
                    <a:lnTo>
                      <a:pt x="48" y="8"/>
                    </a:lnTo>
                    <a:lnTo>
                      <a:pt x="50" y="10"/>
                    </a:lnTo>
                    <a:lnTo>
                      <a:pt x="54" y="14"/>
                    </a:lnTo>
                    <a:lnTo>
                      <a:pt x="56" y="18"/>
                    </a:lnTo>
                    <a:lnTo>
                      <a:pt x="58" y="22"/>
                    </a:lnTo>
                    <a:lnTo>
                      <a:pt x="60" y="26"/>
                    </a:lnTo>
                    <a:lnTo>
                      <a:pt x="62" y="28"/>
                    </a:lnTo>
                    <a:lnTo>
                      <a:pt x="62" y="30"/>
                    </a:lnTo>
                    <a:lnTo>
                      <a:pt x="60" y="32"/>
                    </a:lnTo>
                    <a:lnTo>
                      <a:pt x="56" y="34"/>
                    </a:lnTo>
                    <a:lnTo>
                      <a:pt x="48" y="34"/>
                    </a:lnTo>
                    <a:lnTo>
                      <a:pt x="40" y="36"/>
                    </a:lnTo>
                    <a:lnTo>
                      <a:pt x="34" y="38"/>
                    </a:lnTo>
                    <a:lnTo>
                      <a:pt x="36" y="42"/>
                    </a:lnTo>
                    <a:lnTo>
                      <a:pt x="38" y="46"/>
                    </a:lnTo>
                    <a:lnTo>
                      <a:pt x="40" y="50"/>
                    </a:lnTo>
                    <a:lnTo>
                      <a:pt x="42" y="52"/>
                    </a:lnTo>
                    <a:lnTo>
                      <a:pt x="42" y="56"/>
                    </a:lnTo>
                    <a:lnTo>
                      <a:pt x="40" y="56"/>
                    </a:lnTo>
                    <a:lnTo>
                      <a:pt x="38" y="58"/>
                    </a:lnTo>
                    <a:lnTo>
                      <a:pt x="36" y="62"/>
                    </a:lnTo>
                    <a:lnTo>
                      <a:pt x="32" y="66"/>
                    </a:lnTo>
                    <a:lnTo>
                      <a:pt x="30" y="68"/>
                    </a:lnTo>
                    <a:lnTo>
                      <a:pt x="28" y="68"/>
                    </a:lnTo>
                    <a:lnTo>
                      <a:pt x="26" y="68"/>
                    </a:lnTo>
                    <a:lnTo>
                      <a:pt x="26" y="70"/>
                    </a:lnTo>
                    <a:lnTo>
                      <a:pt x="26" y="72"/>
                    </a:lnTo>
                    <a:lnTo>
                      <a:pt x="24" y="72"/>
                    </a:lnTo>
                    <a:lnTo>
                      <a:pt x="20" y="70"/>
                    </a:lnTo>
                    <a:lnTo>
                      <a:pt x="14" y="70"/>
                    </a:lnTo>
                    <a:lnTo>
                      <a:pt x="8" y="70"/>
                    </a:lnTo>
                    <a:lnTo>
                      <a:pt x="2" y="70"/>
                    </a:lnTo>
                    <a:lnTo>
                      <a:pt x="0" y="70"/>
                    </a:lnTo>
                    <a:lnTo>
                      <a:pt x="4" y="4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88" name="Freeform 257"/>
              <p:cNvSpPr/>
              <p:nvPr/>
            </p:nvSpPr>
            <p:spPr bwMode="gray">
              <a:xfrm>
                <a:off x="3145" y="393"/>
                <a:ext cx="89" cy="76"/>
              </a:xfrm>
              <a:custGeom>
                <a:avLst/>
                <a:gdLst>
                  <a:gd name="T0" fmla="*/ 70 w 80"/>
                  <a:gd name="T1" fmla="*/ 4 h 76"/>
                  <a:gd name="T2" fmla="*/ 64 w 80"/>
                  <a:gd name="T3" fmla="*/ 6 h 76"/>
                  <a:gd name="T4" fmla="*/ 60 w 80"/>
                  <a:gd name="T5" fmla="*/ 6 h 76"/>
                  <a:gd name="T6" fmla="*/ 56 w 80"/>
                  <a:gd name="T7" fmla="*/ 10 h 76"/>
                  <a:gd name="T8" fmla="*/ 54 w 80"/>
                  <a:gd name="T9" fmla="*/ 12 h 76"/>
                  <a:gd name="T10" fmla="*/ 44 w 80"/>
                  <a:gd name="T11" fmla="*/ 16 h 76"/>
                  <a:gd name="T12" fmla="*/ 32 w 80"/>
                  <a:gd name="T13" fmla="*/ 16 h 76"/>
                  <a:gd name="T14" fmla="*/ 24 w 80"/>
                  <a:gd name="T15" fmla="*/ 14 h 76"/>
                  <a:gd name="T16" fmla="*/ 20 w 80"/>
                  <a:gd name="T17" fmla="*/ 12 h 76"/>
                  <a:gd name="T18" fmla="*/ 16 w 80"/>
                  <a:gd name="T19" fmla="*/ 14 h 76"/>
                  <a:gd name="T20" fmla="*/ 16 w 80"/>
                  <a:gd name="T21" fmla="*/ 16 h 76"/>
                  <a:gd name="T22" fmla="*/ 10 w 80"/>
                  <a:gd name="T23" fmla="*/ 24 h 76"/>
                  <a:gd name="T24" fmla="*/ 8 w 80"/>
                  <a:gd name="T25" fmla="*/ 24 h 76"/>
                  <a:gd name="T26" fmla="*/ 6 w 80"/>
                  <a:gd name="T27" fmla="*/ 24 h 76"/>
                  <a:gd name="T28" fmla="*/ 4 w 80"/>
                  <a:gd name="T29" fmla="*/ 24 h 76"/>
                  <a:gd name="T30" fmla="*/ 6 w 80"/>
                  <a:gd name="T31" fmla="*/ 26 h 76"/>
                  <a:gd name="T32" fmla="*/ 6 w 80"/>
                  <a:gd name="T33" fmla="*/ 30 h 76"/>
                  <a:gd name="T34" fmla="*/ 4 w 80"/>
                  <a:gd name="T35" fmla="*/ 34 h 76"/>
                  <a:gd name="T36" fmla="*/ 4 w 80"/>
                  <a:gd name="T37" fmla="*/ 36 h 76"/>
                  <a:gd name="T38" fmla="*/ 2 w 80"/>
                  <a:gd name="T39" fmla="*/ 42 h 76"/>
                  <a:gd name="T40" fmla="*/ 4 w 80"/>
                  <a:gd name="T41" fmla="*/ 42 h 76"/>
                  <a:gd name="T42" fmla="*/ 8 w 80"/>
                  <a:gd name="T43" fmla="*/ 42 h 76"/>
                  <a:gd name="T44" fmla="*/ 12 w 80"/>
                  <a:gd name="T45" fmla="*/ 44 h 76"/>
                  <a:gd name="T46" fmla="*/ 8 w 80"/>
                  <a:gd name="T47" fmla="*/ 50 h 76"/>
                  <a:gd name="T48" fmla="*/ 8 w 80"/>
                  <a:gd name="T49" fmla="*/ 54 h 76"/>
                  <a:gd name="T50" fmla="*/ 6 w 80"/>
                  <a:gd name="T51" fmla="*/ 58 h 76"/>
                  <a:gd name="T52" fmla="*/ 4 w 80"/>
                  <a:gd name="T53" fmla="*/ 62 h 76"/>
                  <a:gd name="T54" fmla="*/ 4 w 80"/>
                  <a:gd name="T55" fmla="*/ 62 h 76"/>
                  <a:gd name="T56" fmla="*/ 2 w 80"/>
                  <a:gd name="T57" fmla="*/ 66 h 76"/>
                  <a:gd name="T58" fmla="*/ 0 w 80"/>
                  <a:gd name="T59" fmla="*/ 68 h 76"/>
                  <a:gd name="T60" fmla="*/ 4 w 80"/>
                  <a:gd name="T61" fmla="*/ 70 h 76"/>
                  <a:gd name="T62" fmla="*/ 4 w 80"/>
                  <a:gd name="T63" fmla="*/ 72 h 76"/>
                  <a:gd name="T64" fmla="*/ 8 w 80"/>
                  <a:gd name="T65" fmla="*/ 76 h 76"/>
                  <a:gd name="T66" fmla="*/ 16 w 80"/>
                  <a:gd name="T67" fmla="*/ 76 h 76"/>
                  <a:gd name="T68" fmla="*/ 66 w 80"/>
                  <a:gd name="T69" fmla="*/ 38 h 76"/>
                  <a:gd name="T70" fmla="*/ 66 w 80"/>
                  <a:gd name="T71" fmla="*/ 34 h 76"/>
                  <a:gd name="T72" fmla="*/ 66 w 80"/>
                  <a:gd name="T73" fmla="*/ 30 h 76"/>
                  <a:gd name="T74" fmla="*/ 66 w 80"/>
                  <a:gd name="T75" fmla="*/ 26 h 76"/>
                  <a:gd name="T76" fmla="*/ 66 w 80"/>
                  <a:gd name="T77" fmla="*/ 22 h 76"/>
                  <a:gd name="T78" fmla="*/ 70 w 80"/>
                  <a:gd name="T79" fmla="*/ 20 h 76"/>
                  <a:gd name="T80" fmla="*/ 72 w 80"/>
                  <a:gd name="T81" fmla="*/ 14 h 76"/>
                  <a:gd name="T82" fmla="*/ 74 w 80"/>
                  <a:gd name="T83" fmla="*/ 12 h 76"/>
                  <a:gd name="T84" fmla="*/ 78 w 80"/>
                  <a:gd name="T85" fmla="*/ 4 h 76"/>
                  <a:gd name="T86" fmla="*/ 80 w 80"/>
                  <a:gd name="T87" fmla="*/ 0 h 76"/>
                  <a:gd name="T88" fmla="*/ 72 w 80"/>
                  <a:gd name="T89" fmla="*/ 2 h 7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0"/>
                  <a:gd name="T136" fmla="*/ 0 h 76"/>
                  <a:gd name="T137" fmla="*/ 80 w 80"/>
                  <a:gd name="T138" fmla="*/ 76 h 7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0" h="76">
                    <a:moveTo>
                      <a:pt x="72" y="2"/>
                    </a:moveTo>
                    <a:lnTo>
                      <a:pt x="70" y="4"/>
                    </a:lnTo>
                    <a:lnTo>
                      <a:pt x="66" y="6"/>
                    </a:lnTo>
                    <a:lnTo>
                      <a:pt x="64" y="6"/>
                    </a:lnTo>
                    <a:lnTo>
                      <a:pt x="62" y="6"/>
                    </a:lnTo>
                    <a:lnTo>
                      <a:pt x="60" y="6"/>
                    </a:lnTo>
                    <a:lnTo>
                      <a:pt x="58" y="8"/>
                    </a:lnTo>
                    <a:lnTo>
                      <a:pt x="56" y="10"/>
                    </a:lnTo>
                    <a:lnTo>
                      <a:pt x="54" y="12"/>
                    </a:lnTo>
                    <a:lnTo>
                      <a:pt x="50" y="14"/>
                    </a:lnTo>
                    <a:lnTo>
                      <a:pt x="44" y="16"/>
                    </a:lnTo>
                    <a:lnTo>
                      <a:pt x="38" y="16"/>
                    </a:lnTo>
                    <a:lnTo>
                      <a:pt x="32" y="16"/>
                    </a:lnTo>
                    <a:lnTo>
                      <a:pt x="28" y="16"/>
                    </a:lnTo>
                    <a:lnTo>
                      <a:pt x="24" y="14"/>
                    </a:lnTo>
                    <a:lnTo>
                      <a:pt x="20" y="12"/>
                    </a:lnTo>
                    <a:lnTo>
                      <a:pt x="18" y="12"/>
                    </a:lnTo>
                    <a:lnTo>
                      <a:pt x="16" y="14"/>
                    </a:lnTo>
                    <a:lnTo>
                      <a:pt x="16" y="16"/>
                    </a:lnTo>
                    <a:lnTo>
                      <a:pt x="12" y="20"/>
                    </a:lnTo>
                    <a:lnTo>
                      <a:pt x="10" y="24"/>
                    </a:lnTo>
                    <a:lnTo>
                      <a:pt x="8" y="24"/>
                    </a:lnTo>
                    <a:lnTo>
                      <a:pt x="6" y="24"/>
                    </a:lnTo>
                    <a:lnTo>
                      <a:pt x="4" y="22"/>
                    </a:lnTo>
                    <a:lnTo>
                      <a:pt x="4" y="24"/>
                    </a:lnTo>
                    <a:lnTo>
                      <a:pt x="6" y="26"/>
                    </a:lnTo>
                    <a:lnTo>
                      <a:pt x="6" y="28"/>
                    </a:lnTo>
                    <a:lnTo>
                      <a:pt x="6" y="30"/>
                    </a:lnTo>
                    <a:lnTo>
                      <a:pt x="6" y="32"/>
                    </a:lnTo>
                    <a:lnTo>
                      <a:pt x="4" y="34"/>
                    </a:lnTo>
                    <a:lnTo>
                      <a:pt x="4" y="36"/>
                    </a:lnTo>
                    <a:lnTo>
                      <a:pt x="4" y="38"/>
                    </a:lnTo>
                    <a:lnTo>
                      <a:pt x="2" y="42"/>
                    </a:lnTo>
                    <a:lnTo>
                      <a:pt x="4" y="42"/>
                    </a:lnTo>
                    <a:lnTo>
                      <a:pt x="6" y="42"/>
                    </a:lnTo>
                    <a:lnTo>
                      <a:pt x="8" y="42"/>
                    </a:lnTo>
                    <a:lnTo>
                      <a:pt x="10" y="42"/>
                    </a:lnTo>
                    <a:lnTo>
                      <a:pt x="12" y="44"/>
                    </a:lnTo>
                    <a:lnTo>
                      <a:pt x="12" y="46"/>
                    </a:lnTo>
                    <a:lnTo>
                      <a:pt x="8" y="50"/>
                    </a:lnTo>
                    <a:lnTo>
                      <a:pt x="8" y="52"/>
                    </a:lnTo>
                    <a:lnTo>
                      <a:pt x="8" y="54"/>
                    </a:lnTo>
                    <a:lnTo>
                      <a:pt x="8" y="56"/>
                    </a:lnTo>
                    <a:lnTo>
                      <a:pt x="6" y="58"/>
                    </a:lnTo>
                    <a:lnTo>
                      <a:pt x="6" y="60"/>
                    </a:lnTo>
                    <a:lnTo>
                      <a:pt x="4" y="62"/>
                    </a:lnTo>
                    <a:lnTo>
                      <a:pt x="4" y="64"/>
                    </a:lnTo>
                    <a:lnTo>
                      <a:pt x="2" y="66"/>
                    </a:lnTo>
                    <a:lnTo>
                      <a:pt x="0" y="68"/>
                    </a:lnTo>
                    <a:lnTo>
                      <a:pt x="2" y="70"/>
                    </a:lnTo>
                    <a:lnTo>
                      <a:pt x="4" y="70"/>
                    </a:lnTo>
                    <a:lnTo>
                      <a:pt x="4" y="72"/>
                    </a:lnTo>
                    <a:lnTo>
                      <a:pt x="6" y="74"/>
                    </a:lnTo>
                    <a:lnTo>
                      <a:pt x="8" y="76"/>
                    </a:lnTo>
                    <a:lnTo>
                      <a:pt x="12" y="76"/>
                    </a:lnTo>
                    <a:lnTo>
                      <a:pt x="16" y="76"/>
                    </a:lnTo>
                    <a:lnTo>
                      <a:pt x="22" y="74"/>
                    </a:lnTo>
                    <a:lnTo>
                      <a:pt x="66" y="38"/>
                    </a:lnTo>
                    <a:lnTo>
                      <a:pt x="66" y="36"/>
                    </a:lnTo>
                    <a:lnTo>
                      <a:pt x="66" y="34"/>
                    </a:lnTo>
                    <a:lnTo>
                      <a:pt x="66" y="32"/>
                    </a:lnTo>
                    <a:lnTo>
                      <a:pt x="66" y="30"/>
                    </a:lnTo>
                    <a:lnTo>
                      <a:pt x="66" y="28"/>
                    </a:lnTo>
                    <a:lnTo>
                      <a:pt x="66" y="26"/>
                    </a:lnTo>
                    <a:lnTo>
                      <a:pt x="66" y="24"/>
                    </a:lnTo>
                    <a:lnTo>
                      <a:pt x="66" y="22"/>
                    </a:lnTo>
                    <a:lnTo>
                      <a:pt x="68" y="22"/>
                    </a:lnTo>
                    <a:lnTo>
                      <a:pt x="70" y="20"/>
                    </a:lnTo>
                    <a:lnTo>
                      <a:pt x="72" y="18"/>
                    </a:lnTo>
                    <a:lnTo>
                      <a:pt x="72" y="14"/>
                    </a:lnTo>
                    <a:lnTo>
                      <a:pt x="74" y="14"/>
                    </a:lnTo>
                    <a:lnTo>
                      <a:pt x="74" y="12"/>
                    </a:lnTo>
                    <a:lnTo>
                      <a:pt x="76" y="8"/>
                    </a:lnTo>
                    <a:lnTo>
                      <a:pt x="78" y="4"/>
                    </a:lnTo>
                    <a:lnTo>
                      <a:pt x="78" y="2"/>
                    </a:lnTo>
                    <a:lnTo>
                      <a:pt x="80" y="0"/>
                    </a:lnTo>
                    <a:lnTo>
                      <a:pt x="72" y="2"/>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89" name="Freeform 258"/>
              <p:cNvSpPr/>
              <p:nvPr/>
            </p:nvSpPr>
            <p:spPr bwMode="gray">
              <a:xfrm>
                <a:off x="3260" y="347"/>
                <a:ext cx="258" cy="248"/>
              </a:xfrm>
              <a:custGeom>
                <a:avLst/>
                <a:gdLst>
                  <a:gd name="T0" fmla="*/ 18 w 234"/>
                  <a:gd name="T1" fmla="*/ 42 h 248"/>
                  <a:gd name="T2" fmla="*/ 20 w 234"/>
                  <a:gd name="T3" fmla="*/ 48 h 248"/>
                  <a:gd name="T4" fmla="*/ 16 w 234"/>
                  <a:gd name="T5" fmla="*/ 52 h 248"/>
                  <a:gd name="T6" fmla="*/ 20 w 234"/>
                  <a:gd name="T7" fmla="*/ 56 h 248"/>
                  <a:gd name="T8" fmla="*/ 24 w 234"/>
                  <a:gd name="T9" fmla="*/ 62 h 248"/>
                  <a:gd name="T10" fmla="*/ 32 w 234"/>
                  <a:gd name="T11" fmla="*/ 70 h 248"/>
                  <a:gd name="T12" fmla="*/ 34 w 234"/>
                  <a:gd name="T13" fmla="*/ 76 h 248"/>
                  <a:gd name="T14" fmla="*/ 28 w 234"/>
                  <a:gd name="T15" fmla="*/ 90 h 248"/>
                  <a:gd name="T16" fmla="*/ 28 w 234"/>
                  <a:gd name="T17" fmla="*/ 102 h 248"/>
                  <a:gd name="T18" fmla="*/ 32 w 234"/>
                  <a:gd name="T19" fmla="*/ 110 h 248"/>
                  <a:gd name="T20" fmla="*/ 40 w 234"/>
                  <a:gd name="T21" fmla="*/ 122 h 248"/>
                  <a:gd name="T22" fmla="*/ 42 w 234"/>
                  <a:gd name="T23" fmla="*/ 128 h 248"/>
                  <a:gd name="T24" fmla="*/ 44 w 234"/>
                  <a:gd name="T25" fmla="*/ 134 h 248"/>
                  <a:gd name="T26" fmla="*/ 48 w 234"/>
                  <a:gd name="T27" fmla="*/ 140 h 248"/>
                  <a:gd name="T28" fmla="*/ 50 w 234"/>
                  <a:gd name="T29" fmla="*/ 146 h 248"/>
                  <a:gd name="T30" fmla="*/ 50 w 234"/>
                  <a:gd name="T31" fmla="*/ 162 h 248"/>
                  <a:gd name="T32" fmla="*/ 78 w 234"/>
                  <a:gd name="T33" fmla="*/ 162 h 248"/>
                  <a:gd name="T34" fmla="*/ 88 w 234"/>
                  <a:gd name="T35" fmla="*/ 174 h 248"/>
                  <a:gd name="T36" fmla="*/ 114 w 234"/>
                  <a:gd name="T37" fmla="*/ 204 h 248"/>
                  <a:gd name="T38" fmla="*/ 128 w 234"/>
                  <a:gd name="T39" fmla="*/ 208 h 248"/>
                  <a:gd name="T40" fmla="*/ 142 w 234"/>
                  <a:gd name="T41" fmla="*/ 210 h 248"/>
                  <a:gd name="T42" fmla="*/ 152 w 234"/>
                  <a:gd name="T43" fmla="*/ 210 h 248"/>
                  <a:gd name="T44" fmla="*/ 168 w 234"/>
                  <a:gd name="T45" fmla="*/ 226 h 248"/>
                  <a:gd name="T46" fmla="*/ 178 w 234"/>
                  <a:gd name="T47" fmla="*/ 232 h 248"/>
                  <a:gd name="T48" fmla="*/ 188 w 234"/>
                  <a:gd name="T49" fmla="*/ 228 h 248"/>
                  <a:gd name="T50" fmla="*/ 198 w 234"/>
                  <a:gd name="T51" fmla="*/ 232 h 248"/>
                  <a:gd name="T52" fmla="*/ 208 w 234"/>
                  <a:gd name="T53" fmla="*/ 248 h 248"/>
                  <a:gd name="T54" fmla="*/ 222 w 234"/>
                  <a:gd name="T55" fmla="*/ 236 h 248"/>
                  <a:gd name="T56" fmla="*/ 222 w 234"/>
                  <a:gd name="T57" fmla="*/ 224 h 248"/>
                  <a:gd name="T58" fmla="*/ 224 w 234"/>
                  <a:gd name="T59" fmla="*/ 214 h 248"/>
                  <a:gd name="T60" fmla="*/ 232 w 234"/>
                  <a:gd name="T61" fmla="*/ 206 h 248"/>
                  <a:gd name="T62" fmla="*/ 232 w 234"/>
                  <a:gd name="T63" fmla="*/ 198 h 248"/>
                  <a:gd name="T64" fmla="*/ 218 w 234"/>
                  <a:gd name="T65" fmla="*/ 172 h 248"/>
                  <a:gd name="T66" fmla="*/ 216 w 234"/>
                  <a:gd name="T67" fmla="*/ 104 h 248"/>
                  <a:gd name="T68" fmla="*/ 212 w 234"/>
                  <a:gd name="T69" fmla="*/ 70 h 248"/>
                  <a:gd name="T70" fmla="*/ 184 w 234"/>
                  <a:gd name="T71" fmla="*/ 52 h 248"/>
                  <a:gd name="T72" fmla="*/ 176 w 234"/>
                  <a:gd name="T73" fmla="*/ 48 h 248"/>
                  <a:gd name="T74" fmla="*/ 160 w 234"/>
                  <a:gd name="T75" fmla="*/ 44 h 248"/>
                  <a:gd name="T76" fmla="*/ 126 w 234"/>
                  <a:gd name="T77" fmla="*/ 54 h 248"/>
                  <a:gd name="T78" fmla="*/ 122 w 234"/>
                  <a:gd name="T79" fmla="*/ 56 h 248"/>
                  <a:gd name="T80" fmla="*/ 102 w 234"/>
                  <a:gd name="T81" fmla="*/ 58 h 248"/>
                  <a:gd name="T82" fmla="*/ 98 w 234"/>
                  <a:gd name="T83" fmla="*/ 60 h 248"/>
                  <a:gd name="T84" fmla="*/ 82 w 234"/>
                  <a:gd name="T85" fmla="*/ 50 h 248"/>
                  <a:gd name="T86" fmla="*/ 62 w 234"/>
                  <a:gd name="T87" fmla="*/ 12 h 248"/>
                  <a:gd name="T88" fmla="*/ 56 w 234"/>
                  <a:gd name="T89" fmla="*/ 6 h 248"/>
                  <a:gd name="T90" fmla="*/ 38 w 234"/>
                  <a:gd name="T91" fmla="*/ 16 h 248"/>
                  <a:gd name="T92" fmla="*/ 30 w 234"/>
                  <a:gd name="T93" fmla="*/ 18 h 248"/>
                  <a:gd name="T94" fmla="*/ 0 w 234"/>
                  <a:gd name="T95" fmla="*/ 10 h 248"/>
                  <a:gd name="T96" fmla="*/ 4 w 234"/>
                  <a:gd name="T97" fmla="*/ 16 h 248"/>
                  <a:gd name="T98" fmla="*/ 8 w 234"/>
                  <a:gd name="T99" fmla="*/ 26 h 248"/>
                  <a:gd name="T100" fmla="*/ 12 w 234"/>
                  <a:gd name="T101" fmla="*/ 40 h 248"/>
                  <a:gd name="T102" fmla="*/ 14 w 234"/>
                  <a:gd name="T103" fmla="*/ 42 h 24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34"/>
                  <a:gd name="T157" fmla="*/ 0 h 248"/>
                  <a:gd name="T158" fmla="*/ 234 w 234"/>
                  <a:gd name="T159" fmla="*/ 248 h 24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34" h="248">
                    <a:moveTo>
                      <a:pt x="14" y="42"/>
                    </a:moveTo>
                    <a:lnTo>
                      <a:pt x="16" y="42"/>
                    </a:lnTo>
                    <a:lnTo>
                      <a:pt x="18" y="42"/>
                    </a:lnTo>
                    <a:lnTo>
                      <a:pt x="18" y="46"/>
                    </a:lnTo>
                    <a:lnTo>
                      <a:pt x="20" y="48"/>
                    </a:lnTo>
                    <a:lnTo>
                      <a:pt x="18" y="48"/>
                    </a:lnTo>
                    <a:lnTo>
                      <a:pt x="18" y="50"/>
                    </a:lnTo>
                    <a:lnTo>
                      <a:pt x="16" y="52"/>
                    </a:lnTo>
                    <a:lnTo>
                      <a:pt x="16" y="54"/>
                    </a:lnTo>
                    <a:lnTo>
                      <a:pt x="18" y="54"/>
                    </a:lnTo>
                    <a:lnTo>
                      <a:pt x="20" y="56"/>
                    </a:lnTo>
                    <a:lnTo>
                      <a:pt x="22" y="58"/>
                    </a:lnTo>
                    <a:lnTo>
                      <a:pt x="24" y="60"/>
                    </a:lnTo>
                    <a:lnTo>
                      <a:pt x="24" y="62"/>
                    </a:lnTo>
                    <a:lnTo>
                      <a:pt x="26" y="64"/>
                    </a:lnTo>
                    <a:lnTo>
                      <a:pt x="30" y="66"/>
                    </a:lnTo>
                    <a:lnTo>
                      <a:pt x="32" y="70"/>
                    </a:lnTo>
                    <a:lnTo>
                      <a:pt x="34" y="72"/>
                    </a:lnTo>
                    <a:lnTo>
                      <a:pt x="34" y="76"/>
                    </a:lnTo>
                    <a:lnTo>
                      <a:pt x="32" y="80"/>
                    </a:lnTo>
                    <a:lnTo>
                      <a:pt x="30" y="84"/>
                    </a:lnTo>
                    <a:lnTo>
                      <a:pt x="28" y="90"/>
                    </a:lnTo>
                    <a:lnTo>
                      <a:pt x="28" y="94"/>
                    </a:lnTo>
                    <a:lnTo>
                      <a:pt x="26" y="98"/>
                    </a:lnTo>
                    <a:lnTo>
                      <a:pt x="28" y="102"/>
                    </a:lnTo>
                    <a:lnTo>
                      <a:pt x="30" y="106"/>
                    </a:lnTo>
                    <a:lnTo>
                      <a:pt x="32" y="110"/>
                    </a:lnTo>
                    <a:lnTo>
                      <a:pt x="34" y="114"/>
                    </a:lnTo>
                    <a:lnTo>
                      <a:pt x="36" y="120"/>
                    </a:lnTo>
                    <a:lnTo>
                      <a:pt x="40" y="122"/>
                    </a:lnTo>
                    <a:lnTo>
                      <a:pt x="42" y="124"/>
                    </a:lnTo>
                    <a:lnTo>
                      <a:pt x="42" y="126"/>
                    </a:lnTo>
                    <a:lnTo>
                      <a:pt x="42" y="128"/>
                    </a:lnTo>
                    <a:lnTo>
                      <a:pt x="42" y="130"/>
                    </a:lnTo>
                    <a:lnTo>
                      <a:pt x="44" y="134"/>
                    </a:lnTo>
                    <a:lnTo>
                      <a:pt x="44" y="136"/>
                    </a:lnTo>
                    <a:lnTo>
                      <a:pt x="46" y="138"/>
                    </a:lnTo>
                    <a:lnTo>
                      <a:pt x="48" y="140"/>
                    </a:lnTo>
                    <a:lnTo>
                      <a:pt x="50" y="142"/>
                    </a:lnTo>
                    <a:lnTo>
                      <a:pt x="50" y="144"/>
                    </a:lnTo>
                    <a:lnTo>
                      <a:pt x="50" y="146"/>
                    </a:lnTo>
                    <a:lnTo>
                      <a:pt x="52" y="150"/>
                    </a:lnTo>
                    <a:lnTo>
                      <a:pt x="52" y="152"/>
                    </a:lnTo>
                    <a:lnTo>
                      <a:pt x="50" y="162"/>
                    </a:lnTo>
                    <a:lnTo>
                      <a:pt x="64" y="164"/>
                    </a:lnTo>
                    <a:lnTo>
                      <a:pt x="78" y="162"/>
                    </a:lnTo>
                    <a:lnTo>
                      <a:pt x="80" y="164"/>
                    </a:lnTo>
                    <a:lnTo>
                      <a:pt x="84" y="168"/>
                    </a:lnTo>
                    <a:lnTo>
                      <a:pt x="88" y="174"/>
                    </a:lnTo>
                    <a:lnTo>
                      <a:pt x="94" y="182"/>
                    </a:lnTo>
                    <a:lnTo>
                      <a:pt x="114" y="202"/>
                    </a:lnTo>
                    <a:lnTo>
                      <a:pt x="114" y="204"/>
                    </a:lnTo>
                    <a:lnTo>
                      <a:pt x="118" y="204"/>
                    </a:lnTo>
                    <a:lnTo>
                      <a:pt x="122" y="206"/>
                    </a:lnTo>
                    <a:lnTo>
                      <a:pt x="128" y="208"/>
                    </a:lnTo>
                    <a:lnTo>
                      <a:pt x="132" y="208"/>
                    </a:lnTo>
                    <a:lnTo>
                      <a:pt x="136" y="210"/>
                    </a:lnTo>
                    <a:lnTo>
                      <a:pt x="142" y="210"/>
                    </a:lnTo>
                    <a:lnTo>
                      <a:pt x="148" y="210"/>
                    </a:lnTo>
                    <a:lnTo>
                      <a:pt x="150" y="210"/>
                    </a:lnTo>
                    <a:lnTo>
                      <a:pt x="152" y="210"/>
                    </a:lnTo>
                    <a:lnTo>
                      <a:pt x="160" y="206"/>
                    </a:lnTo>
                    <a:lnTo>
                      <a:pt x="166" y="214"/>
                    </a:lnTo>
                    <a:lnTo>
                      <a:pt x="168" y="226"/>
                    </a:lnTo>
                    <a:lnTo>
                      <a:pt x="176" y="234"/>
                    </a:lnTo>
                    <a:lnTo>
                      <a:pt x="176" y="232"/>
                    </a:lnTo>
                    <a:lnTo>
                      <a:pt x="178" y="232"/>
                    </a:lnTo>
                    <a:lnTo>
                      <a:pt x="180" y="230"/>
                    </a:lnTo>
                    <a:lnTo>
                      <a:pt x="184" y="230"/>
                    </a:lnTo>
                    <a:lnTo>
                      <a:pt x="188" y="228"/>
                    </a:lnTo>
                    <a:lnTo>
                      <a:pt x="190" y="228"/>
                    </a:lnTo>
                    <a:lnTo>
                      <a:pt x="194" y="230"/>
                    </a:lnTo>
                    <a:lnTo>
                      <a:pt x="198" y="232"/>
                    </a:lnTo>
                    <a:lnTo>
                      <a:pt x="200" y="234"/>
                    </a:lnTo>
                    <a:lnTo>
                      <a:pt x="200" y="240"/>
                    </a:lnTo>
                    <a:lnTo>
                      <a:pt x="208" y="248"/>
                    </a:lnTo>
                    <a:lnTo>
                      <a:pt x="224" y="240"/>
                    </a:lnTo>
                    <a:lnTo>
                      <a:pt x="224" y="238"/>
                    </a:lnTo>
                    <a:lnTo>
                      <a:pt x="222" y="236"/>
                    </a:lnTo>
                    <a:lnTo>
                      <a:pt x="222" y="230"/>
                    </a:lnTo>
                    <a:lnTo>
                      <a:pt x="222" y="226"/>
                    </a:lnTo>
                    <a:lnTo>
                      <a:pt x="222" y="224"/>
                    </a:lnTo>
                    <a:lnTo>
                      <a:pt x="222" y="222"/>
                    </a:lnTo>
                    <a:lnTo>
                      <a:pt x="222" y="218"/>
                    </a:lnTo>
                    <a:lnTo>
                      <a:pt x="224" y="214"/>
                    </a:lnTo>
                    <a:lnTo>
                      <a:pt x="228" y="210"/>
                    </a:lnTo>
                    <a:lnTo>
                      <a:pt x="232" y="208"/>
                    </a:lnTo>
                    <a:lnTo>
                      <a:pt x="232" y="206"/>
                    </a:lnTo>
                    <a:lnTo>
                      <a:pt x="232" y="204"/>
                    </a:lnTo>
                    <a:lnTo>
                      <a:pt x="234" y="202"/>
                    </a:lnTo>
                    <a:lnTo>
                      <a:pt x="232" y="198"/>
                    </a:lnTo>
                    <a:lnTo>
                      <a:pt x="232" y="196"/>
                    </a:lnTo>
                    <a:lnTo>
                      <a:pt x="230" y="194"/>
                    </a:lnTo>
                    <a:lnTo>
                      <a:pt x="218" y="172"/>
                    </a:lnTo>
                    <a:lnTo>
                      <a:pt x="206" y="152"/>
                    </a:lnTo>
                    <a:lnTo>
                      <a:pt x="206" y="120"/>
                    </a:lnTo>
                    <a:lnTo>
                      <a:pt x="216" y="104"/>
                    </a:lnTo>
                    <a:lnTo>
                      <a:pt x="218" y="80"/>
                    </a:lnTo>
                    <a:lnTo>
                      <a:pt x="216" y="76"/>
                    </a:lnTo>
                    <a:lnTo>
                      <a:pt x="212" y="70"/>
                    </a:lnTo>
                    <a:lnTo>
                      <a:pt x="206" y="62"/>
                    </a:lnTo>
                    <a:lnTo>
                      <a:pt x="196" y="54"/>
                    </a:lnTo>
                    <a:lnTo>
                      <a:pt x="184" y="52"/>
                    </a:lnTo>
                    <a:lnTo>
                      <a:pt x="182" y="50"/>
                    </a:lnTo>
                    <a:lnTo>
                      <a:pt x="180" y="50"/>
                    </a:lnTo>
                    <a:lnTo>
                      <a:pt x="176" y="48"/>
                    </a:lnTo>
                    <a:lnTo>
                      <a:pt x="172" y="48"/>
                    </a:lnTo>
                    <a:lnTo>
                      <a:pt x="170" y="46"/>
                    </a:lnTo>
                    <a:lnTo>
                      <a:pt x="160" y="44"/>
                    </a:lnTo>
                    <a:lnTo>
                      <a:pt x="144" y="44"/>
                    </a:lnTo>
                    <a:lnTo>
                      <a:pt x="126" y="54"/>
                    </a:lnTo>
                    <a:lnTo>
                      <a:pt x="124" y="56"/>
                    </a:lnTo>
                    <a:lnTo>
                      <a:pt x="122" y="56"/>
                    </a:lnTo>
                    <a:lnTo>
                      <a:pt x="118" y="58"/>
                    </a:lnTo>
                    <a:lnTo>
                      <a:pt x="112" y="58"/>
                    </a:lnTo>
                    <a:lnTo>
                      <a:pt x="102" y="58"/>
                    </a:lnTo>
                    <a:lnTo>
                      <a:pt x="100" y="60"/>
                    </a:lnTo>
                    <a:lnTo>
                      <a:pt x="98" y="60"/>
                    </a:lnTo>
                    <a:lnTo>
                      <a:pt x="96" y="58"/>
                    </a:lnTo>
                    <a:lnTo>
                      <a:pt x="90" y="56"/>
                    </a:lnTo>
                    <a:lnTo>
                      <a:pt x="82" y="50"/>
                    </a:lnTo>
                    <a:lnTo>
                      <a:pt x="76" y="40"/>
                    </a:lnTo>
                    <a:lnTo>
                      <a:pt x="72" y="26"/>
                    </a:lnTo>
                    <a:lnTo>
                      <a:pt x="62" y="12"/>
                    </a:lnTo>
                    <a:lnTo>
                      <a:pt x="60" y="10"/>
                    </a:lnTo>
                    <a:lnTo>
                      <a:pt x="56" y="6"/>
                    </a:lnTo>
                    <a:lnTo>
                      <a:pt x="54" y="4"/>
                    </a:lnTo>
                    <a:lnTo>
                      <a:pt x="52" y="0"/>
                    </a:lnTo>
                    <a:lnTo>
                      <a:pt x="38" y="16"/>
                    </a:lnTo>
                    <a:lnTo>
                      <a:pt x="36" y="16"/>
                    </a:lnTo>
                    <a:lnTo>
                      <a:pt x="34" y="18"/>
                    </a:lnTo>
                    <a:lnTo>
                      <a:pt x="30" y="18"/>
                    </a:lnTo>
                    <a:lnTo>
                      <a:pt x="26" y="18"/>
                    </a:lnTo>
                    <a:lnTo>
                      <a:pt x="22" y="14"/>
                    </a:lnTo>
                    <a:lnTo>
                      <a:pt x="0" y="10"/>
                    </a:lnTo>
                    <a:lnTo>
                      <a:pt x="0" y="12"/>
                    </a:lnTo>
                    <a:lnTo>
                      <a:pt x="2" y="14"/>
                    </a:lnTo>
                    <a:lnTo>
                      <a:pt x="4" y="16"/>
                    </a:lnTo>
                    <a:lnTo>
                      <a:pt x="4" y="20"/>
                    </a:lnTo>
                    <a:lnTo>
                      <a:pt x="6" y="24"/>
                    </a:lnTo>
                    <a:lnTo>
                      <a:pt x="8" y="26"/>
                    </a:lnTo>
                    <a:lnTo>
                      <a:pt x="12" y="38"/>
                    </a:lnTo>
                    <a:lnTo>
                      <a:pt x="12" y="40"/>
                    </a:lnTo>
                    <a:lnTo>
                      <a:pt x="10" y="42"/>
                    </a:lnTo>
                    <a:lnTo>
                      <a:pt x="14" y="42"/>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90" name="Freeform 312"/>
              <p:cNvSpPr/>
              <p:nvPr/>
            </p:nvSpPr>
            <p:spPr bwMode="gray">
              <a:xfrm>
                <a:off x="4320" y="667"/>
                <a:ext cx="39" cy="96"/>
              </a:xfrm>
              <a:custGeom>
                <a:avLst/>
                <a:gdLst>
                  <a:gd name="T0" fmla="*/ 20 w 36"/>
                  <a:gd name="T1" fmla="*/ 0 h 96"/>
                  <a:gd name="T2" fmla="*/ 20 w 36"/>
                  <a:gd name="T3" fmla="*/ 0 h 96"/>
                  <a:gd name="T4" fmla="*/ 16 w 36"/>
                  <a:gd name="T5" fmla="*/ 0 h 96"/>
                  <a:gd name="T6" fmla="*/ 12 w 36"/>
                  <a:gd name="T7" fmla="*/ 0 h 96"/>
                  <a:gd name="T8" fmla="*/ 8 w 36"/>
                  <a:gd name="T9" fmla="*/ 2 h 96"/>
                  <a:gd name="T10" fmla="*/ 4 w 36"/>
                  <a:gd name="T11" fmla="*/ 4 h 96"/>
                  <a:gd name="T12" fmla="*/ 2 w 36"/>
                  <a:gd name="T13" fmla="*/ 8 h 96"/>
                  <a:gd name="T14" fmla="*/ 2 w 36"/>
                  <a:gd name="T15" fmla="*/ 12 h 96"/>
                  <a:gd name="T16" fmla="*/ 0 w 36"/>
                  <a:gd name="T17" fmla="*/ 26 h 96"/>
                  <a:gd name="T18" fmla="*/ 0 w 36"/>
                  <a:gd name="T19" fmla="*/ 40 h 96"/>
                  <a:gd name="T20" fmla="*/ 2 w 36"/>
                  <a:gd name="T21" fmla="*/ 48 h 96"/>
                  <a:gd name="T22" fmla="*/ 2 w 36"/>
                  <a:gd name="T23" fmla="*/ 52 h 96"/>
                  <a:gd name="T24" fmla="*/ 4 w 36"/>
                  <a:gd name="T25" fmla="*/ 54 h 96"/>
                  <a:gd name="T26" fmla="*/ 4 w 36"/>
                  <a:gd name="T27" fmla="*/ 54 h 96"/>
                  <a:gd name="T28" fmla="*/ 4 w 36"/>
                  <a:gd name="T29" fmla="*/ 54 h 96"/>
                  <a:gd name="T30" fmla="*/ 4 w 36"/>
                  <a:gd name="T31" fmla="*/ 56 h 96"/>
                  <a:gd name="T32" fmla="*/ 2 w 36"/>
                  <a:gd name="T33" fmla="*/ 58 h 96"/>
                  <a:gd name="T34" fmla="*/ 2 w 36"/>
                  <a:gd name="T35" fmla="*/ 60 h 96"/>
                  <a:gd name="T36" fmla="*/ 0 w 36"/>
                  <a:gd name="T37" fmla="*/ 64 h 96"/>
                  <a:gd name="T38" fmla="*/ 0 w 36"/>
                  <a:gd name="T39" fmla="*/ 66 h 96"/>
                  <a:gd name="T40" fmla="*/ 2 w 36"/>
                  <a:gd name="T41" fmla="*/ 70 h 96"/>
                  <a:gd name="T42" fmla="*/ 4 w 36"/>
                  <a:gd name="T43" fmla="*/ 76 h 96"/>
                  <a:gd name="T44" fmla="*/ 6 w 36"/>
                  <a:gd name="T45" fmla="*/ 82 h 96"/>
                  <a:gd name="T46" fmla="*/ 10 w 36"/>
                  <a:gd name="T47" fmla="*/ 88 h 96"/>
                  <a:gd name="T48" fmla="*/ 12 w 36"/>
                  <a:gd name="T49" fmla="*/ 92 h 96"/>
                  <a:gd name="T50" fmla="*/ 14 w 36"/>
                  <a:gd name="T51" fmla="*/ 94 h 96"/>
                  <a:gd name="T52" fmla="*/ 16 w 36"/>
                  <a:gd name="T53" fmla="*/ 96 h 96"/>
                  <a:gd name="T54" fmla="*/ 18 w 36"/>
                  <a:gd name="T55" fmla="*/ 94 h 96"/>
                  <a:gd name="T56" fmla="*/ 22 w 36"/>
                  <a:gd name="T57" fmla="*/ 90 h 96"/>
                  <a:gd name="T58" fmla="*/ 24 w 36"/>
                  <a:gd name="T59" fmla="*/ 88 h 96"/>
                  <a:gd name="T60" fmla="*/ 24 w 36"/>
                  <a:gd name="T61" fmla="*/ 84 h 96"/>
                  <a:gd name="T62" fmla="*/ 24 w 36"/>
                  <a:gd name="T63" fmla="*/ 78 h 96"/>
                  <a:gd name="T64" fmla="*/ 24 w 36"/>
                  <a:gd name="T65" fmla="*/ 72 h 96"/>
                  <a:gd name="T66" fmla="*/ 24 w 36"/>
                  <a:gd name="T67" fmla="*/ 66 h 96"/>
                  <a:gd name="T68" fmla="*/ 24 w 36"/>
                  <a:gd name="T69" fmla="*/ 60 h 96"/>
                  <a:gd name="T70" fmla="*/ 24 w 36"/>
                  <a:gd name="T71" fmla="*/ 56 h 96"/>
                  <a:gd name="T72" fmla="*/ 24 w 36"/>
                  <a:gd name="T73" fmla="*/ 56 h 96"/>
                  <a:gd name="T74" fmla="*/ 30 w 36"/>
                  <a:gd name="T75" fmla="*/ 42 h 96"/>
                  <a:gd name="T76" fmla="*/ 30 w 36"/>
                  <a:gd name="T77" fmla="*/ 40 h 96"/>
                  <a:gd name="T78" fmla="*/ 30 w 36"/>
                  <a:gd name="T79" fmla="*/ 36 h 96"/>
                  <a:gd name="T80" fmla="*/ 30 w 36"/>
                  <a:gd name="T81" fmla="*/ 32 h 96"/>
                  <a:gd name="T82" fmla="*/ 30 w 36"/>
                  <a:gd name="T83" fmla="*/ 28 h 96"/>
                  <a:gd name="T84" fmla="*/ 32 w 36"/>
                  <a:gd name="T85" fmla="*/ 24 h 96"/>
                  <a:gd name="T86" fmla="*/ 32 w 36"/>
                  <a:gd name="T87" fmla="*/ 24 h 96"/>
                  <a:gd name="T88" fmla="*/ 34 w 36"/>
                  <a:gd name="T89" fmla="*/ 22 h 96"/>
                  <a:gd name="T90" fmla="*/ 34 w 36"/>
                  <a:gd name="T91" fmla="*/ 20 h 96"/>
                  <a:gd name="T92" fmla="*/ 34 w 36"/>
                  <a:gd name="T93" fmla="*/ 16 h 96"/>
                  <a:gd name="T94" fmla="*/ 34 w 36"/>
                  <a:gd name="T95" fmla="*/ 10 h 96"/>
                  <a:gd name="T96" fmla="*/ 34 w 36"/>
                  <a:gd name="T97" fmla="*/ 6 h 96"/>
                  <a:gd name="T98" fmla="*/ 34 w 36"/>
                  <a:gd name="T99" fmla="*/ 2 h 96"/>
                  <a:gd name="T100" fmla="*/ 36 w 36"/>
                  <a:gd name="T101" fmla="*/ 0 h 96"/>
                  <a:gd name="T102" fmla="*/ 34 w 36"/>
                  <a:gd name="T103" fmla="*/ 0 h 96"/>
                  <a:gd name="T104" fmla="*/ 32 w 36"/>
                  <a:gd name="T105" fmla="*/ 0 h 96"/>
                  <a:gd name="T106" fmla="*/ 28 w 36"/>
                  <a:gd name="T107" fmla="*/ 2 h 96"/>
                  <a:gd name="T108" fmla="*/ 24 w 36"/>
                  <a:gd name="T109" fmla="*/ 2 h 96"/>
                  <a:gd name="T110" fmla="*/ 20 w 36"/>
                  <a:gd name="T111" fmla="*/ 0 h 96"/>
                  <a:gd name="T112" fmla="*/ 20 w 36"/>
                  <a:gd name="T113" fmla="*/ 0 h 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6"/>
                  <a:gd name="T172" fmla="*/ 0 h 96"/>
                  <a:gd name="T173" fmla="*/ 36 w 36"/>
                  <a:gd name="T174" fmla="*/ 96 h 9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6" h="96">
                    <a:moveTo>
                      <a:pt x="20" y="0"/>
                    </a:moveTo>
                    <a:lnTo>
                      <a:pt x="20" y="0"/>
                    </a:lnTo>
                    <a:lnTo>
                      <a:pt x="16" y="0"/>
                    </a:lnTo>
                    <a:lnTo>
                      <a:pt x="12" y="0"/>
                    </a:lnTo>
                    <a:lnTo>
                      <a:pt x="8" y="2"/>
                    </a:lnTo>
                    <a:lnTo>
                      <a:pt x="4" y="4"/>
                    </a:lnTo>
                    <a:lnTo>
                      <a:pt x="2" y="8"/>
                    </a:lnTo>
                    <a:lnTo>
                      <a:pt x="2" y="12"/>
                    </a:lnTo>
                    <a:lnTo>
                      <a:pt x="0" y="26"/>
                    </a:lnTo>
                    <a:lnTo>
                      <a:pt x="0" y="40"/>
                    </a:lnTo>
                    <a:lnTo>
                      <a:pt x="2" y="48"/>
                    </a:lnTo>
                    <a:lnTo>
                      <a:pt x="2" y="52"/>
                    </a:lnTo>
                    <a:lnTo>
                      <a:pt x="4" y="54"/>
                    </a:lnTo>
                    <a:lnTo>
                      <a:pt x="4" y="56"/>
                    </a:lnTo>
                    <a:lnTo>
                      <a:pt x="2" y="58"/>
                    </a:lnTo>
                    <a:lnTo>
                      <a:pt x="2" y="60"/>
                    </a:lnTo>
                    <a:lnTo>
                      <a:pt x="0" y="64"/>
                    </a:lnTo>
                    <a:lnTo>
                      <a:pt x="0" y="66"/>
                    </a:lnTo>
                    <a:lnTo>
                      <a:pt x="2" y="70"/>
                    </a:lnTo>
                    <a:lnTo>
                      <a:pt x="4" y="76"/>
                    </a:lnTo>
                    <a:lnTo>
                      <a:pt x="6" y="82"/>
                    </a:lnTo>
                    <a:lnTo>
                      <a:pt x="10" y="88"/>
                    </a:lnTo>
                    <a:lnTo>
                      <a:pt x="12" y="92"/>
                    </a:lnTo>
                    <a:lnTo>
                      <a:pt x="14" y="94"/>
                    </a:lnTo>
                    <a:lnTo>
                      <a:pt x="16" y="96"/>
                    </a:lnTo>
                    <a:lnTo>
                      <a:pt x="18" y="94"/>
                    </a:lnTo>
                    <a:lnTo>
                      <a:pt x="22" y="90"/>
                    </a:lnTo>
                    <a:lnTo>
                      <a:pt x="24" y="88"/>
                    </a:lnTo>
                    <a:lnTo>
                      <a:pt x="24" y="84"/>
                    </a:lnTo>
                    <a:lnTo>
                      <a:pt x="24" y="78"/>
                    </a:lnTo>
                    <a:lnTo>
                      <a:pt x="24" y="72"/>
                    </a:lnTo>
                    <a:lnTo>
                      <a:pt x="24" y="66"/>
                    </a:lnTo>
                    <a:lnTo>
                      <a:pt x="24" y="60"/>
                    </a:lnTo>
                    <a:lnTo>
                      <a:pt x="24" y="56"/>
                    </a:lnTo>
                    <a:lnTo>
                      <a:pt x="30" y="42"/>
                    </a:lnTo>
                    <a:lnTo>
                      <a:pt x="30" y="40"/>
                    </a:lnTo>
                    <a:lnTo>
                      <a:pt x="30" y="36"/>
                    </a:lnTo>
                    <a:lnTo>
                      <a:pt x="30" y="32"/>
                    </a:lnTo>
                    <a:lnTo>
                      <a:pt x="30" y="28"/>
                    </a:lnTo>
                    <a:lnTo>
                      <a:pt x="32" y="24"/>
                    </a:lnTo>
                    <a:lnTo>
                      <a:pt x="34" y="22"/>
                    </a:lnTo>
                    <a:lnTo>
                      <a:pt x="34" y="20"/>
                    </a:lnTo>
                    <a:lnTo>
                      <a:pt x="34" y="16"/>
                    </a:lnTo>
                    <a:lnTo>
                      <a:pt x="34" y="10"/>
                    </a:lnTo>
                    <a:lnTo>
                      <a:pt x="34" y="6"/>
                    </a:lnTo>
                    <a:lnTo>
                      <a:pt x="34" y="2"/>
                    </a:lnTo>
                    <a:lnTo>
                      <a:pt x="36" y="0"/>
                    </a:lnTo>
                    <a:lnTo>
                      <a:pt x="34" y="0"/>
                    </a:lnTo>
                    <a:lnTo>
                      <a:pt x="32" y="0"/>
                    </a:lnTo>
                    <a:lnTo>
                      <a:pt x="28" y="2"/>
                    </a:lnTo>
                    <a:lnTo>
                      <a:pt x="24" y="2"/>
                    </a:lnTo>
                    <a:lnTo>
                      <a:pt x="20" y="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91" name="Freeform 313"/>
              <p:cNvSpPr/>
              <p:nvPr/>
            </p:nvSpPr>
            <p:spPr bwMode="gray">
              <a:xfrm>
                <a:off x="4284" y="767"/>
                <a:ext cx="36" cy="34"/>
              </a:xfrm>
              <a:custGeom>
                <a:avLst/>
                <a:gdLst>
                  <a:gd name="T0" fmla="*/ 2 w 32"/>
                  <a:gd name="T1" fmla="*/ 28 h 34"/>
                  <a:gd name="T2" fmla="*/ 2 w 32"/>
                  <a:gd name="T3" fmla="*/ 28 h 34"/>
                  <a:gd name="T4" fmla="*/ 0 w 32"/>
                  <a:gd name="T5" fmla="*/ 30 h 34"/>
                  <a:gd name="T6" fmla="*/ 0 w 32"/>
                  <a:gd name="T7" fmla="*/ 30 h 34"/>
                  <a:gd name="T8" fmla="*/ 2 w 32"/>
                  <a:gd name="T9" fmla="*/ 32 h 34"/>
                  <a:gd name="T10" fmla="*/ 4 w 32"/>
                  <a:gd name="T11" fmla="*/ 34 h 34"/>
                  <a:gd name="T12" fmla="*/ 6 w 32"/>
                  <a:gd name="T13" fmla="*/ 32 h 34"/>
                  <a:gd name="T14" fmla="*/ 10 w 32"/>
                  <a:gd name="T15" fmla="*/ 32 h 34"/>
                  <a:gd name="T16" fmla="*/ 12 w 32"/>
                  <a:gd name="T17" fmla="*/ 30 h 34"/>
                  <a:gd name="T18" fmla="*/ 16 w 32"/>
                  <a:gd name="T19" fmla="*/ 26 h 34"/>
                  <a:gd name="T20" fmla="*/ 20 w 32"/>
                  <a:gd name="T21" fmla="*/ 24 h 34"/>
                  <a:gd name="T22" fmla="*/ 22 w 32"/>
                  <a:gd name="T23" fmla="*/ 22 h 34"/>
                  <a:gd name="T24" fmla="*/ 22 w 32"/>
                  <a:gd name="T25" fmla="*/ 22 h 34"/>
                  <a:gd name="T26" fmla="*/ 22 w 32"/>
                  <a:gd name="T27" fmla="*/ 22 h 34"/>
                  <a:gd name="T28" fmla="*/ 24 w 32"/>
                  <a:gd name="T29" fmla="*/ 20 h 34"/>
                  <a:gd name="T30" fmla="*/ 26 w 32"/>
                  <a:gd name="T31" fmla="*/ 16 h 34"/>
                  <a:gd name="T32" fmla="*/ 28 w 32"/>
                  <a:gd name="T33" fmla="*/ 12 h 34"/>
                  <a:gd name="T34" fmla="*/ 30 w 32"/>
                  <a:gd name="T35" fmla="*/ 10 h 34"/>
                  <a:gd name="T36" fmla="*/ 32 w 32"/>
                  <a:gd name="T37" fmla="*/ 6 h 34"/>
                  <a:gd name="T38" fmla="*/ 32 w 32"/>
                  <a:gd name="T39" fmla="*/ 4 h 34"/>
                  <a:gd name="T40" fmla="*/ 32 w 32"/>
                  <a:gd name="T41" fmla="*/ 4 h 34"/>
                  <a:gd name="T42" fmla="*/ 32 w 32"/>
                  <a:gd name="T43" fmla="*/ 2 h 34"/>
                  <a:gd name="T44" fmla="*/ 30 w 32"/>
                  <a:gd name="T45" fmla="*/ 0 h 34"/>
                  <a:gd name="T46" fmla="*/ 28 w 32"/>
                  <a:gd name="T47" fmla="*/ 0 h 34"/>
                  <a:gd name="T48" fmla="*/ 26 w 32"/>
                  <a:gd name="T49" fmla="*/ 0 h 34"/>
                  <a:gd name="T50" fmla="*/ 22 w 32"/>
                  <a:gd name="T51" fmla="*/ 2 h 34"/>
                  <a:gd name="T52" fmla="*/ 20 w 32"/>
                  <a:gd name="T53" fmla="*/ 6 h 34"/>
                  <a:gd name="T54" fmla="*/ 16 w 32"/>
                  <a:gd name="T55" fmla="*/ 10 h 34"/>
                  <a:gd name="T56" fmla="*/ 12 w 32"/>
                  <a:gd name="T57" fmla="*/ 14 h 34"/>
                  <a:gd name="T58" fmla="*/ 8 w 32"/>
                  <a:gd name="T59" fmla="*/ 20 h 34"/>
                  <a:gd name="T60" fmla="*/ 4 w 32"/>
                  <a:gd name="T61" fmla="*/ 24 h 34"/>
                  <a:gd name="T62" fmla="*/ 2 w 32"/>
                  <a:gd name="T63" fmla="*/ 26 h 34"/>
                  <a:gd name="T64" fmla="*/ 2 w 32"/>
                  <a:gd name="T65" fmla="*/ 28 h 34"/>
                  <a:gd name="T66" fmla="*/ 2 w 32"/>
                  <a:gd name="T67" fmla="*/ 28 h 3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2"/>
                  <a:gd name="T103" fmla="*/ 0 h 34"/>
                  <a:gd name="T104" fmla="*/ 32 w 32"/>
                  <a:gd name="T105" fmla="*/ 34 h 3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2" h="34">
                    <a:moveTo>
                      <a:pt x="2" y="28"/>
                    </a:moveTo>
                    <a:lnTo>
                      <a:pt x="2" y="28"/>
                    </a:lnTo>
                    <a:lnTo>
                      <a:pt x="0" y="30"/>
                    </a:lnTo>
                    <a:lnTo>
                      <a:pt x="2" y="32"/>
                    </a:lnTo>
                    <a:lnTo>
                      <a:pt x="4" y="34"/>
                    </a:lnTo>
                    <a:lnTo>
                      <a:pt x="6" y="32"/>
                    </a:lnTo>
                    <a:lnTo>
                      <a:pt x="10" y="32"/>
                    </a:lnTo>
                    <a:lnTo>
                      <a:pt x="12" y="30"/>
                    </a:lnTo>
                    <a:lnTo>
                      <a:pt x="16" y="26"/>
                    </a:lnTo>
                    <a:lnTo>
                      <a:pt x="20" y="24"/>
                    </a:lnTo>
                    <a:lnTo>
                      <a:pt x="22" y="22"/>
                    </a:lnTo>
                    <a:lnTo>
                      <a:pt x="24" y="20"/>
                    </a:lnTo>
                    <a:lnTo>
                      <a:pt x="26" y="16"/>
                    </a:lnTo>
                    <a:lnTo>
                      <a:pt x="28" y="12"/>
                    </a:lnTo>
                    <a:lnTo>
                      <a:pt x="30" y="10"/>
                    </a:lnTo>
                    <a:lnTo>
                      <a:pt x="32" y="6"/>
                    </a:lnTo>
                    <a:lnTo>
                      <a:pt x="32" y="4"/>
                    </a:lnTo>
                    <a:lnTo>
                      <a:pt x="32" y="2"/>
                    </a:lnTo>
                    <a:lnTo>
                      <a:pt x="30" y="0"/>
                    </a:lnTo>
                    <a:lnTo>
                      <a:pt x="28" y="0"/>
                    </a:lnTo>
                    <a:lnTo>
                      <a:pt x="26" y="0"/>
                    </a:lnTo>
                    <a:lnTo>
                      <a:pt x="22" y="2"/>
                    </a:lnTo>
                    <a:lnTo>
                      <a:pt x="20" y="6"/>
                    </a:lnTo>
                    <a:lnTo>
                      <a:pt x="16" y="10"/>
                    </a:lnTo>
                    <a:lnTo>
                      <a:pt x="12" y="14"/>
                    </a:lnTo>
                    <a:lnTo>
                      <a:pt x="8" y="20"/>
                    </a:lnTo>
                    <a:lnTo>
                      <a:pt x="4" y="24"/>
                    </a:lnTo>
                    <a:lnTo>
                      <a:pt x="2" y="26"/>
                    </a:lnTo>
                    <a:lnTo>
                      <a:pt x="2" y="28"/>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92" name="Freeform 314"/>
              <p:cNvSpPr/>
              <p:nvPr/>
            </p:nvSpPr>
            <p:spPr bwMode="gray">
              <a:xfrm>
                <a:off x="4351" y="791"/>
                <a:ext cx="66" cy="46"/>
              </a:xfrm>
              <a:custGeom>
                <a:avLst/>
                <a:gdLst>
                  <a:gd name="T0" fmla="*/ 42 w 60"/>
                  <a:gd name="T1" fmla="*/ 2 h 46"/>
                  <a:gd name="T2" fmla="*/ 30 w 60"/>
                  <a:gd name="T3" fmla="*/ 8 h 46"/>
                  <a:gd name="T4" fmla="*/ 20 w 60"/>
                  <a:gd name="T5" fmla="*/ 10 h 46"/>
                  <a:gd name="T6" fmla="*/ 6 w 60"/>
                  <a:gd name="T7" fmla="*/ 16 h 46"/>
                  <a:gd name="T8" fmla="*/ 6 w 60"/>
                  <a:gd name="T9" fmla="*/ 18 h 46"/>
                  <a:gd name="T10" fmla="*/ 4 w 60"/>
                  <a:gd name="T11" fmla="*/ 20 h 46"/>
                  <a:gd name="T12" fmla="*/ 2 w 60"/>
                  <a:gd name="T13" fmla="*/ 22 h 46"/>
                  <a:gd name="T14" fmla="*/ 2 w 60"/>
                  <a:gd name="T15" fmla="*/ 26 h 46"/>
                  <a:gd name="T16" fmla="*/ 0 w 60"/>
                  <a:gd name="T17" fmla="*/ 30 h 46"/>
                  <a:gd name="T18" fmla="*/ 0 w 60"/>
                  <a:gd name="T19" fmla="*/ 32 h 46"/>
                  <a:gd name="T20" fmla="*/ 0 w 60"/>
                  <a:gd name="T21" fmla="*/ 34 h 46"/>
                  <a:gd name="T22" fmla="*/ 2 w 60"/>
                  <a:gd name="T23" fmla="*/ 36 h 46"/>
                  <a:gd name="T24" fmla="*/ 8 w 60"/>
                  <a:gd name="T25" fmla="*/ 34 h 46"/>
                  <a:gd name="T26" fmla="*/ 12 w 60"/>
                  <a:gd name="T27" fmla="*/ 34 h 46"/>
                  <a:gd name="T28" fmla="*/ 16 w 60"/>
                  <a:gd name="T29" fmla="*/ 32 h 46"/>
                  <a:gd name="T30" fmla="*/ 20 w 60"/>
                  <a:gd name="T31" fmla="*/ 32 h 46"/>
                  <a:gd name="T32" fmla="*/ 20 w 60"/>
                  <a:gd name="T33" fmla="*/ 32 h 46"/>
                  <a:gd name="T34" fmla="*/ 20 w 60"/>
                  <a:gd name="T35" fmla="*/ 32 h 46"/>
                  <a:gd name="T36" fmla="*/ 20 w 60"/>
                  <a:gd name="T37" fmla="*/ 34 h 46"/>
                  <a:gd name="T38" fmla="*/ 20 w 60"/>
                  <a:gd name="T39" fmla="*/ 38 h 46"/>
                  <a:gd name="T40" fmla="*/ 22 w 60"/>
                  <a:gd name="T41" fmla="*/ 40 h 46"/>
                  <a:gd name="T42" fmla="*/ 24 w 60"/>
                  <a:gd name="T43" fmla="*/ 42 h 46"/>
                  <a:gd name="T44" fmla="*/ 26 w 60"/>
                  <a:gd name="T45" fmla="*/ 44 h 46"/>
                  <a:gd name="T46" fmla="*/ 30 w 60"/>
                  <a:gd name="T47" fmla="*/ 44 h 46"/>
                  <a:gd name="T48" fmla="*/ 32 w 60"/>
                  <a:gd name="T49" fmla="*/ 46 h 46"/>
                  <a:gd name="T50" fmla="*/ 36 w 60"/>
                  <a:gd name="T51" fmla="*/ 46 h 46"/>
                  <a:gd name="T52" fmla="*/ 40 w 60"/>
                  <a:gd name="T53" fmla="*/ 46 h 46"/>
                  <a:gd name="T54" fmla="*/ 42 w 60"/>
                  <a:gd name="T55" fmla="*/ 46 h 46"/>
                  <a:gd name="T56" fmla="*/ 44 w 60"/>
                  <a:gd name="T57" fmla="*/ 42 h 46"/>
                  <a:gd name="T58" fmla="*/ 44 w 60"/>
                  <a:gd name="T59" fmla="*/ 38 h 46"/>
                  <a:gd name="T60" fmla="*/ 44 w 60"/>
                  <a:gd name="T61" fmla="*/ 34 h 46"/>
                  <a:gd name="T62" fmla="*/ 42 w 60"/>
                  <a:gd name="T63" fmla="*/ 32 h 46"/>
                  <a:gd name="T64" fmla="*/ 42 w 60"/>
                  <a:gd name="T65" fmla="*/ 30 h 46"/>
                  <a:gd name="T66" fmla="*/ 44 w 60"/>
                  <a:gd name="T67" fmla="*/ 28 h 46"/>
                  <a:gd name="T68" fmla="*/ 46 w 60"/>
                  <a:gd name="T69" fmla="*/ 28 h 46"/>
                  <a:gd name="T70" fmla="*/ 48 w 60"/>
                  <a:gd name="T71" fmla="*/ 30 h 46"/>
                  <a:gd name="T72" fmla="*/ 50 w 60"/>
                  <a:gd name="T73" fmla="*/ 32 h 46"/>
                  <a:gd name="T74" fmla="*/ 52 w 60"/>
                  <a:gd name="T75" fmla="*/ 34 h 46"/>
                  <a:gd name="T76" fmla="*/ 54 w 60"/>
                  <a:gd name="T77" fmla="*/ 36 h 46"/>
                  <a:gd name="T78" fmla="*/ 56 w 60"/>
                  <a:gd name="T79" fmla="*/ 34 h 46"/>
                  <a:gd name="T80" fmla="*/ 58 w 60"/>
                  <a:gd name="T81" fmla="*/ 30 h 46"/>
                  <a:gd name="T82" fmla="*/ 60 w 60"/>
                  <a:gd name="T83" fmla="*/ 24 h 46"/>
                  <a:gd name="T84" fmla="*/ 60 w 60"/>
                  <a:gd name="T85" fmla="*/ 20 h 46"/>
                  <a:gd name="T86" fmla="*/ 60 w 60"/>
                  <a:gd name="T87" fmla="*/ 16 h 46"/>
                  <a:gd name="T88" fmla="*/ 58 w 60"/>
                  <a:gd name="T89" fmla="*/ 12 h 46"/>
                  <a:gd name="T90" fmla="*/ 56 w 60"/>
                  <a:gd name="T91" fmla="*/ 8 h 46"/>
                  <a:gd name="T92" fmla="*/ 52 w 60"/>
                  <a:gd name="T93" fmla="*/ 4 h 46"/>
                  <a:gd name="T94" fmla="*/ 48 w 60"/>
                  <a:gd name="T95" fmla="*/ 2 h 46"/>
                  <a:gd name="T96" fmla="*/ 46 w 60"/>
                  <a:gd name="T97" fmla="*/ 0 h 46"/>
                  <a:gd name="T98" fmla="*/ 42 w 60"/>
                  <a:gd name="T99" fmla="*/ 2 h 46"/>
                  <a:gd name="T100" fmla="*/ 42 w 60"/>
                  <a:gd name="T101" fmla="*/ 2 h 4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0"/>
                  <a:gd name="T154" fmla="*/ 0 h 46"/>
                  <a:gd name="T155" fmla="*/ 60 w 60"/>
                  <a:gd name="T156" fmla="*/ 46 h 4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0" h="46">
                    <a:moveTo>
                      <a:pt x="42" y="2"/>
                    </a:moveTo>
                    <a:lnTo>
                      <a:pt x="30" y="8"/>
                    </a:lnTo>
                    <a:lnTo>
                      <a:pt x="20" y="10"/>
                    </a:lnTo>
                    <a:lnTo>
                      <a:pt x="6" y="16"/>
                    </a:lnTo>
                    <a:lnTo>
                      <a:pt x="6" y="18"/>
                    </a:lnTo>
                    <a:lnTo>
                      <a:pt x="4" y="20"/>
                    </a:lnTo>
                    <a:lnTo>
                      <a:pt x="2" y="22"/>
                    </a:lnTo>
                    <a:lnTo>
                      <a:pt x="2" y="26"/>
                    </a:lnTo>
                    <a:lnTo>
                      <a:pt x="0" y="30"/>
                    </a:lnTo>
                    <a:lnTo>
                      <a:pt x="0" y="32"/>
                    </a:lnTo>
                    <a:lnTo>
                      <a:pt x="0" y="34"/>
                    </a:lnTo>
                    <a:lnTo>
                      <a:pt x="2" y="36"/>
                    </a:lnTo>
                    <a:lnTo>
                      <a:pt x="8" y="34"/>
                    </a:lnTo>
                    <a:lnTo>
                      <a:pt x="12" y="34"/>
                    </a:lnTo>
                    <a:lnTo>
                      <a:pt x="16" y="32"/>
                    </a:lnTo>
                    <a:lnTo>
                      <a:pt x="20" y="32"/>
                    </a:lnTo>
                    <a:lnTo>
                      <a:pt x="20" y="34"/>
                    </a:lnTo>
                    <a:lnTo>
                      <a:pt x="20" y="38"/>
                    </a:lnTo>
                    <a:lnTo>
                      <a:pt x="22" y="40"/>
                    </a:lnTo>
                    <a:lnTo>
                      <a:pt x="24" y="42"/>
                    </a:lnTo>
                    <a:lnTo>
                      <a:pt x="26" y="44"/>
                    </a:lnTo>
                    <a:lnTo>
                      <a:pt x="30" y="44"/>
                    </a:lnTo>
                    <a:lnTo>
                      <a:pt x="32" y="46"/>
                    </a:lnTo>
                    <a:lnTo>
                      <a:pt x="36" y="46"/>
                    </a:lnTo>
                    <a:lnTo>
                      <a:pt x="40" y="46"/>
                    </a:lnTo>
                    <a:lnTo>
                      <a:pt x="42" y="46"/>
                    </a:lnTo>
                    <a:lnTo>
                      <a:pt x="44" y="42"/>
                    </a:lnTo>
                    <a:lnTo>
                      <a:pt x="44" y="38"/>
                    </a:lnTo>
                    <a:lnTo>
                      <a:pt x="44" y="34"/>
                    </a:lnTo>
                    <a:lnTo>
                      <a:pt x="42" y="32"/>
                    </a:lnTo>
                    <a:lnTo>
                      <a:pt x="42" y="30"/>
                    </a:lnTo>
                    <a:lnTo>
                      <a:pt x="44" y="28"/>
                    </a:lnTo>
                    <a:lnTo>
                      <a:pt x="46" y="28"/>
                    </a:lnTo>
                    <a:lnTo>
                      <a:pt x="48" y="30"/>
                    </a:lnTo>
                    <a:lnTo>
                      <a:pt x="50" y="32"/>
                    </a:lnTo>
                    <a:lnTo>
                      <a:pt x="52" y="34"/>
                    </a:lnTo>
                    <a:lnTo>
                      <a:pt x="54" y="36"/>
                    </a:lnTo>
                    <a:lnTo>
                      <a:pt x="56" y="34"/>
                    </a:lnTo>
                    <a:lnTo>
                      <a:pt x="58" y="30"/>
                    </a:lnTo>
                    <a:lnTo>
                      <a:pt x="60" y="24"/>
                    </a:lnTo>
                    <a:lnTo>
                      <a:pt x="60" y="20"/>
                    </a:lnTo>
                    <a:lnTo>
                      <a:pt x="60" y="16"/>
                    </a:lnTo>
                    <a:lnTo>
                      <a:pt x="58" y="12"/>
                    </a:lnTo>
                    <a:lnTo>
                      <a:pt x="56" y="8"/>
                    </a:lnTo>
                    <a:lnTo>
                      <a:pt x="52" y="4"/>
                    </a:lnTo>
                    <a:lnTo>
                      <a:pt x="48" y="2"/>
                    </a:lnTo>
                    <a:lnTo>
                      <a:pt x="46" y="0"/>
                    </a:lnTo>
                    <a:lnTo>
                      <a:pt x="42" y="2"/>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93" name="Freeform 315"/>
              <p:cNvSpPr/>
              <p:nvPr/>
            </p:nvSpPr>
            <p:spPr bwMode="gray">
              <a:xfrm>
                <a:off x="4194" y="819"/>
                <a:ext cx="119" cy="96"/>
              </a:xfrm>
              <a:custGeom>
                <a:avLst/>
                <a:gdLst>
                  <a:gd name="T0" fmla="*/ 70 w 108"/>
                  <a:gd name="T1" fmla="*/ 46 h 96"/>
                  <a:gd name="T2" fmla="*/ 90 w 108"/>
                  <a:gd name="T3" fmla="*/ 46 h 96"/>
                  <a:gd name="T4" fmla="*/ 100 w 108"/>
                  <a:gd name="T5" fmla="*/ 44 h 96"/>
                  <a:gd name="T6" fmla="*/ 86 w 108"/>
                  <a:gd name="T7" fmla="*/ 38 h 96"/>
                  <a:gd name="T8" fmla="*/ 108 w 108"/>
                  <a:gd name="T9" fmla="*/ 30 h 96"/>
                  <a:gd name="T10" fmla="*/ 108 w 108"/>
                  <a:gd name="T11" fmla="*/ 26 h 96"/>
                  <a:gd name="T12" fmla="*/ 104 w 108"/>
                  <a:gd name="T13" fmla="*/ 22 h 96"/>
                  <a:gd name="T14" fmla="*/ 98 w 108"/>
                  <a:gd name="T15" fmla="*/ 16 h 96"/>
                  <a:gd name="T16" fmla="*/ 92 w 108"/>
                  <a:gd name="T17" fmla="*/ 10 h 96"/>
                  <a:gd name="T18" fmla="*/ 90 w 108"/>
                  <a:gd name="T19" fmla="*/ 6 h 96"/>
                  <a:gd name="T20" fmla="*/ 88 w 108"/>
                  <a:gd name="T21" fmla="*/ 4 h 96"/>
                  <a:gd name="T22" fmla="*/ 84 w 108"/>
                  <a:gd name="T23" fmla="*/ 0 h 96"/>
                  <a:gd name="T24" fmla="*/ 78 w 108"/>
                  <a:gd name="T25" fmla="*/ 2 h 96"/>
                  <a:gd name="T26" fmla="*/ 72 w 108"/>
                  <a:gd name="T27" fmla="*/ 4 h 96"/>
                  <a:gd name="T28" fmla="*/ 66 w 108"/>
                  <a:gd name="T29" fmla="*/ 10 h 96"/>
                  <a:gd name="T30" fmla="*/ 58 w 108"/>
                  <a:gd name="T31" fmla="*/ 14 h 96"/>
                  <a:gd name="T32" fmla="*/ 48 w 108"/>
                  <a:gd name="T33" fmla="*/ 38 h 96"/>
                  <a:gd name="T34" fmla="*/ 42 w 108"/>
                  <a:gd name="T35" fmla="*/ 40 h 96"/>
                  <a:gd name="T36" fmla="*/ 36 w 108"/>
                  <a:gd name="T37" fmla="*/ 46 h 96"/>
                  <a:gd name="T38" fmla="*/ 30 w 108"/>
                  <a:gd name="T39" fmla="*/ 48 h 96"/>
                  <a:gd name="T40" fmla="*/ 24 w 108"/>
                  <a:gd name="T41" fmla="*/ 54 h 96"/>
                  <a:gd name="T42" fmla="*/ 18 w 108"/>
                  <a:gd name="T43" fmla="*/ 60 h 96"/>
                  <a:gd name="T44" fmla="*/ 16 w 108"/>
                  <a:gd name="T45" fmla="*/ 64 h 96"/>
                  <a:gd name="T46" fmla="*/ 0 w 108"/>
                  <a:gd name="T47" fmla="*/ 88 h 96"/>
                  <a:gd name="T48" fmla="*/ 2 w 108"/>
                  <a:gd name="T49" fmla="*/ 90 h 96"/>
                  <a:gd name="T50" fmla="*/ 10 w 108"/>
                  <a:gd name="T51" fmla="*/ 94 h 96"/>
                  <a:gd name="T52" fmla="*/ 16 w 108"/>
                  <a:gd name="T53" fmla="*/ 96 h 96"/>
                  <a:gd name="T54" fmla="*/ 22 w 108"/>
                  <a:gd name="T55" fmla="*/ 90 h 96"/>
                  <a:gd name="T56" fmla="*/ 24 w 108"/>
                  <a:gd name="T57" fmla="*/ 86 h 96"/>
                  <a:gd name="T58" fmla="*/ 28 w 108"/>
                  <a:gd name="T59" fmla="*/ 82 h 96"/>
                  <a:gd name="T60" fmla="*/ 32 w 108"/>
                  <a:gd name="T61" fmla="*/ 80 h 96"/>
                  <a:gd name="T62" fmla="*/ 46 w 108"/>
                  <a:gd name="T63" fmla="*/ 74 h 96"/>
                  <a:gd name="T64" fmla="*/ 62 w 108"/>
                  <a:gd name="T65" fmla="*/ 56 h 9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8"/>
                  <a:gd name="T100" fmla="*/ 0 h 96"/>
                  <a:gd name="T101" fmla="*/ 108 w 108"/>
                  <a:gd name="T102" fmla="*/ 96 h 9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8" h="96">
                    <a:moveTo>
                      <a:pt x="62" y="56"/>
                    </a:moveTo>
                    <a:lnTo>
                      <a:pt x="70" y="46"/>
                    </a:lnTo>
                    <a:lnTo>
                      <a:pt x="84" y="46"/>
                    </a:lnTo>
                    <a:lnTo>
                      <a:pt x="90" y="46"/>
                    </a:lnTo>
                    <a:lnTo>
                      <a:pt x="96" y="44"/>
                    </a:lnTo>
                    <a:lnTo>
                      <a:pt x="100" y="44"/>
                    </a:lnTo>
                    <a:lnTo>
                      <a:pt x="102" y="42"/>
                    </a:lnTo>
                    <a:lnTo>
                      <a:pt x="86" y="38"/>
                    </a:lnTo>
                    <a:lnTo>
                      <a:pt x="108" y="32"/>
                    </a:lnTo>
                    <a:lnTo>
                      <a:pt x="108" y="30"/>
                    </a:lnTo>
                    <a:lnTo>
                      <a:pt x="108" y="28"/>
                    </a:lnTo>
                    <a:lnTo>
                      <a:pt x="108" y="26"/>
                    </a:lnTo>
                    <a:lnTo>
                      <a:pt x="104" y="24"/>
                    </a:lnTo>
                    <a:lnTo>
                      <a:pt x="104" y="22"/>
                    </a:lnTo>
                    <a:lnTo>
                      <a:pt x="102" y="20"/>
                    </a:lnTo>
                    <a:lnTo>
                      <a:pt x="98" y="16"/>
                    </a:lnTo>
                    <a:lnTo>
                      <a:pt x="96" y="14"/>
                    </a:lnTo>
                    <a:lnTo>
                      <a:pt x="92" y="10"/>
                    </a:lnTo>
                    <a:lnTo>
                      <a:pt x="90" y="8"/>
                    </a:lnTo>
                    <a:lnTo>
                      <a:pt x="90" y="6"/>
                    </a:lnTo>
                    <a:lnTo>
                      <a:pt x="88" y="6"/>
                    </a:lnTo>
                    <a:lnTo>
                      <a:pt x="88" y="4"/>
                    </a:lnTo>
                    <a:lnTo>
                      <a:pt x="86" y="2"/>
                    </a:lnTo>
                    <a:lnTo>
                      <a:pt x="84" y="0"/>
                    </a:lnTo>
                    <a:lnTo>
                      <a:pt x="82" y="0"/>
                    </a:lnTo>
                    <a:lnTo>
                      <a:pt x="78" y="2"/>
                    </a:lnTo>
                    <a:lnTo>
                      <a:pt x="74" y="4"/>
                    </a:lnTo>
                    <a:lnTo>
                      <a:pt x="72" y="4"/>
                    </a:lnTo>
                    <a:lnTo>
                      <a:pt x="70" y="6"/>
                    </a:lnTo>
                    <a:lnTo>
                      <a:pt x="66" y="10"/>
                    </a:lnTo>
                    <a:lnTo>
                      <a:pt x="62" y="12"/>
                    </a:lnTo>
                    <a:lnTo>
                      <a:pt x="58" y="14"/>
                    </a:lnTo>
                    <a:lnTo>
                      <a:pt x="48" y="36"/>
                    </a:lnTo>
                    <a:lnTo>
                      <a:pt x="48" y="38"/>
                    </a:lnTo>
                    <a:lnTo>
                      <a:pt x="46" y="38"/>
                    </a:lnTo>
                    <a:lnTo>
                      <a:pt x="42" y="40"/>
                    </a:lnTo>
                    <a:lnTo>
                      <a:pt x="38" y="44"/>
                    </a:lnTo>
                    <a:lnTo>
                      <a:pt x="36" y="46"/>
                    </a:lnTo>
                    <a:lnTo>
                      <a:pt x="32" y="48"/>
                    </a:lnTo>
                    <a:lnTo>
                      <a:pt x="30" y="48"/>
                    </a:lnTo>
                    <a:lnTo>
                      <a:pt x="26" y="52"/>
                    </a:lnTo>
                    <a:lnTo>
                      <a:pt x="24" y="54"/>
                    </a:lnTo>
                    <a:lnTo>
                      <a:pt x="20" y="58"/>
                    </a:lnTo>
                    <a:lnTo>
                      <a:pt x="18" y="60"/>
                    </a:lnTo>
                    <a:lnTo>
                      <a:pt x="16" y="62"/>
                    </a:lnTo>
                    <a:lnTo>
                      <a:pt x="16" y="64"/>
                    </a:lnTo>
                    <a:lnTo>
                      <a:pt x="8" y="84"/>
                    </a:lnTo>
                    <a:lnTo>
                      <a:pt x="0" y="88"/>
                    </a:lnTo>
                    <a:lnTo>
                      <a:pt x="2" y="90"/>
                    </a:lnTo>
                    <a:lnTo>
                      <a:pt x="6" y="92"/>
                    </a:lnTo>
                    <a:lnTo>
                      <a:pt x="10" y="94"/>
                    </a:lnTo>
                    <a:lnTo>
                      <a:pt x="14" y="96"/>
                    </a:lnTo>
                    <a:lnTo>
                      <a:pt x="16" y="96"/>
                    </a:lnTo>
                    <a:lnTo>
                      <a:pt x="18" y="94"/>
                    </a:lnTo>
                    <a:lnTo>
                      <a:pt x="22" y="90"/>
                    </a:lnTo>
                    <a:lnTo>
                      <a:pt x="24" y="86"/>
                    </a:lnTo>
                    <a:lnTo>
                      <a:pt x="26" y="84"/>
                    </a:lnTo>
                    <a:lnTo>
                      <a:pt x="28" y="82"/>
                    </a:lnTo>
                    <a:lnTo>
                      <a:pt x="32" y="80"/>
                    </a:lnTo>
                    <a:lnTo>
                      <a:pt x="38" y="78"/>
                    </a:lnTo>
                    <a:lnTo>
                      <a:pt x="46" y="74"/>
                    </a:lnTo>
                    <a:lnTo>
                      <a:pt x="54" y="70"/>
                    </a:lnTo>
                    <a:lnTo>
                      <a:pt x="62" y="56"/>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94" name="Freeform 316"/>
              <p:cNvSpPr/>
              <p:nvPr/>
            </p:nvSpPr>
            <p:spPr bwMode="gray">
              <a:xfrm>
                <a:off x="4172" y="861"/>
                <a:ext cx="132" cy="110"/>
              </a:xfrm>
              <a:custGeom>
                <a:avLst/>
                <a:gdLst>
                  <a:gd name="T0" fmla="*/ 102 w 120"/>
                  <a:gd name="T1" fmla="*/ 32 h 110"/>
                  <a:gd name="T2" fmla="*/ 104 w 120"/>
                  <a:gd name="T3" fmla="*/ 34 h 110"/>
                  <a:gd name="T4" fmla="*/ 112 w 120"/>
                  <a:gd name="T5" fmla="*/ 36 h 110"/>
                  <a:gd name="T6" fmla="*/ 120 w 120"/>
                  <a:gd name="T7" fmla="*/ 42 h 110"/>
                  <a:gd name="T8" fmla="*/ 116 w 120"/>
                  <a:gd name="T9" fmla="*/ 46 h 110"/>
                  <a:gd name="T10" fmla="*/ 114 w 120"/>
                  <a:gd name="T11" fmla="*/ 48 h 110"/>
                  <a:gd name="T12" fmla="*/ 106 w 120"/>
                  <a:gd name="T13" fmla="*/ 50 h 110"/>
                  <a:gd name="T14" fmla="*/ 102 w 120"/>
                  <a:gd name="T15" fmla="*/ 54 h 110"/>
                  <a:gd name="T16" fmla="*/ 100 w 120"/>
                  <a:gd name="T17" fmla="*/ 56 h 110"/>
                  <a:gd name="T18" fmla="*/ 94 w 120"/>
                  <a:gd name="T19" fmla="*/ 70 h 110"/>
                  <a:gd name="T20" fmla="*/ 88 w 120"/>
                  <a:gd name="T21" fmla="*/ 76 h 110"/>
                  <a:gd name="T22" fmla="*/ 86 w 120"/>
                  <a:gd name="T23" fmla="*/ 80 h 110"/>
                  <a:gd name="T24" fmla="*/ 84 w 120"/>
                  <a:gd name="T25" fmla="*/ 84 h 110"/>
                  <a:gd name="T26" fmla="*/ 82 w 120"/>
                  <a:gd name="T27" fmla="*/ 94 h 110"/>
                  <a:gd name="T28" fmla="*/ 78 w 120"/>
                  <a:gd name="T29" fmla="*/ 102 h 110"/>
                  <a:gd name="T30" fmla="*/ 74 w 120"/>
                  <a:gd name="T31" fmla="*/ 106 h 110"/>
                  <a:gd name="T32" fmla="*/ 66 w 120"/>
                  <a:gd name="T33" fmla="*/ 108 h 110"/>
                  <a:gd name="T34" fmla="*/ 60 w 120"/>
                  <a:gd name="T35" fmla="*/ 100 h 110"/>
                  <a:gd name="T36" fmla="*/ 50 w 120"/>
                  <a:gd name="T37" fmla="*/ 98 h 110"/>
                  <a:gd name="T38" fmla="*/ 46 w 120"/>
                  <a:gd name="T39" fmla="*/ 96 h 110"/>
                  <a:gd name="T40" fmla="*/ 40 w 120"/>
                  <a:gd name="T41" fmla="*/ 96 h 110"/>
                  <a:gd name="T42" fmla="*/ 34 w 120"/>
                  <a:gd name="T43" fmla="*/ 96 h 110"/>
                  <a:gd name="T44" fmla="*/ 26 w 120"/>
                  <a:gd name="T45" fmla="*/ 94 h 110"/>
                  <a:gd name="T46" fmla="*/ 22 w 120"/>
                  <a:gd name="T47" fmla="*/ 90 h 110"/>
                  <a:gd name="T48" fmla="*/ 16 w 120"/>
                  <a:gd name="T49" fmla="*/ 86 h 110"/>
                  <a:gd name="T50" fmla="*/ 6 w 120"/>
                  <a:gd name="T51" fmla="*/ 82 h 110"/>
                  <a:gd name="T52" fmla="*/ 0 w 120"/>
                  <a:gd name="T53" fmla="*/ 78 h 110"/>
                  <a:gd name="T54" fmla="*/ 0 w 120"/>
                  <a:gd name="T55" fmla="*/ 74 h 110"/>
                  <a:gd name="T56" fmla="*/ 4 w 120"/>
                  <a:gd name="T57" fmla="*/ 72 h 110"/>
                  <a:gd name="T58" fmla="*/ 2 w 120"/>
                  <a:gd name="T59" fmla="*/ 60 h 110"/>
                  <a:gd name="T60" fmla="*/ 2 w 120"/>
                  <a:gd name="T61" fmla="*/ 52 h 110"/>
                  <a:gd name="T62" fmla="*/ 6 w 120"/>
                  <a:gd name="T63" fmla="*/ 44 h 110"/>
                  <a:gd name="T64" fmla="*/ 8 w 120"/>
                  <a:gd name="T65" fmla="*/ 42 h 110"/>
                  <a:gd name="T66" fmla="*/ 20 w 120"/>
                  <a:gd name="T67" fmla="*/ 46 h 110"/>
                  <a:gd name="T68" fmla="*/ 22 w 120"/>
                  <a:gd name="T69" fmla="*/ 48 h 110"/>
                  <a:gd name="T70" fmla="*/ 28 w 120"/>
                  <a:gd name="T71" fmla="*/ 52 h 110"/>
                  <a:gd name="T72" fmla="*/ 36 w 120"/>
                  <a:gd name="T73" fmla="*/ 52 h 110"/>
                  <a:gd name="T74" fmla="*/ 44 w 120"/>
                  <a:gd name="T75" fmla="*/ 44 h 110"/>
                  <a:gd name="T76" fmla="*/ 48 w 120"/>
                  <a:gd name="T77" fmla="*/ 42 h 110"/>
                  <a:gd name="T78" fmla="*/ 56 w 120"/>
                  <a:gd name="T79" fmla="*/ 38 h 110"/>
                  <a:gd name="T80" fmla="*/ 62 w 120"/>
                  <a:gd name="T81" fmla="*/ 34 h 110"/>
                  <a:gd name="T82" fmla="*/ 70 w 120"/>
                  <a:gd name="T83" fmla="*/ 30 h 110"/>
                  <a:gd name="T84" fmla="*/ 74 w 120"/>
                  <a:gd name="T85" fmla="*/ 28 h 110"/>
                  <a:gd name="T86" fmla="*/ 90 w 120"/>
                  <a:gd name="T87" fmla="*/ 4 h 110"/>
                  <a:gd name="T88" fmla="*/ 94 w 120"/>
                  <a:gd name="T89" fmla="*/ 4 h 110"/>
                  <a:gd name="T90" fmla="*/ 106 w 120"/>
                  <a:gd name="T91" fmla="*/ 4 h 110"/>
                  <a:gd name="T92" fmla="*/ 116 w 120"/>
                  <a:gd name="T93" fmla="*/ 2 h 110"/>
                  <a:gd name="T94" fmla="*/ 120 w 120"/>
                  <a:gd name="T95" fmla="*/ 2 h 110"/>
                  <a:gd name="T96" fmla="*/ 116 w 120"/>
                  <a:gd name="T97" fmla="*/ 6 h 110"/>
                  <a:gd name="T98" fmla="*/ 108 w 120"/>
                  <a:gd name="T99" fmla="*/ 12 h 110"/>
                  <a:gd name="T100" fmla="*/ 102 w 120"/>
                  <a:gd name="T101" fmla="*/ 28 h 11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20"/>
                  <a:gd name="T154" fmla="*/ 0 h 110"/>
                  <a:gd name="T155" fmla="*/ 120 w 120"/>
                  <a:gd name="T156" fmla="*/ 110 h 11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20" h="110">
                    <a:moveTo>
                      <a:pt x="102" y="28"/>
                    </a:moveTo>
                    <a:lnTo>
                      <a:pt x="102" y="32"/>
                    </a:lnTo>
                    <a:lnTo>
                      <a:pt x="102" y="34"/>
                    </a:lnTo>
                    <a:lnTo>
                      <a:pt x="104" y="34"/>
                    </a:lnTo>
                    <a:lnTo>
                      <a:pt x="106" y="34"/>
                    </a:lnTo>
                    <a:lnTo>
                      <a:pt x="112" y="36"/>
                    </a:lnTo>
                    <a:lnTo>
                      <a:pt x="116" y="38"/>
                    </a:lnTo>
                    <a:lnTo>
                      <a:pt x="120" y="42"/>
                    </a:lnTo>
                    <a:lnTo>
                      <a:pt x="118" y="44"/>
                    </a:lnTo>
                    <a:lnTo>
                      <a:pt x="116" y="46"/>
                    </a:lnTo>
                    <a:lnTo>
                      <a:pt x="114" y="48"/>
                    </a:lnTo>
                    <a:lnTo>
                      <a:pt x="108" y="48"/>
                    </a:lnTo>
                    <a:lnTo>
                      <a:pt x="106" y="50"/>
                    </a:lnTo>
                    <a:lnTo>
                      <a:pt x="102" y="52"/>
                    </a:lnTo>
                    <a:lnTo>
                      <a:pt x="102" y="54"/>
                    </a:lnTo>
                    <a:lnTo>
                      <a:pt x="100" y="56"/>
                    </a:lnTo>
                    <a:lnTo>
                      <a:pt x="98" y="70"/>
                    </a:lnTo>
                    <a:lnTo>
                      <a:pt x="94" y="70"/>
                    </a:lnTo>
                    <a:lnTo>
                      <a:pt x="90" y="74"/>
                    </a:lnTo>
                    <a:lnTo>
                      <a:pt x="88" y="76"/>
                    </a:lnTo>
                    <a:lnTo>
                      <a:pt x="86" y="78"/>
                    </a:lnTo>
                    <a:lnTo>
                      <a:pt x="86" y="80"/>
                    </a:lnTo>
                    <a:lnTo>
                      <a:pt x="84" y="82"/>
                    </a:lnTo>
                    <a:lnTo>
                      <a:pt x="84" y="84"/>
                    </a:lnTo>
                    <a:lnTo>
                      <a:pt x="82" y="90"/>
                    </a:lnTo>
                    <a:lnTo>
                      <a:pt x="82" y="94"/>
                    </a:lnTo>
                    <a:lnTo>
                      <a:pt x="80" y="98"/>
                    </a:lnTo>
                    <a:lnTo>
                      <a:pt x="78" y="102"/>
                    </a:lnTo>
                    <a:lnTo>
                      <a:pt x="76" y="104"/>
                    </a:lnTo>
                    <a:lnTo>
                      <a:pt x="74" y="106"/>
                    </a:lnTo>
                    <a:lnTo>
                      <a:pt x="70" y="108"/>
                    </a:lnTo>
                    <a:lnTo>
                      <a:pt x="66" y="108"/>
                    </a:lnTo>
                    <a:lnTo>
                      <a:pt x="64" y="110"/>
                    </a:lnTo>
                    <a:lnTo>
                      <a:pt x="60" y="100"/>
                    </a:lnTo>
                    <a:lnTo>
                      <a:pt x="50" y="100"/>
                    </a:lnTo>
                    <a:lnTo>
                      <a:pt x="50" y="98"/>
                    </a:lnTo>
                    <a:lnTo>
                      <a:pt x="50" y="96"/>
                    </a:lnTo>
                    <a:lnTo>
                      <a:pt x="46" y="96"/>
                    </a:lnTo>
                    <a:lnTo>
                      <a:pt x="42" y="96"/>
                    </a:lnTo>
                    <a:lnTo>
                      <a:pt x="40" y="96"/>
                    </a:lnTo>
                    <a:lnTo>
                      <a:pt x="38" y="96"/>
                    </a:lnTo>
                    <a:lnTo>
                      <a:pt x="34" y="96"/>
                    </a:lnTo>
                    <a:lnTo>
                      <a:pt x="30" y="96"/>
                    </a:lnTo>
                    <a:lnTo>
                      <a:pt x="26" y="94"/>
                    </a:lnTo>
                    <a:lnTo>
                      <a:pt x="24" y="92"/>
                    </a:lnTo>
                    <a:lnTo>
                      <a:pt x="22" y="90"/>
                    </a:lnTo>
                    <a:lnTo>
                      <a:pt x="20" y="88"/>
                    </a:lnTo>
                    <a:lnTo>
                      <a:pt x="16" y="86"/>
                    </a:lnTo>
                    <a:lnTo>
                      <a:pt x="12" y="84"/>
                    </a:lnTo>
                    <a:lnTo>
                      <a:pt x="6" y="82"/>
                    </a:lnTo>
                    <a:lnTo>
                      <a:pt x="2" y="80"/>
                    </a:lnTo>
                    <a:lnTo>
                      <a:pt x="0" y="78"/>
                    </a:lnTo>
                    <a:lnTo>
                      <a:pt x="0" y="76"/>
                    </a:lnTo>
                    <a:lnTo>
                      <a:pt x="0" y="74"/>
                    </a:lnTo>
                    <a:lnTo>
                      <a:pt x="2" y="74"/>
                    </a:lnTo>
                    <a:lnTo>
                      <a:pt x="4" y="72"/>
                    </a:lnTo>
                    <a:lnTo>
                      <a:pt x="2" y="60"/>
                    </a:lnTo>
                    <a:lnTo>
                      <a:pt x="2" y="56"/>
                    </a:lnTo>
                    <a:lnTo>
                      <a:pt x="2" y="52"/>
                    </a:lnTo>
                    <a:lnTo>
                      <a:pt x="4" y="48"/>
                    </a:lnTo>
                    <a:lnTo>
                      <a:pt x="6" y="44"/>
                    </a:lnTo>
                    <a:lnTo>
                      <a:pt x="8" y="42"/>
                    </a:lnTo>
                    <a:lnTo>
                      <a:pt x="28" y="42"/>
                    </a:lnTo>
                    <a:lnTo>
                      <a:pt x="20" y="46"/>
                    </a:lnTo>
                    <a:lnTo>
                      <a:pt x="22" y="48"/>
                    </a:lnTo>
                    <a:lnTo>
                      <a:pt x="26" y="50"/>
                    </a:lnTo>
                    <a:lnTo>
                      <a:pt x="28" y="52"/>
                    </a:lnTo>
                    <a:lnTo>
                      <a:pt x="32" y="54"/>
                    </a:lnTo>
                    <a:lnTo>
                      <a:pt x="36" y="52"/>
                    </a:lnTo>
                    <a:lnTo>
                      <a:pt x="40" y="50"/>
                    </a:lnTo>
                    <a:lnTo>
                      <a:pt x="44" y="44"/>
                    </a:lnTo>
                    <a:lnTo>
                      <a:pt x="48" y="42"/>
                    </a:lnTo>
                    <a:lnTo>
                      <a:pt x="50" y="38"/>
                    </a:lnTo>
                    <a:lnTo>
                      <a:pt x="56" y="38"/>
                    </a:lnTo>
                    <a:lnTo>
                      <a:pt x="58" y="36"/>
                    </a:lnTo>
                    <a:lnTo>
                      <a:pt x="62" y="34"/>
                    </a:lnTo>
                    <a:lnTo>
                      <a:pt x="66" y="32"/>
                    </a:lnTo>
                    <a:lnTo>
                      <a:pt x="70" y="30"/>
                    </a:lnTo>
                    <a:lnTo>
                      <a:pt x="72" y="28"/>
                    </a:lnTo>
                    <a:lnTo>
                      <a:pt x="74" y="28"/>
                    </a:lnTo>
                    <a:lnTo>
                      <a:pt x="82" y="14"/>
                    </a:lnTo>
                    <a:lnTo>
                      <a:pt x="90" y="4"/>
                    </a:lnTo>
                    <a:lnTo>
                      <a:pt x="94" y="4"/>
                    </a:lnTo>
                    <a:lnTo>
                      <a:pt x="100" y="4"/>
                    </a:lnTo>
                    <a:lnTo>
                      <a:pt x="106" y="4"/>
                    </a:lnTo>
                    <a:lnTo>
                      <a:pt x="112" y="4"/>
                    </a:lnTo>
                    <a:lnTo>
                      <a:pt x="116" y="2"/>
                    </a:lnTo>
                    <a:lnTo>
                      <a:pt x="120" y="0"/>
                    </a:lnTo>
                    <a:lnTo>
                      <a:pt x="120" y="2"/>
                    </a:lnTo>
                    <a:lnTo>
                      <a:pt x="118" y="4"/>
                    </a:lnTo>
                    <a:lnTo>
                      <a:pt x="116" y="6"/>
                    </a:lnTo>
                    <a:lnTo>
                      <a:pt x="112" y="8"/>
                    </a:lnTo>
                    <a:lnTo>
                      <a:pt x="108" y="12"/>
                    </a:lnTo>
                    <a:lnTo>
                      <a:pt x="102" y="14"/>
                    </a:lnTo>
                    <a:lnTo>
                      <a:pt x="102" y="28"/>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95" name="Freeform 320"/>
              <p:cNvSpPr/>
              <p:nvPr/>
            </p:nvSpPr>
            <p:spPr bwMode="gray">
              <a:xfrm>
                <a:off x="4309" y="883"/>
                <a:ext cx="90" cy="96"/>
              </a:xfrm>
              <a:custGeom>
                <a:avLst/>
                <a:gdLst>
                  <a:gd name="T0" fmla="*/ 10 w 82"/>
                  <a:gd name="T1" fmla="*/ 90 h 96"/>
                  <a:gd name="T2" fmla="*/ 8 w 82"/>
                  <a:gd name="T3" fmla="*/ 78 h 96"/>
                  <a:gd name="T4" fmla="*/ 12 w 82"/>
                  <a:gd name="T5" fmla="*/ 64 h 96"/>
                  <a:gd name="T6" fmla="*/ 10 w 82"/>
                  <a:gd name="T7" fmla="*/ 56 h 96"/>
                  <a:gd name="T8" fmla="*/ 2 w 82"/>
                  <a:gd name="T9" fmla="*/ 52 h 96"/>
                  <a:gd name="T10" fmla="*/ 0 w 82"/>
                  <a:gd name="T11" fmla="*/ 46 h 96"/>
                  <a:gd name="T12" fmla="*/ 6 w 82"/>
                  <a:gd name="T13" fmla="*/ 34 h 96"/>
                  <a:gd name="T14" fmla="*/ 8 w 82"/>
                  <a:gd name="T15" fmla="*/ 30 h 96"/>
                  <a:gd name="T16" fmla="*/ 8 w 82"/>
                  <a:gd name="T17" fmla="*/ 20 h 96"/>
                  <a:gd name="T18" fmla="*/ 14 w 82"/>
                  <a:gd name="T19" fmla="*/ 18 h 96"/>
                  <a:gd name="T20" fmla="*/ 20 w 82"/>
                  <a:gd name="T21" fmla="*/ 16 h 96"/>
                  <a:gd name="T22" fmla="*/ 24 w 82"/>
                  <a:gd name="T23" fmla="*/ 8 h 96"/>
                  <a:gd name="T24" fmla="*/ 42 w 82"/>
                  <a:gd name="T25" fmla="*/ 0 h 96"/>
                  <a:gd name="T26" fmla="*/ 52 w 82"/>
                  <a:gd name="T27" fmla="*/ 0 h 96"/>
                  <a:gd name="T28" fmla="*/ 68 w 82"/>
                  <a:gd name="T29" fmla="*/ 4 h 96"/>
                  <a:gd name="T30" fmla="*/ 72 w 82"/>
                  <a:gd name="T31" fmla="*/ 6 h 96"/>
                  <a:gd name="T32" fmla="*/ 76 w 82"/>
                  <a:gd name="T33" fmla="*/ 4 h 96"/>
                  <a:gd name="T34" fmla="*/ 82 w 82"/>
                  <a:gd name="T35" fmla="*/ 10 h 96"/>
                  <a:gd name="T36" fmla="*/ 78 w 82"/>
                  <a:gd name="T37" fmla="*/ 20 h 96"/>
                  <a:gd name="T38" fmla="*/ 68 w 82"/>
                  <a:gd name="T39" fmla="*/ 22 h 96"/>
                  <a:gd name="T40" fmla="*/ 62 w 82"/>
                  <a:gd name="T41" fmla="*/ 14 h 96"/>
                  <a:gd name="T42" fmla="*/ 54 w 82"/>
                  <a:gd name="T43" fmla="*/ 8 h 96"/>
                  <a:gd name="T44" fmla="*/ 40 w 82"/>
                  <a:gd name="T45" fmla="*/ 8 h 96"/>
                  <a:gd name="T46" fmla="*/ 26 w 82"/>
                  <a:gd name="T47" fmla="*/ 16 h 96"/>
                  <a:gd name="T48" fmla="*/ 22 w 82"/>
                  <a:gd name="T49" fmla="*/ 24 h 96"/>
                  <a:gd name="T50" fmla="*/ 20 w 82"/>
                  <a:gd name="T51" fmla="*/ 34 h 96"/>
                  <a:gd name="T52" fmla="*/ 20 w 82"/>
                  <a:gd name="T53" fmla="*/ 38 h 96"/>
                  <a:gd name="T54" fmla="*/ 34 w 82"/>
                  <a:gd name="T55" fmla="*/ 36 h 96"/>
                  <a:gd name="T56" fmla="*/ 44 w 82"/>
                  <a:gd name="T57" fmla="*/ 32 h 96"/>
                  <a:gd name="T58" fmla="*/ 50 w 82"/>
                  <a:gd name="T59" fmla="*/ 28 h 96"/>
                  <a:gd name="T60" fmla="*/ 54 w 82"/>
                  <a:gd name="T61" fmla="*/ 30 h 96"/>
                  <a:gd name="T62" fmla="*/ 54 w 82"/>
                  <a:gd name="T63" fmla="*/ 36 h 96"/>
                  <a:gd name="T64" fmla="*/ 46 w 82"/>
                  <a:gd name="T65" fmla="*/ 40 h 96"/>
                  <a:gd name="T66" fmla="*/ 36 w 82"/>
                  <a:gd name="T67" fmla="*/ 44 h 96"/>
                  <a:gd name="T68" fmla="*/ 32 w 82"/>
                  <a:gd name="T69" fmla="*/ 46 h 96"/>
                  <a:gd name="T70" fmla="*/ 32 w 82"/>
                  <a:gd name="T71" fmla="*/ 50 h 96"/>
                  <a:gd name="T72" fmla="*/ 40 w 82"/>
                  <a:gd name="T73" fmla="*/ 54 h 96"/>
                  <a:gd name="T74" fmla="*/ 46 w 82"/>
                  <a:gd name="T75" fmla="*/ 66 h 96"/>
                  <a:gd name="T76" fmla="*/ 58 w 82"/>
                  <a:gd name="T77" fmla="*/ 76 h 96"/>
                  <a:gd name="T78" fmla="*/ 38 w 82"/>
                  <a:gd name="T79" fmla="*/ 96 h 96"/>
                  <a:gd name="T80" fmla="*/ 32 w 82"/>
                  <a:gd name="T81" fmla="*/ 62 h 96"/>
                  <a:gd name="T82" fmla="*/ 24 w 82"/>
                  <a:gd name="T83" fmla="*/ 78 h 9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2"/>
                  <a:gd name="T127" fmla="*/ 0 h 96"/>
                  <a:gd name="T128" fmla="*/ 82 w 82"/>
                  <a:gd name="T129" fmla="*/ 96 h 9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2" h="96">
                    <a:moveTo>
                      <a:pt x="16" y="88"/>
                    </a:moveTo>
                    <a:lnTo>
                      <a:pt x="10" y="92"/>
                    </a:lnTo>
                    <a:lnTo>
                      <a:pt x="10" y="90"/>
                    </a:lnTo>
                    <a:lnTo>
                      <a:pt x="8" y="86"/>
                    </a:lnTo>
                    <a:lnTo>
                      <a:pt x="8" y="82"/>
                    </a:lnTo>
                    <a:lnTo>
                      <a:pt x="8" y="78"/>
                    </a:lnTo>
                    <a:lnTo>
                      <a:pt x="8" y="72"/>
                    </a:lnTo>
                    <a:lnTo>
                      <a:pt x="10" y="68"/>
                    </a:lnTo>
                    <a:lnTo>
                      <a:pt x="12" y="64"/>
                    </a:lnTo>
                    <a:lnTo>
                      <a:pt x="12" y="62"/>
                    </a:lnTo>
                    <a:lnTo>
                      <a:pt x="12" y="58"/>
                    </a:lnTo>
                    <a:lnTo>
                      <a:pt x="10" y="56"/>
                    </a:lnTo>
                    <a:lnTo>
                      <a:pt x="8" y="54"/>
                    </a:lnTo>
                    <a:lnTo>
                      <a:pt x="6" y="52"/>
                    </a:lnTo>
                    <a:lnTo>
                      <a:pt x="2" y="52"/>
                    </a:lnTo>
                    <a:lnTo>
                      <a:pt x="0" y="50"/>
                    </a:lnTo>
                    <a:lnTo>
                      <a:pt x="0" y="46"/>
                    </a:lnTo>
                    <a:lnTo>
                      <a:pt x="2" y="42"/>
                    </a:lnTo>
                    <a:lnTo>
                      <a:pt x="4" y="38"/>
                    </a:lnTo>
                    <a:lnTo>
                      <a:pt x="6" y="34"/>
                    </a:lnTo>
                    <a:lnTo>
                      <a:pt x="8" y="32"/>
                    </a:lnTo>
                    <a:lnTo>
                      <a:pt x="8" y="30"/>
                    </a:lnTo>
                    <a:lnTo>
                      <a:pt x="8" y="28"/>
                    </a:lnTo>
                    <a:lnTo>
                      <a:pt x="8" y="24"/>
                    </a:lnTo>
                    <a:lnTo>
                      <a:pt x="8" y="20"/>
                    </a:lnTo>
                    <a:lnTo>
                      <a:pt x="10" y="18"/>
                    </a:lnTo>
                    <a:lnTo>
                      <a:pt x="14" y="16"/>
                    </a:lnTo>
                    <a:lnTo>
                      <a:pt x="14" y="18"/>
                    </a:lnTo>
                    <a:lnTo>
                      <a:pt x="16" y="18"/>
                    </a:lnTo>
                    <a:lnTo>
                      <a:pt x="18" y="16"/>
                    </a:lnTo>
                    <a:lnTo>
                      <a:pt x="20" y="16"/>
                    </a:lnTo>
                    <a:lnTo>
                      <a:pt x="20" y="12"/>
                    </a:lnTo>
                    <a:lnTo>
                      <a:pt x="22" y="10"/>
                    </a:lnTo>
                    <a:lnTo>
                      <a:pt x="24" y="8"/>
                    </a:lnTo>
                    <a:lnTo>
                      <a:pt x="30" y="4"/>
                    </a:lnTo>
                    <a:lnTo>
                      <a:pt x="34" y="2"/>
                    </a:lnTo>
                    <a:lnTo>
                      <a:pt x="42" y="0"/>
                    </a:lnTo>
                    <a:lnTo>
                      <a:pt x="44" y="0"/>
                    </a:lnTo>
                    <a:lnTo>
                      <a:pt x="46" y="0"/>
                    </a:lnTo>
                    <a:lnTo>
                      <a:pt x="52" y="0"/>
                    </a:lnTo>
                    <a:lnTo>
                      <a:pt x="56" y="0"/>
                    </a:lnTo>
                    <a:lnTo>
                      <a:pt x="62" y="2"/>
                    </a:lnTo>
                    <a:lnTo>
                      <a:pt x="68" y="4"/>
                    </a:lnTo>
                    <a:lnTo>
                      <a:pt x="70" y="6"/>
                    </a:lnTo>
                    <a:lnTo>
                      <a:pt x="72" y="6"/>
                    </a:lnTo>
                    <a:lnTo>
                      <a:pt x="74" y="6"/>
                    </a:lnTo>
                    <a:lnTo>
                      <a:pt x="76" y="6"/>
                    </a:lnTo>
                    <a:lnTo>
                      <a:pt x="76" y="4"/>
                    </a:lnTo>
                    <a:lnTo>
                      <a:pt x="78" y="4"/>
                    </a:lnTo>
                    <a:lnTo>
                      <a:pt x="80" y="6"/>
                    </a:lnTo>
                    <a:lnTo>
                      <a:pt x="82" y="10"/>
                    </a:lnTo>
                    <a:lnTo>
                      <a:pt x="82" y="14"/>
                    </a:lnTo>
                    <a:lnTo>
                      <a:pt x="82" y="18"/>
                    </a:lnTo>
                    <a:lnTo>
                      <a:pt x="78" y="20"/>
                    </a:lnTo>
                    <a:lnTo>
                      <a:pt x="74" y="22"/>
                    </a:lnTo>
                    <a:lnTo>
                      <a:pt x="72" y="22"/>
                    </a:lnTo>
                    <a:lnTo>
                      <a:pt x="68" y="22"/>
                    </a:lnTo>
                    <a:lnTo>
                      <a:pt x="66" y="20"/>
                    </a:lnTo>
                    <a:lnTo>
                      <a:pt x="64" y="16"/>
                    </a:lnTo>
                    <a:lnTo>
                      <a:pt x="62" y="14"/>
                    </a:lnTo>
                    <a:lnTo>
                      <a:pt x="60" y="12"/>
                    </a:lnTo>
                    <a:lnTo>
                      <a:pt x="58" y="10"/>
                    </a:lnTo>
                    <a:lnTo>
                      <a:pt x="54" y="8"/>
                    </a:lnTo>
                    <a:lnTo>
                      <a:pt x="50" y="8"/>
                    </a:lnTo>
                    <a:lnTo>
                      <a:pt x="46" y="6"/>
                    </a:lnTo>
                    <a:lnTo>
                      <a:pt x="40" y="8"/>
                    </a:lnTo>
                    <a:lnTo>
                      <a:pt x="36" y="10"/>
                    </a:lnTo>
                    <a:lnTo>
                      <a:pt x="30" y="14"/>
                    </a:lnTo>
                    <a:lnTo>
                      <a:pt x="26" y="16"/>
                    </a:lnTo>
                    <a:lnTo>
                      <a:pt x="24" y="18"/>
                    </a:lnTo>
                    <a:lnTo>
                      <a:pt x="22" y="22"/>
                    </a:lnTo>
                    <a:lnTo>
                      <a:pt x="22" y="24"/>
                    </a:lnTo>
                    <a:lnTo>
                      <a:pt x="22" y="28"/>
                    </a:lnTo>
                    <a:lnTo>
                      <a:pt x="22" y="30"/>
                    </a:lnTo>
                    <a:lnTo>
                      <a:pt x="20" y="34"/>
                    </a:lnTo>
                    <a:lnTo>
                      <a:pt x="20" y="36"/>
                    </a:lnTo>
                    <a:lnTo>
                      <a:pt x="20" y="38"/>
                    </a:lnTo>
                    <a:lnTo>
                      <a:pt x="24" y="38"/>
                    </a:lnTo>
                    <a:lnTo>
                      <a:pt x="28" y="36"/>
                    </a:lnTo>
                    <a:lnTo>
                      <a:pt x="34" y="36"/>
                    </a:lnTo>
                    <a:lnTo>
                      <a:pt x="40" y="36"/>
                    </a:lnTo>
                    <a:lnTo>
                      <a:pt x="42" y="34"/>
                    </a:lnTo>
                    <a:lnTo>
                      <a:pt x="44" y="32"/>
                    </a:lnTo>
                    <a:lnTo>
                      <a:pt x="44" y="30"/>
                    </a:lnTo>
                    <a:lnTo>
                      <a:pt x="48" y="28"/>
                    </a:lnTo>
                    <a:lnTo>
                      <a:pt x="50" y="28"/>
                    </a:lnTo>
                    <a:lnTo>
                      <a:pt x="52" y="28"/>
                    </a:lnTo>
                    <a:lnTo>
                      <a:pt x="54" y="28"/>
                    </a:lnTo>
                    <a:lnTo>
                      <a:pt x="54" y="30"/>
                    </a:lnTo>
                    <a:lnTo>
                      <a:pt x="54" y="32"/>
                    </a:lnTo>
                    <a:lnTo>
                      <a:pt x="54" y="34"/>
                    </a:lnTo>
                    <a:lnTo>
                      <a:pt x="54" y="36"/>
                    </a:lnTo>
                    <a:lnTo>
                      <a:pt x="52" y="38"/>
                    </a:lnTo>
                    <a:lnTo>
                      <a:pt x="50" y="38"/>
                    </a:lnTo>
                    <a:lnTo>
                      <a:pt x="46" y="40"/>
                    </a:lnTo>
                    <a:lnTo>
                      <a:pt x="42" y="40"/>
                    </a:lnTo>
                    <a:lnTo>
                      <a:pt x="38" y="42"/>
                    </a:lnTo>
                    <a:lnTo>
                      <a:pt x="36" y="44"/>
                    </a:lnTo>
                    <a:lnTo>
                      <a:pt x="32" y="44"/>
                    </a:lnTo>
                    <a:lnTo>
                      <a:pt x="32" y="46"/>
                    </a:lnTo>
                    <a:lnTo>
                      <a:pt x="30" y="48"/>
                    </a:lnTo>
                    <a:lnTo>
                      <a:pt x="32" y="50"/>
                    </a:lnTo>
                    <a:lnTo>
                      <a:pt x="36" y="52"/>
                    </a:lnTo>
                    <a:lnTo>
                      <a:pt x="40" y="54"/>
                    </a:lnTo>
                    <a:lnTo>
                      <a:pt x="42" y="58"/>
                    </a:lnTo>
                    <a:lnTo>
                      <a:pt x="44" y="62"/>
                    </a:lnTo>
                    <a:lnTo>
                      <a:pt x="46" y="66"/>
                    </a:lnTo>
                    <a:lnTo>
                      <a:pt x="46" y="68"/>
                    </a:lnTo>
                    <a:lnTo>
                      <a:pt x="46" y="70"/>
                    </a:lnTo>
                    <a:lnTo>
                      <a:pt x="58" y="76"/>
                    </a:lnTo>
                    <a:lnTo>
                      <a:pt x="62" y="90"/>
                    </a:lnTo>
                    <a:lnTo>
                      <a:pt x="46" y="92"/>
                    </a:lnTo>
                    <a:lnTo>
                      <a:pt x="38" y="96"/>
                    </a:lnTo>
                    <a:lnTo>
                      <a:pt x="34" y="80"/>
                    </a:lnTo>
                    <a:lnTo>
                      <a:pt x="34" y="64"/>
                    </a:lnTo>
                    <a:lnTo>
                      <a:pt x="32" y="62"/>
                    </a:lnTo>
                    <a:lnTo>
                      <a:pt x="28" y="58"/>
                    </a:lnTo>
                    <a:lnTo>
                      <a:pt x="24" y="58"/>
                    </a:lnTo>
                    <a:lnTo>
                      <a:pt x="24" y="78"/>
                    </a:lnTo>
                    <a:lnTo>
                      <a:pt x="16" y="88"/>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96" name="Freeform 321"/>
              <p:cNvSpPr/>
              <p:nvPr/>
            </p:nvSpPr>
            <p:spPr bwMode="gray">
              <a:xfrm>
                <a:off x="3971" y="841"/>
                <a:ext cx="150" cy="148"/>
              </a:xfrm>
              <a:custGeom>
                <a:avLst/>
                <a:gdLst>
                  <a:gd name="T0" fmla="*/ 2 w 136"/>
                  <a:gd name="T1" fmla="*/ 2 h 148"/>
                  <a:gd name="T2" fmla="*/ 8 w 136"/>
                  <a:gd name="T3" fmla="*/ 4 h 148"/>
                  <a:gd name="T4" fmla="*/ 18 w 136"/>
                  <a:gd name="T5" fmla="*/ 2 h 148"/>
                  <a:gd name="T6" fmla="*/ 24 w 136"/>
                  <a:gd name="T7" fmla="*/ 0 h 148"/>
                  <a:gd name="T8" fmla="*/ 32 w 136"/>
                  <a:gd name="T9" fmla="*/ 4 h 148"/>
                  <a:gd name="T10" fmla="*/ 38 w 136"/>
                  <a:gd name="T11" fmla="*/ 14 h 148"/>
                  <a:gd name="T12" fmla="*/ 42 w 136"/>
                  <a:gd name="T13" fmla="*/ 18 h 148"/>
                  <a:gd name="T14" fmla="*/ 42 w 136"/>
                  <a:gd name="T15" fmla="*/ 20 h 148"/>
                  <a:gd name="T16" fmla="*/ 66 w 136"/>
                  <a:gd name="T17" fmla="*/ 42 h 148"/>
                  <a:gd name="T18" fmla="*/ 72 w 136"/>
                  <a:gd name="T19" fmla="*/ 42 h 148"/>
                  <a:gd name="T20" fmla="*/ 92 w 136"/>
                  <a:gd name="T21" fmla="*/ 60 h 148"/>
                  <a:gd name="T22" fmla="*/ 110 w 136"/>
                  <a:gd name="T23" fmla="*/ 74 h 148"/>
                  <a:gd name="T24" fmla="*/ 108 w 136"/>
                  <a:gd name="T25" fmla="*/ 74 h 148"/>
                  <a:gd name="T26" fmla="*/ 104 w 136"/>
                  <a:gd name="T27" fmla="*/ 76 h 148"/>
                  <a:gd name="T28" fmla="*/ 104 w 136"/>
                  <a:gd name="T29" fmla="*/ 78 h 148"/>
                  <a:gd name="T30" fmla="*/ 114 w 136"/>
                  <a:gd name="T31" fmla="*/ 88 h 148"/>
                  <a:gd name="T32" fmla="*/ 126 w 136"/>
                  <a:gd name="T33" fmla="*/ 100 h 148"/>
                  <a:gd name="T34" fmla="*/ 128 w 136"/>
                  <a:gd name="T35" fmla="*/ 102 h 148"/>
                  <a:gd name="T36" fmla="*/ 132 w 136"/>
                  <a:gd name="T37" fmla="*/ 108 h 148"/>
                  <a:gd name="T38" fmla="*/ 136 w 136"/>
                  <a:gd name="T39" fmla="*/ 116 h 148"/>
                  <a:gd name="T40" fmla="*/ 134 w 136"/>
                  <a:gd name="T41" fmla="*/ 116 h 148"/>
                  <a:gd name="T42" fmla="*/ 134 w 136"/>
                  <a:gd name="T43" fmla="*/ 120 h 148"/>
                  <a:gd name="T44" fmla="*/ 136 w 136"/>
                  <a:gd name="T45" fmla="*/ 128 h 148"/>
                  <a:gd name="T46" fmla="*/ 136 w 136"/>
                  <a:gd name="T47" fmla="*/ 132 h 148"/>
                  <a:gd name="T48" fmla="*/ 136 w 136"/>
                  <a:gd name="T49" fmla="*/ 140 h 148"/>
                  <a:gd name="T50" fmla="*/ 132 w 136"/>
                  <a:gd name="T51" fmla="*/ 146 h 148"/>
                  <a:gd name="T52" fmla="*/ 126 w 136"/>
                  <a:gd name="T53" fmla="*/ 148 h 148"/>
                  <a:gd name="T54" fmla="*/ 122 w 136"/>
                  <a:gd name="T55" fmla="*/ 148 h 148"/>
                  <a:gd name="T56" fmla="*/ 100 w 136"/>
                  <a:gd name="T57" fmla="*/ 138 h 148"/>
                  <a:gd name="T58" fmla="*/ 82 w 136"/>
                  <a:gd name="T59" fmla="*/ 116 h 148"/>
                  <a:gd name="T60" fmla="*/ 62 w 136"/>
                  <a:gd name="T61" fmla="*/ 88 h 148"/>
                  <a:gd name="T62" fmla="*/ 52 w 136"/>
                  <a:gd name="T63" fmla="*/ 68 h 148"/>
                  <a:gd name="T64" fmla="*/ 44 w 136"/>
                  <a:gd name="T65" fmla="*/ 60 h 148"/>
                  <a:gd name="T66" fmla="*/ 40 w 136"/>
                  <a:gd name="T67" fmla="*/ 54 h 148"/>
                  <a:gd name="T68" fmla="*/ 34 w 136"/>
                  <a:gd name="T69" fmla="*/ 46 h 148"/>
                  <a:gd name="T70" fmla="*/ 14 w 136"/>
                  <a:gd name="T71" fmla="*/ 18 h 148"/>
                  <a:gd name="T72" fmla="*/ 12 w 136"/>
                  <a:gd name="T73" fmla="*/ 16 h 148"/>
                  <a:gd name="T74" fmla="*/ 6 w 136"/>
                  <a:gd name="T75" fmla="*/ 12 h 148"/>
                  <a:gd name="T76" fmla="*/ 0 w 136"/>
                  <a:gd name="T77" fmla="*/ 6 h 148"/>
                  <a:gd name="T78" fmla="*/ 0 w 136"/>
                  <a:gd name="T79" fmla="*/ 0 h 1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36"/>
                  <a:gd name="T121" fmla="*/ 0 h 148"/>
                  <a:gd name="T122" fmla="*/ 136 w 136"/>
                  <a:gd name="T123" fmla="*/ 148 h 14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36" h="148">
                    <a:moveTo>
                      <a:pt x="0" y="0"/>
                    </a:moveTo>
                    <a:lnTo>
                      <a:pt x="2" y="2"/>
                    </a:lnTo>
                    <a:lnTo>
                      <a:pt x="4" y="2"/>
                    </a:lnTo>
                    <a:lnTo>
                      <a:pt x="8" y="4"/>
                    </a:lnTo>
                    <a:lnTo>
                      <a:pt x="12" y="4"/>
                    </a:lnTo>
                    <a:lnTo>
                      <a:pt x="18" y="2"/>
                    </a:lnTo>
                    <a:lnTo>
                      <a:pt x="20" y="2"/>
                    </a:lnTo>
                    <a:lnTo>
                      <a:pt x="24" y="0"/>
                    </a:lnTo>
                    <a:lnTo>
                      <a:pt x="28" y="2"/>
                    </a:lnTo>
                    <a:lnTo>
                      <a:pt x="32" y="4"/>
                    </a:lnTo>
                    <a:lnTo>
                      <a:pt x="36" y="8"/>
                    </a:lnTo>
                    <a:lnTo>
                      <a:pt x="38" y="14"/>
                    </a:lnTo>
                    <a:lnTo>
                      <a:pt x="40" y="16"/>
                    </a:lnTo>
                    <a:lnTo>
                      <a:pt x="42" y="18"/>
                    </a:lnTo>
                    <a:lnTo>
                      <a:pt x="42" y="20"/>
                    </a:lnTo>
                    <a:lnTo>
                      <a:pt x="66" y="42"/>
                    </a:lnTo>
                    <a:lnTo>
                      <a:pt x="68" y="40"/>
                    </a:lnTo>
                    <a:lnTo>
                      <a:pt x="72" y="42"/>
                    </a:lnTo>
                    <a:lnTo>
                      <a:pt x="82" y="50"/>
                    </a:lnTo>
                    <a:lnTo>
                      <a:pt x="92" y="60"/>
                    </a:lnTo>
                    <a:lnTo>
                      <a:pt x="104" y="68"/>
                    </a:lnTo>
                    <a:lnTo>
                      <a:pt x="110" y="74"/>
                    </a:lnTo>
                    <a:lnTo>
                      <a:pt x="108" y="74"/>
                    </a:lnTo>
                    <a:lnTo>
                      <a:pt x="106" y="74"/>
                    </a:lnTo>
                    <a:lnTo>
                      <a:pt x="104" y="76"/>
                    </a:lnTo>
                    <a:lnTo>
                      <a:pt x="102" y="76"/>
                    </a:lnTo>
                    <a:lnTo>
                      <a:pt x="104" y="78"/>
                    </a:lnTo>
                    <a:lnTo>
                      <a:pt x="106" y="82"/>
                    </a:lnTo>
                    <a:lnTo>
                      <a:pt x="114" y="88"/>
                    </a:lnTo>
                    <a:lnTo>
                      <a:pt x="114" y="100"/>
                    </a:lnTo>
                    <a:lnTo>
                      <a:pt x="126" y="100"/>
                    </a:lnTo>
                    <a:lnTo>
                      <a:pt x="128" y="102"/>
                    </a:lnTo>
                    <a:lnTo>
                      <a:pt x="130" y="104"/>
                    </a:lnTo>
                    <a:lnTo>
                      <a:pt x="132" y="108"/>
                    </a:lnTo>
                    <a:lnTo>
                      <a:pt x="134" y="112"/>
                    </a:lnTo>
                    <a:lnTo>
                      <a:pt x="136" y="116"/>
                    </a:lnTo>
                    <a:lnTo>
                      <a:pt x="134" y="116"/>
                    </a:lnTo>
                    <a:lnTo>
                      <a:pt x="134" y="118"/>
                    </a:lnTo>
                    <a:lnTo>
                      <a:pt x="134" y="120"/>
                    </a:lnTo>
                    <a:lnTo>
                      <a:pt x="134" y="124"/>
                    </a:lnTo>
                    <a:lnTo>
                      <a:pt x="136" y="128"/>
                    </a:lnTo>
                    <a:lnTo>
                      <a:pt x="136" y="130"/>
                    </a:lnTo>
                    <a:lnTo>
                      <a:pt x="136" y="132"/>
                    </a:lnTo>
                    <a:lnTo>
                      <a:pt x="136" y="136"/>
                    </a:lnTo>
                    <a:lnTo>
                      <a:pt x="136" y="140"/>
                    </a:lnTo>
                    <a:lnTo>
                      <a:pt x="134" y="144"/>
                    </a:lnTo>
                    <a:lnTo>
                      <a:pt x="132" y="146"/>
                    </a:lnTo>
                    <a:lnTo>
                      <a:pt x="128" y="148"/>
                    </a:lnTo>
                    <a:lnTo>
                      <a:pt x="126" y="148"/>
                    </a:lnTo>
                    <a:lnTo>
                      <a:pt x="122" y="148"/>
                    </a:lnTo>
                    <a:lnTo>
                      <a:pt x="102" y="142"/>
                    </a:lnTo>
                    <a:lnTo>
                      <a:pt x="100" y="138"/>
                    </a:lnTo>
                    <a:lnTo>
                      <a:pt x="92" y="128"/>
                    </a:lnTo>
                    <a:lnTo>
                      <a:pt x="82" y="116"/>
                    </a:lnTo>
                    <a:lnTo>
                      <a:pt x="72" y="102"/>
                    </a:lnTo>
                    <a:lnTo>
                      <a:pt x="62" y="88"/>
                    </a:lnTo>
                    <a:lnTo>
                      <a:pt x="56" y="78"/>
                    </a:lnTo>
                    <a:lnTo>
                      <a:pt x="52" y="68"/>
                    </a:lnTo>
                    <a:lnTo>
                      <a:pt x="44" y="62"/>
                    </a:lnTo>
                    <a:lnTo>
                      <a:pt x="44" y="60"/>
                    </a:lnTo>
                    <a:lnTo>
                      <a:pt x="42" y="58"/>
                    </a:lnTo>
                    <a:lnTo>
                      <a:pt x="40" y="54"/>
                    </a:lnTo>
                    <a:lnTo>
                      <a:pt x="38" y="50"/>
                    </a:lnTo>
                    <a:lnTo>
                      <a:pt x="34" y="46"/>
                    </a:lnTo>
                    <a:lnTo>
                      <a:pt x="32" y="42"/>
                    </a:lnTo>
                    <a:lnTo>
                      <a:pt x="14" y="18"/>
                    </a:lnTo>
                    <a:lnTo>
                      <a:pt x="12" y="16"/>
                    </a:lnTo>
                    <a:lnTo>
                      <a:pt x="8" y="14"/>
                    </a:lnTo>
                    <a:lnTo>
                      <a:pt x="6" y="12"/>
                    </a:lnTo>
                    <a:lnTo>
                      <a:pt x="2" y="8"/>
                    </a:lnTo>
                    <a:lnTo>
                      <a:pt x="0" y="6"/>
                    </a:lnTo>
                    <a:lnTo>
                      <a:pt x="0" y="2"/>
                    </a:lnTo>
                    <a:lnTo>
                      <a:pt x="0" y="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97" name="Freeform 322"/>
              <p:cNvSpPr/>
              <p:nvPr/>
            </p:nvSpPr>
            <p:spPr bwMode="gray">
              <a:xfrm>
                <a:off x="4117" y="993"/>
                <a:ext cx="128" cy="32"/>
              </a:xfrm>
              <a:custGeom>
                <a:avLst/>
                <a:gdLst>
                  <a:gd name="T0" fmla="*/ 50 w 116"/>
                  <a:gd name="T1" fmla="*/ 22 h 32"/>
                  <a:gd name="T2" fmla="*/ 22 w 116"/>
                  <a:gd name="T3" fmla="*/ 22 h 32"/>
                  <a:gd name="T4" fmla="*/ 0 w 116"/>
                  <a:gd name="T5" fmla="*/ 10 h 32"/>
                  <a:gd name="T6" fmla="*/ 2 w 116"/>
                  <a:gd name="T7" fmla="*/ 4 h 32"/>
                  <a:gd name="T8" fmla="*/ 2 w 116"/>
                  <a:gd name="T9" fmla="*/ 4 h 32"/>
                  <a:gd name="T10" fmla="*/ 6 w 116"/>
                  <a:gd name="T11" fmla="*/ 2 h 32"/>
                  <a:gd name="T12" fmla="*/ 10 w 116"/>
                  <a:gd name="T13" fmla="*/ 0 h 32"/>
                  <a:gd name="T14" fmla="*/ 14 w 116"/>
                  <a:gd name="T15" fmla="*/ 0 h 32"/>
                  <a:gd name="T16" fmla="*/ 20 w 116"/>
                  <a:gd name="T17" fmla="*/ 0 h 32"/>
                  <a:gd name="T18" fmla="*/ 26 w 116"/>
                  <a:gd name="T19" fmla="*/ 0 h 32"/>
                  <a:gd name="T20" fmla="*/ 56 w 116"/>
                  <a:gd name="T21" fmla="*/ 8 h 32"/>
                  <a:gd name="T22" fmla="*/ 58 w 116"/>
                  <a:gd name="T23" fmla="*/ 8 h 32"/>
                  <a:gd name="T24" fmla="*/ 62 w 116"/>
                  <a:gd name="T25" fmla="*/ 6 h 32"/>
                  <a:gd name="T26" fmla="*/ 66 w 116"/>
                  <a:gd name="T27" fmla="*/ 6 h 32"/>
                  <a:gd name="T28" fmla="*/ 72 w 116"/>
                  <a:gd name="T29" fmla="*/ 6 h 32"/>
                  <a:gd name="T30" fmla="*/ 80 w 116"/>
                  <a:gd name="T31" fmla="*/ 6 h 32"/>
                  <a:gd name="T32" fmla="*/ 84 w 116"/>
                  <a:gd name="T33" fmla="*/ 8 h 32"/>
                  <a:gd name="T34" fmla="*/ 90 w 116"/>
                  <a:gd name="T35" fmla="*/ 12 h 32"/>
                  <a:gd name="T36" fmla="*/ 96 w 116"/>
                  <a:gd name="T37" fmla="*/ 14 h 32"/>
                  <a:gd name="T38" fmla="*/ 102 w 116"/>
                  <a:gd name="T39" fmla="*/ 16 h 32"/>
                  <a:gd name="T40" fmla="*/ 108 w 116"/>
                  <a:gd name="T41" fmla="*/ 18 h 32"/>
                  <a:gd name="T42" fmla="*/ 110 w 116"/>
                  <a:gd name="T43" fmla="*/ 20 h 32"/>
                  <a:gd name="T44" fmla="*/ 112 w 116"/>
                  <a:gd name="T45" fmla="*/ 20 h 32"/>
                  <a:gd name="T46" fmla="*/ 112 w 116"/>
                  <a:gd name="T47" fmla="*/ 20 h 32"/>
                  <a:gd name="T48" fmla="*/ 114 w 116"/>
                  <a:gd name="T49" fmla="*/ 22 h 32"/>
                  <a:gd name="T50" fmla="*/ 114 w 116"/>
                  <a:gd name="T51" fmla="*/ 24 h 32"/>
                  <a:gd name="T52" fmla="*/ 116 w 116"/>
                  <a:gd name="T53" fmla="*/ 28 h 32"/>
                  <a:gd name="T54" fmla="*/ 114 w 116"/>
                  <a:gd name="T55" fmla="*/ 30 h 32"/>
                  <a:gd name="T56" fmla="*/ 114 w 116"/>
                  <a:gd name="T57" fmla="*/ 32 h 32"/>
                  <a:gd name="T58" fmla="*/ 110 w 116"/>
                  <a:gd name="T59" fmla="*/ 32 h 32"/>
                  <a:gd name="T60" fmla="*/ 100 w 116"/>
                  <a:gd name="T61" fmla="*/ 32 h 32"/>
                  <a:gd name="T62" fmla="*/ 88 w 116"/>
                  <a:gd name="T63" fmla="*/ 30 h 32"/>
                  <a:gd name="T64" fmla="*/ 76 w 116"/>
                  <a:gd name="T65" fmla="*/ 30 h 32"/>
                  <a:gd name="T66" fmla="*/ 72 w 116"/>
                  <a:gd name="T67" fmla="*/ 28 h 32"/>
                  <a:gd name="T68" fmla="*/ 50 w 116"/>
                  <a:gd name="T69" fmla="*/ 22 h 32"/>
                  <a:gd name="T70" fmla="*/ 50 w 116"/>
                  <a:gd name="T71" fmla="*/ 22 h 3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6"/>
                  <a:gd name="T109" fmla="*/ 0 h 32"/>
                  <a:gd name="T110" fmla="*/ 116 w 116"/>
                  <a:gd name="T111" fmla="*/ 32 h 3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6" h="32">
                    <a:moveTo>
                      <a:pt x="50" y="22"/>
                    </a:moveTo>
                    <a:lnTo>
                      <a:pt x="22" y="22"/>
                    </a:lnTo>
                    <a:lnTo>
                      <a:pt x="0" y="10"/>
                    </a:lnTo>
                    <a:lnTo>
                      <a:pt x="2" y="4"/>
                    </a:lnTo>
                    <a:lnTo>
                      <a:pt x="6" y="2"/>
                    </a:lnTo>
                    <a:lnTo>
                      <a:pt x="10" y="0"/>
                    </a:lnTo>
                    <a:lnTo>
                      <a:pt x="14" y="0"/>
                    </a:lnTo>
                    <a:lnTo>
                      <a:pt x="20" y="0"/>
                    </a:lnTo>
                    <a:lnTo>
                      <a:pt x="26" y="0"/>
                    </a:lnTo>
                    <a:lnTo>
                      <a:pt x="56" y="8"/>
                    </a:lnTo>
                    <a:lnTo>
                      <a:pt x="58" y="8"/>
                    </a:lnTo>
                    <a:lnTo>
                      <a:pt x="62" y="6"/>
                    </a:lnTo>
                    <a:lnTo>
                      <a:pt x="66" y="6"/>
                    </a:lnTo>
                    <a:lnTo>
                      <a:pt x="72" y="6"/>
                    </a:lnTo>
                    <a:lnTo>
                      <a:pt x="80" y="6"/>
                    </a:lnTo>
                    <a:lnTo>
                      <a:pt x="84" y="8"/>
                    </a:lnTo>
                    <a:lnTo>
                      <a:pt x="90" y="12"/>
                    </a:lnTo>
                    <a:lnTo>
                      <a:pt x="96" y="14"/>
                    </a:lnTo>
                    <a:lnTo>
                      <a:pt x="102" y="16"/>
                    </a:lnTo>
                    <a:lnTo>
                      <a:pt x="108" y="18"/>
                    </a:lnTo>
                    <a:lnTo>
                      <a:pt x="110" y="20"/>
                    </a:lnTo>
                    <a:lnTo>
                      <a:pt x="112" y="20"/>
                    </a:lnTo>
                    <a:lnTo>
                      <a:pt x="114" y="22"/>
                    </a:lnTo>
                    <a:lnTo>
                      <a:pt x="114" y="24"/>
                    </a:lnTo>
                    <a:lnTo>
                      <a:pt x="116" y="28"/>
                    </a:lnTo>
                    <a:lnTo>
                      <a:pt x="114" y="30"/>
                    </a:lnTo>
                    <a:lnTo>
                      <a:pt x="114" y="32"/>
                    </a:lnTo>
                    <a:lnTo>
                      <a:pt x="110" y="32"/>
                    </a:lnTo>
                    <a:lnTo>
                      <a:pt x="100" y="32"/>
                    </a:lnTo>
                    <a:lnTo>
                      <a:pt x="88" y="30"/>
                    </a:lnTo>
                    <a:lnTo>
                      <a:pt x="76" y="30"/>
                    </a:lnTo>
                    <a:lnTo>
                      <a:pt x="72" y="28"/>
                    </a:lnTo>
                    <a:lnTo>
                      <a:pt x="50" y="22"/>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98" name="Freeform 58"/>
              <p:cNvSpPr>
                <a:spLocks noChangeArrowheads="1"/>
              </p:cNvSpPr>
              <p:nvPr/>
            </p:nvSpPr>
            <p:spPr bwMode="gray">
              <a:xfrm>
                <a:off x="3325" y="99"/>
                <a:ext cx="583" cy="248"/>
              </a:xfrm>
              <a:custGeom>
                <a:avLst/>
                <a:gdLst>
                  <a:gd name="T0" fmla="*/ 0 w 2736638"/>
                  <a:gd name="T1" fmla="*/ 0 h 1123950"/>
                  <a:gd name="T2" fmla="*/ 2736638 w 2736638"/>
                  <a:gd name="T3" fmla="*/ 1123950 h 1123950"/>
                </a:gdLst>
                <a:ahLst/>
                <a:cxnLst/>
                <a:rect l="T0" t="T1" r="T2" b="T3"/>
                <a:pathLst>
                  <a:path w="2736638" h="1123950">
                    <a:moveTo>
                      <a:pt x="123825" y="514350"/>
                    </a:moveTo>
                    <a:lnTo>
                      <a:pt x="76200" y="428625"/>
                    </a:lnTo>
                    <a:lnTo>
                      <a:pt x="0" y="371475"/>
                    </a:lnTo>
                    <a:lnTo>
                      <a:pt x="123825" y="323850"/>
                    </a:lnTo>
                    <a:lnTo>
                      <a:pt x="190500" y="257175"/>
                    </a:lnTo>
                    <a:lnTo>
                      <a:pt x="276225" y="304800"/>
                    </a:lnTo>
                    <a:lnTo>
                      <a:pt x="542925" y="228600"/>
                    </a:lnTo>
                    <a:lnTo>
                      <a:pt x="666750" y="257175"/>
                    </a:lnTo>
                    <a:lnTo>
                      <a:pt x="838200" y="257175"/>
                    </a:lnTo>
                    <a:lnTo>
                      <a:pt x="914400" y="228600"/>
                    </a:lnTo>
                    <a:lnTo>
                      <a:pt x="990600" y="114300"/>
                    </a:lnTo>
                    <a:lnTo>
                      <a:pt x="1143000" y="114300"/>
                    </a:lnTo>
                    <a:lnTo>
                      <a:pt x="1238250" y="0"/>
                    </a:lnTo>
                    <a:lnTo>
                      <a:pt x="1381125" y="0"/>
                    </a:lnTo>
                    <a:lnTo>
                      <a:pt x="1571625" y="76200"/>
                    </a:lnTo>
                    <a:lnTo>
                      <a:pt x="1762125" y="76200"/>
                    </a:lnTo>
                    <a:lnTo>
                      <a:pt x="1866900" y="0"/>
                    </a:lnTo>
                    <a:lnTo>
                      <a:pt x="1924050" y="0"/>
                    </a:lnTo>
                    <a:lnTo>
                      <a:pt x="1943100" y="95250"/>
                    </a:lnTo>
                    <a:lnTo>
                      <a:pt x="2143125" y="228600"/>
                    </a:lnTo>
                    <a:lnTo>
                      <a:pt x="2324100" y="266700"/>
                    </a:lnTo>
                    <a:lnTo>
                      <a:pt x="2533650" y="314325"/>
                    </a:lnTo>
                    <a:lnTo>
                      <a:pt x="2657475" y="314326"/>
                    </a:lnTo>
                    <a:cubicBezTo>
                      <a:pt x="2736638" y="329286"/>
                      <a:pt x="2644775" y="371475"/>
                      <a:pt x="2638425" y="400050"/>
                    </a:cubicBezTo>
                    <a:lnTo>
                      <a:pt x="2628900" y="485775"/>
                    </a:lnTo>
                    <a:lnTo>
                      <a:pt x="2590800" y="523875"/>
                    </a:lnTo>
                    <a:lnTo>
                      <a:pt x="2505075" y="476250"/>
                    </a:lnTo>
                    <a:lnTo>
                      <a:pt x="2476500" y="523875"/>
                    </a:lnTo>
                    <a:cubicBezTo>
                      <a:pt x="2486547" y="584157"/>
                      <a:pt x="2466712" y="581025"/>
                      <a:pt x="2495550" y="581025"/>
                    </a:cubicBezTo>
                    <a:lnTo>
                      <a:pt x="2486025" y="638175"/>
                    </a:lnTo>
                    <a:lnTo>
                      <a:pt x="2390775" y="638175"/>
                    </a:lnTo>
                    <a:lnTo>
                      <a:pt x="2390775" y="695325"/>
                    </a:lnTo>
                    <a:lnTo>
                      <a:pt x="2438400" y="819150"/>
                    </a:lnTo>
                    <a:lnTo>
                      <a:pt x="2428875" y="914400"/>
                    </a:lnTo>
                    <a:lnTo>
                      <a:pt x="2228850" y="1019175"/>
                    </a:lnTo>
                    <a:lnTo>
                      <a:pt x="2105025" y="1066800"/>
                    </a:lnTo>
                    <a:lnTo>
                      <a:pt x="2057400" y="1123950"/>
                    </a:lnTo>
                    <a:lnTo>
                      <a:pt x="1990725" y="1123950"/>
                    </a:lnTo>
                    <a:lnTo>
                      <a:pt x="1933575" y="1095375"/>
                    </a:lnTo>
                    <a:lnTo>
                      <a:pt x="1962150" y="971550"/>
                    </a:lnTo>
                    <a:cubicBezTo>
                      <a:pt x="2050381" y="902926"/>
                      <a:pt x="2011674" y="904875"/>
                      <a:pt x="2057400" y="904875"/>
                    </a:cubicBezTo>
                    <a:lnTo>
                      <a:pt x="1990725" y="800100"/>
                    </a:lnTo>
                    <a:cubicBezTo>
                      <a:pt x="1940152" y="779871"/>
                      <a:pt x="1960198" y="781050"/>
                      <a:pt x="1933575" y="781050"/>
                    </a:cubicBezTo>
                    <a:lnTo>
                      <a:pt x="1838325" y="790575"/>
                    </a:lnTo>
                    <a:lnTo>
                      <a:pt x="1628775" y="790575"/>
                    </a:lnTo>
                    <a:cubicBezTo>
                      <a:pt x="1435104" y="800259"/>
                      <a:pt x="1501854" y="800100"/>
                      <a:pt x="1428750" y="800100"/>
                    </a:cubicBezTo>
                    <a:lnTo>
                      <a:pt x="1200150" y="742950"/>
                    </a:lnTo>
                    <a:lnTo>
                      <a:pt x="1047750" y="676275"/>
                    </a:lnTo>
                    <a:lnTo>
                      <a:pt x="1019175" y="676275"/>
                    </a:lnTo>
                    <a:lnTo>
                      <a:pt x="952500" y="561975"/>
                    </a:lnTo>
                    <a:lnTo>
                      <a:pt x="923925" y="542925"/>
                    </a:lnTo>
                    <a:lnTo>
                      <a:pt x="857250" y="609600"/>
                    </a:lnTo>
                    <a:cubicBezTo>
                      <a:pt x="795967" y="681096"/>
                      <a:pt x="800100" y="647003"/>
                      <a:pt x="800100" y="695325"/>
                    </a:cubicBezTo>
                    <a:lnTo>
                      <a:pt x="781050" y="714375"/>
                    </a:lnTo>
                    <a:lnTo>
                      <a:pt x="742950" y="695325"/>
                    </a:lnTo>
                    <a:lnTo>
                      <a:pt x="695325" y="742950"/>
                    </a:lnTo>
                    <a:lnTo>
                      <a:pt x="704850" y="838200"/>
                    </a:lnTo>
                    <a:lnTo>
                      <a:pt x="704850" y="885825"/>
                    </a:lnTo>
                    <a:lnTo>
                      <a:pt x="571500" y="904875"/>
                    </a:lnTo>
                    <a:lnTo>
                      <a:pt x="504825" y="904875"/>
                    </a:lnTo>
                    <a:lnTo>
                      <a:pt x="216290" y="908272"/>
                    </a:lnTo>
                    <a:cubicBezTo>
                      <a:pt x="172659" y="904584"/>
                      <a:pt x="139243" y="812008"/>
                      <a:pt x="147787" y="787494"/>
                    </a:cubicBezTo>
                    <a:cubicBezTo>
                      <a:pt x="156331" y="762980"/>
                      <a:pt x="196933" y="743164"/>
                      <a:pt x="267555" y="761188"/>
                    </a:cubicBezTo>
                    <a:cubicBezTo>
                      <a:pt x="314853" y="738366"/>
                      <a:pt x="348395" y="686654"/>
                      <a:pt x="330512" y="650562"/>
                    </a:cubicBezTo>
                    <a:cubicBezTo>
                      <a:pt x="312629" y="614470"/>
                      <a:pt x="211550" y="567336"/>
                      <a:pt x="160259" y="544634"/>
                    </a:cubicBezTo>
                    <a:lnTo>
                      <a:pt x="123825" y="514350"/>
                    </a:lnTo>
                    <a:close/>
                  </a:path>
                </a:pathLst>
              </a:custGeom>
              <a:grpFill/>
              <a:ln w="3175" algn="ctr">
                <a:solidFill>
                  <a:schemeClr val="bg2"/>
                </a:solidFill>
                <a:miter lim="800000"/>
              </a:ln>
            </p:spPr>
            <p:txBody>
              <a:bodyPr anchor="ctr"/>
              <a:lstStyle/>
              <a:p>
                <a:pPr algn="ctr">
                  <a:defRPr/>
                </a:pPr>
                <a:endParaRPr lang="en-US" sz="3200">
                  <a:solidFill>
                    <a:schemeClr val="bg1"/>
                  </a:solidFill>
                  <a:latin typeface="Agency FB" panose="020B0503020202020204" pitchFamily="34" charset="0"/>
                </a:endParaRPr>
              </a:p>
            </p:txBody>
          </p:sp>
          <p:sp>
            <p:nvSpPr>
              <p:cNvPr id="299" name="Freeform 210"/>
              <p:cNvSpPr/>
              <p:nvPr/>
            </p:nvSpPr>
            <p:spPr bwMode="gray">
              <a:xfrm>
                <a:off x="3876" y="145"/>
                <a:ext cx="480" cy="178"/>
              </a:xfrm>
              <a:custGeom>
                <a:avLst/>
                <a:gdLst>
                  <a:gd name="T0" fmla="*/ 26 w 420"/>
                  <a:gd name="T1" fmla="*/ 20 h 174"/>
                  <a:gd name="T2" fmla="*/ 26 w 420"/>
                  <a:gd name="T3" fmla="*/ 18 h 174"/>
                  <a:gd name="T4" fmla="*/ 30 w 420"/>
                  <a:gd name="T5" fmla="*/ 14 h 174"/>
                  <a:gd name="T6" fmla="*/ 36 w 420"/>
                  <a:gd name="T7" fmla="*/ 10 h 174"/>
                  <a:gd name="T8" fmla="*/ 48 w 420"/>
                  <a:gd name="T9" fmla="*/ 12 h 174"/>
                  <a:gd name="T10" fmla="*/ 58 w 420"/>
                  <a:gd name="T11" fmla="*/ 14 h 174"/>
                  <a:gd name="T12" fmla="*/ 78 w 420"/>
                  <a:gd name="T13" fmla="*/ 18 h 174"/>
                  <a:gd name="T14" fmla="*/ 106 w 420"/>
                  <a:gd name="T15" fmla="*/ 42 h 174"/>
                  <a:gd name="T16" fmla="*/ 108 w 420"/>
                  <a:gd name="T17" fmla="*/ 40 h 174"/>
                  <a:gd name="T18" fmla="*/ 114 w 420"/>
                  <a:gd name="T19" fmla="*/ 36 h 174"/>
                  <a:gd name="T20" fmla="*/ 120 w 420"/>
                  <a:gd name="T21" fmla="*/ 28 h 174"/>
                  <a:gd name="T22" fmla="*/ 122 w 420"/>
                  <a:gd name="T23" fmla="*/ 20 h 174"/>
                  <a:gd name="T24" fmla="*/ 128 w 420"/>
                  <a:gd name="T25" fmla="*/ 18 h 174"/>
                  <a:gd name="T26" fmla="*/ 136 w 420"/>
                  <a:gd name="T27" fmla="*/ 14 h 174"/>
                  <a:gd name="T28" fmla="*/ 154 w 420"/>
                  <a:gd name="T29" fmla="*/ 0 h 174"/>
                  <a:gd name="T30" fmla="*/ 178 w 420"/>
                  <a:gd name="T31" fmla="*/ 4 h 174"/>
                  <a:gd name="T32" fmla="*/ 200 w 420"/>
                  <a:gd name="T33" fmla="*/ 2 h 174"/>
                  <a:gd name="T34" fmla="*/ 234 w 420"/>
                  <a:gd name="T35" fmla="*/ 12 h 174"/>
                  <a:gd name="T36" fmla="*/ 256 w 420"/>
                  <a:gd name="T37" fmla="*/ 24 h 174"/>
                  <a:gd name="T38" fmla="*/ 274 w 420"/>
                  <a:gd name="T39" fmla="*/ 26 h 174"/>
                  <a:gd name="T40" fmla="*/ 304 w 420"/>
                  <a:gd name="T41" fmla="*/ 18 h 174"/>
                  <a:gd name="T42" fmla="*/ 318 w 420"/>
                  <a:gd name="T43" fmla="*/ 10 h 174"/>
                  <a:gd name="T44" fmla="*/ 322 w 420"/>
                  <a:gd name="T45" fmla="*/ 4 h 174"/>
                  <a:gd name="T46" fmla="*/ 322 w 420"/>
                  <a:gd name="T47" fmla="*/ 2 h 174"/>
                  <a:gd name="T48" fmla="*/ 342 w 420"/>
                  <a:gd name="T49" fmla="*/ 6 h 174"/>
                  <a:gd name="T50" fmla="*/ 378 w 420"/>
                  <a:gd name="T51" fmla="*/ 22 h 174"/>
                  <a:gd name="T52" fmla="*/ 372 w 420"/>
                  <a:gd name="T53" fmla="*/ 60 h 174"/>
                  <a:gd name="T54" fmla="*/ 382 w 420"/>
                  <a:gd name="T55" fmla="*/ 60 h 174"/>
                  <a:gd name="T56" fmla="*/ 394 w 420"/>
                  <a:gd name="T57" fmla="*/ 60 h 174"/>
                  <a:gd name="T58" fmla="*/ 404 w 420"/>
                  <a:gd name="T59" fmla="*/ 60 h 174"/>
                  <a:gd name="T60" fmla="*/ 412 w 420"/>
                  <a:gd name="T61" fmla="*/ 64 h 174"/>
                  <a:gd name="T62" fmla="*/ 418 w 420"/>
                  <a:gd name="T63" fmla="*/ 68 h 174"/>
                  <a:gd name="T64" fmla="*/ 420 w 420"/>
                  <a:gd name="T65" fmla="*/ 74 h 174"/>
                  <a:gd name="T66" fmla="*/ 414 w 420"/>
                  <a:gd name="T67" fmla="*/ 78 h 174"/>
                  <a:gd name="T68" fmla="*/ 404 w 420"/>
                  <a:gd name="T69" fmla="*/ 84 h 174"/>
                  <a:gd name="T70" fmla="*/ 390 w 420"/>
                  <a:gd name="T71" fmla="*/ 88 h 174"/>
                  <a:gd name="T72" fmla="*/ 374 w 420"/>
                  <a:gd name="T73" fmla="*/ 92 h 174"/>
                  <a:gd name="T74" fmla="*/ 360 w 420"/>
                  <a:gd name="T75" fmla="*/ 100 h 174"/>
                  <a:gd name="T76" fmla="*/ 360 w 420"/>
                  <a:gd name="T77" fmla="*/ 104 h 174"/>
                  <a:gd name="T78" fmla="*/ 358 w 420"/>
                  <a:gd name="T79" fmla="*/ 112 h 174"/>
                  <a:gd name="T80" fmla="*/ 354 w 420"/>
                  <a:gd name="T81" fmla="*/ 120 h 174"/>
                  <a:gd name="T82" fmla="*/ 344 w 420"/>
                  <a:gd name="T83" fmla="*/ 128 h 174"/>
                  <a:gd name="T84" fmla="*/ 322 w 420"/>
                  <a:gd name="T85" fmla="*/ 136 h 174"/>
                  <a:gd name="T86" fmla="*/ 280 w 420"/>
                  <a:gd name="T87" fmla="*/ 144 h 174"/>
                  <a:gd name="T88" fmla="*/ 246 w 420"/>
                  <a:gd name="T89" fmla="*/ 152 h 174"/>
                  <a:gd name="T90" fmla="*/ 232 w 420"/>
                  <a:gd name="T91" fmla="*/ 158 h 174"/>
                  <a:gd name="T92" fmla="*/ 204 w 420"/>
                  <a:gd name="T93" fmla="*/ 172 h 174"/>
                  <a:gd name="T94" fmla="*/ 176 w 420"/>
                  <a:gd name="T95" fmla="*/ 172 h 174"/>
                  <a:gd name="T96" fmla="*/ 162 w 420"/>
                  <a:gd name="T97" fmla="*/ 162 h 174"/>
                  <a:gd name="T98" fmla="*/ 144 w 420"/>
                  <a:gd name="T99" fmla="*/ 160 h 174"/>
                  <a:gd name="T100" fmla="*/ 116 w 420"/>
                  <a:gd name="T101" fmla="*/ 162 h 174"/>
                  <a:gd name="T102" fmla="*/ 88 w 420"/>
                  <a:gd name="T103" fmla="*/ 160 h 174"/>
                  <a:gd name="T104" fmla="*/ 76 w 420"/>
                  <a:gd name="T105" fmla="*/ 148 h 174"/>
                  <a:gd name="T106" fmla="*/ 76 w 420"/>
                  <a:gd name="T107" fmla="*/ 134 h 174"/>
                  <a:gd name="T108" fmla="*/ 66 w 420"/>
                  <a:gd name="T109" fmla="*/ 108 h 174"/>
                  <a:gd name="T110" fmla="*/ 44 w 420"/>
                  <a:gd name="T111" fmla="*/ 94 h 174"/>
                  <a:gd name="T112" fmla="*/ 16 w 420"/>
                  <a:gd name="T113" fmla="*/ 78 h 174"/>
                  <a:gd name="T114" fmla="*/ 0 w 420"/>
                  <a:gd name="T115" fmla="*/ 50 h 174"/>
                  <a:gd name="T116" fmla="*/ 4 w 420"/>
                  <a:gd name="T117" fmla="*/ 32 h 17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20"/>
                  <a:gd name="T178" fmla="*/ 0 h 174"/>
                  <a:gd name="T179" fmla="*/ 420 w 420"/>
                  <a:gd name="T180" fmla="*/ 174 h 17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20" h="174">
                    <a:moveTo>
                      <a:pt x="4" y="32"/>
                    </a:moveTo>
                    <a:lnTo>
                      <a:pt x="26" y="20"/>
                    </a:lnTo>
                    <a:lnTo>
                      <a:pt x="26" y="18"/>
                    </a:lnTo>
                    <a:lnTo>
                      <a:pt x="28" y="16"/>
                    </a:lnTo>
                    <a:lnTo>
                      <a:pt x="30" y="14"/>
                    </a:lnTo>
                    <a:lnTo>
                      <a:pt x="32" y="12"/>
                    </a:lnTo>
                    <a:lnTo>
                      <a:pt x="36" y="10"/>
                    </a:lnTo>
                    <a:lnTo>
                      <a:pt x="40" y="10"/>
                    </a:lnTo>
                    <a:lnTo>
                      <a:pt x="48" y="12"/>
                    </a:lnTo>
                    <a:lnTo>
                      <a:pt x="56" y="14"/>
                    </a:lnTo>
                    <a:lnTo>
                      <a:pt x="58" y="14"/>
                    </a:lnTo>
                    <a:lnTo>
                      <a:pt x="68" y="14"/>
                    </a:lnTo>
                    <a:lnTo>
                      <a:pt x="78" y="18"/>
                    </a:lnTo>
                    <a:lnTo>
                      <a:pt x="88" y="24"/>
                    </a:lnTo>
                    <a:lnTo>
                      <a:pt x="106" y="42"/>
                    </a:lnTo>
                    <a:lnTo>
                      <a:pt x="108" y="40"/>
                    </a:lnTo>
                    <a:lnTo>
                      <a:pt x="112" y="40"/>
                    </a:lnTo>
                    <a:lnTo>
                      <a:pt x="114" y="36"/>
                    </a:lnTo>
                    <a:lnTo>
                      <a:pt x="118" y="34"/>
                    </a:lnTo>
                    <a:lnTo>
                      <a:pt x="120" y="28"/>
                    </a:lnTo>
                    <a:lnTo>
                      <a:pt x="120" y="22"/>
                    </a:lnTo>
                    <a:lnTo>
                      <a:pt x="122" y="20"/>
                    </a:lnTo>
                    <a:lnTo>
                      <a:pt x="126" y="18"/>
                    </a:lnTo>
                    <a:lnTo>
                      <a:pt x="128" y="18"/>
                    </a:lnTo>
                    <a:lnTo>
                      <a:pt x="132" y="18"/>
                    </a:lnTo>
                    <a:lnTo>
                      <a:pt x="136" y="14"/>
                    </a:lnTo>
                    <a:lnTo>
                      <a:pt x="144" y="6"/>
                    </a:lnTo>
                    <a:lnTo>
                      <a:pt x="154" y="0"/>
                    </a:lnTo>
                    <a:lnTo>
                      <a:pt x="166" y="0"/>
                    </a:lnTo>
                    <a:lnTo>
                      <a:pt x="178" y="4"/>
                    </a:lnTo>
                    <a:lnTo>
                      <a:pt x="190" y="4"/>
                    </a:lnTo>
                    <a:lnTo>
                      <a:pt x="200" y="2"/>
                    </a:lnTo>
                    <a:lnTo>
                      <a:pt x="216" y="4"/>
                    </a:lnTo>
                    <a:lnTo>
                      <a:pt x="234" y="12"/>
                    </a:lnTo>
                    <a:lnTo>
                      <a:pt x="254" y="24"/>
                    </a:lnTo>
                    <a:lnTo>
                      <a:pt x="256" y="24"/>
                    </a:lnTo>
                    <a:lnTo>
                      <a:pt x="262" y="26"/>
                    </a:lnTo>
                    <a:lnTo>
                      <a:pt x="274" y="26"/>
                    </a:lnTo>
                    <a:lnTo>
                      <a:pt x="292" y="22"/>
                    </a:lnTo>
                    <a:lnTo>
                      <a:pt x="304" y="18"/>
                    </a:lnTo>
                    <a:lnTo>
                      <a:pt x="312" y="14"/>
                    </a:lnTo>
                    <a:lnTo>
                      <a:pt x="318" y="10"/>
                    </a:lnTo>
                    <a:lnTo>
                      <a:pt x="320" y="6"/>
                    </a:lnTo>
                    <a:lnTo>
                      <a:pt x="322" y="4"/>
                    </a:lnTo>
                    <a:lnTo>
                      <a:pt x="322" y="2"/>
                    </a:lnTo>
                    <a:lnTo>
                      <a:pt x="330" y="2"/>
                    </a:lnTo>
                    <a:lnTo>
                      <a:pt x="342" y="6"/>
                    </a:lnTo>
                    <a:lnTo>
                      <a:pt x="356" y="14"/>
                    </a:lnTo>
                    <a:lnTo>
                      <a:pt x="378" y="22"/>
                    </a:lnTo>
                    <a:lnTo>
                      <a:pt x="372" y="60"/>
                    </a:lnTo>
                    <a:lnTo>
                      <a:pt x="376" y="60"/>
                    </a:lnTo>
                    <a:lnTo>
                      <a:pt x="382" y="60"/>
                    </a:lnTo>
                    <a:lnTo>
                      <a:pt x="388" y="60"/>
                    </a:lnTo>
                    <a:lnTo>
                      <a:pt x="394" y="60"/>
                    </a:lnTo>
                    <a:lnTo>
                      <a:pt x="398" y="60"/>
                    </a:lnTo>
                    <a:lnTo>
                      <a:pt x="404" y="60"/>
                    </a:lnTo>
                    <a:lnTo>
                      <a:pt x="408" y="62"/>
                    </a:lnTo>
                    <a:lnTo>
                      <a:pt x="412" y="64"/>
                    </a:lnTo>
                    <a:lnTo>
                      <a:pt x="416" y="66"/>
                    </a:lnTo>
                    <a:lnTo>
                      <a:pt x="418" y="68"/>
                    </a:lnTo>
                    <a:lnTo>
                      <a:pt x="420" y="72"/>
                    </a:lnTo>
                    <a:lnTo>
                      <a:pt x="420" y="74"/>
                    </a:lnTo>
                    <a:lnTo>
                      <a:pt x="420" y="76"/>
                    </a:lnTo>
                    <a:lnTo>
                      <a:pt x="414" y="78"/>
                    </a:lnTo>
                    <a:lnTo>
                      <a:pt x="410" y="82"/>
                    </a:lnTo>
                    <a:lnTo>
                      <a:pt x="404" y="84"/>
                    </a:lnTo>
                    <a:lnTo>
                      <a:pt x="398" y="86"/>
                    </a:lnTo>
                    <a:lnTo>
                      <a:pt x="390" y="88"/>
                    </a:lnTo>
                    <a:lnTo>
                      <a:pt x="382" y="88"/>
                    </a:lnTo>
                    <a:lnTo>
                      <a:pt x="374" y="92"/>
                    </a:lnTo>
                    <a:lnTo>
                      <a:pt x="366" y="96"/>
                    </a:lnTo>
                    <a:lnTo>
                      <a:pt x="360" y="100"/>
                    </a:lnTo>
                    <a:lnTo>
                      <a:pt x="360" y="104"/>
                    </a:lnTo>
                    <a:lnTo>
                      <a:pt x="360" y="106"/>
                    </a:lnTo>
                    <a:lnTo>
                      <a:pt x="358" y="112"/>
                    </a:lnTo>
                    <a:lnTo>
                      <a:pt x="358" y="116"/>
                    </a:lnTo>
                    <a:lnTo>
                      <a:pt x="354" y="120"/>
                    </a:lnTo>
                    <a:lnTo>
                      <a:pt x="350" y="126"/>
                    </a:lnTo>
                    <a:lnTo>
                      <a:pt x="344" y="128"/>
                    </a:lnTo>
                    <a:lnTo>
                      <a:pt x="338" y="132"/>
                    </a:lnTo>
                    <a:lnTo>
                      <a:pt x="322" y="136"/>
                    </a:lnTo>
                    <a:lnTo>
                      <a:pt x="302" y="140"/>
                    </a:lnTo>
                    <a:lnTo>
                      <a:pt x="280" y="144"/>
                    </a:lnTo>
                    <a:lnTo>
                      <a:pt x="262" y="148"/>
                    </a:lnTo>
                    <a:lnTo>
                      <a:pt x="246" y="152"/>
                    </a:lnTo>
                    <a:lnTo>
                      <a:pt x="238" y="154"/>
                    </a:lnTo>
                    <a:lnTo>
                      <a:pt x="232" y="158"/>
                    </a:lnTo>
                    <a:lnTo>
                      <a:pt x="218" y="166"/>
                    </a:lnTo>
                    <a:lnTo>
                      <a:pt x="204" y="172"/>
                    </a:lnTo>
                    <a:lnTo>
                      <a:pt x="186" y="174"/>
                    </a:lnTo>
                    <a:lnTo>
                      <a:pt x="176" y="172"/>
                    </a:lnTo>
                    <a:lnTo>
                      <a:pt x="170" y="166"/>
                    </a:lnTo>
                    <a:lnTo>
                      <a:pt x="162" y="162"/>
                    </a:lnTo>
                    <a:lnTo>
                      <a:pt x="156" y="160"/>
                    </a:lnTo>
                    <a:lnTo>
                      <a:pt x="144" y="160"/>
                    </a:lnTo>
                    <a:lnTo>
                      <a:pt x="132" y="162"/>
                    </a:lnTo>
                    <a:lnTo>
                      <a:pt x="116" y="162"/>
                    </a:lnTo>
                    <a:lnTo>
                      <a:pt x="102" y="162"/>
                    </a:lnTo>
                    <a:lnTo>
                      <a:pt x="88" y="160"/>
                    </a:lnTo>
                    <a:lnTo>
                      <a:pt x="80" y="156"/>
                    </a:lnTo>
                    <a:lnTo>
                      <a:pt x="76" y="148"/>
                    </a:lnTo>
                    <a:lnTo>
                      <a:pt x="76" y="144"/>
                    </a:lnTo>
                    <a:lnTo>
                      <a:pt x="76" y="134"/>
                    </a:lnTo>
                    <a:lnTo>
                      <a:pt x="72" y="120"/>
                    </a:lnTo>
                    <a:lnTo>
                      <a:pt x="66" y="108"/>
                    </a:lnTo>
                    <a:lnTo>
                      <a:pt x="56" y="100"/>
                    </a:lnTo>
                    <a:lnTo>
                      <a:pt x="44" y="94"/>
                    </a:lnTo>
                    <a:lnTo>
                      <a:pt x="30" y="88"/>
                    </a:lnTo>
                    <a:lnTo>
                      <a:pt x="16" y="78"/>
                    </a:lnTo>
                    <a:lnTo>
                      <a:pt x="6" y="66"/>
                    </a:lnTo>
                    <a:lnTo>
                      <a:pt x="0" y="50"/>
                    </a:lnTo>
                    <a:lnTo>
                      <a:pt x="4" y="32"/>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grpSp>
        <p:grpSp>
          <p:nvGrpSpPr>
            <p:cNvPr id="252" name="Group 208"/>
            <p:cNvGrpSpPr/>
            <p:nvPr/>
          </p:nvGrpSpPr>
          <p:grpSpPr bwMode="auto">
            <a:xfrm>
              <a:off x="5101491" y="3022297"/>
              <a:ext cx="882359" cy="818278"/>
              <a:chOff x="4234" y="2863"/>
              <a:chExt cx="824" cy="776"/>
            </a:xfrm>
            <a:grpFill/>
          </p:grpSpPr>
          <p:sp>
            <p:nvSpPr>
              <p:cNvPr id="253" name="Freeform 308"/>
              <p:cNvSpPr/>
              <p:nvPr/>
            </p:nvSpPr>
            <p:spPr bwMode="gray">
              <a:xfrm>
                <a:off x="4666" y="3451"/>
                <a:ext cx="64" cy="56"/>
              </a:xfrm>
              <a:custGeom>
                <a:avLst/>
                <a:gdLst>
                  <a:gd name="T0" fmla="*/ 10 w 58"/>
                  <a:gd name="T1" fmla="*/ 2 h 56"/>
                  <a:gd name="T2" fmla="*/ 10 w 58"/>
                  <a:gd name="T3" fmla="*/ 2 h 56"/>
                  <a:gd name="T4" fmla="*/ 8 w 58"/>
                  <a:gd name="T5" fmla="*/ 2 h 56"/>
                  <a:gd name="T6" fmla="*/ 6 w 58"/>
                  <a:gd name="T7" fmla="*/ 2 h 56"/>
                  <a:gd name="T8" fmla="*/ 4 w 58"/>
                  <a:gd name="T9" fmla="*/ 4 h 56"/>
                  <a:gd name="T10" fmla="*/ 2 w 58"/>
                  <a:gd name="T11" fmla="*/ 6 h 56"/>
                  <a:gd name="T12" fmla="*/ 0 w 58"/>
                  <a:gd name="T13" fmla="*/ 8 h 56"/>
                  <a:gd name="T14" fmla="*/ 0 w 58"/>
                  <a:gd name="T15" fmla="*/ 14 h 56"/>
                  <a:gd name="T16" fmla="*/ 6 w 58"/>
                  <a:gd name="T17" fmla="*/ 30 h 56"/>
                  <a:gd name="T18" fmla="*/ 6 w 58"/>
                  <a:gd name="T19" fmla="*/ 30 h 56"/>
                  <a:gd name="T20" fmla="*/ 8 w 58"/>
                  <a:gd name="T21" fmla="*/ 32 h 56"/>
                  <a:gd name="T22" fmla="*/ 10 w 58"/>
                  <a:gd name="T23" fmla="*/ 36 h 56"/>
                  <a:gd name="T24" fmla="*/ 14 w 58"/>
                  <a:gd name="T25" fmla="*/ 40 h 56"/>
                  <a:gd name="T26" fmla="*/ 14 w 58"/>
                  <a:gd name="T27" fmla="*/ 44 h 56"/>
                  <a:gd name="T28" fmla="*/ 18 w 58"/>
                  <a:gd name="T29" fmla="*/ 46 h 56"/>
                  <a:gd name="T30" fmla="*/ 22 w 58"/>
                  <a:gd name="T31" fmla="*/ 50 h 56"/>
                  <a:gd name="T32" fmla="*/ 26 w 58"/>
                  <a:gd name="T33" fmla="*/ 52 h 56"/>
                  <a:gd name="T34" fmla="*/ 32 w 58"/>
                  <a:gd name="T35" fmla="*/ 54 h 56"/>
                  <a:gd name="T36" fmla="*/ 36 w 58"/>
                  <a:gd name="T37" fmla="*/ 56 h 56"/>
                  <a:gd name="T38" fmla="*/ 40 w 58"/>
                  <a:gd name="T39" fmla="*/ 54 h 56"/>
                  <a:gd name="T40" fmla="*/ 42 w 58"/>
                  <a:gd name="T41" fmla="*/ 52 h 56"/>
                  <a:gd name="T42" fmla="*/ 46 w 58"/>
                  <a:gd name="T43" fmla="*/ 50 h 56"/>
                  <a:gd name="T44" fmla="*/ 50 w 58"/>
                  <a:gd name="T45" fmla="*/ 44 h 56"/>
                  <a:gd name="T46" fmla="*/ 54 w 58"/>
                  <a:gd name="T47" fmla="*/ 40 h 56"/>
                  <a:gd name="T48" fmla="*/ 56 w 58"/>
                  <a:gd name="T49" fmla="*/ 34 h 56"/>
                  <a:gd name="T50" fmla="*/ 58 w 58"/>
                  <a:gd name="T51" fmla="*/ 30 h 56"/>
                  <a:gd name="T52" fmla="*/ 56 w 58"/>
                  <a:gd name="T53" fmla="*/ 24 h 56"/>
                  <a:gd name="T54" fmla="*/ 56 w 58"/>
                  <a:gd name="T55" fmla="*/ 18 h 56"/>
                  <a:gd name="T56" fmla="*/ 56 w 58"/>
                  <a:gd name="T57" fmla="*/ 12 h 56"/>
                  <a:gd name="T58" fmla="*/ 56 w 58"/>
                  <a:gd name="T59" fmla="*/ 8 h 56"/>
                  <a:gd name="T60" fmla="*/ 56 w 58"/>
                  <a:gd name="T61" fmla="*/ 6 h 56"/>
                  <a:gd name="T62" fmla="*/ 54 w 58"/>
                  <a:gd name="T63" fmla="*/ 6 h 56"/>
                  <a:gd name="T64" fmla="*/ 52 w 58"/>
                  <a:gd name="T65" fmla="*/ 4 h 56"/>
                  <a:gd name="T66" fmla="*/ 50 w 58"/>
                  <a:gd name="T67" fmla="*/ 2 h 56"/>
                  <a:gd name="T68" fmla="*/ 46 w 58"/>
                  <a:gd name="T69" fmla="*/ 0 h 56"/>
                  <a:gd name="T70" fmla="*/ 42 w 58"/>
                  <a:gd name="T71" fmla="*/ 0 h 56"/>
                  <a:gd name="T72" fmla="*/ 40 w 58"/>
                  <a:gd name="T73" fmla="*/ 0 h 56"/>
                  <a:gd name="T74" fmla="*/ 38 w 58"/>
                  <a:gd name="T75" fmla="*/ 2 h 56"/>
                  <a:gd name="T76" fmla="*/ 36 w 58"/>
                  <a:gd name="T77" fmla="*/ 4 h 56"/>
                  <a:gd name="T78" fmla="*/ 34 w 58"/>
                  <a:gd name="T79" fmla="*/ 8 h 56"/>
                  <a:gd name="T80" fmla="*/ 32 w 58"/>
                  <a:gd name="T81" fmla="*/ 10 h 56"/>
                  <a:gd name="T82" fmla="*/ 32 w 58"/>
                  <a:gd name="T83" fmla="*/ 10 h 56"/>
                  <a:gd name="T84" fmla="*/ 16 w 58"/>
                  <a:gd name="T85" fmla="*/ 2 h 56"/>
                  <a:gd name="T86" fmla="*/ 10 w 58"/>
                  <a:gd name="T87" fmla="*/ 2 h 56"/>
                  <a:gd name="T88" fmla="*/ 10 w 58"/>
                  <a:gd name="T89" fmla="*/ 2 h 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8"/>
                  <a:gd name="T136" fmla="*/ 0 h 56"/>
                  <a:gd name="T137" fmla="*/ 58 w 58"/>
                  <a:gd name="T138" fmla="*/ 56 h 5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8" h="56">
                    <a:moveTo>
                      <a:pt x="10" y="2"/>
                    </a:moveTo>
                    <a:lnTo>
                      <a:pt x="10" y="2"/>
                    </a:lnTo>
                    <a:lnTo>
                      <a:pt x="8" y="2"/>
                    </a:lnTo>
                    <a:lnTo>
                      <a:pt x="6" y="2"/>
                    </a:lnTo>
                    <a:lnTo>
                      <a:pt x="4" y="4"/>
                    </a:lnTo>
                    <a:lnTo>
                      <a:pt x="2" y="6"/>
                    </a:lnTo>
                    <a:lnTo>
                      <a:pt x="0" y="8"/>
                    </a:lnTo>
                    <a:lnTo>
                      <a:pt x="0" y="14"/>
                    </a:lnTo>
                    <a:lnTo>
                      <a:pt x="6" y="30"/>
                    </a:lnTo>
                    <a:lnTo>
                      <a:pt x="8" y="32"/>
                    </a:lnTo>
                    <a:lnTo>
                      <a:pt x="10" y="36"/>
                    </a:lnTo>
                    <a:lnTo>
                      <a:pt x="14" y="40"/>
                    </a:lnTo>
                    <a:lnTo>
                      <a:pt x="14" y="44"/>
                    </a:lnTo>
                    <a:lnTo>
                      <a:pt x="18" y="46"/>
                    </a:lnTo>
                    <a:lnTo>
                      <a:pt x="22" y="50"/>
                    </a:lnTo>
                    <a:lnTo>
                      <a:pt x="26" y="52"/>
                    </a:lnTo>
                    <a:lnTo>
                      <a:pt x="32" y="54"/>
                    </a:lnTo>
                    <a:lnTo>
                      <a:pt x="36" y="56"/>
                    </a:lnTo>
                    <a:lnTo>
                      <a:pt x="40" y="54"/>
                    </a:lnTo>
                    <a:lnTo>
                      <a:pt x="42" y="52"/>
                    </a:lnTo>
                    <a:lnTo>
                      <a:pt x="46" y="50"/>
                    </a:lnTo>
                    <a:lnTo>
                      <a:pt x="50" y="44"/>
                    </a:lnTo>
                    <a:lnTo>
                      <a:pt x="54" y="40"/>
                    </a:lnTo>
                    <a:lnTo>
                      <a:pt x="56" y="34"/>
                    </a:lnTo>
                    <a:lnTo>
                      <a:pt x="58" y="30"/>
                    </a:lnTo>
                    <a:lnTo>
                      <a:pt x="56" y="24"/>
                    </a:lnTo>
                    <a:lnTo>
                      <a:pt x="56" y="18"/>
                    </a:lnTo>
                    <a:lnTo>
                      <a:pt x="56" y="12"/>
                    </a:lnTo>
                    <a:lnTo>
                      <a:pt x="56" y="8"/>
                    </a:lnTo>
                    <a:lnTo>
                      <a:pt x="56" y="6"/>
                    </a:lnTo>
                    <a:lnTo>
                      <a:pt x="54" y="6"/>
                    </a:lnTo>
                    <a:lnTo>
                      <a:pt x="52" y="4"/>
                    </a:lnTo>
                    <a:lnTo>
                      <a:pt x="50" y="2"/>
                    </a:lnTo>
                    <a:lnTo>
                      <a:pt x="46" y="0"/>
                    </a:lnTo>
                    <a:lnTo>
                      <a:pt x="42" y="0"/>
                    </a:lnTo>
                    <a:lnTo>
                      <a:pt x="40" y="0"/>
                    </a:lnTo>
                    <a:lnTo>
                      <a:pt x="38" y="2"/>
                    </a:lnTo>
                    <a:lnTo>
                      <a:pt x="36" y="4"/>
                    </a:lnTo>
                    <a:lnTo>
                      <a:pt x="34" y="8"/>
                    </a:lnTo>
                    <a:lnTo>
                      <a:pt x="32" y="10"/>
                    </a:lnTo>
                    <a:lnTo>
                      <a:pt x="16" y="2"/>
                    </a:lnTo>
                    <a:lnTo>
                      <a:pt x="10" y="2"/>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54" name="Freeform 309"/>
              <p:cNvSpPr/>
              <p:nvPr/>
            </p:nvSpPr>
            <p:spPr bwMode="gray">
              <a:xfrm>
                <a:off x="4726" y="2863"/>
                <a:ext cx="77" cy="54"/>
              </a:xfrm>
              <a:custGeom>
                <a:avLst/>
                <a:gdLst>
                  <a:gd name="T0" fmla="*/ 2 w 70"/>
                  <a:gd name="T1" fmla="*/ 44 h 54"/>
                  <a:gd name="T2" fmla="*/ 34 w 70"/>
                  <a:gd name="T3" fmla="*/ 28 h 54"/>
                  <a:gd name="T4" fmla="*/ 34 w 70"/>
                  <a:gd name="T5" fmla="*/ 28 h 54"/>
                  <a:gd name="T6" fmla="*/ 38 w 70"/>
                  <a:gd name="T7" fmla="*/ 26 h 54"/>
                  <a:gd name="T8" fmla="*/ 40 w 70"/>
                  <a:gd name="T9" fmla="*/ 22 h 54"/>
                  <a:gd name="T10" fmla="*/ 44 w 70"/>
                  <a:gd name="T11" fmla="*/ 18 h 54"/>
                  <a:gd name="T12" fmla="*/ 48 w 70"/>
                  <a:gd name="T13" fmla="*/ 14 h 54"/>
                  <a:gd name="T14" fmla="*/ 52 w 70"/>
                  <a:gd name="T15" fmla="*/ 10 h 54"/>
                  <a:gd name="T16" fmla="*/ 54 w 70"/>
                  <a:gd name="T17" fmla="*/ 4 h 54"/>
                  <a:gd name="T18" fmla="*/ 54 w 70"/>
                  <a:gd name="T19" fmla="*/ 0 h 54"/>
                  <a:gd name="T20" fmla="*/ 64 w 70"/>
                  <a:gd name="T21" fmla="*/ 0 h 54"/>
                  <a:gd name="T22" fmla="*/ 70 w 70"/>
                  <a:gd name="T23" fmla="*/ 8 h 54"/>
                  <a:gd name="T24" fmla="*/ 68 w 70"/>
                  <a:gd name="T25" fmla="*/ 12 h 54"/>
                  <a:gd name="T26" fmla="*/ 64 w 70"/>
                  <a:gd name="T27" fmla="*/ 22 h 54"/>
                  <a:gd name="T28" fmla="*/ 56 w 70"/>
                  <a:gd name="T29" fmla="*/ 32 h 54"/>
                  <a:gd name="T30" fmla="*/ 46 w 70"/>
                  <a:gd name="T31" fmla="*/ 42 h 54"/>
                  <a:gd name="T32" fmla="*/ 28 w 70"/>
                  <a:gd name="T33" fmla="*/ 50 h 54"/>
                  <a:gd name="T34" fmla="*/ 16 w 70"/>
                  <a:gd name="T35" fmla="*/ 54 h 54"/>
                  <a:gd name="T36" fmla="*/ 10 w 70"/>
                  <a:gd name="T37" fmla="*/ 54 h 54"/>
                  <a:gd name="T38" fmla="*/ 10 w 70"/>
                  <a:gd name="T39" fmla="*/ 54 h 54"/>
                  <a:gd name="T40" fmla="*/ 8 w 70"/>
                  <a:gd name="T41" fmla="*/ 54 h 54"/>
                  <a:gd name="T42" fmla="*/ 6 w 70"/>
                  <a:gd name="T43" fmla="*/ 54 h 54"/>
                  <a:gd name="T44" fmla="*/ 4 w 70"/>
                  <a:gd name="T45" fmla="*/ 52 h 54"/>
                  <a:gd name="T46" fmla="*/ 2 w 70"/>
                  <a:gd name="T47" fmla="*/ 52 h 54"/>
                  <a:gd name="T48" fmla="*/ 0 w 70"/>
                  <a:gd name="T49" fmla="*/ 50 h 54"/>
                  <a:gd name="T50" fmla="*/ 0 w 70"/>
                  <a:gd name="T51" fmla="*/ 48 h 54"/>
                  <a:gd name="T52" fmla="*/ 2 w 70"/>
                  <a:gd name="T53" fmla="*/ 44 h 54"/>
                  <a:gd name="T54" fmla="*/ 2 w 70"/>
                  <a:gd name="T55" fmla="*/ 44 h 5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70"/>
                  <a:gd name="T85" fmla="*/ 0 h 54"/>
                  <a:gd name="T86" fmla="*/ 70 w 70"/>
                  <a:gd name="T87" fmla="*/ 54 h 5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70" h="54">
                    <a:moveTo>
                      <a:pt x="2" y="44"/>
                    </a:moveTo>
                    <a:lnTo>
                      <a:pt x="34" y="28"/>
                    </a:lnTo>
                    <a:lnTo>
                      <a:pt x="38" y="26"/>
                    </a:lnTo>
                    <a:lnTo>
                      <a:pt x="40" y="22"/>
                    </a:lnTo>
                    <a:lnTo>
                      <a:pt x="44" y="18"/>
                    </a:lnTo>
                    <a:lnTo>
                      <a:pt x="48" y="14"/>
                    </a:lnTo>
                    <a:lnTo>
                      <a:pt x="52" y="10"/>
                    </a:lnTo>
                    <a:lnTo>
                      <a:pt x="54" y="4"/>
                    </a:lnTo>
                    <a:lnTo>
                      <a:pt x="54" y="0"/>
                    </a:lnTo>
                    <a:lnTo>
                      <a:pt x="64" y="0"/>
                    </a:lnTo>
                    <a:lnTo>
                      <a:pt x="70" y="8"/>
                    </a:lnTo>
                    <a:lnTo>
                      <a:pt x="68" y="12"/>
                    </a:lnTo>
                    <a:lnTo>
                      <a:pt x="64" y="22"/>
                    </a:lnTo>
                    <a:lnTo>
                      <a:pt x="56" y="32"/>
                    </a:lnTo>
                    <a:lnTo>
                      <a:pt x="46" y="42"/>
                    </a:lnTo>
                    <a:lnTo>
                      <a:pt x="28" y="50"/>
                    </a:lnTo>
                    <a:lnTo>
                      <a:pt x="16" y="54"/>
                    </a:lnTo>
                    <a:lnTo>
                      <a:pt x="10" y="54"/>
                    </a:lnTo>
                    <a:lnTo>
                      <a:pt x="8" y="54"/>
                    </a:lnTo>
                    <a:lnTo>
                      <a:pt x="6" y="54"/>
                    </a:lnTo>
                    <a:lnTo>
                      <a:pt x="4" y="52"/>
                    </a:lnTo>
                    <a:lnTo>
                      <a:pt x="2" y="52"/>
                    </a:lnTo>
                    <a:lnTo>
                      <a:pt x="0" y="50"/>
                    </a:lnTo>
                    <a:lnTo>
                      <a:pt x="0" y="48"/>
                    </a:lnTo>
                    <a:lnTo>
                      <a:pt x="2" y="44"/>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55" name="Freeform 310"/>
              <p:cNvSpPr/>
              <p:nvPr/>
            </p:nvSpPr>
            <p:spPr bwMode="gray">
              <a:xfrm>
                <a:off x="4976" y="3431"/>
                <a:ext cx="82" cy="110"/>
              </a:xfrm>
              <a:custGeom>
                <a:avLst/>
                <a:gdLst>
                  <a:gd name="T0" fmla="*/ 8 w 74"/>
                  <a:gd name="T1" fmla="*/ 0 h 110"/>
                  <a:gd name="T2" fmla="*/ 4 w 74"/>
                  <a:gd name="T3" fmla="*/ 2 h 110"/>
                  <a:gd name="T4" fmla="*/ 2 w 74"/>
                  <a:gd name="T5" fmla="*/ 4 h 110"/>
                  <a:gd name="T6" fmla="*/ 2 w 74"/>
                  <a:gd name="T7" fmla="*/ 12 h 110"/>
                  <a:gd name="T8" fmla="*/ 8 w 74"/>
                  <a:gd name="T9" fmla="*/ 20 h 110"/>
                  <a:gd name="T10" fmla="*/ 14 w 74"/>
                  <a:gd name="T11" fmla="*/ 30 h 110"/>
                  <a:gd name="T12" fmla="*/ 20 w 74"/>
                  <a:gd name="T13" fmla="*/ 38 h 110"/>
                  <a:gd name="T14" fmla="*/ 22 w 74"/>
                  <a:gd name="T15" fmla="*/ 40 h 110"/>
                  <a:gd name="T16" fmla="*/ 22 w 74"/>
                  <a:gd name="T17" fmla="*/ 54 h 110"/>
                  <a:gd name="T18" fmla="*/ 18 w 74"/>
                  <a:gd name="T19" fmla="*/ 74 h 110"/>
                  <a:gd name="T20" fmla="*/ 18 w 74"/>
                  <a:gd name="T21" fmla="*/ 78 h 110"/>
                  <a:gd name="T22" fmla="*/ 22 w 74"/>
                  <a:gd name="T23" fmla="*/ 84 h 110"/>
                  <a:gd name="T24" fmla="*/ 28 w 74"/>
                  <a:gd name="T25" fmla="*/ 92 h 110"/>
                  <a:gd name="T26" fmla="*/ 32 w 74"/>
                  <a:gd name="T27" fmla="*/ 102 h 110"/>
                  <a:gd name="T28" fmla="*/ 36 w 74"/>
                  <a:gd name="T29" fmla="*/ 110 h 110"/>
                  <a:gd name="T30" fmla="*/ 38 w 74"/>
                  <a:gd name="T31" fmla="*/ 110 h 110"/>
                  <a:gd name="T32" fmla="*/ 40 w 74"/>
                  <a:gd name="T33" fmla="*/ 102 h 110"/>
                  <a:gd name="T34" fmla="*/ 46 w 74"/>
                  <a:gd name="T35" fmla="*/ 90 h 110"/>
                  <a:gd name="T36" fmla="*/ 54 w 74"/>
                  <a:gd name="T37" fmla="*/ 82 h 110"/>
                  <a:gd name="T38" fmla="*/ 60 w 74"/>
                  <a:gd name="T39" fmla="*/ 78 h 110"/>
                  <a:gd name="T40" fmla="*/ 66 w 74"/>
                  <a:gd name="T41" fmla="*/ 68 h 110"/>
                  <a:gd name="T42" fmla="*/ 70 w 74"/>
                  <a:gd name="T43" fmla="*/ 58 h 110"/>
                  <a:gd name="T44" fmla="*/ 72 w 74"/>
                  <a:gd name="T45" fmla="*/ 50 h 110"/>
                  <a:gd name="T46" fmla="*/ 72 w 74"/>
                  <a:gd name="T47" fmla="*/ 50 h 110"/>
                  <a:gd name="T48" fmla="*/ 64 w 74"/>
                  <a:gd name="T49" fmla="*/ 52 h 110"/>
                  <a:gd name="T50" fmla="*/ 54 w 74"/>
                  <a:gd name="T51" fmla="*/ 52 h 110"/>
                  <a:gd name="T52" fmla="*/ 46 w 74"/>
                  <a:gd name="T53" fmla="*/ 48 h 110"/>
                  <a:gd name="T54" fmla="*/ 38 w 74"/>
                  <a:gd name="T55" fmla="*/ 40 h 110"/>
                  <a:gd name="T56" fmla="*/ 34 w 74"/>
                  <a:gd name="T57" fmla="*/ 32 h 110"/>
                  <a:gd name="T58" fmla="*/ 32 w 74"/>
                  <a:gd name="T59" fmla="*/ 28 h 110"/>
                  <a:gd name="T60" fmla="*/ 18 w 74"/>
                  <a:gd name="T61" fmla="*/ 10 h 110"/>
                  <a:gd name="T62" fmla="*/ 18 w 74"/>
                  <a:gd name="T63" fmla="*/ 6 h 110"/>
                  <a:gd name="T64" fmla="*/ 12 w 74"/>
                  <a:gd name="T65" fmla="*/ 2 h 110"/>
                  <a:gd name="T66" fmla="*/ 10 w 74"/>
                  <a:gd name="T67" fmla="*/ 0 h 11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4"/>
                  <a:gd name="T103" fmla="*/ 0 h 110"/>
                  <a:gd name="T104" fmla="*/ 74 w 74"/>
                  <a:gd name="T105" fmla="*/ 110 h 11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4" h="110">
                    <a:moveTo>
                      <a:pt x="10" y="0"/>
                    </a:moveTo>
                    <a:lnTo>
                      <a:pt x="8" y="0"/>
                    </a:lnTo>
                    <a:lnTo>
                      <a:pt x="6" y="2"/>
                    </a:lnTo>
                    <a:lnTo>
                      <a:pt x="4" y="2"/>
                    </a:lnTo>
                    <a:lnTo>
                      <a:pt x="2" y="2"/>
                    </a:lnTo>
                    <a:lnTo>
                      <a:pt x="2" y="4"/>
                    </a:lnTo>
                    <a:lnTo>
                      <a:pt x="0" y="8"/>
                    </a:lnTo>
                    <a:lnTo>
                      <a:pt x="2" y="12"/>
                    </a:lnTo>
                    <a:lnTo>
                      <a:pt x="4" y="16"/>
                    </a:lnTo>
                    <a:lnTo>
                      <a:pt x="8" y="20"/>
                    </a:lnTo>
                    <a:lnTo>
                      <a:pt x="10" y="26"/>
                    </a:lnTo>
                    <a:lnTo>
                      <a:pt x="14" y="30"/>
                    </a:lnTo>
                    <a:lnTo>
                      <a:pt x="16" y="34"/>
                    </a:lnTo>
                    <a:lnTo>
                      <a:pt x="20" y="38"/>
                    </a:lnTo>
                    <a:lnTo>
                      <a:pt x="22" y="40"/>
                    </a:lnTo>
                    <a:lnTo>
                      <a:pt x="22" y="44"/>
                    </a:lnTo>
                    <a:lnTo>
                      <a:pt x="22" y="54"/>
                    </a:lnTo>
                    <a:lnTo>
                      <a:pt x="20" y="64"/>
                    </a:lnTo>
                    <a:lnTo>
                      <a:pt x="18" y="74"/>
                    </a:lnTo>
                    <a:lnTo>
                      <a:pt x="18" y="78"/>
                    </a:lnTo>
                    <a:lnTo>
                      <a:pt x="18" y="80"/>
                    </a:lnTo>
                    <a:lnTo>
                      <a:pt x="22" y="84"/>
                    </a:lnTo>
                    <a:lnTo>
                      <a:pt x="24" y="88"/>
                    </a:lnTo>
                    <a:lnTo>
                      <a:pt x="28" y="92"/>
                    </a:lnTo>
                    <a:lnTo>
                      <a:pt x="30" y="96"/>
                    </a:lnTo>
                    <a:lnTo>
                      <a:pt x="32" y="102"/>
                    </a:lnTo>
                    <a:lnTo>
                      <a:pt x="34" y="106"/>
                    </a:lnTo>
                    <a:lnTo>
                      <a:pt x="36" y="110"/>
                    </a:lnTo>
                    <a:lnTo>
                      <a:pt x="38" y="110"/>
                    </a:lnTo>
                    <a:lnTo>
                      <a:pt x="38" y="106"/>
                    </a:lnTo>
                    <a:lnTo>
                      <a:pt x="40" y="102"/>
                    </a:lnTo>
                    <a:lnTo>
                      <a:pt x="44" y="96"/>
                    </a:lnTo>
                    <a:lnTo>
                      <a:pt x="46" y="90"/>
                    </a:lnTo>
                    <a:lnTo>
                      <a:pt x="50" y="86"/>
                    </a:lnTo>
                    <a:lnTo>
                      <a:pt x="54" y="82"/>
                    </a:lnTo>
                    <a:lnTo>
                      <a:pt x="56" y="80"/>
                    </a:lnTo>
                    <a:lnTo>
                      <a:pt x="60" y="78"/>
                    </a:lnTo>
                    <a:lnTo>
                      <a:pt x="64" y="74"/>
                    </a:lnTo>
                    <a:lnTo>
                      <a:pt x="66" y="68"/>
                    </a:lnTo>
                    <a:lnTo>
                      <a:pt x="68" y="64"/>
                    </a:lnTo>
                    <a:lnTo>
                      <a:pt x="70" y="58"/>
                    </a:lnTo>
                    <a:lnTo>
                      <a:pt x="72" y="54"/>
                    </a:lnTo>
                    <a:lnTo>
                      <a:pt x="72" y="50"/>
                    </a:lnTo>
                    <a:lnTo>
                      <a:pt x="74" y="50"/>
                    </a:lnTo>
                    <a:lnTo>
                      <a:pt x="72" y="50"/>
                    </a:lnTo>
                    <a:lnTo>
                      <a:pt x="68" y="50"/>
                    </a:lnTo>
                    <a:lnTo>
                      <a:pt x="64" y="52"/>
                    </a:lnTo>
                    <a:lnTo>
                      <a:pt x="58" y="52"/>
                    </a:lnTo>
                    <a:lnTo>
                      <a:pt x="54" y="52"/>
                    </a:lnTo>
                    <a:lnTo>
                      <a:pt x="48" y="50"/>
                    </a:lnTo>
                    <a:lnTo>
                      <a:pt x="46" y="48"/>
                    </a:lnTo>
                    <a:lnTo>
                      <a:pt x="42" y="44"/>
                    </a:lnTo>
                    <a:lnTo>
                      <a:pt x="38" y="40"/>
                    </a:lnTo>
                    <a:lnTo>
                      <a:pt x="36" y="36"/>
                    </a:lnTo>
                    <a:lnTo>
                      <a:pt x="34" y="32"/>
                    </a:lnTo>
                    <a:lnTo>
                      <a:pt x="32" y="30"/>
                    </a:lnTo>
                    <a:lnTo>
                      <a:pt x="32" y="28"/>
                    </a:lnTo>
                    <a:lnTo>
                      <a:pt x="18" y="10"/>
                    </a:lnTo>
                    <a:lnTo>
                      <a:pt x="18" y="8"/>
                    </a:lnTo>
                    <a:lnTo>
                      <a:pt x="18" y="6"/>
                    </a:lnTo>
                    <a:lnTo>
                      <a:pt x="16" y="2"/>
                    </a:lnTo>
                    <a:lnTo>
                      <a:pt x="12" y="2"/>
                    </a:lnTo>
                    <a:lnTo>
                      <a:pt x="10" y="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56" name="Freeform 311"/>
              <p:cNvSpPr/>
              <p:nvPr/>
            </p:nvSpPr>
            <p:spPr bwMode="gray">
              <a:xfrm>
                <a:off x="4899" y="3535"/>
                <a:ext cx="102" cy="104"/>
              </a:xfrm>
              <a:custGeom>
                <a:avLst/>
                <a:gdLst>
                  <a:gd name="T0" fmla="*/ 4 w 92"/>
                  <a:gd name="T1" fmla="*/ 80 h 104"/>
                  <a:gd name="T2" fmla="*/ 4 w 92"/>
                  <a:gd name="T3" fmla="*/ 80 h 104"/>
                  <a:gd name="T4" fmla="*/ 2 w 92"/>
                  <a:gd name="T5" fmla="*/ 82 h 104"/>
                  <a:gd name="T6" fmla="*/ 0 w 92"/>
                  <a:gd name="T7" fmla="*/ 84 h 104"/>
                  <a:gd name="T8" fmla="*/ 0 w 92"/>
                  <a:gd name="T9" fmla="*/ 88 h 104"/>
                  <a:gd name="T10" fmla="*/ 0 w 92"/>
                  <a:gd name="T11" fmla="*/ 90 h 104"/>
                  <a:gd name="T12" fmla="*/ 0 w 92"/>
                  <a:gd name="T13" fmla="*/ 94 h 104"/>
                  <a:gd name="T14" fmla="*/ 4 w 92"/>
                  <a:gd name="T15" fmla="*/ 96 h 104"/>
                  <a:gd name="T16" fmla="*/ 10 w 92"/>
                  <a:gd name="T17" fmla="*/ 98 h 104"/>
                  <a:gd name="T18" fmla="*/ 16 w 92"/>
                  <a:gd name="T19" fmla="*/ 100 h 104"/>
                  <a:gd name="T20" fmla="*/ 22 w 92"/>
                  <a:gd name="T21" fmla="*/ 102 h 104"/>
                  <a:gd name="T22" fmla="*/ 28 w 92"/>
                  <a:gd name="T23" fmla="*/ 104 h 104"/>
                  <a:gd name="T24" fmla="*/ 34 w 92"/>
                  <a:gd name="T25" fmla="*/ 104 h 104"/>
                  <a:gd name="T26" fmla="*/ 36 w 92"/>
                  <a:gd name="T27" fmla="*/ 104 h 104"/>
                  <a:gd name="T28" fmla="*/ 40 w 92"/>
                  <a:gd name="T29" fmla="*/ 102 h 104"/>
                  <a:gd name="T30" fmla="*/ 44 w 92"/>
                  <a:gd name="T31" fmla="*/ 98 h 104"/>
                  <a:gd name="T32" fmla="*/ 48 w 92"/>
                  <a:gd name="T33" fmla="*/ 94 h 104"/>
                  <a:gd name="T34" fmla="*/ 50 w 92"/>
                  <a:gd name="T35" fmla="*/ 90 h 104"/>
                  <a:gd name="T36" fmla="*/ 52 w 92"/>
                  <a:gd name="T37" fmla="*/ 86 h 104"/>
                  <a:gd name="T38" fmla="*/ 52 w 92"/>
                  <a:gd name="T39" fmla="*/ 82 h 104"/>
                  <a:gd name="T40" fmla="*/ 52 w 92"/>
                  <a:gd name="T41" fmla="*/ 78 h 104"/>
                  <a:gd name="T42" fmla="*/ 50 w 92"/>
                  <a:gd name="T43" fmla="*/ 74 h 104"/>
                  <a:gd name="T44" fmla="*/ 52 w 92"/>
                  <a:gd name="T45" fmla="*/ 70 h 104"/>
                  <a:gd name="T46" fmla="*/ 54 w 92"/>
                  <a:gd name="T47" fmla="*/ 66 h 104"/>
                  <a:gd name="T48" fmla="*/ 58 w 92"/>
                  <a:gd name="T49" fmla="*/ 64 h 104"/>
                  <a:gd name="T50" fmla="*/ 62 w 92"/>
                  <a:gd name="T51" fmla="*/ 60 h 104"/>
                  <a:gd name="T52" fmla="*/ 66 w 92"/>
                  <a:gd name="T53" fmla="*/ 54 h 104"/>
                  <a:gd name="T54" fmla="*/ 70 w 92"/>
                  <a:gd name="T55" fmla="*/ 50 h 104"/>
                  <a:gd name="T56" fmla="*/ 72 w 92"/>
                  <a:gd name="T57" fmla="*/ 46 h 104"/>
                  <a:gd name="T58" fmla="*/ 74 w 92"/>
                  <a:gd name="T59" fmla="*/ 44 h 104"/>
                  <a:gd name="T60" fmla="*/ 74 w 92"/>
                  <a:gd name="T61" fmla="*/ 42 h 104"/>
                  <a:gd name="T62" fmla="*/ 80 w 92"/>
                  <a:gd name="T63" fmla="*/ 30 h 104"/>
                  <a:gd name="T64" fmla="*/ 82 w 92"/>
                  <a:gd name="T65" fmla="*/ 28 h 104"/>
                  <a:gd name="T66" fmla="*/ 84 w 92"/>
                  <a:gd name="T67" fmla="*/ 26 h 104"/>
                  <a:gd name="T68" fmla="*/ 86 w 92"/>
                  <a:gd name="T69" fmla="*/ 24 h 104"/>
                  <a:gd name="T70" fmla="*/ 88 w 92"/>
                  <a:gd name="T71" fmla="*/ 20 h 104"/>
                  <a:gd name="T72" fmla="*/ 90 w 92"/>
                  <a:gd name="T73" fmla="*/ 16 h 104"/>
                  <a:gd name="T74" fmla="*/ 92 w 92"/>
                  <a:gd name="T75" fmla="*/ 12 h 104"/>
                  <a:gd name="T76" fmla="*/ 92 w 92"/>
                  <a:gd name="T77" fmla="*/ 8 h 104"/>
                  <a:gd name="T78" fmla="*/ 90 w 92"/>
                  <a:gd name="T79" fmla="*/ 6 h 104"/>
                  <a:gd name="T80" fmla="*/ 86 w 92"/>
                  <a:gd name="T81" fmla="*/ 4 h 104"/>
                  <a:gd name="T82" fmla="*/ 82 w 92"/>
                  <a:gd name="T83" fmla="*/ 2 h 104"/>
                  <a:gd name="T84" fmla="*/ 78 w 92"/>
                  <a:gd name="T85" fmla="*/ 0 h 104"/>
                  <a:gd name="T86" fmla="*/ 74 w 92"/>
                  <a:gd name="T87" fmla="*/ 0 h 104"/>
                  <a:gd name="T88" fmla="*/ 70 w 92"/>
                  <a:gd name="T89" fmla="*/ 0 h 104"/>
                  <a:gd name="T90" fmla="*/ 68 w 92"/>
                  <a:gd name="T91" fmla="*/ 2 h 104"/>
                  <a:gd name="T92" fmla="*/ 66 w 92"/>
                  <a:gd name="T93" fmla="*/ 4 h 104"/>
                  <a:gd name="T94" fmla="*/ 64 w 92"/>
                  <a:gd name="T95" fmla="*/ 8 h 104"/>
                  <a:gd name="T96" fmla="*/ 62 w 92"/>
                  <a:gd name="T97" fmla="*/ 10 h 104"/>
                  <a:gd name="T98" fmla="*/ 60 w 92"/>
                  <a:gd name="T99" fmla="*/ 12 h 104"/>
                  <a:gd name="T100" fmla="*/ 60 w 92"/>
                  <a:gd name="T101" fmla="*/ 12 h 104"/>
                  <a:gd name="T102" fmla="*/ 58 w 92"/>
                  <a:gd name="T103" fmla="*/ 26 h 104"/>
                  <a:gd name="T104" fmla="*/ 42 w 92"/>
                  <a:gd name="T105" fmla="*/ 36 h 104"/>
                  <a:gd name="T106" fmla="*/ 32 w 92"/>
                  <a:gd name="T107" fmla="*/ 44 h 104"/>
                  <a:gd name="T108" fmla="*/ 20 w 92"/>
                  <a:gd name="T109" fmla="*/ 62 h 104"/>
                  <a:gd name="T110" fmla="*/ 14 w 92"/>
                  <a:gd name="T111" fmla="*/ 72 h 104"/>
                  <a:gd name="T112" fmla="*/ 14 w 92"/>
                  <a:gd name="T113" fmla="*/ 72 h 104"/>
                  <a:gd name="T114" fmla="*/ 12 w 92"/>
                  <a:gd name="T115" fmla="*/ 72 h 104"/>
                  <a:gd name="T116" fmla="*/ 8 w 92"/>
                  <a:gd name="T117" fmla="*/ 72 h 104"/>
                  <a:gd name="T118" fmla="*/ 6 w 92"/>
                  <a:gd name="T119" fmla="*/ 76 h 104"/>
                  <a:gd name="T120" fmla="*/ 4 w 92"/>
                  <a:gd name="T121" fmla="*/ 80 h 104"/>
                  <a:gd name="T122" fmla="*/ 4 w 92"/>
                  <a:gd name="T123" fmla="*/ 80 h 10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2"/>
                  <a:gd name="T187" fmla="*/ 0 h 104"/>
                  <a:gd name="T188" fmla="*/ 92 w 92"/>
                  <a:gd name="T189" fmla="*/ 104 h 10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2" h="104">
                    <a:moveTo>
                      <a:pt x="4" y="80"/>
                    </a:moveTo>
                    <a:lnTo>
                      <a:pt x="4" y="80"/>
                    </a:lnTo>
                    <a:lnTo>
                      <a:pt x="2" y="82"/>
                    </a:lnTo>
                    <a:lnTo>
                      <a:pt x="0" y="84"/>
                    </a:lnTo>
                    <a:lnTo>
                      <a:pt x="0" y="88"/>
                    </a:lnTo>
                    <a:lnTo>
                      <a:pt x="0" y="90"/>
                    </a:lnTo>
                    <a:lnTo>
                      <a:pt x="0" y="94"/>
                    </a:lnTo>
                    <a:lnTo>
                      <a:pt x="4" y="96"/>
                    </a:lnTo>
                    <a:lnTo>
                      <a:pt x="10" y="98"/>
                    </a:lnTo>
                    <a:lnTo>
                      <a:pt x="16" y="100"/>
                    </a:lnTo>
                    <a:lnTo>
                      <a:pt x="22" y="102"/>
                    </a:lnTo>
                    <a:lnTo>
                      <a:pt x="28" y="104"/>
                    </a:lnTo>
                    <a:lnTo>
                      <a:pt x="34" y="104"/>
                    </a:lnTo>
                    <a:lnTo>
                      <a:pt x="36" y="104"/>
                    </a:lnTo>
                    <a:lnTo>
                      <a:pt x="40" y="102"/>
                    </a:lnTo>
                    <a:lnTo>
                      <a:pt x="44" y="98"/>
                    </a:lnTo>
                    <a:lnTo>
                      <a:pt x="48" y="94"/>
                    </a:lnTo>
                    <a:lnTo>
                      <a:pt x="50" y="90"/>
                    </a:lnTo>
                    <a:lnTo>
                      <a:pt x="52" y="86"/>
                    </a:lnTo>
                    <a:lnTo>
                      <a:pt x="52" y="82"/>
                    </a:lnTo>
                    <a:lnTo>
                      <a:pt x="52" y="78"/>
                    </a:lnTo>
                    <a:lnTo>
                      <a:pt x="50" y="74"/>
                    </a:lnTo>
                    <a:lnTo>
                      <a:pt x="52" y="70"/>
                    </a:lnTo>
                    <a:lnTo>
                      <a:pt x="54" y="66"/>
                    </a:lnTo>
                    <a:lnTo>
                      <a:pt x="58" y="64"/>
                    </a:lnTo>
                    <a:lnTo>
                      <a:pt x="62" y="60"/>
                    </a:lnTo>
                    <a:lnTo>
                      <a:pt x="66" y="54"/>
                    </a:lnTo>
                    <a:lnTo>
                      <a:pt x="70" y="50"/>
                    </a:lnTo>
                    <a:lnTo>
                      <a:pt x="72" y="46"/>
                    </a:lnTo>
                    <a:lnTo>
                      <a:pt x="74" y="44"/>
                    </a:lnTo>
                    <a:lnTo>
                      <a:pt x="74" y="42"/>
                    </a:lnTo>
                    <a:lnTo>
                      <a:pt x="80" y="30"/>
                    </a:lnTo>
                    <a:lnTo>
                      <a:pt x="82" y="28"/>
                    </a:lnTo>
                    <a:lnTo>
                      <a:pt x="84" y="26"/>
                    </a:lnTo>
                    <a:lnTo>
                      <a:pt x="86" y="24"/>
                    </a:lnTo>
                    <a:lnTo>
                      <a:pt x="88" y="20"/>
                    </a:lnTo>
                    <a:lnTo>
                      <a:pt x="90" y="16"/>
                    </a:lnTo>
                    <a:lnTo>
                      <a:pt x="92" y="12"/>
                    </a:lnTo>
                    <a:lnTo>
                      <a:pt x="92" y="8"/>
                    </a:lnTo>
                    <a:lnTo>
                      <a:pt x="90" y="6"/>
                    </a:lnTo>
                    <a:lnTo>
                      <a:pt x="86" y="4"/>
                    </a:lnTo>
                    <a:lnTo>
                      <a:pt x="82" y="2"/>
                    </a:lnTo>
                    <a:lnTo>
                      <a:pt x="78" y="0"/>
                    </a:lnTo>
                    <a:lnTo>
                      <a:pt x="74" y="0"/>
                    </a:lnTo>
                    <a:lnTo>
                      <a:pt x="70" y="0"/>
                    </a:lnTo>
                    <a:lnTo>
                      <a:pt x="68" y="2"/>
                    </a:lnTo>
                    <a:lnTo>
                      <a:pt x="66" y="4"/>
                    </a:lnTo>
                    <a:lnTo>
                      <a:pt x="64" y="8"/>
                    </a:lnTo>
                    <a:lnTo>
                      <a:pt x="62" y="10"/>
                    </a:lnTo>
                    <a:lnTo>
                      <a:pt x="60" y="12"/>
                    </a:lnTo>
                    <a:lnTo>
                      <a:pt x="58" y="26"/>
                    </a:lnTo>
                    <a:lnTo>
                      <a:pt x="42" y="36"/>
                    </a:lnTo>
                    <a:lnTo>
                      <a:pt x="32" y="44"/>
                    </a:lnTo>
                    <a:lnTo>
                      <a:pt x="20" y="62"/>
                    </a:lnTo>
                    <a:lnTo>
                      <a:pt x="14" y="72"/>
                    </a:lnTo>
                    <a:lnTo>
                      <a:pt x="12" y="72"/>
                    </a:lnTo>
                    <a:lnTo>
                      <a:pt x="8" y="72"/>
                    </a:lnTo>
                    <a:lnTo>
                      <a:pt x="6" y="76"/>
                    </a:lnTo>
                    <a:lnTo>
                      <a:pt x="4" y="8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57" name="Freeform 319"/>
              <p:cNvSpPr/>
              <p:nvPr/>
            </p:nvSpPr>
            <p:spPr bwMode="gray">
              <a:xfrm>
                <a:off x="4234" y="3021"/>
                <a:ext cx="560" cy="408"/>
              </a:xfrm>
              <a:custGeom>
                <a:avLst/>
                <a:gdLst>
                  <a:gd name="T0" fmla="*/ 98 w 508"/>
                  <a:gd name="T1" fmla="*/ 124 h 408"/>
                  <a:gd name="T2" fmla="*/ 110 w 508"/>
                  <a:gd name="T3" fmla="*/ 100 h 408"/>
                  <a:gd name="T4" fmla="*/ 128 w 508"/>
                  <a:gd name="T5" fmla="*/ 86 h 408"/>
                  <a:gd name="T6" fmla="*/ 134 w 508"/>
                  <a:gd name="T7" fmla="*/ 70 h 408"/>
                  <a:gd name="T8" fmla="*/ 170 w 508"/>
                  <a:gd name="T9" fmla="*/ 48 h 408"/>
                  <a:gd name="T10" fmla="*/ 190 w 508"/>
                  <a:gd name="T11" fmla="*/ 60 h 408"/>
                  <a:gd name="T12" fmla="*/ 202 w 508"/>
                  <a:gd name="T13" fmla="*/ 56 h 408"/>
                  <a:gd name="T14" fmla="*/ 196 w 508"/>
                  <a:gd name="T15" fmla="*/ 44 h 408"/>
                  <a:gd name="T16" fmla="*/ 204 w 508"/>
                  <a:gd name="T17" fmla="*/ 28 h 408"/>
                  <a:gd name="T18" fmla="*/ 230 w 508"/>
                  <a:gd name="T19" fmla="*/ 18 h 408"/>
                  <a:gd name="T20" fmla="*/ 222 w 508"/>
                  <a:gd name="T21" fmla="*/ 8 h 408"/>
                  <a:gd name="T22" fmla="*/ 238 w 508"/>
                  <a:gd name="T23" fmla="*/ 0 h 408"/>
                  <a:gd name="T24" fmla="*/ 246 w 508"/>
                  <a:gd name="T25" fmla="*/ 8 h 408"/>
                  <a:gd name="T26" fmla="*/ 252 w 508"/>
                  <a:gd name="T27" fmla="*/ 12 h 408"/>
                  <a:gd name="T28" fmla="*/ 256 w 508"/>
                  <a:gd name="T29" fmla="*/ 4 h 408"/>
                  <a:gd name="T30" fmla="*/ 268 w 508"/>
                  <a:gd name="T31" fmla="*/ 20 h 408"/>
                  <a:gd name="T32" fmla="*/ 298 w 508"/>
                  <a:gd name="T33" fmla="*/ 18 h 408"/>
                  <a:gd name="T34" fmla="*/ 300 w 508"/>
                  <a:gd name="T35" fmla="*/ 32 h 408"/>
                  <a:gd name="T36" fmla="*/ 286 w 508"/>
                  <a:gd name="T37" fmla="*/ 52 h 408"/>
                  <a:gd name="T38" fmla="*/ 326 w 508"/>
                  <a:gd name="T39" fmla="*/ 82 h 408"/>
                  <a:gd name="T40" fmla="*/ 344 w 508"/>
                  <a:gd name="T41" fmla="*/ 78 h 408"/>
                  <a:gd name="T42" fmla="*/ 358 w 508"/>
                  <a:gd name="T43" fmla="*/ 10 h 408"/>
                  <a:gd name="T44" fmla="*/ 364 w 508"/>
                  <a:gd name="T45" fmla="*/ 0 h 408"/>
                  <a:gd name="T46" fmla="*/ 378 w 508"/>
                  <a:gd name="T47" fmla="*/ 20 h 408"/>
                  <a:gd name="T48" fmla="*/ 376 w 508"/>
                  <a:gd name="T49" fmla="*/ 36 h 408"/>
                  <a:gd name="T50" fmla="*/ 390 w 508"/>
                  <a:gd name="T51" fmla="*/ 42 h 408"/>
                  <a:gd name="T52" fmla="*/ 404 w 508"/>
                  <a:gd name="T53" fmla="*/ 66 h 408"/>
                  <a:gd name="T54" fmla="*/ 412 w 508"/>
                  <a:gd name="T55" fmla="*/ 80 h 408"/>
                  <a:gd name="T56" fmla="*/ 424 w 508"/>
                  <a:gd name="T57" fmla="*/ 100 h 408"/>
                  <a:gd name="T58" fmla="*/ 454 w 508"/>
                  <a:gd name="T59" fmla="*/ 136 h 408"/>
                  <a:gd name="T60" fmla="*/ 506 w 508"/>
                  <a:gd name="T61" fmla="*/ 210 h 408"/>
                  <a:gd name="T62" fmla="*/ 508 w 508"/>
                  <a:gd name="T63" fmla="*/ 272 h 408"/>
                  <a:gd name="T64" fmla="*/ 488 w 508"/>
                  <a:gd name="T65" fmla="*/ 294 h 408"/>
                  <a:gd name="T66" fmla="*/ 472 w 508"/>
                  <a:gd name="T67" fmla="*/ 332 h 408"/>
                  <a:gd name="T68" fmla="*/ 460 w 508"/>
                  <a:gd name="T69" fmla="*/ 352 h 408"/>
                  <a:gd name="T70" fmla="*/ 460 w 508"/>
                  <a:gd name="T71" fmla="*/ 384 h 408"/>
                  <a:gd name="T72" fmla="*/ 414 w 508"/>
                  <a:gd name="T73" fmla="*/ 408 h 408"/>
                  <a:gd name="T74" fmla="*/ 394 w 508"/>
                  <a:gd name="T75" fmla="*/ 392 h 408"/>
                  <a:gd name="T76" fmla="*/ 376 w 508"/>
                  <a:gd name="T77" fmla="*/ 396 h 408"/>
                  <a:gd name="T78" fmla="*/ 344 w 508"/>
                  <a:gd name="T79" fmla="*/ 388 h 408"/>
                  <a:gd name="T80" fmla="*/ 274 w 508"/>
                  <a:gd name="T81" fmla="*/ 318 h 408"/>
                  <a:gd name="T82" fmla="*/ 214 w 508"/>
                  <a:gd name="T83" fmla="*/ 294 h 408"/>
                  <a:gd name="T84" fmla="*/ 134 w 508"/>
                  <a:gd name="T85" fmla="*/ 326 h 408"/>
                  <a:gd name="T86" fmla="*/ 120 w 508"/>
                  <a:gd name="T87" fmla="*/ 340 h 408"/>
                  <a:gd name="T88" fmla="*/ 80 w 508"/>
                  <a:gd name="T89" fmla="*/ 338 h 408"/>
                  <a:gd name="T90" fmla="*/ 64 w 508"/>
                  <a:gd name="T91" fmla="*/ 352 h 408"/>
                  <a:gd name="T92" fmla="*/ 36 w 508"/>
                  <a:gd name="T93" fmla="*/ 350 h 408"/>
                  <a:gd name="T94" fmla="*/ 30 w 508"/>
                  <a:gd name="T95" fmla="*/ 340 h 408"/>
                  <a:gd name="T96" fmla="*/ 20 w 508"/>
                  <a:gd name="T97" fmla="*/ 342 h 408"/>
                  <a:gd name="T98" fmla="*/ 26 w 508"/>
                  <a:gd name="T99" fmla="*/ 326 h 408"/>
                  <a:gd name="T100" fmla="*/ 24 w 508"/>
                  <a:gd name="T101" fmla="*/ 284 h 408"/>
                  <a:gd name="T102" fmla="*/ 4 w 508"/>
                  <a:gd name="T103" fmla="*/ 228 h 408"/>
                  <a:gd name="T104" fmla="*/ 4 w 508"/>
                  <a:gd name="T105" fmla="*/ 194 h 408"/>
                  <a:gd name="T106" fmla="*/ 12 w 508"/>
                  <a:gd name="T107" fmla="*/ 154 h 408"/>
                  <a:gd name="T108" fmla="*/ 30 w 508"/>
                  <a:gd name="T109" fmla="*/ 138 h 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08"/>
                  <a:gd name="T166" fmla="*/ 0 h 408"/>
                  <a:gd name="T167" fmla="*/ 508 w 508"/>
                  <a:gd name="T168" fmla="*/ 408 h 40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08" h="408">
                    <a:moveTo>
                      <a:pt x="30" y="138"/>
                    </a:moveTo>
                    <a:lnTo>
                      <a:pt x="60" y="136"/>
                    </a:lnTo>
                    <a:lnTo>
                      <a:pt x="92" y="130"/>
                    </a:lnTo>
                    <a:lnTo>
                      <a:pt x="94" y="128"/>
                    </a:lnTo>
                    <a:lnTo>
                      <a:pt x="98" y="124"/>
                    </a:lnTo>
                    <a:lnTo>
                      <a:pt x="100" y="120"/>
                    </a:lnTo>
                    <a:lnTo>
                      <a:pt x="104" y="116"/>
                    </a:lnTo>
                    <a:lnTo>
                      <a:pt x="106" y="112"/>
                    </a:lnTo>
                    <a:lnTo>
                      <a:pt x="108" y="108"/>
                    </a:lnTo>
                    <a:lnTo>
                      <a:pt x="110" y="104"/>
                    </a:lnTo>
                    <a:lnTo>
                      <a:pt x="110" y="100"/>
                    </a:lnTo>
                    <a:lnTo>
                      <a:pt x="110" y="96"/>
                    </a:lnTo>
                    <a:lnTo>
                      <a:pt x="112" y="92"/>
                    </a:lnTo>
                    <a:lnTo>
                      <a:pt x="114" y="88"/>
                    </a:lnTo>
                    <a:lnTo>
                      <a:pt x="118" y="86"/>
                    </a:lnTo>
                    <a:lnTo>
                      <a:pt x="122" y="86"/>
                    </a:lnTo>
                    <a:lnTo>
                      <a:pt x="128" y="86"/>
                    </a:lnTo>
                    <a:lnTo>
                      <a:pt x="128" y="84"/>
                    </a:lnTo>
                    <a:lnTo>
                      <a:pt x="128" y="82"/>
                    </a:lnTo>
                    <a:lnTo>
                      <a:pt x="128" y="80"/>
                    </a:lnTo>
                    <a:lnTo>
                      <a:pt x="130" y="76"/>
                    </a:lnTo>
                    <a:lnTo>
                      <a:pt x="130" y="72"/>
                    </a:lnTo>
                    <a:lnTo>
                      <a:pt x="134" y="70"/>
                    </a:lnTo>
                    <a:lnTo>
                      <a:pt x="136" y="70"/>
                    </a:lnTo>
                    <a:lnTo>
                      <a:pt x="140" y="66"/>
                    </a:lnTo>
                    <a:lnTo>
                      <a:pt x="146" y="56"/>
                    </a:lnTo>
                    <a:lnTo>
                      <a:pt x="156" y="48"/>
                    </a:lnTo>
                    <a:lnTo>
                      <a:pt x="170" y="48"/>
                    </a:lnTo>
                    <a:lnTo>
                      <a:pt x="172" y="50"/>
                    </a:lnTo>
                    <a:lnTo>
                      <a:pt x="176" y="52"/>
                    </a:lnTo>
                    <a:lnTo>
                      <a:pt x="180" y="54"/>
                    </a:lnTo>
                    <a:lnTo>
                      <a:pt x="182" y="56"/>
                    </a:lnTo>
                    <a:lnTo>
                      <a:pt x="186" y="58"/>
                    </a:lnTo>
                    <a:lnTo>
                      <a:pt x="190" y="60"/>
                    </a:lnTo>
                    <a:lnTo>
                      <a:pt x="194" y="60"/>
                    </a:lnTo>
                    <a:lnTo>
                      <a:pt x="196" y="60"/>
                    </a:lnTo>
                    <a:lnTo>
                      <a:pt x="198" y="62"/>
                    </a:lnTo>
                    <a:lnTo>
                      <a:pt x="198" y="60"/>
                    </a:lnTo>
                    <a:lnTo>
                      <a:pt x="200" y="58"/>
                    </a:lnTo>
                    <a:lnTo>
                      <a:pt x="202" y="56"/>
                    </a:lnTo>
                    <a:lnTo>
                      <a:pt x="202" y="54"/>
                    </a:lnTo>
                    <a:lnTo>
                      <a:pt x="202" y="52"/>
                    </a:lnTo>
                    <a:lnTo>
                      <a:pt x="200" y="50"/>
                    </a:lnTo>
                    <a:lnTo>
                      <a:pt x="198" y="48"/>
                    </a:lnTo>
                    <a:lnTo>
                      <a:pt x="196" y="46"/>
                    </a:lnTo>
                    <a:lnTo>
                      <a:pt x="196" y="44"/>
                    </a:lnTo>
                    <a:lnTo>
                      <a:pt x="198" y="42"/>
                    </a:lnTo>
                    <a:lnTo>
                      <a:pt x="202" y="40"/>
                    </a:lnTo>
                    <a:lnTo>
                      <a:pt x="204" y="32"/>
                    </a:lnTo>
                    <a:lnTo>
                      <a:pt x="202" y="32"/>
                    </a:lnTo>
                    <a:lnTo>
                      <a:pt x="204" y="30"/>
                    </a:lnTo>
                    <a:lnTo>
                      <a:pt x="204" y="28"/>
                    </a:lnTo>
                    <a:lnTo>
                      <a:pt x="206" y="24"/>
                    </a:lnTo>
                    <a:lnTo>
                      <a:pt x="208" y="22"/>
                    </a:lnTo>
                    <a:lnTo>
                      <a:pt x="212" y="20"/>
                    </a:lnTo>
                    <a:lnTo>
                      <a:pt x="228" y="20"/>
                    </a:lnTo>
                    <a:lnTo>
                      <a:pt x="228" y="18"/>
                    </a:lnTo>
                    <a:lnTo>
                      <a:pt x="230" y="18"/>
                    </a:lnTo>
                    <a:lnTo>
                      <a:pt x="232" y="16"/>
                    </a:lnTo>
                    <a:lnTo>
                      <a:pt x="232" y="14"/>
                    </a:lnTo>
                    <a:lnTo>
                      <a:pt x="232" y="10"/>
                    </a:lnTo>
                    <a:lnTo>
                      <a:pt x="222" y="10"/>
                    </a:lnTo>
                    <a:lnTo>
                      <a:pt x="222" y="8"/>
                    </a:lnTo>
                    <a:lnTo>
                      <a:pt x="224" y="6"/>
                    </a:lnTo>
                    <a:lnTo>
                      <a:pt x="224" y="4"/>
                    </a:lnTo>
                    <a:lnTo>
                      <a:pt x="228" y="2"/>
                    </a:lnTo>
                    <a:lnTo>
                      <a:pt x="232" y="0"/>
                    </a:lnTo>
                    <a:lnTo>
                      <a:pt x="234" y="0"/>
                    </a:lnTo>
                    <a:lnTo>
                      <a:pt x="238" y="0"/>
                    </a:lnTo>
                    <a:lnTo>
                      <a:pt x="242" y="0"/>
                    </a:lnTo>
                    <a:lnTo>
                      <a:pt x="244" y="0"/>
                    </a:lnTo>
                    <a:lnTo>
                      <a:pt x="246" y="2"/>
                    </a:lnTo>
                    <a:lnTo>
                      <a:pt x="248" y="2"/>
                    </a:lnTo>
                    <a:lnTo>
                      <a:pt x="246" y="6"/>
                    </a:lnTo>
                    <a:lnTo>
                      <a:pt x="246" y="8"/>
                    </a:lnTo>
                    <a:lnTo>
                      <a:pt x="244" y="8"/>
                    </a:lnTo>
                    <a:lnTo>
                      <a:pt x="244" y="10"/>
                    </a:lnTo>
                    <a:lnTo>
                      <a:pt x="246" y="10"/>
                    </a:lnTo>
                    <a:lnTo>
                      <a:pt x="248" y="12"/>
                    </a:lnTo>
                    <a:lnTo>
                      <a:pt x="252" y="12"/>
                    </a:lnTo>
                    <a:lnTo>
                      <a:pt x="254" y="10"/>
                    </a:lnTo>
                    <a:lnTo>
                      <a:pt x="254" y="8"/>
                    </a:lnTo>
                    <a:lnTo>
                      <a:pt x="254" y="6"/>
                    </a:lnTo>
                    <a:lnTo>
                      <a:pt x="254" y="4"/>
                    </a:lnTo>
                    <a:lnTo>
                      <a:pt x="256" y="4"/>
                    </a:lnTo>
                    <a:lnTo>
                      <a:pt x="258" y="4"/>
                    </a:lnTo>
                    <a:lnTo>
                      <a:pt x="262" y="6"/>
                    </a:lnTo>
                    <a:lnTo>
                      <a:pt x="264" y="12"/>
                    </a:lnTo>
                    <a:lnTo>
                      <a:pt x="266" y="16"/>
                    </a:lnTo>
                    <a:lnTo>
                      <a:pt x="268" y="18"/>
                    </a:lnTo>
                    <a:lnTo>
                      <a:pt x="268" y="20"/>
                    </a:lnTo>
                    <a:lnTo>
                      <a:pt x="280" y="14"/>
                    </a:lnTo>
                    <a:lnTo>
                      <a:pt x="282" y="14"/>
                    </a:lnTo>
                    <a:lnTo>
                      <a:pt x="284" y="14"/>
                    </a:lnTo>
                    <a:lnTo>
                      <a:pt x="290" y="14"/>
                    </a:lnTo>
                    <a:lnTo>
                      <a:pt x="294" y="16"/>
                    </a:lnTo>
                    <a:lnTo>
                      <a:pt x="298" y="18"/>
                    </a:lnTo>
                    <a:lnTo>
                      <a:pt x="300" y="20"/>
                    </a:lnTo>
                    <a:lnTo>
                      <a:pt x="302" y="24"/>
                    </a:lnTo>
                    <a:lnTo>
                      <a:pt x="304" y="28"/>
                    </a:lnTo>
                    <a:lnTo>
                      <a:pt x="302" y="30"/>
                    </a:lnTo>
                    <a:lnTo>
                      <a:pt x="302" y="32"/>
                    </a:lnTo>
                    <a:lnTo>
                      <a:pt x="300" y="32"/>
                    </a:lnTo>
                    <a:lnTo>
                      <a:pt x="298" y="34"/>
                    </a:lnTo>
                    <a:lnTo>
                      <a:pt x="294" y="36"/>
                    </a:lnTo>
                    <a:lnTo>
                      <a:pt x="292" y="40"/>
                    </a:lnTo>
                    <a:lnTo>
                      <a:pt x="290" y="44"/>
                    </a:lnTo>
                    <a:lnTo>
                      <a:pt x="288" y="48"/>
                    </a:lnTo>
                    <a:lnTo>
                      <a:pt x="286" y="52"/>
                    </a:lnTo>
                    <a:lnTo>
                      <a:pt x="286" y="54"/>
                    </a:lnTo>
                    <a:lnTo>
                      <a:pt x="290" y="56"/>
                    </a:lnTo>
                    <a:lnTo>
                      <a:pt x="298" y="62"/>
                    </a:lnTo>
                    <a:lnTo>
                      <a:pt x="308" y="70"/>
                    </a:lnTo>
                    <a:lnTo>
                      <a:pt x="318" y="76"/>
                    </a:lnTo>
                    <a:lnTo>
                      <a:pt x="326" y="82"/>
                    </a:lnTo>
                    <a:lnTo>
                      <a:pt x="330" y="82"/>
                    </a:lnTo>
                    <a:lnTo>
                      <a:pt x="330" y="84"/>
                    </a:lnTo>
                    <a:lnTo>
                      <a:pt x="334" y="84"/>
                    </a:lnTo>
                    <a:lnTo>
                      <a:pt x="336" y="84"/>
                    </a:lnTo>
                    <a:lnTo>
                      <a:pt x="340" y="82"/>
                    </a:lnTo>
                    <a:lnTo>
                      <a:pt x="344" y="78"/>
                    </a:lnTo>
                    <a:lnTo>
                      <a:pt x="348" y="70"/>
                    </a:lnTo>
                    <a:lnTo>
                      <a:pt x="352" y="58"/>
                    </a:lnTo>
                    <a:lnTo>
                      <a:pt x="354" y="48"/>
                    </a:lnTo>
                    <a:lnTo>
                      <a:pt x="356" y="42"/>
                    </a:lnTo>
                    <a:lnTo>
                      <a:pt x="358" y="12"/>
                    </a:lnTo>
                    <a:lnTo>
                      <a:pt x="358" y="10"/>
                    </a:lnTo>
                    <a:lnTo>
                      <a:pt x="358" y="6"/>
                    </a:lnTo>
                    <a:lnTo>
                      <a:pt x="358" y="4"/>
                    </a:lnTo>
                    <a:lnTo>
                      <a:pt x="360" y="2"/>
                    </a:lnTo>
                    <a:lnTo>
                      <a:pt x="360" y="0"/>
                    </a:lnTo>
                    <a:lnTo>
                      <a:pt x="364" y="0"/>
                    </a:lnTo>
                    <a:lnTo>
                      <a:pt x="368" y="0"/>
                    </a:lnTo>
                    <a:lnTo>
                      <a:pt x="372" y="4"/>
                    </a:lnTo>
                    <a:lnTo>
                      <a:pt x="376" y="6"/>
                    </a:lnTo>
                    <a:lnTo>
                      <a:pt x="376" y="12"/>
                    </a:lnTo>
                    <a:lnTo>
                      <a:pt x="378" y="16"/>
                    </a:lnTo>
                    <a:lnTo>
                      <a:pt x="378" y="20"/>
                    </a:lnTo>
                    <a:lnTo>
                      <a:pt x="378" y="22"/>
                    </a:lnTo>
                    <a:lnTo>
                      <a:pt x="378" y="24"/>
                    </a:lnTo>
                    <a:lnTo>
                      <a:pt x="376" y="24"/>
                    </a:lnTo>
                    <a:lnTo>
                      <a:pt x="376" y="28"/>
                    </a:lnTo>
                    <a:lnTo>
                      <a:pt x="376" y="32"/>
                    </a:lnTo>
                    <a:lnTo>
                      <a:pt x="376" y="36"/>
                    </a:lnTo>
                    <a:lnTo>
                      <a:pt x="378" y="40"/>
                    </a:lnTo>
                    <a:lnTo>
                      <a:pt x="378" y="42"/>
                    </a:lnTo>
                    <a:lnTo>
                      <a:pt x="382" y="42"/>
                    </a:lnTo>
                    <a:lnTo>
                      <a:pt x="384" y="42"/>
                    </a:lnTo>
                    <a:lnTo>
                      <a:pt x="388" y="42"/>
                    </a:lnTo>
                    <a:lnTo>
                      <a:pt x="390" y="42"/>
                    </a:lnTo>
                    <a:lnTo>
                      <a:pt x="392" y="44"/>
                    </a:lnTo>
                    <a:lnTo>
                      <a:pt x="394" y="46"/>
                    </a:lnTo>
                    <a:lnTo>
                      <a:pt x="396" y="50"/>
                    </a:lnTo>
                    <a:lnTo>
                      <a:pt x="398" y="56"/>
                    </a:lnTo>
                    <a:lnTo>
                      <a:pt x="402" y="62"/>
                    </a:lnTo>
                    <a:lnTo>
                      <a:pt x="404" y="66"/>
                    </a:lnTo>
                    <a:lnTo>
                      <a:pt x="408" y="68"/>
                    </a:lnTo>
                    <a:lnTo>
                      <a:pt x="408" y="70"/>
                    </a:lnTo>
                    <a:lnTo>
                      <a:pt x="410" y="72"/>
                    </a:lnTo>
                    <a:lnTo>
                      <a:pt x="410" y="76"/>
                    </a:lnTo>
                    <a:lnTo>
                      <a:pt x="412" y="80"/>
                    </a:lnTo>
                    <a:lnTo>
                      <a:pt x="414" y="84"/>
                    </a:lnTo>
                    <a:lnTo>
                      <a:pt x="416" y="88"/>
                    </a:lnTo>
                    <a:lnTo>
                      <a:pt x="416" y="92"/>
                    </a:lnTo>
                    <a:lnTo>
                      <a:pt x="418" y="94"/>
                    </a:lnTo>
                    <a:lnTo>
                      <a:pt x="420" y="98"/>
                    </a:lnTo>
                    <a:lnTo>
                      <a:pt x="424" y="100"/>
                    </a:lnTo>
                    <a:lnTo>
                      <a:pt x="426" y="104"/>
                    </a:lnTo>
                    <a:lnTo>
                      <a:pt x="430" y="108"/>
                    </a:lnTo>
                    <a:lnTo>
                      <a:pt x="434" y="112"/>
                    </a:lnTo>
                    <a:lnTo>
                      <a:pt x="436" y="114"/>
                    </a:lnTo>
                    <a:lnTo>
                      <a:pt x="454" y="136"/>
                    </a:lnTo>
                    <a:lnTo>
                      <a:pt x="454" y="144"/>
                    </a:lnTo>
                    <a:lnTo>
                      <a:pt x="488" y="170"/>
                    </a:lnTo>
                    <a:lnTo>
                      <a:pt x="490" y="174"/>
                    </a:lnTo>
                    <a:lnTo>
                      <a:pt x="496" y="182"/>
                    </a:lnTo>
                    <a:lnTo>
                      <a:pt x="502" y="194"/>
                    </a:lnTo>
                    <a:lnTo>
                      <a:pt x="506" y="210"/>
                    </a:lnTo>
                    <a:lnTo>
                      <a:pt x="506" y="224"/>
                    </a:lnTo>
                    <a:lnTo>
                      <a:pt x="508" y="240"/>
                    </a:lnTo>
                    <a:lnTo>
                      <a:pt x="508" y="256"/>
                    </a:lnTo>
                    <a:lnTo>
                      <a:pt x="508" y="268"/>
                    </a:lnTo>
                    <a:lnTo>
                      <a:pt x="508" y="272"/>
                    </a:lnTo>
                    <a:lnTo>
                      <a:pt x="508" y="276"/>
                    </a:lnTo>
                    <a:lnTo>
                      <a:pt x="504" y="280"/>
                    </a:lnTo>
                    <a:lnTo>
                      <a:pt x="502" y="284"/>
                    </a:lnTo>
                    <a:lnTo>
                      <a:pt x="498" y="288"/>
                    </a:lnTo>
                    <a:lnTo>
                      <a:pt x="494" y="292"/>
                    </a:lnTo>
                    <a:lnTo>
                      <a:pt x="488" y="294"/>
                    </a:lnTo>
                    <a:lnTo>
                      <a:pt x="480" y="312"/>
                    </a:lnTo>
                    <a:lnTo>
                      <a:pt x="478" y="316"/>
                    </a:lnTo>
                    <a:lnTo>
                      <a:pt x="476" y="322"/>
                    </a:lnTo>
                    <a:lnTo>
                      <a:pt x="474" y="326"/>
                    </a:lnTo>
                    <a:lnTo>
                      <a:pt x="472" y="332"/>
                    </a:lnTo>
                    <a:lnTo>
                      <a:pt x="470" y="336"/>
                    </a:lnTo>
                    <a:lnTo>
                      <a:pt x="466" y="338"/>
                    </a:lnTo>
                    <a:lnTo>
                      <a:pt x="462" y="340"/>
                    </a:lnTo>
                    <a:lnTo>
                      <a:pt x="460" y="344"/>
                    </a:lnTo>
                    <a:lnTo>
                      <a:pt x="460" y="346"/>
                    </a:lnTo>
                    <a:lnTo>
                      <a:pt x="460" y="352"/>
                    </a:lnTo>
                    <a:lnTo>
                      <a:pt x="462" y="358"/>
                    </a:lnTo>
                    <a:lnTo>
                      <a:pt x="464" y="364"/>
                    </a:lnTo>
                    <a:lnTo>
                      <a:pt x="466" y="370"/>
                    </a:lnTo>
                    <a:lnTo>
                      <a:pt x="466" y="376"/>
                    </a:lnTo>
                    <a:lnTo>
                      <a:pt x="464" y="380"/>
                    </a:lnTo>
                    <a:lnTo>
                      <a:pt x="460" y="384"/>
                    </a:lnTo>
                    <a:lnTo>
                      <a:pt x="452" y="388"/>
                    </a:lnTo>
                    <a:lnTo>
                      <a:pt x="440" y="394"/>
                    </a:lnTo>
                    <a:lnTo>
                      <a:pt x="430" y="402"/>
                    </a:lnTo>
                    <a:lnTo>
                      <a:pt x="420" y="406"/>
                    </a:lnTo>
                    <a:lnTo>
                      <a:pt x="416" y="408"/>
                    </a:lnTo>
                    <a:lnTo>
                      <a:pt x="414" y="408"/>
                    </a:lnTo>
                    <a:lnTo>
                      <a:pt x="412" y="406"/>
                    </a:lnTo>
                    <a:lnTo>
                      <a:pt x="408" y="404"/>
                    </a:lnTo>
                    <a:lnTo>
                      <a:pt x="402" y="400"/>
                    </a:lnTo>
                    <a:lnTo>
                      <a:pt x="398" y="396"/>
                    </a:lnTo>
                    <a:lnTo>
                      <a:pt x="396" y="392"/>
                    </a:lnTo>
                    <a:lnTo>
                      <a:pt x="394" y="392"/>
                    </a:lnTo>
                    <a:lnTo>
                      <a:pt x="392" y="392"/>
                    </a:lnTo>
                    <a:lnTo>
                      <a:pt x="390" y="392"/>
                    </a:lnTo>
                    <a:lnTo>
                      <a:pt x="386" y="394"/>
                    </a:lnTo>
                    <a:lnTo>
                      <a:pt x="384" y="396"/>
                    </a:lnTo>
                    <a:lnTo>
                      <a:pt x="380" y="396"/>
                    </a:lnTo>
                    <a:lnTo>
                      <a:pt x="376" y="396"/>
                    </a:lnTo>
                    <a:lnTo>
                      <a:pt x="372" y="396"/>
                    </a:lnTo>
                    <a:lnTo>
                      <a:pt x="368" y="394"/>
                    </a:lnTo>
                    <a:lnTo>
                      <a:pt x="366" y="394"/>
                    </a:lnTo>
                    <a:lnTo>
                      <a:pt x="364" y="392"/>
                    </a:lnTo>
                    <a:lnTo>
                      <a:pt x="346" y="392"/>
                    </a:lnTo>
                    <a:lnTo>
                      <a:pt x="344" y="388"/>
                    </a:lnTo>
                    <a:lnTo>
                      <a:pt x="338" y="380"/>
                    </a:lnTo>
                    <a:lnTo>
                      <a:pt x="334" y="366"/>
                    </a:lnTo>
                    <a:lnTo>
                      <a:pt x="330" y="354"/>
                    </a:lnTo>
                    <a:lnTo>
                      <a:pt x="318" y="334"/>
                    </a:lnTo>
                    <a:lnTo>
                      <a:pt x="292" y="332"/>
                    </a:lnTo>
                    <a:lnTo>
                      <a:pt x="274" y="318"/>
                    </a:lnTo>
                    <a:lnTo>
                      <a:pt x="272" y="316"/>
                    </a:lnTo>
                    <a:lnTo>
                      <a:pt x="266" y="310"/>
                    </a:lnTo>
                    <a:lnTo>
                      <a:pt x="256" y="304"/>
                    </a:lnTo>
                    <a:lnTo>
                      <a:pt x="240" y="296"/>
                    </a:lnTo>
                    <a:lnTo>
                      <a:pt x="220" y="292"/>
                    </a:lnTo>
                    <a:lnTo>
                      <a:pt x="214" y="294"/>
                    </a:lnTo>
                    <a:lnTo>
                      <a:pt x="204" y="296"/>
                    </a:lnTo>
                    <a:lnTo>
                      <a:pt x="190" y="300"/>
                    </a:lnTo>
                    <a:lnTo>
                      <a:pt x="178" y="304"/>
                    </a:lnTo>
                    <a:lnTo>
                      <a:pt x="144" y="324"/>
                    </a:lnTo>
                    <a:lnTo>
                      <a:pt x="136" y="324"/>
                    </a:lnTo>
                    <a:lnTo>
                      <a:pt x="134" y="326"/>
                    </a:lnTo>
                    <a:lnTo>
                      <a:pt x="134" y="328"/>
                    </a:lnTo>
                    <a:lnTo>
                      <a:pt x="132" y="332"/>
                    </a:lnTo>
                    <a:lnTo>
                      <a:pt x="130" y="334"/>
                    </a:lnTo>
                    <a:lnTo>
                      <a:pt x="128" y="338"/>
                    </a:lnTo>
                    <a:lnTo>
                      <a:pt x="124" y="340"/>
                    </a:lnTo>
                    <a:lnTo>
                      <a:pt x="120" y="340"/>
                    </a:lnTo>
                    <a:lnTo>
                      <a:pt x="116" y="340"/>
                    </a:lnTo>
                    <a:lnTo>
                      <a:pt x="110" y="340"/>
                    </a:lnTo>
                    <a:lnTo>
                      <a:pt x="106" y="340"/>
                    </a:lnTo>
                    <a:lnTo>
                      <a:pt x="104" y="338"/>
                    </a:lnTo>
                    <a:lnTo>
                      <a:pt x="102" y="338"/>
                    </a:lnTo>
                    <a:lnTo>
                      <a:pt x="80" y="338"/>
                    </a:lnTo>
                    <a:lnTo>
                      <a:pt x="78" y="338"/>
                    </a:lnTo>
                    <a:lnTo>
                      <a:pt x="76" y="340"/>
                    </a:lnTo>
                    <a:lnTo>
                      <a:pt x="74" y="342"/>
                    </a:lnTo>
                    <a:lnTo>
                      <a:pt x="70" y="344"/>
                    </a:lnTo>
                    <a:lnTo>
                      <a:pt x="68" y="346"/>
                    </a:lnTo>
                    <a:lnTo>
                      <a:pt x="64" y="352"/>
                    </a:lnTo>
                    <a:lnTo>
                      <a:pt x="60" y="352"/>
                    </a:lnTo>
                    <a:lnTo>
                      <a:pt x="52" y="352"/>
                    </a:lnTo>
                    <a:lnTo>
                      <a:pt x="48" y="352"/>
                    </a:lnTo>
                    <a:lnTo>
                      <a:pt x="44" y="352"/>
                    </a:lnTo>
                    <a:lnTo>
                      <a:pt x="40" y="352"/>
                    </a:lnTo>
                    <a:lnTo>
                      <a:pt x="36" y="350"/>
                    </a:lnTo>
                    <a:lnTo>
                      <a:pt x="34" y="350"/>
                    </a:lnTo>
                    <a:lnTo>
                      <a:pt x="32" y="348"/>
                    </a:lnTo>
                    <a:lnTo>
                      <a:pt x="32" y="346"/>
                    </a:lnTo>
                    <a:lnTo>
                      <a:pt x="32" y="342"/>
                    </a:lnTo>
                    <a:lnTo>
                      <a:pt x="30" y="340"/>
                    </a:lnTo>
                    <a:lnTo>
                      <a:pt x="30" y="342"/>
                    </a:lnTo>
                    <a:lnTo>
                      <a:pt x="28" y="342"/>
                    </a:lnTo>
                    <a:lnTo>
                      <a:pt x="26" y="344"/>
                    </a:lnTo>
                    <a:lnTo>
                      <a:pt x="24" y="344"/>
                    </a:lnTo>
                    <a:lnTo>
                      <a:pt x="22" y="344"/>
                    </a:lnTo>
                    <a:lnTo>
                      <a:pt x="20" y="342"/>
                    </a:lnTo>
                    <a:lnTo>
                      <a:pt x="18" y="342"/>
                    </a:lnTo>
                    <a:lnTo>
                      <a:pt x="16" y="338"/>
                    </a:lnTo>
                    <a:lnTo>
                      <a:pt x="16" y="336"/>
                    </a:lnTo>
                    <a:lnTo>
                      <a:pt x="16" y="332"/>
                    </a:lnTo>
                    <a:lnTo>
                      <a:pt x="20" y="330"/>
                    </a:lnTo>
                    <a:lnTo>
                      <a:pt x="26" y="326"/>
                    </a:lnTo>
                    <a:lnTo>
                      <a:pt x="30" y="300"/>
                    </a:lnTo>
                    <a:lnTo>
                      <a:pt x="28" y="296"/>
                    </a:lnTo>
                    <a:lnTo>
                      <a:pt x="28" y="292"/>
                    </a:lnTo>
                    <a:lnTo>
                      <a:pt x="26" y="288"/>
                    </a:lnTo>
                    <a:lnTo>
                      <a:pt x="24" y="284"/>
                    </a:lnTo>
                    <a:lnTo>
                      <a:pt x="22" y="280"/>
                    </a:lnTo>
                    <a:lnTo>
                      <a:pt x="22" y="278"/>
                    </a:lnTo>
                    <a:lnTo>
                      <a:pt x="18" y="272"/>
                    </a:lnTo>
                    <a:lnTo>
                      <a:pt x="12" y="258"/>
                    </a:lnTo>
                    <a:lnTo>
                      <a:pt x="8" y="242"/>
                    </a:lnTo>
                    <a:lnTo>
                      <a:pt x="4" y="228"/>
                    </a:lnTo>
                    <a:lnTo>
                      <a:pt x="4" y="218"/>
                    </a:lnTo>
                    <a:lnTo>
                      <a:pt x="8" y="214"/>
                    </a:lnTo>
                    <a:lnTo>
                      <a:pt x="8" y="208"/>
                    </a:lnTo>
                    <a:lnTo>
                      <a:pt x="8" y="202"/>
                    </a:lnTo>
                    <a:lnTo>
                      <a:pt x="6" y="196"/>
                    </a:lnTo>
                    <a:lnTo>
                      <a:pt x="4" y="194"/>
                    </a:lnTo>
                    <a:lnTo>
                      <a:pt x="2" y="188"/>
                    </a:lnTo>
                    <a:lnTo>
                      <a:pt x="0" y="178"/>
                    </a:lnTo>
                    <a:lnTo>
                      <a:pt x="0" y="168"/>
                    </a:lnTo>
                    <a:lnTo>
                      <a:pt x="4" y="160"/>
                    </a:lnTo>
                    <a:lnTo>
                      <a:pt x="8" y="158"/>
                    </a:lnTo>
                    <a:lnTo>
                      <a:pt x="12" y="154"/>
                    </a:lnTo>
                    <a:lnTo>
                      <a:pt x="16" y="150"/>
                    </a:lnTo>
                    <a:lnTo>
                      <a:pt x="20" y="148"/>
                    </a:lnTo>
                    <a:lnTo>
                      <a:pt x="24" y="144"/>
                    </a:lnTo>
                    <a:lnTo>
                      <a:pt x="28" y="140"/>
                    </a:lnTo>
                    <a:lnTo>
                      <a:pt x="30" y="138"/>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sp>
            <p:nvSpPr>
              <p:cNvPr id="258" name="Freeform 317"/>
              <p:cNvSpPr/>
              <p:nvPr/>
            </p:nvSpPr>
            <p:spPr bwMode="gray">
              <a:xfrm>
                <a:off x="4618" y="2871"/>
                <a:ext cx="141" cy="108"/>
              </a:xfrm>
              <a:custGeom>
                <a:avLst/>
                <a:gdLst>
                  <a:gd name="T0" fmla="*/ 78 w 128"/>
                  <a:gd name="T1" fmla="*/ 40 h 108"/>
                  <a:gd name="T2" fmla="*/ 78 w 128"/>
                  <a:gd name="T3" fmla="*/ 38 h 108"/>
                  <a:gd name="T4" fmla="*/ 76 w 128"/>
                  <a:gd name="T5" fmla="*/ 36 h 108"/>
                  <a:gd name="T6" fmla="*/ 72 w 128"/>
                  <a:gd name="T7" fmla="*/ 36 h 108"/>
                  <a:gd name="T8" fmla="*/ 70 w 128"/>
                  <a:gd name="T9" fmla="*/ 34 h 108"/>
                  <a:gd name="T10" fmla="*/ 68 w 128"/>
                  <a:gd name="T11" fmla="*/ 32 h 108"/>
                  <a:gd name="T12" fmla="*/ 62 w 128"/>
                  <a:gd name="T13" fmla="*/ 28 h 108"/>
                  <a:gd name="T14" fmla="*/ 58 w 128"/>
                  <a:gd name="T15" fmla="*/ 24 h 108"/>
                  <a:gd name="T16" fmla="*/ 52 w 128"/>
                  <a:gd name="T17" fmla="*/ 20 h 108"/>
                  <a:gd name="T18" fmla="*/ 46 w 128"/>
                  <a:gd name="T19" fmla="*/ 16 h 108"/>
                  <a:gd name="T20" fmla="*/ 42 w 128"/>
                  <a:gd name="T21" fmla="*/ 12 h 108"/>
                  <a:gd name="T22" fmla="*/ 40 w 128"/>
                  <a:gd name="T23" fmla="*/ 10 h 108"/>
                  <a:gd name="T24" fmla="*/ 38 w 128"/>
                  <a:gd name="T25" fmla="*/ 10 h 108"/>
                  <a:gd name="T26" fmla="*/ 34 w 128"/>
                  <a:gd name="T27" fmla="*/ 10 h 108"/>
                  <a:gd name="T28" fmla="*/ 26 w 128"/>
                  <a:gd name="T29" fmla="*/ 8 h 108"/>
                  <a:gd name="T30" fmla="*/ 14 w 128"/>
                  <a:gd name="T31" fmla="*/ 4 h 108"/>
                  <a:gd name="T32" fmla="*/ 4 w 128"/>
                  <a:gd name="T33" fmla="*/ 0 h 108"/>
                  <a:gd name="T34" fmla="*/ 0 w 128"/>
                  <a:gd name="T35" fmla="*/ 80 h 108"/>
                  <a:gd name="T36" fmla="*/ 12 w 128"/>
                  <a:gd name="T37" fmla="*/ 86 h 108"/>
                  <a:gd name="T38" fmla="*/ 28 w 128"/>
                  <a:gd name="T39" fmla="*/ 80 h 108"/>
                  <a:gd name="T40" fmla="*/ 28 w 128"/>
                  <a:gd name="T41" fmla="*/ 78 h 108"/>
                  <a:gd name="T42" fmla="*/ 28 w 128"/>
                  <a:gd name="T43" fmla="*/ 76 h 108"/>
                  <a:gd name="T44" fmla="*/ 30 w 128"/>
                  <a:gd name="T45" fmla="*/ 74 h 108"/>
                  <a:gd name="T46" fmla="*/ 34 w 128"/>
                  <a:gd name="T47" fmla="*/ 72 h 108"/>
                  <a:gd name="T48" fmla="*/ 38 w 128"/>
                  <a:gd name="T49" fmla="*/ 68 h 108"/>
                  <a:gd name="T50" fmla="*/ 42 w 128"/>
                  <a:gd name="T51" fmla="*/ 68 h 108"/>
                  <a:gd name="T52" fmla="*/ 46 w 128"/>
                  <a:gd name="T53" fmla="*/ 66 h 108"/>
                  <a:gd name="T54" fmla="*/ 52 w 128"/>
                  <a:gd name="T55" fmla="*/ 68 h 108"/>
                  <a:gd name="T56" fmla="*/ 76 w 128"/>
                  <a:gd name="T57" fmla="*/ 82 h 108"/>
                  <a:gd name="T58" fmla="*/ 86 w 128"/>
                  <a:gd name="T59" fmla="*/ 94 h 108"/>
                  <a:gd name="T60" fmla="*/ 104 w 128"/>
                  <a:gd name="T61" fmla="*/ 102 h 108"/>
                  <a:gd name="T62" fmla="*/ 126 w 128"/>
                  <a:gd name="T63" fmla="*/ 108 h 108"/>
                  <a:gd name="T64" fmla="*/ 128 w 128"/>
                  <a:gd name="T65" fmla="*/ 108 h 108"/>
                  <a:gd name="T66" fmla="*/ 128 w 128"/>
                  <a:gd name="T67" fmla="*/ 106 h 108"/>
                  <a:gd name="T68" fmla="*/ 128 w 128"/>
                  <a:gd name="T69" fmla="*/ 104 h 108"/>
                  <a:gd name="T70" fmla="*/ 128 w 128"/>
                  <a:gd name="T71" fmla="*/ 100 h 108"/>
                  <a:gd name="T72" fmla="*/ 126 w 128"/>
                  <a:gd name="T73" fmla="*/ 98 h 108"/>
                  <a:gd name="T74" fmla="*/ 124 w 128"/>
                  <a:gd name="T75" fmla="*/ 94 h 108"/>
                  <a:gd name="T76" fmla="*/ 120 w 128"/>
                  <a:gd name="T77" fmla="*/ 92 h 108"/>
                  <a:gd name="T78" fmla="*/ 116 w 128"/>
                  <a:gd name="T79" fmla="*/ 88 h 108"/>
                  <a:gd name="T80" fmla="*/ 110 w 128"/>
                  <a:gd name="T81" fmla="*/ 84 h 108"/>
                  <a:gd name="T82" fmla="*/ 106 w 128"/>
                  <a:gd name="T83" fmla="*/ 80 h 108"/>
                  <a:gd name="T84" fmla="*/ 102 w 128"/>
                  <a:gd name="T85" fmla="*/ 76 h 108"/>
                  <a:gd name="T86" fmla="*/ 98 w 128"/>
                  <a:gd name="T87" fmla="*/ 72 h 108"/>
                  <a:gd name="T88" fmla="*/ 96 w 128"/>
                  <a:gd name="T89" fmla="*/ 70 h 108"/>
                  <a:gd name="T90" fmla="*/ 96 w 128"/>
                  <a:gd name="T91" fmla="*/ 70 h 108"/>
                  <a:gd name="T92" fmla="*/ 80 w 128"/>
                  <a:gd name="T93" fmla="*/ 60 h 108"/>
                  <a:gd name="T94" fmla="*/ 96 w 128"/>
                  <a:gd name="T95" fmla="*/ 54 h 108"/>
                  <a:gd name="T96" fmla="*/ 92 w 128"/>
                  <a:gd name="T97" fmla="*/ 46 h 108"/>
                  <a:gd name="T98" fmla="*/ 90 w 128"/>
                  <a:gd name="T99" fmla="*/ 46 h 108"/>
                  <a:gd name="T100" fmla="*/ 88 w 128"/>
                  <a:gd name="T101" fmla="*/ 44 h 108"/>
                  <a:gd name="T102" fmla="*/ 84 w 128"/>
                  <a:gd name="T103" fmla="*/ 44 h 108"/>
                  <a:gd name="T104" fmla="*/ 80 w 128"/>
                  <a:gd name="T105" fmla="*/ 42 h 108"/>
                  <a:gd name="T106" fmla="*/ 78 w 128"/>
                  <a:gd name="T107" fmla="*/ 42 h 108"/>
                  <a:gd name="T108" fmla="*/ 78 w 128"/>
                  <a:gd name="T109" fmla="*/ 40 h 108"/>
                  <a:gd name="T110" fmla="*/ 78 w 128"/>
                  <a:gd name="T111" fmla="*/ 40 h 1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28"/>
                  <a:gd name="T169" fmla="*/ 0 h 108"/>
                  <a:gd name="T170" fmla="*/ 128 w 128"/>
                  <a:gd name="T171" fmla="*/ 108 h 10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28" h="108">
                    <a:moveTo>
                      <a:pt x="78" y="40"/>
                    </a:moveTo>
                    <a:lnTo>
                      <a:pt x="78" y="38"/>
                    </a:lnTo>
                    <a:lnTo>
                      <a:pt x="76" y="36"/>
                    </a:lnTo>
                    <a:lnTo>
                      <a:pt x="72" y="36"/>
                    </a:lnTo>
                    <a:lnTo>
                      <a:pt x="70" y="34"/>
                    </a:lnTo>
                    <a:lnTo>
                      <a:pt x="68" y="32"/>
                    </a:lnTo>
                    <a:lnTo>
                      <a:pt x="62" y="28"/>
                    </a:lnTo>
                    <a:lnTo>
                      <a:pt x="58" y="24"/>
                    </a:lnTo>
                    <a:lnTo>
                      <a:pt x="52" y="20"/>
                    </a:lnTo>
                    <a:lnTo>
                      <a:pt x="46" y="16"/>
                    </a:lnTo>
                    <a:lnTo>
                      <a:pt x="42" y="12"/>
                    </a:lnTo>
                    <a:lnTo>
                      <a:pt x="40" y="10"/>
                    </a:lnTo>
                    <a:lnTo>
                      <a:pt x="38" y="10"/>
                    </a:lnTo>
                    <a:lnTo>
                      <a:pt x="34" y="10"/>
                    </a:lnTo>
                    <a:lnTo>
                      <a:pt x="26" y="8"/>
                    </a:lnTo>
                    <a:lnTo>
                      <a:pt x="14" y="4"/>
                    </a:lnTo>
                    <a:lnTo>
                      <a:pt x="4" y="0"/>
                    </a:lnTo>
                    <a:lnTo>
                      <a:pt x="0" y="80"/>
                    </a:lnTo>
                    <a:lnTo>
                      <a:pt x="12" y="86"/>
                    </a:lnTo>
                    <a:lnTo>
                      <a:pt x="28" y="80"/>
                    </a:lnTo>
                    <a:lnTo>
                      <a:pt x="28" y="78"/>
                    </a:lnTo>
                    <a:lnTo>
                      <a:pt x="28" y="76"/>
                    </a:lnTo>
                    <a:lnTo>
                      <a:pt x="30" y="74"/>
                    </a:lnTo>
                    <a:lnTo>
                      <a:pt x="34" y="72"/>
                    </a:lnTo>
                    <a:lnTo>
                      <a:pt x="38" y="68"/>
                    </a:lnTo>
                    <a:lnTo>
                      <a:pt x="42" y="68"/>
                    </a:lnTo>
                    <a:lnTo>
                      <a:pt x="46" y="66"/>
                    </a:lnTo>
                    <a:lnTo>
                      <a:pt x="52" y="68"/>
                    </a:lnTo>
                    <a:lnTo>
                      <a:pt x="76" y="82"/>
                    </a:lnTo>
                    <a:lnTo>
                      <a:pt x="86" y="94"/>
                    </a:lnTo>
                    <a:lnTo>
                      <a:pt x="104" y="102"/>
                    </a:lnTo>
                    <a:lnTo>
                      <a:pt x="126" y="108"/>
                    </a:lnTo>
                    <a:lnTo>
                      <a:pt x="128" y="108"/>
                    </a:lnTo>
                    <a:lnTo>
                      <a:pt x="128" y="106"/>
                    </a:lnTo>
                    <a:lnTo>
                      <a:pt x="128" y="104"/>
                    </a:lnTo>
                    <a:lnTo>
                      <a:pt x="128" y="100"/>
                    </a:lnTo>
                    <a:lnTo>
                      <a:pt x="126" y="98"/>
                    </a:lnTo>
                    <a:lnTo>
                      <a:pt x="124" y="94"/>
                    </a:lnTo>
                    <a:lnTo>
                      <a:pt x="120" y="92"/>
                    </a:lnTo>
                    <a:lnTo>
                      <a:pt x="116" y="88"/>
                    </a:lnTo>
                    <a:lnTo>
                      <a:pt x="110" y="84"/>
                    </a:lnTo>
                    <a:lnTo>
                      <a:pt x="106" y="80"/>
                    </a:lnTo>
                    <a:lnTo>
                      <a:pt x="102" y="76"/>
                    </a:lnTo>
                    <a:lnTo>
                      <a:pt x="98" y="72"/>
                    </a:lnTo>
                    <a:lnTo>
                      <a:pt x="96" y="70"/>
                    </a:lnTo>
                    <a:lnTo>
                      <a:pt x="80" y="60"/>
                    </a:lnTo>
                    <a:lnTo>
                      <a:pt x="96" y="54"/>
                    </a:lnTo>
                    <a:lnTo>
                      <a:pt x="92" y="46"/>
                    </a:lnTo>
                    <a:lnTo>
                      <a:pt x="90" y="46"/>
                    </a:lnTo>
                    <a:lnTo>
                      <a:pt x="88" y="44"/>
                    </a:lnTo>
                    <a:lnTo>
                      <a:pt x="84" y="44"/>
                    </a:lnTo>
                    <a:lnTo>
                      <a:pt x="80" y="42"/>
                    </a:lnTo>
                    <a:lnTo>
                      <a:pt x="78" y="42"/>
                    </a:lnTo>
                    <a:lnTo>
                      <a:pt x="78" y="40"/>
                    </a:lnTo>
                    <a:close/>
                  </a:path>
                </a:pathLst>
              </a:custGeom>
              <a:grpFill/>
              <a:ln w="3175">
                <a:solidFill>
                  <a:schemeClr val="bg2"/>
                </a:solidFill>
                <a:round/>
              </a:ln>
            </p:spPr>
            <p:txBody>
              <a:bodyPr/>
              <a:lstStyle/>
              <a:p>
                <a:pPr>
                  <a:defRPr/>
                </a:pPr>
                <a:endParaRPr lang="en-US" sz="3200">
                  <a:solidFill>
                    <a:schemeClr val="bg1"/>
                  </a:solidFill>
                  <a:latin typeface="Agency FB" panose="020B0503020202020204" pitchFamily="34" charset="0"/>
                </a:endParaRPr>
              </a:p>
            </p:txBody>
          </p:sp>
        </p:grpSp>
      </p:grpSp>
      <p:grpSp>
        <p:nvGrpSpPr>
          <p:cNvPr id="458" name="Group 218"/>
          <p:cNvGrpSpPr/>
          <p:nvPr/>
        </p:nvGrpSpPr>
        <p:grpSpPr>
          <a:xfrm>
            <a:off x="557650" y="5391233"/>
            <a:ext cx="11268581" cy="873145"/>
            <a:chOff x="535585" y="5791396"/>
            <a:chExt cx="11268581" cy="873145"/>
          </a:xfrm>
        </p:grpSpPr>
        <p:grpSp>
          <p:nvGrpSpPr>
            <p:cNvPr id="459" name="Group 219"/>
            <p:cNvGrpSpPr/>
            <p:nvPr/>
          </p:nvGrpSpPr>
          <p:grpSpPr>
            <a:xfrm>
              <a:off x="535585" y="5803359"/>
              <a:ext cx="2640337" cy="849220"/>
              <a:chOff x="5201715" y="2549171"/>
              <a:chExt cx="2640337" cy="849220"/>
            </a:xfrm>
          </p:grpSpPr>
          <p:sp>
            <p:nvSpPr>
              <p:cNvPr id="471" name="Freeform 231"/>
              <p:cNvSpPr>
                <a:spLocks noEditPoints="1"/>
              </p:cNvSpPr>
              <p:nvPr/>
            </p:nvSpPr>
            <p:spPr bwMode="auto">
              <a:xfrm>
                <a:off x="5201715" y="2623141"/>
                <a:ext cx="558800" cy="536575"/>
              </a:xfrm>
              <a:custGeom>
                <a:avLst/>
                <a:gdLst>
                  <a:gd name="T0" fmla="*/ 175 w 296"/>
                  <a:gd name="T1" fmla="*/ 126 h 284"/>
                  <a:gd name="T2" fmla="*/ 263 w 296"/>
                  <a:gd name="T3" fmla="*/ 42 h 284"/>
                  <a:gd name="T4" fmla="*/ 268 w 296"/>
                  <a:gd name="T5" fmla="*/ 15 h 284"/>
                  <a:gd name="T6" fmla="*/ 241 w 296"/>
                  <a:gd name="T7" fmla="*/ 22 h 284"/>
                  <a:gd name="T8" fmla="*/ 164 w 296"/>
                  <a:gd name="T9" fmla="*/ 116 h 284"/>
                  <a:gd name="T10" fmla="*/ 141 w 296"/>
                  <a:gd name="T11" fmla="*/ 95 h 284"/>
                  <a:gd name="T12" fmla="*/ 91 w 296"/>
                  <a:gd name="T13" fmla="*/ 12 h 284"/>
                  <a:gd name="T14" fmla="*/ 42 w 296"/>
                  <a:gd name="T15" fmla="*/ 4 h 284"/>
                  <a:gd name="T16" fmla="*/ 42 w 296"/>
                  <a:gd name="T17" fmla="*/ 14 h 284"/>
                  <a:gd name="T18" fmla="*/ 76 w 296"/>
                  <a:gd name="T19" fmla="*/ 45 h 284"/>
                  <a:gd name="T20" fmla="*/ 62 w 296"/>
                  <a:gd name="T21" fmla="*/ 78 h 284"/>
                  <a:gd name="T22" fmla="*/ 22 w 296"/>
                  <a:gd name="T23" fmla="*/ 46 h 284"/>
                  <a:gd name="T24" fmla="*/ 12 w 296"/>
                  <a:gd name="T25" fmla="*/ 36 h 284"/>
                  <a:gd name="T26" fmla="*/ 7 w 296"/>
                  <a:gd name="T27" fmla="*/ 39 h 284"/>
                  <a:gd name="T28" fmla="*/ 56 w 296"/>
                  <a:gd name="T29" fmla="*/ 126 h 284"/>
                  <a:gd name="T30" fmla="*/ 100 w 296"/>
                  <a:gd name="T31" fmla="*/ 136 h 284"/>
                  <a:gd name="T32" fmla="*/ 33 w 296"/>
                  <a:gd name="T33" fmla="*/ 224 h 284"/>
                  <a:gd name="T34" fmla="*/ 29 w 296"/>
                  <a:gd name="T35" fmla="*/ 272 h 284"/>
                  <a:gd name="T36" fmla="*/ 149 w 296"/>
                  <a:gd name="T37" fmla="*/ 186 h 284"/>
                  <a:gd name="T38" fmla="*/ 266 w 296"/>
                  <a:gd name="T39" fmla="*/ 284 h 284"/>
                  <a:gd name="T40" fmla="*/ 284 w 296"/>
                  <a:gd name="T41" fmla="*/ 277 h 284"/>
                  <a:gd name="T42" fmla="*/ 103 w 296"/>
                  <a:gd name="T43" fmla="*/ 123 h 284"/>
                  <a:gd name="T44" fmla="*/ 86 w 296"/>
                  <a:gd name="T45" fmla="*/ 127 h 284"/>
                  <a:gd name="T46" fmla="*/ 25 w 296"/>
                  <a:gd name="T47" fmla="*/ 80 h 284"/>
                  <a:gd name="T48" fmla="*/ 41 w 296"/>
                  <a:gd name="T49" fmla="*/ 80 h 284"/>
                  <a:gd name="T50" fmla="*/ 84 w 296"/>
                  <a:gd name="T51" fmla="*/ 80 h 284"/>
                  <a:gd name="T52" fmla="*/ 58 w 296"/>
                  <a:gd name="T53" fmla="*/ 11 h 284"/>
                  <a:gd name="T54" fmla="*/ 122 w 296"/>
                  <a:gd name="T55" fmla="*/ 59 h 284"/>
                  <a:gd name="T56" fmla="*/ 128 w 296"/>
                  <a:gd name="T57" fmla="*/ 100 h 284"/>
                  <a:gd name="T58" fmla="*/ 144 w 296"/>
                  <a:gd name="T59" fmla="*/ 112 h 284"/>
                  <a:gd name="T60" fmla="*/ 152 w 296"/>
                  <a:gd name="T61" fmla="*/ 129 h 284"/>
                  <a:gd name="T62" fmla="*/ 108 w 296"/>
                  <a:gd name="T63" fmla="*/ 127 h 284"/>
                  <a:gd name="T64" fmla="*/ 103 w 296"/>
                  <a:gd name="T65" fmla="*/ 123 h 284"/>
                  <a:gd name="T66" fmla="*/ 36 w 296"/>
                  <a:gd name="T67" fmla="*/ 264 h 284"/>
                  <a:gd name="T68" fmla="*/ 42 w 296"/>
                  <a:gd name="T69" fmla="*/ 232 h 284"/>
                  <a:gd name="T70" fmla="*/ 150 w 296"/>
                  <a:gd name="T71" fmla="*/ 141 h 284"/>
                  <a:gd name="T72" fmla="*/ 145 w 296"/>
                  <a:gd name="T73" fmla="*/ 173 h 284"/>
                  <a:gd name="T74" fmla="*/ 276 w 296"/>
                  <a:gd name="T75" fmla="*/ 269 h 284"/>
                  <a:gd name="T76" fmla="*/ 241 w 296"/>
                  <a:gd name="T77" fmla="*/ 261 h 284"/>
                  <a:gd name="T78" fmla="*/ 162 w 296"/>
                  <a:gd name="T79" fmla="*/ 139 h 284"/>
                  <a:gd name="T80" fmla="*/ 268 w 296"/>
                  <a:gd name="T81" fmla="*/ 23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6" h="284">
                    <a:moveTo>
                      <a:pt x="276" y="226"/>
                    </a:moveTo>
                    <a:cubicBezTo>
                      <a:pt x="175" y="126"/>
                      <a:pt x="175" y="126"/>
                      <a:pt x="175" y="126"/>
                    </a:cubicBezTo>
                    <a:cubicBezTo>
                      <a:pt x="246" y="49"/>
                      <a:pt x="246" y="49"/>
                      <a:pt x="246" y="49"/>
                    </a:cubicBezTo>
                    <a:cubicBezTo>
                      <a:pt x="252" y="49"/>
                      <a:pt x="258" y="47"/>
                      <a:pt x="263" y="42"/>
                    </a:cubicBezTo>
                    <a:cubicBezTo>
                      <a:pt x="271" y="34"/>
                      <a:pt x="271" y="34"/>
                      <a:pt x="271" y="34"/>
                    </a:cubicBezTo>
                    <a:cubicBezTo>
                      <a:pt x="278" y="26"/>
                      <a:pt x="274" y="20"/>
                      <a:pt x="268" y="15"/>
                    </a:cubicBezTo>
                    <a:cubicBezTo>
                      <a:pt x="262" y="9"/>
                      <a:pt x="256" y="6"/>
                      <a:pt x="249" y="13"/>
                    </a:cubicBezTo>
                    <a:cubicBezTo>
                      <a:pt x="241" y="22"/>
                      <a:pt x="241" y="22"/>
                      <a:pt x="241" y="22"/>
                    </a:cubicBezTo>
                    <a:cubicBezTo>
                      <a:pt x="237" y="27"/>
                      <a:pt x="235" y="33"/>
                      <a:pt x="236" y="39"/>
                    </a:cubicBezTo>
                    <a:cubicBezTo>
                      <a:pt x="164" y="116"/>
                      <a:pt x="164" y="116"/>
                      <a:pt x="164" y="116"/>
                    </a:cubicBezTo>
                    <a:cubicBezTo>
                      <a:pt x="152" y="104"/>
                      <a:pt x="152" y="104"/>
                      <a:pt x="152" y="104"/>
                    </a:cubicBezTo>
                    <a:cubicBezTo>
                      <a:pt x="149" y="100"/>
                      <a:pt x="145" y="97"/>
                      <a:pt x="141" y="95"/>
                    </a:cubicBezTo>
                    <a:cubicBezTo>
                      <a:pt x="146" y="80"/>
                      <a:pt x="142" y="62"/>
                      <a:pt x="130" y="51"/>
                    </a:cubicBezTo>
                    <a:cubicBezTo>
                      <a:pt x="91" y="12"/>
                      <a:pt x="91" y="12"/>
                      <a:pt x="91" y="12"/>
                    </a:cubicBezTo>
                    <a:cubicBezTo>
                      <a:pt x="83" y="4"/>
                      <a:pt x="72" y="0"/>
                      <a:pt x="60" y="0"/>
                    </a:cubicBezTo>
                    <a:cubicBezTo>
                      <a:pt x="54" y="0"/>
                      <a:pt x="48" y="1"/>
                      <a:pt x="42" y="4"/>
                    </a:cubicBezTo>
                    <a:cubicBezTo>
                      <a:pt x="40" y="4"/>
                      <a:pt x="39" y="7"/>
                      <a:pt x="39" y="9"/>
                    </a:cubicBezTo>
                    <a:cubicBezTo>
                      <a:pt x="39" y="11"/>
                      <a:pt x="40" y="13"/>
                      <a:pt x="42" y="14"/>
                    </a:cubicBezTo>
                    <a:cubicBezTo>
                      <a:pt x="45" y="15"/>
                      <a:pt x="47" y="16"/>
                      <a:pt x="49" y="18"/>
                    </a:cubicBezTo>
                    <a:cubicBezTo>
                      <a:pt x="76" y="45"/>
                      <a:pt x="76" y="45"/>
                      <a:pt x="76" y="45"/>
                    </a:cubicBezTo>
                    <a:cubicBezTo>
                      <a:pt x="83" y="52"/>
                      <a:pt x="84" y="64"/>
                      <a:pt x="76" y="72"/>
                    </a:cubicBezTo>
                    <a:cubicBezTo>
                      <a:pt x="72" y="76"/>
                      <a:pt x="68" y="78"/>
                      <a:pt x="62" y="78"/>
                    </a:cubicBezTo>
                    <a:cubicBezTo>
                      <a:pt x="57" y="78"/>
                      <a:pt x="53" y="76"/>
                      <a:pt x="49" y="72"/>
                    </a:cubicBezTo>
                    <a:cubicBezTo>
                      <a:pt x="22" y="46"/>
                      <a:pt x="22" y="46"/>
                      <a:pt x="22" y="46"/>
                    </a:cubicBezTo>
                    <a:cubicBezTo>
                      <a:pt x="20" y="44"/>
                      <a:pt x="19" y="42"/>
                      <a:pt x="18" y="39"/>
                    </a:cubicBezTo>
                    <a:cubicBezTo>
                      <a:pt x="17" y="37"/>
                      <a:pt x="15" y="36"/>
                      <a:pt x="12" y="36"/>
                    </a:cubicBezTo>
                    <a:cubicBezTo>
                      <a:pt x="12" y="36"/>
                      <a:pt x="12" y="36"/>
                      <a:pt x="12" y="36"/>
                    </a:cubicBezTo>
                    <a:cubicBezTo>
                      <a:pt x="10" y="36"/>
                      <a:pt x="8" y="37"/>
                      <a:pt x="7" y="39"/>
                    </a:cubicBezTo>
                    <a:cubicBezTo>
                      <a:pt x="0" y="56"/>
                      <a:pt x="4" y="75"/>
                      <a:pt x="17" y="88"/>
                    </a:cubicBezTo>
                    <a:cubicBezTo>
                      <a:pt x="56" y="126"/>
                      <a:pt x="56" y="126"/>
                      <a:pt x="56" y="126"/>
                    </a:cubicBezTo>
                    <a:cubicBezTo>
                      <a:pt x="64" y="134"/>
                      <a:pt x="75" y="139"/>
                      <a:pt x="86" y="139"/>
                    </a:cubicBezTo>
                    <a:cubicBezTo>
                      <a:pt x="91" y="139"/>
                      <a:pt x="96" y="138"/>
                      <a:pt x="100" y="136"/>
                    </a:cubicBezTo>
                    <a:cubicBezTo>
                      <a:pt x="102" y="139"/>
                      <a:pt x="104" y="142"/>
                      <a:pt x="107" y="145"/>
                    </a:cubicBezTo>
                    <a:cubicBezTo>
                      <a:pt x="33" y="224"/>
                      <a:pt x="33" y="224"/>
                      <a:pt x="33" y="224"/>
                    </a:cubicBezTo>
                    <a:cubicBezTo>
                      <a:pt x="19" y="239"/>
                      <a:pt x="17" y="261"/>
                      <a:pt x="28" y="272"/>
                    </a:cubicBezTo>
                    <a:cubicBezTo>
                      <a:pt x="29" y="272"/>
                      <a:pt x="29" y="272"/>
                      <a:pt x="29" y="272"/>
                    </a:cubicBezTo>
                    <a:cubicBezTo>
                      <a:pt x="40" y="283"/>
                      <a:pt x="62" y="279"/>
                      <a:pt x="76" y="264"/>
                    </a:cubicBezTo>
                    <a:cubicBezTo>
                      <a:pt x="149" y="186"/>
                      <a:pt x="149" y="186"/>
                      <a:pt x="149" y="186"/>
                    </a:cubicBezTo>
                    <a:cubicBezTo>
                      <a:pt x="233" y="269"/>
                      <a:pt x="233" y="269"/>
                      <a:pt x="233" y="269"/>
                    </a:cubicBezTo>
                    <a:cubicBezTo>
                      <a:pt x="243" y="279"/>
                      <a:pt x="255" y="284"/>
                      <a:pt x="266" y="284"/>
                    </a:cubicBezTo>
                    <a:cubicBezTo>
                      <a:pt x="266" y="284"/>
                      <a:pt x="266" y="284"/>
                      <a:pt x="266" y="284"/>
                    </a:cubicBezTo>
                    <a:cubicBezTo>
                      <a:pt x="273" y="284"/>
                      <a:pt x="280" y="281"/>
                      <a:pt x="284" y="277"/>
                    </a:cubicBezTo>
                    <a:cubicBezTo>
                      <a:pt x="296" y="264"/>
                      <a:pt x="293" y="242"/>
                      <a:pt x="276" y="226"/>
                    </a:cubicBezTo>
                    <a:close/>
                    <a:moveTo>
                      <a:pt x="103" y="123"/>
                    </a:moveTo>
                    <a:cubicBezTo>
                      <a:pt x="102" y="123"/>
                      <a:pt x="101" y="123"/>
                      <a:pt x="101" y="124"/>
                    </a:cubicBezTo>
                    <a:cubicBezTo>
                      <a:pt x="96" y="126"/>
                      <a:pt x="91" y="127"/>
                      <a:pt x="86" y="127"/>
                    </a:cubicBezTo>
                    <a:cubicBezTo>
                      <a:pt x="78" y="127"/>
                      <a:pt x="70" y="124"/>
                      <a:pt x="64" y="118"/>
                    </a:cubicBezTo>
                    <a:cubicBezTo>
                      <a:pt x="25" y="80"/>
                      <a:pt x="25" y="80"/>
                      <a:pt x="25" y="80"/>
                    </a:cubicBezTo>
                    <a:cubicBezTo>
                      <a:pt x="18" y="73"/>
                      <a:pt x="15" y="64"/>
                      <a:pt x="15" y="55"/>
                    </a:cubicBezTo>
                    <a:cubicBezTo>
                      <a:pt x="41" y="80"/>
                      <a:pt x="41" y="80"/>
                      <a:pt x="41" y="80"/>
                    </a:cubicBezTo>
                    <a:cubicBezTo>
                      <a:pt x="47" y="86"/>
                      <a:pt x="54" y="89"/>
                      <a:pt x="62" y="89"/>
                    </a:cubicBezTo>
                    <a:cubicBezTo>
                      <a:pt x="71" y="89"/>
                      <a:pt x="78" y="86"/>
                      <a:pt x="84" y="80"/>
                    </a:cubicBezTo>
                    <a:cubicBezTo>
                      <a:pt x="96" y="68"/>
                      <a:pt x="96" y="49"/>
                      <a:pt x="84" y="37"/>
                    </a:cubicBezTo>
                    <a:cubicBezTo>
                      <a:pt x="58" y="11"/>
                      <a:pt x="58" y="11"/>
                      <a:pt x="58" y="11"/>
                    </a:cubicBezTo>
                    <a:cubicBezTo>
                      <a:pt x="67" y="11"/>
                      <a:pt x="76" y="14"/>
                      <a:pt x="83" y="21"/>
                    </a:cubicBezTo>
                    <a:cubicBezTo>
                      <a:pt x="122" y="59"/>
                      <a:pt x="122" y="59"/>
                      <a:pt x="122" y="59"/>
                    </a:cubicBezTo>
                    <a:cubicBezTo>
                      <a:pt x="131" y="68"/>
                      <a:pt x="134" y="83"/>
                      <a:pt x="128" y="96"/>
                    </a:cubicBezTo>
                    <a:cubicBezTo>
                      <a:pt x="128" y="97"/>
                      <a:pt x="128" y="99"/>
                      <a:pt x="128" y="100"/>
                    </a:cubicBezTo>
                    <a:cubicBezTo>
                      <a:pt x="129" y="101"/>
                      <a:pt x="130" y="103"/>
                      <a:pt x="131" y="103"/>
                    </a:cubicBezTo>
                    <a:cubicBezTo>
                      <a:pt x="136" y="105"/>
                      <a:pt x="140" y="108"/>
                      <a:pt x="144" y="112"/>
                    </a:cubicBezTo>
                    <a:cubicBezTo>
                      <a:pt x="156" y="124"/>
                      <a:pt x="156" y="124"/>
                      <a:pt x="156" y="124"/>
                    </a:cubicBezTo>
                    <a:cubicBezTo>
                      <a:pt x="152" y="129"/>
                      <a:pt x="152" y="129"/>
                      <a:pt x="152" y="129"/>
                    </a:cubicBezTo>
                    <a:cubicBezTo>
                      <a:pt x="141" y="124"/>
                      <a:pt x="127" y="127"/>
                      <a:pt x="115" y="137"/>
                    </a:cubicBezTo>
                    <a:cubicBezTo>
                      <a:pt x="112" y="134"/>
                      <a:pt x="110" y="130"/>
                      <a:pt x="108" y="127"/>
                    </a:cubicBezTo>
                    <a:cubicBezTo>
                      <a:pt x="108" y="125"/>
                      <a:pt x="107" y="124"/>
                      <a:pt x="105" y="124"/>
                    </a:cubicBezTo>
                    <a:cubicBezTo>
                      <a:pt x="104" y="123"/>
                      <a:pt x="104" y="123"/>
                      <a:pt x="103" y="123"/>
                    </a:cubicBezTo>
                    <a:close/>
                    <a:moveTo>
                      <a:pt x="68" y="256"/>
                    </a:moveTo>
                    <a:cubicBezTo>
                      <a:pt x="58" y="267"/>
                      <a:pt x="43" y="270"/>
                      <a:pt x="36" y="264"/>
                    </a:cubicBezTo>
                    <a:cubicBezTo>
                      <a:pt x="36" y="263"/>
                      <a:pt x="36" y="263"/>
                      <a:pt x="36" y="263"/>
                    </a:cubicBezTo>
                    <a:cubicBezTo>
                      <a:pt x="29" y="257"/>
                      <a:pt x="32" y="242"/>
                      <a:pt x="42" y="232"/>
                    </a:cubicBezTo>
                    <a:cubicBezTo>
                      <a:pt x="119" y="149"/>
                      <a:pt x="119" y="149"/>
                      <a:pt x="119" y="149"/>
                    </a:cubicBezTo>
                    <a:cubicBezTo>
                      <a:pt x="128" y="138"/>
                      <a:pt x="143" y="135"/>
                      <a:pt x="150" y="141"/>
                    </a:cubicBezTo>
                    <a:cubicBezTo>
                      <a:pt x="150" y="142"/>
                      <a:pt x="150" y="142"/>
                      <a:pt x="150" y="142"/>
                    </a:cubicBezTo>
                    <a:cubicBezTo>
                      <a:pt x="157" y="148"/>
                      <a:pt x="155" y="163"/>
                      <a:pt x="145" y="173"/>
                    </a:cubicBezTo>
                    <a:lnTo>
                      <a:pt x="68" y="256"/>
                    </a:lnTo>
                    <a:close/>
                    <a:moveTo>
                      <a:pt x="276" y="269"/>
                    </a:moveTo>
                    <a:cubicBezTo>
                      <a:pt x="273" y="272"/>
                      <a:pt x="269" y="273"/>
                      <a:pt x="266" y="273"/>
                    </a:cubicBezTo>
                    <a:cubicBezTo>
                      <a:pt x="258" y="273"/>
                      <a:pt x="249" y="268"/>
                      <a:pt x="241" y="261"/>
                    </a:cubicBezTo>
                    <a:cubicBezTo>
                      <a:pt x="156" y="178"/>
                      <a:pt x="156" y="178"/>
                      <a:pt x="156" y="178"/>
                    </a:cubicBezTo>
                    <a:cubicBezTo>
                      <a:pt x="166" y="165"/>
                      <a:pt x="168" y="150"/>
                      <a:pt x="162" y="139"/>
                    </a:cubicBezTo>
                    <a:cubicBezTo>
                      <a:pt x="167" y="134"/>
                      <a:pt x="167" y="134"/>
                      <a:pt x="167" y="134"/>
                    </a:cubicBezTo>
                    <a:cubicBezTo>
                      <a:pt x="268" y="234"/>
                      <a:pt x="268" y="234"/>
                      <a:pt x="268" y="234"/>
                    </a:cubicBezTo>
                    <a:cubicBezTo>
                      <a:pt x="280" y="245"/>
                      <a:pt x="284" y="261"/>
                      <a:pt x="276" y="269"/>
                    </a:cubicBezTo>
                    <a:close/>
                  </a:path>
                </a:pathLst>
              </a:custGeom>
              <a:solidFill>
                <a:srgbClr val="23B2FE"/>
              </a:solidFill>
              <a:ln>
                <a:noFill/>
              </a:ln>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72" name="Content Placeholder 2"/>
              <p:cNvSpPr txBox="1"/>
              <p:nvPr/>
            </p:nvSpPr>
            <p:spPr>
              <a:xfrm>
                <a:off x="5910239" y="2549171"/>
                <a:ext cx="1931813" cy="84922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b="1" dirty="0">
                    <a:solidFill>
                      <a:schemeClr val="bg1"/>
                    </a:solidFill>
                    <a:latin typeface="Agency FB" panose="020B0503020202020204" pitchFamily="34" charset="0"/>
                  </a:rPr>
                  <a:t>Clever &amp; Intellegence</a:t>
                </a:r>
                <a:br>
                  <a:rPr lang="en-US" b="1" dirty="0">
                    <a:solidFill>
                      <a:schemeClr val="bg1"/>
                    </a:solidFill>
                    <a:latin typeface="Agency FB" panose="020B0503020202020204" pitchFamily="34" charset="0"/>
                  </a:rPr>
                </a:br>
                <a:r>
                  <a:rPr lang="en-US" sz="1100" dirty="0">
                    <a:solidFill>
                      <a:schemeClr val="bg1"/>
                    </a:solidFill>
                    <a:latin typeface="Agency FB" panose="020B0503020202020204" pitchFamily="34" charset="0"/>
                  </a:rPr>
                  <a:t>Lorem ipsum dolor sit amet, consectetur adipiscing elit. </a:t>
                </a:r>
                <a:endParaRPr lang="en-US" sz="1100" dirty="0">
                  <a:solidFill>
                    <a:schemeClr val="bg1"/>
                  </a:solidFill>
                  <a:latin typeface="Agency FB" panose="020B0503020202020204" pitchFamily="34" charset="0"/>
                </a:endParaRPr>
              </a:p>
            </p:txBody>
          </p:sp>
        </p:grpSp>
        <p:grpSp>
          <p:nvGrpSpPr>
            <p:cNvPr id="460" name="Group 220"/>
            <p:cNvGrpSpPr/>
            <p:nvPr/>
          </p:nvGrpSpPr>
          <p:grpSpPr>
            <a:xfrm>
              <a:off x="3275440" y="5803359"/>
              <a:ext cx="2632982" cy="849220"/>
              <a:chOff x="841523" y="3432354"/>
              <a:chExt cx="2632982" cy="849220"/>
            </a:xfrm>
          </p:grpSpPr>
          <p:sp>
            <p:nvSpPr>
              <p:cNvPr id="468" name="Freeform 61"/>
              <p:cNvSpPr>
                <a:spLocks noEditPoints="1"/>
              </p:cNvSpPr>
              <p:nvPr/>
            </p:nvSpPr>
            <p:spPr bwMode="auto">
              <a:xfrm>
                <a:off x="841523" y="3468113"/>
                <a:ext cx="568325" cy="530225"/>
              </a:xfrm>
              <a:custGeom>
                <a:avLst/>
                <a:gdLst>
                  <a:gd name="T0" fmla="*/ 215 w 301"/>
                  <a:gd name="T1" fmla="*/ 0 h 281"/>
                  <a:gd name="T2" fmla="*/ 129 w 301"/>
                  <a:gd name="T3" fmla="*/ 86 h 281"/>
                  <a:gd name="T4" fmla="*/ 134 w 301"/>
                  <a:gd name="T5" fmla="*/ 115 h 281"/>
                  <a:gd name="T6" fmla="*/ 1 w 301"/>
                  <a:gd name="T7" fmla="*/ 248 h 281"/>
                  <a:gd name="T8" fmla="*/ 0 w 301"/>
                  <a:gd name="T9" fmla="*/ 252 h 281"/>
                  <a:gd name="T10" fmla="*/ 1 w 301"/>
                  <a:gd name="T11" fmla="*/ 275 h 281"/>
                  <a:gd name="T12" fmla="*/ 7 w 301"/>
                  <a:gd name="T13" fmla="*/ 281 h 281"/>
                  <a:gd name="T14" fmla="*/ 7 w 301"/>
                  <a:gd name="T15" fmla="*/ 281 h 281"/>
                  <a:gd name="T16" fmla="*/ 55 w 301"/>
                  <a:gd name="T17" fmla="*/ 279 h 281"/>
                  <a:gd name="T18" fmla="*/ 60 w 301"/>
                  <a:gd name="T19" fmla="*/ 275 h 281"/>
                  <a:gd name="T20" fmla="*/ 66 w 301"/>
                  <a:gd name="T21" fmla="*/ 255 h 281"/>
                  <a:gd name="T22" fmla="*/ 87 w 301"/>
                  <a:gd name="T23" fmla="*/ 250 h 281"/>
                  <a:gd name="T24" fmla="*/ 92 w 301"/>
                  <a:gd name="T25" fmla="*/ 246 h 281"/>
                  <a:gd name="T26" fmla="*/ 95 w 301"/>
                  <a:gd name="T27" fmla="*/ 227 h 281"/>
                  <a:gd name="T28" fmla="*/ 115 w 301"/>
                  <a:gd name="T29" fmla="*/ 222 h 281"/>
                  <a:gd name="T30" fmla="*/ 120 w 301"/>
                  <a:gd name="T31" fmla="*/ 217 h 281"/>
                  <a:gd name="T32" fmla="*/ 121 w 301"/>
                  <a:gd name="T33" fmla="*/ 196 h 281"/>
                  <a:gd name="T34" fmla="*/ 137 w 301"/>
                  <a:gd name="T35" fmla="*/ 195 h 281"/>
                  <a:gd name="T36" fmla="*/ 142 w 301"/>
                  <a:gd name="T37" fmla="*/ 190 h 281"/>
                  <a:gd name="T38" fmla="*/ 147 w 301"/>
                  <a:gd name="T39" fmla="*/ 170 h 281"/>
                  <a:gd name="T40" fmla="*/ 149 w 301"/>
                  <a:gd name="T41" fmla="*/ 170 h 281"/>
                  <a:gd name="T42" fmla="*/ 174 w 301"/>
                  <a:gd name="T43" fmla="*/ 162 h 281"/>
                  <a:gd name="T44" fmla="*/ 215 w 301"/>
                  <a:gd name="T45" fmla="*/ 172 h 281"/>
                  <a:gd name="T46" fmla="*/ 301 w 301"/>
                  <a:gd name="T47" fmla="*/ 86 h 281"/>
                  <a:gd name="T48" fmla="*/ 215 w 301"/>
                  <a:gd name="T49" fmla="*/ 0 h 281"/>
                  <a:gd name="T50" fmla="*/ 215 w 301"/>
                  <a:gd name="T51" fmla="*/ 160 h 281"/>
                  <a:gd name="T52" fmla="*/ 177 w 301"/>
                  <a:gd name="T53" fmla="*/ 150 h 281"/>
                  <a:gd name="T54" fmla="*/ 171 w 301"/>
                  <a:gd name="T55" fmla="*/ 150 h 281"/>
                  <a:gd name="T56" fmla="*/ 149 w 301"/>
                  <a:gd name="T57" fmla="*/ 158 h 281"/>
                  <a:gd name="T58" fmla="*/ 144 w 301"/>
                  <a:gd name="T59" fmla="*/ 158 h 281"/>
                  <a:gd name="T60" fmla="*/ 144 w 301"/>
                  <a:gd name="T61" fmla="*/ 158 h 281"/>
                  <a:gd name="T62" fmla="*/ 140 w 301"/>
                  <a:gd name="T63" fmla="*/ 158 h 281"/>
                  <a:gd name="T64" fmla="*/ 137 w 301"/>
                  <a:gd name="T65" fmla="*/ 162 h 281"/>
                  <a:gd name="T66" fmla="*/ 132 w 301"/>
                  <a:gd name="T67" fmla="*/ 184 h 281"/>
                  <a:gd name="T68" fmla="*/ 115 w 301"/>
                  <a:gd name="T69" fmla="*/ 186 h 281"/>
                  <a:gd name="T70" fmla="*/ 110 w 301"/>
                  <a:gd name="T71" fmla="*/ 191 h 281"/>
                  <a:gd name="T72" fmla="*/ 108 w 301"/>
                  <a:gd name="T73" fmla="*/ 212 h 281"/>
                  <a:gd name="T74" fmla="*/ 89 w 301"/>
                  <a:gd name="T75" fmla="*/ 217 h 281"/>
                  <a:gd name="T76" fmla="*/ 85 w 301"/>
                  <a:gd name="T77" fmla="*/ 221 h 281"/>
                  <a:gd name="T78" fmla="*/ 81 w 301"/>
                  <a:gd name="T79" fmla="*/ 240 h 281"/>
                  <a:gd name="T80" fmla="*/ 60 w 301"/>
                  <a:gd name="T81" fmla="*/ 244 h 281"/>
                  <a:gd name="T82" fmla="*/ 55 w 301"/>
                  <a:gd name="T83" fmla="*/ 248 h 281"/>
                  <a:gd name="T84" fmla="*/ 50 w 301"/>
                  <a:gd name="T85" fmla="*/ 268 h 281"/>
                  <a:gd name="T86" fmla="*/ 12 w 301"/>
                  <a:gd name="T87" fmla="*/ 269 h 281"/>
                  <a:gd name="T88" fmla="*/ 11 w 301"/>
                  <a:gd name="T89" fmla="*/ 254 h 281"/>
                  <a:gd name="T90" fmla="*/ 145 w 301"/>
                  <a:gd name="T91" fmla="*/ 120 h 281"/>
                  <a:gd name="T92" fmla="*/ 146 w 301"/>
                  <a:gd name="T93" fmla="*/ 114 h 281"/>
                  <a:gd name="T94" fmla="*/ 141 w 301"/>
                  <a:gd name="T95" fmla="*/ 86 h 281"/>
                  <a:gd name="T96" fmla="*/ 215 w 301"/>
                  <a:gd name="T97" fmla="*/ 12 h 281"/>
                  <a:gd name="T98" fmla="*/ 289 w 301"/>
                  <a:gd name="T99" fmla="*/ 86 h 281"/>
                  <a:gd name="T100" fmla="*/ 215 w 301"/>
                  <a:gd name="T101" fmla="*/ 16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1" h="281">
                    <a:moveTo>
                      <a:pt x="215" y="0"/>
                    </a:moveTo>
                    <a:cubicBezTo>
                      <a:pt x="168" y="0"/>
                      <a:pt x="129" y="39"/>
                      <a:pt x="129" y="86"/>
                    </a:cubicBezTo>
                    <a:cubicBezTo>
                      <a:pt x="129" y="96"/>
                      <a:pt x="131" y="106"/>
                      <a:pt x="134" y="115"/>
                    </a:cubicBezTo>
                    <a:cubicBezTo>
                      <a:pt x="1" y="248"/>
                      <a:pt x="1" y="248"/>
                      <a:pt x="1" y="248"/>
                    </a:cubicBezTo>
                    <a:cubicBezTo>
                      <a:pt x="0" y="249"/>
                      <a:pt x="0" y="250"/>
                      <a:pt x="0" y="252"/>
                    </a:cubicBezTo>
                    <a:cubicBezTo>
                      <a:pt x="1" y="275"/>
                      <a:pt x="1" y="275"/>
                      <a:pt x="1" y="275"/>
                    </a:cubicBezTo>
                    <a:cubicBezTo>
                      <a:pt x="1" y="278"/>
                      <a:pt x="4" y="281"/>
                      <a:pt x="7" y="281"/>
                    </a:cubicBezTo>
                    <a:cubicBezTo>
                      <a:pt x="7" y="281"/>
                      <a:pt x="7" y="281"/>
                      <a:pt x="7" y="281"/>
                    </a:cubicBezTo>
                    <a:cubicBezTo>
                      <a:pt x="55" y="279"/>
                      <a:pt x="55" y="279"/>
                      <a:pt x="55" y="279"/>
                    </a:cubicBezTo>
                    <a:cubicBezTo>
                      <a:pt x="57" y="279"/>
                      <a:pt x="59" y="277"/>
                      <a:pt x="60" y="275"/>
                    </a:cubicBezTo>
                    <a:cubicBezTo>
                      <a:pt x="66" y="255"/>
                      <a:pt x="66" y="255"/>
                      <a:pt x="66" y="255"/>
                    </a:cubicBezTo>
                    <a:cubicBezTo>
                      <a:pt x="87" y="250"/>
                      <a:pt x="87" y="250"/>
                      <a:pt x="87" y="250"/>
                    </a:cubicBezTo>
                    <a:cubicBezTo>
                      <a:pt x="90" y="250"/>
                      <a:pt x="91" y="248"/>
                      <a:pt x="92" y="246"/>
                    </a:cubicBezTo>
                    <a:cubicBezTo>
                      <a:pt x="95" y="227"/>
                      <a:pt x="95" y="227"/>
                      <a:pt x="95" y="227"/>
                    </a:cubicBezTo>
                    <a:cubicBezTo>
                      <a:pt x="115" y="222"/>
                      <a:pt x="115" y="222"/>
                      <a:pt x="115" y="222"/>
                    </a:cubicBezTo>
                    <a:cubicBezTo>
                      <a:pt x="118" y="221"/>
                      <a:pt x="119" y="219"/>
                      <a:pt x="120" y="217"/>
                    </a:cubicBezTo>
                    <a:cubicBezTo>
                      <a:pt x="121" y="196"/>
                      <a:pt x="121" y="196"/>
                      <a:pt x="121" y="196"/>
                    </a:cubicBezTo>
                    <a:cubicBezTo>
                      <a:pt x="137" y="195"/>
                      <a:pt x="137" y="195"/>
                      <a:pt x="137" y="195"/>
                    </a:cubicBezTo>
                    <a:cubicBezTo>
                      <a:pt x="140" y="194"/>
                      <a:pt x="142" y="192"/>
                      <a:pt x="142" y="190"/>
                    </a:cubicBezTo>
                    <a:cubicBezTo>
                      <a:pt x="147" y="170"/>
                      <a:pt x="147" y="170"/>
                      <a:pt x="147" y="170"/>
                    </a:cubicBezTo>
                    <a:cubicBezTo>
                      <a:pt x="147" y="170"/>
                      <a:pt x="148" y="170"/>
                      <a:pt x="149" y="170"/>
                    </a:cubicBezTo>
                    <a:cubicBezTo>
                      <a:pt x="155" y="170"/>
                      <a:pt x="164" y="168"/>
                      <a:pt x="174" y="162"/>
                    </a:cubicBezTo>
                    <a:cubicBezTo>
                      <a:pt x="187" y="168"/>
                      <a:pt x="201" y="172"/>
                      <a:pt x="215" y="172"/>
                    </a:cubicBezTo>
                    <a:cubicBezTo>
                      <a:pt x="262" y="172"/>
                      <a:pt x="301" y="133"/>
                      <a:pt x="301" y="86"/>
                    </a:cubicBezTo>
                    <a:cubicBezTo>
                      <a:pt x="301" y="39"/>
                      <a:pt x="262" y="0"/>
                      <a:pt x="215" y="0"/>
                    </a:cubicBezTo>
                    <a:close/>
                    <a:moveTo>
                      <a:pt x="215" y="160"/>
                    </a:moveTo>
                    <a:cubicBezTo>
                      <a:pt x="202" y="160"/>
                      <a:pt x="188" y="157"/>
                      <a:pt x="177" y="150"/>
                    </a:cubicBezTo>
                    <a:cubicBezTo>
                      <a:pt x="175" y="149"/>
                      <a:pt x="173" y="149"/>
                      <a:pt x="171" y="150"/>
                    </a:cubicBezTo>
                    <a:cubicBezTo>
                      <a:pt x="161" y="157"/>
                      <a:pt x="154" y="158"/>
                      <a:pt x="149" y="158"/>
                    </a:cubicBezTo>
                    <a:cubicBezTo>
                      <a:pt x="146" y="158"/>
                      <a:pt x="144" y="158"/>
                      <a:pt x="144" y="158"/>
                    </a:cubicBezTo>
                    <a:cubicBezTo>
                      <a:pt x="144" y="158"/>
                      <a:pt x="144" y="158"/>
                      <a:pt x="144" y="158"/>
                    </a:cubicBezTo>
                    <a:cubicBezTo>
                      <a:pt x="143" y="157"/>
                      <a:pt x="141" y="157"/>
                      <a:pt x="140" y="158"/>
                    </a:cubicBezTo>
                    <a:cubicBezTo>
                      <a:pt x="138" y="158"/>
                      <a:pt x="137" y="160"/>
                      <a:pt x="137" y="162"/>
                    </a:cubicBezTo>
                    <a:cubicBezTo>
                      <a:pt x="132" y="184"/>
                      <a:pt x="132" y="184"/>
                      <a:pt x="132" y="184"/>
                    </a:cubicBezTo>
                    <a:cubicBezTo>
                      <a:pt x="115" y="186"/>
                      <a:pt x="115" y="186"/>
                      <a:pt x="115" y="186"/>
                    </a:cubicBezTo>
                    <a:cubicBezTo>
                      <a:pt x="112" y="186"/>
                      <a:pt x="110" y="188"/>
                      <a:pt x="110" y="191"/>
                    </a:cubicBezTo>
                    <a:cubicBezTo>
                      <a:pt x="108" y="212"/>
                      <a:pt x="108" y="212"/>
                      <a:pt x="108" y="212"/>
                    </a:cubicBezTo>
                    <a:cubicBezTo>
                      <a:pt x="89" y="217"/>
                      <a:pt x="89" y="217"/>
                      <a:pt x="89" y="217"/>
                    </a:cubicBezTo>
                    <a:cubicBezTo>
                      <a:pt x="87" y="217"/>
                      <a:pt x="85" y="219"/>
                      <a:pt x="85" y="221"/>
                    </a:cubicBezTo>
                    <a:cubicBezTo>
                      <a:pt x="81" y="240"/>
                      <a:pt x="81" y="240"/>
                      <a:pt x="81" y="240"/>
                    </a:cubicBezTo>
                    <a:cubicBezTo>
                      <a:pt x="60" y="244"/>
                      <a:pt x="60" y="244"/>
                      <a:pt x="60" y="244"/>
                    </a:cubicBezTo>
                    <a:cubicBezTo>
                      <a:pt x="58" y="244"/>
                      <a:pt x="56" y="246"/>
                      <a:pt x="55" y="248"/>
                    </a:cubicBezTo>
                    <a:cubicBezTo>
                      <a:pt x="50" y="268"/>
                      <a:pt x="50" y="268"/>
                      <a:pt x="50" y="268"/>
                    </a:cubicBezTo>
                    <a:cubicBezTo>
                      <a:pt x="12" y="269"/>
                      <a:pt x="12" y="269"/>
                      <a:pt x="12" y="269"/>
                    </a:cubicBezTo>
                    <a:cubicBezTo>
                      <a:pt x="11" y="254"/>
                      <a:pt x="11" y="254"/>
                      <a:pt x="11" y="254"/>
                    </a:cubicBezTo>
                    <a:cubicBezTo>
                      <a:pt x="145" y="120"/>
                      <a:pt x="145" y="120"/>
                      <a:pt x="145" y="120"/>
                    </a:cubicBezTo>
                    <a:cubicBezTo>
                      <a:pt x="147" y="119"/>
                      <a:pt x="147" y="116"/>
                      <a:pt x="146" y="114"/>
                    </a:cubicBezTo>
                    <a:cubicBezTo>
                      <a:pt x="142" y="105"/>
                      <a:pt x="141" y="96"/>
                      <a:pt x="141" y="86"/>
                    </a:cubicBezTo>
                    <a:cubicBezTo>
                      <a:pt x="141" y="45"/>
                      <a:pt x="174" y="12"/>
                      <a:pt x="215" y="12"/>
                    </a:cubicBezTo>
                    <a:cubicBezTo>
                      <a:pt x="256" y="12"/>
                      <a:pt x="289" y="45"/>
                      <a:pt x="289" y="86"/>
                    </a:cubicBezTo>
                    <a:cubicBezTo>
                      <a:pt x="289" y="127"/>
                      <a:pt x="256" y="160"/>
                      <a:pt x="215" y="160"/>
                    </a:cubicBezTo>
                    <a:close/>
                  </a:path>
                </a:pathLst>
              </a:custGeom>
              <a:solidFill>
                <a:srgbClr val="23B2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69" name="Freeform 62"/>
              <p:cNvSpPr>
                <a:spLocks noEditPoints="1"/>
              </p:cNvSpPr>
              <p:nvPr/>
            </p:nvSpPr>
            <p:spPr bwMode="auto">
              <a:xfrm>
                <a:off x="1186011" y="3541138"/>
                <a:ext cx="96838" cy="98425"/>
              </a:xfrm>
              <a:custGeom>
                <a:avLst/>
                <a:gdLst>
                  <a:gd name="T0" fmla="*/ 26 w 52"/>
                  <a:gd name="T1" fmla="*/ 0 h 52"/>
                  <a:gd name="T2" fmla="*/ 0 w 52"/>
                  <a:gd name="T3" fmla="*/ 26 h 52"/>
                  <a:gd name="T4" fmla="*/ 26 w 52"/>
                  <a:gd name="T5" fmla="*/ 52 h 52"/>
                  <a:gd name="T6" fmla="*/ 52 w 52"/>
                  <a:gd name="T7" fmla="*/ 26 h 52"/>
                  <a:gd name="T8" fmla="*/ 26 w 52"/>
                  <a:gd name="T9" fmla="*/ 0 h 52"/>
                  <a:gd name="T10" fmla="*/ 26 w 52"/>
                  <a:gd name="T11" fmla="*/ 42 h 52"/>
                  <a:gd name="T12" fmla="*/ 10 w 52"/>
                  <a:gd name="T13" fmla="*/ 26 h 52"/>
                  <a:gd name="T14" fmla="*/ 26 w 52"/>
                  <a:gd name="T15" fmla="*/ 10 h 52"/>
                  <a:gd name="T16" fmla="*/ 42 w 52"/>
                  <a:gd name="T17" fmla="*/ 26 h 52"/>
                  <a:gd name="T18" fmla="*/ 26 w 52"/>
                  <a:gd name="T19"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26" y="0"/>
                    </a:moveTo>
                    <a:cubicBezTo>
                      <a:pt x="12" y="0"/>
                      <a:pt x="0" y="11"/>
                      <a:pt x="0" y="26"/>
                    </a:cubicBezTo>
                    <a:cubicBezTo>
                      <a:pt x="0" y="40"/>
                      <a:pt x="12" y="52"/>
                      <a:pt x="26" y="52"/>
                    </a:cubicBezTo>
                    <a:cubicBezTo>
                      <a:pt x="40" y="52"/>
                      <a:pt x="52" y="40"/>
                      <a:pt x="52" y="26"/>
                    </a:cubicBezTo>
                    <a:cubicBezTo>
                      <a:pt x="52" y="11"/>
                      <a:pt x="40" y="0"/>
                      <a:pt x="26" y="0"/>
                    </a:cubicBezTo>
                    <a:close/>
                    <a:moveTo>
                      <a:pt x="26" y="42"/>
                    </a:moveTo>
                    <a:cubicBezTo>
                      <a:pt x="17" y="42"/>
                      <a:pt x="10" y="34"/>
                      <a:pt x="10" y="26"/>
                    </a:cubicBezTo>
                    <a:cubicBezTo>
                      <a:pt x="10" y="17"/>
                      <a:pt x="17" y="10"/>
                      <a:pt x="26" y="10"/>
                    </a:cubicBezTo>
                    <a:cubicBezTo>
                      <a:pt x="35" y="10"/>
                      <a:pt x="42" y="17"/>
                      <a:pt x="42" y="26"/>
                    </a:cubicBezTo>
                    <a:cubicBezTo>
                      <a:pt x="42" y="34"/>
                      <a:pt x="35" y="42"/>
                      <a:pt x="26" y="42"/>
                    </a:cubicBezTo>
                    <a:close/>
                  </a:path>
                </a:pathLst>
              </a:custGeom>
              <a:solidFill>
                <a:srgbClr val="23B2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70" name="Content Placeholder 2"/>
              <p:cNvSpPr txBox="1"/>
              <p:nvPr/>
            </p:nvSpPr>
            <p:spPr>
              <a:xfrm>
                <a:off x="1542692" y="3432354"/>
                <a:ext cx="1931813" cy="84922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b="1" dirty="0">
                    <a:solidFill>
                      <a:schemeClr val="bg1"/>
                    </a:solidFill>
                    <a:latin typeface="Agency FB" panose="020B0503020202020204" pitchFamily="34" charset="0"/>
                  </a:rPr>
                  <a:t>Clever &amp; Intellegence</a:t>
                </a:r>
                <a:br>
                  <a:rPr lang="en-US" b="1" dirty="0">
                    <a:solidFill>
                      <a:schemeClr val="bg1"/>
                    </a:solidFill>
                    <a:latin typeface="Agency FB" panose="020B0503020202020204" pitchFamily="34" charset="0"/>
                  </a:rPr>
                </a:br>
                <a:r>
                  <a:rPr lang="en-US" sz="1100" dirty="0">
                    <a:solidFill>
                      <a:schemeClr val="bg1"/>
                    </a:solidFill>
                    <a:latin typeface="Agency FB" panose="020B0503020202020204" pitchFamily="34" charset="0"/>
                  </a:rPr>
                  <a:t>Lorem ipsum dolor sit amet, consectetur adipiscing elit. </a:t>
                </a:r>
                <a:endParaRPr lang="en-US" sz="1100" dirty="0">
                  <a:solidFill>
                    <a:schemeClr val="bg1"/>
                  </a:solidFill>
                  <a:latin typeface="Agency FB" panose="020B0503020202020204" pitchFamily="34" charset="0"/>
                </a:endParaRPr>
              </a:p>
            </p:txBody>
          </p:sp>
        </p:grpSp>
        <p:grpSp>
          <p:nvGrpSpPr>
            <p:cNvPr id="461" name="Group 221"/>
            <p:cNvGrpSpPr/>
            <p:nvPr/>
          </p:nvGrpSpPr>
          <p:grpSpPr>
            <a:xfrm>
              <a:off x="6259703" y="5803359"/>
              <a:ext cx="2603783" cy="849220"/>
              <a:chOff x="8856568" y="4490909"/>
              <a:chExt cx="2603783" cy="849220"/>
            </a:xfrm>
          </p:grpSpPr>
          <p:sp>
            <p:nvSpPr>
              <p:cNvPr id="466" name="Freeform 159"/>
              <p:cNvSpPr>
                <a:spLocks noEditPoints="1"/>
              </p:cNvSpPr>
              <p:nvPr/>
            </p:nvSpPr>
            <p:spPr bwMode="auto">
              <a:xfrm>
                <a:off x="8856568" y="4523530"/>
                <a:ext cx="534988" cy="571500"/>
              </a:xfrm>
              <a:custGeom>
                <a:avLst/>
                <a:gdLst>
                  <a:gd name="T0" fmla="*/ 196 w 283"/>
                  <a:gd name="T1" fmla="*/ 190 h 303"/>
                  <a:gd name="T2" fmla="*/ 240 w 283"/>
                  <a:gd name="T3" fmla="*/ 123 h 303"/>
                  <a:gd name="T4" fmla="*/ 184 w 283"/>
                  <a:gd name="T5" fmla="*/ 16 h 303"/>
                  <a:gd name="T6" fmla="*/ 69 w 283"/>
                  <a:gd name="T7" fmla="*/ 63 h 303"/>
                  <a:gd name="T8" fmla="*/ 83 w 283"/>
                  <a:gd name="T9" fmla="*/ 109 h 303"/>
                  <a:gd name="T10" fmla="*/ 87 w 283"/>
                  <a:gd name="T11" fmla="*/ 190 h 303"/>
                  <a:gd name="T12" fmla="*/ 0 w 283"/>
                  <a:gd name="T13" fmla="*/ 192 h 303"/>
                  <a:gd name="T14" fmla="*/ 98 w 283"/>
                  <a:gd name="T15" fmla="*/ 303 h 303"/>
                  <a:gd name="T16" fmla="*/ 283 w 283"/>
                  <a:gd name="T17" fmla="*/ 198 h 303"/>
                  <a:gd name="T18" fmla="*/ 196 w 283"/>
                  <a:gd name="T19" fmla="*/ 192 h 303"/>
                  <a:gd name="T20" fmla="*/ 234 w 283"/>
                  <a:gd name="T21" fmla="*/ 99 h 303"/>
                  <a:gd name="T22" fmla="*/ 96 w 283"/>
                  <a:gd name="T23" fmla="*/ 45 h 303"/>
                  <a:gd name="T24" fmla="*/ 91 w 283"/>
                  <a:gd name="T25" fmla="*/ 100 h 303"/>
                  <a:gd name="T26" fmla="*/ 119 w 283"/>
                  <a:gd name="T27" fmla="*/ 54 h 303"/>
                  <a:gd name="T28" fmla="*/ 216 w 283"/>
                  <a:gd name="T29" fmla="*/ 91 h 303"/>
                  <a:gd name="T30" fmla="*/ 188 w 283"/>
                  <a:gd name="T31" fmla="*/ 137 h 303"/>
                  <a:gd name="T32" fmla="*/ 149 w 283"/>
                  <a:gd name="T33" fmla="*/ 88 h 303"/>
                  <a:gd name="T34" fmla="*/ 142 w 283"/>
                  <a:gd name="T35" fmla="*/ 87 h 303"/>
                  <a:gd name="T36" fmla="*/ 141 w 283"/>
                  <a:gd name="T37" fmla="*/ 87 h 303"/>
                  <a:gd name="T38" fmla="*/ 91 w 283"/>
                  <a:gd name="T39" fmla="*/ 100 h 303"/>
                  <a:gd name="T40" fmla="*/ 184 w 283"/>
                  <a:gd name="T41" fmla="*/ 192 h 303"/>
                  <a:gd name="T42" fmla="*/ 164 w 283"/>
                  <a:gd name="T43" fmla="*/ 115 h 303"/>
                  <a:gd name="T44" fmla="*/ 163 w 283"/>
                  <a:gd name="T45" fmla="*/ 192 h 303"/>
                  <a:gd name="T46" fmla="*/ 126 w 283"/>
                  <a:gd name="T47" fmla="*/ 166 h 303"/>
                  <a:gd name="T48" fmla="*/ 144 w 283"/>
                  <a:gd name="T49" fmla="*/ 99 h 303"/>
                  <a:gd name="T50" fmla="*/ 162 w 283"/>
                  <a:gd name="T51" fmla="*/ 166 h 303"/>
                  <a:gd name="T52" fmla="*/ 128 w 283"/>
                  <a:gd name="T53" fmla="*/ 104 h 303"/>
                  <a:gd name="T54" fmla="*/ 99 w 283"/>
                  <a:gd name="T55" fmla="*/ 192 h 303"/>
                  <a:gd name="T56" fmla="*/ 128 w 283"/>
                  <a:gd name="T57" fmla="*/ 104 h 303"/>
                  <a:gd name="T58" fmla="*/ 98 w 283"/>
                  <a:gd name="T59" fmla="*/ 292 h 303"/>
                  <a:gd name="T60" fmla="*/ 168 w 283"/>
                  <a:gd name="T61" fmla="*/ 204 h 303"/>
                  <a:gd name="T62" fmla="*/ 169 w 283"/>
                  <a:gd name="T63" fmla="*/ 204 h 303"/>
                  <a:gd name="T64" fmla="*/ 271 w 283"/>
                  <a:gd name="T65" fmla="*/ 204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3" h="303">
                    <a:moveTo>
                      <a:pt x="196" y="192"/>
                    </a:moveTo>
                    <a:cubicBezTo>
                      <a:pt x="196" y="192"/>
                      <a:pt x="196" y="191"/>
                      <a:pt x="196" y="190"/>
                    </a:cubicBezTo>
                    <a:cubicBezTo>
                      <a:pt x="196" y="176"/>
                      <a:pt x="194" y="162"/>
                      <a:pt x="190" y="148"/>
                    </a:cubicBezTo>
                    <a:cubicBezTo>
                      <a:pt x="217" y="148"/>
                      <a:pt x="235" y="138"/>
                      <a:pt x="240" y="123"/>
                    </a:cubicBezTo>
                    <a:cubicBezTo>
                      <a:pt x="241" y="120"/>
                      <a:pt x="241" y="116"/>
                      <a:pt x="241" y="112"/>
                    </a:cubicBezTo>
                    <a:cubicBezTo>
                      <a:pt x="250" y="42"/>
                      <a:pt x="184" y="16"/>
                      <a:pt x="184" y="16"/>
                    </a:cubicBezTo>
                    <a:cubicBezTo>
                      <a:pt x="100" y="0"/>
                      <a:pt x="69" y="63"/>
                      <a:pt x="69" y="63"/>
                    </a:cubicBezTo>
                    <a:cubicBezTo>
                      <a:pt x="69" y="63"/>
                      <a:pt x="69" y="63"/>
                      <a:pt x="69" y="63"/>
                    </a:cubicBezTo>
                    <a:cubicBezTo>
                      <a:pt x="69" y="64"/>
                      <a:pt x="68" y="66"/>
                      <a:pt x="67" y="67"/>
                    </a:cubicBezTo>
                    <a:cubicBezTo>
                      <a:pt x="63" y="80"/>
                      <a:pt x="69" y="95"/>
                      <a:pt x="83" y="109"/>
                    </a:cubicBezTo>
                    <a:cubicBezTo>
                      <a:pt x="89" y="113"/>
                      <a:pt x="95" y="118"/>
                      <a:pt x="101" y="122"/>
                    </a:cubicBezTo>
                    <a:cubicBezTo>
                      <a:pt x="92" y="142"/>
                      <a:pt x="87" y="167"/>
                      <a:pt x="87" y="190"/>
                    </a:cubicBezTo>
                    <a:cubicBezTo>
                      <a:pt x="87" y="191"/>
                      <a:pt x="87" y="192"/>
                      <a:pt x="87" y="192"/>
                    </a:cubicBezTo>
                    <a:cubicBezTo>
                      <a:pt x="0" y="192"/>
                      <a:pt x="0" y="192"/>
                      <a:pt x="0" y="192"/>
                    </a:cubicBezTo>
                    <a:cubicBezTo>
                      <a:pt x="0" y="198"/>
                      <a:pt x="0" y="198"/>
                      <a:pt x="0" y="198"/>
                    </a:cubicBezTo>
                    <a:cubicBezTo>
                      <a:pt x="4" y="257"/>
                      <a:pt x="47" y="303"/>
                      <a:pt x="98" y="303"/>
                    </a:cubicBezTo>
                    <a:cubicBezTo>
                      <a:pt x="185" y="303"/>
                      <a:pt x="185" y="303"/>
                      <a:pt x="185" y="303"/>
                    </a:cubicBezTo>
                    <a:cubicBezTo>
                      <a:pt x="236" y="303"/>
                      <a:pt x="279" y="257"/>
                      <a:pt x="283" y="198"/>
                    </a:cubicBezTo>
                    <a:cubicBezTo>
                      <a:pt x="283" y="192"/>
                      <a:pt x="283" y="192"/>
                      <a:pt x="283" y="192"/>
                    </a:cubicBezTo>
                    <a:lnTo>
                      <a:pt x="196" y="192"/>
                    </a:lnTo>
                    <a:close/>
                    <a:moveTo>
                      <a:pt x="182" y="27"/>
                    </a:moveTo>
                    <a:cubicBezTo>
                      <a:pt x="207" y="38"/>
                      <a:pt x="231" y="64"/>
                      <a:pt x="234" y="99"/>
                    </a:cubicBezTo>
                    <a:cubicBezTo>
                      <a:pt x="224" y="77"/>
                      <a:pt x="195" y="60"/>
                      <a:pt x="173" y="53"/>
                    </a:cubicBezTo>
                    <a:cubicBezTo>
                      <a:pt x="157" y="48"/>
                      <a:pt x="118" y="40"/>
                      <a:pt x="96" y="45"/>
                    </a:cubicBezTo>
                    <a:cubicBezTo>
                      <a:pt x="93" y="46"/>
                      <a:pt x="130" y="13"/>
                      <a:pt x="182" y="27"/>
                    </a:cubicBezTo>
                    <a:close/>
                    <a:moveTo>
                      <a:pt x="91" y="100"/>
                    </a:moveTo>
                    <a:cubicBezTo>
                      <a:pt x="80" y="90"/>
                      <a:pt x="76" y="79"/>
                      <a:pt x="78" y="71"/>
                    </a:cubicBezTo>
                    <a:cubicBezTo>
                      <a:pt x="82" y="61"/>
                      <a:pt x="97" y="54"/>
                      <a:pt x="119" y="54"/>
                    </a:cubicBezTo>
                    <a:cubicBezTo>
                      <a:pt x="133" y="54"/>
                      <a:pt x="149" y="57"/>
                      <a:pt x="164" y="62"/>
                    </a:cubicBezTo>
                    <a:cubicBezTo>
                      <a:pt x="185" y="69"/>
                      <a:pt x="203" y="79"/>
                      <a:pt x="216" y="91"/>
                    </a:cubicBezTo>
                    <a:cubicBezTo>
                      <a:pt x="227" y="101"/>
                      <a:pt x="231" y="112"/>
                      <a:pt x="229" y="120"/>
                    </a:cubicBezTo>
                    <a:cubicBezTo>
                      <a:pt x="225" y="130"/>
                      <a:pt x="210" y="137"/>
                      <a:pt x="188" y="137"/>
                    </a:cubicBezTo>
                    <a:cubicBezTo>
                      <a:pt x="188" y="137"/>
                      <a:pt x="187" y="137"/>
                      <a:pt x="187" y="137"/>
                    </a:cubicBezTo>
                    <a:cubicBezTo>
                      <a:pt x="179" y="112"/>
                      <a:pt x="165" y="92"/>
                      <a:pt x="149" y="88"/>
                    </a:cubicBezTo>
                    <a:cubicBezTo>
                      <a:pt x="148" y="88"/>
                      <a:pt x="148" y="87"/>
                      <a:pt x="148" y="87"/>
                    </a:cubicBezTo>
                    <a:cubicBezTo>
                      <a:pt x="146" y="87"/>
                      <a:pt x="144" y="87"/>
                      <a:pt x="142" y="87"/>
                    </a:cubicBezTo>
                    <a:cubicBezTo>
                      <a:pt x="142" y="87"/>
                      <a:pt x="142" y="87"/>
                      <a:pt x="142" y="87"/>
                    </a:cubicBezTo>
                    <a:cubicBezTo>
                      <a:pt x="142" y="87"/>
                      <a:pt x="141" y="87"/>
                      <a:pt x="141" y="87"/>
                    </a:cubicBezTo>
                    <a:cubicBezTo>
                      <a:pt x="128" y="87"/>
                      <a:pt x="116" y="97"/>
                      <a:pt x="107" y="112"/>
                    </a:cubicBezTo>
                    <a:cubicBezTo>
                      <a:pt x="101" y="108"/>
                      <a:pt x="96" y="104"/>
                      <a:pt x="91" y="100"/>
                    </a:cubicBezTo>
                    <a:close/>
                    <a:moveTo>
                      <a:pt x="184" y="190"/>
                    </a:moveTo>
                    <a:cubicBezTo>
                      <a:pt x="184" y="191"/>
                      <a:pt x="184" y="192"/>
                      <a:pt x="184" y="192"/>
                    </a:cubicBezTo>
                    <a:cubicBezTo>
                      <a:pt x="175" y="192"/>
                      <a:pt x="175" y="192"/>
                      <a:pt x="175" y="192"/>
                    </a:cubicBezTo>
                    <a:cubicBezTo>
                      <a:pt x="175" y="155"/>
                      <a:pt x="170" y="131"/>
                      <a:pt x="164" y="115"/>
                    </a:cubicBezTo>
                    <a:cubicBezTo>
                      <a:pt x="176" y="132"/>
                      <a:pt x="184" y="161"/>
                      <a:pt x="184" y="190"/>
                    </a:cubicBezTo>
                    <a:close/>
                    <a:moveTo>
                      <a:pt x="163" y="192"/>
                    </a:moveTo>
                    <a:cubicBezTo>
                      <a:pt x="125" y="192"/>
                      <a:pt x="125" y="192"/>
                      <a:pt x="125" y="192"/>
                    </a:cubicBezTo>
                    <a:cubicBezTo>
                      <a:pt x="125" y="182"/>
                      <a:pt x="125" y="174"/>
                      <a:pt x="126" y="166"/>
                    </a:cubicBezTo>
                    <a:cubicBezTo>
                      <a:pt x="138" y="111"/>
                      <a:pt x="138" y="111"/>
                      <a:pt x="138" y="111"/>
                    </a:cubicBezTo>
                    <a:cubicBezTo>
                      <a:pt x="140" y="105"/>
                      <a:pt x="142" y="101"/>
                      <a:pt x="144" y="99"/>
                    </a:cubicBezTo>
                    <a:cubicBezTo>
                      <a:pt x="145" y="101"/>
                      <a:pt x="148" y="105"/>
                      <a:pt x="150" y="111"/>
                    </a:cubicBezTo>
                    <a:cubicBezTo>
                      <a:pt x="162" y="166"/>
                      <a:pt x="162" y="166"/>
                      <a:pt x="162" y="166"/>
                    </a:cubicBezTo>
                    <a:cubicBezTo>
                      <a:pt x="163" y="174"/>
                      <a:pt x="163" y="183"/>
                      <a:pt x="163" y="192"/>
                    </a:cubicBezTo>
                    <a:close/>
                    <a:moveTo>
                      <a:pt x="128" y="104"/>
                    </a:moveTo>
                    <a:cubicBezTo>
                      <a:pt x="121" y="119"/>
                      <a:pt x="113" y="146"/>
                      <a:pt x="113" y="192"/>
                    </a:cubicBezTo>
                    <a:cubicBezTo>
                      <a:pt x="99" y="192"/>
                      <a:pt x="99" y="192"/>
                      <a:pt x="99" y="192"/>
                    </a:cubicBezTo>
                    <a:cubicBezTo>
                      <a:pt x="99" y="192"/>
                      <a:pt x="99" y="191"/>
                      <a:pt x="99" y="190"/>
                    </a:cubicBezTo>
                    <a:cubicBezTo>
                      <a:pt x="99" y="154"/>
                      <a:pt x="112" y="118"/>
                      <a:pt x="128" y="104"/>
                    </a:cubicBezTo>
                    <a:close/>
                    <a:moveTo>
                      <a:pt x="185" y="292"/>
                    </a:moveTo>
                    <a:cubicBezTo>
                      <a:pt x="98" y="292"/>
                      <a:pt x="98" y="292"/>
                      <a:pt x="98" y="292"/>
                    </a:cubicBezTo>
                    <a:cubicBezTo>
                      <a:pt x="54" y="292"/>
                      <a:pt x="18" y="254"/>
                      <a:pt x="12" y="204"/>
                    </a:cubicBezTo>
                    <a:cubicBezTo>
                      <a:pt x="168" y="204"/>
                      <a:pt x="168" y="204"/>
                      <a:pt x="168" y="204"/>
                    </a:cubicBezTo>
                    <a:cubicBezTo>
                      <a:pt x="169" y="204"/>
                      <a:pt x="169" y="204"/>
                      <a:pt x="169" y="204"/>
                    </a:cubicBezTo>
                    <a:cubicBezTo>
                      <a:pt x="169" y="204"/>
                      <a:pt x="169" y="204"/>
                      <a:pt x="169" y="204"/>
                    </a:cubicBezTo>
                    <a:cubicBezTo>
                      <a:pt x="169" y="204"/>
                      <a:pt x="170" y="204"/>
                      <a:pt x="170" y="204"/>
                    </a:cubicBezTo>
                    <a:cubicBezTo>
                      <a:pt x="271" y="204"/>
                      <a:pt x="271" y="204"/>
                      <a:pt x="271" y="204"/>
                    </a:cubicBezTo>
                    <a:cubicBezTo>
                      <a:pt x="265" y="254"/>
                      <a:pt x="229" y="292"/>
                      <a:pt x="185" y="292"/>
                    </a:cubicBezTo>
                    <a:close/>
                  </a:path>
                </a:pathLst>
              </a:custGeom>
              <a:solidFill>
                <a:srgbClr val="23B2FE"/>
              </a:solidFill>
              <a:ln>
                <a:noFill/>
              </a:ln>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67" name="Content Placeholder 2"/>
              <p:cNvSpPr txBox="1"/>
              <p:nvPr/>
            </p:nvSpPr>
            <p:spPr>
              <a:xfrm>
                <a:off x="9528538" y="4490909"/>
                <a:ext cx="1931813" cy="84922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b="1" dirty="0">
                    <a:solidFill>
                      <a:schemeClr val="bg1"/>
                    </a:solidFill>
                    <a:latin typeface="Agency FB" panose="020B0503020202020204" pitchFamily="34" charset="0"/>
                  </a:rPr>
                  <a:t>Clever &amp; Intellegence</a:t>
                </a:r>
                <a:br>
                  <a:rPr lang="en-US" b="1" dirty="0">
                    <a:solidFill>
                      <a:schemeClr val="bg1"/>
                    </a:solidFill>
                    <a:latin typeface="Agency FB" panose="020B0503020202020204" pitchFamily="34" charset="0"/>
                  </a:rPr>
                </a:br>
                <a:r>
                  <a:rPr lang="en-US" sz="1100" dirty="0">
                    <a:solidFill>
                      <a:schemeClr val="bg1"/>
                    </a:solidFill>
                    <a:latin typeface="Agency FB" panose="020B0503020202020204" pitchFamily="34" charset="0"/>
                  </a:rPr>
                  <a:t>Lorem ipsum dolor sit amet, consectetur adipiscing elit. </a:t>
                </a:r>
                <a:endParaRPr lang="en-US" sz="1100" dirty="0">
                  <a:solidFill>
                    <a:schemeClr val="bg1"/>
                  </a:solidFill>
                  <a:latin typeface="Agency FB" panose="020B0503020202020204" pitchFamily="34" charset="0"/>
                </a:endParaRPr>
              </a:p>
            </p:txBody>
          </p:sp>
        </p:grpSp>
        <p:grpSp>
          <p:nvGrpSpPr>
            <p:cNvPr id="462" name="Group 222"/>
            <p:cNvGrpSpPr/>
            <p:nvPr/>
          </p:nvGrpSpPr>
          <p:grpSpPr>
            <a:xfrm>
              <a:off x="9238828" y="5791396"/>
              <a:ext cx="2565338" cy="873145"/>
              <a:chOff x="8916099" y="5415855"/>
              <a:chExt cx="2565338" cy="873145"/>
            </a:xfrm>
          </p:grpSpPr>
          <p:sp>
            <p:nvSpPr>
              <p:cNvPr id="463" name="Freeform 193"/>
              <p:cNvSpPr/>
              <p:nvPr/>
            </p:nvSpPr>
            <p:spPr bwMode="auto">
              <a:xfrm>
                <a:off x="8916099" y="5946080"/>
                <a:ext cx="115888" cy="136525"/>
              </a:xfrm>
              <a:custGeom>
                <a:avLst/>
                <a:gdLst>
                  <a:gd name="T0" fmla="*/ 35 w 62"/>
                  <a:gd name="T1" fmla="*/ 0 h 72"/>
                  <a:gd name="T2" fmla="*/ 26 w 62"/>
                  <a:gd name="T3" fmla="*/ 16 h 72"/>
                  <a:gd name="T4" fmla="*/ 20 w 62"/>
                  <a:gd name="T5" fmla="*/ 63 h 72"/>
                  <a:gd name="T6" fmla="*/ 52 w 62"/>
                  <a:gd name="T7" fmla="*/ 61 h 72"/>
                  <a:gd name="T8" fmla="*/ 44 w 62"/>
                  <a:gd name="T9" fmla="*/ 17 h 72"/>
                  <a:gd name="T10" fmla="*/ 35 w 62"/>
                  <a:gd name="T11" fmla="*/ 0 h 72"/>
                </a:gdLst>
                <a:ahLst/>
                <a:cxnLst>
                  <a:cxn ang="0">
                    <a:pos x="T0" y="T1"/>
                  </a:cxn>
                  <a:cxn ang="0">
                    <a:pos x="T2" y="T3"/>
                  </a:cxn>
                  <a:cxn ang="0">
                    <a:pos x="T4" y="T5"/>
                  </a:cxn>
                  <a:cxn ang="0">
                    <a:pos x="T6" y="T7"/>
                  </a:cxn>
                  <a:cxn ang="0">
                    <a:pos x="T8" y="T9"/>
                  </a:cxn>
                  <a:cxn ang="0">
                    <a:pos x="T10" y="T11"/>
                  </a:cxn>
                </a:cxnLst>
                <a:rect l="0" t="0" r="r" b="b"/>
                <a:pathLst>
                  <a:path w="62" h="72">
                    <a:moveTo>
                      <a:pt x="35" y="0"/>
                    </a:moveTo>
                    <a:cubicBezTo>
                      <a:pt x="35" y="0"/>
                      <a:pt x="31" y="10"/>
                      <a:pt x="26" y="16"/>
                    </a:cubicBezTo>
                    <a:cubicBezTo>
                      <a:pt x="21" y="22"/>
                      <a:pt x="0" y="45"/>
                      <a:pt x="20" y="63"/>
                    </a:cubicBezTo>
                    <a:cubicBezTo>
                      <a:pt x="30" y="72"/>
                      <a:pt x="45" y="71"/>
                      <a:pt x="52" y="61"/>
                    </a:cubicBezTo>
                    <a:cubicBezTo>
                      <a:pt x="60" y="52"/>
                      <a:pt x="62" y="36"/>
                      <a:pt x="44" y="17"/>
                    </a:cubicBezTo>
                    <a:cubicBezTo>
                      <a:pt x="38" y="10"/>
                      <a:pt x="35" y="0"/>
                      <a:pt x="35" y="0"/>
                    </a:cubicBezTo>
                    <a:close/>
                  </a:path>
                </a:pathLst>
              </a:custGeom>
              <a:solidFill>
                <a:srgbClr val="23B2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64" name="Freeform 194"/>
              <p:cNvSpPr>
                <a:spLocks noEditPoints="1"/>
              </p:cNvSpPr>
              <p:nvPr/>
            </p:nvSpPr>
            <p:spPr bwMode="auto">
              <a:xfrm>
                <a:off x="8916099" y="5415855"/>
                <a:ext cx="415925" cy="503238"/>
              </a:xfrm>
              <a:custGeom>
                <a:avLst/>
                <a:gdLst>
                  <a:gd name="T0" fmla="*/ 206 w 220"/>
                  <a:gd name="T1" fmla="*/ 86 h 266"/>
                  <a:gd name="T2" fmla="*/ 158 w 220"/>
                  <a:gd name="T3" fmla="*/ 86 h 266"/>
                  <a:gd name="T4" fmla="*/ 126 w 220"/>
                  <a:gd name="T5" fmla="*/ 55 h 266"/>
                  <a:gd name="T6" fmla="*/ 126 w 220"/>
                  <a:gd name="T7" fmla="*/ 49 h 266"/>
                  <a:gd name="T8" fmla="*/ 137 w 220"/>
                  <a:gd name="T9" fmla="*/ 49 h 266"/>
                  <a:gd name="T10" fmla="*/ 156 w 220"/>
                  <a:gd name="T11" fmla="*/ 30 h 266"/>
                  <a:gd name="T12" fmla="*/ 137 w 220"/>
                  <a:gd name="T13" fmla="*/ 11 h 266"/>
                  <a:gd name="T14" fmla="*/ 125 w 220"/>
                  <a:gd name="T15" fmla="*/ 11 h 266"/>
                  <a:gd name="T16" fmla="*/ 109 w 220"/>
                  <a:gd name="T17" fmla="*/ 0 h 266"/>
                  <a:gd name="T18" fmla="*/ 93 w 220"/>
                  <a:gd name="T19" fmla="*/ 11 h 266"/>
                  <a:gd name="T20" fmla="*/ 81 w 220"/>
                  <a:gd name="T21" fmla="*/ 11 h 266"/>
                  <a:gd name="T22" fmla="*/ 62 w 220"/>
                  <a:gd name="T23" fmla="*/ 30 h 266"/>
                  <a:gd name="T24" fmla="*/ 81 w 220"/>
                  <a:gd name="T25" fmla="*/ 49 h 266"/>
                  <a:gd name="T26" fmla="*/ 92 w 220"/>
                  <a:gd name="T27" fmla="*/ 49 h 266"/>
                  <a:gd name="T28" fmla="*/ 92 w 220"/>
                  <a:gd name="T29" fmla="*/ 55 h 266"/>
                  <a:gd name="T30" fmla="*/ 58 w 220"/>
                  <a:gd name="T31" fmla="*/ 92 h 266"/>
                  <a:gd name="T32" fmla="*/ 0 w 220"/>
                  <a:gd name="T33" fmla="*/ 160 h 266"/>
                  <a:gd name="T34" fmla="*/ 0 w 220"/>
                  <a:gd name="T35" fmla="*/ 167 h 266"/>
                  <a:gd name="T36" fmla="*/ 0 w 220"/>
                  <a:gd name="T37" fmla="*/ 246 h 266"/>
                  <a:gd name="T38" fmla="*/ 20 w 220"/>
                  <a:gd name="T39" fmla="*/ 266 h 266"/>
                  <a:gd name="T40" fmla="*/ 50 w 220"/>
                  <a:gd name="T41" fmla="*/ 266 h 266"/>
                  <a:gd name="T42" fmla="*/ 70 w 220"/>
                  <a:gd name="T43" fmla="*/ 246 h 266"/>
                  <a:gd name="T44" fmla="*/ 70 w 220"/>
                  <a:gd name="T45" fmla="*/ 190 h 266"/>
                  <a:gd name="T46" fmla="*/ 70 w 220"/>
                  <a:gd name="T47" fmla="*/ 189 h 266"/>
                  <a:gd name="T48" fmla="*/ 102 w 220"/>
                  <a:gd name="T49" fmla="*/ 177 h 266"/>
                  <a:gd name="T50" fmla="*/ 206 w 220"/>
                  <a:gd name="T51" fmla="*/ 177 h 266"/>
                  <a:gd name="T52" fmla="*/ 220 w 220"/>
                  <a:gd name="T53" fmla="*/ 157 h 266"/>
                  <a:gd name="T54" fmla="*/ 220 w 220"/>
                  <a:gd name="T55" fmla="*/ 105 h 266"/>
                  <a:gd name="T56" fmla="*/ 206 w 220"/>
                  <a:gd name="T57" fmla="*/ 86 h 266"/>
                  <a:gd name="T58" fmla="*/ 82 w 220"/>
                  <a:gd name="T59" fmla="*/ 39 h 266"/>
                  <a:gd name="T60" fmla="*/ 72 w 220"/>
                  <a:gd name="T61" fmla="*/ 30 h 266"/>
                  <a:gd name="T62" fmla="*/ 82 w 220"/>
                  <a:gd name="T63" fmla="*/ 20 h 266"/>
                  <a:gd name="T64" fmla="*/ 136 w 220"/>
                  <a:gd name="T65" fmla="*/ 20 h 266"/>
                  <a:gd name="T66" fmla="*/ 146 w 220"/>
                  <a:gd name="T67" fmla="*/ 30 h 266"/>
                  <a:gd name="T68" fmla="*/ 136 w 220"/>
                  <a:gd name="T69" fmla="*/ 39 h 266"/>
                  <a:gd name="T70" fmla="*/ 82 w 220"/>
                  <a:gd name="T71" fmla="*/ 39 h 266"/>
                  <a:gd name="T72" fmla="*/ 100 w 220"/>
                  <a:gd name="T73" fmla="*/ 67 h 266"/>
                  <a:gd name="T74" fmla="*/ 106 w 220"/>
                  <a:gd name="T75" fmla="*/ 65 h 266"/>
                  <a:gd name="T76" fmla="*/ 106 w 220"/>
                  <a:gd name="T77" fmla="*/ 49 h 266"/>
                  <a:gd name="T78" fmla="*/ 113 w 220"/>
                  <a:gd name="T79" fmla="*/ 49 h 266"/>
                  <a:gd name="T80" fmla="*/ 113 w 220"/>
                  <a:gd name="T81" fmla="*/ 65 h 266"/>
                  <a:gd name="T82" fmla="*/ 118 w 220"/>
                  <a:gd name="T83" fmla="*/ 67 h 266"/>
                  <a:gd name="T84" fmla="*/ 146 w 220"/>
                  <a:gd name="T85" fmla="*/ 92 h 266"/>
                  <a:gd name="T86" fmla="*/ 108 w 220"/>
                  <a:gd name="T87" fmla="*/ 96 h 266"/>
                  <a:gd name="T88" fmla="*/ 72 w 220"/>
                  <a:gd name="T89" fmla="*/ 93 h 266"/>
                  <a:gd name="T90" fmla="*/ 100 w 220"/>
                  <a:gd name="T91" fmla="*/ 67 h 266"/>
                  <a:gd name="T92" fmla="*/ 206 w 220"/>
                  <a:gd name="T93" fmla="*/ 157 h 266"/>
                  <a:gd name="T94" fmla="*/ 205 w 220"/>
                  <a:gd name="T95" fmla="*/ 163 h 266"/>
                  <a:gd name="T96" fmla="*/ 102 w 220"/>
                  <a:gd name="T97" fmla="*/ 163 h 266"/>
                  <a:gd name="T98" fmla="*/ 57 w 220"/>
                  <a:gd name="T99" fmla="*/ 182 h 266"/>
                  <a:gd name="T100" fmla="*/ 56 w 220"/>
                  <a:gd name="T101" fmla="*/ 183 h 266"/>
                  <a:gd name="T102" fmla="*/ 56 w 220"/>
                  <a:gd name="T103" fmla="*/ 246 h 266"/>
                  <a:gd name="T104" fmla="*/ 50 w 220"/>
                  <a:gd name="T105" fmla="*/ 253 h 266"/>
                  <a:gd name="T106" fmla="*/ 20 w 220"/>
                  <a:gd name="T107" fmla="*/ 253 h 266"/>
                  <a:gd name="T108" fmla="*/ 14 w 220"/>
                  <a:gd name="T109" fmla="*/ 246 h 266"/>
                  <a:gd name="T110" fmla="*/ 14 w 220"/>
                  <a:gd name="T111" fmla="*/ 160 h 266"/>
                  <a:gd name="T112" fmla="*/ 66 w 220"/>
                  <a:gd name="T113" fmla="*/ 104 h 266"/>
                  <a:gd name="T114" fmla="*/ 67 w 220"/>
                  <a:gd name="T115" fmla="*/ 103 h 266"/>
                  <a:gd name="T116" fmla="*/ 110 w 220"/>
                  <a:gd name="T117" fmla="*/ 108 h 266"/>
                  <a:gd name="T118" fmla="*/ 159 w 220"/>
                  <a:gd name="T119" fmla="*/ 99 h 266"/>
                  <a:gd name="T120" fmla="*/ 205 w 220"/>
                  <a:gd name="T121" fmla="*/ 99 h 266"/>
                  <a:gd name="T122" fmla="*/ 206 w 220"/>
                  <a:gd name="T123" fmla="*/ 105 h 266"/>
                  <a:gd name="T124" fmla="*/ 206 w 220"/>
                  <a:gd name="T125" fmla="*/ 157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0" h="266">
                    <a:moveTo>
                      <a:pt x="206" y="86"/>
                    </a:moveTo>
                    <a:cubicBezTo>
                      <a:pt x="158" y="86"/>
                      <a:pt x="158" y="86"/>
                      <a:pt x="158" y="86"/>
                    </a:cubicBezTo>
                    <a:cubicBezTo>
                      <a:pt x="153" y="71"/>
                      <a:pt x="141" y="60"/>
                      <a:pt x="126" y="55"/>
                    </a:cubicBezTo>
                    <a:cubicBezTo>
                      <a:pt x="126" y="49"/>
                      <a:pt x="126" y="49"/>
                      <a:pt x="126" y="49"/>
                    </a:cubicBezTo>
                    <a:cubicBezTo>
                      <a:pt x="137" y="49"/>
                      <a:pt x="137" y="49"/>
                      <a:pt x="137" y="49"/>
                    </a:cubicBezTo>
                    <a:cubicBezTo>
                      <a:pt x="148" y="49"/>
                      <a:pt x="156" y="41"/>
                      <a:pt x="156" y="30"/>
                    </a:cubicBezTo>
                    <a:cubicBezTo>
                      <a:pt x="156" y="20"/>
                      <a:pt x="148" y="11"/>
                      <a:pt x="137" y="11"/>
                    </a:cubicBezTo>
                    <a:cubicBezTo>
                      <a:pt x="125" y="11"/>
                      <a:pt x="125" y="11"/>
                      <a:pt x="125" y="11"/>
                    </a:cubicBezTo>
                    <a:cubicBezTo>
                      <a:pt x="123" y="5"/>
                      <a:pt x="116" y="0"/>
                      <a:pt x="109" y="0"/>
                    </a:cubicBezTo>
                    <a:cubicBezTo>
                      <a:pt x="102" y="0"/>
                      <a:pt x="96" y="5"/>
                      <a:pt x="93" y="11"/>
                    </a:cubicBezTo>
                    <a:cubicBezTo>
                      <a:pt x="81" y="11"/>
                      <a:pt x="81" y="11"/>
                      <a:pt x="81" y="11"/>
                    </a:cubicBezTo>
                    <a:cubicBezTo>
                      <a:pt x="71" y="11"/>
                      <a:pt x="62" y="20"/>
                      <a:pt x="62" y="30"/>
                    </a:cubicBezTo>
                    <a:cubicBezTo>
                      <a:pt x="62" y="41"/>
                      <a:pt x="71" y="49"/>
                      <a:pt x="81" y="49"/>
                    </a:cubicBezTo>
                    <a:cubicBezTo>
                      <a:pt x="92" y="49"/>
                      <a:pt x="92" y="49"/>
                      <a:pt x="92" y="49"/>
                    </a:cubicBezTo>
                    <a:cubicBezTo>
                      <a:pt x="92" y="55"/>
                      <a:pt x="92" y="55"/>
                      <a:pt x="92" y="55"/>
                    </a:cubicBezTo>
                    <a:cubicBezTo>
                      <a:pt x="75" y="61"/>
                      <a:pt x="63" y="74"/>
                      <a:pt x="58" y="92"/>
                    </a:cubicBezTo>
                    <a:cubicBezTo>
                      <a:pt x="32" y="99"/>
                      <a:pt x="1" y="117"/>
                      <a:pt x="0" y="160"/>
                    </a:cubicBezTo>
                    <a:cubicBezTo>
                      <a:pt x="0" y="162"/>
                      <a:pt x="0" y="165"/>
                      <a:pt x="0" y="167"/>
                    </a:cubicBezTo>
                    <a:cubicBezTo>
                      <a:pt x="0" y="246"/>
                      <a:pt x="0" y="246"/>
                      <a:pt x="0" y="246"/>
                    </a:cubicBezTo>
                    <a:cubicBezTo>
                      <a:pt x="0" y="257"/>
                      <a:pt x="9" y="266"/>
                      <a:pt x="20" y="266"/>
                    </a:cubicBezTo>
                    <a:cubicBezTo>
                      <a:pt x="50" y="266"/>
                      <a:pt x="50" y="266"/>
                      <a:pt x="50" y="266"/>
                    </a:cubicBezTo>
                    <a:cubicBezTo>
                      <a:pt x="61" y="266"/>
                      <a:pt x="70" y="257"/>
                      <a:pt x="70" y="246"/>
                    </a:cubicBezTo>
                    <a:cubicBezTo>
                      <a:pt x="70" y="190"/>
                      <a:pt x="70" y="190"/>
                      <a:pt x="70" y="190"/>
                    </a:cubicBezTo>
                    <a:cubicBezTo>
                      <a:pt x="70" y="189"/>
                      <a:pt x="70" y="189"/>
                      <a:pt x="70" y="189"/>
                    </a:cubicBezTo>
                    <a:cubicBezTo>
                      <a:pt x="71" y="189"/>
                      <a:pt x="81" y="177"/>
                      <a:pt x="102" y="177"/>
                    </a:cubicBezTo>
                    <a:cubicBezTo>
                      <a:pt x="206" y="177"/>
                      <a:pt x="206" y="177"/>
                      <a:pt x="206" y="177"/>
                    </a:cubicBezTo>
                    <a:cubicBezTo>
                      <a:pt x="214" y="177"/>
                      <a:pt x="220" y="168"/>
                      <a:pt x="220" y="157"/>
                    </a:cubicBezTo>
                    <a:cubicBezTo>
                      <a:pt x="220" y="105"/>
                      <a:pt x="220" y="105"/>
                      <a:pt x="220" y="105"/>
                    </a:cubicBezTo>
                    <a:cubicBezTo>
                      <a:pt x="220" y="94"/>
                      <a:pt x="214" y="86"/>
                      <a:pt x="206" y="86"/>
                    </a:cubicBezTo>
                    <a:close/>
                    <a:moveTo>
                      <a:pt x="82" y="39"/>
                    </a:moveTo>
                    <a:cubicBezTo>
                      <a:pt x="77" y="39"/>
                      <a:pt x="72" y="35"/>
                      <a:pt x="72" y="30"/>
                    </a:cubicBezTo>
                    <a:cubicBezTo>
                      <a:pt x="72" y="24"/>
                      <a:pt x="77" y="20"/>
                      <a:pt x="82" y="20"/>
                    </a:cubicBezTo>
                    <a:cubicBezTo>
                      <a:pt x="136" y="20"/>
                      <a:pt x="136" y="20"/>
                      <a:pt x="136" y="20"/>
                    </a:cubicBezTo>
                    <a:cubicBezTo>
                      <a:pt x="142" y="20"/>
                      <a:pt x="146" y="24"/>
                      <a:pt x="146" y="30"/>
                    </a:cubicBezTo>
                    <a:cubicBezTo>
                      <a:pt x="146" y="35"/>
                      <a:pt x="142" y="39"/>
                      <a:pt x="136" y="39"/>
                    </a:cubicBezTo>
                    <a:lnTo>
                      <a:pt x="82" y="39"/>
                    </a:lnTo>
                    <a:close/>
                    <a:moveTo>
                      <a:pt x="100" y="67"/>
                    </a:moveTo>
                    <a:cubicBezTo>
                      <a:pt x="106" y="65"/>
                      <a:pt x="106" y="65"/>
                      <a:pt x="106" y="65"/>
                    </a:cubicBezTo>
                    <a:cubicBezTo>
                      <a:pt x="106" y="49"/>
                      <a:pt x="106" y="49"/>
                      <a:pt x="106" y="49"/>
                    </a:cubicBezTo>
                    <a:cubicBezTo>
                      <a:pt x="113" y="49"/>
                      <a:pt x="113" y="49"/>
                      <a:pt x="113" y="49"/>
                    </a:cubicBezTo>
                    <a:cubicBezTo>
                      <a:pt x="113" y="65"/>
                      <a:pt x="113" y="65"/>
                      <a:pt x="113" y="65"/>
                    </a:cubicBezTo>
                    <a:cubicBezTo>
                      <a:pt x="118" y="67"/>
                      <a:pt x="118" y="67"/>
                      <a:pt x="118" y="67"/>
                    </a:cubicBezTo>
                    <a:cubicBezTo>
                      <a:pt x="131" y="70"/>
                      <a:pt x="141" y="79"/>
                      <a:pt x="146" y="92"/>
                    </a:cubicBezTo>
                    <a:cubicBezTo>
                      <a:pt x="134" y="95"/>
                      <a:pt x="122" y="96"/>
                      <a:pt x="108" y="96"/>
                    </a:cubicBezTo>
                    <a:cubicBezTo>
                      <a:pt x="92" y="96"/>
                      <a:pt x="79" y="94"/>
                      <a:pt x="72" y="93"/>
                    </a:cubicBezTo>
                    <a:cubicBezTo>
                      <a:pt x="76" y="80"/>
                      <a:pt x="87" y="70"/>
                      <a:pt x="100" y="67"/>
                    </a:cubicBezTo>
                    <a:close/>
                    <a:moveTo>
                      <a:pt x="206" y="157"/>
                    </a:moveTo>
                    <a:cubicBezTo>
                      <a:pt x="206" y="160"/>
                      <a:pt x="205" y="162"/>
                      <a:pt x="205" y="163"/>
                    </a:cubicBezTo>
                    <a:cubicBezTo>
                      <a:pt x="102" y="163"/>
                      <a:pt x="102" y="163"/>
                      <a:pt x="102" y="163"/>
                    </a:cubicBezTo>
                    <a:cubicBezTo>
                      <a:pt x="73" y="163"/>
                      <a:pt x="58" y="181"/>
                      <a:pt x="57" y="182"/>
                    </a:cubicBezTo>
                    <a:cubicBezTo>
                      <a:pt x="56" y="183"/>
                      <a:pt x="56" y="183"/>
                      <a:pt x="56" y="183"/>
                    </a:cubicBezTo>
                    <a:cubicBezTo>
                      <a:pt x="56" y="246"/>
                      <a:pt x="56" y="246"/>
                      <a:pt x="56" y="246"/>
                    </a:cubicBezTo>
                    <a:cubicBezTo>
                      <a:pt x="56" y="250"/>
                      <a:pt x="54" y="253"/>
                      <a:pt x="50" y="253"/>
                    </a:cubicBezTo>
                    <a:cubicBezTo>
                      <a:pt x="20" y="253"/>
                      <a:pt x="20" y="253"/>
                      <a:pt x="20" y="253"/>
                    </a:cubicBezTo>
                    <a:cubicBezTo>
                      <a:pt x="17" y="253"/>
                      <a:pt x="14" y="250"/>
                      <a:pt x="14" y="246"/>
                    </a:cubicBezTo>
                    <a:cubicBezTo>
                      <a:pt x="14" y="217"/>
                      <a:pt x="14" y="162"/>
                      <a:pt x="14" y="160"/>
                    </a:cubicBezTo>
                    <a:cubicBezTo>
                      <a:pt x="15" y="131"/>
                      <a:pt x="32" y="112"/>
                      <a:pt x="66" y="104"/>
                    </a:cubicBezTo>
                    <a:cubicBezTo>
                      <a:pt x="67" y="103"/>
                      <a:pt x="67" y="103"/>
                      <a:pt x="67" y="103"/>
                    </a:cubicBezTo>
                    <a:cubicBezTo>
                      <a:pt x="82" y="106"/>
                      <a:pt x="97" y="108"/>
                      <a:pt x="110" y="108"/>
                    </a:cubicBezTo>
                    <a:cubicBezTo>
                      <a:pt x="138" y="108"/>
                      <a:pt x="155" y="101"/>
                      <a:pt x="159" y="99"/>
                    </a:cubicBezTo>
                    <a:cubicBezTo>
                      <a:pt x="205" y="99"/>
                      <a:pt x="205" y="99"/>
                      <a:pt x="205" y="99"/>
                    </a:cubicBezTo>
                    <a:cubicBezTo>
                      <a:pt x="205" y="100"/>
                      <a:pt x="206" y="102"/>
                      <a:pt x="206" y="105"/>
                    </a:cubicBezTo>
                    <a:lnTo>
                      <a:pt x="206" y="157"/>
                    </a:lnTo>
                    <a:close/>
                  </a:path>
                </a:pathLst>
              </a:custGeom>
              <a:solidFill>
                <a:srgbClr val="23B2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65" name="Content Placeholder 2"/>
              <p:cNvSpPr txBox="1"/>
              <p:nvPr/>
            </p:nvSpPr>
            <p:spPr>
              <a:xfrm>
                <a:off x="9549624" y="5439780"/>
                <a:ext cx="1931813" cy="84922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b="1" dirty="0">
                    <a:solidFill>
                      <a:schemeClr val="bg1"/>
                    </a:solidFill>
                    <a:latin typeface="Agency FB" panose="020B0503020202020204" pitchFamily="34" charset="0"/>
                  </a:rPr>
                  <a:t>Clever &amp; Intellegence</a:t>
                </a:r>
                <a:br>
                  <a:rPr lang="en-US" b="1" dirty="0">
                    <a:solidFill>
                      <a:schemeClr val="bg1"/>
                    </a:solidFill>
                    <a:latin typeface="Agency FB" panose="020B0503020202020204" pitchFamily="34" charset="0"/>
                  </a:rPr>
                </a:br>
                <a:r>
                  <a:rPr lang="en-US" sz="1100" dirty="0">
                    <a:solidFill>
                      <a:schemeClr val="bg1"/>
                    </a:solidFill>
                    <a:latin typeface="Agency FB" panose="020B0503020202020204" pitchFamily="34" charset="0"/>
                  </a:rPr>
                  <a:t>Lorem ipsum dolor sit amet, consectetur adipiscing elit. </a:t>
                </a:r>
                <a:endParaRPr lang="en-US" sz="1100" dirty="0">
                  <a:solidFill>
                    <a:schemeClr val="bg1"/>
                  </a:solidFill>
                  <a:latin typeface="Agency FB" panose="020B0503020202020204" pitchFamily="34" charset="0"/>
                </a:endParaRPr>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3000">
        <p15:prstTrans prst="peelOff"/>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246"/>
                                        </p:tgtEl>
                                        <p:attrNameLst>
                                          <p:attrName>style.visibility</p:attrName>
                                        </p:attrNameLst>
                                      </p:cBhvr>
                                      <p:to>
                                        <p:strVal val="visible"/>
                                      </p:to>
                                    </p:set>
                                    <p:anim calcmode="lin" valueType="num">
                                      <p:cBhvr>
                                        <p:cTn id="7" dur="1000" fill="hold"/>
                                        <p:tgtEl>
                                          <p:spTgt spid="246"/>
                                        </p:tgtEl>
                                        <p:attrNameLst>
                                          <p:attrName>ppt_x</p:attrName>
                                        </p:attrNameLst>
                                      </p:cBhvr>
                                      <p:tavLst>
                                        <p:tav tm="0">
                                          <p:val>
                                            <p:strVal val="#ppt_x-.2"/>
                                          </p:val>
                                        </p:tav>
                                        <p:tav tm="100000">
                                          <p:val>
                                            <p:strVal val="#ppt_x"/>
                                          </p:val>
                                        </p:tav>
                                      </p:tavLst>
                                    </p:anim>
                                    <p:anim calcmode="lin" valueType="num">
                                      <p:cBhvr>
                                        <p:cTn id="8" dur="1000" fill="hold"/>
                                        <p:tgtEl>
                                          <p:spTgt spid="246"/>
                                        </p:tgtEl>
                                        <p:attrNameLst>
                                          <p:attrName>ppt_y</p:attrName>
                                        </p:attrNameLst>
                                      </p:cBhvr>
                                      <p:tavLst>
                                        <p:tav tm="0">
                                          <p:val>
                                            <p:strVal val="#ppt_y"/>
                                          </p:val>
                                        </p:tav>
                                        <p:tav tm="100000">
                                          <p:val>
                                            <p:strVal val="#ppt_y"/>
                                          </p:val>
                                        </p:tav>
                                      </p:tavLst>
                                    </p:anim>
                                    <p:animEffect transition="in" filter="wipe(right)" prLst="gradientSize: 0.1">
                                      <p:cBhvr>
                                        <p:cTn id="9" dur="1000"/>
                                        <p:tgtEl>
                                          <p:spTgt spid="246"/>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458"/>
                                        </p:tgtEl>
                                        <p:attrNameLst>
                                          <p:attrName>style.visibility</p:attrName>
                                        </p:attrNameLst>
                                      </p:cBhvr>
                                      <p:to>
                                        <p:strVal val="visible"/>
                                      </p:to>
                                    </p:set>
                                    <p:anim calcmode="lin" valueType="num">
                                      <p:cBhvr>
                                        <p:cTn id="13" dur="500" fill="hold"/>
                                        <p:tgtEl>
                                          <p:spTgt spid="458"/>
                                        </p:tgtEl>
                                        <p:attrNameLst>
                                          <p:attrName>ppt_w</p:attrName>
                                        </p:attrNameLst>
                                      </p:cBhvr>
                                      <p:tavLst>
                                        <p:tav tm="0">
                                          <p:val>
                                            <p:fltVal val="0"/>
                                          </p:val>
                                        </p:tav>
                                        <p:tav tm="100000">
                                          <p:val>
                                            <p:strVal val="#ppt_w"/>
                                          </p:val>
                                        </p:tav>
                                      </p:tavLst>
                                    </p:anim>
                                    <p:anim calcmode="lin" valueType="num">
                                      <p:cBhvr>
                                        <p:cTn id="14" dur="500" fill="hold"/>
                                        <p:tgtEl>
                                          <p:spTgt spid="458"/>
                                        </p:tgtEl>
                                        <p:attrNameLst>
                                          <p:attrName>ppt_h</p:attrName>
                                        </p:attrNameLst>
                                      </p:cBhvr>
                                      <p:tavLst>
                                        <p:tav tm="0">
                                          <p:val>
                                            <p:fltVal val="0"/>
                                          </p:val>
                                        </p:tav>
                                        <p:tav tm="100000">
                                          <p:val>
                                            <p:strVal val="#ppt_h"/>
                                          </p:val>
                                        </p:tav>
                                      </p:tavLst>
                                    </p:anim>
                                    <p:animEffect transition="in" filter="fade">
                                      <p:cBhvr>
                                        <p:cTn id="15" dur="500"/>
                                        <p:tgtEl>
                                          <p:spTgt spid="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456C4"/>
        </a:solidFill>
        <a:effectLst/>
      </p:bgPr>
    </p:bg>
    <p:spTree>
      <p:nvGrpSpPr>
        <p:cNvPr id="1" name=""/>
        <p:cNvGrpSpPr/>
        <p:nvPr/>
      </p:nvGrpSpPr>
      <p:grpSpPr>
        <a:xfrm>
          <a:off x="0" y="0"/>
          <a:ext cx="0" cy="0"/>
          <a:chOff x="0" y="0"/>
          <a:chExt cx="0" cy="0"/>
        </a:xfrm>
      </p:grpSpPr>
      <p:sp>
        <p:nvSpPr>
          <p:cNvPr id="2" name="矩形 1"/>
          <p:cNvSpPr/>
          <p:nvPr/>
        </p:nvSpPr>
        <p:spPr>
          <a:xfrm>
            <a:off x="0" y="3313144"/>
            <a:ext cx="12192000" cy="3544856"/>
          </a:xfrm>
          <a:prstGeom prst="rect">
            <a:avLst/>
          </a:prstGeom>
          <a:solidFill>
            <a:srgbClr val="23B2FE">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rot="2624067">
            <a:off x="-270870" y="-500700"/>
            <a:ext cx="696002" cy="1374254"/>
          </a:xfrm>
          <a:prstGeom prst="rect">
            <a:avLst/>
          </a:prstGeom>
          <a:solidFill>
            <a:srgbClr val="39B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圆角矩形 48"/>
          <p:cNvSpPr/>
          <p:nvPr/>
        </p:nvSpPr>
        <p:spPr>
          <a:xfrm rot="18464827">
            <a:off x="2015444" y="6906078"/>
            <a:ext cx="1435540" cy="409645"/>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5" name="圆角矩形 54"/>
          <p:cNvSpPr/>
          <p:nvPr/>
        </p:nvSpPr>
        <p:spPr>
          <a:xfrm rot="16200000">
            <a:off x="8443897" y="-659210"/>
            <a:ext cx="1435540" cy="672047"/>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57" name="直接连接符 56"/>
          <p:cNvCxnSpPr/>
          <p:nvPr/>
        </p:nvCxnSpPr>
        <p:spPr>
          <a:xfrm flipH="1">
            <a:off x="2421467" y="-11853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11785718" y="-8930"/>
            <a:ext cx="1016000" cy="1429450"/>
          </a:xfrm>
          <a:prstGeom prst="line">
            <a:avLst/>
          </a:prstGeom>
          <a:ln w="57150">
            <a:solidFill>
              <a:srgbClr val="0E67DD">
                <a:alpha val="70000"/>
              </a:srgb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10784382" y="-779860"/>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6817652" y="6098572"/>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081466" y="636331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sp>
        <p:nvSpPr>
          <p:cNvPr id="146" name="文本框 32"/>
          <p:cNvSpPr txBox="1">
            <a:spLocks noChangeArrowheads="1"/>
          </p:cNvSpPr>
          <p:nvPr/>
        </p:nvSpPr>
        <p:spPr bwMode="auto">
          <a:xfrm>
            <a:off x="4585335" y="177693"/>
            <a:ext cx="29450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16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rPr>
              <a:t>Future Expectations</a:t>
            </a:r>
            <a:endParaRPr lang="zh-CN" altLang="en-US" sz="1600" dirty="0">
              <a:solidFill>
                <a:schemeClr val="bg1"/>
              </a:solidFill>
              <a:effectLst>
                <a:outerShdw blurRad="50800" dist="38100" dir="5400000" algn="t" rotWithShape="0">
                  <a:prstClr val="black">
                    <a:alpha val="40000"/>
                  </a:prstClr>
                </a:outerShdw>
              </a:effectLst>
              <a:latin typeface="造字工房力黑（非商用）常规体" pitchFamily="50" charset="-122"/>
              <a:ea typeface="造字工房力黑（非商用）常规体" pitchFamily="50" charset="-122"/>
            </a:endParaRPr>
          </a:p>
        </p:txBody>
      </p:sp>
      <p:sp>
        <p:nvSpPr>
          <p:cNvPr id="147" name="矩形 34"/>
          <p:cNvSpPr>
            <a:spLocks noChangeArrowheads="1"/>
          </p:cNvSpPr>
          <p:nvPr/>
        </p:nvSpPr>
        <p:spPr bwMode="auto">
          <a:xfrm>
            <a:off x="3519889" y="480686"/>
            <a:ext cx="51765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1200" dirty="0">
                <a:solidFill>
                  <a:srgbClr val="FFFFFF"/>
                </a:solidFill>
                <a:latin typeface="Agency FB" panose="020B0503020202020204" pitchFamily="34" charset="0"/>
                <a:ea typeface="微软雅黑" panose="020B0503020204020204" pitchFamily="34" charset="-122"/>
              </a:rPr>
              <a:t>Something was broken in my engine. And as I had with me neither a mechanic nor any passengers</a:t>
            </a:r>
            <a:endParaRPr lang="zh-CN" altLang="en-US" sz="1200" dirty="0">
              <a:solidFill>
                <a:srgbClr val="FFFFFF"/>
              </a:solidFill>
              <a:latin typeface="Agency FB" panose="020B0503020202020204" pitchFamily="34" charset="0"/>
              <a:ea typeface="微软雅黑" panose="020B0503020204020204" pitchFamily="34" charset="-122"/>
            </a:endParaRPr>
          </a:p>
        </p:txBody>
      </p:sp>
      <p:sp>
        <p:nvSpPr>
          <p:cNvPr id="47" name="圆角矩形 46"/>
          <p:cNvSpPr/>
          <p:nvPr/>
        </p:nvSpPr>
        <p:spPr>
          <a:xfrm rot="18464827">
            <a:off x="-507309" y="5889783"/>
            <a:ext cx="2289928" cy="653453"/>
          </a:xfrm>
          <a:prstGeom prst="roundRect">
            <a:avLst>
              <a:gd name="adj" fmla="val 50000"/>
            </a:avLst>
          </a:prstGeom>
          <a:solidFill>
            <a:srgbClr val="0E67DD">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圆角矩形 47"/>
          <p:cNvSpPr/>
          <p:nvPr/>
        </p:nvSpPr>
        <p:spPr>
          <a:xfrm rot="18464827">
            <a:off x="-439575" y="6531274"/>
            <a:ext cx="2289928" cy="653453"/>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4" name="组合 53"/>
          <p:cNvGrpSpPr/>
          <p:nvPr/>
        </p:nvGrpSpPr>
        <p:grpSpPr>
          <a:xfrm>
            <a:off x="10898883" y="5003481"/>
            <a:ext cx="1151670" cy="2867305"/>
            <a:chOff x="9469605" y="2687777"/>
            <a:chExt cx="2410133" cy="6000493"/>
          </a:xfrm>
        </p:grpSpPr>
        <p:sp>
          <p:nvSpPr>
            <p:cNvPr id="50" name="圆角矩形 49"/>
            <p:cNvSpPr/>
            <p:nvPr/>
          </p:nvSpPr>
          <p:spPr>
            <a:xfrm rot="18464827">
              <a:off x="9956209" y="6143988"/>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圆角矩形 50"/>
            <p:cNvSpPr/>
            <p:nvPr/>
          </p:nvSpPr>
          <p:spPr>
            <a:xfrm rot="18464827">
              <a:off x="8430088" y="6143989"/>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圆角矩形 52"/>
            <p:cNvSpPr/>
            <p:nvPr/>
          </p:nvSpPr>
          <p:spPr>
            <a:xfrm rot="18464827">
              <a:off x="8349296" y="5157828"/>
              <a:ext cx="6000493" cy="1060391"/>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45" name="Group 7"/>
          <p:cNvGrpSpPr/>
          <p:nvPr/>
        </p:nvGrpSpPr>
        <p:grpSpPr>
          <a:xfrm>
            <a:off x="5419917" y="1614519"/>
            <a:ext cx="2892426" cy="2662238"/>
            <a:chOff x="2527300" y="3887788"/>
            <a:chExt cx="2892426" cy="2662238"/>
          </a:xfrm>
          <a:solidFill>
            <a:schemeClr val="bg1">
              <a:lumMod val="95000"/>
            </a:schemeClr>
          </a:solidFill>
          <a:effectLst>
            <a:outerShdw blurRad="63500" sx="102000" sy="102000" algn="ctr" rotWithShape="0">
              <a:prstClr val="black">
                <a:alpha val="40000"/>
              </a:prstClr>
            </a:outerShdw>
          </a:effectLst>
        </p:grpSpPr>
        <p:sp>
          <p:nvSpPr>
            <p:cNvPr id="473" name="Oval 25"/>
            <p:cNvSpPr>
              <a:spLocks noChangeArrowheads="1"/>
            </p:cNvSpPr>
            <p:nvPr/>
          </p:nvSpPr>
          <p:spPr bwMode="auto">
            <a:xfrm>
              <a:off x="4256088" y="3887788"/>
              <a:ext cx="595313" cy="5921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74" name="Freeform 26"/>
            <p:cNvSpPr/>
            <p:nvPr/>
          </p:nvSpPr>
          <p:spPr bwMode="auto">
            <a:xfrm>
              <a:off x="3817938" y="4483100"/>
              <a:ext cx="701675" cy="1109663"/>
            </a:xfrm>
            <a:custGeom>
              <a:avLst/>
              <a:gdLst>
                <a:gd name="T0" fmla="*/ 85 w 281"/>
                <a:gd name="T1" fmla="*/ 445 h 445"/>
                <a:gd name="T2" fmla="*/ 58 w 281"/>
                <a:gd name="T3" fmla="*/ 439 h 445"/>
                <a:gd name="T4" fmla="*/ 15 w 281"/>
                <a:gd name="T5" fmla="*/ 342 h 445"/>
                <a:gd name="T6" fmla="*/ 125 w 281"/>
                <a:gd name="T7" fmla="*/ 58 h 445"/>
                <a:gd name="T8" fmla="*/ 222 w 281"/>
                <a:gd name="T9" fmla="*/ 15 h 445"/>
                <a:gd name="T10" fmla="*/ 266 w 281"/>
                <a:gd name="T11" fmla="*/ 113 h 445"/>
                <a:gd name="T12" fmla="*/ 156 w 281"/>
                <a:gd name="T13" fmla="*/ 396 h 445"/>
                <a:gd name="T14" fmla="*/ 85 w 281"/>
                <a:gd name="T15" fmla="*/ 445 h 4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1" h="445">
                  <a:moveTo>
                    <a:pt x="85" y="445"/>
                  </a:moveTo>
                  <a:cubicBezTo>
                    <a:pt x="76" y="445"/>
                    <a:pt x="67" y="443"/>
                    <a:pt x="58" y="439"/>
                  </a:cubicBezTo>
                  <a:cubicBezTo>
                    <a:pt x="19" y="424"/>
                    <a:pt x="0" y="381"/>
                    <a:pt x="15" y="342"/>
                  </a:cubicBezTo>
                  <a:cubicBezTo>
                    <a:pt x="125" y="58"/>
                    <a:pt x="125" y="58"/>
                    <a:pt x="125" y="58"/>
                  </a:cubicBezTo>
                  <a:cubicBezTo>
                    <a:pt x="140" y="19"/>
                    <a:pt x="183" y="0"/>
                    <a:pt x="222" y="15"/>
                  </a:cubicBezTo>
                  <a:cubicBezTo>
                    <a:pt x="261" y="30"/>
                    <a:pt x="281" y="74"/>
                    <a:pt x="266" y="113"/>
                  </a:cubicBezTo>
                  <a:cubicBezTo>
                    <a:pt x="156" y="396"/>
                    <a:pt x="156" y="396"/>
                    <a:pt x="156" y="396"/>
                  </a:cubicBezTo>
                  <a:cubicBezTo>
                    <a:pt x="144" y="426"/>
                    <a:pt x="116" y="445"/>
                    <a:pt x="85" y="4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75" name="Freeform 27"/>
            <p:cNvSpPr/>
            <p:nvPr/>
          </p:nvSpPr>
          <p:spPr bwMode="auto">
            <a:xfrm>
              <a:off x="3732213" y="6042025"/>
              <a:ext cx="1687513" cy="322263"/>
            </a:xfrm>
            <a:custGeom>
              <a:avLst/>
              <a:gdLst>
                <a:gd name="T0" fmla="*/ 573 w 676"/>
                <a:gd name="T1" fmla="*/ 129 h 129"/>
                <a:gd name="T2" fmla="*/ 26 w 676"/>
                <a:gd name="T3" fmla="*/ 129 h 129"/>
                <a:gd name="T4" fmla="*/ 0 w 676"/>
                <a:gd name="T5" fmla="*/ 103 h 129"/>
                <a:gd name="T6" fmla="*/ 26 w 676"/>
                <a:gd name="T7" fmla="*/ 77 h 129"/>
                <a:gd name="T8" fmla="*/ 573 w 676"/>
                <a:gd name="T9" fmla="*/ 77 h 129"/>
                <a:gd name="T10" fmla="*/ 613 w 676"/>
                <a:gd name="T11" fmla="*/ 61 h 129"/>
                <a:gd name="T12" fmla="*/ 620 w 676"/>
                <a:gd name="T13" fmla="*/ 48 h 129"/>
                <a:gd name="T14" fmla="*/ 616 w 676"/>
                <a:gd name="T15" fmla="*/ 15 h 129"/>
                <a:gd name="T16" fmla="*/ 652 w 676"/>
                <a:gd name="T17" fmla="*/ 8 h 129"/>
                <a:gd name="T18" fmla="*/ 669 w 676"/>
                <a:gd name="T19" fmla="*/ 65 h 129"/>
                <a:gd name="T20" fmla="*/ 573 w 676"/>
                <a:gd name="T21"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6" h="129">
                  <a:moveTo>
                    <a:pt x="573" y="129"/>
                  </a:moveTo>
                  <a:cubicBezTo>
                    <a:pt x="26" y="129"/>
                    <a:pt x="26" y="129"/>
                    <a:pt x="26" y="129"/>
                  </a:cubicBezTo>
                  <a:cubicBezTo>
                    <a:pt x="12" y="129"/>
                    <a:pt x="0" y="117"/>
                    <a:pt x="0" y="103"/>
                  </a:cubicBezTo>
                  <a:cubicBezTo>
                    <a:pt x="0" y="89"/>
                    <a:pt x="12" y="77"/>
                    <a:pt x="26" y="77"/>
                  </a:cubicBezTo>
                  <a:cubicBezTo>
                    <a:pt x="573" y="77"/>
                    <a:pt x="573" y="77"/>
                    <a:pt x="573" y="77"/>
                  </a:cubicBezTo>
                  <a:cubicBezTo>
                    <a:pt x="595" y="77"/>
                    <a:pt x="607" y="67"/>
                    <a:pt x="613" y="61"/>
                  </a:cubicBezTo>
                  <a:cubicBezTo>
                    <a:pt x="618" y="56"/>
                    <a:pt x="620" y="51"/>
                    <a:pt x="620" y="48"/>
                  </a:cubicBezTo>
                  <a:cubicBezTo>
                    <a:pt x="611" y="40"/>
                    <a:pt x="609" y="25"/>
                    <a:pt x="616" y="15"/>
                  </a:cubicBezTo>
                  <a:cubicBezTo>
                    <a:pt x="624" y="3"/>
                    <a:pt x="640" y="0"/>
                    <a:pt x="652" y="8"/>
                  </a:cubicBezTo>
                  <a:cubicBezTo>
                    <a:pt x="670" y="20"/>
                    <a:pt x="676" y="42"/>
                    <a:pt x="669" y="65"/>
                  </a:cubicBezTo>
                  <a:cubicBezTo>
                    <a:pt x="659" y="96"/>
                    <a:pt x="625" y="129"/>
                    <a:pt x="573"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76" name="Freeform 28"/>
            <p:cNvSpPr/>
            <p:nvPr/>
          </p:nvSpPr>
          <p:spPr bwMode="auto">
            <a:xfrm>
              <a:off x="2527300" y="6227763"/>
              <a:ext cx="1687513" cy="322263"/>
            </a:xfrm>
            <a:custGeom>
              <a:avLst/>
              <a:gdLst>
                <a:gd name="T0" fmla="*/ 573 w 676"/>
                <a:gd name="T1" fmla="*/ 129 h 129"/>
                <a:gd name="T2" fmla="*/ 26 w 676"/>
                <a:gd name="T3" fmla="*/ 129 h 129"/>
                <a:gd name="T4" fmla="*/ 0 w 676"/>
                <a:gd name="T5" fmla="*/ 103 h 129"/>
                <a:gd name="T6" fmla="*/ 26 w 676"/>
                <a:gd name="T7" fmla="*/ 77 h 129"/>
                <a:gd name="T8" fmla="*/ 573 w 676"/>
                <a:gd name="T9" fmla="*/ 77 h 129"/>
                <a:gd name="T10" fmla="*/ 612 w 676"/>
                <a:gd name="T11" fmla="*/ 61 h 129"/>
                <a:gd name="T12" fmla="*/ 620 w 676"/>
                <a:gd name="T13" fmla="*/ 48 h 129"/>
                <a:gd name="T14" fmla="*/ 616 w 676"/>
                <a:gd name="T15" fmla="*/ 15 h 129"/>
                <a:gd name="T16" fmla="*/ 652 w 676"/>
                <a:gd name="T17" fmla="*/ 8 h 129"/>
                <a:gd name="T18" fmla="*/ 668 w 676"/>
                <a:gd name="T19" fmla="*/ 65 h 129"/>
                <a:gd name="T20" fmla="*/ 573 w 676"/>
                <a:gd name="T21"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6" h="129">
                  <a:moveTo>
                    <a:pt x="573" y="129"/>
                  </a:moveTo>
                  <a:cubicBezTo>
                    <a:pt x="26" y="129"/>
                    <a:pt x="26" y="129"/>
                    <a:pt x="26" y="129"/>
                  </a:cubicBezTo>
                  <a:cubicBezTo>
                    <a:pt x="11" y="129"/>
                    <a:pt x="0" y="118"/>
                    <a:pt x="0" y="103"/>
                  </a:cubicBezTo>
                  <a:cubicBezTo>
                    <a:pt x="0" y="89"/>
                    <a:pt x="11" y="77"/>
                    <a:pt x="26" y="77"/>
                  </a:cubicBezTo>
                  <a:cubicBezTo>
                    <a:pt x="573" y="77"/>
                    <a:pt x="573" y="77"/>
                    <a:pt x="573" y="77"/>
                  </a:cubicBezTo>
                  <a:cubicBezTo>
                    <a:pt x="594" y="77"/>
                    <a:pt x="607" y="67"/>
                    <a:pt x="612" y="61"/>
                  </a:cubicBezTo>
                  <a:cubicBezTo>
                    <a:pt x="617" y="56"/>
                    <a:pt x="619" y="51"/>
                    <a:pt x="620" y="48"/>
                  </a:cubicBezTo>
                  <a:cubicBezTo>
                    <a:pt x="610" y="40"/>
                    <a:pt x="608" y="25"/>
                    <a:pt x="616" y="15"/>
                  </a:cubicBezTo>
                  <a:cubicBezTo>
                    <a:pt x="624" y="3"/>
                    <a:pt x="640" y="0"/>
                    <a:pt x="652" y="8"/>
                  </a:cubicBezTo>
                  <a:cubicBezTo>
                    <a:pt x="669" y="20"/>
                    <a:pt x="676" y="42"/>
                    <a:pt x="668" y="65"/>
                  </a:cubicBezTo>
                  <a:cubicBezTo>
                    <a:pt x="659" y="96"/>
                    <a:pt x="625" y="129"/>
                    <a:pt x="573"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77" name="Freeform 29"/>
            <p:cNvSpPr/>
            <p:nvPr/>
          </p:nvSpPr>
          <p:spPr bwMode="auto">
            <a:xfrm>
              <a:off x="4467225" y="6075363"/>
              <a:ext cx="444500" cy="265113"/>
            </a:xfrm>
            <a:custGeom>
              <a:avLst/>
              <a:gdLst>
                <a:gd name="T0" fmla="*/ 178 w 178"/>
                <a:gd name="T1" fmla="*/ 53 h 106"/>
                <a:gd name="T2" fmla="*/ 125 w 178"/>
                <a:gd name="T3" fmla="*/ 106 h 106"/>
                <a:gd name="T4" fmla="*/ 53 w 178"/>
                <a:gd name="T5" fmla="*/ 106 h 106"/>
                <a:gd name="T6" fmla="*/ 0 w 178"/>
                <a:gd name="T7" fmla="*/ 53 h 106"/>
                <a:gd name="T8" fmla="*/ 0 w 178"/>
                <a:gd name="T9" fmla="*/ 53 h 106"/>
                <a:gd name="T10" fmla="*/ 53 w 178"/>
                <a:gd name="T11" fmla="*/ 0 h 106"/>
                <a:gd name="T12" fmla="*/ 125 w 178"/>
                <a:gd name="T13" fmla="*/ 0 h 106"/>
                <a:gd name="T14" fmla="*/ 178 w 178"/>
                <a:gd name="T15" fmla="*/ 53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8" h="106">
                  <a:moveTo>
                    <a:pt x="178" y="53"/>
                  </a:moveTo>
                  <a:cubicBezTo>
                    <a:pt x="178" y="82"/>
                    <a:pt x="154" y="106"/>
                    <a:pt x="125" y="106"/>
                  </a:cubicBezTo>
                  <a:cubicBezTo>
                    <a:pt x="53" y="106"/>
                    <a:pt x="53" y="106"/>
                    <a:pt x="53" y="106"/>
                  </a:cubicBezTo>
                  <a:cubicBezTo>
                    <a:pt x="24" y="106"/>
                    <a:pt x="0" y="82"/>
                    <a:pt x="0" y="53"/>
                  </a:cubicBezTo>
                  <a:cubicBezTo>
                    <a:pt x="0" y="53"/>
                    <a:pt x="0" y="53"/>
                    <a:pt x="0" y="53"/>
                  </a:cubicBezTo>
                  <a:cubicBezTo>
                    <a:pt x="0" y="24"/>
                    <a:pt x="24" y="0"/>
                    <a:pt x="53" y="0"/>
                  </a:cubicBezTo>
                  <a:cubicBezTo>
                    <a:pt x="125" y="0"/>
                    <a:pt x="125" y="0"/>
                    <a:pt x="125" y="0"/>
                  </a:cubicBezTo>
                  <a:cubicBezTo>
                    <a:pt x="154" y="0"/>
                    <a:pt x="178" y="24"/>
                    <a:pt x="17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78" name="Freeform 30"/>
            <p:cNvSpPr/>
            <p:nvPr/>
          </p:nvSpPr>
          <p:spPr bwMode="auto">
            <a:xfrm>
              <a:off x="3238500" y="6202363"/>
              <a:ext cx="444500" cy="269875"/>
            </a:xfrm>
            <a:custGeom>
              <a:avLst/>
              <a:gdLst>
                <a:gd name="T0" fmla="*/ 178 w 178"/>
                <a:gd name="T1" fmla="*/ 55 h 108"/>
                <a:gd name="T2" fmla="*/ 124 w 178"/>
                <a:gd name="T3" fmla="*/ 108 h 108"/>
                <a:gd name="T4" fmla="*/ 53 w 178"/>
                <a:gd name="T5" fmla="*/ 108 h 108"/>
                <a:gd name="T6" fmla="*/ 0 w 178"/>
                <a:gd name="T7" fmla="*/ 55 h 108"/>
                <a:gd name="T8" fmla="*/ 0 w 178"/>
                <a:gd name="T9" fmla="*/ 55 h 108"/>
                <a:gd name="T10" fmla="*/ 27 w 178"/>
                <a:gd name="T11" fmla="*/ 0 h 108"/>
                <a:gd name="T12" fmla="*/ 124 w 178"/>
                <a:gd name="T13" fmla="*/ 2 h 108"/>
                <a:gd name="T14" fmla="*/ 178 w 178"/>
                <a:gd name="T15" fmla="*/ 55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8" h="108">
                  <a:moveTo>
                    <a:pt x="178" y="55"/>
                  </a:moveTo>
                  <a:cubicBezTo>
                    <a:pt x="178" y="85"/>
                    <a:pt x="154" y="108"/>
                    <a:pt x="124" y="108"/>
                  </a:cubicBezTo>
                  <a:cubicBezTo>
                    <a:pt x="53" y="108"/>
                    <a:pt x="53" y="108"/>
                    <a:pt x="53" y="108"/>
                  </a:cubicBezTo>
                  <a:cubicBezTo>
                    <a:pt x="24" y="108"/>
                    <a:pt x="0" y="85"/>
                    <a:pt x="0" y="55"/>
                  </a:cubicBezTo>
                  <a:cubicBezTo>
                    <a:pt x="0" y="55"/>
                    <a:pt x="0" y="55"/>
                    <a:pt x="0" y="55"/>
                  </a:cubicBezTo>
                  <a:cubicBezTo>
                    <a:pt x="0" y="26"/>
                    <a:pt x="13" y="13"/>
                    <a:pt x="27" y="0"/>
                  </a:cubicBezTo>
                  <a:cubicBezTo>
                    <a:pt x="124" y="2"/>
                    <a:pt x="124" y="2"/>
                    <a:pt x="124" y="2"/>
                  </a:cubicBezTo>
                  <a:cubicBezTo>
                    <a:pt x="154" y="2"/>
                    <a:pt x="178" y="26"/>
                    <a:pt x="178"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79" name="Freeform 31"/>
            <p:cNvSpPr/>
            <p:nvPr/>
          </p:nvSpPr>
          <p:spPr bwMode="auto">
            <a:xfrm>
              <a:off x="3370263" y="4384675"/>
              <a:ext cx="1903413" cy="998538"/>
            </a:xfrm>
            <a:custGeom>
              <a:avLst/>
              <a:gdLst>
                <a:gd name="T0" fmla="*/ 58 w 762"/>
                <a:gd name="T1" fmla="*/ 400 h 400"/>
                <a:gd name="T2" fmla="*/ 18 w 762"/>
                <a:gd name="T3" fmla="*/ 381 h 400"/>
                <a:gd name="T4" fmla="*/ 26 w 762"/>
                <a:gd name="T5" fmla="*/ 309 h 400"/>
                <a:gd name="T6" fmla="*/ 342 w 762"/>
                <a:gd name="T7" fmla="*/ 52 h 400"/>
                <a:gd name="T8" fmla="*/ 401 w 762"/>
                <a:gd name="T9" fmla="*/ 48 h 400"/>
                <a:gd name="T10" fmla="*/ 498 w 762"/>
                <a:gd name="T11" fmla="*/ 107 h 400"/>
                <a:gd name="T12" fmla="*/ 679 w 762"/>
                <a:gd name="T13" fmla="*/ 13 h 400"/>
                <a:gd name="T14" fmla="*/ 749 w 762"/>
                <a:gd name="T15" fmla="*/ 35 h 400"/>
                <a:gd name="T16" fmla="*/ 727 w 762"/>
                <a:gd name="T17" fmla="*/ 105 h 400"/>
                <a:gd name="T18" fmla="*/ 520 w 762"/>
                <a:gd name="T19" fmla="*/ 212 h 400"/>
                <a:gd name="T20" fmla="*/ 469 w 762"/>
                <a:gd name="T21" fmla="*/ 210 h 400"/>
                <a:gd name="T22" fmla="*/ 378 w 762"/>
                <a:gd name="T23" fmla="*/ 155 h 400"/>
                <a:gd name="T24" fmla="*/ 91 w 762"/>
                <a:gd name="T25" fmla="*/ 389 h 400"/>
                <a:gd name="T26" fmla="*/ 58 w 762"/>
                <a:gd name="T27" fmla="*/ 40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62" h="400">
                  <a:moveTo>
                    <a:pt x="58" y="400"/>
                  </a:moveTo>
                  <a:cubicBezTo>
                    <a:pt x="43" y="400"/>
                    <a:pt x="28" y="394"/>
                    <a:pt x="18" y="381"/>
                  </a:cubicBezTo>
                  <a:cubicBezTo>
                    <a:pt x="0" y="359"/>
                    <a:pt x="3" y="327"/>
                    <a:pt x="26" y="309"/>
                  </a:cubicBezTo>
                  <a:cubicBezTo>
                    <a:pt x="342" y="52"/>
                    <a:pt x="342" y="52"/>
                    <a:pt x="342" y="52"/>
                  </a:cubicBezTo>
                  <a:cubicBezTo>
                    <a:pt x="359" y="38"/>
                    <a:pt x="382" y="36"/>
                    <a:pt x="401" y="48"/>
                  </a:cubicBezTo>
                  <a:cubicBezTo>
                    <a:pt x="498" y="107"/>
                    <a:pt x="498" y="107"/>
                    <a:pt x="498" y="107"/>
                  </a:cubicBezTo>
                  <a:cubicBezTo>
                    <a:pt x="679" y="13"/>
                    <a:pt x="679" y="13"/>
                    <a:pt x="679" y="13"/>
                  </a:cubicBezTo>
                  <a:cubicBezTo>
                    <a:pt x="705" y="0"/>
                    <a:pt x="736" y="10"/>
                    <a:pt x="749" y="35"/>
                  </a:cubicBezTo>
                  <a:cubicBezTo>
                    <a:pt x="762" y="60"/>
                    <a:pt x="752" y="92"/>
                    <a:pt x="727" y="105"/>
                  </a:cubicBezTo>
                  <a:cubicBezTo>
                    <a:pt x="520" y="212"/>
                    <a:pt x="520" y="212"/>
                    <a:pt x="520" y="212"/>
                  </a:cubicBezTo>
                  <a:cubicBezTo>
                    <a:pt x="504" y="221"/>
                    <a:pt x="485" y="220"/>
                    <a:pt x="469" y="210"/>
                  </a:cubicBezTo>
                  <a:cubicBezTo>
                    <a:pt x="378" y="155"/>
                    <a:pt x="378" y="155"/>
                    <a:pt x="378" y="155"/>
                  </a:cubicBezTo>
                  <a:cubicBezTo>
                    <a:pt x="91" y="389"/>
                    <a:pt x="91" y="389"/>
                    <a:pt x="91" y="389"/>
                  </a:cubicBezTo>
                  <a:cubicBezTo>
                    <a:pt x="81" y="397"/>
                    <a:pt x="70" y="400"/>
                    <a:pt x="58" y="4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80" name="Freeform 32"/>
            <p:cNvSpPr/>
            <p:nvPr/>
          </p:nvSpPr>
          <p:spPr bwMode="auto">
            <a:xfrm>
              <a:off x="3244850" y="5233988"/>
              <a:ext cx="1449388" cy="1195388"/>
            </a:xfrm>
            <a:custGeom>
              <a:avLst/>
              <a:gdLst>
                <a:gd name="T0" fmla="*/ 57 w 580"/>
                <a:gd name="T1" fmla="*/ 479 h 479"/>
                <a:gd name="T2" fmla="*/ 19 w 580"/>
                <a:gd name="T3" fmla="*/ 461 h 479"/>
                <a:gd name="T4" fmla="*/ 23 w 580"/>
                <a:gd name="T5" fmla="*/ 389 h 479"/>
                <a:gd name="T6" fmla="*/ 220 w 580"/>
                <a:gd name="T7" fmla="*/ 215 h 479"/>
                <a:gd name="T8" fmla="*/ 239 w 580"/>
                <a:gd name="T9" fmla="*/ 59 h 479"/>
                <a:gd name="T10" fmla="*/ 272 w 580"/>
                <a:gd name="T11" fmla="*/ 7 h 479"/>
                <a:gd name="T12" fmla="*/ 323 w 580"/>
                <a:gd name="T13" fmla="*/ 13 h 479"/>
                <a:gd name="T14" fmla="*/ 559 w 580"/>
                <a:gd name="T15" fmla="*/ 186 h 479"/>
                <a:gd name="T16" fmla="*/ 580 w 580"/>
                <a:gd name="T17" fmla="*/ 228 h 479"/>
                <a:gd name="T18" fmla="*/ 580 w 580"/>
                <a:gd name="T19" fmla="*/ 390 h 479"/>
                <a:gd name="T20" fmla="*/ 528 w 580"/>
                <a:gd name="T21" fmla="*/ 442 h 479"/>
                <a:gd name="T22" fmla="*/ 476 w 580"/>
                <a:gd name="T23" fmla="*/ 390 h 479"/>
                <a:gd name="T24" fmla="*/ 476 w 580"/>
                <a:gd name="T25" fmla="*/ 254 h 479"/>
                <a:gd name="T26" fmla="*/ 332 w 580"/>
                <a:gd name="T27" fmla="*/ 148 h 479"/>
                <a:gd name="T28" fmla="*/ 319 w 580"/>
                <a:gd name="T29" fmla="*/ 247 h 479"/>
                <a:gd name="T30" fmla="*/ 302 w 580"/>
                <a:gd name="T31" fmla="*/ 279 h 479"/>
                <a:gd name="T32" fmla="*/ 92 w 580"/>
                <a:gd name="T33" fmla="*/ 466 h 479"/>
                <a:gd name="T34" fmla="*/ 57 w 580"/>
                <a:gd name="T35" fmla="*/ 479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0" h="479">
                  <a:moveTo>
                    <a:pt x="57" y="479"/>
                  </a:moveTo>
                  <a:cubicBezTo>
                    <a:pt x="43" y="479"/>
                    <a:pt x="29" y="473"/>
                    <a:pt x="19" y="461"/>
                  </a:cubicBezTo>
                  <a:cubicBezTo>
                    <a:pt x="0" y="440"/>
                    <a:pt x="2" y="407"/>
                    <a:pt x="23" y="389"/>
                  </a:cubicBezTo>
                  <a:cubicBezTo>
                    <a:pt x="220" y="215"/>
                    <a:pt x="220" y="215"/>
                    <a:pt x="220" y="215"/>
                  </a:cubicBezTo>
                  <a:cubicBezTo>
                    <a:pt x="239" y="59"/>
                    <a:pt x="239" y="59"/>
                    <a:pt x="239" y="59"/>
                  </a:cubicBezTo>
                  <a:cubicBezTo>
                    <a:pt x="241" y="41"/>
                    <a:pt x="256" y="14"/>
                    <a:pt x="272" y="7"/>
                  </a:cubicBezTo>
                  <a:cubicBezTo>
                    <a:pt x="289" y="0"/>
                    <a:pt x="309" y="2"/>
                    <a:pt x="323" y="13"/>
                  </a:cubicBezTo>
                  <a:cubicBezTo>
                    <a:pt x="559" y="186"/>
                    <a:pt x="559" y="186"/>
                    <a:pt x="559" y="186"/>
                  </a:cubicBezTo>
                  <a:cubicBezTo>
                    <a:pt x="572" y="196"/>
                    <a:pt x="580" y="211"/>
                    <a:pt x="580" y="228"/>
                  </a:cubicBezTo>
                  <a:cubicBezTo>
                    <a:pt x="580" y="390"/>
                    <a:pt x="580" y="390"/>
                    <a:pt x="580" y="390"/>
                  </a:cubicBezTo>
                  <a:cubicBezTo>
                    <a:pt x="580" y="419"/>
                    <a:pt x="556" y="442"/>
                    <a:pt x="528" y="442"/>
                  </a:cubicBezTo>
                  <a:cubicBezTo>
                    <a:pt x="499" y="442"/>
                    <a:pt x="476" y="419"/>
                    <a:pt x="476" y="390"/>
                  </a:cubicBezTo>
                  <a:cubicBezTo>
                    <a:pt x="476" y="254"/>
                    <a:pt x="476" y="254"/>
                    <a:pt x="476" y="254"/>
                  </a:cubicBezTo>
                  <a:cubicBezTo>
                    <a:pt x="332" y="148"/>
                    <a:pt x="332" y="148"/>
                    <a:pt x="332" y="148"/>
                  </a:cubicBezTo>
                  <a:cubicBezTo>
                    <a:pt x="319" y="247"/>
                    <a:pt x="319" y="247"/>
                    <a:pt x="319" y="247"/>
                  </a:cubicBezTo>
                  <a:cubicBezTo>
                    <a:pt x="318" y="260"/>
                    <a:pt x="312" y="271"/>
                    <a:pt x="302" y="279"/>
                  </a:cubicBezTo>
                  <a:cubicBezTo>
                    <a:pt x="92" y="466"/>
                    <a:pt x="92" y="466"/>
                    <a:pt x="92" y="466"/>
                  </a:cubicBezTo>
                  <a:cubicBezTo>
                    <a:pt x="82" y="475"/>
                    <a:pt x="70" y="479"/>
                    <a:pt x="57" y="4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81" name="Freeform 33"/>
            <p:cNvSpPr/>
            <p:nvPr/>
          </p:nvSpPr>
          <p:spPr bwMode="auto">
            <a:xfrm>
              <a:off x="2851150" y="5241925"/>
              <a:ext cx="679450" cy="1116013"/>
            </a:xfrm>
            <a:custGeom>
              <a:avLst/>
              <a:gdLst>
                <a:gd name="T0" fmla="*/ 19 w 272"/>
                <a:gd name="T1" fmla="*/ 447 h 447"/>
                <a:gd name="T2" fmla="*/ 11 w 272"/>
                <a:gd name="T3" fmla="*/ 445 h 447"/>
                <a:gd name="T4" fmla="*/ 4 w 272"/>
                <a:gd name="T5" fmla="*/ 421 h 447"/>
                <a:gd name="T6" fmla="*/ 237 w 272"/>
                <a:gd name="T7" fmla="*/ 11 h 447"/>
                <a:gd name="T8" fmla="*/ 261 w 272"/>
                <a:gd name="T9" fmla="*/ 5 h 447"/>
                <a:gd name="T10" fmla="*/ 267 w 272"/>
                <a:gd name="T11" fmla="*/ 28 h 447"/>
                <a:gd name="T12" fmla="*/ 34 w 272"/>
                <a:gd name="T13" fmla="*/ 438 h 447"/>
                <a:gd name="T14" fmla="*/ 19 w 272"/>
                <a:gd name="T15" fmla="*/ 447 h 4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2" h="447">
                  <a:moveTo>
                    <a:pt x="19" y="447"/>
                  </a:moveTo>
                  <a:cubicBezTo>
                    <a:pt x="16" y="447"/>
                    <a:pt x="14" y="446"/>
                    <a:pt x="11" y="445"/>
                  </a:cubicBezTo>
                  <a:cubicBezTo>
                    <a:pt x="3" y="440"/>
                    <a:pt x="0" y="430"/>
                    <a:pt x="4" y="421"/>
                  </a:cubicBezTo>
                  <a:cubicBezTo>
                    <a:pt x="237" y="11"/>
                    <a:pt x="237" y="11"/>
                    <a:pt x="237" y="11"/>
                  </a:cubicBezTo>
                  <a:cubicBezTo>
                    <a:pt x="242" y="3"/>
                    <a:pt x="253" y="0"/>
                    <a:pt x="261" y="5"/>
                  </a:cubicBezTo>
                  <a:cubicBezTo>
                    <a:pt x="269" y="9"/>
                    <a:pt x="272" y="20"/>
                    <a:pt x="267" y="28"/>
                  </a:cubicBezTo>
                  <a:cubicBezTo>
                    <a:pt x="34" y="438"/>
                    <a:pt x="34" y="438"/>
                    <a:pt x="34" y="438"/>
                  </a:cubicBezTo>
                  <a:cubicBezTo>
                    <a:pt x="31" y="444"/>
                    <a:pt x="25" y="447"/>
                    <a:pt x="19" y="4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82" name="Freeform 34"/>
            <p:cNvSpPr/>
            <p:nvPr/>
          </p:nvSpPr>
          <p:spPr bwMode="auto">
            <a:xfrm>
              <a:off x="5010150" y="4489450"/>
              <a:ext cx="185738" cy="1565275"/>
            </a:xfrm>
            <a:custGeom>
              <a:avLst/>
              <a:gdLst>
                <a:gd name="T0" fmla="*/ 18 w 74"/>
                <a:gd name="T1" fmla="*/ 627 h 627"/>
                <a:gd name="T2" fmla="*/ 17 w 74"/>
                <a:gd name="T3" fmla="*/ 627 h 627"/>
                <a:gd name="T4" fmla="*/ 1 w 74"/>
                <a:gd name="T5" fmla="*/ 608 h 627"/>
                <a:gd name="T6" fmla="*/ 39 w 74"/>
                <a:gd name="T7" fmla="*/ 16 h 627"/>
                <a:gd name="T8" fmla="*/ 57 w 74"/>
                <a:gd name="T9" fmla="*/ 0 h 627"/>
                <a:gd name="T10" fmla="*/ 73 w 74"/>
                <a:gd name="T11" fmla="*/ 19 h 627"/>
                <a:gd name="T12" fmla="*/ 35 w 74"/>
                <a:gd name="T13" fmla="*/ 611 h 627"/>
                <a:gd name="T14" fmla="*/ 18 w 74"/>
                <a:gd name="T15" fmla="*/ 627 h 6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627">
                  <a:moveTo>
                    <a:pt x="18" y="627"/>
                  </a:moveTo>
                  <a:cubicBezTo>
                    <a:pt x="17" y="627"/>
                    <a:pt x="17" y="627"/>
                    <a:pt x="17" y="627"/>
                  </a:cubicBezTo>
                  <a:cubicBezTo>
                    <a:pt x="7" y="626"/>
                    <a:pt x="0" y="618"/>
                    <a:pt x="1" y="608"/>
                  </a:cubicBezTo>
                  <a:cubicBezTo>
                    <a:pt x="39" y="16"/>
                    <a:pt x="39" y="16"/>
                    <a:pt x="39" y="16"/>
                  </a:cubicBezTo>
                  <a:cubicBezTo>
                    <a:pt x="40" y="7"/>
                    <a:pt x="48" y="0"/>
                    <a:pt x="57" y="0"/>
                  </a:cubicBezTo>
                  <a:cubicBezTo>
                    <a:pt x="67" y="1"/>
                    <a:pt x="74" y="9"/>
                    <a:pt x="73" y="19"/>
                  </a:cubicBezTo>
                  <a:cubicBezTo>
                    <a:pt x="35" y="611"/>
                    <a:pt x="35" y="611"/>
                    <a:pt x="35" y="611"/>
                  </a:cubicBezTo>
                  <a:cubicBezTo>
                    <a:pt x="34" y="620"/>
                    <a:pt x="27" y="627"/>
                    <a:pt x="18" y="6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grpSp>
      <p:grpSp>
        <p:nvGrpSpPr>
          <p:cNvPr id="483" name="Group 8"/>
          <p:cNvGrpSpPr/>
          <p:nvPr/>
        </p:nvGrpSpPr>
        <p:grpSpPr>
          <a:xfrm>
            <a:off x="3137605" y="1519270"/>
            <a:ext cx="2455863" cy="2463800"/>
            <a:chOff x="6816725" y="215900"/>
            <a:chExt cx="2455863" cy="2463800"/>
          </a:xfrm>
          <a:solidFill>
            <a:schemeClr val="bg1">
              <a:lumMod val="95000"/>
            </a:schemeClr>
          </a:solidFill>
          <a:effectLst>
            <a:outerShdw blurRad="63500" sx="102000" sy="102000" algn="ctr" rotWithShape="0">
              <a:prstClr val="black">
                <a:alpha val="40000"/>
              </a:prstClr>
            </a:outerShdw>
          </a:effectLst>
        </p:grpSpPr>
        <p:sp>
          <p:nvSpPr>
            <p:cNvPr id="484" name="Oval 35"/>
            <p:cNvSpPr>
              <a:spLocks noChangeArrowheads="1"/>
            </p:cNvSpPr>
            <p:nvPr/>
          </p:nvSpPr>
          <p:spPr bwMode="auto">
            <a:xfrm>
              <a:off x="6816725" y="215900"/>
              <a:ext cx="620713" cy="6191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85" name="Freeform 36"/>
            <p:cNvSpPr/>
            <p:nvPr/>
          </p:nvSpPr>
          <p:spPr bwMode="auto">
            <a:xfrm>
              <a:off x="7524750" y="1533525"/>
              <a:ext cx="1747838" cy="993775"/>
            </a:xfrm>
            <a:custGeom>
              <a:avLst/>
              <a:gdLst>
                <a:gd name="T0" fmla="*/ 94 w 700"/>
                <a:gd name="T1" fmla="*/ 398 h 398"/>
                <a:gd name="T2" fmla="*/ 27 w 700"/>
                <a:gd name="T3" fmla="*/ 374 h 398"/>
                <a:gd name="T4" fmla="*/ 10 w 700"/>
                <a:gd name="T5" fmla="*/ 309 h 398"/>
                <a:gd name="T6" fmla="*/ 49 w 700"/>
                <a:gd name="T7" fmla="*/ 295 h 398"/>
                <a:gd name="T8" fmla="*/ 64 w 700"/>
                <a:gd name="T9" fmla="*/ 329 h 398"/>
                <a:gd name="T10" fmla="*/ 79 w 700"/>
                <a:gd name="T11" fmla="*/ 337 h 398"/>
                <a:gd name="T12" fmla="*/ 127 w 700"/>
                <a:gd name="T13" fmla="*/ 330 h 398"/>
                <a:gd name="T14" fmla="*/ 652 w 700"/>
                <a:gd name="T15" fmla="*/ 9 h 398"/>
                <a:gd name="T16" fmla="*/ 692 w 700"/>
                <a:gd name="T17" fmla="*/ 18 h 398"/>
                <a:gd name="T18" fmla="*/ 682 w 700"/>
                <a:gd name="T19" fmla="*/ 58 h 398"/>
                <a:gd name="T20" fmla="*/ 157 w 700"/>
                <a:gd name="T21" fmla="*/ 379 h 398"/>
                <a:gd name="T22" fmla="*/ 94 w 700"/>
                <a:gd name="T23" fmla="*/ 398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00" h="398">
                  <a:moveTo>
                    <a:pt x="94" y="398"/>
                  </a:moveTo>
                  <a:cubicBezTo>
                    <a:pt x="67" y="398"/>
                    <a:pt x="43" y="388"/>
                    <a:pt x="27" y="374"/>
                  </a:cubicBezTo>
                  <a:cubicBezTo>
                    <a:pt x="7" y="356"/>
                    <a:pt x="0" y="331"/>
                    <a:pt x="10" y="309"/>
                  </a:cubicBezTo>
                  <a:cubicBezTo>
                    <a:pt x="17" y="295"/>
                    <a:pt x="34" y="288"/>
                    <a:pt x="49" y="295"/>
                  </a:cubicBezTo>
                  <a:cubicBezTo>
                    <a:pt x="62" y="301"/>
                    <a:pt x="68" y="316"/>
                    <a:pt x="64" y="329"/>
                  </a:cubicBezTo>
                  <a:cubicBezTo>
                    <a:pt x="67" y="331"/>
                    <a:pt x="71" y="335"/>
                    <a:pt x="79" y="337"/>
                  </a:cubicBezTo>
                  <a:cubicBezTo>
                    <a:pt x="88" y="340"/>
                    <a:pt x="106" y="343"/>
                    <a:pt x="127" y="330"/>
                  </a:cubicBezTo>
                  <a:cubicBezTo>
                    <a:pt x="652" y="9"/>
                    <a:pt x="652" y="9"/>
                    <a:pt x="652" y="9"/>
                  </a:cubicBezTo>
                  <a:cubicBezTo>
                    <a:pt x="665" y="0"/>
                    <a:pt x="683" y="5"/>
                    <a:pt x="692" y="18"/>
                  </a:cubicBezTo>
                  <a:cubicBezTo>
                    <a:pt x="700" y="32"/>
                    <a:pt x="696" y="50"/>
                    <a:pt x="682" y="58"/>
                  </a:cubicBezTo>
                  <a:cubicBezTo>
                    <a:pt x="157" y="379"/>
                    <a:pt x="157" y="379"/>
                    <a:pt x="157" y="379"/>
                  </a:cubicBezTo>
                  <a:cubicBezTo>
                    <a:pt x="136" y="392"/>
                    <a:pt x="114" y="398"/>
                    <a:pt x="94" y="3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86" name="Freeform 37"/>
            <p:cNvSpPr/>
            <p:nvPr/>
          </p:nvSpPr>
          <p:spPr bwMode="auto">
            <a:xfrm>
              <a:off x="7219950" y="1689100"/>
              <a:ext cx="1747838" cy="990600"/>
            </a:xfrm>
            <a:custGeom>
              <a:avLst/>
              <a:gdLst>
                <a:gd name="T0" fmla="*/ 94 w 700"/>
                <a:gd name="T1" fmla="*/ 397 h 397"/>
                <a:gd name="T2" fmla="*/ 28 w 700"/>
                <a:gd name="T3" fmla="*/ 373 h 397"/>
                <a:gd name="T4" fmla="*/ 10 w 700"/>
                <a:gd name="T5" fmla="*/ 309 h 397"/>
                <a:gd name="T6" fmla="*/ 49 w 700"/>
                <a:gd name="T7" fmla="*/ 294 h 397"/>
                <a:gd name="T8" fmla="*/ 65 w 700"/>
                <a:gd name="T9" fmla="*/ 329 h 397"/>
                <a:gd name="T10" fmla="*/ 79 w 700"/>
                <a:gd name="T11" fmla="*/ 337 h 397"/>
                <a:gd name="T12" fmla="*/ 127 w 700"/>
                <a:gd name="T13" fmla="*/ 329 h 397"/>
                <a:gd name="T14" fmla="*/ 652 w 700"/>
                <a:gd name="T15" fmla="*/ 8 h 397"/>
                <a:gd name="T16" fmla="*/ 692 w 700"/>
                <a:gd name="T17" fmla="*/ 18 h 397"/>
                <a:gd name="T18" fmla="*/ 682 w 700"/>
                <a:gd name="T19" fmla="*/ 58 h 397"/>
                <a:gd name="T20" fmla="*/ 157 w 700"/>
                <a:gd name="T21" fmla="*/ 379 h 397"/>
                <a:gd name="T22" fmla="*/ 94 w 700"/>
                <a:gd name="T23" fmla="*/ 397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00" h="397">
                  <a:moveTo>
                    <a:pt x="94" y="397"/>
                  </a:moveTo>
                  <a:cubicBezTo>
                    <a:pt x="67" y="397"/>
                    <a:pt x="43" y="387"/>
                    <a:pt x="28" y="373"/>
                  </a:cubicBezTo>
                  <a:cubicBezTo>
                    <a:pt x="7" y="355"/>
                    <a:pt x="0" y="330"/>
                    <a:pt x="10" y="309"/>
                  </a:cubicBezTo>
                  <a:cubicBezTo>
                    <a:pt x="17" y="294"/>
                    <a:pt x="34" y="288"/>
                    <a:pt x="49" y="294"/>
                  </a:cubicBezTo>
                  <a:cubicBezTo>
                    <a:pt x="62" y="300"/>
                    <a:pt x="69" y="315"/>
                    <a:pt x="65" y="329"/>
                  </a:cubicBezTo>
                  <a:cubicBezTo>
                    <a:pt x="67" y="331"/>
                    <a:pt x="72" y="334"/>
                    <a:pt x="79" y="337"/>
                  </a:cubicBezTo>
                  <a:cubicBezTo>
                    <a:pt x="88" y="339"/>
                    <a:pt x="106" y="342"/>
                    <a:pt x="127" y="329"/>
                  </a:cubicBezTo>
                  <a:cubicBezTo>
                    <a:pt x="652" y="8"/>
                    <a:pt x="652" y="8"/>
                    <a:pt x="652" y="8"/>
                  </a:cubicBezTo>
                  <a:cubicBezTo>
                    <a:pt x="666" y="0"/>
                    <a:pt x="684" y="4"/>
                    <a:pt x="692" y="18"/>
                  </a:cubicBezTo>
                  <a:cubicBezTo>
                    <a:pt x="700" y="31"/>
                    <a:pt x="696" y="49"/>
                    <a:pt x="682" y="58"/>
                  </a:cubicBezTo>
                  <a:cubicBezTo>
                    <a:pt x="157" y="379"/>
                    <a:pt x="157" y="379"/>
                    <a:pt x="157" y="379"/>
                  </a:cubicBezTo>
                  <a:cubicBezTo>
                    <a:pt x="136" y="392"/>
                    <a:pt x="114" y="397"/>
                    <a:pt x="94" y="3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87" name="Freeform 38"/>
            <p:cNvSpPr/>
            <p:nvPr/>
          </p:nvSpPr>
          <p:spPr bwMode="auto">
            <a:xfrm>
              <a:off x="8243888" y="1676400"/>
              <a:ext cx="509588" cy="449263"/>
            </a:xfrm>
            <a:custGeom>
              <a:avLst/>
              <a:gdLst>
                <a:gd name="T0" fmla="*/ 186 w 204"/>
                <a:gd name="T1" fmla="*/ 36 h 180"/>
                <a:gd name="T2" fmla="*/ 168 w 204"/>
                <a:gd name="T3" fmla="*/ 119 h 180"/>
                <a:gd name="T4" fmla="*/ 101 w 204"/>
                <a:gd name="T5" fmla="*/ 162 h 180"/>
                <a:gd name="T6" fmla="*/ 18 w 204"/>
                <a:gd name="T7" fmla="*/ 144 h 180"/>
                <a:gd name="T8" fmla="*/ 18 w 204"/>
                <a:gd name="T9" fmla="*/ 144 h 180"/>
                <a:gd name="T10" fmla="*/ 36 w 204"/>
                <a:gd name="T11" fmla="*/ 62 h 180"/>
                <a:gd name="T12" fmla="*/ 104 w 204"/>
                <a:gd name="T13" fmla="*/ 18 h 180"/>
                <a:gd name="T14" fmla="*/ 186 w 204"/>
                <a:gd name="T15" fmla="*/ 36 h 1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4" h="180">
                  <a:moveTo>
                    <a:pt x="186" y="36"/>
                  </a:moveTo>
                  <a:cubicBezTo>
                    <a:pt x="204" y="64"/>
                    <a:pt x="196" y="101"/>
                    <a:pt x="168" y="119"/>
                  </a:cubicBezTo>
                  <a:cubicBezTo>
                    <a:pt x="101" y="162"/>
                    <a:pt x="101" y="162"/>
                    <a:pt x="101" y="162"/>
                  </a:cubicBezTo>
                  <a:cubicBezTo>
                    <a:pt x="73" y="180"/>
                    <a:pt x="36" y="172"/>
                    <a:pt x="18" y="144"/>
                  </a:cubicBezTo>
                  <a:cubicBezTo>
                    <a:pt x="18" y="144"/>
                    <a:pt x="18" y="144"/>
                    <a:pt x="18" y="144"/>
                  </a:cubicBezTo>
                  <a:cubicBezTo>
                    <a:pt x="0" y="117"/>
                    <a:pt x="8" y="80"/>
                    <a:pt x="36" y="62"/>
                  </a:cubicBezTo>
                  <a:cubicBezTo>
                    <a:pt x="104" y="18"/>
                    <a:pt x="104" y="18"/>
                    <a:pt x="104" y="18"/>
                  </a:cubicBezTo>
                  <a:cubicBezTo>
                    <a:pt x="131" y="0"/>
                    <a:pt x="168" y="9"/>
                    <a:pt x="18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88" name="Freeform 39"/>
            <p:cNvSpPr/>
            <p:nvPr/>
          </p:nvSpPr>
          <p:spPr bwMode="auto">
            <a:xfrm>
              <a:off x="7459663" y="474663"/>
              <a:ext cx="1363663" cy="635000"/>
            </a:xfrm>
            <a:custGeom>
              <a:avLst/>
              <a:gdLst>
                <a:gd name="T0" fmla="*/ 453 w 546"/>
                <a:gd name="T1" fmla="*/ 254 h 254"/>
                <a:gd name="T2" fmla="*/ 436 w 546"/>
                <a:gd name="T3" fmla="*/ 252 h 254"/>
                <a:gd name="T4" fmla="*/ 76 w 546"/>
                <a:gd name="T5" fmla="*/ 177 h 254"/>
                <a:gd name="T6" fmla="*/ 10 w 546"/>
                <a:gd name="T7" fmla="*/ 76 h 254"/>
                <a:gd name="T8" fmla="*/ 111 w 546"/>
                <a:gd name="T9" fmla="*/ 10 h 254"/>
                <a:gd name="T10" fmla="*/ 470 w 546"/>
                <a:gd name="T11" fmla="*/ 85 h 254"/>
                <a:gd name="T12" fmla="*/ 536 w 546"/>
                <a:gd name="T13" fmla="*/ 186 h 254"/>
                <a:gd name="T14" fmla="*/ 453 w 546"/>
                <a:gd name="T15" fmla="*/ 254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6" h="254">
                  <a:moveTo>
                    <a:pt x="453" y="254"/>
                  </a:moveTo>
                  <a:cubicBezTo>
                    <a:pt x="447" y="254"/>
                    <a:pt x="441" y="253"/>
                    <a:pt x="436" y="252"/>
                  </a:cubicBezTo>
                  <a:cubicBezTo>
                    <a:pt x="76" y="177"/>
                    <a:pt x="76" y="177"/>
                    <a:pt x="76" y="177"/>
                  </a:cubicBezTo>
                  <a:cubicBezTo>
                    <a:pt x="30" y="167"/>
                    <a:pt x="0" y="122"/>
                    <a:pt x="10" y="76"/>
                  </a:cubicBezTo>
                  <a:cubicBezTo>
                    <a:pt x="19" y="30"/>
                    <a:pt x="65" y="0"/>
                    <a:pt x="111" y="10"/>
                  </a:cubicBezTo>
                  <a:cubicBezTo>
                    <a:pt x="470" y="85"/>
                    <a:pt x="470" y="85"/>
                    <a:pt x="470" y="85"/>
                  </a:cubicBezTo>
                  <a:cubicBezTo>
                    <a:pt x="516" y="95"/>
                    <a:pt x="546" y="140"/>
                    <a:pt x="536" y="186"/>
                  </a:cubicBezTo>
                  <a:cubicBezTo>
                    <a:pt x="528" y="226"/>
                    <a:pt x="493" y="254"/>
                    <a:pt x="453" y="2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89" name="Freeform 40"/>
            <p:cNvSpPr/>
            <p:nvPr/>
          </p:nvSpPr>
          <p:spPr bwMode="auto">
            <a:xfrm>
              <a:off x="7899400" y="800100"/>
              <a:ext cx="889000" cy="1181100"/>
            </a:xfrm>
            <a:custGeom>
              <a:avLst/>
              <a:gdLst>
                <a:gd name="T0" fmla="*/ 277 w 356"/>
                <a:gd name="T1" fmla="*/ 473 h 473"/>
                <a:gd name="T2" fmla="*/ 239 w 356"/>
                <a:gd name="T3" fmla="*/ 459 h 473"/>
                <a:gd name="T4" fmla="*/ 21 w 356"/>
                <a:gd name="T5" fmla="*/ 273 h 473"/>
                <a:gd name="T6" fmla="*/ 1 w 356"/>
                <a:gd name="T7" fmla="*/ 226 h 473"/>
                <a:gd name="T8" fmla="*/ 25 w 356"/>
                <a:gd name="T9" fmla="*/ 181 h 473"/>
                <a:gd name="T10" fmla="*/ 257 w 356"/>
                <a:gd name="T11" fmla="*/ 18 h 473"/>
                <a:gd name="T12" fmla="*/ 338 w 356"/>
                <a:gd name="T13" fmla="*/ 32 h 473"/>
                <a:gd name="T14" fmla="*/ 328 w 356"/>
                <a:gd name="T15" fmla="*/ 107 h 473"/>
                <a:gd name="T16" fmla="*/ 153 w 356"/>
                <a:gd name="T17" fmla="*/ 233 h 473"/>
                <a:gd name="T18" fmla="*/ 315 w 356"/>
                <a:gd name="T19" fmla="*/ 370 h 473"/>
                <a:gd name="T20" fmla="*/ 321 w 356"/>
                <a:gd name="T21" fmla="*/ 452 h 473"/>
                <a:gd name="T22" fmla="*/ 277 w 356"/>
                <a:gd name="T23" fmla="*/ 473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6" h="473">
                  <a:moveTo>
                    <a:pt x="277" y="473"/>
                  </a:moveTo>
                  <a:cubicBezTo>
                    <a:pt x="264" y="473"/>
                    <a:pt x="250" y="468"/>
                    <a:pt x="239" y="459"/>
                  </a:cubicBezTo>
                  <a:cubicBezTo>
                    <a:pt x="21" y="273"/>
                    <a:pt x="21" y="273"/>
                    <a:pt x="21" y="273"/>
                  </a:cubicBezTo>
                  <a:cubicBezTo>
                    <a:pt x="7" y="261"/>
                    <a:pt x="0" y="244"/>
                    <a:pt x="1" y="226"/>
                  </a:cubicBezTo>
                  <a:cubicBezTo>
                    <a:pt x="1" y="208"/>
                    <a:pt x="11" y="192"/>
                    <a:pt x="25" y="181"/>
                  </a:cubicBezTo>
                  <a:cubicBezTo>
                    <a:pt x="257" y="18"/>
                    <a:pt x="257" y="18"/>
                    <a:pt x="257" y="18"/>
                  </a:cubicBezTo>
                  <a:cubicBezTo>
                    <a:pt x="283" y="0"/>
                    <a:pt x="319" y="6"/>
                    <a:pt x="338" y="32"/>
                  </a:cubicBezTo>
                  <a:cubicBezTo>
                    <a:pt x="356" y="59"/>
                    <a:pt x="354" y="89"/>
                    <a:pt x="328" y="107"/>
                  </a:cubicBezTo>
                  <a:cubicBezTo>
                    <a:pt x="153" y="233"/>
                    <a:pt x="153" y="233"/>
                    <a:pt x="153" y="233"/>
                  </a:cubicBezTo>
                  <a:cubicBezTo>
                    <a:pt x="315" y="370"/>
                    <a:pt x="315" y="370"/>
                    <a:pt x="315" y="370"/>
                  </a:cubicBezTo>
                  <a:cubicBezTo>
                    <a:pt x="339" y="391"/>
                    <a:pt x="342" y="428"/>
                    <a:pt x="321" y="452"/>
                  </a:cubicBezTo>
                  <a:cubicBezTo>
                    <a:pt x="310" y="466"/>
                    <a:pt x="293" y="473"/>
                    <a:pt x="277" y="4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90" name="Freeform 41"/>
            <p:cNvSpPr/>
            <p:nvPr/>
          </p:nvSpPr>
          <p:spPr bwMode="auto">
            <a:xfrm>
              <a:off x="7327900" y="563563"/>
              <a:ext cx="558800" cy="981075"/>
            </a:xfrm>
            <a:custGeom>
              <a:avLst/>
              <a:gdLst>
                <a:gd name="T0" fmla="*/ 65 w 224"/>
                <a:gd name="T1" fmla="*/ 393 h 393"/>
                <a:gd name="T2" fmla="*/ 27 w 224"/>
                <a:gd name="T3" fmla="*/ 379 h 393"/>
                <a:gd name="T4" fmla="*/ 21 w 224"/>
                <a:gd name="T5" fmla="*/ 297 h 393"/>
                <a:gd name="T6" fmla="*/ 98 w 224"/>
                <a:gd name="T7" fmla="*/ 208 h 393"/>
                <a:gd name="T8" fmla="*/ 63 w 224"/>
                <a:gd name="T9" fmla="*/ 79 h 393"/>
                <a:gd name="T10" fmla="*/ 104 w 224"/>
                <a:gd name="T11" fmla="*/ 8 h 393"/>
                <a:gd name="T12" fmla="*/ 176 w 224"/>
                <a:gd name="T13" fmla="*/ 49 h 393"/>
                <a:gd name="T14" fmla="*/ 219 w 224"/>
                <a:gd name="T15" fmla="*/ 207 h 393"/>
                <a:gd name="T16" fmla="*/ 206 w 224"/>
                <a:gd name="T17" fmla="*/ 260 h 393"/>
                <a:gd name="T18" fmla="*/ 109 w 224"/>
                <a:gd name="T19" fmla="*/ 373 h 393"/>
                <a:gd name="T20" fmla="*/ 65 w 224"/>
                <a:gd name="T21" fmla="*/ 393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4" h="393">
                  <a:moveTo>
                    <a:pt x="65" y="393"/>
                  </a:moveTo>
                  <a:cubicBezTo>
                    <a:pt x="51" y="393"/>
                    <a:pt x="38" y="389"/>
                    <a:pt x="27" y="379"/>
                  </a:cubicBezTo>
                  <a:cubicBezTo>
                    <a:pt x="3" y="358"/>
                    <a:pt x="0" y="321"/>
                    <a:pt x="21" y="297"/>
                  </a:cubicBezTo>
                  <a:cubicBezTo>
                    <a:pt x="98" y="208"/>
                    <a:pt x="98" y="208"/>
                    <a:pt x="98" y="208"/>
                  </a:cubicBezTo>
                  <a:cubicBezTo>
                    <a:pt x="63" y="79"/>
                    <a:pt x="63" y="79"/>
                    <a:pt x="63" y="79"/>
                  </a:cubicBezTo>
                  <a:cubicBezTo>
                    <a:pt x="55" y="48"/>
                    <a:pt x="73" y="16"/>
                    <a:pt x="104" y="8"/>
                  </a:cubicBezTo>
                  <a:cubicBezTo>
                    <a:pt x="135" y="0"/>
                    <a:pt x="167" y="18"/>
                    <a:pt x="176" y="49"/>
                  </a:cubicBezTo>
                  <a:cubicBezTo>
                    <a:pt x="219" y="207"/>
                    <a:pt x="219" y="207"/>
                    <a:pt x="219" y="207"/>
                  </a:cubicBezTo>
                  <a:cubicBezTo>
                    <a:pt x="224" y="226"/>
                    <a:pt x="219" y="246"/>
                    <a:pt x="206" y="260"/>
                  </a:cubicBezTo>
                  <a:cubicBezTo>
                    <a:pt x="109" y="373"/>
                    <a:pt x="109" y="373"/>
                    <a:pt x="109" y="373"/>
                  </a:cubicBezTo>
                  <a:cubicBezTo>
                    <a:pt x="97" y="386"/>
                    <a:pt x="81" y="393"/>
                    <a:pt x="65" y="3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91" name="Freeform 42"/>
            <p:cNvSpPr/>
            <p:nvPr/>
          </p:nvSpPr>
          <p:spPr bwMode="auto">
            <a:xfrm>
              <a:off x="7402513" y="415925"/>
              <a:ext cx="1581150" cy="1098550"/>
            </a:xfrm>
            <a:custGeom>
              <a:avLst/>
              <a:gdLst>
                <a:gd name="T0" fmla="*/ 22 w 633"/>
                <a:gd name="T1" fmla="*/ 440 h 440"/>
                <a:gd name="T2" fmla="*/ 6 w 633"/>
                <a:gd name="T3" fmla="*/ 432 h 440"/>
                <a:gd name="T4" fmla="*/ 11 w 633"/>
                <a:gd name="T5" fmla="*/ 405 h 440"/>
                <a:gd name="T6" fmla="*/ 601 w 633"/>
                <a:gd name="T7" fmla="*/ 6 h 440"/>
                <a:gd name="T8" fmla="*/ 627 w 633"/>
                <a:gd name="T9" fmla="*/ 12 h 440"/>
                <a:gd name="T10" fmla="*/ 622 w 633"/>
                <a:gd name="T11" fmla="*/ 39 h 440"/>
                <a:gd name="T12" fmla="*/ 32 w 633"/>
                <a:gd name="T13" fmla="*/ 437 h 440"/>
                <a:gd name="T14" fmla="*/ 22 w 633"/>
                <a:gd name="T15" fmla="*/ 440 h 4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3" h="440">
                  <a:moveTo>
                    <a:pt x="22" y="440"/>
                  </a:moveTo>
                  <a:cubicBezTo>
                    <a:pt x="15" y="440"/>
                    <a:pt x="9" y="437"/>
                    <a:pt x="6" y="432"/>
                  </a:cubicBezTo>
                  <a:cubicBezTo>
                    <a:pt x="0" y="423"/>
                    <a:pt x="2" y="411"/>
                    <a:pt x="11" y="405"/>
                  </a:cubicBezTo>
                  <a:cubicBezTo>
                    <a:pt x="601" y="6"/>
                    <a:pt x="601" y="6"/>
                    <a:pt x="601" y="6"/>
                  </a:cubicBezTo>
                  <a:cubicBezTo>
                    <a:pt x="609" y="0"/>
                    <a:pt x="621" y="3"/>
                    <a:pt x="627" y="12"/>
                  </a:cubicBezTo>
                  <a:cubicBezTo>
                    <a:pt x="633" y="21"/>
                    <a:pt x="631" y="33"/>
                    <a:pt x="622" y="39"/>
                  </a:cubicBezTo>
                  <a:cubicBezTo>
                    <a:pt x="32" y="437"/>
                    <a:pt x="32" y="437"/>
                    <a:pt x="32" y="437"/>
                  </a:cubicBezTo>
                  <a:cubicBezTo>
                    <a:pt x="29" y="439"/>
                    <a:pt x="25" y="440"/>
                    <a:pt x="22" y="4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grpSp>
      <p:grpSp>
        <p:nvGrpSpPr>
          <p:cNvPr id="492" name="Group 9"/>
          <p:cNvGrpSpPr/>
          <p:nvPr/>
        </p:nvGrpSpPr>
        <p:grpSpPr>
          <a:xfrm>
            <a:off x="1184981" y="1551813"/>
            <a:ext cx="2081212" cy="3000376"/>
            <a:chOff x="3163888" y="-193675"/>
            <a:chExt cx="2081212" cy="3000376"/>
          </a:xfrm>
          <a:solidFill>
            <a:schemeClr val="bg1">
              <a:lumMod val="95000"/>
            </a:schemeClr>
          </a:solidFill>
          <a:effectLst>
            <a:outerShdw blurRad="63500" sx="102000" sy="102000" algn="ctr" rotWithShape="0">
              <a:prstClr val="black">
                <a:alpha val="40000"/>
              </a:prstClr>
            </a:outerShdw>
          </a:effectLst>
        </p:grpSpPr>
        <p:sp>
          <p:nvSpPr>
            <p:cNvPr id="493" name="Oval 43"/>
            <p:cNvSpPr>
              <a:spLocks noChangeArrowheads="1"/>
            </p:cNvSpPr>
            <p:nvPr/>
          </p:nvSpPr>
          <p:spPr bwMode="auto">
            <a:xfrm>
              <a:off x="3265488" y="-193675"/>
              <a:ext cx="635000" cy="6334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94" name="Freeform 45"/>
            <p:cNvSpPr/>
            <p:nvPr/>
          </p:nvSpPr>
          <p:spPr bwMode="auto">
            <a:xfrm>
              <a:off x="3400425" y="1385888"/>
              <a:ext cx="1146175" cy="1420813"/>
            </a:xfrm>
            <a:custGeom>
              <a:avLst/>
              <a:gdLst>
                <a:gd name="T0" fmla="*/ 62 w 459"/>
                <a:gd name="T1" fmla="*/ 569 h 569"/>
                <a:gd name="T2" fmla="*/ 41 w 459"/>
                <a:gd name="T3" fmla="*/ 566 h 569"/>
                <a:gd name="T4" fmla="*/ 1 w 459"/>
                <a:gd name="T5" fmla="*/ 520 h 569"/>
                <a:gd name="T6" fmla="*/ 26 w 459"/>
                <a:gd name="T7" fmla="*/ 493 h 569"/>
                <a:gd name="T8" fmla="*/ 53 w 459"/>
                <a:gd name="T9" fmla="*/ 515 h 569"/>
                <a:gd name="T10" fmla="*/ 68 w 459"/>
                <a:gd name="T11" fmla="*/ 515 h 569"/>
                <a:gd name="T12" fmla="*/ 105 w 459"/>
                <a:gd name="T13" fmla="*/ 490 h 569"/>
                <a:gd name="T14" fmla="*/ 407 w 459"/>
                <a:gd name="T15" fmla="*/ 16 h 569"/>
                <a:gd name="T16" fmla="*/ 443 w 459"/>
                <a:gd name="T17" fmla="*/ 8 h 569"/>
                <a:gd name="T18" fmla="*/ 451 w 459"/>
                <a:gd name="T19" fmla="*/ 45 h 569"/>
                <a:gd name="T20" fmla="*/ 149 w 459"/>
                <a:gd name="T21" fmla="*/ 519 h 569"/>
                <a:gd name="T22" fmla="*/ 62 w 459"/>
                <a:gd name="T23" fmla="*/ 569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9" h="569">
                  <a:moveTo>
                    <a:pt x="62" y="569"/>
                  </a:moveTo>
                  <a:cubicBezTo>
                    <a:pt x="55" y="569"/>
                    <a:pt x="47" y="568"/>
                    <a:pt x="41" y="566"/>
                  </a:cubicBezTo>
                  <a:cubicBezTo>
                    <a:pt x="17" y="560"/>
                    <a:pt x="1" y="542"/>
                    <a:pt x="1" y="520"/>
                  </a:cubicBezTo>
                  <a:cubicBezTo>
                    <a:pt x="0" y="505"/>
                    <a:pt x="12" y="493"/>
                    <a:pt x="26" y="493"/>
                  </a:cubicBezTo>
                  <a:cubicBezTo>
                    <a:pt x="39" y="492"/>
                    <a:pt x="51" y="502"/>
                    <a:pt x="53" y="515"/>
                  </a:cubicBezTo>
                  <a:cubicBezTo>
                    <a:pt x="56" y="516"/>
                    <a:pt x="61" y="517"/>
                    <a:pt x="68" y="515"/>
                  </a:cubicBezTo>
                  <a:cubicBezTo>
                    <a:pt x="77" y="514"/>
                    <a:pt x="92" y="509"/>
                    <a:pt x="105" y="490"/>
                  </a:cubicBezTo>
                  <a:cubicBezTo>
                    <a:pt x="407" y="16"/>
                    <a:pt x="407" y="16"/>
                    <a:pt x="407" y="16"/>
                  </a:cubicBezTo>
                  <a:cubicBezTo>
                    <a:pt x="414" y="4"/>
                    <a:pt x="431" y="0"/>
                    <a:pt x="443" y="8"/>
                  </a:cubicBezTo>
                  <a:cubicBezTo>
                    <a:pt x="455" y="16"/>
                    <a:pt x="459" y="33"/>
                    <a:pt x="451" y="45"/>
                  </a:cubicBezTo>
                  <a:cubicBezTo>
                    <a:pt x="149" y="519"/>
                    <a:pt x="149" y="519"/>
                    <a:pt x="149" y="519"/>
                  </a:cubicBezTo>
                  <a:cubicBezTo>
                    <a:pt x="126" y="555"/>
                    <a:pt x="91" y="569"/>
                    <a:pt x="62" y="5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95" name="Freeform 46"/>
            <p:cNvSpPr/>
            <p:nvPr/>
          </p:nvSpPr>
          <p:spPr bwMode="auto">
            <a:xfrm>
              <a:off x="4184650" y="1803400"/>
              <a:ext cx="406400" cy="469900"/>
            </a:xfrm>
            <a:custGeom>
              <a:avLst/>
              <a:gdLst>
                <a:gd name="T0" fmla="*/ 129 w 163"/>
                <a:gd name="T1" fmla="*/ 16 h 188"/>
                <a:gd name="T2" fmla="*/ 147 w 163"/>
                <a:gd name="T3" fmla="*/ 91 h 188"/>
                <a:gd name="T4" fmla="*/ 109 w 163"/>
                <a:gd name="T5" fmla="*/ 154 h 188"/>
                <a:gd name="T6" fmla="*/ 34 w 163"/>
                <a:gd name="T7" fmla="*/ 172 h 188"/>
                <a:gd name="T8" fmla="*/ 34 w 163"/>
                <a:gd name="T9" fmla="*/ 172 h 188"/>
                <a:gd name="T10" fmla="*/ 16 w 163"/>
                <a:gd name="T11" fmla="*/ 97 h 188"/>
                <a:gd name="T12" fmla="*/ 54 w 163"/>
                <a:gd name="T13" fmla="*/ 34 h 188"/>
                <a:gd name="T14" fmla="*/ 129 w 163"/>
                <a:gd name="T15" fmla="*/ 16 h 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3" h="188">
                  <a:moveTo>
                    <a:pt x="129" y="16"/>
                  </a:moveTo>
                  <a:cubicBezTo>
                    <a:pt x="155" y="32"/>
                    <a:pt x="163" y="65"/>
                    <a:pt x="147" y="91"/>
                  </a:cubicBezTo>
                  <a:cubicBezTo>
                    <a:pt x="109" y="154"/>
                    <a:pt x="109" y="154"/>
                    <a:pt x="109" y="154"/>
                  </a:cubicBezTo>
                  <a:cubicBezTo>
                    <a:pt x="94" y="179"/>
                    <a:pt x="60" y="188"/>
                    <a:pt x="34" y="172"/>
                  </a:cubicBezTo>
                  <a:cubicBezTo>
                    <a:pt x="34" y="172"/>
                    <a:pt x="34" y="172"/>
                    <a:pt x="34" y="172"/>
                  </a:cubicBezTo>
                  <a:cubicBezTo>
                    <a:pt x="9" y="156"/>
                    <a:pt x="0" y="123"/>
                    <a:pt x="16" y="97"/>
                  </a:cubicBezTo>
                  <a:cubicBezTo>
                    <a:pt x="54" y="34"/>
                    <a:pt x="54" y="34"/>
                    <a:pt x="54" y="34"/>
                  </a:cubicBezTo>
                  <a:cubicBezTo>
                    <a:pt x="70" y="8"/>
                    <a:pt x="103" y="0"/>
                    <a:pt x="12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96" name="Freeform 47"/>
            <p:cNvSpPr/>
            <p:nvPr/>
          </p:nvSpPr>
          <p:spPr bwMode="auto">
            <a:xfrm>
              <a:off x="3752850" y="1793875"/>
              <a:ext cx="404813" cy="466725"/>
            </a:xfrm>
            <a:custGeom>
              <a:avLst/>
              <a:gdLst>
                <a:gd name="T0" fmla="*/ 128 w 162"/>
                <a:gd name="T1" fmla="*/ 16 h 187"/>
                <a:gd name="T2" fmla="*/ 147 w 162"/>
                <a:gd name="T3" fmla="*/ 91 h 187"/>
                <a:gd name="T4" fmla="*/ 109 w 162"/>
                <a:gd name="T5" fmla="*/ 153 h 187"/>
                <a:gd name="T6" fmla="*/ 34 w 162"/>
                <a:gd name="T7" fmla="*/ 172 h 187"/>
                <a:gd name="T8" fmla="*/ 34 w 162"/>
                <a:gd name="T9" fmla="*/ 172 h 187"/>
                <a:gd name="T10" fmla="*/ 15 w 162"/>
                <a:gd name="T11" fmla="*/ 97 h 187"/>
                <a:gd name="T12" fmla="*/ 53 w 162"/>
                <a:gd name="T13" fmla="*/ 34 h 187"/>
                <a:gd name="T14" fmla="*/ 128 w 162"/>
                <a:gd name="T15" fmla="*/ 16 h 1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 h="187">
                  <a:moveTo>
                    <a:pt x="128" y="16"/>
                  </a:moveTo>
                  <a:cubicBezTo>
                    <a:pt x="154" y="31"/>
                    <a:pt x="162" y="65"/>
                    <a:pt x="147" y="91"/>
                  </a:cubicBezTo>
                  <a:cubicBezTo>
                    <a:pt x="109" y="153"/>
                    <a:pt x="109" y="153"/>
                    <a:pt x="109" y="153"/>
                  </a:cubicBezTo>
                  <a:cubicBezTo>
                    <a:pt x="93" y="179"/>
                    <a:pt x="60" y="187"/>
                    <a:pt x="34" y="172"/>
                  </a:cubicBezTo>
                  <a:cubicBezTo>
                    <a:pt x="34" y="172"/>
                    <a:pt x="34" y="172"/>
                    <a:pt x="34" y="172"/>
                  </a:cubicBezTo>
                  <a:cubicBezTo>
                    <a:pt x="8" y="156"/>
                    <a:pt x="0" y="123"/>
                    <a:pt x="15" y="97"/>
                  </a:cubicBezTo>
                  <a:cubicBezTo>
                    <a:pt x="53" y="34"/>
                    <a:pt x="53" y="34"/>
                    <a:pt x="53" y="34"/>
                  </a:cubicBezTo>
                  <a:cubicBezTo>
                    <a:pt x="69" y="8"/>
                    <a:pt x="103" y="0"/>
                    <a:pt x="128"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97" name="Freeform 48"/>
            <p:cNvSpPr/>
            <p:nvPr/>
          </p:nvSpPr>
          <p:spPr bwMode="auto">
            <a:xfrm>
              <a:off x="3517900" y="500063"/>
              <a:ext cx="493713" cy="909638"/>
            </a:xfrm>
            <a:custGeom>
              <a:avLst/>
              <a:gdLst>
                <a:gd name="T0" fmla="*/ 115 w 198"/>
                <a:gd name="T1" fmla="*/ 364 h 364"/>
                <a:gd name="T2" fmla="*/ 38 w 198"/>
                <a:gd name="T3" fmla="*/ 299 h 364"/>
                <a:gd name="T4" fmla="*/ 6 w 198"/>
                <a:gd name="T5" fmla="*/ 96 h 364"/>
                <a:gd name="T6" fmla="*/ 71 w 198"/>
                <a:gd name="T7" fmla="*/ 7 h 364"/>
                <a:gd name="T8" fmla="*/ 160 w 198"/>
                <a:gd name="T9" fmla="*/ 71 h 364"/>
                <a:gd name="T10" fmla="*/ 192 w 198"/>
                <a:gd name="T11" fmla="*/ 275 h 364"/>
                <a:gd name="T12" fmla="*/ 127 w 198"/>
                <a:gd name="T13" fmla="*/ 363 h 364"/>
                <a:gd name="T14" fmla="*/ 115 w 198"/>
                <a:gd name="T15" fmla="*/ 364 h 3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 h="364">
                  <a:moveTo>
                    <a:pt x="115" y="364"/>
                  </a:moveTo>
                  <a:cubicBezTo>
                    <a:pt x="77" y="364"/>
                    <a:pt x="44" y="337"/>
                    <a:pt x="38" y="299"/>
                  </a:cubicBezTo>
                  <a:cubicBezTo>
                    <a:pt x="6" y="96"/>
                    <a:pt x="6" y="96"/>
                    <a:pt x="6" y="96"/>
                  </a:cubicBezTo>
                  <a:cubicBezTo>
                    <a:pt x="0" y="53"/>
                    <a:pt x="29" y="13"/>
                    <a:pt x="71" y="7"/>
                  </a:cubicBezTo>
                  <a:cubicBezTo>
                    <a:pt x="113" y="0"/>
                    <a:pt x="153" y="29"/>
                    <a:pt x="160" y="71"/>
                  </a:cubicBezTo>
                  <a:cubicBezTo>
                    <a:pt x="192" y="275"/>
                    <a:pt x="192" y="275"/>
                    <a:pt x="192" y="275"/>
                  </a:cubicBezTo>
                  <a:cubicBezTo>
                    <a:pt x="198" y="317"/>
                    <a:pt x="169" y="357"/>
                    <a:pt x="127" y="363"/>
                  </a:cubicBezTo>
                  <a:cubicBezTo>
                    <a:pt x="123" y="364"/>
                    <a:pt x="119" y="364"/>
                    <a:pt x="115" y="3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98" name="Freeform 49"/>
            <p:cNvSpPr/>
            <p:nvPr/>
          </p:nvSpPr>
          <p:spPr bwMode="auto">
            <a:xfrm>
              <a:off x="3602038" y="1084263"/>
              <a:ext cx="949325" cy="1023938"/>
            </a:xfrm>
            <a:custGeom>
              <a:avLst/>
              <a:gdLst>
                <a:gd name="T0" fmla="*/ 169 w 380"/>
                <a:gd name="T1" fmla="*/ 410 h 410"/>
                <a:gd name="T2" fmla="*/ 124 w 380"/>
                <a:gd name="T3" fmla="*/ 384 h 410"/>
                <a:gd name="T4" fmla="*/ 16 w 380"/>
                <a:gd name="T5" fmla="*/ 203 h 410"/>
                <a:gd name="T6" fmla="*/ 9 w 380"/>
                <a:gd name="T7" fmla="*/ 179 h 410"/>
                <a:gd name="T8" fmla="*/ 1 w 380"/>
                <a:gd name="T9" fmla="*/ 56 h 410"/>
                <a:gd name="T10" fmla="*/ 15 w 380"/>
                <a:gd name="T11" fmla="*/ 16 h 410"/>
                <a:gd name="T12" fmla="*/ 54 w 380"/>
                <a:gd name="T13" fmla="*/ 0 h 410"/>
                <a:gd name="T14" fmla="*/ 114 w 380"/>
                <a:gd name="T15" fmla="*/ 0 h 410"/>
                <a:gd name="T16" fmla="*/ 156 w 380"/>
                <a:gd name="T17" fmla="*/ 21 h 410"/>
                <a:gd name="T18" fmla="*/ 380 w 380"/>
                <a:gd name="T19" fmla="*/ 321 h 410"/>
                <a:gd name="T20" fmla="*/ 356 w 380"/>
                <a:gd name="T21" fmla="*/ 375 h 410"/>
                <a:gd name="T22" fmla="*/ 282 w 380"/>
                <a:gd name="T23" fmla="*/ 365 h 410"/>
                <a:gd name="T24" fmla="*/ 113 w 380"/>
                <a:gd name="T25" fmla="*/ 139 h 410"/>
                <a:gd name="T26" fmla="*/ 114 w 380"/>
                <a:gd name="T27" fmla="*/ 160 h 410"/>
                <a:gd name="T28" fmla="*/ 215 w 380"/>
                <a:gd name="T29" fmla="*/ 329 h 410"/>
                <a:gd name="T30" fmla="*/ 196 w 380"/>
                <a:gd name="T31" fmla="*/ 402 h 410"/>
                <a:gd name="T32" fmla="*/ 169 w 380"/>
                <a:gd name="T33" fmla="*/ 410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0" h="410">
                  <a:moveTo>
                    <a:pt x="169" y="410"/>
                  </a:moveTo>
                  <a:cubicBezTo>
                    <a:pt x="151" y="410"/>
                    <a:pt x="134" y="400"/>
                    <a:pt x="124" y="384"/>
                  </a:cubicBezTo>
                  <a:cubicBezTo>
                    <a:pt x="16" y="203"/>
                    <a:pt x="16" y="203"/>
                    <a:pt x="16" y="203"/>
                  </a:cubicBezTo>
                  <a:cubicBezTo>
                    <a:pt x="12" y="196"/>
                    <a:pt x="10" y="188"/>
                    <a:pt x="9" y="179"/>
                  </a:cubicBezTo>
                  <a:cubicBezTo>
                    <a:pt x="1" y="56"/>
                    <a:pt x="1" y="56"/>
                    <a:pt x="1" y="56"/>
                  </a:cubicBezTo>
                  <a:cubicBezTo>
                    <a:pt x="0" y="41"/>
                    <a:pt x="5" y="27"/>
                    <a:pt x="15" y="16"/>
                  </a:cubicBezTo>
                  <a:cubicBezTo>
                    <a:pt x="25" y="6"/>
                    <a:pt x="39" y="0"/>
                    <a:pt x="54" y="0"/>
                  </a:cubicBezTo>
                  <a:cubicBezTo>
                    <a:pt x="114" y="0"/>
                    <a:pt x="114" y="0"/>
                    <a:pt x="114" y="0"/>
                  </a:cubicBezTo>
                  <a:cubicBezTo>
                    <a:pt x="131" y="0"/>
                    <a:pt x="146" y="7"/>
                    <a:pt x="156" y="21"/>
                  </a:cubicBezTo>
                  <a:cubicBezTo>
                    <a:pt x="380" y="321"/>
                    <a:pt x="380" y="321"/>
                    <a:pt x="380" y="321"/>
                  </a:cubicBezTo>
                  <a:cubicBezTo>
                    <a:pt x="377" y="345"/>
                    <a:pt x="379" y="358"/>
                    <a:pt x="356" y="375"/>
                  </a:cubicBezTo>
                  <a:cubicBezTo>
                    <a:pt x="333" y="393"/>
                    <a:pt x="299" y="388"/>
                    <a:pt x="282" y="365"/>
                  </a:cubicBezTo>
                  <a:cubicBezTo>
                    <a:pt x="113" y="139"/>
                    <a:pt x="113" y="139"/>
                    <a:pt x="113" y="139"/>
                  </a:cubicBezTo>
                  <a:cubicBezTo>
                    <a:pt x="114" y="160"/>
                    <a:pt x="114" y="160"/>
                    <a:pt x="114" y="160"/>
                  </a:cubicBezTo>
                  <a:cubicBezTo>
                    <a:pt x="215" y="329"/>
                    <a:pt x="215" y="329"/>
                    <a:pt x="215" y="329"/>
                  </a:cubicBezTo>
                  <a:cubicBezTo>
                    <a:pt x="230" y="355"/>
                    <a:pt x="222" y="387"/>
                    <a:pt x="196" y="402"/>
                  </a:cubicBezTo>
                  <a:cubicBezTo>
                    <a:pt x="188" y="407"/>
                    <a:pt x="179" y="410"/>
                    <a:pt x="169" y="4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499" name="Freeform 50"/>
            <p:cNvSpPr/>
            <p:nvPr/>
          </p:nvSpPr>
          <p:spPr bwMode="auto">
            <a:xfrm>
              <a:off x="3163888" y="498475"/>
              <a:ext cx="1222375" cy="1000125"/>
            </a:xfrm>
            <a:custGeom>
              <a:avLst/>
              <a:gdLst>
                <a:gd name="T0" fmla="*/ 58 w 490"/>
                <a:gd name="T1" fmla="*/ 401 h 401"/>
                <a:gd name="T2" fmla="*/ 48 w 490"/>
                <a:gd name="T3" fmla="*/ 400 h 401"/>
                <a:gd name="T4" fmla="*/ 6 w 490"/>
                <a:gd name="T5" fmla="*/ 338 h 401"/>
                <a:gd name="T6" fmla="*/ 41 w 490"/>
                <a:gd name="T7" fmla="*/ 152 h 401"/>
                <a:gd name="T8" fmla="*/ 58 w 490"/>
                <a:gd name="T9" fmla="*/ 122 h 401"/>
                <a:gd name="T10" fmla="*/ 169 w 490"/>
                <a:gd name="T11" fmla="*/ 22 h 401"/>
                <a:gd name="T12" fmla="*/ 238 w 490"/>
                <a:gd name="T13" fmla="*/ 0 h 401"/>
                <a:gd name="T14" fmla="*/ 388 w 490"/>
                <a:gd name="T15" fmla="*/ 0 h 401"/>
                <a:gd name="T16" fmla="*/ 439 w 490"/>
                <a:gd name="T17" fmla="*/ 41 h 401"/>
                <a:gd name="T18" fmla="*/ 483 w 490"/>
                <a:gd name="T19" fmla="*/ 224 h 401"/>
                <a:gd name="T20" fmla="*/ 444 w 490"/>
                <a:gd name="T21" fmla="*/ 288 h 401"/>
                <a:gd name="T22" fmla="*/ 380 w 490"/>
                <a:gd name="T23" fmla="*/ 249 h 401"/>
                <a:gd name="T24" fmla="*/ 346 w 490"/>
                <a:gd name="T25" fmla="*/ 106 h 401"/>
                <a:gd name="T26" fmla="*/ 236 w 490"/>
                <a:gd name="T27" fmla="*/ 106 h 401"/>
                <a:gd name="T28" fmla="*/ 142 w 490"/>
                <a:gd name="T29" fmla="*/ 190 h 401"/>
                <a:gd name="T30" fmla="*/ 110 w 490"/>
                <a:gd name="T31" fmla="*/ 358 h 401"/>
                <a:gd name="T32" fmla="*/ 58 w 490"/>
                <a:gd name="T33" fmla="*/ 40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0" h="401">
                  <a:moveTo>
                    <a:pt x="58" y="401"/>
                  </a:moveTo>
                  <a:cubicBezTo>
                    <a:pt x="55" y="401"/>
                    <a:pt x="51" y="400"/>
                    <a:pt x="48" y="400"/>
                  </a:cubicBezTo>
                  <a:cubicBezTo>
                    <a:pt x="19" y="394"/>
                    <a:pt x="0" y="367"/>
                    <a:pt x="6" y="338"/>
                  </a:cubicBezTo>
                  <a:cubicBezTo>
                    <a:pt x="41" y="152"/>
                    <a:pt x="41" y="152"/>
                    <a:pt x="41" y="152"/>
                  </a:cubicBezTo>
                  <a:cubicBezTo>
                    <a:pt x="44" y="141"/>
                    <a:pt x="50" y="130"/>
                    <a:pt x="58" y="122"/>
                  </a:cubicBezTo>
                  <a:cubicBezTo>
                    <a:pt x="58" y="122"/>
                    <a:pt x="153" y="35"/>
                    <a:pt x="169" y="22"/>
                  </a:cubicBezTo>
                  <a:cubicBezTo>
                    <a:pt x="184" y="9"/>
                    <a:pt x="225" y="0"/>
                    <a:pt x="238" y="0"/>
                  </a:cubicBezTo>
                  <a:cubicBezTo>
                    <a:pt x="388" y="0"/>
                    <a:pt x="388" y="0"/>
                    <a:pt x="388" y="0"/>
                  </a:cubicBezTo>
                  <a:cubicBezTo>
                    <a:pt x="412" y="0"/>
                    <a:pt x="434" y="17"/>
                    <a:pt x="439" y="41"/>
                  </a:cubicBezTo>
                  <a:cubicBezTo>
                    <a:pt x="483" y="224"/>
                    <a:pt x="483" y="224"/>
                    <a:pt x="483" y="224"/>
                  </a:cubicBezTo>
                  <a:cubicBezTo>
                    <a:pt x="490" y="252"/>
                    <a:pt x="473" y="281"/>
                    <a:pt x="444" y="288"/>
                  </a:cubicBezTo>
                  <a:cubicBezTo>
                    <a:pt x="416" y="295"/>
                    <a:pt x="387" y="277"/>
                    <a:pt x="380" y="249"/>
                  </a:cubicBezTo>
                  <a:cubicBezTo>
                    <a:pt x="346" y="106"/>
                    <a:pt x="346" y="106"/>
                    <a:pt x="346" y="106"/>
                  </a:cubicBezTo>
                  <a:cubicBezTo>
                    <a:pt x="236" y="106"/>
                    <a:pt x="236" y="106"/>
                    <a:pt x="236" y="106"/>
                  </a:cubicBezTo>
                  <a:cubicBezTo>
                    <a:pt x="142" y="190"/>
                    <a:pt x="142" y="190"/>
                    <a:pt x="142" y="190"/>
                  </a:cubicBezTo>
                  <a:cubicBezTo>
                    <a:pt x="110" y="358"/>
                    <a:pt x="110" y="358"/>
                    <a:pt x="110" y="358"/>
                  </a:cubicBezTo>
                  <a:cubicBezTo>
                    <a:pt x="105" y="383"/>
                    <a:pt x="83" y="401"/>
                    <a:pt x="58" y="4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00" name="Freeform 51"/>
            <p:cNvSpPr/>
            <p:nvPr/>
          </p:nvSpPr>
          <p:spPr bwMode="auto">
            <a:xfrm>
              <a:off x="4171950" y="1071563"/>
              <a:ext cx="1073150" cy="508000"/>
            </a:xfrm>
            <a:custGeom>
              <a:avLst/>
              <a:gdLst>
                <a:gd name="T0" fmla="*/ 410 w 430"/>
                <a:gd name="T1" fmla="*/ 203 h 203"/>
                <a:gd name="T2" fmla="*/ 401 w 430"/>
                <a:gd name="T3" fmla="*/ 200 h 203"/>
                <a:gd name="T4" fmla="*/ 11 w 430"/>
                <a:gd name="T5" fmla="*/ 35 h 203"/>
                <a:gd name="T6" fmla="*/ 4 w 430"/>
                <a:gd name="T7" fmla="*/ 13 h 203"/>
                <a:gd name="T8" fmla="*/ 27 w 430"/>
                <a:gd name="T9" fmla="*/ 4 h 203"/>
                <a:gd name="T10" fmla="*/ 417 w 430"/>
                <a:gd name="T11" fmla="*/ 169 h 203"/>
                <a:gd name="T12" fmla="*/ 426 w 430"/>
                <a:gd name="T13" fmla="*/ 192 h 203"/>
                <a:gd name="T14" fmla="*/ 410 w 430"/>
                <a:gd name="T15" fmla="*/ 203 h 2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0" h="203">
                  <a:moveTo>
                    <a:pt x="410" y="203"/>
                  </a:moveTo>
                  <a:cubicBezTo>
                    <a:pt x="408" y="203"/>
                    <a:pt x="405" y="202"/>
                    <a:pt x="401" y="200"/>
                  </a:cubicBezTo>
                  <a:cubicBezTo>
                    <a:pt x="11" y="35"/>
                    <a:pt x="11" y="35"/>
                    <a:pt x="11" y="35"/>
                  </a:cubicBezTo>
                  <a:cubicBezTo>
                    <a:pt x="4" y="33"/>
                    <a:pt x="0" y="22"/>
                    <a:pt x="4" y="13"/>
                  </a:cubicBezTo>
                  <a:cubicBezTo>
                    <a:pt x="7" y="4"/>
                    <a:pt x="18" y="0"/>
                    <a:pt x="27" y="4"/>
                  </a:cubicBezTo>
                  <a:cubicBezTo>
                    <a:pt x="417" y="169"/>
                    <a:pt x="417" y="169"/>
                    <a:pt x="417" y="169"/>
                  </a:cubicBezTo>
                  <a:cubicBezTo>
                    <a:pt x="426" y="172"/>
                    <a:pt x="430" y="183"/>
                    <a:pt x="426" y="192"/>
                  </a:cubicBezTo>
                  <a:cubicBezTo>
                    <a:pt x="424" y="198"/>
                    <a:pt x="417" y="203"/>
                    <a:pt x="410" y="2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01" name="Freeform 52"/>
            <p:cNvSpPr/>
            <p:nvPr/>
          </p:nvSpPr>
          <p:spPr bwMode="auto">
            <a:xfrm>
              <a:off x="3227388" y="1316038"/>
              <a:ext cx="1074738" cy="504825"/>
            </a:xfrm>
            <a:custGeom>
              <a:avLst/>
              <a:gdLst>
                <a:gd name="T0" fmla="*/ 410 w 430"/>
                <a:gd name="T1" fmla="*/ 202 h 202"/>
                <a:gd name="T2" fmla="*/ 403 w 430"/>
                <a:gd name="T3" fmla="*/ 201 h 202"/>
                <a:gd name="T4" fmla="*/ 13 w 430"/>
                <a:gd name="T5" fmla="*/ 36 h 202"/>
                <a:gd name="T6" fmla="*/ 4 w 430"/>
                <a:gd name="T7" fmla="*/ 13 h 202"/>
                <a:gd name="T8" fmla="*/ 27 w 430"/>
                <a:gd name="T9" fmla="*/ 3 h 202"/>
                <a:gd name="T10" fmla="*/ 417 w 430"/>
                <a:gd name="T11" fmla="*/ 168 h 202"/>
                <a:gd name="T12" fmla="*/ 426 w 430"/>
                <a:gd name="T13" fmla="*/ 191 h 202"/>
                <a:gd name="T14" fmla="*/ 410 w 430"/>
                <a:gd name="T15" fmla="*/ 202 h 2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0" h="202">
                  <a:moveTo>
                    <a:pt x="410" y="202"/>
                  </a:moveTo>
                  <a:cubicBezTo>
                    <a:pt x="408" y="202"/>
                    <a:pt x="405" y="202"/>
                    <a:pt x="403" y="201"/>
                  </a:cubicBezTo>
                  <a:cubicBezTo>
                    <a:pt x="13" y="36"/>
                    <a:pt x="13" y="36"/>
                    <a:pt x="13" y="36"/>
                  </a:cubicBezTo>
                  <a:cubicBezTo>
                    <a:pt x="4" y="32"/>
                    <a:pt x="0" y="22"/>
                    <a:pt x="4" y="13"/>
                  </a:cubicBezTo>
                  <a:cubicBezTo>
                    <a:pt x="7" y="4"/>
                    <a:pt x="18" y="0"/>
                    <a:pt x="27" y="3"/>
                  </a:cubicBezTo>
                  <a:cubicBezTo>
                    <a:pt x="417" y="168"/>
                    <a:pt x="417" y="168"/>
                    <a:pt x="417" y="168"/>
                  </a:cubicBezTo>
                  <a:cubicBezTo>
                    <a:pt x="426" y="172"/>
                    <a:pt x="430" y="182"/>
                    <a:pt x="426" y="191"/>
                  </a:cubicBezTo>
                  <a:cubicBezTo>
                    <a:pt x="424" y="198"/>
                    <a:pt x="417" y="202"/>
                    <a:pt x="410" y="2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grpSp>
      <p:grpSp>
        <p:nvGrpSpPr>
          <p:cNvPr id="502" name="Group 10"/>
          <p:cNvGrpSpPr/>
          <p:nvPr/>
        </p:nvGrpSpPr>
        <p:grpSpPr>
          <a:xfrm>
            <a:off x="8495185" y="1736756"/>
            <a:ext cx="2941638" cy="2347913"/>
            <a:chOff x="6451600" y="4137025"/>
            <a:chExt cx="2941638" cy="2347913"/>
          </a:xfrm>
          <a:solidFill>
            <a:schemeClr val="bg1">
              <a:lumMod val="95000"/>
            </a:schemeClr>
          </a:solidFill>
          <a:effectLst>
            <a:outerShdw blurRad="63500" sx="102000" sy="102000" algn="ctr" rotWithShape="0">
              <a:prstClr val="black">
                <a:alpha val="40000"/>
              </a:prstClr>
            </a:outerShdw>
          </a:effectLst>
        </p:grpSpPr>
        <p:sp>
          <p:nvSpPr>
            <p:cNvPr id="503" name="Freeform 5"/>
            <p:cNvSpPr/>
            <p:nvPr/>
          </p:nvSpPr>
          <p:spPr bwMode="auto">
            <a:xfrm>
              <a:off x="7254875" y="5381625"/>
              <a:ext cx="958850" cy="625475"/>
            </a:xfrm>
            <a:custGeom>
              <a:avLst/>
              <a:gdLst>
                <a:gd name="T0" fmla="*/ 54 w 384"/>
                <a:gd name="T1" fmla="*/ 251 h 251"/>
                <a:gd name="T2" fmla="*/ 4 w 384"/>
                <a:gd name="T3" fmla="*/ 208 h 251"/>
                <a:gd name="T4" fmla="*/ 47 w 384"/>
                <a:gd name="T5" fmla="*/ 151 h 251"/>
                <a:gd name="T6" fmla="*/ 212 w 384"/>
                <a:gd name="T7" fmla="*/ 130 h 251"/>
                <a:gd name="T8" fmla="*/ 286 w 384"/>
                <a:gd name="T9" fmla="*/ 27 h 251"/>
                <a:gd name="T10" fmla="*/ 356 w 384"/>
                <a:gd name="T11" fmla="*/ 16 h 251"/>
                <a:gd name="T12" fmla="*/ 368 w 384"/>
                <a:gd name="T13" fmla="*/ 86 h 251"/>
                <a:gd name="T14" fmla="*/ 281 w 384"/>
                <a:gd name="T15" fmla="*/ 207 h 251"/>
                <a:gd name="T16" fmla="*/ 246 w 384"/>
                <a:gd name="T17" fmla="*/ 227 h 251"/>
                <a:gd name="T18" fmla="*/ 60 w 384"/>
                <a:gd name="T19" fmla="*/ 251 h 251"/>
                <a:gd name="T20" fmla="*/ 54 w 384"/>
                <a:gd name="T21" fmla="*/ 251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4" h="251">
                  <a:moveTo>
                    <a:pt x="54" y="251"/>
                  </a:moveTo>
                  <a:cubicBezTo>
                    <a:pt x="29" y="251"/>
                    <a:pt x="7" y="233"/>
                    <a:pt x="4" y="208"/>
                  </a:cubicBezTo>
                  <a:cubicBezTo>
                    <a:pt x="0" y="180"/>
                    <a:pt x="20" y="155"/>
                    <a:pt x="47" y="151"/>
                  </a:cubicBezTo>
                  <a:cubicBezTo>
                    <a:pt x="212" y="130"/>
                    <a:pt x="212" y="130"/>
                    <a:pt x="212" y="130"/>
                  </a:cubicBezTo>
                  <a:cubicBezTo>
                    <a:pt x="286" y="27"/>
                    <a:pt x="286" y="27"/>
                    <a:pt x="286" y="27"/>
                  </a:cubicBezTo>
                  <a:cubicBezTo>
                    <a:pt x="302" y="5"/>
                    <a:pt x="334" y="0"/>
                    <a:pt x="356" y="16"/>
                  </a:cubicBezTo>
                  <a:cubicBezTo>
                    <a:pt x="379" y="32"/>
                    <a:pt x="384" y="64"/>
                    <a:pt x="368" y="86"/>
                  </a:cubicBezTo>
                  <a:cubicBezTo>
                    <a:pt x="281" y="207"/>
                    <a:pt x="281" y="207"/>
                    <a:pt x="281" y="207"/>
                  </a:cubicBezTo>
                  <a:cubicBezTo>
                    <a:pt x="272" y="218"/>
                    <a:pt x="260" y="225"/>
                    <a:pt x="246" y="227"/>
                  </a:cubicBezTo>
                  <a:cubicBezTo>
                    <a:pt x="60" y="251"/>
                    <a:pt x="60" y="251"/>
                    <a:pt x="60" y="251"/>
                  </a:cubicBezTo>
                  <a:cubicBezTo>
                    <a:pt x="58" y="251"/>
                    <a:pt x="56" y="251"/>
                    <a:pt x="54" y="2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04" name="Freeform 6"/>
            <p:cNvSpPr/>
            <p:nvPr/>
          </p:nvSpPr>
          <p:spPr bwMode="auto">
            <a:xfrm>
              <a:off x="7916863" y="4711700"/>
              <a:ext cx="823913" cy="1001713"/>
            </a:xfrm>
            <a:custGeom>
              <a:avLst/>
              <a:gdLst>
                <a:gd name="T0" fmla="*/ 81 w 330"/>
                <a:gd name="T1" fmla="*/ 347 h 401"/>
                <a:gd name="T2" fmla="*/ 44 w 330"/>
                <a:gd name="T3" fmla="*/ 393 h 401"/>
                <a:gd name="T4" fmla="*/ 22 w 330"/>
                <a:gd name="T5" fmla="*/ 291 h 401"/>
                <a:gd name="T6" fmla="*/ 184 w 330"/>
                <a:gd name="T7" fmla="*/ 44 h 401"/>
                <a:gd name="T8" fmla="*/ 286 w 330"/>
                <a:gd name="T9" fmla="*/ 22 h 401"/>
                <a:gd name="T10" fmla="*/ 307 w 330"/>
                <a:gd name="T11" fmla="*/ 124 h 401"/>
                <a:gd name="T12" fmla="*/ 146 w 330"/>
                <a:gd name="T13" fmla="*/ 372 h 401"/>
                <a:gd name="T14" fmla="*/ 81 w 330"/>
                <a:gd name="T15" fmla="*/ 347 h 4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0" h="401">
                  <a:moveTo>
                    <a:pt x="81" y="347"/>
                  </a:moveTo>
                  <a:cubicBezTo>
                    <a:pt x="67" y="347"/>
                    <a:pt x="56" y="401"/>
                    <a:pt x="44" y="393"/>
                  </a:cubicBezTo>
                  <a:cubicBezTo>
                    <a:pt x="10" y="371"/>
                    <a:pt x="0" y="325"/>
                    <a:pt x="22" y="291"/>
                  </a:cubicBezTo>
                  <a:cubicBezTo>
                    <a:pt x="184" y="44"/>
                    <a:pt x="184" y="44"/>
                    <a:pt x="184" y="44"/>
                  </a:cubicBezTo>
                  <a:cubicBezTo>
                    <a:pt x="206" y="10"/>
                    <a:pt x="252" y="0"/>
                    <a:pt x="286" y="22"/>
                  </a:cubicBezTo>
                  <a:cubicBezTo>
                    <a:pt x="320" y="44"/>
                    <a:pt x="330" y="90"/>
                    <a:pt x="307" y="124"/>
                  </a:cubicBezTo>
                  <a:cubicBezTo>
                    <a:pt x="146" y="372"/>
                    <a:pt x="146" y="372"/>
                    <a:pt x="146" y="372"/>
                  </a:cubicBezTo>
                  <a:cubicBezTo>
                    <a:pt x="132" y="393"/>
                    <a:pt x="105" y="347"/>
                    <a:pt x="81" y="3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05" name="Freeform 7"/>
            <p:cNvSpPr/>
            <p:nvPr/>
          </p:nvSpPr>
          <p:spPr bwMode="auto">
            <a:xfrm>
              <a:off x="7510463" y="4733925"/>
              <a:ext cx="1824038" cy="569913"/>
            </a:xfrm>
            <a:custGeom>
              <a:avLst/>
              <a:gdLst>
                <a:gd name="T0" fmla="*/ 57 w 731"/>
                <a:gd name="T1" fmla="*/ 228 h 228"/>
                <a:gd name="T2" fmla="*/ 26 w 731"/>
                <a:gd name="T3" fmla="*/ 217 h 228"/>
                <a:gd name="T4" fmla="*/ 17 w 731"/>
                <a:gd name="T5" fmla="*/ 147 h 228"/>
                <a:gd name="T6" fmla="*/ 116 w 731"/>
                <a:gd name="T7" fmla="*/ 20 h 228"/>
                <a:gd name="T8" fmla="*/ 156 w 731"/>
                <a:gd name="T9" fmla="*/ 0 h 228"/>
                <a:gd name="T10" fmla="*/ 396 w 731"/>
                <a:gd name="T11" fmla="*/ 0 h 228"/>
                <a:gd name="T12" fmla="*/ 475 w 731"/>
                <a:gd name="T13" fmla="*/ 32 h 228"/>
                <a:gd name="T14" fmla="*/ 552 w 731"/>
                <a:gd name="T15" fmla="*/ 121 h 228"/>
                <a:gd name="T16" fmla="*/ 676 w 731"/>
                <a:gd name="T17" fmla="*/ 114 h 228"/>
                <a:gd name="T18" fmla="*/ 729 w 731"/>
                <a:gd name="T19" fmla="*/ 161 h 228"/>
                <a:gd name="T20" fmla="*/ 682 w 731"/>
                <a:gd name="T21" fmla="*/ 214 h 228"/>
                <a:gd name="T22" fmla="*/ 533 w 731"/>
                <a:gd name="T23" fmla="*/ 223 h 228"/>
                <a:gd name="T24" fmla="*/ 492 w 731"/>
                <a:gd name="T25" fmla="*/ 205 h 228"/>
                <a:gd name="T26" fmla="*/ 402 w 731"/>
                <a:gd name="T27" fmla="*/ 101 h 228"/>
                <a:gd name="T28" fmla="*/ 180 w 731"/>
                <a:gd name="T29" fmla="*/ 101 h 228"/>
                <a:gd name="T30" fmla="*/ 97 w 731"/>
                <a:gd name="T31" fmla="*/ 208 h 228"/>
                <a:gd name="T32" fmla="*/ 57 w 731"/>
                <a:gd name="T33"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1" h="228">
                  <a:moveTo>
                    <a:pt x="57" y="228"/>
                  </a:moveTo>
                  <a:cubicBezTo>
                    <a:pt x="46" y="228"/>
                    <a:pt x="35" y="224"/>
                    <a:pt x="26" y="217"/>
                  </a:cubicBezTo>
                  <a:cubicBezTo>
                    <a:pt x="4" y="200"/>
                    <a:pt x="0" y="169"/>
                    <a:pt x="17" y="147"/>
                  </a:cubicBezTo>
                  <a:cubicBezTo>
                    <a:pt x="116" y="20"/>
                    <a:pt x="116" y="20"/>
                    <a:pt x="116" y="20"/>
                  </a:cubicBezTo>
                  <a:cubicBezTo>
                    <a:pt x="126" y="7"/>
                    <a:pt x="140" y="0"/>
                    <a:pt x="156" y="0"/>
                  </a:cubicBezTo>
                  <a:cubicBezTo>
                    <a:pt x="156" y="0"/>
                    <a:pt x="350" y="0"/>
                    <a:pt x="396" y="0"/>
                  </a:cubicBezTo>
                  <a:cubicBezTo>
                    <a:pt x="442" y="0"/>
                    <a:pt x="463" y="21"/>
                    <a:pt x="475" y="32"/>
                  </a:cubicBezTo>
                  <a:cubicBezTo>
                    <a:pt x="487" y="42"/>
                    <a:pt x="552" y="121"/>
                    <a:pt x="552" y="121"/>
                  </a:cubicBezTo>
                  <a:cubicBezTo>
                    <a:pt x="676" y="114"/>
                    <a:pt x="676" y="114"/>
                    <a:pt x="676" y="114"/>
                  </a:cubicBezTo>
                  <a:cubicBezTo>
                    <a:pt x="704" y="113"/>
                    <a:pt x="728" y="134"/>
                    <a:pt x="729" y="161"/>
                  </a:cubicBezTo>
                  <a:cubicBezTo>
                    <a:pt x="731" y="189"/>
                    <a:pt x="710" y="213"/>
                    <a:pt x="682" y="214"/>
                  </a:cubicBezTo>
                  <a:cubicBezTo>
                    <a:pt x="533" y="223"/>
                    <a:pt x="533" y="223"/>
                    <a:pt x="533" y="223"/>
                  </a:cubicBezTo>
                  <a:cubicBezTo>
                    <a:pt x="518" y="224"/>
                    <a:pt x="503" y="217"/>
                    <a:pt x="492" y="205"/>
                  </a:cubicBezTo>
                  <a:cubicBezTo>
                    <a:pt x="402" y="101"/>
                    <a:pt x="402" y="101"/>
                    <a:pt x="402" y="101"/>
                  </a:cubicBezTo>
                  <a:cubicBezTo>
                    <a:pt x="180" y="101"/>
                    <a:pt x="180" y="101"/>
                    <a:pt x="180" y="101"/>
                  </a:cubicBezTo>
                  <a:cubicBezTo>
                    <a:pt x="97" y="208"/>
                    <a:pt x="97" y="208"/>
                    <a:pt x="97" y="208"/>
                  </a:cubicBezTo>
                  <a:cubicBezTo>
                    <a:pt x="87" y="221"/>
                    <a:pt x="72" y="228"/>
                    <a:pt x="57" y="2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06" name="Freeform 8"/>
            <p:cNvSpPr/>
            <p:nvPr/>
          </p:nvSpPr>
          <p:spPr bwMode="auto">
            <a:xfrm>
              <a:off x="7986713" y="5357813"/>
              <a:ext cx="639763" cy="1114425"/>
            </a:xfrm>
            <a:custGeom>
              <a:avLst/>
              <a:gdLst>
                <a:gd name="T0" fmla="*/ 206 w 256"/>
                <a:gd name="T1" fmla="*/ 446 h 446"/>
                <a:gd name="T2" fmla="*/ 155 w 256"/>
                <a:gd name="T3" fmla="*/ 396 h 446"/>
                <a:gd name="T4" fmla="*/ 155 w 256"/>
                <a:gd name="T5" fmla="*/ 217 h 446"/>
                <a:gd name="T6" fmla="*/ 22 w 256"/>
                <a:gd name="T7" fmla="*/ 92 h 446"/>
                <a:gd name="T8" fmla="*/ 19 w 256"/>
                <a:gd name="T9" fmla="*/ 21 h 446"/>
                <a:gd name="T10" fmla="*/ 90 w 256"/>
                <a:gd name="T11" fmla="*/ 19 h 446"/>
                <a:gd name="T12" fmla="*/ 240 w 256"/>
                <a:gd name="T13" fmla="*/ 158 h 446"/>
                <a:gd name="T14" fmla="*/ 256 w 256"/>
                <a:gd name="T15" fmla="*/ 195 h 446"/>
                <a:gd name="T16" fmla="*/ 256 w 256"/>
                <a:gd name="T17" fmla="*/ 396 h 446"/>
                <a:gd name="T18" fmla="*/ 206 w 256"/>
                <a:gd name="T19" fmla="*/ 446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6" h="446">
                  <a:moveTo>
                    <a:pt x="206" y="446"/>
                  </a:moveTo>
                  <a:cubicBezTo>
                    <a:pt x="178" y="446"/>
                    <a:pt x="155" y="423"/>
                    <a:pt x="155" y="396"/>
                  </a:cubicBezTo>
                  <a:cubicBezTo>
                    <a:pt x="155" y="217"/>
                    <a:pt x="155" y="217"/>
                    <a:pt x="155" y="217"/>
                  </a:cubicBezTo>
                  <a:cubicBezTo>
                    <a:pt x="22" y="92"/>
                    <a:pt x="22" y="92"/>
                    <a:pt x="22" y="92"/>
                  </a:cubicBezTo>
                  <a:cubicBezTo>
                    <a:pt x="2" y="73"/>
                    <a:pt x="0" y="41"/>
                    <a:pt x="19" y="21"/>
                  </a:cubicBezTo>
                  <a:cubicBezTo>
                    <a:pt x="38" y="1"/>
                    <a:pt x="70" y="0"/>
                    <a:pt x="90" y="19"/>
                  </a:cubicBezTo>
                  <a:cubicBezTo>
                    <a:pt x="240" y="158"/>
                    <a:pt x="240" y="158"/>
                    <a:pt x="240" y="158"/>
                  </a:cubicBezTo>
                  <a:cubicBezTo>
                    <a:pt x="250" y="168"/>
                    <a:pt x="256" y="181"/>
                    <a:pt x="256" y="195"/>
                  </a:cubicBezTo>
                  <a:cubicBezTo>
                    <a:pt x="256" y="396"/>
                    <a:pt x="256" y="396"/>
                    <a:pt x="256" y="396"/>
                  </a:cubicBezTo>
                  <a:cubicBezTo>
                    <a:pt x="256" y="423"/>
                    <a:pt x="233" y="446"/>
                    <a:pt x="206" y="4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07" name="Freeform 9"/>
            <p:cNvSpPr/>
            <p:nvPr/>
          </p:nvSpPr>
          <p:spPr bwMode="auto">
            <a:xfrm>
              <a:off x="7751763" y="6170613"/>
              <a:ext cx="1641475" cy="314325"/>
            </a:xfrm>
            <a:custGeom>
              <a:avLst/>
              <a:gdLst>
                <a:gd name="T0" fmla="*/ 557 w 657"/>
                <a:gd name="T1" fmla="*/ 126 h 126"/>
                <a:gd name="T2" fmla="*/ 25 w 657"/>
                <a:gd name="T3" fmla="*/ 126 h 126"/>
                <a:gd name="T4" fmla="*/ 0 w 657"/>
                <a:gd name="T5" fmla="*/ 101 h 126"/>
                <a:gd name="T6" fmla="*/ 25 w 657"/>
                <a:gd name="T7" fmla="*/ 76 h 126"/>
                <a:gd name="T8" fmla="*/ 557 w 657"/>
                <a:gd name="T9" fmla="*/ 76 h 126"/>
                <a:gd name="T10" fmla="*/ 596 w 657"/>
                <a:gd name="T11" fmla="*/ 60 h 126"/>
                <a:gd name="T12" fmla="*/ 603 w 657"/>
                <a:gd name="T13" fmla="*/ 47 h 126"/>
                <a:gd name="T14" fmla="*/ 599 w 657"/>
                <a:gd name="T15" fmla="*/ 15 h 126"/>
                <a:gd name="T16" fmla="*/ 634 w 657"/>
                <a:gd name="T17" fmla="*/ 8 h 126"/>
                <a:gd name="T18" fmla="*/ 650 w 657"/>
                <a:gd name="T19" fmla="*/ 64 h 126"/>
                <a:gd name="T20" fmla="*/ 557 w 657"/>
                <a:gd name="T21"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7" h="126">
                  <a:moveTo>
                    <a:pt x="557" y="126"/>
                  </a:moveTo>
                  <a:cubicBezTo>
                    <a:pt x="25" y="126"/>
                    <a:pt x="25" y="126"/>
                    <a:pt x="25" y="126"/>
                  </a:cubicBezTo>
                  <a:cubicBezTo>
                    <a:pt x="11" y="126"/>
                    <a:pt x="0" y="115"/>
                    <a:pt x="0" y="101"/>
                  </a:cubicBezTo>
                  <a:cubicBezTo>
                    <a:pt x="0" y="87"/>
                    <a:pt x="11" y="76"/>
                    <a:pt x="25" y="76"/>
                  </a:cubicBezTo>
                  <a:cubicBezTo>
                    <a:pt x="557" y="76"/>
                    <a:pt x="557" y="76"/>
                    <a:pt x="557" y="76"/>
                  </a:cubicBezTo>
                  <a:cubicBezTo>
                    <a:pt x="578" y="76"/>
                    <a:pt x="590" y="66"/>
                    <a:pt x="596" y="60"/>
                  </a:cubicBezTo>
                  <a:cubicBezTo>
                    <a:pt x="600" y="55"/>
                    <a:pt x="602" y="50"/>
                    <a:pt x="603" y="47"/>
                  </a:cubicBezTo>
                  <a:cubicBezTo>
                    <a:pt x="594" y="39"/>
                    <a:pt x="592" y="25"/>
                    <a:pt x="599" y="15"/>
                  </a:cubicBezTo>
                  <a:cubicBezTo>
                    <a:pt x="607" y="3"/>
                    <a:pt x="622" y="0"/>
                    <a:pt x="634" y="8"/>
                  </a:cubicBezTo>
                  <a:cubicBezTo>
                    <a:pt x="651" y="20"/>
                    <a:pt x="657" y="41"/>
                    <a:pt x="650" y="64"/>
                  </a:cubicBezTo>
                  <a:cubicBezTo>
                    <a:pt x="641" y="94"/>
                    <a:pt x="608" y="126"/>
                    <a:pt x="557" y="1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08" name="Freeform 10"/>
            <p:cNvSpPr/>
            <p:nvPr/>
          </p:nvSpPr>
          <p:spPr bwMode="auto">
            <a:xfrm>
              <a:off x="6599238" y="5570538"/>
              <a:ext cx="1517650" cy="839788"/>
            </a:xfrm>
            <a:custGeom>
              <a:avLst/>
              <a:gdLst>
                <a:gd name="T0" fmla="*/ 527 w 608"/>
                <a:gd name="T1" fmla="*/ 336 h 336"/>
                <a:gd name="T2" fmla="*/ 474 w 608"/>
                <a:gd name="T3" fmla="*/ 321 h 336"/>
                <a:gd name="T4" fmla="*/ 16 w 608"/>
                <a:gd name="T5" fmla="*/ 50 h 336"/>
                <a:gd name="T6" fmla="*/ 7 w 608"/>
                <a:gd name="T7" fmla="*/ 16 h 336"/>
                <a:gd name="T8" fmla="*/ 41 w 608"/>
                <a:gd name="T9" fmla="*/ 7 h 336"/>
                <a:gd name="T10" fmla="*/ 499 w 608"/>
                <a:gd name="T11" fmla="*/ 278 h 336"/>
                <a:gd name="T12" fmla="*/ 540 w 608"/>
                <a:gd name="T13" fmla="*/ 284 h 336"/>
                <a:gd name="T14" fmla="*/ 553 w 608"/>
                <a:gd name="T15" fmla="*/ 276 h 336"/>
                <a:gd name="T16" fmla="*/ 566 w 608"/>
                <a:gd name="T17" fmla="*/ 247 h 336"/>
                <a:gd name="T18" fmla="*/ 600 w 608"/>
                <a:gd name="T19" fmla="*/ 259 h 336"/>
                <a:gd name="T20" fmla="*/ 586 w 608"/>
                <a:gd name="T21" fmla="*/ 315 h 336"/>
                <a:gd name="T22" fmla="*/ 527 w 608"/>
                <a:gd name="T23"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8" h="336">
                  <a:moveTo>
                    <a:pt x="527" y="336"/>
                  </a:moveTo>
                  <a:cubicBezTo>
                    <a:pt x="510" y="336"/>
                    <a:pt x="492" y="332"/>
                    <a:pt x="474" y="321"/>
                  </a:cubicBezTo>
                  <a:cubicBezTo>
                    <a:pt x="16" y="50"/>
                    <a:pt x="16" y="50"/>
                    <a:pt x="16" y="50"/>
                  </a:cubicBezTo>
                  <a:cubicBezTo>
                    <a:pt x="4" y="43"/>
                    <a:pt x="0" y="28"/>
                    <a:pt x="7" y="16"/>
                  </a:cubicBezTo>
                  <a:cubicBezTo>
                    <a:pt x="14" y="4"/>
                    <a:pt x="29" y="0"/>
                    <a:pt x="41" y="7"/>
                  </a:cubicBezTo>
                  <a:cubicBezTo>
                    <a:pt x="499" y="278"/>
                    <a:pt x="499" y="278"/>
                    <a:pt x="499" y="278"/>
                  </a:cubicBezTo>
                  <a:cubicBezTo>
                    <a:pt x="517" y="289"/>
                    <a:pt x="533" y="286"/>
                    <a:pt x="540" y="284"/>
                  </a:cubicBezTo>
                  <a:cubicBezTo>
                    <a:pt x="547" y="282"/>
                    <a:pt x="551" y="278"/>
                    <a:pt x="553" y="276"/>
                  </a:cubicBezTo>
                  <a:cubicBezTo>
                    <a:pt x="549" y="265"/>
                    <a:pt x="555" y="252"/>
                    <a:pt x="566" y="247"/>
                  </a:cubicBezTo>
                  <a:cubicBezTo>
                    <a:pt x="579" y="241"/>
                    <a:pt x="594" y="246"/>
                    <a:pt x="600" y="259"/>
                  </a:cubicBezTo>
                  <a:cubicBezTo>
                    <a:pt x="608" y="277"/>
                    <a:pt x="603" y="299"/>
                    <a:pt x="586" y="315"/>
                  </a:cubicBezTo>
                  <a:cubicBezTo>
                    <a:pt x="572" y="327"/>
                    <a:pt x="551" y="336"/>
                    <a:pt x="527" y="3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09" name="Freeform 11"/>
            <p:cNvSpPr/>
            <p:nvPr/>
          </p:nvSpPr>
          <p:spPr bwMode="auto">
            <a:xfrm>
              <a:off x="8404225" y="6192838"/>
              <a:ext cx="428625" cy="258763"/>
            </a:xfrm>
            <a:custGeom>
              <a:avLst/>
              <a:gdLst>
                <a:gd name="T0" fmla="*/ 172 w 172"/>
                <a:gd name="T1" fmla="*/ 52 h 104"/>
                <a:gd name="T2" fmla="*/ 121 w 172"/>
                <a:gd name="T3" fmla="*/ 104 h 104"/>
                <a:gd name="T4" fmla="*/ 51 w 172"/>
                <a:gd name="T5" fmla="*/ 104 h 104"/>
                <a:gd name="T6" fmla="*/ 0 w 172"/>
                <a:gd name="T7" fmla="*/ 52 h 104"/>
                <a:gd name="T8" fmla="*/ 0 w 172"/>
                <a:gd name="T9" fmla="*/ 52 h 104"/>
                <a:gd name="T10" fmla="*/ 51 w 172"/>
                <a:gd name="T11" fmla="*/ 0 h 104"/>
                <a:gd name="T12" fmla="*/ 121 w 172"/>
                <a:gd name="T13" fmla="*/ 0 h 104"/>
                <a:gd name="T14" fmla="*/ 172 w 172"/>
                <a:gd name="T15" fmla="*/ 52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2" h="104">
                  <a:moveTo>
                    <a:pt x="172" y="52"/>
                  </a:moveTo>
                  <a:cubicBezTo>
                    <a:pt x="172" y="80"/>
                    <a:pt x="149" y="104"/>
                    <a:pt x="121" y="104"/>
                  </a:cubicBezTo>
                  <a:cubicBezTo>
                    <a:pt x="51" y="104"/>
                    <a:pt x="51" y="104"/>
                    <a:pt x="51" y="104"/>
                  </a:cubicBezTo>
                  <a:cubicBezTo>
                    <a:pt x="23" y="104"/>
                    <a:pt x="0" y="80"/>
                    <a:pt x="0" y="52"/>
                  </a:cubicBezTo>
                  <a:cubicBezTo>
                    <a:pt x="0" y="52"/>
                    <a:pt x="0" y="52"/>
                    <a:pt x="0" y="52"/>
                  </a:cubicBezTo>
                  <a:cubicBezTo>
                    <a:pt x="0" y="23"/>
                    <a:pt x="23" y="0"/>
                    <a:pt x="51" y="0"/>
                  </a:cubicBezTo>
                  <a:cubicBezTo>
                    <a:pt x="121" y="0"/>
                    <a:pt x="121" y="0"/>
                    <a:pt x="121" y="0"/>
                  </a:cubicBezTo>
                  <a:cubicBezTo>
                    <a:pt x="149" y="0"/>
                    <a:pt x="172" y="23"/>
                    <a:pt x="172"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10" name="Freeform 12"/>
            <p:cNvSpPr/>
            <p:nvPr/>
          </p:nvSpPr>
          <p:spPr bwMode="auto">
            <a:xfrm>
              <a:off x="7278688" y="5770563"/>
              <a:ext cx="450850" cy="369888"/>
            </a:xfrm>
            <a:custGeom>
              <a:avLst/>
              <a:gdLst>
                <a:gd name="T0" fmla="*/ 168 w 181"/>
                <a:gd name="T1" fmla="*/ 111 h 148"/>
                <a:gd name="T2" fmla="*/ 100 w 181"/>
                <a:gd name="T3" fmla="*/ 135 h 148"/>
                <a:gd name="T4" fmla="*/ 37 w 181"/>
                <a:gd name="T5" fmla="*/ 106 h 148"/>
                <a:gd name="T6" fmla="*/ 13 w 181"/>
                <a:gd name="T7" fmla="*/ 37 h 148"/>
                <a:gd name="T8" fmla="*/ 13 w 181"/>
                <a:gd name="T9" fmla="*/ 37 h 148"/>
                <a:gd name="T10" fmla="*/ 81 w 181"/>
                <a:gd name="T11" fmla="*/ 12 h 148"/>
                <a:gd name="T12" fmla="*/ 144 w 181"/>
                <a:gd name="T13" fmla="*/ 42 h 148"/>
                <a:gd name="T14" fmla="*/ 168 w 181"/>
                <a:gd name="T15" fmla="*/ 111 h 1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1" h="148">
                  <a:moveTo>
                    <a:pt x="168" y="111"/>
                  </a:moveTo>
                  <a:cubicBezTo>
                    <a:pt x="156" y="137"/>
                    <a:pt x="125" y="148"/>
                    <a:pt x="100" y="135"/>
                  </a:cubicBezTo>
                  <a:cubicBezTo>
                    <a:pt x="37" y="106"/>
                    <a:pt x="37" y="106"/>
                    <a:pt x="37" y="106"/>
                  </a:cubicBezTo>
                  <a:cubicBezTo>
                    <a:pt x="11" y="93"/>
                    <a:pt x="0" y="62"/>
                    <a:pt x="13" y="37"/>
                  </a:cubicBezTo>
                  <a:cubicBezTo>
                    <a:pt x="13" y="37"/>
                    <a:pt x="13" y="37"/>
                    <a:pt x="13" y="37"/>
                  </a:cubicBezTo>
                  <a:cubicBezTo>
                    <a:pt x="25" y="11"/>
                    <a:pt x="56" y="0"/>
                    <a:pt x="81" y="12"/>
                  </a:cubicBezTo>
                  <a:cubicBezTo>
                    <a:pt x="144" y="42"/>
                    <a:pt x="144" y="42"/>
                    <a:pt x="144" y="42"/>
                  </a:cubicBezTo>
                  <a:cubicBezTo>
                    <a:pt x="170" y="54"/>
                    <a:pt x="181" y="85"/>
                    <a:pt x="168" y="1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11" name="Freeform 13"/>
            <p:cNvSpPr/>
            <p:nvPr/>
          </p:nvSpPr>
          <p:spPr bwMode="auto">
            <a:xfrm>
              <a:off x="8628063" y="5159375"/>
              <a:ext cx="595313" cy="1127125"/>
            </a:xfrm>
            <a:custGeom>
              <a:avLst/>
              <a:gdLst>
                <a:gd name="T0" fmla="*/ 49 w 375"/>
                <a:gd name="T1" fmla="*/ 710 h 710"/>
                <a:gd name="T2" fmla="*/ 0 w 375"/>
                <a:gd name="T3" fmla="*/ 687 h 710"/>
                <a:gd name="T4" fmla="*/ 328 w 375"/>
                <a:gd name="T5" fmla="*/ 0 h 710"/>
                <a:gd name="T6" fmla="*/ 375 w 375"/>
                <a:gd name="T7" fmla="*/ 23 h 710"/>
                <a:gd name="T8" fmla="*/ 49 w 375"/>
                <a:gd name="T9" fmla="*/ 710 h 710"/>
              </a:gdLst>
              <a:ahLst/>
              <a:cxnLst>
                <a:cxn ang="0">
                  <a:pos x="T0" y="T1"/>
                </a:cxn>
                <a:cxn ang="0">
                  <a:pos x="T2" y="T3"/>
                </a:cxn>
                <a:cxn ang="0">
                  <a:pos x="T4" y="T5"/>
                </a:cxn>
                <a:cxn ang="0">
                  <a:pos x="T6" y="T7"/>
                </a:cxn>
                <a:cxn ang="0">
                  <a:pos x="T8" y="T9"/>
                </a:cxn>
              </a:cxnLst>
              <a:rect l="0" t="0" r="r" b="b"/>
              <a:pathLst>
                <a:path w="375" h="710">
                  <a:moveTo>
                    <a:pt x="49" y="710"/>
                  </a:moveTo>
                  <a:lnTo>
                    <a:pt x="0" y="687"/>
                  </a:lnTo>
                  <a:lnTo>
                    <a:pt x="328" y="0"/>
                  </a:lnTo>
                  <a:lnTo>
                    <a:pt x="375" y="23"/>
                  </a:lnTo>
                  <a:lnTo>
                    <a:pt x="49" y="7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12" name="Freeform 14"/>
            <p:cNvSpPr/>
            <p:nvPr/>
          </p:nvSpPr>
          <p:spPr bwMode="auto">
            <a:xfrm>
              <a:off x="6451600" y="4773613"/>
              <a:ext cx="1247775" cy="444500"/>
            </a:xfrm>
            <a:custGeom>
              <a:avLst/>
              <a:gdLst>
                <a:gd name="T0" fmla="*/ 481 w 500"/>
                <a:gd name="T1" fmla="*/ 178 h 178"/>
                <a:gd name="T2" fmla="*/ 476 w 500"/>
                <a:gd name="T3" fmla="*/ 178 h 178"/>
                <a:gd name="T4" fmla="*/ 14 w 500"/>
                <a:gd name="T5" fmla="*/ 35 h 178"/>
                <a:gd name="T6" fmla="*/ 3 w 500"/>
                <a:gd name="T7" fmla="*/ 14 h 178"/>
                <a:gd name="T8" fmla="*/ 24 w 500"/>
                <a:gd name="T9" fmla="*/ 3 h 178"/>
                <a:gd name="T10" fmla="*/ 486 w 500"/>
                <a:gd name="T11" fmla="*/ 146 h 178"/>
                <a:gd name="T12" fmla="*/ 497 w 500"/>
                <a:gd name="T13" fmla="*/ 167 h 178"/>
                <a:gd name="T14" fmla="*/ 481 w 500"/>
                <a:gd name="T15" fmla="*/ 178 h 1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0" h="178">
                  <a:moveTo>
                    <a:pt x="481" y="178"/>
                  </a:moveTo>
                  <a:cubicBezTo>
                    <a:pt x="479" y="178"/>
                    <a:pt x="478" y="178"/>
                    <a:pt x="476" y="178"/>
                  </a:cubicBezTo>
                  <a:cubicBezTo>
                    <a:pt x="14" y="35"/>
                    <a:pt x="14" y="35"/>
                    <a:pt x="14" y="35"/>
                  </a:cubicBezTo>
                  <a:cubicBezTo>
                    <a:pt x="5" y="32"/>
                    <a:pt x="0" y="23"/>
                    <a:pt x="3" y="14"/>
                  </a:cubicBezTo>
                  <a:cubicBezTo>
                    <a:pt x="6" y="5"/>
                    <a:pt x="15" y="0"/>
                    <a:pt x="24" y="3"/>
                  </a:cubicBezTo>
                  <a:cubicBezTo>
                    <a:pt x="486" y="146"/>
                    <a:pt x="486" y="146"/>
                    <a:pt x="486" y="146"/>
                  </a:cubicBezTo>
                  <a:cubicBezTo>
                    <a:pt x="495" y="148"/>
                    <a:pt x="500" y="158"/>
                    <a:pt x="497" y="167"/>
                  </a:cubicBezTo>
                  <a:cubicBezTo>
                    <a:pt x="495" y="174"/>
                    <a:pt x="488" y="178"/>
                    <a:pt x="481" y="1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13" name="Freeform 15"/>
            <p:cNvSpPr/>
            <p:nvPr/>
          </p:nvSpPr>
          <p:spPr bwMode="auto">
            <a:xfrm>
              <a:off x="7254875" y="5381625"/>
              <a:ext cx="958850" cy="625475"/>
            </a:xfrm>
            <a:custGeom>
              <a:avLst/>
              <a:gdLst>
                <a:gd name="T0" fmla="*/ 54 w 384"/>
                <a:gd name="T1" fmla="*/ 251 h 251"/>
                <a:gd name="T2" fmla="*/ 4 w 384"/>
                <a:gd name="T3" fmla="*/ 208 h 251"/>
                <a:gd name="T4" fmla="*/ 47 w 384"/>
                <a:gd name="T5" fmla="*/ 151 h 251"/>
                <a:gd name="T6" fmla="*/ 212 w 384"/>
                <a:gd name="T7" fmla="*/ 130 h 251"/>
                <a:gd name="T8" fmla="*/ 286 w 384"/>
                <a:gd name="T9" fmla="*/ 27 h 251"/>
                <a:gd name="T10" fmla="*/ 356 w 384"/>
                <a:gd name="T11" fmla="*/ 16 h 251"/>
                <a:gd name="T12" fmla="*/ 368 w 384"/>
                <a:gd name="T13" fmla="*/ 86 h 251"/>
                <a:gd name="T14" fmla="*/ 281 w 384"/>
                <a:gd name="T15" fmla="*/ 207 h 251"/>
                <a:gd name="T16" fmla="*/ 246 w 384"/>
                <a:gd name="T17" fmla="*/ 227 h 251"/>
                <a:gd name="T18" fmla="*/ 60 w 384"/>
                <a:gd name="T19" fmla="*/ 251 h 251"/>
                <a:gd name="T20" fmla="*/ 54 w 384"/>
                <a:gd name="T21" fmla="*/ 251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4" h="251">
                  <a:moveTo>
                    <a:pt x="54" y="251"/>
                  </a:moveTo>
                  <a:cubicBezTo>
                    <a:pt x="29" y="251"/>
                    <a:pt x="7" y="233"/>
                    <a:pt x="4" y="208"/>
                  </a:cubicBezTo>
                  <a:cubicBezTo>
                    <a:pt x="0" y="180"/>
                    <a:pt x="20" y="155"/>
                    <a:pt x="47" y="151"/>
                  </a:cubicBezTo>
                  <a:cubicBezTo>
                    <a:pt x="212" y="130"/>
                    <a:pt x="212" y="130"/>
                    <a:pt x="212" y="130"/>
                  </a:cubicBezTo>
                  <a:cubicBezTo>
                    <a:pt x="286" y="27"/>
                    <a:pt x="286" y="27"/>
                    <a:pt x="286" y="27"/>
                  </a:cubicBezTo>
                  <a:cubicBezTo>
                    <a:pt x="302" y="5"/>
                    <a:pt x="334" y="0"/>
                    <a:pt x="356" y="16"/>
                  </a:cubicBezTo>
                  <a:cubicBezTo>
                    <a:pt x="379" y="32"/>
                    <a:pt x="384" y="64"/>
                    <a:pt x="368" y="86"/>
                  </a:cubicBezTo>
                  <a:cubicBezTo>
                    <a:pt x="281" y="207"/>
                    <a:pt x="281" y="207"/>
                    <a:pt x="281" y="207"/>
                  </a:cubicBezTo>
                  <a:cubicBezTo>
                    <a:pt x="272" y="218"/>
                    <a:pt x="260" y="225"/>
                    <a:pt x="246" y="227"/>
                  </a:cubicBezTo>
                  <a:cubicBezTo>
                    <a:pt x="60" y="251"/>
                    <a:pt x="60" y="251"/>
                    <a:pt x="60" y="251"/>
                  </a:cubicBezTo>
                  <a:cubicBezTo>
                    <a:pt x="58" y="251"/>
                    <a:pt x="56" y="251"/>
                    <a:pt x="54" y="2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14" name="Freeform 16"/>
            <p:cNvSpPr/>
            <p:nvPr/>
          </p:nvSpPr>
          <p:spPr bwMode="auto">
            <a:xfrm>
              <a:off x="7916863" y="4711700"/>
              <a:ext cx="823913" cy="1001713"/>
            </a:xfrm>
            <a:custGeom>
              <a:avLst/>
              <a:gdLst>
                <a:gd name="T0" fmla="*/ 81 w 330"/>
                <a:gd name="T1" fmla="*/ 347 h 401"/>
                <a:gd name="T2" fmla="*/ 44 w 330"/>
                <a:gd name="T3" fmla="*/ 393 h 401"/>
                <a:gd name="T4" fmla="*/ 22 w 330"/>
                <a:gd name="T5" fmla="*/ 291 h 401"/>
                <a:gd name="T6" fmla="*/ 184 w 330"/>
                <a:gd name="T7" fmla="*/ 44 h 401"/>
                <a:gd name="T8" fmla="*/ 286 w 330"/>
                <a:gd name="T9" fmla="*/ 22 h 401"/>
                <a:gd name="T10" fmla="*/ 307 w 330"/>
                <a:gd name="T11" fmla="*/ 124 h 401"/>
                <a:gd name="T12" fmla="*/ 146 w 330"/>
                <a:gd name="T13" fmla="*/ 372 h 401"/>
                <a:gd name="T14" fmla="*/ 81 w 330"/>
                <a:gd name="T15" fmla="*/ 347 h 4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0" h="401">
                  <a:moveTo>
                    <a:pt x="81" y="347"/>
                  </a:moveTo>
                  <a:cubicBezTo>
                    <a:pt x="67" y="347"/>
                    <a:pt x="56" y="401"/>
                    <a:pt x="44" y="393"/>
                  </a:cubicBezTo>
                  <a:cubicBezTo>
                    <a:pt x="10" y="371"/>
                    <a:pt x="0" y="325"/>
                    <a:pt x="22" y="291"/>
                  </a:cubicBezTo>
                  <a:cubicBezTo>
                    <a:pt x="184" y="44"/>
                    <a:pt x="184" y="44"/>
                    <a:pt x="184" y="44"/>
                  </a:cubicBezTo>
                  <a:cubicBezTo>
                    <a:pt x="206" y="10"/>
                    <a:pt x="252" y="0"/>
                    <a:pt x="286" y="22"/>
                  </a:cubicBezTo>
                  <a:cubicBezTo>
                    <a:pt x="320" y="44"/>
                    <a:pt x="330" y="90"/>
                    <a:pt x="307" y="124"/>
                  </a:cubicBezTo>
                  <a:cubicBezTo>
                    <a:pt x="146" y="372"/>
                    <a:pt x="146" y="372"/>
                    <a:pt x="146" y="372"/>
                  </a:cubicBezTo>
                  <a:cubicBezTo>
                    <a:pt x="132" y="393"/>
                    <a:pt x="105" y="347"/>
                    <a:pt x="81" y="3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15" name="Freeform 17"/>
            <p:cNvSpPr/>
            <p:nvPr/>
          </p:nvSpPr>
          <p:spPr bwMode="auto">
            <a:xfrm>
              <a:off x="7510463" y="4733925"/>
              <a:ext cx="1824038" cy="569913"/>
            </a:xfrm>
            <a:custGeom>
              <a:avLst/>
              <a:gdLst>
                <a:gd name="T0" fmla="*/ 57 w 731"/>
                <a:gd name="T1" fmla="*/ 228 h 228"/>
                <a:gd name="T2" fmla="*/ 26 w 731"/>
                <a:gd name="T3" fmla="*/ 217 h 228"/>
                <a:gd name="T4" fmla="*/ 17 w 731"/>
                <a:gd name="T5" fmla="*/ 147 h 228"/>
                <a:gd name="T6" fmla="*/ 116 w 731"/>
                <a:gd name="T7" fmla="*/ 20 h 228"/>
                <a:gd name="T8" fmla="*/ 156 w 731"/>
                <a:gd name="T9" fmla="*/ 0 h 228"/>
                <a:gd name="T10" fmla="*/ 396 w 731"/>
                <a:gd name="T11" fmla="*/ 0 h 228"/>
                <a:gd name="T12" fmla="*/ 475 w 731"/>
                <a:gd name="T13" fmla="*/ 32 h 228"/>
                <a:gd name="T14" fmla="*/ 552 w 731"/>
                <a:gd name="T15" fmla="*/ 121 h 228"/>
                <a:gd name="T16" fmla="*/ 676 w 731"/>
                <a:gd name="T17" fmla="*/ 114 h 228"/>
                <a:gd name="T18" fmla="*/ 729 w 731"/>
                <a:gd name="T19" fmla="*/ 161 h 228"/>
                <a:gd name="T20" fmla="*/ 682 w 731"/>
                <a:gd name="T21" fmla="*/ 214 h 228"/>
                <a:gd name="T22" fmla="*/ 533 w 731"/>
                <a:gd name="T23" fmla="*/ 223 h 228"/>
                <a:gd name="T24" fmla="*/ 492 w 731"/>
                <a:gd name="T25" fmla="*/ 205 h 228"/>
                <a:gd name="T26" fmla="*/ 402 w 731"/>
                <a:gd name="T27" fmla="*/ 101 h 228"/>
                <a:gd name="T28" fmla="*/ 180 w 731"/>
                <a:gd name="T29" fmla="*/ 101 h 228"/>
                <a:gd name="T30" fmla="*/ 97 w 731"/>
                <a:gd name="T31" fmla="*/ 208 h 228"/>
                <a:gd name="T32" fmla="*/ 57 w 731"/>
                <a:gd name="T33"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1" h="228">
                  <a:moveTo>
                    <a:pt x="57" y="228"/>
                  </a:moveTo>
                  <a:cubicBezTo>
                    <a:pt x="46" y="228"/>
                    <a:pt x="35" y="224"/>
                    <a:pt x="26" y="217"/>
                  </a:cubicBezTo>
                  <a:cubicBezTo>
                    <a:pt x="4" y="200"/>
                    <a:pt x="0" y="169"/>
                    <a:pt x="17" y="147"/>
                  </a:cubicBezTo>
                  <a:cubicBezTo>
                    <a:pt x="116" y="20"/>
                    <a:pt x="116" y="20"/>
                    <a:pt x="116" y="20"/>
                  </a:cubicBezTo>
                  <a:cubicBezTo>
                    <a:pt x="126" y="7"/>
                    <a:pt x="140" y="0"/>
                    <a:pt x="156" y="0"/>
                  </a:cubicBezTo>
                  <a:cubicBezTo>
                    <a:pt x="156" y="0"/>
                    <a:pt x="350" y="0"/>
                    <a:pt x="396" y="0"/>
                  </a:cubicBezTo>
                  <a:cubicBezTo>
                    <a:pt x="442" y="0"/>
                    <a:pt x="463" y="21"/>
                    <a:pt x="475" y="32"/>
                  </a:cubicBezTo>
                  <a:cubicBezTo>
                    <a:pt x="487" y="42"/>
                    <a:pt x="552" y="121"/>
                    <a:pt x="552" y="121"/>
                  </a:cubicBezTo>
                  <a:cubicBezTo>
                    <a:pt x="676" y="114"/>
                    <a:pt x="676" y="114"/>
                    <a:pt x="676" y="114"/>
                  </a:cubicBezTo>
                  <a:cubicBezTo>
                    <a:pt x="704" y="113"/>
                    <a:pt x="728" y="134"/>
                    <a:pt x="729" y="161"/>
                  </a:cubicBezTo>
                  <a:cubicBezTo>
                    <a:pt x="731" y="189"/>
                    <a:pt x="710" y="213"/>
                    <a:pt x="682" y="214"/>
                  </a:cubicBezTo>
                  <a:cubicBezTo>
                    <a:pt x="533" y="223"/>
                    <a:pt x="533" y="223"/>
                    <a:pt x="533" y="223"/>
                  </a:cubicBezTo>
                  <a:cubicBezTo>
                    <a:pt x="518" y="224"/>
                    <a:pt x="503" y="217"/>
                    <a:pt x="492" y="205"/>
                  </a:cubicBezTo>
                  <a:cubicBezTo>
                    <a:pt x="402" y="101"/>
                    <a:pt x="402" y="101"/>
                    <a:pt x="402" y="101"/>
                  </a:cubicBezTo>
                  <a:cubicBezTo>
                    <a:pt x="180" y="101"/>
                    <a:pt x="180" y="101"/>
                    <a:pt x="180" y="101"/>
                  </a:cubicBezTo>
                  <a:cubicBezTo>
                    <a:pt x="97" y="208"/>
                    <a:pt x="97" y="208"/>
                    <a:pt x="97" y="208"/>
                  </a:cubicBezTo>
                  <a:cubicBezTo>
                    <a:pt x="87" y="221"/>
                    <a:pt x="72" y="228"/>
                    <a:pt x="57" y="2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16" name="Freeform 18"/>
            <p:cNvSpPr/>
            <p:nvPr/>
          </p:nvSpPr>
          <p:spPr bwMode="auto">
            <a:xfrm>
              <a:off x="7986713" y="5357813"/>
              <a:ext cx="639763" cy="1114425"/>
            </a:xfrm>
            <a:custGeom>
              <a:avLst/>
              <a:gdLst>
                <a:gd name="T0" fmla="*/ 206 w 256"/>
                <a:gd name="T1" fmla="*/ 446 h 446"/>
                <a:gd name="T2" fmla="*/ 155 w 256"/>
                <a:gd name="T3" fmla="*/ 396 h 446"/>
                <a:gd name="T4" fmla="*/ 155 w 256"/>
                <a:gd name="T5" fmla="*/ 217 h 446"/>
                <a:gd name="T6" fmla="*/ 22 w 256"/>
                <a:gd name="T7" fmla="*/ 92 h 446"/>
                <a:gd name="T8" fmla="*/ 19 w 256"/>
                <a:gd name="T9" fmla="*/ 21 h 446"/>
                <a:gd name="T10" fmla="*/ 90 w 256"/>
                <a:gd name="T11" fmla="*/ 19 h 446"/>
                <a:gd name="T12" fmla="*/ 240 w 256"/>
                <a:gd name="T13" fmla="*/ 158 h 446"/>
                <a:gd name="T14" fmla="*/ 256 w 256"/>
                <a:gd name="T15" fmla="*/ 195 h 446"/>
                <a:gd name="T16" fmla="*/ 256 w 256"/>
                <a:gd name="T17" fmla="*/ 396 h 446"/>
                <a:gd name="T18" fmla="*/ 206 w 256"/>
                <a:gd name="T19" fmla="*/ 446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6" h="446">
                  <a:moveTo>
                    <a:pt x="206" y="446"/>
                  </a:moveTo>
                  <a:cubicBezTo>
                    <a:pt x="178" y="446"/>
                    <a:pt x="155" y="423"/>
                    <a:pt x="155" y="396"/>
                  </a:cubicBezTo>
                  <a:cubicBezTo>
                    <a:pt x="155" y="217"/>
                    <a:pt x="155" y="217"/>
                    <a:pt x="155" y="217"/>
                  </a:cubicBezTo>
                  <a:cubicBezTo>
                    <a:pt x="22" y="92"/>
                    <a:pt x="22" y="92"/>
                    <a:pt x="22" y="92"/>
                  </a:cubicBezTo>
                  <a:cubicBezTo>
                    <a:pt x="2" y="73"/>
                    <a:pt x="0" y="41"/>
                    <a:pt x="19" y="21"/>
                  </a:cubicBezTo>
                  <a:cubicBezTo>
                    <a:pt x="38" y="1"/>
                    <a:pt x="70" y="0"/>
                    <a:pt x="90" y="19"/>
                  </a:cubicBezTo>
                  <a:cubicBezTo>
                    <a:pt x="240" y="158"/>
                    <a:pt x="240" y="158"/>
                    <a:pt x="240" y="158"/>
                  </a:cubicBezTo>
                  <a:cubicBezTo>
                    <a:pt x="250" y="168"/>
                    <a:pt x="256" y="181"/>
                    <a:pt x="256" y="195"/>
                  </a:cubicBezTo>
                  <a:cubicBezTo>
                    <a:pt x="256" y="396"/>
                    <a:pt x="256" y="396"/>
                    <a:pt x="256" y="396"/>
                  </a:cubicBezTo>
                  <a:cubicBezTo>
                    <a:pt x="256" y="423"/>
                    <a:pt x="233" y="446"/>
                    <a:pt x="206" y="4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17" name="Freeform 19"/>
            <p:cNvSpPr/>
            <p:nvPr/>
          </p:nvSpPr>
          <p:spPr bwMode="auto">
            <a:xfrm>
              <a:off x="7751763" y="6170613"/>
              <a:ext cx="1641475" cy="314325"/>
            </a:xfrm>
            <a:custGeom>
              <a:avLst/>
              <a:gdLst>
                <a:gd name="T0" fmla="*/ 557 w 657"/>
                <a:gd name="T1" fmla="*/ 126 h 126"/>
                <a:gd name="T2" fmla="*/ 25 w 657"/>
                <a:gd name="T3" fmla="*/ 126 h 126"/>
                <a:gd name="T4" fmla="*/ 0 w 657"/>
                <a:gd name="T5" fmla="*/ 101 h 126"/>
                <a:gd name="T6" fmla="*/ 25 w 657"/>
                <a:gd name="T7" fmla="*/ 76 h 126"/>
                <a:gd name="T8" fmla="*/ 557 w 657"/>
                <a:gd name="T9" fmla="*/ 76 h 126"/>
                <a:gd name="T10" fmla="*/ 596 w 657"/>
                <a:gd name="T11" fmla="*/ 60 h 126"/>
                <a:gd name="T12" fmla="*/ 603 w 657"/>
                <a:gd name="T13" fmla="*/ 47 h 126"/>
                <a:gd name="T14" fmla="*/ 599 w 657"/>
                <a:gd name="T15" fmla="*/ 15 h 126"/>
                <a:gd name="T16" fmla="*/ 634 w 657"/>
                <a:gd name="T17" fmla="*/ 8 h 126"/>
                <a:gd name="T18" fmla="*/ 650 w 657"/>
                <a:gd name="T19" fmla="*/ 64 h 126"/>
                <a:gd name="T20" fmla="*/ 557 w 657"/>
                <a:gd name="T21"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7" h="126">
                  <a:moveTo>
                    <a:pt x="557" y="126"/>
                  </a:moveTo>
                  <a:cubicBezTo>
                    <a:pt x="25" y="126"/>
                    <a:pt x="25" y="126"/>
                    <a:pt x="25" y="126"/>
                  </a:cubicBezTo>
                  <a:cubicBezTo>
                    <a:pt x="11" y="126"/>
                    <a:pt x="0" y="115"/>
                    <a:pt x="0" y="101"/>
                  </a:cubicBezTo>
                  <a:cubicBezTo>
                    <a:pt x="0" y="87"/>
                    <a:pt x="11" y="76"/>
                    <a:pt x="25" y="76"/>
                  </a:cubicBezTo>
                  <a:cubicBezTo>
                    <a:pt x="557" y="76"/>
                    <a:pt x="557" y="76"/>
                    <a:pt x="557" y="76"/>
                  </a:cubicBezTo>
                  <a:cubicBezTo>
                    <a:pt x="578" y="76"/>
                    <a:pt x="590" y="66"/>
                    <a:pt x="596" y="60"/>
                  </a:cubicBezTo>
                  <a:cubicBezTo>
                    <a:pt x="600" y="55"/>
                    <a:pt x="602" y="50"/>
                    <a:pt x="603" y="47"/>
                  </a:cubicBezTo>
                  <a:cubicBezTo>
                    <a:pt x="594" y="39"/>
                    <a:pt x="592" y="25"/>
                    <a:pt x="599" y="15"/>
                  </a:cubicBezTo>
                  <a:cubicBezTo>
                    <a:pt x="607" y="3"/>
                    <a:pt x="622" y="0"/>
                    <a:pt x="634" y="8"/>
                  </a:cubicBezTo>
                  <a:cubicBezTo>
                    <a:pt x="651" y="20"/>
                    <a:pt x="657" y="41"/>
                    <a:pt x="650" y="64"/>
                  </a:cubicBezTo>
                  <a:cubicBezTo>
                    <a:pt x="641" y="94"/>
                    <a:pt x="608" y="126"/>
                    <a:pt x="557" y="1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18" name="Freeform 20"/>
            <p:cNvSpPr/>
            <p:nvPr/>
          </p:nvSpPr>
          <p:spPr bwMode="auto">
            <a:xfrm>
              <a:off x="6599238" y="5570538"/>
              <a:ext cx="1517650" cy="839788"/>
            </a:xfrm>
            <a:custGeom>
              <a:avLst/>
              <a:gdLst>
                <a:gd name="T0" fmla="*/ 527 w 608"/>
                <a:gd name="T1" fmla="*/ 336 h 336"/>
                <a:gd name="T2" fmla="*/ 474 w 608"/>
                <a:gd name="T3" fmla="*/ 321 h 336"/>
                <a:gd name="T4" fmla="*/ 16 w 608"/>
                <a:gd name="T5" fmla="*/ 50 h 336"/>
                <a:gd name="T6" fmla="*/ 7 w 608"/>
                <a:gd name="T7" fmla="*/ 16 h 336"/>
                <a:gd name="T8" fmla="*/ 41 w 608"/>
                <a:gd name="T9" fmla="*/ 7 h 336"/>
                <a:gd name="T10" fmla="*/ 499 w 608"/>
                <a:gd name="T11" fmla="*/ 278 h 336"/>
                <a:gd name="T12" fmla="*/ 540 w 608"/>
                <a:gd name="T13" fmla="*/ 284 h 336"/>
                <a:gd name="T14" fmla="*/ 553 w 608"/>
                <a:gd name="T15" fmla="*/ 276 h 336"/>
                <a:gd name="T16" fmla="*/ 566 w 608"/>
                <a:gd name="T17" fmla="*/ 247 h 336"/>
                <a:gd name="T18" fmla="*/ 600 w 608"/>
                <a:gd name="T19" fmla="*/ 259 h 336"/>
                <a:gd name="T20" fmla="*/ 586 w 608"/>
                <a:gd name="T21" fmla="*/ 315 h 336"/>
                <a:gd name="T22" fmla="*/ 527 w 608"/>
                <a:gd name="T23"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8" h="336">
                  <a:moveTo>
                    <a:pt x="527" y="336"/>
                  </a:moveTo>
                  <a:cubicBezTo>
                    <a:pt x="510" y="336"/>
                    <a:pt x="492" y="332"/>
                    <a:pt x="474" y="321"/>
                  </a:cubicBezTo>
                  <a:cubicBezTo>
                    <a:pt x="16" y="50"/>
                    <a:pt x="16" y="50"/>
                    <a:pt x="16" y="50"/>
                  </a:cubicBezTo>
                  <a:cubicBezTo>
                    <a:pt x="4" y="43"/>
                    <a:pt x="0" y="28"/>
                    <a:pt x="7" y="16"/>
                  </a:cubicBezTo>
                  <a:cubicBezTo>
                    <a:pt x="14" y="4"/>
                    <a:pt x="29" y="0"/>
                    <a:pt x="41" y="7"/>
                  </a:cubicBezTo>
                  <a:cubicBezTo>
                    <a:pt x="499" y="278"/>
                    <a:pt x="499" y="278"/>
                    <a:pt x="499" y="278"/>
                  </a:cubicBezTo>
                  <a:cubicBezTo>
                    <a:pt x="517" y="289"/>
                    <a:pt x="533" y="286"/>
                    <a:pt x="540" y="284"/>
                  </a:cubicBezTo>
                  <a:cubicBezTo>
                    <a:pt x="547" y="282"/>
                    <a:pt x="551" y="278"/>
                    <a:pt x="553" y="276"/>
                  </a:cubicBezTo>
                  <a:cubicBezTo>
                    <a:pt x="549" y="265"/>
                    <a:pt x="555" y="252"/>
                    <a:pt x="566" y="247"/>
                  </a:cubicBezTo>
                  <a:cubicBezTo>
                    <a:pt x="579" y="241"/>
                    <a:pt x="594" y="246"/>
                    <a:pt x="600" y="259"/>
                  </a:cubicBezTo>
                  <a:cubicBezTo>
                    <a:pt x="608" y="277"/>
                    <a:pt x="603" y="299"/>
                    <a:pt x="586" y="315"/>
                  </a:cubicBezTo>
                  <a:cubicBezTo>
                    <a:pt x="572" y="327"/>
                    <a:pt x="551" y="336"/>
                    <a:pt x="527" y="3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19" name="Freeform 21"/>
            <p:cNvSpPr/>
            <p:nvPr/>
          </p:nvSpPr>
          <p:spPr bwMode="auto">
            <a:xfrm>
              <a:off x="8404225" y="6192838"/>
              <a:ext cx="428625" cy="258763"/>
            </a:xfrm>
            <a:custGeom>
              <a:avLst/>
              <a:gdLst>
                <a:gd name="T0" fmla="*/ 172 w 172"/>
                <a:gd name="T1" fmla="*/ 52 h 104"/>
                <a:gd name="T2" fmla="*/ 121 w 172"/>
                <a:gd name="T3" fmla="*/ 104 h 104"/>
                <a:gd name="T4" fmla="*/ 51 w 172"/>
                <a:gd name="T5" fmla="*/ 104 h 104"/>
                <a:gd name="T6" fmla="*/ 0 w 172"/>
                <a:gd name="T7" fmla="*/ 52 h 104"/>
                <a:gd name="T8" fmla="*/ 0 w 172"/>
                <a:gd name="T9" fmla="*/ 52 h 104"/>
                <a:gd name="T10" fmla="*/ 51 w 172"/>
                <a:gd name="T11" fmla="*/ 0 h 104"/>
                <a:gd name="T12" fmla="*/ 121 w 172"/>
                <a:gd name="T13" fmla="*/ 0 h 104"/>
                <a:gd name="T14" fmla="*/ 172 w 172"/>
                <a:gd name="T15" fmla="*/ 52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2" h="104">
                  <a:moveTo>
                    <a:pt x="172" y="52"/>
                  </a:moveTo>
                  <a:cubicBezTo>
                    <a:pt x="172" y="80"/>
                    <a:pt x="149" y="104"/>
                    <a:pt x="121" y="104"/>
                  </a:cubicBezTo>
                  <a:cubicBezTo>
                    <a:pt x="51" y="104"/>
                    <a:pt x="51" y="104"/>
                    <a:pt x="51" y="104"/>
                  </a:cubicBezTo>
                  <a:cubicBezTo>
                    <a:pt x="23" y="104"/>
                    <a:pt x="0" y="80"/>
                    <a:pt x="0" y="52"/>
                  </a:cubicBezTo>
                  <a:cubicBezTo>
                    <a:pt x="0" y="52"/>
                    <a:pt x="0" y="52"/>
                    <a:pt x="0" y="52"/>
                  </a:cubicBezTo>
                  <a:cubicBezTo>
                    <a:pt x="0" y="23"/>
                    <a:pt x="23" y="0"/>
                    <a:pt x="51" y="0"/>
                  </a:cubicBezTo>
                  <a:cubicBezTo>
                    <a:pt x="121" y="0"/>
                    <a:pt x="121" y="0"/>
                    <a:pt x="121" y="0"/>
                  </a:cubicBezTo>
                  <a:cubicBezTo>
                    <a:pt x="149" y="0"/>
                    <a:pt x="172" y="23"/>
                    <a:pt x="172"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20" name="Freeform 22"/>
            <p:cNvSpPr/>
            <p:nvPr/>
          </p:nvSpPr>
          <p:spPr bwMode="auto">
            <a:xfrm>
              <a:off x="7278688" y="5770563"/>
              <a:ext cx="450850" cy="369888"/>
            </a:xfrm>
            <a:custGeom>
              <a:avLst/>
              <a:gdLst>
                <a:gd name="T0" fmla="*/ 168 w 181"/>
                <a:gd name="T1" fmla="*/ 111 h 148"/>
                <a:gd name="T2" fmla="*/ 100 w 181"/>
                <a:gd name="T3" fmla="*/ 135 h 148"/>
                <a:gd name="T4" fmla="*/ 37 w 181"/>
                <a:gd name="T5" fmla="*/ 106 h 148"/>
                <a:gd name="T6" fmla="*/ 13 w 181"/>
                <a:gd name="T7" fmla="*/ 37 h 148"/>
                <a:gd name="T8" fmla="*/ 13 w 181"/>
                <a:gd name="T9" fmla="*/ 37 h 148"/>
                <a:gd name="T10" fmla="*/ 81 w 181"/>
                <a:gd name="T11" fmla="*/ 12 h 148"/>
                <a:gd name="T12" fmla="*/ 144 w 181"/>
                <a:gd name="T13" fmla="*/ 42 h 148"/>
                <a:gd name="T14" fmla="*/ 168 w 181"/>
                <a:gd name="T15" fmla="*/ 111 h 1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1" h="148">
                  <a:moveTo>
                    <a:pt x="168" y="111"/>
                  </a:moveTo>
                  <a:cubicBezTo>
                    <a:pt x="156" y="137"/>
                    <a:pt x="125" y="148"/>
                    <a:pt x="100" y="135"/>
                  </a:cubicBezTo>
                  <a:cubicBezTo>
                    <a:pt x="37" y="106"/>
                    <a:pt x="37" y="106"/>
                    <a:pt x="37" y="106"/>
                  </a:cubicBezTo>
                  <a:cubicBezTo>
                    <a:pt x="11" y="93"/>
                    <a:pt x="0" y="62"/>
                    <a:pt x="13" y="37"/>
                  </a:cubicBezTo>
                  <a:cubicBezTo>
                    <a:pt x="13" y="37"/>
                    <a:pt x="13" y="37"/>
                    <a:pt x="13" y="37"/>
                  </a:cubicBezTo>
                  <a:cubicBezTo>
                    <a:pt x="25" y="11"/>
                    <a:pt x="56" y="0"/>
                    <a:pt x="81" y="12"/>
                  </a:cubicBezTo>
                  <a:cubicBezTo>
                    <a:pt x="144" y="42"/>
                    <a:pt x="144" y="42"/>
                    <a:pt x="144" y="42"/>
                  </a:cubicBezTo>
                  <a:cubicBezTo>
                    <a:pt x="170" y="54"/>
                    <a:pt x="181" y="85"/>
                    <a:pt x="168" y="1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21" name="Freeform 23"/>
            <p:cNvSpPr/>
            <p:nvPr/>
          </p:nvSpPr>
          <p:spPr bwMode="auto">
            <a:xfrm>
              <a:off x="8628063" y="5159375"/>
              <a:ext cx="595313" cy="1127125"/>
            </a:xfrm>
            <a:custGeom>
              <a:avLst/>
              <a:gdLst>
                <a:gd name="T0" fmla="*/ 49 w 375"/>
                <a:gd name="T1" fmla="*/ 710 h 710"/>
                <a:gd name="T2" fmla="*/ 0 w 375"/>
                <a:gd name="T3" fmla="*/ 687 h 710"/>
                <a:gd name="T4" fmla="*/ 328 w 375"/>
                <a:gd name="T5" fmla="*/ 0 h 710"/>
                <a:gd name="T6" fmla="*/ 375 w 375"/>
                <a:gd name="T7" fmla="*/ 23 h 710"/>
                <a:gd name="T8" fmla="*/ 49 w 375"/>
                <a:gd name="T9" fmla="*/ 710 h 710"/>
              </a:gdLst>
              <a:ahLst/>
              <a:cxnLst>
                <a:cxn ang="0">
                  <a:pos x="T0" y="T1"/>
                </a:cxn>
                <a:cxn ang="0">
                  <a:pos x="T2" y="T3"/>
                </a:cxn>
                <a:cxn ang="0">
                  <a:pos x="T4" y="T5"/>
                </a:cxn>
                <a:cxn ang="0">
                  <a:pos x="T6" y="T7"/>
                </a:cxn>
                <a:cxn ang="0">
                  <a:pos x="T8" y="T9"/>
                </a:cxn>
              </a:cxnLst>
              <a:rect l="0" t="0" r="r" b="b"/>
              <a:pathLst>
                <a:path w="375" h="710">
                  <a:moveTo>
                    <a:pt x="49" y="710"/>
                  </a:moveTo>
                  <a:lnTo>
                    <a:pt x="0" y="687"/>
                  </a:lnTo>
                  <a:lnTo>
                    <a:pt x="328" y="0"/>
                  </a:lnTo>
                  <a:lnTo>
                    <a:pt x="375" y="23"/>
                  </a:lnTo>
                  <a:lnTo>
                    <a:pt x="49" y="7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22" name="Freeform 24"/>
            <p:cNvSpPr/>
            <p:nvPr/>
          </p:nvSpPr>
          <p:spPr bwMode="auto">
            <a:xfrm>
              <a:off x="6451600" y="4773613"/>
              <a:ext cx="1247775" cy="444500"/>
            </a:xfrm>
            <a:custGeom>
              <a:avLst/>
              <a:gdLst>
                <a:gd name="T0" fmla="*/ 481 w 500"/>
                <a:gd name="T1" fmla="*/ 178 h 178"/>
                <a:gd name="T2" fmla="*/ 476 w 500"/>
                <a:gd name="T3" fmla="*/ 178 h 178"/>
                <a:gd name="T4" fmla="*/ 14 w 500"/>
                <a:gd name="T5" fmla="*/ 35 h 178"/>
                <a:gd name="T6" fmla="*/ 3 w 500"/>
                <a:gd name="T7" fmla="*/ 14 h 178"/>
                <a:gd name="T8" fmla="*/ 24 w 500"/>
                <a:gd name="T9" fmla="*/ 3 h 178"/>
                <a:gd name="T10" fmla="*/ 486 w 500"/>
                <a:gd name="T11" fmla="*/ 146 h 178"/>
                <a:gd name="T12" fmla="*/ 497 w 500"/>
                <a:gd name="T13" fmla="*/ 167 h 178"/>
                <a:gd name="T14" fmla="*/ 481 w 500"/>
                <a:gd name="T15" fmla="*/ 178 h 1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0" h="178">
                  <a:moveTo>
                    <a:pt x="481" y="178"/>
                  </a:moveTo>
                  <a:cubicBezTo>
                    <a:pt x="479" y="178"/>
                    <a:pt x="478" y="178"/>
                    <a:pt x="476" y="178"/>
                  </a:cubicBezTo>
                  <a:cubicBezTo>
                    <a:pt x="14" y="35"/>
                    <a:pt x="14" y="35"/>
                    <a:pt x="14" y="35"/>
                  </a:cubicBezTo>
                  <a:cubicBezTo>
                    <a:pt x="5" y="32"/>
                    <a:pt x="0" y="23"/>
                    <a:pt x="3" y="14"/>
                  </a:cubicBezTo>
                  <a:cubicBezTo>
                    <a:pt x="6" y="5"/>
                    <a:pt x="15" y="0"/>
                    <a:pt x="24" y="3"/>
                  </a:cubicBezTo>
                  <a:cubicBezTo>
                    <a:pt x="486" y="146"/>
                    <a:pt x="486" y="146"/>
                    <a:pt x="486" y="146"/>
                  </a:cubicBezTo>
                  <a:cubicBezTo>
                    <a:pt x="495" y="148"/>
                    <a:pt x="500" y="158"/>
                    <a:pt x="497" y="167"/>
                  </a:cubicBezTo>
                  <a:cubicBezTo>
                    <a:pt x="495" y="174"/>
                    <a:pt x="488" y="178"/>
                    <a:pt x="481" y="1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sp>
          <p:nvSpPr>
            <p:cNvPr id="523" name="Oval 53"/>
            <p:cNvSpPr>
              <a:spLocks noChangeArrowheads="1"/>
            </p:cNvSpPr>
            <p:nvPr/>
          </p:nvSpPr>
          <p:spPr bwMode="auto">
            <a:xfrm>
              <a:off x="8488363" y="4137025"/>
              <a:ext cx="595313" cy="5921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gency FB" panose="020B0503020202020204" pitchFamily="34" charset="0"/>
              </a:endParaRPr>
            </a:p>
          </p:txBody>
        </p:sp>
      </p:grpSp>
      <p:sp>
        <p:nvSpPr>
          <p:cNvPr id="524" name="Content Placeholder 2"/>
          <p:cNvSpPr txBox="1"/>
          <p:nvPr/>
        </p:nvSpPr>
        <p:spPr>
          <a:xfrm>
            <a:off x="6202294" y="4540857"/>
            <a:ext cx="2321323" cy="129646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id-ID" b="1" dirty="0">
                <a:solidFill>
                  <a:schemeClr val="bg1"/>
                </a:solidFill>
                <a:latin typeface="Agency FB" panose="020B0503020202020204" pitchFamily="34" charset="0"/>
              </a:rPr>
              <a:t>Branch Office Policy</a:t>
            </a:r>
            <a:br>
              <a:rPr lang="en-US" b="1" dirty="0">
                <a:solidFill>
                  <a:schemeClr val="bg1"/>
                </a:solidFill>
                <a:latin typeface="Agency FB" panose="020B0503020202020204" pitchFamily="34" charset="0"/>
              </a:rPr>
            </a:br>
            <a:r>
              <a:rPr lang="en-US" sz="1100" dirty="0">
                <a:solidFill>
                  <a:schemeClr val="bg1"/>
                </a:solidFill>
                <a:latin typeface="Agency FB" panose="020B0503020202020204" pitchFamily="34" charset="0"/>
              </a:rPr>
              <a:t>Lorem ipsum dolor sit amet, consectetur adipiscing elit. Curabitur elementum posuere pretium. Quisque nibh dolor, dignissim ac dignissim ut, luctus ac urna. Aliquam aliquet non massa quis tincidunt.</a:t>
            </a:r>
            <a:endParaRPr lang="en-US" sz="1100" dirty="0">
              <a:solidFill>
                <a:schemeClr val="bg1"/>
              </a:solidFill>
              <a:latin typeface="Agency FB" panose="020B0503020202020204" pitchFamily="34" charset="0"/>
            </a:endParaRPr>
          </a:p>
        </p:txBody>
      </p:sp>
      <p:sp>
        <p:nvSpPr>
          <p:cNvPr id="525" name="Content Placeholder 2"/>
          <p:cNvSpPr txBox="1"/>
          <p:nvPr/>
        </p:nvSpPr>
        <p:spPr>
          <a:xfrm>
            <a:off x="3679464" y="4534943"/>
            <a:ext cx="2334459" cy="130499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id-ID" b="1" dirty="0">
                <a:solidFill>
                  <a:schemeClr val="bg1"/>
                </a:solidFill>
                <a:latin typeface="Agency FB" panose="020B0503020202020204" pitchFamily="34" charset="0"/>
              </a:rPr>
              <a:t>Urban Residence</a:t>
            </a:r>
            <a:br>
              <a:rPr lang="en-US" b="1" dirty="0">
                <a:solidFill>
                  <a:schemeClr val="bg1"/>
                </a:solidFill>
                <a:latin typeface="Agency FB" panose="020B0503020202020204" pitchFamily="34" charset="0"/>
              </a:rPr>
            </a:br>
            <a:r>
              <a:rPr lang="en-US" sz="1100" dirty="0">
                <a:solidFill>
                  <a:schemeClr val="bg1"/>
                </a:solidFill>
                <a:latin typeface="Agency FB" panose="020B0503020202020204" pitchFamily="34" charset="0"/>
              </a:rPr>
              <a:t>Lorem ipsum dolor sit amet, consectetur adipiscing elit. Curabitur elementum posuere pretium. Quisque nibh dolor, dignissim ac dignissim ut, luctus ac urna. Aliquam aliquet non massa quis tincidunt.</a:t>
            </a:r>
            <a:endParaRPr lang="en-US" sz="1100" dirty="0">
              <a:solidFill>
                <a:schemeClr val="bg1"/>
              </a:solidFill>
              <a:latin typeface="Agency FB" panose="020B0503020202020204" pitchFamily="34" charset="0"/>
            </a:endParaRPr>
          </a:p>
        </p:txBody>
      </p:sp>
      <p:sp>
        <p:nvSpPr>
          <p:cNvPr id="526" name="Content Placeholder 2"/>
          <p:cNvSpPr txBox="1"/>
          <p:nvPr/>
        </p:nvSpPr>
        <p:spPr>
          <a:xfrm>
            <a:off x="8869446" y="4519228"/>
            <a:ext cx="2306258" cy="129646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id-ID" b="1" dirty="0">
                <a:solidFill>
                  <a:schemeClr val="bg1"/>
                </a:solidFill>
                <a:latin typeface="Agency FB" panose="020B0503020202020204" pitchFamily="34" charset="0"/>
              </a:rPr>
              <a:t>Safeaty Living</a:t>
            </a:r>
            <a:br>
              <a:rPr lang="en-US" b="1" dirty="0">
                <a:solidFill>
                  <a:schemeClr val="bg1"/>
                </a:solidFill>
                <a:latin typeface="Agency FB" panose="020B0503020202020204" pitchFamily="34" charset="0"/>
              </a:rPr>
            </a:br>
            <a:r>
              <a:rPr lang="en-US" sz="1100" dirty="0">
                <a:solidFill>
                  <a:schemeClr val="bg1"/>
                </a:solidFill>
                <a:latin typeface="Agency FB" panose="020B0503020202020204" pitchFamily="34" charset="0"/>
              </a:rPr>
              <a:t>Lorem ipsum dolor sit amet, consectetur adipiscing elit. Curabitur elementum posuere pretium. Quisque nibh dolor, dignissim ac dignissim ut, luctus ac urna. Aliquam aliquet non massa quis tincidunt.</a:t>
            </a:r>
            <a:endParaRPr lang="en-US" sz="1100" dirty="0">
              <a:solidFill>
                <a:schemeClr val="bg1"/>
              </a:solidFill>
              <a:latin typeface="Agency FB" panose="020B0503020202020204" pitchFamily="34" charset="0"/>
            </a:endParaRPr>
          </a:p>
        </p:txBody>
      </p:sp>
      <p:sp>
        <p:nvSpPr>
          <p:cNvPr id="527" name="Content Placeholder 2"/>
          <p:cNvSpPr txBox="1"/>
          <p:nvPr/>
        </p:nvSpPr>
        <p:spPr>
          <a:xfrm>
            <a:off x="1156160" y="4531928"/>
            <a:ext cx="2290541" cy="130499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id-ID" b="1" dirty="0">
                <a:solidFill>
                  <a:schemeClr val="bg1"/>
                </a:solidFill>
                <a:latin typeface="Agency FB" panose="020B0503020202020204" pitchFamily="34" charset="0"/>
              </a:rPr>
              <a:t>Busway Traffic</a:t>
            </a:r>
            <a:br>
              <a:rPr lang="en-US" b="1" dirty="0">
                <a:solidFill>
                  <a:schemeClr val="bg1"/>
                </a:solidFill>
                <a:latin typeface="Agency FB" panose="020B0503020202020204" pitchFamily="34" charset="0"/>
              </a:rPr>
            </a:br>
            <a:r>
              <a:rPr lang="en-US" sz="1100" dirty="0">
                <a:solidFill>
                  <a:schemeClr val="bg1"/>
                </a:solidFill>
                <a:latin typeface="Agency FB" panose="020B0503020202020204" pitchFamily="34" charset="0"/>
              </a:rPr>
              <a:t>Lorem ipsum dolor sit amet, consectetur adipiscing elit. Curabitur elementum posuere pretium. Quisque nibh dolor, dignissim ac dignissim ut, luctus ac urna. Aliquam aliquet non massa quis tincidunt.</a:t>
            </a:r>
            <a:endParaRPr lang="en-US" sz="1100" dirty="0">
              <a:solidFill>
                <a:schemeClr val="bg1"/>
              </a:solidFill>
              <a:latin typeface="Agency FB" panose="020B0503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3000">
        <p15:prstTrans prst="peelOff"/>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92"/>
                                        </p:tgtEl>
                                        <p:attrNameLst>
                                          <p:attrName>style.visibility</p:attrName>
                                        </p:attrNameLst>
                                      </p:cBhvr>
                                      <p:to>
                                        <p:strVal val="visible"/>
                                      </p:to>
                                    </p:set>
                                    <p:anim calcmode="lin" valueType="num">
                                      <p:cBhvr>
                                        <p:cTn id="11" dur="500" fill="hold"/>
                                        <p:tgtEl>
                                          <p:spTgt spid="492"/>
                                        </p:tgtEl>
                                        <p:attrNameLst>
                                          <p:attrName>ppt_w</p:attrName>
                                        </p:attrNameLst>
                                      </p:cBhvr>
                                      <p:tavLst>
                                        <p:tav tm="0">
                                          <p:val>
                                            <p:fltVal val="0"/>
                                          </p:val>
                                        </p:tav>
                                        <p:tav tm="100000">
                                          <p:val>
                                            <p:strVal val="#ppt_w"/>
                                          </p:val>
                                        </p:tav>
                                      </p:tavLst>
                                    </p:anim>
                                    <p:anim calcmode="lin" valueType="num">
                                      <p:cBhvr>
                                        <p:cTn id="12" dur="500" fill="hold"/>
                                        <p:tgtEl>
                                          <p:spTgt spid="492"/>
                                        </p:tgtEl>
                                        <p:attrNameLst>
                                          <p:attrName>ppt_h</p:attrName>
                                        </p:attrNameLst>
                                      </p:cBhvr>
                                      <p:tavLst>
                                        <p:tav tm="0">
                                          <p:val>
                                            <p:fltVal val="0"/>
                                          </p:val>
                                        </p:tav>
                                        <p:tav tm="100000">
                                          <p:val>
                                            <p:strVal val="#ppt_h"/>
                                          </p:val>
                                        </p:tav>
                                      </p:tavLst>
                                    </p:anim>
                                    <p:animEffect transition="in" filter="fade">
                                      <p:cBhvr>
                                        <p:cTn id="13" dur="500"/>
                                        <p:tgtEl>
                                          <p:spTgt spid="492"/>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527"/>
                                        </p:tgtEl>
                                        <p:attrNameLst>
                                          <p:attrName>style.visibility</p:attrName>
                                        </p:attrNameLst>
                                      </p:cBhvr>
                                      <p:to>
                                        <p:strVal val="visible"/>
                                      </p:to>
                                    </p:set>
                                    <p:animEffect transition="in" filter="fade">
                                      <p:cBhvr>
                                        <p:cTn id="17" dur="500"/>
                                        <p:tgtEl>
                                          <p:spTgt spid="527"/>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483"/>
                                        </p:tgtEl>
                                        <p:attrNameLst>
                                          <p:attrName>style.visibility</p:attrName>
                                        </p:attrNameLst>
                                      </p:cBhvr>
                                      <p:to>
                                        <p:strVal val="visible"/>
                                      </p:to>
                                    </p:set>
                                    <p:anim calcmode="lin" valueType="num">
                                      <p:cBhvr>
                                        <p:cTn id="21" dur="500" fill="hold"/>
                                        <p:tgtEl>
                                          <p:spTgt spid="483"/>
                                        </p:tgtEl>
                                        <p:attrNameLst>
                                          <p:attrName>ppt_w</p:attrName>
                                        </p:attrNameLst>
                                      </p:cBhvr>
                                      <p:tavLst>
                                        <p:tav tm="0">
                                          <p:val>
                                            <p:fltVal val="0"/>
                                          </p:val>
                                        </p:tav>
                                        <p:tav tm="100000">
                                          <p:val>
                                            <p:strVal val="#ppt_w"/>
                                          </p:val>
                                        </p:tav>
                                      </p:tavLst>
                                    </p:anim>
                                    <p:anim calcmode="lin" valueType="num">
                                      <p:cBhvr>
                                        <p:cTn id="22" dur="500" fill="hold"/>
                                        <p:tgtEl>
                                          <p:spTgt spid="483"/>
                                        </p:tgtEl>
                                        <p:attrNameLst>
                                          <p:attrName>ppt_h</p:attrName>
                                        </p:attrNameLst>
                                      </p:cBhvr>
                                      <p:tavLst>
                                        <p:tav tm="0">
                                          <p:val>
                                            <p:fltVal val="0"/>
                                          </p:val>
                                        </p:tav>
                                        <p:tav tm="100000">
                                          <p:val>
                                            <p:strVal val="#ppt_h"/>
                                          </p:val>
                                        </p:tav>
                                      </p:tavLst>
                                    </p:anim>
                                    <p:animEffect transition="in" filter="fade">
                                      <p:cBhvr>
                                        <p:cTn id="23" dur="500"/>
                                        <p:tgtEl>
                                          <p:spTgt spid="483"/>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525"/>
                                        </p:tgtEl>
                                        <p:attrNameLst>
                                          <p:attrName>style.visibility</p:attrName>
                                        </p:attrNameLst>
                                      </p:cBhvr>
                                      <p:to>
                                        <p:strVal val="visible"/>
                                      </p:to>
                                    </p:set>
                                    <p:animEffect transition="in" filter="fade">
                                      <p:cBhvr>
                                        <p:cTn id="27" dur="500"/>
                                        <p:tgtEl>
                                          <p:spTgt spid="525"/>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245"/>
                                        </p:tgtEl>
                                        <p:attrNameLst>
                                          <p:attrName>style.visibility</p:attrName>
                                        </p:attrNameLst>
                                      </p:cBhvr>
                                      <p:to>
                                        <p:strVal val="visible"/>
                                      </p:to>
                                    </p:set>
                                    <p:anim calcmode="lin" valueType="num">
                                      <p:cBhvr>
                                        <p:cTn id="31" dur="500" fill="hold"/>
                                        <p:tgtEl>
                                          <p:spTgt spid="245"/>
                                        </p:tgtEl>
                                        <p:attrNameLst>
                                          <p:attrName>ppt_w</p:attrName>
                                        </p:attrNameLst>
                                      </p:cBhvr>
                                      <p:tavLst>
                                        <p:tav tm="0">
                                          <p:val>
                                            <p:fltVal val="0"/>
                                          </p:val>
                                        </p:tav>
                                        <p:tav tm="100000">
                                          <p:val>
                                            <p:strVal val="#ppt_w"/>
                                          </p:val>
                                        </p:tav>
                                      </p:tavLst>
                                    </p:anim>
                                    <p:anim calcmode="lin" valueType="num">
                                      <p:cBhvr>
                                        <p:cTn id="32" dur="500" fill="hold"/>
                                        <p:tgtEl>
                                          <p:spTgt spid="245"/>
                                        </p:tgtEl>
                                        <p:attrNameLst>
                                          <p:attrName>ppt_h</p:attrName>
                                        </p:attrNameLst>
                                      </p:cBhvr>
                                      <p:tavLst>
                                        <p:tav tm="0">
                                          <p:val>
                                            <p:fltVal val="0"/>
                                          </p:val>
                                        </p:tav>
                                        <p:tav tm="100000">
                                          <p:val>
                                            <p:strVal val="#ppt_h"/>
                                          </p:val>
                                        </p:tav>
                                      </p:tavLst>
                                    </p:anim>
                                    <p:animEffect transition="in" filter="fade">
                                      <p:cBhvr>
                                        <p:cTn id="33" dur="500"/>
                                        <p:tgtEl>
                                          <p:spTgt spid="245"/>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524"/>
                                        </p:tgtEl>
                                        <p:attrNameLst>
                                          <p:attrName>style.visibility</p:attrName>
                                        </p:attrNameLst>
                                      </p:cBhvr>
                                      <p:to>
                                        <p:strVal val="visible"/>
                                      </p:to>
                                    </p:set>
                                    <p:animEffect transition="in" filter="fade">
                                      <p:cBhvr>
                                        <p:cTn id="37" dur="500"/>
                                        <p:tgtEl>
                                          <p:spTgt spid="524"/>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502"/>
                                        </p:tgtEl>
                                        <p:attrNameLst>
                                          <p:attrName>style.visibility</p:attrName>
                                        </p:attrNameLst>
                                      </p:cBhvr>
                                      <p:to>
                                        <p:strVal val="visible"/>
                                      </p:to>
                                    </p:set>
                                    <p:anim calcmode="lin" valueType="num">
                                      <p:cBhvr>
                                        <p:cTn id="41" dur="500" fill="hold"/>
                                        <p:tgtEl>
                                          <p:spTgt spid="502"/>
                                        </p:tgtEl>
                                        <p:attrNameLst>
                                          <p:attrName>ppt_w</p:attrName>
                                        </p:attrNameLst>
                                      </p:cBhvr>
                                      <p:tavLst>
                                        <p:tav tm="0">
                                          <p:val>
                                            <p:fltVal val="0"/>
                                          </p:val>
                                        </p:tav>
                                        <p:tav tm="100000">
                                          <p:val>
                                            <p:strVal val="#ppt_w"/>
                                          </p:val>
                                        </p:tav>
                                      </p:tavLst>
                                    </p:anim>
                                    <p:anim calcmode="lin" valueType="num">
                                      <p:cBhvr>
                                        <p:cTn id="42" dur="500" fill="hold"/>
                                        <p:tgtEl>
                                          <p:spTgt spid="502"/>
                                        </p:tgtEl>
                                        <p:attrNameLst>
                                          <p:attrName>ppt_h</p:attrName>
                                        </p:attrNameLst>
                                      </p:cBhvr>
                                      <p:tavLst>
                                        <p:tav tm="0">
                                          <p:val>
                                            <p:fltVal val="0"/>
                                          </p:val>
                                        </p:tav>
                                        <p:tav tm="100000">
                                          <p:val>
                                            <p:strVal val="#ppt_h"/>
                                          </p:val>
                                        </p:tav>
                                      </p:tavLst>
                                    </p:anim>
                                    <p:animEffect transition="in" filter="fade">
                                      <p:cBhvr>
                                        <p:cTn id="43" dur="500"/>
                                        <p:tgtEl>
                                          <p:spTgt spid="502"/>
                                        </p:tgtEl>
                                      </p:cBhvr>
                                    </p:animEffect>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526"/>
                                        </p:tgtEl>
                                        <p:attrNameLst>
                                          <p:attrName>style.visibility</p:attrName>
                                        </p:attrNameLst>
                                      </p:cBhvr>
                                      <p:to>
                                        <p:strVal val="visible"/>
                                      </p:to>
                                    </p:set>
                                    <p:animEffect transition="in" filter="fade">
                                      <p:cBhvr>
                                        <p:cTn id="47" dur="500"/>
                                        <p:tgtEl>
                                          <p:spTgt spid="5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24" grpId="0"/>
      <p:bldP spid="525" grpId="0"/>
      <p:bldP spid="526" grpId="0"/>
      <p:bldP spid="527"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456C4"/>
        </a:solidFill>
        <a:effectLst/>
      </p:bgPr>
    </p:bg>
    <p:spTree>
      <p:nvGrpSpPr>
        <p:cNvPr id="1" name=""/>
        <p:cNvGrpSpPr/>
        <p:nvPr/>
      </p:nvGrpSpPr>
      <p:grpSpPr>
        <a:xfrm>
          <a:off x="0" y="0"/>
          <a:ext cx="0" cy="0"/>
          <a:chOff x="0" y="0"/>
          <a:chExt cx="0" cy="0"/>
        </a:xfrm>
      </p:grpSpPr>
      <p:grpSp>
        <p:nvGrpSpPr>
          <p:cNvPr id="5" name="组合 4"/>
          <p:cNvGrpSpPr/>
          <p:nvPr/>
        </p:nvGrpSpPr>
        <p:grpSpPr>
          <a:xfrm>
            <a:off x="4214812" y="1532533"/>
            <a:ext cx="3762375" cy="3792933"/>
            <a:chOff x="3502025" y="1276350"/>
            <a:chExt cx="3762375" cy="3792933"/>
          </a:xfrm>
          <a:effectLst>
            <a:outerShdw blurRad="63500" sx="102000" sy="102000" algn="ctr" rotWithShape="0">
              <a:prstClr val="black">
                <a:alpha val="40000"/>
              </a:prstClr>
            </a:outerShdw>
          </a:effectLst>
        </p:grpSpPr>
        <p:sp>
          <p:nvSpPr>
            <p:cNvPr id="6" name="任意多边形 5"/>
            <p:cNvSpPr/>
            <p:nvPr/>
          </p:nvSpPr>
          <p:spPr>
            <a:xfrm>
              <a:off x="3502025" y="1276350"/>
              <a:ext cx="3762375" cy="3787775"/>
            </a:xfrm>
            <a:custGeom>
              <a:avLst/>
              <a:gdLst>
                <a:gd name="connsiteX0" fmla="*/ 1784350 w 3762375"/>
                <a:gd name="connsiteY0" fmla="*/ 0 h 3787775"/>
                <a:gd name="connsiteX1" fmla="*/ 914400 w 3762375"/>
                <a:gd name="connsiteY1" fmla="*/ 288925 h 3787775"/>
                <a:gd name="connsiteX2" fmla="*/ 279400 w 3762375"/>
                <a:gd name="connsiteY2" fmla="*/ 908050 h 3787775"/>
                <a:gd name="connsiteX3" fmla="*/ 0 w 3762375"/>
                <a:gd name="connsiteY3" fmla="*/ 1787525 h 3787775"/>
                <a:gd name="connsiteX4" fmla="*/ 155575 w 3762375"/>
                <a:gd name="connsiteY4" fmla="*/ 2673350 h 3787775"/>
                <a:gd name="connsiteX5" fmla="*/ 730250 w 3762375"/>
                <a:gd name="connsiteY5" fmla="*/ 3397250 h 3787775"/>
                <a:gd name="connsiteX6" fmla="*/ 1565275 w 3762375"/>
                <a:gd name="connsiteY6" fmla="*/ 3787775 h 3787775"/>
                <a:gd name="connsiteX7" fmla="*/ 2479675 w 3762375"/>
                <a:gd name="connsiteY7" fmla="*/ 3727450 h 3787775"/>
                <a:gd name="connsiteX8" fmla="*/ 3260725 w 3762375"/>
                <a:gd name="connsiteY8" fmla="*/ 3248025 h 3787775"/>
                <a:gd name="connsiteX9" fmla="*/ 3743325 w 3762375"/>
                <a:gd name="connsiteY9" fmla="*/ 2451100 h 3787775"/>
                <a:gd name="connsiteX10" fmla="*/ 3762375 w 3762375"/>
                <a:gd name="connsiteY10" fmla="*/ 1520825 h 3787775"/>
                <a:gd name="connsiteX11" fmla="*/ 3400425 w 3762375"/>
                <a:gd name="connsiteY11" fmla="*/ 695325 h 3787775"/>
                <a:gd name="connsiteX12" fmla="*/ 2670175 w 3762375"/>
                <a:gd name="connsiteY12" fmla="*/ 149225 h 3787775"/>
                <a:gd name="connsiteX13" fmla="*/ 1784350 w 3762375"/>
                <a:gd name="connsiteY13" fmla="*/ 0 h 378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62375" h="3787775">
                  <a:moveTo>
                    <a:pt x="1784350" y="0"/>
                  </a:moveTo>
                  <a:lnTo>
                    <a:pt x="914400" y="288925"/>
                  </a:lnTo>
                  <a:lnTo>
                    <a:pt x="279400" y="908050"/>
                  </a:lnTo>
                  <a:lnTo>
                    <a:pt x="0" y="1787525"/>
                  </a:lnTo>
                  <a:lnTo>
                    <a:pt x="155575" y="2673350"/>
                  </a:lnTo>
                  <a:lnTo>
                    <a:pt x="730250" y="3397250"/>
                  </a:lnTo>
                  <a:lnTo>
                    <a:pt x="1565275" y="3787775"/>
                  </a:lnTo>
                  <a:lnTo>
                    <a:pt x="2479675" y="3727450"/>
                  </a:lnTo>
                  <a:lnTo>
                    <a:pt x="3260725" y="3248025"/>
                  </a:lnTo>
                  <a:lnTo>
                    <a:pt x="3743325" y="2451100"/>
                  </a:lnTo>
                  <a:lnTo>
                    <a:pt x="3762375" y="1520825"/>
                  </a:lnTo>
                  <a:lnTo>
                    <a:pt x="3400425" y="695325"/>
                  </a:lnTo>
                  <a:lnTo>
                    <a:pt x="2670175" y="149225"/>
                  </a:lnTo>
                  <a:lnTo>
                    <a:pt x="1784350" y="0"/>
                  </a:lnTo>
                  <a:close/>
                </a:path>
              </a:pathLst>
            </a:custGeom>
            <a:noFill/>
            <a:ln w="19050">
              <a:solidFill>
                <a:srgbClr val="23B2FE">
                  <a:alpha val="73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7" name="直接连接符 6"/>
            <p:cNvCxnSpPr>
              <a:stCxn id="6" idx="1"/>
              <a:endCxn id="6" idx="12"/>
            </p:cNvCxnSpPr>
            <p:nvPr/>
          </p:nvCxnSpPr>
          <p:spPr>
            <a:xfrm flipV="1">
              <a:off x="4416425" y="1425575"/>
              <a:ext cx="1755775" cy="1397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1"/>
            </p:cNvCxnSpPr>
            <p:nvPr/>
          </p:nvCxnSpPr>
          <p:spPr>
            <a:xfrm>
              <a:off x="4416425" y="1565275"/>
              <a:ext cx="2378075" cy="10541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3744516" y="1485900"/>
              <a:ext cx="1626181" cy="1193799"/>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flipV="1">
              <a:off x="5367633" y="1485900"/>
              <a:ext cx="1250949" cy="4953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a:stCxn id="6" idx="10"/>
              <a:endCxn id="6" idx="12"/>
            </p:cNvCxnSpPr>
            <p:nvPr/>
          </p:nvCxnSpPr>
          <p:spPr>
            <a:xfrm flipH="1" flipV="1">
              <a:off x="6172200" y="1425575"/>
              <a:ext cx="1092200" cy="13716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613525" y="1981200"/>
              <a:ext cx="438150" cy="15367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86450" y="1693465"/>
              <a:ext cx="908050" cy="92591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endCxn id="6" idx="12"/>
            </p:cNvCxnSpPr>
            <p:nvPr/>
          </p:nvCxnSpPr>
          <p:spPr>
            <a:xfrm flipV="1">
              <a:off x="5886450" y="1425575"/>
              <a:ext cx="285750" cy="26789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4445000" y="1687710"/>
              <a:ext cx="1446212" cy="46871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endCxn id="6" idx="1"/>
            </p:cNvCxnSpPr>
            <p:nvPr/>
          </p:nvCxnSpPr>
          <p:spPr>
            <a:xfrm flipH="1" flipV="1">
              <a:off x="4416425" y="1565275"/>
              <a:ext cx="32544" cy="5969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3744516" y="1565275"/>
              <a:ext cx="671909" cy="111442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endCxn id="6" idx="4"/>
            </p:cNvCxnSpPr>
            <p:nvPr/>
          </p:nvCxnSpPr>
          <p:spPr>
            <a:xfrm flipH="1">
              <a:off x="3657600" y="2197100"/>
              <a:ext cx="119856" cy="17526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6" idx="3"/>
            </p:cNvCxnSpPr>
            <p:nvPr/>
          </p:nvCxnSpPr>
          <p:spPr>
            <a:xfrm flipV="1">
              <a:off x="3502025" y="2679700"/>
              <a:ext cx="242491" cy="38417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700264" y="3285491"/>
              <a:ext cx="662186" cy="1203959"/>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657600" y="3939540"/>
              <a:ext cx="704850" cy="54991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741452" y="2679699"/>
              <a:ext cx="991475" cy="306371"/>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3938788" y="2156420"/>
              <a:ext cx="506212" cy="155261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flipV="1">
              <a:off x="4445001" y="2156420"/>
              <a:ext cx="287926" cy="82965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3933032" y="2986071"/>
              <a:ext cx="799895" cy="722964"/>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flipV="1">
              <a:off x="3930562" y="3699509"/>
              <a:ext cx="1310774" cy="949792"/>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4692312" y="2979884"/>
              <a:ext cx="37600" cy="1268266"/>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4362450" y="4248150"/>
              <a:ext cx="326848" cy="24130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359436" y="4489450"/>
              <a:ext cx="881900" cy="159851"/>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endCxn id="6" idx="6"/>
            </p:cNvCxnSpPr>
            <p:nvPr/>
          </p:nvCxnSpPr>
          <p:spPr>
            <a:xfrm>
              <a:off x="4359436" y="4489450"/>
              <a:ext cx="707864" cy="57467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5067300" y="4646612"/>
              <a:ext cx="174036" cy="416707"/>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5237877" y="2624531"/>
              <a:ext cx="1556623" cy="2025173"/>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6029325" y="3517900"/>
              <a:ext cx="1022351" cy="1230192"/>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5241336" y="4646612"/>
              <a:ext cx="787989" cy="101480"/>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endCxn id="6" idx="8"/>
            </p:cNvCxnSpPr>
            <p:nvPr/>
          </p:nvCxnSpPr>
          <p:spPr>
            <a:xfrm flipV="1">
              <a:off x="5048250" y="4524375"/>
              <a:ext cx="1714500" cy="544908"/>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5242802" y="4088931"/>
              <a:ext cx="1335102" cy="554206"/>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6577904" y="2619373"/>
              <a:ext cx="216596" cy="1469558"/>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flipV="1">
              <a:off x="6400800" y="3131819"/>
              <a:ext cx="650875" cy="380923"/>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5962650" y="2244725"/>
              <a:ext cx="438150" cy="880528"/>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5886449" y="1696042"/>
              <a:ext cx="80963" cy="548683"/>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a:endCxn id="6" idx="8"/>
            </p:cNvCxnSpPr>
            <p:nvPr/>
          </p:nvCxnSpPr>
          <p:spPr>
            <a:xfrm flipH="1">
              <a:off x="6762750" y="2784136"/>
              <a:ext cx="501650" cy="1740239"/>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endCxn id="6" idx="8"/>
            </p:cNvCxnSpPr>
            <p:nvPr/>
          </p:nvCxnSpPr>
          <p:spPr>
            <a:xfrm>
              <a:off x="6577903" y="4088931"/>
              <a:ext cx="184847" cy="435444"/>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4732926" y="2986070"/>
              <a:ext cx="1044878" cy="982763"/>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4737474" y="2989545"/>
              <a:ext cx="500403" cy="1665315"/>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4728229" y="2244725"/>
              <a:ext cx="1234420" cy="719109"/>
            </a:xfrm>
            <a:prstGeom prst="line">
              <a:avLst/>
            </a:prstGeom>
            <a:ln w="19050">
              <a:solidFill>
                <a:srgbClr val="23B2FE">
                  <a:alpha val="73000"/>
                </a:srgbClr>
              </a:solidFill>
            </a:ln>
          </p:spPr>
          <p:style>
            <a:lnRef idx="1">
              <a:schemeClr val="accent1"/>
            </a:lnRef>
            <a:fillRef idx="0">
              <a:schemeClr val="accent1"/>
            </a:fillRef>
            <a:effectRef idx="0">
              <a:schemeClr val="accent1"/>
            </a:effectRef>
            <a:fontRef idx="minor">
              <a:schemeClr val="tx1"/>
            </a:fontRef>
          </p:style>
        </p:cxnSp>
      </p:grpSp>
      <p:sp>
        <p:nvSpPr>
          <p:cNvPr id="46" name="矩形 45"/>
          <p:cNvSpPr/>
          <p:nvPr/>
        </p:nvSpPr>
        <p:spPr>
          <a:xfrm rot="2624067">
            <a:off x="-270870" y="-500700"/>
            <a:ext cx="696002" cy="1374254"/>
          </a:xfrm>
          <a:prstGeom prst="rect">
            <a:avLst/>
          </a:prstGeom>
          <a:solidFill>
            <a:srgbClr val="39B3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圆角矩形 46"/>
          <p:cNvSpPr/>
          <p:nvPr/>
        </p:nvSpPr>
        <p:spPr>
          <a:xfrm rot="18464827">
            <a:off x="-507309" y="5889783"/>
            <a:ext cx="2289928" cy="653453"/>
          </a:xfrm>
          <a:prstGeom prst="roundRect">
            <a:avLst>
              <a:gd name="adj" fmla="val 50000"/>
            </a:avLst>
          </a:prstGeom>
          <a:solidFill>
            <a:srgbClr val="0E67DD">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圆角矩形 47"/>
          <p:cNvSpPr/>
          <p:nvPr/>
        </p:nvSpPr>
        <p:spPr>
          <a:xfrm rot="18464827">
            <a:off x="-439575" y="6531274"/>
            <a:ext cx="2289928" cy="653453"/>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圆角矩形 48"/>
          <p:cNvSpPr/>
          <p:nvPr/>
        </p:nvSpPr>
        <p:spPr>
          <a:xfrm rot="18464827">
            <a:off x="2015444" y="6906078"/>
            <a:ext cx="1435540" cy="409645"/>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4" name="组合 53"/>
          <p:cNvGrpSpPr/>
          <p:nvPr/>
        </p:nvGrpSpPr>
        <p:grpSpPr>
          <a:xfrm>
            <a:off x="8777287" y="2119908"/>
            <a:ext cx="2826226" cy="7036437"/>
            <a:chOff x="9469605" y="2687777"/>
            <a:chExt cx="2410133" cy="6000493"/>
          </a:xfrm>
        </p:grpSpPr>
        <p:sp>
          <p:nvSpPr>
            <p:cNvPr id="50" name="圆角矩形 49"/>
            <p:cNvSpPr/>
            <p:nvPr/>
          </p:nvSpPr>
          <p:spPr>
            <a:xfrm rot="18464827">
              <a:off x="9956209" y="6143988"/>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圆角矩形 50"/>
            <p:cNvSpPr/>
            <p:nvPr/>
          </p:nvSpPr>
          <p:spPr>
            <a:xfrm rot="18464827">
              <a:off x="8430088" y="6143989"/>
              <a:ext cx="2909204" cy="830169"/>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圆角矩形 52"/>
            <p:cNvSpPr/>
            <p:nvPr/>
          </p:nvSpPr>
          <p:spPr>
            <a:xfrm rot="18464827">
              <a:off x="8349296" y="5157828"/>
              <a:ext cx="6000493" cy="1060391"/>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5" name="圆角矩形 54"/>
          <p:cNvSpPr/>
          <p:nvPr/>
        </p:nvSpPr>
        <p:spPr>
          <a:xfrm rot="16200000">
            <a:off x="8443897" y="-659210"/>
            <a:ext cx="1435540" cy="672047"/>
          </a:xfrm>
          <a:prstGeom prst="roundRect">
            <a:avLst>
              <a:gd name="adj" fmla="val 50000"/>
            </a:avLst>
          </a:prstGeom>
          <a:solidFill>
            <a:srgbClr val="39B3E2">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57" name="直接连接符 56"/>
          <p:cNvCxnSpPr/>
          <p:nvPr/>
        </p:nvCxnSpPr>
        <p:spPr>
          <a:xfrm flipH="1">
            <a:off x="2421467" y="-11853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761882" y="1697878"/>
            <a:ext cx="1016000" cy="1429450"/>
          </a:xfrm>
          <a:prstGeom prst="line">
            <a:avLst/>
          </a:prstGeom>
          <a:ln w="57150">
            <a:solidFill>
              <a:srgbClr val="0E67DD">
                <a:alpha val="70000"/>
              </a:srgb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11785718" y="-8930"/>
            <a:ext cx="1016000" cy="1429450"/>
          </a:xfrm>
          <a:prstGeom prst="line">
            <a:avLst/>
          </a:prstGeom>
          <a:ln w="57150">
            <a:solidFill>
              <a:srgbClr val="0E67DD">
                <a:alpha val="70000"/>
              </a:srgb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10784382" y="-779860"/>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sp>
        <p:nvSpPr>
          <p:cNvPr id="62" name="椭圆 61"/>
          <p:cNvSpPr/>
          <p:nvPr/>
        </p:nvSpPr>
        <p:spPr>
          <a:xfrm>
            <a:off x="2048933" y="2500908"/>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 name="椭圆 62"/>
          <p:cNvSpPr/>
          <p:nvPr/>
        </p:nvSpPr>
        <p:spPr>
          <a:xfrm>
            <a:off x="1705523" y="4833920"/>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 name="椭圆 63"/>
          <p:cNvSpPr/>
          <p:nvPr/>
        </p:nvSpPr>
        <p:spPr>
          <a:xfrm>
            <a:off x="6531502" y="5819372"/>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65" name="直接连接符 64"/>
          <p:cNvCxnSpPr/>
          <p:nvPr/>
        </p:nvCxnSpPr>
        <p:spPr>
          <a:xfrm flipH="1">
            <a:off x="6817652" y="6098572"/>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4081466" y="6363313"/>
            <a:ext cx="1016000" cy="1429450"/>
          </a:xfrm>
          <a:prstGeom prst="line">
            <a:avLst/>
          </a:prstGeom>
          <a:ln>
            <a:solidFill>
              <a:srgbClr val="39B3E2">
                <a:alpha val="60000"/>
              </a:srgbClr>
            </a:solidFill>
          </a:ln>
        </p:spPr>
        <p:style>
          <a:lnRef idx="1">
            <a:schemeClr val="accent1"/>
          </a:lnRef>
          <a:fillRef idx="0">
            <a:schemeClr val="accent1"/>
          </a:fillRef>
          <a:effectRef idx="0">
            <a:schemeClr val="accent1"/>
          </a:effectRef>
          <a:fontRef idx="minor">
            <a:schemeClr val="tx1"/>
          </a:fontRef>
        </p:style>
      </p:cxnSp>
      <p:sp>
        <p:nvSpPr>
          <p:cNvPr id="67" name="椭圆 66"/>
          <p:cNvSpPr/>
          <p:nvPr/>
        </p:nvSpPr>
        <p:spPr>
          <a:xfrm>
            <a:off x="9640003" y="2381316"/>
            <a:ext cx="143934" cy="143934"/>
          </a:xfrm>
          <a:prstGeom prst="ellipse">
            <a:avLst/>
          </a:prstGeom>
          <a:solidFill>
            <a:srgbClr val="39B3E2">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6" name="文本框 95"/>
          <p:cNvSpPr txBox="1"/>
          <p:nvPr/>
        </p:nvSpPr>
        <p:spPr>
          <a:xfrm>
            <a:off x="4413050" y="3141420"/>
            <a:ext cx="3224578" cy="646331"/>
          </a:xfrm>
          <a:prstGeom prst="rect">
            <a:avLst/>
          </a:prstGeom>
          <a:noFill/>
        </p:spPr>
        <p:txBody>
          <a:bodyPr wrap="square" rtlCol="0">
            <a:spAutoFit/>
          </a:bodyPr>
          <a:lstStyle/>
          <a:p>
            <a:pPr algn="dist"/>
            <a:r>
              <a:rPr lang="zh-CN" altLang="en-US" sz="3600" dirty="0">
                <a:solidFill>
                  <a:prstClr val="white"/>
                </a:solidFill>
                <a:effectLst>
                  <a:outerShdw blurRad="63500" sx="102000" sy="102000" algn="ctr" rotWithShape="0">
                    <a:prstClr val="black">
                      <a:alpha val="40000"/>
                    </a:prstClr>
                  </a:outerShdw>
                </a:effectLst>
                <a:latin typeface="造字工房力黑（非商用）常规体" pitchFamily="50" charset="-122"/>
                <a:ea typeface="造字工房力黑（非商用）常规体" pitchFamily="50" charset="-122"/>
              </a:rPr>
              <a:t>谢谢您的欣赏</a:t>
            </a:r>
            <a:endParaRPr lang="zh-CN" altLang="en-US" sz="3600" dirty="0">
              <a:solidFill>
                <a:prstClr val="white"/>
              </a:solidFill>
              <a:effectLst>
                <a:outerShdw blurRad="63500" sx="102000" sy="102000" algn="ctr" rotWithShape="0">
                  <a:prstClr val="black">
                    <a:alpha val="40000"/>
                  </a:prstClr>
                </a:outerShdw>
              </a:effectLst>
              <a:latin typeface="造字工房力黑（非商用）常规体" pitchFamily="50" charset="-122"/>
              <a:ea typeface="造字工房力黑（非商用）常规体" pitchFamily="50"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3000">
        <p15:prstTrans prst="peelOff"/>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fill="hold"/>
                                        <p:tgtEl>
                                          <p:spTgt spid="54"/>
                                        </p:tgtEl>
                                        <p:attrNameLst>
                                          <p:attrName>ppt_x</p:attrName>
                                        </p:attrNameLst>
                                      </p:cBhvr>
                                      <p:tavLst>
                                        <p:tav tm="0">
                                          <p:val>
                                            <p:strVal val="#ppt_x"/>
                                          </p:val>
                                        </p:tav>
                                        <p:tav tm="100000">
                                          <p:val>
                                            <p:strVal val="#ppt_x"/>
                                          </p:val>
                                        </p:tav>
                                      </p:tavLst>
                                    </p:anim>
                                    <p:anim calcmode="lin" valueType="num">
                                      <p:cBhvr additive="base">
                                        <p:cTn id="12" dur="500" fill="hold"/>
                                        <p:tgtEl>
                                          <p:spTgt spid="54"/>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500" fill="hold"/>
                                        <p:tgtEl>
                                          <p:spTgt spid="47"/>
                                        </p:tgtEl>
                                        <p:attrNameLst>
                                          <p:attrName>ppt_x</p:attrName>
                                        </p:attrNameLst>
                                      </p:cBhvr>
                                      <p:tavLst>
                                        <p:tav tm="0">
                                          <p:val>
                                            <p:strVal val="0-#ppt_w/2"/>
                                          </p:val>
                                        </p:tav>
                                        <p:tav tm="100000">
                                          <p:val>
                                            <p:strVal val="#ppt_x"/>
                                          </p:val>
                                        </p:tav>
                                      </p:tavLst>
                                    </p:anim>
                                    <p:anim calcmode="lin" valueType="num">
                                      <p:cBhvr additive="base">
                                        <p:cTn id="16" dur="500" fill="hold"/>
                                        <p:tgtEl>
                                          <p:spTgt spid="47"/>
                                        </p:tgtEl>
                                        <p:attrNameLst>
                                          <p:attrName>ppt_y</p:attrName>
                                        </p:attrNameLst>
                                      </p:cBhvr>
                                      <p:tavLst>
                                        <p:tav tm="0">
                                          <p:val>
                                            <p:strVal val="1+#ppt_h/2"/>
                                          </p:val>
                                        </p:tav>
                                        <p:tav tm="100000">
                                          <p:val>
                                            <p:strVal val="#ppt_y"/>
                                          </p:val>
                                        </p:tav>
                                      </p:tavLst>
                                    </p:anim>
                                  </p:childTnLst>
                                </p:cTn>
                              </p:par>
                              <p:par>
                                <p:cTn id="17" presetID="2" presetClass="entr" presetSubtype="12"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additive="base">
                                        <p:cTn id="19" dur="500" fill="hold"/>
                                        <p:tgtEl>
                                          <p:spTgt spid="48"/>
                                        </p:tgtEl>
                                        <p:attrNameLst>
                                          <p:attrName>ppt_x</p:attrName>
                                        </p:attrNameLst>
                                      </p:cBhvr>
                                      <p:tavLst>
                                        <p:tav tm="0">
                                          <p:val>
                                            <p:strVal val="0-#ppt_w/2"/>
                                          </p:val>
                                        </p:tav>
                                        <p:tav tm="100000">
                                          <p:val>
                                            <p:strVal val="#ppt_x"/>
                                          </p:val>
                                        </p:tav>
                                      </p:tavLst>
                                    </p:anim>
                                    <p:anim calcmode="lin" valueType="num">
                                      <p:cBhvr additive="base">
                                        <p:cTn id="20" dur="500" fill="hold"/>
                                        <p:tgtEl>
                                          <p:spTgt spid="48"/>
                                        </p:tgtEl>
                                        <p:attrNameLst>
                                          <p:attrName>ppt_y</p:attrName>
                                        </p:attrNameLst>
                                      </p:cBhvr>
                                      <p:tavLst>
                                        <p:tav tm="0">
                                          <p:val>
                                            <p:strVal val="1+#ppt_h/2"/>
                                          </p:val>
                                        </p:tav>
                                        <p:tav tm="100000">
                                          <p:val>
                                            <p:strVal val="#ppt_y"/>
                                          </p:val>
                                        </p:tav>
                                      </p:tavLst>
                                    </p:anim>
                                  </p:childTnLst>
                                </p:cTn>
                              </p:par>
                              <p:par>
                                <p:cTn id="21" presetID="2" presetClass="entr" presetSubtype="12" fill="hold" grpId="0" nodeType="withEffect">
                                  <p:stCondLst>
                                    <p:cond delay="250"/>
                                  </p:stCondLst>
                                  <p:childTnLst>
                                    <p:set>
                                      <p:cBhvr>
                                        <p:cTn id="22" dur="1" fill="hold">
                                          <p:stCondLst>
                                            <p:cond delay="0"/>
                                          </p:stCondLst>
                                        </p:cTn>
                                        <p:tgtEl>
                                          <p:spTgt spid="49"/>
                                        </p:tgtEl>
                                        <p:attrNameLst>
                                          <p:attrName>style.visibility</p:attrName>
                                        </p:attrNameLst>
                                      </p:cBhvr>
                                      <p:to>
                                        <p:strVal val="visible"/>
                                      </p:to>
                                    </p:set>
                                    <p:anim calcmode="lin" valueType="num">
                                      <p:cBhvr additive="base">
                                        <p:cTn id="23" dur="500" fill="hold"/>
                                        <p:tgtEl>
                                          <p:spTgt spid="49"/>
                                        </p:tgtEl>
                                        <p:attrNameLst>
                                          <p:attrName>ppt_x</p:attrName>
                                        </p:attrNameLst>
                                      </p:cBhvr>
                                      <p:tavLst>
                                        <p:tav tm="0">
                                          <p:val>
                                            <p:strVal val="0-#ppt_w/2"/>
                                          </p:val>
                                        </p:tav>
                                        <p:tav tm="100000">
                                          <p:val>
                                            <p:strVal val="#ppt_x"/>
                                          </p:val>
                                        </p:tav>
                                      </p:tavLst>
                                    </p:anim>
                                    <p:anim calcmode="lin" valueType="num">
                                      <p:cBhvr additive="base">
                                        <p:cTn id="24" dur="500" fill="hold"/>
                                        <p:tgtEl>
                                          <p:spTgt spid="49"/>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cBhvr additive="base">
                                        <p:cTn id="27" dur="500" fill="hold"/>
                                        <p:tgtEl>
                                          <p:spTgt spid="55"/>
                                        </p:tgtEl>
                                        <p:attrNameLst>
                                          <p:attrName>ppt_x</p:attrName>
                                        </p:attrNameLst>
                                      </p:cBhvr>
                                      <p:tavLst>
                                        <p:tav tm="0">
                                          <p:val>
                                            <p:strVal val="#ppt_x"/>
                                          </p:val>
                                        </p:tav>
                                        <p:tav tm="100000">
                                          <p:val>
                                            <p:strVal val="#ppt_x"/>
                                          </p:val>
                                        </p:tav>
                                      </p:tavLst>
                                    </p:anim>
                                    <p:anim calcmode="lin" valueType="num">
                                      <p:cBhvr additive="base">
                                        <p:cTn id="28" dur="500" fill="hold"/>
                                        <p:tgtEl>
                                          <p:spTgt spid="55"/>
                                        </p:tgtEl>
                                        <p:attrNameLst>
                                          <p:attrName>ppt_y</p:attrName>
                                        </p:attrNameLst>
                                      </p:cBhvr>
                                      <p:tavLst>
                                        <p:tav tm="0">
                                          <p:val>
                                            <p:strVal val="0-#ppt_h/2"/>
                                          </p:val>
                                        </p:tav>
                                        <p:tav tm="100000">
                                          <p:val>
                                            <p:strVal val="#ppt_y"/>
                                          </p:val>
                                        </p:tav>
                                      </p:tavLst>
                                    </p:anim>
                                  </p:childTnLst>
                                </p:cTn>
                              </p:par>
                              <p:par>
                                <p:cTn id="29" presetID="2" presetClass="entr" presetSubtype="3" fill="hold" nodeType="withEffect">
                                  <p:stCondLst>
                                    <p:cond delay="0"/>
                                  </p:stCondLst>
                                  <p:childTnLst>
                                    <p:set>
                                      <p:cBhvr>
                                        <p:cTn id="30" dur="1" fill="hold">
                                          <p:stCondLst>
                                            <p:cond delay="0"/>
                                          </p:stCondLst>
                                        </p:cTn>
                                        <p:tgtEl>
                                          <p:spTgt spid="61"/>
                                        </p:tgtEl>
                                        <p:attrNameLst>
                                          <p:attrName>style.visibility</p:attrName>
                                        </p:attrNameLst>
                                      </p:cBhvr>
                                      <p:to>
                                        <p:strVal val="visible"/>
                                      </p:to>
                                    </p:set>
                                    <p:anim calcmode="lin" valueType="num">
                                      <p:cBhvr additive="base">
                                        <p:cTn id="31" dur="500" fill="hold"/>
                                        <p:tgtEl>
                                          <p:spTgt spid="61"/>
                                        </p:tgtEl>
                                        <p:attrNameLst>
                                          <p:attrName>ppt_x</p:attrName>
                                        </p:attrNameLst>
                                      </p:cBhvr>
                                      <p:tavLst>
                                        <p:tav tm="0">
                                          <p:val>
                                            <p:strVal val="1+#ppt_w/2"/>
                                          </p:val>
                                        </p:tav>
                                        <p:tav tm="100000">
                                          <p:val>
                                            <p:strVal val="#ppt_x"/>
                                          </p:val>
                                        </p:tav>
                                      </p:tavLst>
                                    </p:anim>
                                    <p:anim calcmode="lin" valueType="num">
                                      <p:cBhvr additive="base">
                                        <p:cTn id="32" dur="500" fill="hold"/>
                                        <p:tgtEl>
                                          <p:spTgt spid="61"/>
                                        </p:tgtEl>
                                        <p:attrNameLst>
                                          <p:attrName>ppt_y</p:attrName>
                                        </p:attrNameLst>
                                      </p:cBhvr>
                                      <p:tavLst>
                                        <p:tav tm="0">
                                          <p:val>
                                            <p:strVal val="0-#ppt_h/2"/>
                                          </p:val>
                                        </p:tav>
                                        <p:tav tm="100000">
                                          <p:val>
                                            <p:strVal val="#ppt_y"/>
                                          </p:val>
                                        </p:tav>
                                      </p:tavLst>
                                    </p:anim>
                                  </p:childTnLst>
                                </p:cTn>
                              </p:par>
                              <p:par>
                                <p:cTn id="33" presetID="2" presetClass="entr" presetSubtype="3" fill="hold" nodeType="withEffect">
                                  <p:stCondLst>
                                    <p:cond delay="250"/>
                                  </p:stCondLst>
                                  <p:childTnLst>
                                    <p:set>
                                      <p:cBhvr>
                                        <p:cTn id="34" dur="1" fill="hold">
                                          <p:stCondLst>
                                            <p:cond delay="0"/>
                                          </p:stCondLst>
                                        </p:cTn>
                                        <p:tgtEl>
                                          <p:spTgt spid="60"/>
                                        </p:tgtEl>
                                        <p:attrNameLst>
                                          <p:attrName>style.visibility</p:attrName>
                                        </p:attrNameLst>
                                      </p:cBhvr>
                                      <p:to>
                                        <p:strVal val="visible"/>
                                      </p:to>
                                    </p:set>
                                    <p:anim calcmode="lin" valueType="num">
                                      <p:cBhvr additive="base">
                                        <p:cTn id="35" dur="500" fill="hold"/>
                                        <p:tgtEl>
                                          <p:spTgt spid="60"/>
                                        </p:tgtEl>
                                        <p:attrNameLst>
                                          <p:attrName>ppt_x</p:attrName>
                                        </p:attrNameLst>
                                      </p:cBhvr>
                                      <p:tavLst>
                                        <p:tav tm="0">
                                          <p:val>
                                            <p:strVal val="1+#ppt_w/2"/>
                                          </p:val>
                                        </p:tav>
                                        <p:tav tm="100000">
                                          <p:val>
                                            <p:strVal val="#ppt_x"/>
                                          </p:val>
                                        </p:tav>
                                      </p:tavLst>
                                    </p:anim>
                                    <p:anim calcmode="lin" valueType="num">
                                      <p:cBhvr additive="base">
                                        <p:cTn id="36" dur="500" fill="hold"/>
                                        <p:tgtEl>
                                          <p:spTgt spid="60"/>
                                        </p:tgtEl>
                                        <p:attrNameLst>
                                          <p:attrName>ppt_y</p:attrName>
                                        </p:attrNameLst>
                                      </p:cBhvr>
                                      <p:tavLst>
                                        <p:tav tm="0">
                                          <p:val>
                                            <p:strVal val="0-#ppt_h/2"/>
                                          </p:val>
                                        </p:tav>
                                        <p:tav tm="100000">
                                          <p:val>
                                            <p:strVal val="#ppt_y"/>
                                          </p:val>
                                        </p:tav>
                                      </p:tavLst>
                                    </p:anim>
                                  </p:childTnLst>
                                </p:cTn>
                              </p:par>
                              <p:par>
                                <p:cTn id="37" presetID="2" presetClass="entr" presetSubtype="12" fill="hold" nodeType="withEffect">
                                  <p:stCondLst>
                                    <p:cond delay="0"/>
                                  </p:stCondLst>
                                  <p:childTnLst>
                                    <p:set>
                                      <p:cBhvr>
                                        <p:cTn id="38" dur="1" fill="hold">
                                          <p:stCondLst>
                                            <p:cond delay="0"/>
                                          </p:stCondLst>
                                        </p:cTn>
                                        <p:tgtEl>
                                          <p:spTgt spid="59"/>
                                        </p:tgtEl>
                                        <p:attrNameLst>
                                          <p:attrName>style.visibility</p:attrName>
                                        </p:attrNameLst>
                                      </p:cBhvr>
                                      <p:to>
                                        <p:strVal val="visible"/>
                                      </p:to>
                                    </p:set>
                                    <p:anim calcmode="lin" valueType="num">
                                      <p:cBhvr additive="base">
                                        <p:cTn id="39" dur="500" fill="hold"/>
                                        <p:tgtEl>
                                          <p:spTgt spid="59"/>
                                        </p:tgtEl>
                                        <p:attrNameLst>
                                          <p:attrName>ppt_x</p:attrName>
                                        </p:attrNameLst>
                                      </p:cBhvr>
                                      <p:tavLst>
                                        <p:tav tm="0">
                                          <p:val>
                                            <p:strVal val="0-#ppt_w/2"/>
                                          </p:val>
                                        </p:tav>
                                        <p:tav tm="100000">
                                          <p:val>
                                            <p:strVal val="#ppt_x"/>
                                          </p:val>
                                        </p:tav>
                                      </p:tavLst>
                                    </p:anim>
                                    <p:anim calcmode="lin" valueType="num">
                                      <p:cBhvr additive="base">
                                        <p:cTn id="40" dur="500" fill="hold"/>
                                        <p:tgtEl>
                                          <p:spTgt spid="59"/>
                                        </p:tgtEl>
                                        <p:attrNameLst>
                                          <p:attrName>ppt_y</p:attrName>
                                        </p:attrNameLst>
                                      </p:cBhvr>
                                      <p:tavLst>
                                        <p:tav tm="0">
                                          <p:val>
                                            <p:strVal val="1+#ppt_h/2"/>
                                          </p:val>
                                        </p:tav>
                                        <p:tav tm="100000">
                                          <p:val>
                                            <p:strVal val="#ppt_y"/>
                                          </p:val>
                                        </p:tav>
                                      </p:tavLst>
                                    </p:anim>
                                  </p:childTnLst>
                                </p:cTn>
                              </p:par>
                              <p:par>
                                <p:cTn id="41" presetID="2" presetClass="entr" presetSubtype="3" fill="hold" nodeType="withEffect">
                                  <p:stCondLst>
                                    <p:cond delay="0"/>
                                  </p:stCondLst>
                                  <p:childTnLst>
                                    <p:set>
                                      <p:cBhvr>
                                        <p:cTn id="42" dur="1" fill="hold">
                                          <p:stCondLst>
                                            <p:cond delay="0"/>
                                          </p:stCondLst>
                                        </p:cTn>
                                        <p:tgtEl>
                                          <p:spTgt spid="57"/>
                                        </p:tgtEl>
                                        <p:attrNameLst>
                                          <p:attrName>style.visibility</p:attrName>
                                        </p:attrNameLst>
                                      </p:cBhvr>
                                      <p:to>
                                        <p:strVal val="visible"/>
                                      </p:to>
                                    </p:set>
                                    <p:anim calcmode="lin" valueType="num">
                                      <p:cBhvr additive="base">
                                        <p:cTn id="43" dur="500" fill="hold"/>
                                        <p:tgtEl>
                                          <p:spTgt spid="57"/>
                                        </p:tgtEl>
                                        <p:attrNameLst>
                                          <p:attrName>ppt_x</p:attrName>
                                        </p:attrNameLst>
                                      </p:cBhvr>
                                      <p:tavLst>
                                        <p:tav tm="0">
                                          <p:val>
                                            <p:strVal val="1+#ppt_w/2"/>
                                          </p:val>
                                        </p:tav>
                                        <p:tav tm="100000">
                                          <p:val>
                                            <p:strVal val="#ppt_x"/>
                                          </p:val>
                                        </p:tav>
                                      </p:tavLst>
                                    </p:anim>
                                    <p:anim calcmode="lin" valueType="num">
                                      <p:cBhvr additive="base">
                                        <p:cTn id="44" dur="500" fill="hold"/>
                                        <p:tgtEl>
                                          <p:spTgt spid="57"/>
                                        </p:tgtEl>
                                        <p:attrNameLst>
                                          <p:attrName>ppt_y</p:attrName>
                                        </p:attrNameLst>
                                      </p:cBhvr>
                                      <p:tavLst>
                                        <p:tav tm="0">
                                          <p:val>
                                            <p:strVal val="0-#ppt_h/2"/>
                                          </p:val>
                                        </p:tav>
                                        <p:tav tm="100000">
                                          <p:val>
                                            <p:strVal val="#ppt_y"/>
                                          </p:val>
                                        </p:tav>
                                      </p:tavLst>
                                    </p:anim>
                                  </p:childTnLst>
                                </p:cTn>
                              </p:par>
                              <p:par>
                                <p:cTn id="45" presetID="53" presetClass="entr" presetSubtype="16" fill="hold" grpId="0" nodeType="withEffect">
                                  <p:stCondLst>
                                    <p:cond delay="250"/>
                                  </p:stCondLst>
                                  <p:childTnLst>
                                    <p:set>
                                      <p:cBhvr>
                                        <p:cTn id="46" dur="1" fill="hold">
                                          <p:stCondLst>
                                            <p:cond delay="0"/>
                                          </p:stCondLst>
                                        </p:cTn>
                                        <p:tgtEl>
                                          <p:spTgt spid="62"/>
                                        </p:tgtEl>
                                        <p:attrNameLst>
                                          <p:attrName>style.visibility</p:attrName>
                                        </p:attrNameLst>
                                      </p:cBhvr>
                                      <p:to>
                                        <p:strVal val="visible"/>
                                      </p:to>
                                    </p:set>
                                    <p:anim calcmode="lin" valueType="num">
                                      <p:cBhvr>
                                        <p:cTn id="47" dur="500" fill="hold"/>
                                        <p:tgtEl>
                                          <p:spTgt spid="62"/>
                                        </p:tgtEl>
                                        <p:attrNameLst>
                                          <p:attrName>ppt_w</p:attrName>
                                        </p:attrNameLst>
                                      </p:cBhvr>
                                      <p:tavLst>
                                        <p:tav tm="0">
                                          <p:val>
                                            <p:fltVal val="0"/>
                                          </p:val>
                                        </p:tav>
                                        <p:tav tm="100000">
                                          <p:val>
                                            <p:strVal val="#ppt_w"/>
                                          </p:val>
                                        </p:tav>
                                      </p:tavLst>
                                    </p:anim>
                                    <p:anim calcmode="lin" valueType="num">
                                      <p:cBhvr>
                                        <p:cTn id="48" dur="500" fill="hold"/>
                                        <p:tgtEl>
                                          <p:spTgt spid="62"/>
                                        </p:tgtEl>
                                        <p:attrNameLst>
                                          <p:attrName>ppt_h</p:attrName>
                                        </p:attrNameLst>
                                      </p:cBhvr>
                                      <p:tavLst>
                                        <p:tav tm="0">
                                          <p:val>
                                            <p:fltVal val="0"/>
                                          </p:val>
                                        </p:tav>
                                        <p:tav tm="100000">
                                          <p:val>
                                            <p:strVal val="#ppt_h"/>
                                          </p:val>
                                        </p:tav>
                                      </p:tavLst>
                                    </p:anim>
                                    <p:animEffect transition="in" filter="fade">
                                      <p:cBhvr>
                                        <p:cTn id="49" dur="500"/>
                                        <p:tgtEl>
                                          <p:spTgt spid="6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63"/>
                                        </p:tgtEl>
                                        <p:attrNameLst>
                                          <p:attrName>style.visibility</p:attrName>
                                        </p:attrNameLst>
                                      </p:cBhvr>
                                      <p:to>
                                        <p:strVal val="visible"/>
                                      </p:to>
                                    </p:set>
                                    <p:anim calcmode="lin" valueType="num">
                                      <p:cBhvr>
                                        <p:cTn id="52" dur="500" fill="hold"/>
                                        <p:tgtEl>
                                          <p:spTgt spid="63"/>
                                        </p:tgtEl>
                                        <p:attrNameLst>
                                          <p:attrName>ppt_w</p:attrName>
                                        </p:attrNameLst>
                                      </p:cBhvr>
                                      <p:tavLst>
                                        <p:tav tm="0">
                                          <p:val>
                                            <p:fltVal val="0"/>
                                          </p:val>
                                        </p:tav>
                                        <p:tav tm="100000">
                                          <p:val>
                                            <p:strVal val="#ppt_w"/>
                                          </p:val>
                                        </p:tav>
                                      </p:tavLst>
                                    </p:anim>
                                    <p:anim calcmode="lin" valueType="num">
                                      <p:cBhvr>
                                        <p:cTn id="53" dur="500" fill="hold"/>
                                        <p:tgtEl>
                                          <p:spTgt spid="63"/>
                                        </p:tgtEl>
                                        <p:attrNameLst>
                                          <p:attrName>ppt_h</p:attrName>
                                        </p:attrNameLst>
                                      </p:cBhvr>
                                      <p:tavLst>
                                        <p:tav tm="0">
                                          <p:val>
                                            <p:fltVal val="0"/>
                                          </p:val>
                                        </p:tav>
                                        <p:tav tm="100000">
                                          <p:val>
                                            <p:strVal val="#ppt_h"/>
                                          </p:val>
                                        </p:tav>
                                      </p:tavLst>
                                    </p:anim>
                                    <p:animEffect transition="in" filter="fade">
                                      <p:cBhvr>
                                        <p:cTn id="54" dur="500"/>
                                        <p:tgtEl>
                                          <p:spTgt spid="63"/>
                                        </p:tgtEl>
                                      </p:cBhvr>
                                    </p:animEffect>
                                  </p:childTnLst>
                                </p:cTn>
                              </p:par>
                              <p:par>
                                <p:cTn id="55" presetID="53" presetClass="entr" presetSubtype="16" fill="hold" grpId="0" nodeType="withEffect">
                                  <p:stCondLst>
                                    <p:cond delay="250"/>
                                  </p:stCondLst>
                                  <p:childTnLst>
                                    <p:set>
                                      <p:cBhvr>
                                        <p:cTn id="56" dur="1" fill="hold">
                                          <p:stCondLst>
                                            <p:cond delay="0"/>
                                          </p:stCondLst>
                                        </p:cTn>
                                        <p:tgtEl>
                                          <p:spTgt spid="64"/>
                                        </p:tgtEl>
                                        <p:attrNameLst>
                                          <p:attrName>style.visibility</p:attrName>
                                        </p:attrNameLst>
                                      </p:cBhvr>
                                      <p:to>
                                        <p:strVal val="visible"/>
                                      </p:to>
                                    </p:set>
                                    <p:anim calcmode="lin" valueType="num">
                                      <p:cBhvr>
                                        <p:cTn id="57" dur="500" fill="hold"/>
                                        <p:tgtEl>
                                          <p:spTgt spid="64"/>
                                        </p:tgtEl>
                                        <p:attrNameLst>
                                          <p:attrName>ppt_w</p:attrName>
                                        </p:attrNameLst>
                                      </p:cBhvr>
                                      <p:tavLst>
                                        <p:tav tm="0">
                                          <p:val>
                                            <p:fltVal val="0"/>
                                          </p:val>
                                        </p:tav>
                                        <p:tav tm="100000">
                                          <p:val>
                                            <p:strVal val="#ppt_w"/>
                                          </p:val>
                                        </p:tav>
                                      </p:tavLst>
                                    </p:anim>
                                    <p:anim calcmode="lin" valueType="num">
                                      <p:cBhvr>
                                        <p:cTn id="58" dur="500" fill="hold"/>
                                        <p:tgtEl>
                                          <p:spTgt spid="64"/>
                                        </p:tgtEl>
                                        <p:attrNameLst>
                                          <p:attrName>ppt_h</p:attrName>
                                        </p:attrNameLst>
                                      </p:cBhvr>
                                      <p:tavLst>
                                        <p:tav tm="0">
                                          <p:val>
                                            <p:fltVal val="0"/>
                                          </p:val>
                                        </p:tav>
                                        <p:tav tm="100000">
                                          <p:val>
                                            <p:strVal val="#ppt_h"/>
                                          </p:val>
                                        </p:tav>
                                      </p:tavLst>
                                    </p:anim>
                                    <p:animEffect transition="in" filter="fade">
                                      <p:cBhvr>
                                        <p:cTn id="59" dur="500"/>
                                        <p:tgtEl>
                                          <p:spTgt spid="6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67"/>
                                        </p:tgtEl>
                                        <p:attrNameLst>
                                          <p:attrName>style.visibility</p:attrName>
                                        </p:attrNameLst>
                                      </p:cBhvr>
                                      <p:to>
                                        <p:strVal val="visible"/>
                                      </p:to>
                                    </p:set>
                                    <p:anim calcmode="lin" valueType="num">
                                      <p:cBhvr>
                                        <p:cTn id="62" dur="500" fill="hold"/>
                                        <p:tgtEl>
                                          <p:spTgt spid="67"/>
                                        </p:tgtEl>
                                        <p:attrNameLst>
                                          <p:attrName>ppt_w</p:attrName>
                                        </p:attrNameLst>
                                      </p:cBhvr>
                                      <p:tavLst>
                                        <p:tav tm="0">
                                          <p:val>
                                            <p:fltVal val="0"/>
                                          </p:val>
                                        </p:tav>
                                        <p:tav tm="100000">
                                          <p:val>
                                            <p:strVal val="#ppt_w"/>
                                          </p:val>
                                        </p:tav>
                                      </p:tavLst>
                                    </p:anim>
                                    <p:anim calcmode="lin" valueType="num">
                                      <p:cBhvr>
                                        <p:cTn id="63" dur="500" fill="hold"/>
                                        <p:tgtEl>
                                          <p:spTgt spid="67"/>
                                        </p:tgtEl>
                                        <p:attrNameLst>
                                          <p:attrName>ppt_h</p:attrName>
                                        </p:attrNameLst>
                                      </p:cBhvr>
                                      <p:tavLst>
                                        <p:tav tm="0">
                                          <p:val>
                                            <p:fltVal val="0"/>
                                          </p:val>
                                        </p:tav>
                                        <p:tav tm="100000">
                                          <p:val>
                                            <p:strVal val="#ppt_h"/>
                                          </p:val>
                                        </p:tav>
                                      </p:tavLst>
                                    </p:anim>
                                    <p:animEffect transition="in" filter="fade">
                                      <p:cBhvr>
                                        <p:cTn id="64" dur="500"/>
                                        <p:tgtEl>
                                          <p:spTgt spid="67"/>
                                        </p:tgtEl>
                                      </p:cBhvr>
                                    </p:animEffect>
                                  </p:childTnLst>
                                </p:cTn>
                              </p:par>
                            </p:childTnLst>
                          </p:cTn>
                        </p:par>
                        <p:par>
                          <p:cTn id="65" fill="hold">
                            <p:stCondLst>
                              <p:cond delay="500"/>
                            </p:stCondLst>
                            <p:childTnLst>
                              <p:par>
                                <p:cTn id="66" presetID="49" presetClass="entr" presetSubtype="0" decel="100000" fill="hold" nodeType="afterEffect">
                                  <p:stCondLst>
                                    <p:cond delay="0"/>
                                  </p:stCondLst>
                                  <p:childTnLst>
                                    <p:set>
                                      <p:cBhvr>
                                        <p:cTn id="67" dur="1" fill="hold">
                                          <p:stCondLst>
                                            <p:cond delay="0"/>
                                          </p:stCondLst>
                                        </p:cTn>
                                        <p:tgtEl>
                                          <p:spTgt spid="5"/>
                                        </p:tgtEl>
                                        <p:attrNameLst>
                                          <p:attrName>style.visibility</p:attrName>
                                        </p:attrNameLst>
                                      </p:cBhvr>
                                      <p:to>
                                        <p:strVal val="visible"/>
                                      </p:to>
                                    </p:set>
                                    <p:anim calcmode="lin" valueType="num">
                                      <p:cBhvr>
                                        <p:cTn id="68" dur="750" fill="hold"/>
                                        <p:tgtEl>
                                          <p:spTgt spid="5"/>
                                        </p:tgtEl>
                                        <p:attrNameLst>
                                          <p:attrName>ppt_w</p:attrName>
                                        </p:attrNameLst>
                                      </p:cBhvr>
                                      <p:tavLst>
                                        <p:tav tm="0">
                                          <p:val>
                                            <p:fltVal val="0"/>
                                          </p:val>
                                        </p:tav>
                                        <p:tav tm="100000">
                                          <p:val>
                                            <p:strVal val="#ppt_w"/>
                                          </p:val>
                                        </p:tav>
                                      </p:tavLst>
                                    </p:anim>
                                    <p:anim calcmode="lin" valueType="num">
                                      <p:cBhvr>
                                        <p:cTn id="69" dur="750" fill="hold"/>
                                        <p:tgtEl>
                                          <p:spTgt spid="5"/>
                                        </p:tgtEl>
                                        <p:attrNameLst>
                                          <p:attrName>ppt_h</p:attrName>
                                        </p:attrNameLst>
                                      </p:cBhvr>
                                      <p:tavLst>
                                        <p:tav tm="0">
                                          <p:val>
                                            <p:fltVal val="0"/>
                                          </p:val>
                                        </p:tav>
                                        <p:tav tm="100000">
                                          <p:val>
                                            <p:strVal val="#ppt_h"/>
                                          </p:val>
                                        </p:tav>
                                      </p:tavLst>
                                    </p:anim>
                                    <p:anim calcmode="lin" valueType="num">
                                      <p:cBhvr>
                                        <p:cTn id="70" dur="750" fill="hold"/>
                                        <p:tgtEl>
                                          <p:spTgt spid="5"/>
                                        </p:tgtEl>
                                        <p:attrNameLst>
                                          <p:attrName>style.rotation</p:attrName>
                                        </p:attrNameLst>
                                      </p:cBhvr>
                                      <p:tavLst>
                                        <p:tav tm="0">
                                          <p:val>
                                            <p:fltVal val="360"/>
                                          </p:val>
                                        </p:tav>
                                        <p:tav tm="100000">
                                          <p:val>
                                            <p:fltVal val="0"/>
                                          </p:val>
                                        </p:tav>
                                      </p:tavLst>
                                    </p:anim>
                                    <p:animEffect transition="in" filter="fade">
                                      <p:cBhvr>
                                        <p:cTn id="71" dur="750"/>
                                        <p:tgtEl>
                                          <p:spTgt spid="5"/>
                                        </p:tgtEl>
                                      </p:cBhvr>
                                    </p:animEffect>
                                  </p:childTnLst>
                                </p:cTn>
                              </p:par>
                            </p:childTnLst>
                          </p:cTn>
                        </p:par>
                        <p:par>
                          <p:cTn id="72" fill="hold">
                            <p:stCondLst>
                              <p:cond delay="1500"/>
                            </p:stCondLst>
                            <p:childTnLst>
                              <p:par>
                                <p:cTn id="73" presetID="53" presetClass="entr" presetSubtype="16" fill="hold" grpId="0" nodeType="afterEffect">
                                  <p:stCondLst>
                                    <p:cond delay="0"/>
                                  </p:stCondLst>
                                  <p:childTnLst>
                                    <p:set>
                                      <p:cBhvr>
                                        <p:cTn id="74" dur="1" fill="hold">
                                          <p:stCondLst>
                                            <p:cond delay="0"/>
                                          </p:stCondLst>
                                        </p:cTn>
                                        <p:tgtEl>
                                          <p:spTgt spid="96"/>
                                        </p:tgtEl>
                                        <p:attrNameLst>
                                          <p:attrName>style.visibility</p:attrName>
                                        </p:attrNameLst>
                                      </p:cBhvr>
                                      <p:to>
                                        <p:strVal val="visible"/>
                                      </p:to>
                                    </p:set>
                                    <p:anim calcmode="lin" valueType="num">
                                      <p:cBhvr>
                                        <p:cTn id="75" dur="500" fill="hold"/>
                                        <p:tgtEl>
                                          <p:spTgt spid="96"/>
                                        </p:tgtEl>
                                        <p:attrNameLst>
                                          <p:attrName>ppt_w</p:attrName>
                                        </p:attrNameLst>
                                      </p:cBhvr>
                                      <p:tavLst>
                                        <p:tav tm="0">
                                          <p:val>
                                            <p:fltVal val="0"/>
                                          </p:val>
                                        </p:tav>
                                        <p:tav tm="100000">
                                          <p:val>
                                            <p:strVal val="#ppt_w"/>
                                          </p:val>
                                        </p:tav>
                                      </p:tavLst>
                                    </p:anim>
                                    <p:anim calcmode="lin" valueType="num">
                                      <p:cBhvr>
                                        <p:cTn id="76" dur="500" fill="hold"/>
                                        <p:tgtEl>
                                          <p:spTgt spid="96"/>
                                        </p:tgtEl>
                                        <p:attrNameLst>
                                          <p:attrName>ppt_h</p:attrName>
                                        </p:attrNameLst>
                                      </p:cBhvr>
                                      <p:tavLst>
                                        <p:tav tm="0">
                                          <p:val>
                                            <p:fltVal val="0"/>
                                          </p:val>
                                        </p:tav>
                                        <p:tav tm="100000">
                                          <p:val>
                                            <p:strVal val="#ppt_h"/>
                                          </p:val>
                                        </p:tav>
                                      </p:tavLst>
                                    </p:anim>
                                    <p:animEffect transition="in" filter="fade">
                                      <p:cBhvr>
                                        <p:cTn id="77"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5" grpId="0" animBg="1"/>
      <p:bldP spid="62" grpId="0" animBg="1"/>
      <p:bldP spid="63" grpId="0" animBg="1"/>
      <p:bldP spid="64" grpId="0" animBg="1"/>
      <p:bldP spid="67" grpId="0" animBg="1"/>
      <p:bldP spid="96"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dist">
          <a:defRPr sz="4400" dirty="0" smtClean="0">
            <a:solidFill>
              <a:schemeClr val="bg1"/>
            </a:solidFill>
            <a:latin typeface="造字工房力黑（非商用）常规体" pitchFamily="50" charset="-122"/>
            <a:ea typeface="造字工房力黑（非商用）常规体" pitchFamily="50"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13349</Words>
  <Application>WPS 演示</Application>
  <PresentationFormat>宽屏</PresentationFormat>
  <Paragraphs>470</Paragraphs>
  <Slides>23</Slides>
  <Notes>0</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23</vt:i4>
      </vt:variant>
    </vt:vector>
  </HeadingPairs>
  <TitlesOfParts>
    <vt:vector size="40" baseType="lpstr">
      <vt:lpstr>Arial</vt:lpstr>
      <vt:lpstr>宋体</vt:lpstr>
      <vt:lpstr>Wingdings</vt:lpstr>
      <vt:lpstr>造字工房力黑（非商用）常规体</vt:lpstr>
      <vt:lpstr>Calibri</vt:lpstr>
      <vt:lpstr>Agency FB</vt:lpstr>
      <vt:lpstr>微软雅黑</vt:lpstr>
      <vt:lpstr>Lato</vt:lpstr>
      <vt:lpstr>Hiragino Sans GB W3</vt:lpstr>
      <vt:lpstr>Open Sans</vt:lpstr>
      <vt:lpstr>News Gothic MT</vt:lpstr>
      <vt:lpstr>Arial Unicode MS</vt:lpstr>
      <vt:lpstr>Calibri Light</vt:lpstr>
      <vt:lpstr>等线</vt:lpstr>
      <vt:lpstr>微软雅黑 Light</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夏影PPT工作室</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Mac</dc:creator>
  <cp:lastModifiedBy>Administrator</cp:lastModifiedBy>
  <cp:revision>44</cp:revision>
  <dcterms:created xsi:type="dcterms:W3CDTF">2016-02-11T13:44:00Z</dcterms:created>
  <dcterms:modified xsi:type="dcterms:W3CDTF">2017-07-10T16:14:19Z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2052-10.1.0.6638</vt:lpwstr>
  </property>
</Properties>
</file>